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457" r:id="rId2"/>
    <p:sldId id="456" r:id="rId3"/>
    <p:sldId id="285" r:id="rId4"/>
    <p:sldId id="374" r:id="rId5"/>
    <p:sldId id="458" r:id="rId6"/>
    <p:sldId id="459" r:id="rId7"/>
    <p:sldId id="460" r:id="rId8"/>
    <p:sldId id="461" r:id="rId9"/>
    <p:sldId id="464" r:id="rId10"/>
    <p:sldId id="462" r:id="rId11"/>
    <p:sldId id="463" r:id="rId12"/>
    <p:sldId id="465" r:id="rId13"/>
    <p:sldId id="466" r:id="rId14"/>
    <p:sldId id="467" r:id="rId15"/>
    <p:sldId id="469" r:id="rId16"/>
    <p:sldId id="470" r:id="rId17"/>
    <p:sldId id="259" r:id="rId18"/>
    <p:sldId id="261" r:id="rId19"/>
    <p:sldId id="4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3"/>
    <p:restoredTop sz="95337"/>
  </p:normalViewPr>
  <p:slideViewPr>
    <p:cSldViewPr snapToGrid="0">
      <p:cViewPr varScale="1">
        <p:scale>
          <a:sx n="96" d="100"/>
          <a:sy n="96" d="100"/>
        </p:scale>
        <p:origin x="18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0FDD0-0ACD-0542-BBE5-9E578F8A69E7}" type="datetimeFigureOut">
              <a:rPr lang="en-GB" smtClean="0"/>
              <a:t>04/03/2025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6A074-D8C9-4043-925F-9AD8C3B8BCCE}" type="slidenum">
              <a:rPr lang="en-GB" smtClean="0"/>
              <a:t>‹N°›</a:t>
            </a:fld>
            <a:endParaRPr lang="en-GB"/>
          </a:p>
        </p:txBody>
      </p:sp>
    </p:spTree>
    <p:extLst>
      <p:ext uri="{BB962C8B-B14F-4D97-AF65-F5344CB8AC3E}">
        <p14:creationId xmlns:p14="http://schemas.microsoft.com/office/powerpoint/2010/main" val="180430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1907CC5-063C-834F-B056-E4FF8950E192}" type="datetime1">
              <a:rPr lang="fr-FR" smtClean="0"/>
              <a:t>04/03/2025</a:t>
            </a:fld>
            <a:endParaRPr lang="en-US" dirty="0"/>
          </a:p>
        </p:txBody>
      </p:sp>
      <p:sp>
        <p:nvSpPr>
          <p:cNvPr id="5" name="Footer Placeholder 4"/>
          <p:cNvSpPr>
            <a:spLocks noGrp="1"/>
          </p:cNvSpPr>
          <p:nvPr>
            <p:ph type="ftr" sz="quarter" idx="11"/>
          </p:nvPr>
        </p:nvSpPr>
        <p:spPr/>
        <p:txBody>
          <a:bodyPr/>
          <a:lstStyle/>
          <a:p>
            <a:r>
              <a:rPr lang="en-US"/>
              <a:t>Corfu conference  April 2023</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9CD70AC-9A07-BA4E-B281-E996B063E199}" type="datetime1">
              <a:rPr lang="fr-FR" smtClean="0"/>
              <a:t>04/03/2025</a:t>
            </a:fld>
            <a:endParaRPr lang="en-US" dirty="0"/>
          </a:p>
        </p:txBody>
      </p:sp>
      <p:sp>
        <p:nvSpPr>
          <p:cNvPr id="6" name="Footer Placeholder 5"/>
          <p:cNvSpPr>
            <a:spLocks noGrp="1"/>
          </p:cNvSpPr>
          <p:nvPr>
            <p:ph type="ftr" sz="quarter" idx="11"/>
          </p:nvPr>
        </p:nvSpPr>
        <p:spPr/>
        <p:txBody>
          <a:bodyPr/>
          <a:lstStyle/>
          <a:p>
            <a:r>
              <a:rPr lang="en-US"/>
              <a:t>Corfu conference  April 2023</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0BCD231-157B-D047-B26F-C1754EEFD05C}" type="datetime1">
              <a:rPr lang="fr-FR" smtClean="0"/>
              <a:t>04/03/2025</a:t>
            </a:fld>
            <a:endParaRPr lang="en-US" dirty="0"/>
          </a:p>
        </p:txBody>
      </p:sp>
      <p:sp>
        <p:nvSpPr>
          <p:cNvPr id="5" name="Footer Placeholder 4"/>
          <p:cNvSpPr>
            <a:spLocks noGrp="1"/>
          </p:cNvSpPr>
          <p:nvPr>
            <p:ph type="ftr" sz="quarter" idx="11"/>
          </p:nvPr>
        </p:nvSpPr>
        <p:spPr/>
        <p:txBody>
          <a:bodyPr/>
          <a:lstStyle/>
          <a:p>
            <a:r>
              <a:rPr lang="en-US"/>
              <a:t>Corfu conference  April 2023</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1C4401B-F923-434E-8659-A41FB552CAD5}" type="datetime1">
              <a:rPr lang="fr-FR" smtClean="0"/>
              <a:t>04/03/2025</a:t>
            </a:fld>
            <a:endParaRPr lang="en-US" dirty="0"/>
          </a:p>
        </p:txBody>
      </p:sp>
      <p:sp>
        <p:nvSpPr>
          <p:cNvPr id="5" name="Footer Placeholder 4"/>
          <p:cNvSpPr>
            <a:spLocks noGrp="1"/>
          </p:cNvSpPr>
          <p:nvPr>
            <p:ph type="ftr" sz="quarter" idx="11"/>
          </p:nvPr>
        </p:nvSpPr>
        <p:spPr/>
        <p:txBody>
          <a:bodyPr/>
          <a:lstStyle/>
          <a:p>
            <a:r>
              <a:rPr lang="en-US"/>
              <a:t>Corfu conference  April 2023</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475169A-4AFA-D644-A557-1AF313432895}" type="datetime1">
              <a:rPr lang="fr-FR" smtClean="0"/>
              <a:t>04/03/2025</a:t>
            </a:fld>
            <a:endParaRPr lang="en-US" dirty="0"/>
          </a:p>
        </p:txBody>
      </p:sp>
      <p:sp>
        <p:nvSpPr>
          <p:cNvPr id="5" name="Footer Placeholder 4"/>
          <p:cNvSpPr>
            <a:spLocks noGrp="1"/>
          </p:cNvSpPr>
          <p:nvPr>
            <p:ph type="ftr" sz="quarter" idx="11"/>
          </p:nvPr>
        </p:nvSpPr>
        <p:spPr/>
        <p:txBody>
          <a:bodyPr/>
          <a:lstStyle/>
          <a:p>
            <a:r>
              <a:rPr lang="en-US"/>
              <a:t>Corfu conference  April 2023</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0AAF45E-B24B-EA45-A988-515DA82CA219}" type="datetime1">
              <a:rPr lang="fr-FR" smtClean="0"/>
              <a:t>04/03/2025</a:t>
            </a:fld>
            <a:endParaRPr lang="en-US" dirty="0"/>
          </a:p>
        </p:txBody>
      </p:sp>
      <p:sp>
        <p:nvSpPr>
          <p:cNvPr id="4" name="Footer Placeholder 4"/>
          <p:cNvSpPr>
            <a:spLocks noGrp="1"/>
          </p:cNvSpPr>
          <p:nvPr>
            <p:ph type="ftr" sz="quarter" idx="11"/>
          </p:nvPr>
        </p:nvSpPr>
        <p:spPr/>
        <p:txBody>
          <a:bodyPr/>
          <a:lstStyle/>
          <a:p>
            <a:r>
              <a:rPr lang="en-US"/>
              <a:t>Corfu conference  April 2023</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5960A4-3841-8B40-99AB-D1F24ED93EE2}" type="datetime1">
              <a:rPr lang="fr-FR" smtClean="0"/>
              <a:t>04/03/2025</a:t>
            </a:fld>
            <a:endParaRPr lang="en-US" dirty="0"/>
          </a:p>
        </p:txBody>
      </p:sp>
      <p:sp>
        <p:nvSpPr>
          <p:cNvPr id="4" name="Footer Placeholder 4"/>
          <p:cNvSpPr>
            <a:spLocks noGrp="1"/>
          </p:cNvSpPr>
          <p:nvPr>
            <p:ph type="ftr" sz="quarter" idx="11"/>
          </p:nvPr>
        </p:nvSpPr>
        <p:spPr/>
        <p:txBody>
          <a:bodyPr/>
          <a:lstStyle/>
          <a:p>
            <a:r>
              <a:rPr lang="en-US"/>
              <a:t>Corfu conference  April 2023</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BCE8B18-A4B9-874E-9809-146D979290F2}" type="datetime1">
              <a:rPr lang="fr-FR" smtClean="0"/>
              <a:t>04/03/2025</a:t>
            </a:fld>
            <a:endParaRPr lang="en-US" dirty="0"/>
          </a:p>
        </p:txBody>
      </p:sp>
      <p:sp>
        <p:nvSpPr>
          <p:cNvPr id="5" name="Footer Placeholder 4"/>
          <p:cNvSpPr>
            <a:spLocks noGrp="1"/>
          </p:cNvSpPr>
          <p:nvPr>
            <p:ph type="ftr" sz="quarter" idx="11"/>
          </p:nvPr>
        </p:nvSpPr>
        <p:spPr/>
        <p:txBody>
          <a:bodyPr/>
          <a:lstStyle/>
          <a:p>
            <a:r>
              <a:rPr lang="en-US"/>
              <a:t>Corfu conference  April 2023</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7F2C47C-919C-714E-A521-FEF5BE3F1B15}" type="datetime1">
              <a:rPr lang="fr-FR" smtClean="0"/>
              <a:t>04/03/2025</a:t>
            </a:fld>
            <a:endParaRPr lang="en-US" dirty="0"/>
          </a:p>
        </p:txBody>
      </p:sp>
      <p:sp>
        <p:nvSpPr>
          <p:cNvPr id="5" name="Footer Placeholder 4"/>
          <p:cNvSpPr>
            <a:spLocks noGrp="1"/>
          </p:cNvSpPr>
          <p:nvPr>
            <p:ph type="ftr" sz="quarter" idx="11"/>
          </p:nvPr>
        </p:nvSpPr>
        <p:spPr/>
        <p:txBody>
          <a:bodyPr/>
          <a:lstStyle/>
          <a:p>
            <a:r>
              <a:rPr lang="en-US"/>
              <a:t>Corfu conference  April 2023</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3AAC8EC4-EF11-6B41-9DF3-D51DCE0F85B1}" type="datetime1">
              <a:rPr lang="fr-FR" smtClean="0"/>
              <a:t>04/03/2025</a:t>
            </a:fld>
            <a:endParaRPr lang="en-US" dirty="0"/>
          </a:p>
        </p:txBody>
      </p:sp>
      <p:sp>
        <p:nvSpPr>
          <p:cNvPr id="5" name="Footer Placeholder 4"/>
          <p:cNvSpPr>
            <a:spLocks noGrp="1"/>
          </p:cNvSpPr>
          <p:nvPr>
            <p:ph type="ftr" sz="quarter" idx="11"/>
          </p:nvPr>
        </p:nvSpPr>
        <p:spPr/>
        <p:txBody>
          <a:bodyPr/>
          <a:lstStyle/>
          <a:p>
            <a:r>
              <a:rPr lang="en-US"/>
              <a:t>Corfu conference  April 2023</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A32D442-9DC5-224A-832D-AB641EFA947D}" type="datetime1">
              <a:rPr lang="fr-FR" smtClean="0"/>
              <a:t>04/03/2025</a:t>
            </a:fld>
            <a:endParaRPr lang="en-US" dirty="0"/>
          </a:p>
        </p:txBody>
      </p:sp>
      <p:sp>
        <p:nvSpPr>
          <p:cNvPr id="5" name="Footer Placeholder 4"/>
          <p:cNvSpPr>
            <a:spLocks noGrp="1"/>
          </p:cNvSpPr>
          <p:nvPr>
            <p:ph type="ftr" sz="quarter" idx="11"/>
          </p:nvPr>
        </p:nvSpPr>
        <p:spPr/>
        <p:txBody>
          <a:bodyPr/>
          <a:lstStyle/>
          <a:p>
            <a:r>
              <a:rPr lang="en-US"/>
              <a:t>Corfu conference  April 2023</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DFA0340-193D-7640-ADED-FBD140615C2F}" type="datetime1">
              <a:rPr lang="fr-FR" smtClean="0"/>
              <a:t>04/03/2025</a:t>
            </a:fld>
            <a:endParaRPr lang="en-US" dirty="0"/>
          </a:p>
        </p:txBody>
      </p:sp>
      <p:sp>
        <p:nvSpPr>
          <p:cNvPr id="6" name="Footer Placeholder 5"/>
          <p:cNvSpPr>
            <a:spLocks noGrp="1"/>
          </p:cNvSpPr>
          <p:nvPr>
            <p:ph type="ftr" sz="quarter" idx="11"/>
          </p:nvPr>
        </p:nvSpPr>
        <p:spPr/>
        <p:txBody>
          <a:bodyPr/>
          <a:lstStyle/>
          <a:p>
            <a:r>
              <a:rPr lang="en-US"/>
              <a:t>Corfu conference  April 2023</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9C7C34-1291-DD43-8484-27D5E0BBBB3B}" type="datetime1">
              <a:rPr lang="fr-FR" smtClean="0"/>
              <a:t>04/03/2025</a:t>
            </a:fld>
            <a:endParaRPr lang="en-US" dirty="0"/>
          </a:p>
        </p:txBody>
      </p:sp>
      <p:sp>
        <p:nvSpPr>
          <p:cNvPr id="8" name="Footer Placeholder 7"/>
          <p:cNvSpPr>
            <a:spLocks noGrp="1"/>
          </p:cNvSpPr>
          <p:nvPr>
            <p:ph type="ftr" sz="quarter" idx="11"/>
          </p:nvPr>
        </p:nvSpPr>
        <p:spPr/>
        <p:txBody>
          <a:bodyPr/>
          <a:lstStyle/>
          <a:p>
            <a:r>
              <a:rPr lang="en-US"/>
              <a:t>Corfu conference  April 2023</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40FB23-267F-8347-895B-EF13F96D6E4D}" type="datetime1">
              <a:rPr lang="fr-FR" smtClean="0"/>
              <a:t>04/03/2025</a:t>
            </a:fld>
            <a:endParaRPr lang="en-US" dirty="0"/>
          </a:p>
        </p:txBody>
      </p:sp>
      <p:sp>
        <p:nvSpPr>
          <p:cNvPr id="5" name="Footer Placeholder 3"/>
          <p:cNvSpPr>
            <a:spLocks noGrp="1"/>
          </p:cNvSpPr>
          <p:nvPr>
            <p:ph type="ftr" sz="quarter" idx="11"/>
          </p:nvPr>
        </p:nvSpPr>
        <p:spPr/>
        <p:txBody>
          <a:bodyPr/>
          <a:lstStyle/>
          <a:p>
            <a:r>
              <a:rPr lang="en-US"/>
              <a:t>Corfu conference  April 2023</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8DA15A0-9DB4-114C-B244-3FAB15457E65}" type="datetime1">
              <a:rPr lang="fr-FR" smtClean="0"/>
              <a:t>04/03/2025</a:t>
            </a:fld>
            <a:endParaRPr lang="en-US" dirty="0"/>
          </a:p>
        </p:txBody>
      </p:sp>
      <p:sp>
        <p:nvSpPr>
          <p:cNvPr id="5" name="Footer Placeholder 2"/>
          <p:cNvSpPr>
            <a:spLocks noGrp="1"/>
          </p:cNvSpPr>
          <p:nvPr>
            <p:ph type="ftr" sz="quarter" idx="11"/>
          </p:nvPr>
        </p:nvSpPr>
        <p:spPr/>
        <p:txBody>
          <a:bodyPr/>
          <a:lstStyle/>
          <a:p>
            <a:r>
              <a:rPr lang="en-US"/>
              <a:t>Corfu conference  April 2023</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21ADB79B-D0AB-E948-95CE-E702D660AF7B}" type="datetime1">
              <a:rPr lang="fr-FR" smtClean="0"/>
              <a:t>04/03/2025</a:t>
            </a:fld>
            <a:endParaRPr lang="en-US" dirty="0"/>
          </a:p>
        </p:txBody>
      </p:sp>
      <p:sp>
        <p:nvSpPr>
          <p:cNvPr id="5" name="Footer Placeholder 5"/>
          <p:cNvSpPr>
            <a:spLocks noGrp="1"/>
          </p:cNvSpPr>
          <p:nvPr>
            <p:ph type="ftr" sz="quarter" idx="11"/>
          </p:nvPr>
        </p:nvSpPr>
        <p:spPr/>
        <p:txBody>
          <a:bodyPr/>
          <a:lstStyle/>
          <a:p>
            <a:r>
              <a:rPr lang="en-US"/>
              <a:t>Corfu conference  April 2023</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A00888B-4AEB-2647-BFF1-B70A1FC8E43E}" type="datetime1">
              <a:rPr lang="fr-FR" smtClean="0"/>
              <a:t>04/03/2025</a:t>
            </a:fld>
            <a:endParaRPr lang="en-US" dirty="0"/>
          </a:p>
        </p:txBody>
      </p:sp>
      <p:sp>
        <p:nvSpPr>
          <p:cNvPr id="6" name="Footer Placeholder 5"/>
          <p:cNvSpPr>
            <a:spLocks noGrp="1"/>
          </p:cNvSpPr>
          <p:nvPr>
            <p:ph type="ftr" sz="quarter" idx="11"/>
          </p:nvPr>
        </p:nvSpPr>
        <p:spPr/>
        <p:txBody>
          <a:bodyPr/>
          <a:lstStyle/>
          <a:p>
            <a:r>
              <a:rPr lang="en-US"/>
              <a:t>Corfu conference  April 2023</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DF9C386-36DA-DE4D-A24C-B31F7F159814}" type="datetime1">
              <a:rPr lang="fr-FR" smtClean="0"/>
              <a:t>04/03/2025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Corfu conference  April 2023</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tiff"/><Relationship Id="rId3" Type="http://schemas.openxmlformats.org/officeDocument/2006/relationships/image" Target="../media/image7.jpeg"/><Relationship Id="rId7" Type="http://schemas.openxmlformats.org/officeDocument/2006/relationships/image" Target="../media/image11.tiff"/><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tiff"/><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DB7965-84AB-44EE-CF42-DB2B340ABBB5}"/>
              </a:ext>
            </a:extLst>
          </p:cNvPr>
          <p:cNvSpPr>
            <a:spLocks noGrp="1"/>
          </p:cNvSpPr>
          <p:nvPr>
            <p:ph type="ctrTitle"/>
          </p:nvPr>
        </p:nvSpPr>
        <p:spPr>
          <a:xfrm>
            <a:off x="995929" y="2485086"/>
            <a:ext cx="8825658" cy="1887828"/>
          </a:xfrm>
        </p:spPr>
        <p:txBody>
          <a:bodyPr/>
          <a:lstStyle/>
          <a:p>
            <a:pPr algn="ctr"/>
            <a:r>
              <a:rPr lang="en-GB" sz="4000" dirty="0"/>
              <a:t>T-SDHCAL</a:t>
            </a:r>
            <a:br>
              <a:rPr lang="en-GB" sz="4000" dirty="0"/>
            </a:br>
            <a:br>
              <a:rPr lang="en-GB" sz="4000" dirty="0"/>
            </a:br>
            <a:r>
              <a:rPr lang="en-GB" sz="2800" dirty="0"/>
              <a:t>a highly-granular hadronic calorimeter </a:t>
            </a:r>
            <a:br>
              <a:rPr lang="en-GB" sz="2800" dirty="0"/>
            </a:br>
            <a:r>
              <a:rPr lang="en-GB" sz="2800" dirty="0"/>
              <a:t>for future colliders</a:t>
            </a:r>
            <a:br>
              <a:rPr lang="en-GB" sz="2800" dirty="0"/>
            </a:br>
            <a:br>
              <a:rPr lang="en-GB" sz="2800" dirty="0"/>
            </a:br>
            <a:r>
              <a:rPr lang="en-GB" sz="2800" dirty="0"/>
              <a:t>I. </a:t>
            </a:r>
            <a:r>
              <a:rPr lang="en-GB" sz="2800" dirty="0" err="1"/>
              <a:t>Laktineh</a:t>
            </a:r>
            <a:endParaRPr lang="en-GB" sz="2800" dirty="0"/>
          </a:p>
        </p:txBody>
      </p:sp>
      <p:sp>
        <p:nvSpPr>
          <p:cNvPr id="4" name="Espace réservé du numéro de diapositive 3">
            <a:extLst>
              <a:ext uri="{FF2B5EF4-FFF2-40B4-BE49-F238E27FC236}">
                <a16:creationId xmlns:a16="http://schemas.microsoft.com/office/drawing/2014/main" id="{2E280981-A2EB-9EAD-F27C-ABEE900E32B9}"/>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353547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F5C1953-FEFB-7F3F-C364-120268DD9682}"/>
              </a:ext>
            </a:extLst>
          </p:cNvPr>
          <p:cNvSpPr>
            <a:spLocks noGrp="1"/>
          </p:cNvSpPr>
          <p:nvPr>
            <p:ph type="sldNum" sz="quarter" idx="12"/>
          </p:nvPr>
        </p:nvSpPr>
        <p:spPr/>
        <p:txBody>
          <a:bodyPr/>
          <a:lstStyle/>
          <a:p>
            <a:fld id="{D57F1E4F-1CFF-5643-939E-02111984F565}" type="slidenum">
              <a:rPr lang="en-GB" smtClean="0"/>
              <a:t>10</a:t>
            </a:fld>
            <a:endParaRPr lang="en-GB"/>
          </a:p>
        </p:txBody>
      </p:sp>
      <p:sp>
        <p:nvSpPr>
          <p:cNvPr id="3" name="ZoneTexte 2">
            <a:extLst>
              <a:ext uri="{FF2B5EF4-FFF2-40B4-BE49-F238E27FC236}">
                <a16:creationId xmlns:a16="http://schemas.microsoft.com/office/drawing/2014/main" id="{F5B32422-5B31-715D-61F8-9C25EA529BD3}"/>
              </a:ext>
            </a:extLst>
          </p:cNvPr>
          <p:cNvSpPr txBox="1"/>
          <p:nvPr/>
        </p:nvSpPr>
        <p:spPr>
          <a:xfrm>
            <a:off x="4284023" y="298570"/>
            <a:ext cx="3679067" cy="461665"/>
          </a:xfrm>
          <a:prstGeom prst="rect">
            <a:avLst/>
          </a:prstGeom>
          <a:noFill/>
        </p:spPr>
        <p:txBody>
          <a:bodyPr wrap="square" rtlCol="0">
            <a:spAutoFit/>
          </a:bodyPr>
          <a:lstStyle/>
          <a:p>
            <a:r>
              <a:rPr lang="en-GB" sz="2400" b="1" dirty="0">
                <a:solidFill>
                  <a:srgbClr val="FFFF00"/>
                </a:solidFill>
              </a:rPr>
              <a:t>    DRD1-WP7-B/(M)RPC</a:t>
            </a:r>
          </a:p>
        </p:txBody>
      </p:sp>
      <p:sp>
        <p:nvSpPr>
          <p:cNvPr id="4" name="ZoneTexte 3">
            <a:extLst>
              <a:ext uri="{FF2B5EF4-FFF2-40B4-BE49-F238E27FC236}">
                <a16:creationId xmlns:a16="http://schemas.microsoft.com/office/drawing/2014/main" id="{C050D1BA-3B5C-037C-0D46-783F66E3FE0A}"/>
              </a:ext>
            </a:extLst>
          </p:cNvPr>
          <p:cNvSpPr txBox="1"/>
          <p:nvPr/>
        </p:nvSpPr>
        <p:spPr>
          <a:xfrm>
            <a:off x="239245" y="1102370"/>
            <a:ext cx="11107042" cy="584775"/>
          </a:xfrm>
          <a:prstGeom prst="rect">
            <a:avLst/>
          </a:prstGeom>
          <a:noFill/>
          <a:ln w="12700">
            <a:solidFill>
              <a:schemeClr val="tx1"/>
            </a:solidFill>
          </a:ln>
        </p:spPr>
        <p:txBody>
          <a:bodyPr wrap="square" rtlCol="0">
            <a:spAutoFit/>
          </a:bodyPr>
          <a:lstStyle/>
          <a:p>
            <a:r>
              <a:rPr lang="en-GB" sz="1600">
                <a:solidFill>
                  <a:srgbClr val="FFFF00"/>
                </a:solidFill>
                <a:effectLst/>
                <a:latin typeface="Helvetica" pitchFamily="2" charset="0"/>
              </a:rPr>
              <a:t>D B.1: Production and comparison of full large (&gt; 1 m2) MRPC detectors with</a:t>
            </a:r>
            <a:r>
              <a:rPr lang="en-GB" sz="1600">
                <a:solidFill>
                  <a:srgbClr val="FFFF00"/>
                </a:solidFill>
                <a:latin typeface="Helvetica" pitchFamily="2" charset="0"/>
              </a:rPr>
              <a:t> </a:t>
            </a:r>
            <a:r>
              <a:rPr lang="en-GB" sz="1600">
                <a:solidFill>
                  <a:srgbClr val="FFFF00"/>
                </a:solidFill>
                <a:effectLst/>
                <a:latin typeface="Helvetica" pitchFamily="2" charset="0"/>
              </a:rPr>
              <a:t>different techniques (24M).</a:t>
            </a:r>
          </a:p>
          <a:p>
            <a:r>
              <a:rPr lang="en-GB" sz="1600">
                <a:solidFill>
                  <a:srgbClr val="FFFF00"/>
                </a:solidFill>
                <a:effectLst/>
                <a:latin typeface="Helvetica" pitchFamily="2" charset="0"/>
              </a:rPr>
              <a:t>M B.1: production of small detector O(10 cm) of 4-8 gaps prototypes using</a:t>
            </a:r>
            <a:r>
              <a:rPr lang="en-GB" sz="1600">
                <a:solidFill>
                  <a:srgbClr val="FFFF00"/>
                </a:solidFill>
                <a:latin typeface="Helvetica" pitchFamily="2" charset="0"/>
              </a:rPr>
              <a:t> </a:t>
            </a:r>
            <a:r>
              <a:rPr lang="en-GB" sz="1600">
                <a:solidFill>
                  <a:srgbClr val="FFFF00"/>
                </a:solidFill>
                <a:effectLst/>
                <a:latin typeface="Helvetica" pitchFamily="2" charset="0"/>
              </a:rPr>
              <a:t>different technologies.</a:t>
            </a:r>
          </a:p>
        </p:txBody>
      </p:sp>
      <p:sp>
        <p:nvSpPr>
          <p:cNvPr id="7" name="ZoneTexte 6">
            <a:extLst>
              <a:ext uri="{FF2B5EF4-FFF2-40B4-BE49-F238E27FC236}">
                <a16:creationId xmlns:a16="http://schemas.microsoft.com/office/drawing/2014/main" id="{219DBAFC-E737-7A2B-A1C5-DB6B381E3779}"/>
              </a:ext>
            </a:extLst>
          </p:cNvPr>
          <p:cNvSpPr txBox="1"/>
          <p:nvPr/>
        </p:nvSpPr>
        <p:spPr>
          <a:xfrm>
            <a:off x="239245" y="1941819"/>
            <a:ext cx="11611233" cy="1077218"/>
          </a:xfrm>
          <a:prstGeom prst="rect">
            <a:avLst/>
          </a:prstGeom>
          <a:noFill/>
          <a:ln w="12700">
            <a:solidFill>
              <a:schemeClr val="tx1"/>
            </a:solidFill>
          </a:ln>
        </p:spPr>
        <p:txBody>
          <a:bodyPr wrap="square" rtlCol="0">
            <a:spAutoFit/>
          </a:bodyPr>
          <a:lstStyle/>
          <a:p>
            <a:r>
              <a:rPr lang="en-GB" sz="1600">
                <a:solidFill>
                  <a:srgbClr val="FFFF00"/>
                </a:solidFill>
                <a:effectLst/>
                <a:latin typeface="Helvetica" pitchFamily="2" charset="0"/>
              </a:rPr>
              <a:t>D B.2: Production of large PCB of strip and PAD-based pickup configuration</a:t>
            </a:r>
          </a:p>
          <a:p>
            <a:r>
              <a:rPr lang="en-GB" sz="1600">
                <a:solidFill>
                  <a:srgbClr val="FFFF00"/>
                </a:solidFill>
                <a:effectLst/>
                <a:latin typeface="Helvetica" pitchFamily="2" charset="0"/>
              </a:rPr>
              <a:t>equipped with electronics able to reach better than 100 ps time resolution</a:t>
            </a:r>
            <a:r>
              <a:rPr lang="en-GB" sz="1600">
                <a:solidFill>
                  <a:srgbClr val="FFFF00"/>
                </a:solidFill>
                <a:latin typeface="Helvetica" pitchFamily="2" charset="0"/>
              </a:rPr>
              <a:t> </a:t>
            </a:r>
            <a:r>
              <a:rPr lang="en-GB" sz="1600">
                <a:solidFill>
                  <a:srgbClr val="FFFF00"/>
                </a:solidFill>
                <a:effectLst/>
                <a:latin typeface="Helvetica" pitchFamily="2" charset="0"/>
              </a:rPr>
              <a:t>(36 M)</a:t>
            </a:r>
          </a:p>
          <a:p>
            <a:r>
              <a:rPr lang="en-GB" sz="1600">
                <a:solidFill>
                  <a:srgbClr val="FFFF00"/>
                </a:solidFill>
                <a:effectLst/>
                <a:latin typeface="Helvetica" pitchFamily="2" charset="0"/>
              </a:rPr>
              <a:t>M B.2: Review of the needed electronics components to achieve 100 ps for strips</a:t>
            </a:r>
          </a:p>
          <a:p>
            <a:r>
              <a:rPr lang="en-GB" sz="1600">
                <a:solidFill>
                  <a:srgbClr val="FFFF00"/>
                </a:solidFill>
                <a:effectLst/>
                <a:latin typeface="Helvetica" pitchFamily="2" charset="0"/>
              </a:rPr>
              <a:t>and pad-like and performance comparison between direct and differential readout techniques.</a:t>
            </a:r>
          </a:p>
        </p:txBody>
      </p:sp>
      <p:sp>
        <p:nvSpPr>
          <p:cNvPr id="8" name="ZoneTexte 7">
            <a:extLst>
              <a:ext uri="{FF2B5EF4-FFF2-40B4-BE49-F238E27FC236}">
                <a16:creationId xmlns:a16="http://schemas.microsoft.com/office/drawing/2014/main" id="{FDF5C3C6-9254-718D-DF42-225D6AE714AD}"/>
              </a:ext>
            </a:extLst>
          </p:cNvPr>
          <p:cNvSpPr txBox="1"/>
          <p:nvPr/>
        </p:nvSpPr>
        <p:spPr>
          <a:xfrm>
            <a:off x="239245" y="3226453"/>
            <a:ext cx="8089557" cy="830997"/>
          </a:xfrm>
          <a:prstGeom prst="rect">
            <a:avLst/>
          </a:prstGeom>
          <a:noFill/>
          <a:ln w="12700">
            <a:solidFill>
              <a:schemeClr val="tx1"/>
            </a:solidFill>
          </a:ln>
        </p:spPr>
        <p:txBody>
          <a:bodyPr wrap="square" rtlCol="0">
            <a:spAutoFit/>
          </a:bodyPr>
          <a:lstStyle/>
          <a:p>
            <a:r>
              <a:rPr lang="en-GB" sz="1600">
                <a:effectLst/>
                <a:latin typeface="Helvetica" pitchFamily="2" charset="0"/>
              </a:rPr>
              <a:t>D B.3: Production of a stable single cell MRPC with very high-rate capability</a:t>
            </a:r>
            <a:r>
              <a:rPr lang="en-GB" sz="1600">
                <a:latin typeface="Helvetica" pitchFamily="2" charset="0"/>
              </a:rPr>
              <a:t> </a:t>
            </a:r>
            <a:endParaRPr lang="en-GB" sz="1600">
              <a:effectLst/>
              <a:latin typeface="Helvetica" pitchFamily="2" charset="0"/>
            </a:endParaRPr>
          </a:p>
          <a:p>
            <a:r>
              <a:rPr lang="en-GB" sz="1600">
                <a:effectLst/>
                <a:latin typeface="Helvetica" pitchFamily="2" charset="0"/>
              </a:rPr>
              <a:t>(&gt; 100 kHz/cm2) and time resolution better than 100 ps (36M).</a:t>
            </a:r>
          </a:p>
          <a:p>
            <a:r>
              <a:rPr lang="en-GB" sz="1600">
                <a:effectLst/>
                <a:latin typeface="Helvetica" pitchFamily="2" charset="0"/>
              </a:rPr>
              <a:t>M B.3: High-rate tests with small detector prototypes (24M)</a:t>
            </a:r>
          </a:p>
        </p:txBody>
      </p:sp>
      <p:sp>
        <p:nvSpPr>
          <p:cNvPr id="10" name="ZoneTexte 9">
            <a:extLst>
              <a:ext uri="{FF2B5EF4-FFF2-40B4-BE49-F238E27FC236}">
                <a16:creationId xmlns:a16="http://schemas.microsoft.com/office/drawing/2014/main" id="{A4240A75-6C0B-73CF-A352-A6990CF81785}"/>
              </a:ext>
            </a:extLst>
          </p:cNvPr>
          <p:cNvSpPr txBox="1"/>
          <p:nvPr/>
        </p:nvSpPr>
        <p:spPr>
          <a:xfrm>
            <a:off x="239243" y="4308866"/>
            <a:ext cx="9510064" cy="584775"/>
          </a:xfrm>
          <a:prstGeom prst="rect">
            <a:avLst/>
          </a:prstGeom>
          <a:noFill/>
          <a:ln w="12700">
            <a:solidFill>
              <a:schemeClr val="tx1"/>
            </a:solidFill>
          </a:ln>
        </p:spPr>
        <p:txBody>
          <a:bodyPr wrap="square" rtlCol="0">
            <a:spAutoFit/>
          </a:bodyPr>
          <a:lstStyle/>
          <a:p>
            <a:r>
              <a:rPr lang="en-GB" sz="1600">
                <a:effectLst/>
                <a:latin typeface="Helvetica" pitchFamily="2" charset="0"/>
              </a:rPr>
              <a:t>D B.4: Construction of large-area double-gap RPC with a time resolution betterthan 200 ps (36M).</a:t>
            </a:r>
            <a:endParaRPr lang="en-GB" sz="1600">
              <a:latin typeface="Helvetica" pitchFamily="2" charset="0"/>
            </a:endParaRPr>
          </a:p>
          <a:p>
            <a:r>
              <a:rPr lang="en-GB" sz="1600">
                <a:effectLst/>
                <a:latin typeface="Helvetica" pitchFamily="2" charset="0"/>
              </a:rPr>
              <a:t>M B.4: Construction of small prototype (50x50 cm2) reaching 200 ps (24M).</a:t>
            </a:r>
          </a:p>
        </p:txBody>
      </p:sp>
      <p:sp>
        <p:nvSpPr>
          <p:cNvPr id="11" name="ZoneTexte 10">
            <a:extLst>
              <a:ext uri="{FF2B5EF4-FFF2-40B4-BE49-F238E27FC236}">
                <a16:creationId xmlns:a16="http://schemas.microsoft.com/office/drawing/2014/main" id="{8F052D9E-DE5F-98A1-6B23-26AFA1AF899C}"/>
              </a:ext>
            </a:extLst>
          </p:cNvPr>
          <p:cNvSpPr txBox="1"/>
          <p:nvPr/>
        </p:nvSpPr>
        <p:spPr>
          <a:xfrm>
            <a:off x="239245" y="5145057"/>
            <a:ext cx="8089557" cy="830997"/>
          </a:xfrm>
          <a:prstGeom prst="rect">
            <a:avLst/>
          </a:prstGeom>
          <a:noFill/>
          <a:ln w="12700">
            <a:solidFill>
              <a:schemeClr val="tx1"/>
            </a:solidFill>
          </a:ln>
        </p:spPr>
        <p:txBody>
          <a:bodyPr wrap="square" rtlCol="0">
            <a:spAutoFit/>
          </a:bodyPr>
          <a:lstStyle/>
          <a:p>
            <a:r>
              <a:rPr lang="en-GB" sz="1600">
                <a:solidFill>
                  <a:srgbClr val="FFFF00"/>
                </a:solidFill>
                <a:latin typeface="Helvetica" pitchFamily="2" charset="0"/>
              </a:rPr>
              <a:t>D B.5: Timing and spatial resolution studies versus different gas mixtures (48M).</a:t>
            </a:r>
          </a:p>
          <a:p>
            <a:r>
              <a:rPr lang="en-GB" sz="1600">
                <a:solidFill>
                  <a:srgbClr val="FFFF00"/>
                </a:solidFill>
                <a:effectLst/>
                <a:latin typeface="Helvetica" pitchFamily="2" charset="0"/>
              </a:rPr>
              <a:t>M B.5: preliminary results of timing and spatial resolution with standard gas</a:t>
            </a:r>
          </a:p>
          <a:p>
            <a:r>
              <a:rPr lang="en-GB" sz="1600">
                <a:solidFill>
                  <a:srgbClr val="FFFF00"/>
                </a:solidFill>
                <a:effectLst/>
                <a:latin typeface="Helvetica" pitchFamily="2" charset="0"/>
              </a:rPr>
              <a:t>Mixture (36M)</a:t>
            </a:r>
          </a:p>
        </p:txBody>
      </p:sp>
    </p:spTree>
    <p:extLst>
      <p:ext uri="{BB962C8B-B14F-4D97-AF65-F5344CB8AC3E}">
        <p14:creationId xmlns:p14="http://schemas.microsoft.com/office/powerpoint/2010/main" val="96526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67B69D0-148C-CE61-374D-2F08C1FB56F4}"/>
              </a:ext>
            </a:extLst>
          </p:cNvPr>
          <p:cNvSpPr>
            <a:spLocks noGrp="1"/>
          </p:cNvSpPr>
          <p:nvPr>
            <p:ph type="sldNum" sz="quarter" idx="12"/>
          </p:nvPr>
        </p:nvSpPr>
        <p:spPr/>
        <p:txBody>
          <a:bodyPr/>
          <a:lstStyle/>
          <a:p>
            <a:fld id="{D57F1E4F-1CFF-5643-939E-02111984F565}" type="slidenum">
              <a:rPr lang="en-US" smtClean="0"/>
              <a:t>11</a:t>
            </a:fld>
            <a:endParaRPr lang="en-US" dirty="0"/>
          </a:p>
        </p:txBody>
      </p:sp>
      <p:sp>
        <p:nvSpPr>
          <p:cNvPr id="3" name="ZoneTexte 2">
            <a:extLst>
              <a:ext uri="{FF2B5EF4-FFF2-40B4-BE49-F238E27FC236}">
                <a16:creationId xmlns:a16="http://schemas.microsoft.com/office/drawing/2014/main" id="{156C0B04-6012-B6A3-1172-72CA0B84D2FA}"/>
              </a:ext>
            </a:extLst>
          </p:cNvPr>
          <p:cNvSpPr txBox="1"/>
          <p:nvPr/>
        </p:nvSpPr>
        <p:spPr>
          <a:xfrm>
            <a:off x="6347012" y="1131420"/>
            <a:ext cx="6293708" cy="4832092"/>
          </a:xfrm>
          <a:prstGeom prst="rect">
            <a:avLst/>
          </a:prstGeom>
          <a:noFill/>
        </p:spPr>
        <p:txBody>
          <a:bodyPr wrap="square" rtlCol="0">
            <a:spAutoFit/>
          </a:bodyPr>
          <a:lstStyle/>
          <a:p>
            <a:pPr marL="171450" indent="-171450">
              <a:buFont typeface="Wingdings" pitchFamily="2" charset="2"/>
              <a:buChar char="Ø"/>
            </a:pPr>
            <a:r>
              <a:rPr lang="fr-FR" sz="1400" dirty="0">
                <a:effectLst/>
                <a:latin typeface="Helvetica" pitchFamily="2" charset="0"/>
              </a:rPr>
              <a:t>Institut de la physique des 2 infinis de Lyon (IP2I)</a:t>
            </a:r>
          </a:p>
          <a:p>
            <a:pPr marL="171450" indent="-171450">
              <a:buFont typeface="Wingdings" pitchFamily="2" charset="2"/>
              <a:buChar char="Ø"/>
            </a:pPr>
            <a:r>
              <a:rPr lang="fr-FR" sz="1400" dirty="0">
                <a:effectLst/>
                <a:latin typeface="Helvetica" pitchFamily="2" charset="0"/>
              </a:rPr>
              <a:t>Centro de </a:t>
            </a:r>
            <a:r>
              <a:rPr lang="fr-FR" sz="1400" dirty="0" err="1">
                <a:effectLst/>
                <a:latin typeface="Helvetica" pitchFamily="2" charset="0"/>
              </a:rPr>
              <a:t>Investigaciones</a:t>
            </a:r>
            <a:r>
              <a:rPr lang="fr-FR" sz="1400" dirty="0">
                <a:effectLst/>
                <a:latin typeface="Helvetica" pitchFamily="2" charset="0"/>
              </a:rPr>
              <a:t> </a:t>
            </a:r>
            <a:r>
              <a:rPr lang="fr-FR" sz="1400" dirty="0" err="1">
                <a:effectLst/>
                <a:latin typeface="Helvetica" pitchFamily="2" charset="0"/>
              </a:rPr>
              <a:t>Energéticas</a:t>
            </a:r>
            <a:r>
              <a:rPr lang="fr-FR" sz="1400" dirty="0">
                <a:effectLst/>
                <a:latin typeface="Helvetica" pitchFamily="2" charset="0"/>
              </a:rPr>
              <a:t>, </a:t>
            </a:r>
            <a:r>
              <a:rPr lang="fr-FR" sz="1400" dirty="0" err="1">
                <a:effectLst/>
                <a:latin typeface="Helvetica" pitchFamily="2" charset="0"/>
              </a:rPr>
              <a:t>Medioambientales</a:t>
            </a:r>
            <a:r>
              <a:rPr lang="fr-FR" sz="1400" dirty="0">
                <a:effectLst/>
                <a:latin typeface="Helvetica" pitchFamily="2" charset="0"/>
              </a:rPr>
              <a:t> y </a:t>
            </a:r>
          </a:p>
          <a:p>
            <a:pPr marL="171450" indent="-171450">
              <a:buFont typeface="Wingdings" pitchFamily="2" charset="2"/>
              <a:buChar char="Ø"/>
            </a:pPr>
            <a:r>
              <a:rPr lang="fr-FR" sz="1400" dirty="0" err="1">
                <a:effectLst/>
                <a:latin typeface="Helvetica" pitchFamily="2" charset="0"/>
              </a:rPr>
              <a:t>Tecnológicas</a:t>
            </a:r>
            <a:r>
              <a:rPr lang="fr-FR" sz="1400" dirty="0">
                <a:effectLst/>
                <a:latin typeface="Helvetica" pitchFamily="2" charset="0"/>
              </a:rPr>
              <a:t> (CIEMAT)</a:t>
            </a:r>
          </a:p>
          <a:p>
            <a:pPr marL="171450" indent="-171450">
              <a:buFont typeface="Wingdings" pitchFamily="2" charset="2"/>
              <a:buChar char="Ø"/>
            </a:pPr>
            <a:r>
              <a:rPr lang="fr-FR" sz="1400" dirty="0" err="1">
                <a:effectLst/>
                <a:latin typeface="Helvetica" pitchFamily="2" charset="0"/>
              </a:rPr>
              <a:t>Vrije</a:t>
            </a:r>
            <a:r>
              <a:rPr lang="fr-FR" sz="1400" dirty="0">
                <a:effectLst/>
                <a:latin typeface="Helvetica" pitchFamily="2" charset="0"/>
              </a:rPr>
              <a:t> </a:t>
            </a:r>
            <a:r>
              <a:rPr lang="fr-FR" sz="1400" dirty="0" err="1">
                <a:effectLst/>
                <a:latin typeface="Helvetica" pitchFamily="2" charset="0"/>
              </a:rPr>
              <a:t>Universiteit</a:t>
            </a:r>
            <a:r>
              <a:rPr lang="fr-FR" sz="1400" dirty="0">
                <a:effectLst/>
                <a:latin typeface="Helvetica" pitchFamily="2" charset="0"/>
              </a:rPr>
              <a:t> Brussel (VUB)</a:t>
            </a:r>
          </a:p>
          <a:p>
            <a:pPr marL="171450" indent="-171450">
              <a:buFont typeface="Wingdings" pitchFamily="2" charset="2"/>
              <a:buChar char="Ø"/>
            </a:pPr>
            <a:r>
              <a:rPr lang="fr-FR" sz="1400" dirty="0" err="1">
                <a:effectLst/>
                <a:latin typeface="Helvetica" pitchFamily="2" charset="0"/>
              </a:rPr>
              <a:t>Gangneung</a:t>
            </a:r>
            <a:r>
              <a:rPr lang="fr-FR" sz="1400" dirty="0">
                <a:effectLst/>
                <a:latin typeface="Helvetica" pitchFamily="2" charset="0"/>
              </a:rPr>
              <a:t>-Wonju National </a:t>
            </a:r>
            <a:r>
              <a:rPr lang="fr-FR" sz="1400" dirty="0" err="1">
                <a:effectLst/>
                <a:latin typeface="Helvetica" pitchFamily="2" charset="0"/>
              </a:rPr>
              <a:t>University</a:t>
            </a:r>
            <a:r>
              <a:rPr lang="fr-FR" sz="1400" dirty="0">
                <a:effectLst/>
                <a:latin typeface="Helvetica" pitchFamily="2" charset="0"/>
              </a:rPr>
              <a:t> (GWNU)</a:t>
            </a:r>
          </a:p>
          <a:p>
            <a:pPr marL="171450" indent="-171450">
              <a:buFont typeface="Wingdings" pitchFamily="2" charset="2"/>
              <a:buChar char="Ø"/>
            </a:pPr>
            <a:r>
              <a:rPr lang="fr-FR" sz="1400" dirty="0">
                <a:effectLst/>
                <a:latin typeface="Helvetica" pitchFamily="2" charset="0"/>
              </a:rPr>
              <a:t>Shanghai </a:t>
            </a:r>
            <a:r>
              <a:rPr lang="fr-FR" sz="1400" dirty="0" err="1">
                <a:effectLst/>
                <a:latin typeface="Helvetica" pitchFamily="2" charset="0"/>
              </a:rPr>
              <a:t>Jiao</a:t>
            </a:r>
            <a:r>
              <a:rPr lang="fr-FR" sz="1400" dirty="0">
                <a:effectLst/>
                <a:latin typeface="Helvetica" pitchFamily="2" charset="0"/>
              </a:rPr>
              <a:t> Tong </a:t>
            </a:r>
            <a:r>
              <a:rPr lang="fr-FR" sz="1400" dirty="0" err="1">
                <a:effectLst/>
                <a:latin typeface="Helvetica" pitchFamily="2" charset="0"/>
              </a:rPr>
              <a:t>University</a:t>
            </a:r>
            <a:r>
              <a:rPr lang="fr-FR" sz="1400" dirty="0">
                <a:effectLst/>
                <a:latin typeface="Helvetica" pitchFamily="2" charset="0"/>
              </a:rPr>
              <a:t> (SJTU)</a:t>
            </a:r>
          </a:p>
          <a:p>
            <a:pPr marL="171450" indent="-171450">
              <a:buFont typeface="Wingdings" pitchFamily="2" charset="2"/>
              <a:buChar char="Ø"/>
            </a:pPr>
            <a:r>
              <a:rPr lang="fr-FR" sz="1400" dirty="0">
                <a:effectLst/>
                <a:latin typeface="Helvetica" pitchFamily="2" charset="0"/>
              </a:rPr>
              <a:t>Organisation de Micro-Électronique Générale Avancée (OMEGA)</a:t>
            </a:r>
          </a:p>
          <a:p>
            <a:pPr marL="171450" indent="-171450">
              <a:buFont typeface="Wingdings" pitchFamily="2" charset="2"/>
              <a:buChar char="Ø"/>
            </a:pPr>
            <a:r>
              <a:rPr lang="fr-FR" sz="1400" dirty="0" err="1">
                <a:effectLst/>
                <a:latin typeface="Helvetica" pitchFamily="2" charset="0"/>
              </a:rPr>
              <a:t>Physikalisches</a:t>
            </a:r>
            <a:r>
              <a:rPr lang="fr-FR" sz="1400" dirty="0">
                <a:effectLst/>
                <a:latin typeface="Helvetica" pitchFamily="2" charset="0"/>
              </a:rPr>
              <a:t> Institut, Heidelberg </a:t>
            </a:r>
            <a:r>
              <a:rPr lang="fr-FR" sz="1400" dirty="0" err="1">
                <a:effectLst/>
                <a:latin typeface="Helvetica" pitchFamily="2" charset="0"/>
              </a:rPr>
              <a:t>University</a:t>
            </a:r>
            <a:r>
              <a:rPr lang="fr-FR" sz="1400" dirty="0">
                <a:effectLst/>
                <a:latin typeface="Helvetica" pitchFamily="2" charset="0"/>
              </a:rPr>
              <a:t> (HDU)</a:t>
            </a:r>
          </a:p>
          <a:p>
            <a:pPr marL="171450" indent="-171450">
              <a:buFont typeface="Wingdings" pitchFamily="2" charset="2"/>
              <a:buChar char="Ø"/>
            </a:pPr>
            <a:r>
              <a:rPr lang="fr-FR" sz="1400" dirty="0">
                <a:effectLst/>
                <a:latin typeface="Helvetica" pitchFamily="2" charset="0"/>
              </a:rPr>
              <a:t>Kyoto </a:t>
            </a:r>
            <a:r>
              <a:rPr lang="fr-FR" sz="1400" dirty="0" err="1">
                <a:effectLst/>
                <a:latin typeface="Helvetica" pitchFamily="2" charset="0"/>
              </a:rPr>
              <a:t>University</a:t>
            </a:r>
            <a:r>
              <a:rPr lang="fr-FR" sz="1400" dirty="0">
                <a:effectLst/>
                <a:latin typeface="Helvetica" pitchFamily="2" charset="0"/>
              </a:rPr>
              <a:t> (KU), </a:t>
            </a:r>
            <a:r>
              <a:rPr lang="en-US" sz="1400" dirty="0"/>
              <a:t>RCNP, Kyoto Sangyo (Kyoto) </a:t>
            </a:r>
            <a:endParaRPr lang="fr-FR" sz="1400" dirty="0">
              <a:effectLst/>
              <a:latin typeface="Helvetica" pitchFamily="2" charset="0"/>
            </a:endParaRPr>
          </a:p>
          <a:p>
            <a:pPr marL="171450" indent="-171450">
              <a:buFont typeface="Wingdings" pitchFamily="2" charset="2"/>
              <a:buChar char="Ø"/>
            </a:pPr>
            <a:r>
              <a:rPr lang="fr-FR" sz="1400" dirty="0" err="1">
                <a:effectLst/>
                <a:latin typeface="Helvetica" pitchFamily="2" charset="0"/>
              </a:rPr>
              <a:t>Laboratório</a:t>
            </a:r>
            <a:r>
              <a:rPr lang="fr-FR" sz="1400" dirty="0">
                <a:effectLst/>
                <a:latin typeface="Helvetica" pitchFamily="2" charset="0"/>
              </a:rPr>
              <a:t> de </a:t>
            </a:r>
            <a:r>
              <a:rPr lang="fr-FR" sz="1400" dirty="0" err="1">
                <a:effectLst/>
                <a:latin typeface="Helvetica" pitchFamily="2" charset="0"/>
              </a:rPr>
              <a:t>Instrumentação</a:t>
            </a:r>
            <a:r>
              <a:rPr lang="fr-FR" sz="1400" dirty="0">
                <a:effectLst/>
                <a:latin typeface="Helvetica" pitchFamily="2" charset="0"/>
              </a:rPr>
              <a:t> e </a:t>
            </a:r>
            <a:r>
              <a:rPr lang="fr-FR" sz="1400" dirty="0" err="1">
                <a:effectLst/>
                <a:latin typeface="Helvetica" pitchFamily="2" charset="0"/>
              </a:rPr>
              <a:t>Física</a:t>
            </a:r>
            <a:r>
              <a:rPr lang="fr-FR" sz="1400" dirty="0">
                <a:effectLst/>
                <a:latin typeface="Helvetica" pitchFamily="2" charset="0"/>
              </a:rPr>
              <a:t> </a:t>
            </a:r>
            <a:r>
              <a:rPr lang="fr-FR" sz="1400" dirty="0" err="1">
                <a:effectLst/>
                <a:latin typeface="Helvetica" pitchFamily="2" charset="0"/>
              </a:rPr>
              <a:t>Experimental</a:t>
            </a:r>
            <a:r>
              <a:rPr lang="fr-FR" sz="1400" dirty="0">
                <a:effectLst/>
                <a:latin typeface="Helvetica" pitchFamily="2" charset="0"/>
              </a:rPr>
              <a:t> de </a:t>
            </a:r>
            <a:r>
              <a:rPr lang="fr-FR" sz="1400" dirty="0" err="1">
                <a:effectLst/>
                <a:latin typeface="Helvetica" pitchFamily="2" charset="0"/>
              </a:rPr>
              <a:t>Partículas</a:t>
            </a:r>
            <a:r>
              <a:rPr lang="fr-FR" sz="1400" dirty="0">
                <a:effectLst/>
                <a:latin typeface="Helvetica" pitchFamily="2" charset="0"/>
              </a:rPr>
              <a:t> (LIP)</a:t>
            </a:r>
          </a:p>
          <a:p>
            <a:pPr marL="171450" indent="-171450">
              <a:buFont typeface="Wingdings" pitchFamily="2" charset="2"/>
              <a:buChar char="Ø"/>
            </a:pPr>
            <a:r>
              <a:rPr lang="fr-FR" sz="1400" dirty="0" err="1">
                <a:effectLst/>
                <a:latin typeface="Helvetica" pitchFamily="2" charset="0"/>
              </a:rPr>
              <a:t>Tsinghua</a:t>
            </a:r>
            <a:r>
              <a:rPr lang="fr-FR" sz="1400" dirty="0">
                <a:effectLst/>
                <a:latin typeface="Helvetica" pitchFamily="2" charset="0"/>
              </a:rPr>
              <a:t> </a:t>
            </a:r>
            <a:r>
              <a:rPr lang="fr-FR" sz="1400" dirty="0" err="1">
                <a:effectLst/>
                <a:latin typeface="Helvetica" pitchFamily="2" charset="0"/>
              </a:rPr>
              <a:t>University</a:t>
            </a:r>
            <a:r>
              <a:rPr lang="fr-FR" sz="1400" dirty="0">
                <a:effectLst/>
                <a:latin typeface="Helvetica" pitchFamily="2" charset="0"/>
              </a:rPr>
              <a:t> (TSU)</a:t>
            </a:r>
          </a:p>
          <a:p>
            <a:pPr marL="171450" indent="-171450">
              <a:buFont typeface="Wingdings" pitchFamily="2" charset="2"/>
              <a:buChar char="Ø"/>
            </a:pPr>
            <a:r>
              <a:rPr lang="fr-FR" sz="1400" dirty="0">
                <a:effectLst/>
                <a:latin typeface="Helvetica" pitchFamily="2" charset="0"/>
              </a:rPr>
              <a:t>Shenzhen Institute of Advanced </a:t>
            </a:r>
            <a:r>
              <a:rPr lang="fr-FR" sz="1400" dirty="0" err="1">
                <a:effectLst/>
                <a:latin typeface="Helvetica" pitchFamily="2" charset="0"/>
              </a:rPr>
              <a:t>Technology</a:t>
            </a:r>
            <a:r>
              <a:rPr lang="fr-FR" sz="1400" dirty="0">
                <a:effectLst/>
                <a:latin typeface="Helvetica" pitchFamily="2" charset="0"/>
              </a:rPr>
              <a:t> (SIAT)</a:t>
            </a:r>
          </a:p>
          <a:p>
            <a:pPr marL="171450" indent="-171450">
              <a:buFont typeface="Wingdings" pitchFamily="2" charset="2"/>
              <a:buChar char="Ø"/>
            </a:pPr>
            <a:r>
              <a:rPr lang="fr-FR" sz="1400" dirty="0">
                <a:effectLst/>
                <a:latin typeface="Helvetica" pitchFamily="2" charset="0"/>
              </a:rPr>
              <a:t>Daegu </a:t>
            </a:r>
            <a:r>
              <a:rPr lang="fr-FR" sz="1400" dirty="0" err="1">
                <a:effectLst/>
                <a:latin typeface="Helvetica" pitchFamily="2" charset="0"/>
              </a:rPr>
              <a:t>Gyeongbuk</a:t>
            </a:r>
            <a:r>
              <a:rPr lang="fr-FR" sz="1400" dirty="0">
                <a:effectLst/>
                <a:latin typeface="Helvetica" pitchFamily="2" charset="0"/>
              </a:rPr>
              <a:t> Institute of Science and </a:t>
            </a:r>
            <a:r>
              <a:rPr lang="fr-FR" sz="1400" dirty="0" err="1">
                <a:effectLst/>
                <a:latin typeface="Helvetica" pitchFamily="2" charset="0"/>
              </a:rPr>
              <a:t>Technology</a:t>
            </a:r>
            <a:r>
              <a:rPr lang="fr-FR" sz="1400" dirty="0">
                <a:effectLst/>
                <a:latin typeface="Helvetica" pitchFamily="2" charset="0"/>
              </a:rPr>
              <a:t> (DGIST)</a:t>
            </a:r>
          </a:p>
          <a:p>
            <a:pPr marL="171450" indent="-171450">
              <a:buFont typeface="Wingdings" pitchFamily="2" charset="2"/>
              <a:buChar char="Ø"/>
            </a:pPr>
            <a:r>
              <a:rPr lang="fr-FR" sz="1400" dirty="0">
                <a:effectLst/>
                <a:latin typeface="Helvetica" pitchFamily="2" charset="0"/>
              </a:rPr>
              <a:t>Max-Planck Institute for </a:t>
            </a:r>
            <a:r>
              <a:rPr lang="fr-FR" sz="1400" dirty="0" err="1">
                <a:effectLst/>
                <a:latin typeface="Helvetica" pitchFamily="2" charset="0"/>
              </a:rPr>
              <a:t>Physics</a:t>
            </a:r>
            <a:r>
              <a:rPr lang="fr-FR" sz="1400" dirty="0">
                <a:effectLst/>
                <a:latin typeface="Helvetica" pitchFamily="2" charset="0"/>
              </a:rPr>
              <a:t> (MPP)</a:t>
            </a:r>
          </a:p>
          <a:p>
            <a:pPr marL="171450" indent="-171450">
              <a:buFont typeface="Wingdings" pitchFamily="2" charset="2"/>
              <a:buChar char="Ø"/>
            </a:pPr>
            <a:r>
              <a:rPr lang="fr-FR" sz="1400" dirty="0">
                <a:effectLst/>
                <a:latin typeface="Helvetica" pitchFamily="2" charset="0"/>
              </a:rPr>
              <a:t>INFN-BARI</a:t>
            </a:r>
          </a:p>
          <a:p>
            <a:pPr marL="171450" indent="-171450">
              <a:buFont typeface="Wingdings" pitchFamily="2" charset="2"/>
              <a:buChar char="Ø"/>
            </a:pPr>
            <a:r>
              <a:rPr lang="fr-FR" sz="1400" dirty="0">
                <a:effectLst/>
                <a:latin typeface="Helvetica" pitchFamily="2" charset="0"/>
              </a:rPr>
              <a:t>Roma Ter </a:t>
            </a:r>
            <a:r>
              <a:rPr lang="fr-FR" sz="1400" dirty="0" err="1">
                <a:effectLst/>
                <a:latin typeface="Helvetica" pitchFamily="2" charset="0"/>
              </a:rPr>
              <a:t>Vergata</a:t>
            </a:r>
            <a:endParaRPr lang="fr-FR" sz="1400" dirty="0">
              <a:effectLst/>
              <a:latin typeface="Helvetica" pitchFamily="2" charset="0"/>
            </a:endParaRPr>
          </a:p>
          <a:p>
            <a:pPr marL="171450" indent="-171450">
              <a:buFont typeface="Wingdings" pitchFamily="2" charset="2"/>
              <a:buChar char="Ø"/>
            </a:pPr>
            <a:r>
              <a:rPr lang="fr-FR" sz="1400" dirty="0" err="1">
                <a:effectLst/>
                <a:latin typeface="Helvetica" pitchFamily="2" charset="0"/>
              </a:rPr>
              <a:t>Hanyang</a:t>
            </a:r>
            <a:r>
              <a:rPr lang="fr-FR" sz="1400" dirty="0">
                <a:effectLst/>
                <a:latin typeface="Helvetica" pitchFamily="2" charset="0"/>
              </a:rPr>
              <a:t> </a:t>
            </a:r>
            <a:r>
              <a:rPr lang="fr-FR" sz="1400" dirty="0" err="1">
                <a:effectLst/>
                <a:latin typeface="Helvetica" pitchFamily="2" charset="0"/>
              </a:rPr>
              <a:t>University</a:t>
            </a:r>
            <a:endParaRPr lang="fr-FR" sz="1400" dirty="0">
              <a:effectLst/>
              <a:latin typeface="Helvetica" pitchFamily="2" charset="0"/>
            </a:endParaRPr>
          </a:p>
          <a:p>
            <a:pPr marL="171450" indent="-171450">
              <a:buFont typeface="Wingdings" pitchFamily="2" charset="2"/>
              <a:buChar char="Ø"/>
            </a:pPr>
            <a:r>
              <a:rPr lang="fr-FR" sz="1400" dirty="0">
                <a:effectLst/>
                <a:latin typeface="Helvetica" pitchFamily="2" charset="0"/>
              </a:rPr>
              <a:t>CERN EP-DT </a:t>
            </a:r>
            <a:r>
              <a:rPr lang="fr-FR" sz="1400" dirty="0" err="1">
                <a:effectLst/>
                <a:latin typeface="Helvetica" pitchFamily="2" charset="0"/>
              </a:rPr>
              <a:t>gas</a:t>
            </a:r>
            <a:r>
              <a:rPr lang="fr-FR" sz="1400" dirty="0">
                <a:effectLst/>
                <a:latin typeface="Helvetica" pitchFamily="2" charset="0"/>
              </a:rPr>
              <a:t> team</a:t>
            </a:r>
          </a:p>
          <a:p>
            <a:pPr marL="171450" indent="-171450">
              <a:buFont typeface="Wingdings" pitchFamily="2" charset="2"/>
              <a:buChar char="Ø"/>
            </a:pPr>
            <a:r>
              <a:rPr lang="en-US" sz="1400" dirty="0"/>
              <a:t>Academia </a:t>
            </a:r>
            <a:r>
              <a:rPr lang="en-US" sz="1400" dirty="0" err="1"/>
              <a:t>Sinica</a:t>
            </a:r>
            <a:r>
              <a:rPr lang="en-US" sz="1400" dirty="0"/>
              <a:t> and NCU (Taiwan)</a:t>
            </a:r>
          </a:p>
          <a:p>
            <a:endParaRPr lang="fr-FR" sz="1400" dirty="0">
              <a:effectLst/>
              <a:latin typeface="Helvetica" pitchFamily="2" charset="0"/>
            </a:endParaRPr>
          </a:p>
          <a:p>
            <a:pPr marL="171450" indent="-171450">
              <a:buFont typeface="Wingdings" pitchFamily="2" charset="2"/>
              <a:buChar char="Ø"/>
            </a:pPr>
            <a:endParaRPr lang="fr-FR" sz="1400" dirty="0">
              <a:effectLst/>
              <a:latin typeface="Helvetica" pitchFamily="2" charset="0"/>
            </a:endParaRPr>
          </a:p>
          <a:p>
            <a:endParaRPr lang="en-US" sz="1400" dirty="0"/>
          </a:p>
        </p:txBody>
      </p:sp>
      <p:sp>
        <p:nvSpPr>
          <p:cNvPr id="9" name="Rectangle 4">
            <a:extLst>
              <a:ext uri="{FF2B5EF4-FFF2-40B4-BE49-F238E27FC236}">
                <a16:creationId xmlns:a16="http://schemas.microsoft.com/office/drawing/2014/main" id="{DB4F1C7A-558F-CD73-BF5E-BA1AF938F2D0}"/>
              </a:ext>
            </a:extLst>
          </p:cNvPr>
          <p:cNvSpPr>
            <a:spLocks noChangeArrowheads="1"/>
          </p:cNvSpPr>
          <p:nvPr/>
        </p:nvSpPr>
        <p:spPr bwMode="auto">
          <a:xfrm>
            <a:off x="1434353" y="363733"/>
            <a:ext cx="182593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14" name="Image 13">
            <a:extLst>
              <a:ext uri="{FF2B5EF4-FFF2-40B4-BE49-F238E27FC236}">
                <a16:creationId xmlns:a16="http://schemas.microsoft.com/office/drawing/2014/main" id="{6A26FC58-2AFC-0B7D-C245-0A031D9BE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4" y="206652"/>
            <a:ext cx="6293708" cy="4506771"/>
          </a:xfrm>
          <a:prstGeom prst="rect">
            <a:avLst/>
          </a:prstGeom>
        </p:spPr>
      </p:pic>
      <p:pic>
        <p:nvPicPr>
          <p:cNvPr id="16" name="Image 15">
            <a:extLst>
              <a:ext uri="{FF2B5EF4-FFF2-40B4-BE49-F238E27FC236}">
                <a16:creationId xmlns:a16="http://schemas.microsoft.com/office/drawing/2014/main" id="{C7E465C0-4080-B14F-1BE2-B2F88A318593}"/>
              </a:ext>
            </a:extLst>
          </p:cNvPr>
          <p:cNvPicPr>
            <a:picLocks noChangeAspect="1"/>
          </p:cNvPicPr>
          <p:nvPr/>
        </p:nvPicPr>
        <p:blipFill>
          <a:blip r:embed="rId3"/>
          <a:stretch>
            <a:fillRect/>
          </a:stretch>
        </p:blipFill>
        <p:spPr>
          <a:xfrm>
            <a:off x="26652" y="4702914"/>
            <a:ext cx="6347012" cy="2137157"/>
          </a:xfrm>
          <a:prstGeom prst="rect">
            <a:avLst/>
          </a:prstGeom>
        </p:spPr>
      </p:pic>
      <p:sp>
        <p:nvSpPr>
          <p:cNvPr id="17" name="ZoneTexte 16">
            <a:extLst>
              <a:ext uri="{FF2B5EF4-FFF2-40B4-BE49-F238E27FC236}">
                <a16:creationId xmlns:a16="http://schemas.microsoft.com/office/drawing/2014/main" id="{4CB8A33F-BB2F-2AD3-A2C8-3A5074DE8155}"/>
              </a:ext>
            </a:extLst>
          </p:cNvPr>
          <p:cNvSpPr txBox="1"/>
          <p:nvPr/>
        </p:nvSpPr>
        <p:spPr>
          <a:xfrm>
            <a:off x="6544235" y="5854035"/>
            <a:ext cx="5280454" cy="461665"/>
          </a:xfrm>
          <a:prstGeom prst="rect">
            <a:avLst/>
          </a:prstGeom>
          <a:noFill/>
        </p:spPr>
        <p:txBody>
          <a:bodyPr wrap="square" rtlCol="0">
            <a:spAutoFit/>
          </a:bodyPr>
          <a:lstStyle/>
          <a:p>
            <a:r>
              <a:rPr lang="en-GB" sz="2400" b="1" dirty="0"/>
              <a:t>Funding from France 80 for 4 years</a:t>
            </a:r>
          </a:p>
        </p:txBody>
      </p:sp>
    </p:spTree>
    <p:extLst>
      <p:ext uri="{BB962C8B-B14F-4D97-AF65-F5344CB8AC3E}">
        <p14:creationId xmlns:p14="http://schemas.microsoft.com/office/powerpoint/2010/main" val="2847789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160B7F8-124C-BA1A-5090-62096AFD4212}"/>
              </a:ext>
            </a:extLst>
          </p:cNvPr>
          <p:cNvSpPr>
            <a:spLocks noGrp="1"/>
          </p:cNvSpPr>
          <p:nvPr>
            <p:ph type="sldNum" sz="quarter" idx="12"/>
          </p:nvPr>
        </p:nvSpPr>
        <p:spPr/>
        <p:txBody>
          <a:bodyPr/>
          <a:lstStyle/>
          <a:p>
            <a:fld id="{D57F1E4F-1CFF-5643-939E-02111984F565}" type="slidenum">
              <a:rPr lang="en-US" smtClean="0"/>
              <a:t>12</a:t>
            </a:fld>
            <a:endParaRPr lang="en-US" dirty="0"/>
          </a:p>
        </p:txBody>
      </p:sp>
      <p:sp>
        <p:nvSpPr>
          <p:cNvPr id="3" name="ZoneTexte 2">
            <a:extLst>
              <a:ext uri="{FF2B5EF4-FFF2-40B4-BE49-F238E27FC236}">
                <a16:creationId xmlns:a16="http://schemas.microsoft.com/office/drawing/2014/main" id="{9BA5EAD8-B19B-35FE-F419-702A75C19C40}"/>
              </a:ext>
            </a:extLst>
          </p:cNvPr>
          <p:cNvSpPr txBox="1"/>
          <p:nvPr/>
        </p:nvSpPr>
        <p:spPr>
          <a:xfrm>
            <a:off x="3638564" y="298483"/>
            <a:ext cx="3679067" cy="461665"/>
          </a:xfrm>
          <a:prstGeom prst="rect">
            <a:avLst/>
          </a:prstGeom>
          <a:noFill/>
        </p:spPr>
        <p:txBody>
          <a:bodyPr wrap="square" rtlCol="0">
            <a:spAutoFit/>
          </a:bodyPr>
          <a:lstStyle/>
          <a:p>
            <a:r>
              <a:rPr lang="en-GB" sz="2400" b="1" dirty="0">
                <a:solidFill>
                  <a:srgbClr val="FFFF00"/>
                </a:solidFill>
              </a:rPr>
              <a:t>                DRD6</a:t>
            </a:r>
          </a:p>
        </p:txBody>
      </p:sp>
      <p:sp>
        <p:nvSpPr>
          <p:cNvPr id="4" name="ZoneTexte 3">
            <a:extLst>
              <a:ext uri="{FF2B5EF4-FFF2-40B4-BE49-F238E27FC236}">
                <a16:creationId xmlns:a16="http://schemas.microsoft.com/office/drawing/2014/main" id="{666C1C54-A9ED-C016-F9A4-5EC725292E2B}"/>
              </a:ext>
            </a:extLst>
          </p:cNvPr>
          <p:cNvSpPr txBox="1"/>
          <p:nvPr/>
        </p:nvSpPr>
        <p:spPr>
          <a:xfrm>
            <a:off x="125507" y="1176573"/>
            <a:ext cx="9886375" cy="4524315"/>
          </a:xfrm>
          <a:prstGeom prst="rect">
            <a:avLst/>
          </a:prstGeom>
          <a:noFill/>
        </p:spPr>
        <p:txBody>
          <a:bodyPr wrap="square" rtlCol="0">
            <a:spAutoFit/>
          </a:bodyPr>
          <a:lstStyle/>
          <a:p>
            <a:r>
              <a:rPr lang="en-GB">
                <a:effectLst/>
                <a:latin typeface="Helvetica" pitchFamily="2" charset="0"/>
              </a:rPr>
              <a:t>1. Simulation study of hadronic showers with time information.</a:t>
            </a:r>
          </a:p>
          <a:p>
            <a:r>
              <a:rPr lang="en-GB">
                <a:effectLst/>
                <a:latin typeface="Helvetica" pitchFamily="2" charset="0"/>
              </a:rPr>
              <a:t>2. Simulation study of cooling system required for the T-SDHCAL unit based on the</a:t>
            </a:r>
          </a:p>
          <a:p>
            <a:r>
              <a:rPr lang="en-GB">
                <a:effectLst/>
                <a:latin typeface="Helvetica" pitchFamily="2" charset="0"/>
              </a:rPr>
              <a:t>present knowledge of the Liroc ASIC power consumption as well as the other</a:t>
            </a:r>
          </a:p>
          <a:p>
            <a:r>
              <a:rPr lang="en-GB">
                <a:effectLst/>
                <a:latin typeface="Helvetica" pitchFamily="2" charset="0"/>
              </a:rPr>
              <a:t>components to be used.</a:t>
            </a:r>
          </a:p>
          <a:p>
            <a:r>
              <a:rPr lang="en-GB">
                <a:effectLst/>
                <a:latin typeface="Helvetica" pitchFamily="2" charset="0"/>
              </a:rPr>
              <a:t>3. Conception of a new cassette structure with the cooling system.</a:t>
            </a:r>
          </a:p>
          <a:p>
            <a:r>
              <a:rPr lang="en-GB">
                <a:effectLst/>
                <a:latin typeface="Helvetica" pitchFamily="2" charset="0"/>
              </a:rPr>
              <a:t>4. Conception and production of fast-time electronics (Liroc+TDC)</a:t>
            </a:r>
          </a:p>
          <a:p>
            <a:r>
              <a:rPr lang="en-GB">
                <a:effectLst/>
                <a:latin typeface="Helvetica" pitchFamily="2" charset="0"/>
              </a:rPr>
              <a:t>5. Conception of a thin and large ASU hosting the readout electronics to be associated</a:t>
            </a:r>
          </a:p>
          <a:p>
            <a:r>
              <a:rPr lang="en-GB">
                <a:effectLst/>
                <a:latin typeface="Helvetica" pitchFamily="2" charset="0"/>
              </a:rPr>
              <a:t>to the MRPC in a cassette.</a:t>
            </a:r>
          </a:p>
          <a:p>
            <a:r>
              <a:rPr lang="en-GB">
                <a:effectLst/>
                <a:latin typeface="Helvetica" pitchFamily="2" charset="0"/>
              </a:rPr>
              <a:t>6. A DAQ system allowing the communication and the synchronization of a few TSDHCAL</a:t>
            </a:r>
          </a:p>
          <a:p>
            <a:r>
              <a:rPr lang="en-GB">
                <a:effectLst/>
                <a:latin typeface="Helvetica" pitchFamily="2" charset="0"/>
              </a:rPr>
              <a:t>units.</a:t>
            </a:r>
          </a:p>
          <a:p>
            <a:r>
              <a:rPr lang="en-GB">
                <a:effectLst/>
                <a:latin typeface="Helvetica" pitchFamily="2" charset="0"/>
              </a:rPr>
              <a:t>7. Construction of a few T-SDHCAL units.</a:t>
            </a:r>
          </a:p>
          <a:p>
            <a:r>
              <a:rPr lang="en-GB">
                <a:effectLst/>
                <a:latin typeface="Helvetica" pitchFamily="2" charset="0"/>
              </a:rPr>
              <a:t>8. Construction of cooling units for the T-SDHCAL units.</a:t>
            </a:r>
          </a:p>
          <a:p>
            <a:r>
              <a:rPr lang="en-GB">
                <a:effectLst/>
                <a:latin typeface="Helvetica" pitchFamily="2" charset="0"/>
              </a:rPr>
              <a:t>9. Validation of the new T-SDHCAL units in beam tests first in independent way and</a:t>
            </a:r>
          </a:p>
          <a:p>
            <a:r>
              <a:rPr lang="en-GB">
                <a:effectLst/>
                <a:latin typeface="Helvetica" pitchFamily="2" charset="0"/>
              </a:rPr>
              <a:t>then with the other SDHCAL units.</a:t>
            </a:r>
          </a:p>
          <a:p>
            <a:r>
              <a:rPr lang="en-GB">
                <a:effectLst/>
                <a:latin typeface="Helvetica" pitchFamily="2" charset="0"/>
              </a:rPr>
              <a:t>10. Comparison with the simulation.</a:t>
            </a:r>
          </a:p>
          <a:p>
            <a:endParaRPr lang="en-GB"/>
          </a:p>
        </p:txBody>
      </p:sp>
      <p:sp>
        <p:nvSpPr>
          <p:cNvPr id="5" name="ZoneTexte 4">
            <a:extLst>
              <a:ext uri="{FF2B5EF4-FFF2-40B4-BE49-F238E27FC236}">
                <a16:creationId xmlns:a16="http://schemas.microsoft.com/office/drawing/2014/main" id="{F4F20644-59EF-7175-3C4A-F08FAEFB900A}"/>
              </a:ext>
            </a:extLst>
          </p:cNvPr>
          <p:cNvSpPr txBox="1"/>
          <p:nvPr/>
        </p:nvSpPr>
        <p:spPr>
          <a:xfrm>
            <a:off x="125507" y="635864"/>
            <a:ext cx="2814918" cy="461665"/>
          </a:xfrm>
          <a:prstGeom prst="rect">
            <a:avLst/>
          </a:prstGeom>
          <a:noFill/>
        </p:spPr>
        <p:txBody>
          <a:bodyPr wrap="square" rtlCol="0">
            <a:spAutoFit/>
          </a:bodyPr>
          <a:lstStyle/>
          <a:p>
            <a:r>
              <a:rPr lang="en-GB" sz="2400" b="1" dirty="0">
                <a:solidFill>
                  <a:srgbClr val="FFFF00"/>
                </a:solidFill>
              </a:rPr>
              <a:t>Goals</a:t>
            </a:r>
          </a:p>
        </p:txBody>
      </p:sp>
      <p:sp>
        <p:nvSpPr>
          <p:cNvPr id="6" name="ZoneTexte 5">
            <a:extLst>
              <a:ext uri="{FF2B5EF4-FFF2-40B4-BE49-F238E27FC236}">
                <a16:creationId xmlns:a16="http://schemas.microsoft.com/office/drawing/2014/main" id="{B3578EAF-D289-3891-B9CC-7185CFA1C85F}"/>
              </a:ext>
            </a:extLst>
          </p:cNvPr>
          <p:cNvSpPr txBox="1"/>
          <p:nvPr/>
        </p:nvSpPr>
        <p:spPr>
          <a:xfrm>
            <a:off x="295837" y="5496761"/>
            <a:ext cx="2474258" cy="461665"/>
          </a:xfrm>
          <a:prstGeom prst="rect">
            <a:avLst/>
          </a:prstGeom>
          <a:noFill/>
        </p:spPr>
        <p:txBody>
          <a:bodyPr wrap="square" rtlCol="0">
            <a:spAutoFit/>
          </a:bodyPr>
          <a:lstStyle/>
          <a:p>
            <a:r>
              <a:rPr lang="en-GB" sz="2400" b="1" dirty="0">
                <a:solidFill>
                  <a:srgbClr val="FFFF00"/>
                </a:solidFill>
              </a:rPr>
              <a:t>Deliverable</a:t>
            </a:r>
          </a:p>
        </p:txBody>
      </p:sp>
      <p:sp>
        <p:nvSpPr>
          <p:cNvPr id="7" name="ZoneTexte 6">
            <a:extLst>
              <a:ext uri="{FF2B5EF4-FFF2-40B4-BE49-F238E27FC236}">
                <a16:creationId xmlns:a16="http://schemas.microsoft.com/office/drawing/2014/main" id="{FC889A60-9183-9616-A873-24F594CFBB59}"/>
              </a:ext>
            </a:extLst>
          </p:cNvPr>
          <p:cNvSpPr txBox="1"/>
          <p:nvPr/>
        </p:nvSpPr>
        <p:spPr>
          <a:xfrm>
            <a:off x="197226" y="6009704"/>
            <a:ext cx="6266328" cy="830997"/>
          </a:xfrm>
          <a:prstGeom prst="rect">
            <a:avLst/>
          </a:prstGeom>
          <a:noFill/>
        </p:spPr>
        <p:txBody>
          <a:bodyPr wrap="square" rtlCol="0">
            <a:spAutoFit/>
          </a:bodyPr>
          <a:lstStyle/>
          <a:p>
            <a:r>
              <a:rPr lang="fr-FR" sz="2400" dirty="0">
                <a:effectLst/>
                <a:latin typeface="Helvetica" pitchFamily="2" charset="0"/>
              </a:rPr>
              <a:t>Construction and tests of 4 T-SDHCAL </a:t>
            </a:r>
            <a:r>
              <a:rPr lang="fr-FR" sz="2400" dirty="0" err="1">
                <a:effectLst/>
                <a:latin typeface="Helvetica" pitchFamily="2" charset="0"/>
              </a:rPr>
              <a:t>units</a:t>
            </a:r>
            <a:endParaRPr lang="fr-FR" sz="2400" dirty="0">
              <a:effectLst/>
              <a:latin typeface="Helvetica" pitchFamily="2" charset="0"/>
            </a:endParaRPr>
          </a:p>
          <a:p>
            <a:endParaRPr lang="en-GB" sz="2400" dirty="0"/>
          </a:p>
        </p:txBody>
      </p:sp>
    </p:spTree>
    <p:extLst>
      <p:ext uri="{BB962C8B-B14F-4D97-AF65-F5344CB8AC3E}">
        <p14:creationId xmlns:p14="http://schemas.microsoft.com/office/powerpoint/2010/main" val="55596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804C70D-64CD-C93F-89A0-5D450DAC703E}"/>
              </a:ext>
            </a:extLst>
          </p:cNvPr>
          <p:cNvSpPr>
            <a:spLocks noGrp="1"/>
          </p:cNvSpPr>
          <p:nvPr>
            <p:ph type="sldNum" sz="quarter" idx="12"/>
          </p:nvPr>
        </p:nvSpPr>
        <p:spPr/>
        <p:txBody>
          <a:bodyPr/>
          <a:lstStyle/>
          <a:p>
            <a:fld id="{D57F1E4F-1CFF-5643-939E-02111984F565}" type="slidenum">
              <a:rPr lang="en-US" smtClean="0"/>
              <a:t>13</a:t>
            </a:fld>
            <a:endParaRPr lang="en-US" dirty="0"/>
          </a:p>
        </p:txBody>
      </p:sp>
      <p:sp>
        <p:nvSpPr>
          <p:cNvPr id="4" name="ZoneTexte 3">
            <a:extLst>
              <a:ext uri="{FF2B5EF4-FFF2-40B4-BE49-F238E27FC236}">
                <a16:creationId xmlns:a16="http://schemas.microsoft.com/office/drawing/2014/main" id="{B0583271-502A-4321-10A1-5B2200A9F3F2}"/>
              </a:ext>
            </a:extLst>
          </p:cNvPr>
          <p:cNvSpPr txBox="1"/>
          <p:nvPr/>
        </p:nvSpPr>
        <p:spPr>
          <a:xfrm>
            <a:off x="6741459" y="1365828"/>
            <a:ext cx="6096000" cy="5909310"/>
          </a:xfrm>
          <a:prstGeom prst="rect">
            <a:avLst/>
          </a:prstGeom>
          <a:noFill/>
        </p:spPr>
        <p:txBody>
          <a:bodyPr wrap="square">
            <a:spAutoFit/>
          </a:bodyPr>
          <a:lstStyle/>
          <a:p>
            <a:pPr marL="171450" indent="-171450">
              <a:buFont typeface="Wingdings" pitchFamily="2" charset="2"/>
              <a:buChar char="Ø"/>
            </a:pPr>
            <a:r>
              <a:rPr lang="en-US" sz="1800" dirty="0" err="1">
                <a:cs typeface="Times New Roman" panose="02020603050405020304" pitchFamily="18" charset="0"/>
              </a:rPr>
              <a:t>Institut</a:t>
            </a:r>
            <a:r>
              <a:rPr lang="en-US" sz="1800" dirty="0">
                <a:cs typeface="Times New Roman" panose="02020603050405020304" pitchFamily="18" charset="0"/>
              </a:rPr>
              <a:t> de la physique des 2 </a:t>
            </a:r>
            <a:r>
              <a:rPr lang="en-US" sz="1800" dirty="0" err="1">
                <a:cs typeface="Times New Roman" panose="02020603050405020304" pitchFamily="18" charset="0"/>
              </a:rPr>
              <a:t>infinis</a:t>
            </a:r>
            <a:r>
              <a:rPr lang="en-US" sz="1800" dirty="0">
                <a:cs typeface="Times New Roman" panose="02020603050405020304" pitchFamily="18" charset="0"/>
              </a:rPr>
              <a:t> (IP2I)</a:t>
            </a:r>
          </a:p>
          <a:p>
            <a:endParaRPr lang="en-US" sz="1800" dirty="0">
              <a:cs typeface="Times New Roman" panose="02020603050405020304" pitchFamily="18" charset="0"/>
            </a:endParaRPr>
          </a:p>
          <a:p>
            <a:pPr marL="171450" indent="-171450">
              <a:buFont typeface="Wingdings" pitchFamily="2" charset="2"/>
              <a:buChar char="Ø"/>
            </a:pPr>
            <a:r>
              <a:rPr lang="en-US" dirty="0">
                <a:cs typeface="Times New Roman" panose="02020603050405020304" pitchFamily="18" charset="0"/>
              </a:rPr>
              <a:t> </a:t>
            </a:r>
            <a:r>
              <a:rPr lang="en-US" dirty="0" err="1">
                <a:cs typeface="Times New Roman" panose="02020603050405020304" pitchFamily="18" charset="0"/>
              </a:rPr>
              <a:t>Organisation</a:t>
            </a:r>
            <a:r>
              <a:rPr lang="en-US" dirty="0">
                <a:cs typeface="Times New Roman" panose="02020603050405020304" pitchFamily="18" charset="0"/>
              </a:rPr>
              <a:t> de Micro-</a:t>
            </a:r>
            <a:r>
              <a:rPr lang="en-US" dirty="0" err="1">
                <a:cs typeface="Times New Roman" panose="02020603050405020304" pitchFamily="18" charset="0"/>
              </a:rPr>
              <a:t>Électronique</a:t>
            </a:r>
            <a:r>
              <a:rPr lang="en-US" dirty="0">
                <a:cs typeface="Times New Roman" panose="02020603050405020304" pitchFamily="18" charset="0"/>
              </a:rPr>
              <a:t> Générale </a:t>
            </a:r>
            <a:r>
              <a:rPr lang="en-US" dirty="0" err="1">
                <a:cs typeface="Times New Roman" panose="02020603050405020304" pitchFamily="18" charset="0"/>
              </a:rPr>
              <a:t>Avancée</a:t>
            </a:r>
            <a:r>
              <a:rPr lang="en-US" dirty="0">
                <a:cs typeface="Times New Roman" panose="02020603050405020304" pitchFamily="18" charset="0"/>
              </a:rPr>
              <a:t> (OMEGA)</a:t>
            </a:r>
            <a:endParaRPr lang="en-US" sz="1800" dirty="0">
              <a:cs typeface="Times New Roman" panose="02020603050405020304" pitchFamily="18" charset="0"/>
            </a:endParaRPr>
          </a:p>
          <a:p>
            <a:endParaRPr lang="en-US" sz="1800" dirty="0">
              <a:cs typeface="Times New Roman" panose="02020603050405020304" pitchFamily="18" charset="0"/>
            </a:endParaRPr>
          </a:p>
          <a:p>
            <a:pPr marL="171450" indent="-171450">
              <a:buFont typeface="Wingdings" pitchFamily="2" charset="2"/>
              <a:buChar char="Ø"/>
            </a:pPr>
            <a:r>
              <a:rPr lang="en-US" sz="1800" dirty="0">
                <a:cs typeface="Times New Roman" panose="02020603050405020304" pitchFamily="18" charset="0"/>
              </a:rPr>
              <a:t>Centro de </a:t>
            </a:r>
            <a:r>
              <a:rPr lang="en-US" sz="1800" dirty="0" err="1">
                <a:cs typeface="Times New Roman" panose="02020603050405020304" pitchFamily="18" charset="0"/>
              </a:rPr>
              <a:t>Investigaciones</a:t>
            </a:r>
            <a:r>
              <a:rPr lang="en-US" sz="1800" dirty="0">
                <a:cs typeface="Times New Roman" panose="02020603050405020304" pitchFamily="18" charset="0"/>
              </a:rPr>
              <a:t> </a:t>
            </a:r>
            <a:r>
              <a:rPr lang="en-US" sz="1800" dirty="0" err="1">
                <a:cs typeface="Times New Roman" panose="02020603050405020304" pitchFamily="18" charset="0"/>
              </a:rPr>
              <a:t>Energéticas</a:t>
            </a:r>
            <a:r>
              <a:rPr lang="en-US" sz="1800" dirty="0">
                <a:cs typeface="Times New Roman" panose="02020603050405020304" pitchFamily="18" charset="0"/>
              </a:rPr>
              <a:t>, </a:t>
            </a:r>
            <a:r>
              <a:rPr lang="en-US" sz="1800" dirty="0" err="1">
                <a:cs typeface="Times New Roman" panose="02020603050405020304" pitchFamily="18" charset="0"/>
              </a:rPr>
              <a:t>Medioambientales</a:t>
            </a:r>
            <a:r>
              <a:rPr lang="en-US" sz="1800" dirty="0">
                <a:cs typeface="Times New Roman" panose="02020603050405020304" pitchFamily="18" charset="0"/>
              </a:rPr>
              <a:t> y </a:t>
            </a:r>
            <a:r>
              <a:rPr lang="en-US" sz="1800" dirty="0" err="1">
                <a:cs typeface="Times New Roman" panose="02020603050405020304" pitchFamily="18" charset="0"/>
              </a:rPr>
              <a:t>Tecnológicas</a:t>
            </a:r>
            <a:r>
              <a:rPr lang="en-US" sz="1800" dirty="0">
                <a:cs typeface="Times New Roman" panose="02020603050405020304" pitchFamily="18" charset="0"/>
              </a:rPr>
              <a:t> (CIEMAT)</a:t>
            </a:r>
          </a:p>
          <a:p>
            <a:pPr marL="171450" indent="-171450">
              <a:buFont typeface="Wingdings" pitchFamily="2" charset="2"/>
              <a:buChar char="Ø"/>
            </a:pPr>
            <a:endParaRPr lang="en-US" dirty="0">
              <a:cs typeface="Times New Roman" panose="02020603050405020304" pitchFamily="18" charset="0"/>
            </a:endParaRPr>
          </a:p>
          <a:p>
            <a:pPr marL="171450" indent="-171450">
              <a:buFont typeface="Wingdings" pitchFamily="2" charset="2"/>
              <a:buChar char="Ø"/>
            </a:pPr>
            <a:r>
              <a:rPr lang="fr-FR" dirty="0" err="1">
                <a:effectLst/>
                <a:latin typeface="Helvetica" pitchFamily="2" charset="0"/>
              </a:rPr>
              <a:t>University</a:t>
            </a:r>
            <a:r>
              <a:rPr lang="fr-FR" dirty="0">
                <a:effectLst/>
                <a:latin typeface="Helvetica" pitchFamily="2" charset="0"/>
              </a:rPr>
              <a:t> of Córdoba (UCO)</a:t>
            </a:r>
            <a:r>
              <a:rPr lang="en-US" sz="1800" dirty="0">
                <a:cs typeface="Times New Roman" panose="02020603050405020304" pitchFamily="18" charset="0"/>
              </a:rPr>
              <a:t> </a:t>
            </a:r>
          </a:p>
          <a:p>
            <a:endParaRPr lang="en-US" sz="1800" dirty="0">
              <a:cs typeface="Times New Roman" panose="02020603050405020304" pitchFamily="18" charset="0"/>
            </a:endParaRPr>
          </a:p>
          <a:p>
            <a:pPr marL="171450" indent="-171450">
              <a:buFont typeface="Wingdings" pitchFamily="2" charset="2"/>
              <a:buChar char="Ø"/>
            </a:pPr>
            <a:r>
              <a:rPr lang="en-US" sz="1800" dirty="0">
                <a:cs typeface="Times New Roman" panose="02020603050405020304" pitchFamily="18" charset="0"/>
              </a:rPr>
              <a:t>Vrije Universiteit Brussel (VUB)</a:t>
            </a:r>
          </a:p>
          <a:p>
            <a:endParaRPr lang="en-US" sz="1800" dirty="0">
              <a:cs typeface="Times New Roman" panose="02020603050405020304" pitchFamily="18" charset="0"/>
            </a:endParaRPr>
          </a:p>
          <a:p>
            <a:pPr marL="171450" indent="-171450">
              <a:buFont typeface="Wingdings" pitchFamily="2" charset="2"/>
              <a:buChar char="Ø"/>
            </a:pPr>
            <a:r>
              <a:rPr lang="en-US" sz="1800" dirty="0" err="1">
                <a:cs typeface="Times New Roman" panose="02020603050405020304" pitchFamily="18" charset="0"/>
              </a:rPr>
              <a:t>Gangneung-Wonju</a:t>
            </a:r>
            <a:r>
              <a:rPr lang="en-US" sz="1800" dirty="0">
                <a:cs typeface="Times New Roman" panose="02020603050405020304" pitchFamily="18" charset="0"/>
              </a:rPr>
              <a:t> National University</a:t>
            </a:r>
          </a:p>
          <a:p>
            <a:endParaRPr lang="en-US" sz="1800" dirty="0">
              <a:cs typeface="Times New Roman" panose="02020603050405020304" pitchFamily="18" charset="0"/>
            </a:endParaRPr>
          </a:p>
          <a:p>
            <a:pPr marL="171450" indent="-171450">
              <a:buFont typeface="Wingdings" pitchFamily="2" charset="2"/>
              <a:buChar char="Ø"/>
            </a:pPr>
            <a:r>
              <a:rPr lang="en-US" sz="1800" dirty="0">
                <a:cs typeface="Times New Roman" panose="02020603050405020304" pitchFamily="18" charset="0"/>
              </a:rPr>
              <a:t>Shanghai Jiao Tong University (SJTU)</a:t>
            </a:r>
          </a:p>
          <a:p>
            <a:pPr marL="171450" indent="-171450">
              <a:buFont typeface="Wingdings" pitchFamily="2" charset="2"/>
              <a:buChar char="Ø"/>
            </a:pPr>
            <a:endParaRPr lang="en-US" dirty="0">
              <a:cs typeface="Times New Roman" panose="02020603050405020304" pitchFamily="18" charset="0"/>
            </a:endParaRPr>
          </a:p>
          <a:p>
            <a:pPr marL="171450" indent="-171450">
              <a:buFont typeface="Wingdings" pitchFamily="2" charset="2"/>
              <a:buChar char="Ø"/>
            </a:pPr>
            <a:r>
              <a:rPr lang="en-US" sz="1800" dirty="0">
                <a:cs typeface="Times New Roman" panose="02020603050405020304" pitchFamily="18" charset="0"/>
              </a:rPr>
              <a:t>Yonsei Cancer Center (YCC)</a:t>
            </a:r>
          </a:p>
          <a:p>
            <a:pPr marL="171450" indent="-171450">
              <a:buFont typeface="Wingdings" pitchFamily="2" charset="2"/>
              <a:buChar char="Ø"/>
            </a:pPr>
            <a:endParaRPr lang="en-US" dirty="0">
              <a:cs typeface="Times New Roman" panose="02020603050405020304" pitchFamily="18" charset="0"/>
            </a:endParaRPr>
          </a:p>
          <a:p>
            <a:pPr marL="171450" indent="-171450">
              <a:buFont typeface="Wingdings" pitchFamily="2" charset="2"/>
              <a:buChar char="Ø"/>
            </a:pPr>
            <a:r>
              <a:rPr lang="en-US" sz="1800" dirty="0">
                <a:cs typeface="Times New Roman" panose="02020603050405020304" pitchFamily="18" charset="0"/>
              </a:rPr>
              <a:t>Université de Tunis El </a:t>
            </a:r>
            <a:r>
              <a:rPr lang="en-US" sz="1800" dirty="0" err="1">
                <a:cs typeface="Times New Roman" panose="02020603050405020304" pitchFamily="18" charset="0"/>
              </a:rPr>
              <a:t>Manar</a:t>
            </a:r>
            <a:endParaRPr lang="en-US" sz="1800" dirty="0">
              <a:cs typeface="Times New Roman" panose="02020603050405020304" pitchFamily="18" charset="0"/>
            </a:endParaRPr>
          </a:p>
          <a:p>
            <a:pPr marL="171450" indent="-171450">
              <a:buFont typeface="Wingdings" pitchFamily="2" charset="2"/>
              <a:buChar char="Ø"/>
            </a:pPr>
            <a:endParaRPr lang="en-US" dirty="0">
              <a:cs typeface="Times New Roman" panose="02020603050405020304" pitchFamily="18" charset="0"/>
            </a:endParaRPr>
          </a:p>
          <a:p>
            <a:endParaRPr lang="en-US" sz="1800" dirty="0">
              <a:cs typeface="Times New Roman" panose="02020603050405020304" pitchFamily="18" charset="0"/>
            </a:endParaRPr>
          </a:p>
        </p:txBody>
      </p:sp>
      <p:graphicFrame>
        <p:nvGraphicFramePr>
          <p:cNvPr id="6" name="Tableau 5">
            <a:extLst>
              <a:ext uri="{FF2B5EF4-FFF2-40B4-BE49-F238E27FC236}">
                <a16:creationId xmlns:a16="http://schemas.microsoft.com/office/drawing/2014/main" id="{35FB5464-D501-9725-C120-F42D1EABC33E}"/>
              </a:ext>
            </a:extLst>
          </p:cNvPr>
          <p:cNvGraphicFramePr>
            <a:graphicFrameLocks noGrp="1"/>
          </p:cNvGraphicFramePr>
          <p:nvPr>
            <p:extLst>
              <p:ext uri="{D42A27DB-BD31-4B8C-83A1-F6EECF244321}">
                <p14:modId xmlns:p14="http://schemas.microsoft.com/office/powerpoint/2010/main" val="1688886232"/>
              </p:ext>
            </p:extLst>
          </p:nvPr>
        </p:nvGraphicFramePr>
        <p:xfrm>
          <a:off x="490071" y="2046442"/>
          <a:ext cx="5605929" cy="1752600"/>
        </p:xfrm>
        <a:graphic>
          <a:graphicData uri="http://schemas.openxmlformats.org/drawingml/2006/table">
            <a:tbl>
              <a:tblPr firstRow="1" bandRow="1">
                <a:tableStyleId>{5C22544A-7EE6-4342-B048-85BDC9FD1C3A}</a:tableStyleId>
              </a:tblPr>
              <a:tblGrid>
                <a:gridCol w="1868643">
                  <a:extLst>
                    <a:ext uri="{9D8B030D-6E8A-4147-A177-3AD203B41FA5}">
                      <a16:colId xmlns:a16="http://schemas.microsoft.com/office/drawing/2014/main" val="1082775436"/>
                    </a:ext>
                  </a:extLst>
                </a:gridCol>
                <a:gridCol w="1868643">
                  <a:extLst>
                    <a:ext uri="{9D8B030D-6E8A-4147-A177-3AD203B41FA5}">
                      <a16:colId xmlns:a16="http://schemas.microsoft.com/office/drawing/2014/main" val="3408479883"/>
                    </a:ext>
                  </a:extLst>
                </a:gridCol>
                <a:gridCol w="1868643">
                  <a:extLst>
                    <a:ext uri="{9D8B030D-6E8A-4147-A177-3AD203B41FA5}">
                      <a16:colId xmlns:a16="http://schemas.microsoft.com/office/drawing/2014/main" val="1000028979"/>
                    </a:ext>
                  </a:extLst>
                </a:gridCol>
              </a:tblGrid>
              <a:tr h="370840">
                <a:tc>
                  <a:txBody>
                    <a:bodyPr/>
                    <a:lstStyle/>
                    <a:p>
                      <a:r>
                        <a:rPr lang="en-GB" dirty="0" err="1"/>
                        <a:t>Insitute</a:t>
                      </a:r>
                      <a:endParaRPr lang="en-GB" dirty="0"/>
                    </a:p>
                  </a:txBody>
                  <a:tcPr/>
                </a:tc>
                <a:tc>
                  <a:txBody>
                    <a:bodyPr/>
                    <a:lstStyle/>
                    <a:p>
                      <a:r>
                        <a:rPr lang="en-GB" dirty="0"/>
                        <a:t>FTE/year</a:t>
                      </a:r>
                    </a:p>
                  </a:txBody>
                  <a:tcPr/>
                </a:tc>
                <a:tc>
                  <a:txBody>
                    <a:bodyPr/>
                    <a:lstStyle/>
                    <a:p>
                      <a:r>
                        <a:rPr lang="en-GB" dirty="0"/>
                        <a:t>Requested funding</a:t>
                      </a:r>
                    </a:p>
                  </a:txBody>
                  <a:tcPr/>
                </a:tc>
                <a:extLst>
                  <a:ext uri="{0D108BD9-81ED-4DB2-BD59-A6C34878D82A}">
                    <a16:rowId xmlns:a16="http://schemas.microsoft.com/office/drawing/2014/main" val="2293420581"/>
                  </a:ext>
                </a:extLst>
              </a:tr>
              <a:tr h="370840">
                <a:tc>
                  <a:txBody>
                    <a:bodyPr/>
                    <a:lstStyle/>
                    <a:p>
                      <a:r>
                        <a:rPr lang="en-GB" dirty="0"/>
                        <a:t>IP2I</a:t>
                      </a:r>
                    </a:p>
                  </a:txBody>
                  <a:tcPr/>
                </a:tc>
                <a:tc>
                  <a:txBody>
                    <a:bodyPr/>
                    <a:lstStyle/>
                    <a:p>
                      <a:r>
                        <a:rPr lang="en-GB" dirty="0"/>
                        <a:t>       2Ph+ 0.5En</a:t>
                      </a:r>
                    </a:p>
                  </a:txBody>
                  <a:tcPr/>
                </a:tc>
                <a:tc>
                  <a:txBody>
                    <a:bodyPr/>
                    <a:lstStyle/>
                    <a:p>
                      <a:r>
                        <a:rPr lang="en-GB" dirty="0"/>
                        <a:t>   50  KCHF</a:t>
                      </a:r>
                    </a:p>
                  </a:txBody>
                  <a:tcPr/>
                </a:tc>
                <a:extLst>
                  <a:ext uri="{0D108BD9-81ED-4DB2-BD59-A6C34878D82A}">
                    <a16:rowId xmlns:a16="http://schemas.microsoft.com/office/drawing/2014/main" val="473610180"/>
                  </a:ext>
                </a:extLst>
              </a:tr>
              <a:tr h="370840">
                <a:tc>
                  <a:txBody>
                    <a:bodyPr/>
                    <a:lstStyle/>
                    <a:p>
                      <a:r>
                        <a:rPr lang="en-GB" dirty="0"/>
                        <a:t> OMEGA</a:t>
                      </a:r>
                    </a:p>
                  </a:txBody>
                  <a:tcPr/>
                </a:tc>
                <a:tc>
                  <a:txBody>
                    <a:bodyPr/>
                    <a:lstStyle/>
                    <a:p>
                      <a:r>
                        <a:rPr lang="en-GB" dirty="0"/>
                        <a:t>        1En</a:t>
                      </a:r>
                    </a:p>
                  </a:txBody>
                  <a:tcPr/>
                </a:tc>
                <a:tc>
                  <a:txBody>
                    <a:bodyPr/>
                    <a:lstStyle/>
                    <a:p>
                      <a:r>
                        <a:rPr lang="en-GB" dirty="0"/>
                        <a:t>    50. KCHF</a:t>
                      </a:r>
                    </a:p>
                  </a:txBody>
                  <a:tcPr/>
                </a:tc>
                <a:extLst>
                  <a:ext uri="{0D108BD9-81ED-4DB2-BD59-A6C34878D82A}">
                    <a16:rowId xmlns:a16="http://schemas.microsoft.com/office/drawing/2014/main" val="3648765418"/>
                  </a:ext>
                </a:extLst>
              </a:tr>
              <a:tr h="370840">
                <a:tc>
                  <a:txBody>
                    <a:bodyPr/>
                    <a:lstStyle/>
                    <a:p>
                      <a:r>
                        <a:rPr lang="en-GB" dirty="0"/>
                        <a:t>All. </a:t>
                      </a:r>
                    </a:p>
                  </a:txBody>
                  <a:tcPr/>
                </a:tc>
                <a:tc>
                  <a:txBody>
                    <a:bodyPr/>
                    <a:lstStyle/>
                    <a:p>
                      <a:r>
                        <a:rPr lang="en-GB" dirty="0"/>
                        <a:t>7.6Ph+3.8</a:t>
                      </a:r>
                    </a:p>
                  </a:txBody>
                  <a:tcPr/>
                </a:tc>
                <a:tc>
                  <a:txBody>
                    <a:bodyPr/>
                    <a:lstStyle/>
                    <a:p>
                      <a:r>
                        <a:rPr lang="en-GB" dirty="0"/>
                        <a:t>  210  KCHF</a:t>
                      </a:r>
                    </a:p>
                  </a:txBody>
                  <a:tcPr/>
                </a:tc>
                <a:extLst>
                  <a:ext uri="{0D108BD9-81ED-4DB2-BD59-A6C34878D82A}">
                    <a16:rowId xmlns:a16="http://schemas.microsoft.com/office/drawing/2014/main" val="2110352545"/>
                  </a:ext>
                </a:extLst>
              </a:tr>
            </a:tbl>
          </a:graphicData>
        </a:graphic>
      </p:graphicFrame>
      <p:sp>
        <p:nvSpPr>
          <p:cNvPr id="7" name="ZoneTexte 6">
            <a:extLst>
              <a:ext uri="{FF2B5EF4-FFF2-40B4-BE49-F238E27FC236}">
                <a16:creationId xmlns:a16="http://schemas.microsoft.com/office/drawing/2014/main" id="{49F4914E-C711-2F29-EEC4-C313FADEBC5B}"/>
              </a:ext>
            </a:extLst>
          </p:cNvPr>
          <p:cNvSpPr txBox="1"/>
          <p:nvPr/>
        </p:nvSpPr>
        <p:spPr>
          <a:xfrm>
            <a:off x="490071" y="4105835"/>
            <a:ext cx="6484470" cy="1200329"/>
          </a:xfrm>
          <a:prstGeom prst="rect">
            <a:avLst/>
          </a:prstGeom>
          <a:noFill/>
        </p:spPr>
        <p:txBody>
          <a:bodyPr wrap="square" rtlCol="0">
            <a:spAutoFit/>
          </a:bodyPr>
          <a:lstStyle/>
          <a:p>
            <a:r>
              <a:rPr lang="fr-FR" dirty="0">
                <a:effectLst/>
                <a:latin typeface="Helvetica" pitchFamily="2" charset="0"/>
              </a:rPr>
              <a:t>P2I: 50 k CHF for MRPC, </a:t>
            </a:r>
            <a:r>
              <a:rPr lang="fr-FR" dirty="0" err="1">
                <a:effectLst/>
                <a:latin typeface="Helvetica" pitchFamily="2" charset="0"/>
              </a:rPr>
              <a:t>readout</a:t>
            </a:r>
            <a:endParaRPr lang="fr-FR" dirty="0">
              <a:effectLst/>
              <a:latin typeface="Helvetica" pitchFamily="2" charset="0"/>
            </a:endParaRPr>
          </a:p>
          <a:p>
            <a:r>
              <a:rPr lang="fr-FR" dirty="0" err="1">
                <a:effectLst/>
                <a:latin typeface="Helvetica" pitchFamily="2" charset="0"/>
              </a:rPr>
              <a:t>boards</a:t>
            </a:r>
            <a:r>
              <a:rPr lang="fr-FR" dirty="0">
                <a:effectLst/>
                <a:latin typeface="Helvetica" pitchFamily="2" charset="0"/>
              </a:rPr>
              <a:t>, DAQ </a:t>
            </a:r>
            <a:r>
              <a:rPr lang="fr-FR" dirty="0" err="1">
                <a:effectLst/>
                <a:latin typeface="Helvetica" pitchFamily="2" charset="0"/>
              </a:rPr>
              <a:t>boards</a:t>
            </a:r>
            <a:endParaRPr lang="fr-FR" dirty="0">
              <a:effectLst/>
              <a:latin typeface="Helvetica" pitchFamily="2" charset="0"/>
            </a:endParaRPr>
          </a:p>
          <a:p>
            <a:endParaRPr lang="fr-FR" dirty="0">
              <a:latin typeface="Helvetica" pitchFamily="2" charset="0"/>
            </a:endParaRPr>
          </a:p>
          <a:p>
            <a:r>
              <a:rPr lang="fr-FR" dirty="0">
                <a:effectLst/>
                <a:latin typeface="Helvetica" pitchFamily="2" charset="0"/>
              </a:rPr>
              <a:t>OMEGA </a:t>
            </a:r>
            <a:r>
              <a:rPr lang="en-GB" dirty="0">
                <a:effectLst/>
                <a:latin typeface="Helvetica" pitchFamily="2" charset="0"/>
              </a:rPr>
              <a:t>: 50 </a:t>
            </a:r>
            <a:r>
              <a:rPr lang="en-GB" dirty="0" err="1">
                <a:effectLst/>
                <a:latin typeface="Helvetica" pitchFamily="2" charset="0"/>
              </a:rPr>
              <a:t>kCHF</a:t>
            </a:r>
            <a:r>
              <a:rPr lang="en-GB" dirty="0">
                <a:effectLst/>
                <a:latin typeface="Helvetica" pitchFamily="2" charset="0"/>
              </a:rPr>
              <a:t> for ASIC production</a:t>
            </a:r>
            <a:endParaRPr lang="fr-FR" dirty="0">
              <a:effectLst/>
              <a:latin typeface="Helvetica" pitchFamily="2" charset="0"/>
            </a:endParaRPr>
          </a:p>
        </p:txBody>
      </p:sp>
    </p:spTree>
    <p:extLst>
      <p:ext uri="{BB962C8B-B14F-4D97-AF65-F5344CB8AC3E}">
        <p14:creationId xmlns:p14="http://schemas.microsoft.com/office/powerpoint/2010/main" val="4315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332631E-8140-8DA2-DB1E-FF7DE8D5C04D}"/>
              </a:ext>
            </a:extLst>
          </p:cNvPr>
          <p:cNvSpPr>
            <a:spLocks noGrp="1"/>
          </p:cNvSpPr>
          <p:nvPr>
            <p:ph type="sldNum" sz="quarter" idx="12"/>
          </p:nvPr>
        </p:nvSpPr>
        <p:spPr/>
        <p:txBody>
          <a:bodyPr/>
          <a:lstStyle/>
          <a:p>
            <a:fld id="{D57F1E4F-1CFF-5643-939E-02111984F565}" type="slidenum">
              <a:rPr lang="en-US" smtClean="0"/>
              <a:t>14</a:t>
            </a:fld>
            <a:endParaRPr lang="en-US" dirty="0"/>
          </a:p>
        </p:txBody>
      </p:sp>
      <p:sp>
        <p:nvSpPr>
          <p:cNvPr id="3" name="ZoneTexte 2">
            <a:extLst>
              <a:ext uri="{FF2B5EF4-FFF2-40B4-BE49-F238E27FC236}">
                <a16:creationId xmlns:a16="http://schemas.microsoft.com/office/drawing/2014/main" id="{011A9EA4-4A39-F70D-85AF-0F4D78C61928}"/>
              </a:ext>
            </a:extLst>
          </p:cNvPr>
          <p:cNvSpPr txBox="1"/>
          <p:nvPr/>
        </p:nvSpPr>
        <p:spPr>
          <a:xfrm>
            <a:off x="836383" y="582138"/>
            <a:ext cx="9395012" cy="830997"/>
          </a:xfrm>
          <a:prstGeom prst="rect">
            <a:avLst/>
          </a:prstGeom>
          <a:noFill/>
        </p:spPr>
        <p:txBody>
          <a:bodyPr wrap="square" rtlCol="0">
            <a:spAutoFit/>
          </a:bodyPr>
          <a:lstStyle/>
          <a:p>
            <a:r>
              <a:rPr lang="en-GB" sz="2400" dirty="0"/>
              <a:t>                Summary of the requests  for the 3 years to come</a:t>
            </a:r>
          </a:p>
          <a:p>
            <a:endParaRPr lang="en-GB" sz="2400" dirty="0"/>
          </a:p>
        </p:txBody>
      </p:sp>
      <p:graphicFrame>
        <p:nvGraphicFramePr>
          <p:cNvPr id="5" name="Tableau 4">
            <a:extLst>
              <a:ext uri="{FF2B5EF4-FFF2-40B4-BE49-F238E27FC236}">
                <a16:creationId xmlns:a16="http://schemas.microsoft.com/office/drawing/2014/main" id="{578C83C7-3A22-3818-1AA6-4722743B74A2}"/>
              </a:ext>
            </a:extLst>
          </p:cNvPr>
          <p:cNvGraphicFramePr>
            <a:graphicFrameLocks noGrp="1"/>
          </p:cNvGraphicFramePr>
          <p:nvPr>
            <p:extLst>
              <p:ext uri="{D42A27DB-BD31-4B8C-83A1-F6EECF244321}">
                <p14:modId xmlns:p14="http://schemas.microsoft.com/office/powerpoint/2010/main" val="2302810726"/>
              </p:ext>
            </p:extLst>
          </p:nvPr>
        </p:nvGraphicFramePr>
        <p:xfrm>
          <a:off x="1207246" y="1430094"/>
          <a:ext cx="9145296" cy="3124200"/>
        </p:xfrm>
        <a:graphic>
          <a:graphicData uri="http://schemas.openxmlformats.org/drawingml/2006/table">
            <a:tbl>
              <a:tblPr firstRow="1" bandRow="1">
                <a:tableStyleId>{5C22544A-7EE6-4342-B048-85BDC9FD1C3A}</a:tableStyleId>
              </a:tblPr>
              <a:tblGrid>
                <a:gridCol w="1524216">
                  <a:extLst>
                    <a:ext uri="{9D8B030D-6E8A-4147-A177-3AD203B41FA5}">
                      <a16:colId xmlns:a16="http://schemas.microsoft.com/office/drawing/2014/main" val="3172845601"/>
                    </a:ext>
                  </a:extLst>
                </a:gridCol>
                <a:gridCol w="1524216">
                  <a:extLst>
                    <a:ext uri="{9D8B030D-6E8A-4147-A177-3AD203B41FA5}">
                      <a16:colId xmlns:a16="http://schemas.microsoft.com/office/drawing/2014/main" val="3651278566"/>
                    </a:ext>
                  </a:extLst>
                </a:gridCol>
                <a:gridCol w="1524216">
                  <a:extLst>
                    <a:ext uri="{9D8B030D-6E8A-4147-A177-3AD203B41FA5}">
                      <a16:colId xmlns:a16="http://schemas.microsoft.com/office/drawing/2014/main" val="563001524"/>
                    </a:ext>
                  </a:extLst>
                </a:gridCol>
                <a:gridCol w="1524216">
                  <a:extLst>
                    <a:ext uri="{9D8B030D-6E8A-4147-A177-3AD203B41FA5}">
                      <a16:colId xmlns:a16="http://schemas.microsoft.com/office/drawing/2014/main" val="2002007750"/>
                    </a:ext>
                  </a:extLst>
                </a:gridCol>
                <a:gridCol w="1714384">
                  <a:extLst>
                    <a:ext uri="{9D8B030D-6E8A-4147-A177-3AD203B41FA5}">
                      <a16:colId xmlns:a16="http://schemas.microsoft.com/office/drawing/2014/main" val="3308626091"/>
                    </a:ext>
                  </a:extLst>
                </a:gridCol>
                <a:gridCol w="1334048">
                  <a:extLst>
                    <a:ext uri="{9D8B030D-6E8A-4147-A177-3AD203B41FA5}">
                      <a16:colId xmlns:a16="http://schemas.microsoft.com/office/drawing/2014/main" val="3398311033"/>
                    </a:ext>
                  </a:extLst>
                </a:gridCol>
              </a:tblGrid>
              <a:tr h="370840">
                <a:tc>
                  <a:txBody>
                    <a:bodyPr/>
                    <a:lstStyle/>
                    <a:p>
                      <a:r>
                        <a:rPr lang="en-GB" dirty="0" err="1"/>
                        <a:t>Institue</a:t>
                      </a:r>
                      <a:endParaRPr lang="en-GB" dirty="0"/>
                    </a:p>
                  </a:txBody>
                  <a:tcPr/>
                </a:tc>
                <a:tc>
                  <a:txBody>
                    <a:bodyPr/>
                    <a:lstStyle/>
                    <a:p>
                      <a:r>
                        <a:rPr lang="en-GB" dirty="0" err="1"/>
                        <a:t>DRDx</a:t>
                      </a:r>
                      <a:endParaRPr lang="en-GB" dirty="0"/>
                    </a:p>
                  </a:txBody>
                  <a:tcPr/>
                </a:tc>
                <a:tc>
                  <a:txBody>
                    <a:bodyPr/>
                    <a:lstStyle/>
                    <a:p>
                      <a:r>
                        <a:rPr lang="en-GB" dirty="0"/>
                        <a:t>Needed funding </a:t>
                      </a:r>
                      <a:r>
                        <a:rPr lang="en-GB" dirty="0" err="1"/>
                        <a:t>kCHF</a:t>
                      </a:r>
                      <a:endParaRPr lang="en-GB" dirty="0"/>
                    </a:p>
                  </a:txBody>
                  <a:tcPr/>
                </a:tc>
                <a:tc>
                  <a:txBody>
                    <a:bodyPr/>
                    <a:lstStyle/>
                    <a:p>
                      <a:r>
                        <a:rPr lang="en-GB" dirty="0"/>
                        <a:t>Available </a:t>
                      </a:r>
                    </a:p>
                    <a:p>
                      <a:r>
                        <a:rPr lang="en-GB" dirty="0"/>
                        <a:t>Funding</a:t>
                      </a:r>
                    </a:p>
                    <a:p>
                      <a:r>
                        <a:rPr lang="en-GB" dirty="0"/>
                        <a:t>KCHF</a:t>
                      </a:r>
                    </a:p>
                  </a:txBody>
                  <a:tcPr/>
                </a:tc>
                <a:tc>
                  <a:txBody>
                    <a:bodyPr/>
                    <a:lstStyle/>
                    <a:p>
                      <a:r>
                        <a:rPr lang="en-GB" dirty="0" err="1"/>
                        <a:t>Origine</a:t>
                      </a:r>
                      <a:r>
                        <a:rPr lang="en-GB" dirty="0"/>
                        <a:t> of the available funding</a:t>
                      </a:r>
                    </a:p>
                  </a:txBody>
                  <a:tcPr/>
                </a:tc>
                <a:tc>
                  <a:txBody>
                    <a:bodyPr/>
                    <a:lstStyle/>
                    <a:p>
                      <a:r>
                        <a:rPr lang="en-GB" dirty="0"/>
                        <a:t> Needed</a:t>
                      </a:r>
                    </a:p>
                  </a:txBody>
                  <a:tcPr/>
                </a:tc>
                <a:extLst>
                  <a:ext uri="{0D108BD9-81ED-4DB2-BD59-A6C34878D82A}">
                    <a16:rowId xmlns:a16="http://schemas.microsoft.com/office/drawing/2014/main" val="1361581396"/>
                  </a:ext>
                </a:extLst>
              </a:tr>
              <a:tr h="370840">
                <a:tc>
                  <a:txBody>
                    <a:bodyPr/>
                    <a:lstStyle/>
                    <a:p>
                      <a:r>
                        <a:rPr lang="en-GB" dirty="0"/>
                        <a:t>IP2I</a:t>
                      </a:r>
                    </a:p>
                  </a:txBody>
                  <a:tcPr/>
                </a:tc>
                <a:tc>
                  <a:txBody>
                    <a:bodyPr/>
                    <a:lstStyle/>
                    <a:p>
                      <a:r>
                        <a:rPr lang="en-GB" dirty="0"/>
                        <a:t>DRD6</a:t>
                      </a:r>
                    </a:p>
                  </a:txBody>
                  <a:tcPr/>
                </a:tc>
                <a:tc>
                  <a:txBody>
                    <a:bodyPr/>
                    <a:lstStyle/>
                    <a:p>
                      <a:r>
                        <a:rPr lang="en-GB" dirty="0"/>
                        <a:t>    50 </a:t>
                      </a:r>
                    </a:p>
                  </a:txBody>
                  <a:tcPr/>
                </a:tc>
                <a:tc>
                  <a:txBody>
                    <a:bodyPr/>
                    <a:lstStyle/>
                    <a:p>
                      <a:r>
                        <a:rPr lang="en-GB" dirty="0"/>
                        <a:t>    30</a:t>
                      </a:r>
                    </a:p>
                  </a:txBody>
                  <a:tcPr/>
                </a:tc>
                <a:tc>
                  <a:txBody>
                    <a:bodyPr/>
                    <a:lstStyle/>
                    <a:p>
                      <a:r>
                        <a:rPr lang="en-GB" dirty="0"/>
                        <a:t>ANR -</a:t>
                      </a:r>
                      <a:r>
                        <a:rPr lang="en-GB" dirty="0" err="1"/>
                        <a:t>Tcalo</a:t>
                      </a:r>
                      <a:endParaRPr lang="en-GB" dirty="0"/>
                    </a:p>
                  </a:txBody>
                  <a:tcPr/>
                </a:tc>
                <a:tc>
                  <a:txBody>
                    <a:bodyPr/>
                    <a:lstStyle/>
                    <a:p>
                      <a:r>
                        <a:rPr lang="en-GB" dirty="0"/>
                        <a:t>   20</a:t>
                      </a:r>
                    </a:p>
                  </a:txBody>
                  <a:tcPr/>
                </a:tc>
                <a:extLst>
                  <a:ext uri="{0D108BD9-81ED-4DB2-BD59-A6C34878D82A}">
                    <a16:rowId xmlns:a16="http://schemas.microsoft.com/office/drawing/2014/main" val="1472523107"/>
                  </a:ext>
                </a:extLst>
              </a:tr>
              <a:tr h="370840">
                <a:tc>
                  <a:txBody>
                    <a:bodyPr/>
                    <a:lstStyle/>
                    <a:p>
                      <a:r>
                        <a:rPr lang="en-GB" dirty="0"/>
                        <a:t>IP2I</a:t>
                      </a:r>
                    </a:p>
                  </a:txBody>
                  <a:tcPr/>
                </a:tc>
                <a:tc>
                  <a:txBody>
                    <a:bodyPr/>
                    <a:lstStyle/>
                    <a:p>
                      <a:r>
                        <a:rPr lang="en-GB" dirty="0"/>
                        <a:t>DRD1</a:t>
                      </a:r>
                    </a:p>
                  </a:txBody>
                  <a:tcPr/>
                </a:tc>
                <a:tc>
                  <a:txBody>
                    <a:bodyPr/>
                    <a:lstStyle/>
                    <a:p>
                      <a:r>
                        <a:rPr lang="en-GB" dirty="0"/>
                        <a:t>    100</a:t>
                      </a:r>
                    </a:p>
                  </a:txBody>
                  <a:tcPr/>
                </a:tc>
                <a:tc>
                  <a:txBody>
                    <a:bodyPr/>
                    <a:lstStyle/>
                    <a:p>
                      <a:r>
                        <a:rPr lang="en-GB" dirty="0"/>
                        <a:t>     50</a:t>
                      </a:r>
                    </a:p>
                  </a:txBody>
                  <a:tcPr/>
                </a:tc>
                <a:tc>
                  <a:txBody>
                    <a:bodyPr/>
                    <a:lstStyle/>
                    <a:p>
                      <a:r>
                        <a:rPr lang="en-GB" dirty="0" err="1"/>
                        <a:t>Aidainnova</a:t>
                      </a:r>
                      <a:r>
                        <a:rPr lang="en-GB" dirty="0"/>
                        <a:t> overhead</a:t>
                      </a:r>
                    </a:p>
                  </a:txBody>
                  <a:tcPr/>
                </a:tc>
                <a:tc>
                  <a:txBody>
                    <a:bodyPr/>
                    <a:lstStyle/>
                    <a:p>
                      <a:r>
                        <a:rPr lang="en-GB" dirty="0"/>
                        <a:t>   50</a:t>
                      </a:r>
                    </a:p>
                  </a:txBody>
                  <a:tcPr/>
                </a:tc>
                <a:extLst>
                  <a:ext uri="{0D108BD9-81ED-4DB2-BD59-A6C34878D82A}">
                    <a16:rowId xmlns:a16="http://schemas.microsoft.com/office/drawing/2014/main" val="3764388223"/>
                  </a:ext>
                </a:extLst>
              </a:tr>
              <a:tr h="370840">
                <a:tc>
                  <a:txBody>
                    <a:bodyPr/>
                    <a:lstStyle/>
                    <a:p>
                      <a:r>
                        <a:rPr lang="en-GB" dirty="0"/>
                        <a:t>OMEGA</a:t>
                      </a:r>
                    </a:p>
                  </a:txBody>
                  <a:tcPr/>
                </a:tc>
                <a:tc>
                  <a:txBody>
                    <a:bodyPr/>
                    <a:lstStyle/>
                    <a:p>
                      <a:r>
                        <a:rPr lang="en-GB" dirty="0"/>
                        <a:t> DRD6</a:t>
                      </a:r>
                    </a:p>
                  </a:txBody>
                  <a:tcPr/>
                </a:tc>
                <a:tc>
                  <a:txBody>
                    <a:bodyPr/>
                    <a:lstStyle/>
                    <a:p>
                      <a:r>
                        <a:rPr lang="en-GB" dirty="0"/>
                        <a:t>     50</a:t>
                      </a:r>
                    </a:p>
                  </a:txBody>
                  <a:tcPr/>
                </a:tc>
                <a:tc>
                  <a:txBody>
                    <a:bodyPr/>
                    <a:lstStyle/>
                    <a:p>
                      <a:r>
                        <a:rPr lang="en-GB" dirty="0"/>
                        <a:t>      0</a:t>
                      </a:r>
                    </a:p>
                  </a:txBody>
                  <a:tcPr/>
                </a:tc>
                <a:tc>
                  <a:txBody>
                    <a:bodyPr/>
                    <a:lstStyle/>
                    <a:p>
                      <a:endParaRPr lang="en-GB" dirty="0"/>
                    </a:p>
                  </a:txBody>
                  <a:tcPr/>
                </a:tc>
                <a:tc>
                  <a:txBody>
                    <a:bodyPr/>
                    <a:lstStyle/>
                    <a:p>
                      <a:r>
                        <a:rPr lang="en-GB" dirty="0"/>
                        <a:t>   50</a:t>
                      </a:r>
                    </a:p>
                  </a:txBody>
                  <a:tcPr/>
                </a:tc>
                <a:extLst>
                  <a:ext uri="{0D108BD9-81ED-4DB2-BD59-A6C34878D82A}">
                    <a16:rowId xmlns:a16="http://schemas.microsoft.com/office/drawing/2014/main" val="4048044789"/>
                  </a:ext>
                </a:extLst>
              </a:tr>
              <a:tr h="370840">
                <a:tc>
                  <a:txBody>
                    <a:bodyPr/>
                    <a:lstStyle/>
                    <a:p>
                      <a:endParaRPr lang="en-GB" dirty="0"/>
                    </a:p>
                  </a:txBody>
                  <a:tcPr/>
                </a:tc>
                <a:tc>
                  <a:txBody>
                    <a:bodyPr/>
                    <a:lstStyle/>
                    <a:p>
                      <a:endParaRPr lang="en-GB"/>
                    </a:p>
                  </a:txBody>
                  <a:tcPr/>
                </a:tc>
                <a:tc>
                  <a:txBody>
                    <a:bodyPr/>
                    <a:lstStyle/>
                    <a:p>
                      <a:endParaRPr lang="en-GB" dirty="0"/>
                    </a:p>
                  </a:txBody>
                  <a:tcPr/>
                </a:tc>
                <a:tc>
                  <a:txBody>
                    <a:bodyPr/>
                    <a:lstStyle/>
                    <a:p>
                      <a:r>
                        <a:rPr lang="en-GB" dirty="0"/>
                        <a:t>        </a:t>
                      </a:r>
                    </a:p>
                  </a:txBody>
                  <a:tcPr/>
                </a:tc>
                <a:tc>
                  <a:txBody>
                    <a:bodyPr/>
                    <a:lstStyle/>
                    <a:p>
                      <a:endParaRPr lang="en-GB"/>
                    </a:p>
                  </a:txBody>
                  <a:tcPr/>
                </a:tc>
                <a:tc>
                  <a:txBody>
                    <a:bodyPr/>
                    <a:lstStyle/>
                    <a:p>
                      <a:r>
                        <a:rPr lang="en-GB" dirty="0"/>
                        <a:t>   </a:t>
                      </a:r>
                    </a:p>
                  </a:txBody>
                  <a:tcPr/>
                </a:tc>
                <a:extLst>
                  <a:ext uri="{0D108BD9-81ED-4DB2-BD59-A6C34878D82A}">
                    <a16:rowId xmlns:a16="http://schemas.microsoft.com/office/drawing/2014/main" val="1981260871"/>
                  </a:ext>
                </a:extLst>
              </a:tr>
              <a:tr h="370840">
                <a:tc>
                  <a:txBody>
                    <a:bodyPr/>
                    <a:lstStyle/>
                    <a:p>
                      <a:r>
                        <a:rPr lang="en-GB" sz="2400" b="1" dirty="0"/>
                        <a:t>Total</a:t>
                      </a:r>
                    </a:p>
                  </a:txBody>
                  <a:tcPr/>
                </a:tc>
                <a:tc>
                  <a:txBody>
                    <a:bodyPr/>
                    <a:lstStyle/>
                    <a:p>
                      <a:endParaRPr lang="en-GB" sz="2400" b="1"/>
                    </a:p>
                  </a:txBody>
                  <a:tcPr/>
                </a:tc>
                <a:tc>
                  <a:txBody>
                    <a:bodyPr/>
                    <a:lstStyle/>
                    <a:p>
                      <a:r>
                        <a:rPr lang="en-GB" sz="2400" b="1" dirty="0"/>
                        <a:t>     200</a:t>
                      </a:r>
                    </a:p>
                  </a:txBody>
                  <a:tcPr/>
                </a:tc>
                <a:tc>
                  <a:txBody>
                    <a:bodyPr/>
                    <a:lstStyle/>
                    <a:p>
                      <a:r>
                        <a:rPr lang="en-GB" sz="2400" b="1" dirty="0"/>
                        <a:t>       70</a:t>
                      </a:r>
                    </a:p>
                  </a:txBody>
                  <a:tcPr/>
                </a:tc>
                <a:tc>
                  <a:txBody>
                    <a:bodyPr/>
                    <a:lstStyle/>
                    <a:p>
                      <a:endParaRPr lang="en-GB" sz="2400" b="1"/>
                    </a:p>
                  </a:txBody>
                  <a:tcPr/>
                </a:tc>
                <a:tc>
                  <a:txBody>
                    <a:bodyPr/>
                    <a:lstStyle/>
                    <a:p>
                      <a:r>
                        <a:rPr lang="en-GB" sz="2400" b="1" dirty="0"/>
                        <a:t>    120</a:t>
                      </a:r>
                    </a:p>
                  </a:txBody>
                  <a:tcPr/>
                </a:tc>
                <a:extLst>
                  <a:ext uri="{0D108BD9-81ED-4DB2-BD59-A6C34878D82A}">
                    <a16:rowId xmlns:a16="http://schemas.microsoft.com/office/drawing/2014/main" val="1325899972"/>
                  </a:ext>
                </a:extLst>
              </a:tr>
            </a:tbl>
          </a:graphicData>
        </a:graphic>
      </p:graphicFrame>
      <p:sp>
        <p:nvSpPr>
          <p:cNvPr id="9" name="ZoneTexte 8">
            <a:extLst>
              <a:ext uri="{FF2B5EF4-FFF2-40B4-BE49-F238E27FC236}">
                <a16:creationId xmlns:a16="http://schemas.microsoft.com/office/drawing/2014/main" id="{BEA5B91C-1C04-0058-568F-368E0E3BE1BA}"/>
              </a:ext>
            </a:extLst>
          </p:cNvPr>
          <p:cNvSpPr txBox="1"/>
          <p:nvPr/>
        </p:nvSpPr>
        <p:spPr>
          <a:xfrm>
            <a:off x="1010812" y="5227851"/>
            <a:ext cx="9538164" cy="400110"/>
          </a:xfrm>
          <a:prstGeom prst="rect">
            <a:avLst/>
          </a:prstGeom>
          <a:noFill/>
        </p:spPr>
        <p:txBody>
          <a:bodyPr wrap="square" rtlCol="0">
            <a:spAutoFit/>
          </a:bodyPr>
          <a:lstStyle/>
          <a:p>
            <a:r>
              <a:rPr lang="en-GB" sz="2000" dirty="0"/>
              <a:t>FTE (IP2I) : 3 physicists (0.5 FTE each) + 2 PhD (1 </a:t>
            </a:r>
            <a:r>
              <a:rPr lang="en-GB" sz="2000" dirty="0" err="1"/>
              <a:t>FtE</a:t>
            </a:r>
            <a:r>
              <a:rPr lang="en-GB" sz="2000" dirty="0"/>
              <a:t> each) + 1. Eng. (0.5 FTE)</a:t>
            </a:r>
          </a:p>
        </p:txBody>
      </p:sp>
    </p:spTree>
    <p:extLst>
      <p:ext uri="{BB962C8B-B14F-4D97-AF65-F5344CB8AC3E}">
        <p14:creationId xmlns:p14="http://schemas.microsoft.com/office/powerpoint/2010/main" val="186046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E05F80B-389F-170A-61A0-CC648CB71038}"/>
              </a:ext>
            </a:extLst>
          </p:cNvPr>
          <p:cNvSpPr>
            <a:spLocks noGrp="1"/>
          </p:cNvSpPr>
          <p:nvPr>
            <p:ph type="sldNum" sz="quarter" idx="12"/>
          </p:nvPr>
        </p:nvSpPr>
        <p:spPr/>
        <p:txBody>
          <a:bodyPr/>
          <a:lstStyle/>
          <a:p>
            <a:fld id="{D57F1E4F-1CFF-5643-939E-02111984F565}" type="slidenum">
              <a:rPr lang="en-US" smtClean="0"/>
              <a:t>15</a:t>
            </a:fld>
            <a:endParaRPr lang="en-US" dirty="0"/>
          </a:p>
        </p:txBody>
      </p:sp>
      <p:pic>
        <p:nvPicPr>
          <p:cNvPr id="3" name="Image 2">
            <a:extLst>
              <a:ext uri="{FF2B5EF4-FFF2-40B4-BE49-F238E27FC236}">
                <a16:creationId xmlns:a16="http://schemas.microsoft.com/office/drawing/2014/main" id="{F430FA1E-B500-1417-33BD-B3D68F49E651}"/>
              </a:ext>
            </a:extLst>
          </p:cNvPr>
          <p:cNvPicPr>
            <a:picLocks noChangeAspect="1"/>
          </p:cNvPicPr>
          <p:nvPr/>
        </p:nvPicPr>
        <p:blipFill>
          <a:blip r:embed="rId2"/>
          <a:stretch>
            <a:fillRect/>
          </a:stretch>
        </p:blipFill>
        <p:spPr>
          <a:xfrm>
            <a:off x="1954306" y="1387962"/>
            <a:ext cx="7772400" cy="4082076"/>
          </a:xfrm>
          <a:prstGeom prst="rect">
            <a:avLst/>
          </a:prstGeom>
        </p:spPr>
      </p:pic>
      <p:sp>
        <p:nvSpPr>
          <p:cNvPr id="4" name="ZoneTexte 3">
            <a:extLst>
              <a:ext uri="{FF2B5EF4-FFF2-40B4-BE49-F238E27FC236}">
                <a16:creationId xmlns:a16="http://schemas.microsoft.com/office/drawing/2014/main" id="{470D09DA-0098-9383-0DDA-2D30D9FFFDB9}"/>
              </a:ext>
            </a:extLst>
          </p:cNvPr>
          <p:cNvSpPr txBox="1"/>
          <p:nvPr/>
        </p:nvSpPr>
        <p:spPr>
          <a:xfrm>
            <a:off x="4952999" y="694084"/>
            <a:ext cx="2608729" cy="369332"/>
          </a:xfrm>
          <a:prstGeom prst="rect">
            <a:avLst/>
          </a:prstGeom>
          <a:noFill/>
        </p:spPr>
        <p:txBody>
          <a:bodyPr wrap="square" rtlCol="0">
            <a:spAutoFit/>
          </a:bodyPr>
          <a:lstStyle/>
          <a:p>
            <a:r>
              <a:rPr lang="en-GB" dirty="0"/>
              <a:t>ANR: T-CALO</a:t>
            </a:r>
          </a:p>
        </p:txBody>
      </p:sp>
    </p:spTree>
    <p:extLst>
      <p:ext uri="{BB962C8B-B14F-4D97-AF65-F5344CB8AC3E}">
        <p14:creationId xmlns:p14="http://schemas.microsoft.com/office/powerpoint/2010/main" val="2258027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3F63DD4-CF03-5E09-9387-1DF712A7CCCD}"/>
              </a:ext>
            </a:extLst>
          </p:cNvPr>
          <p:cNvSpPr>
            <a:spLocks noGrp="1"/>
          </p:cNvSpPr>
          <p:nvPr>
            <p:ph type="sldNum" sz="quarter" idx="12"/>
          </p:nvPr>
        </p:nvSpPr>
        <p:spPr/>
        <p:txBody>
          <a:bodyPr/>
          <a:lstStyle/>
          <a:p>
            <a:fld id="{D57F1E4F-1CFF-5643-939E-02111984F565}" type="slidenum">
              <a:rPr lang="en-US" smtClean="0"/>
              <a:t>16</a:t>
            </a:fld>
            <a:endParaRPr lang="en-US" dirty="0"/>
          </a:p>
        </p:txBody>
      </p:sp>
      <p:grpSp>
        <p:nvGrpSpPr>
          <p:cNvPr id="20" name="Groupe 19">
            <a:extLst>
              <a:ext uri="{FF2B5EF4-FFF2-40B4-BE49-F238E27FC236}">
                <a16:creationId xmlns:a16="http://schemas.microsoft.com/office/drawing/2014/main" id="{B208690F-2C57-EB89-32BD-BC3AA7B97B98}"/>
              </a:ext>
            </a:extLst>
          </p:cNvPr>
          <p:cNvGrpSpPr/>
          <p:nvPr/>
        </p:nvGrpSpPr>
        <p:grpSpPr>
          <a:xfrm>
            <a:off x="1120248" y="1137373"/>
            <a:ext cx="10289874" cy="4583254"/>
            <a:chOff x="285361" y="1916227"/>
            <a:chExt cx="8765863" cy="4583254"/>
          </a:xfrm>
        </p:grpSpPr>
        <p:sp>
          <p:nvSpPr>
            <p:cNvPr id="21" name="ZoneTexte 20">
              <a:extLst>
                <a:ext uri="{FF2B5EF4-FFF2-40B4-BE49-F238E27FC236}">
                  <a16:creationId xmlns:a16="http://schemas.microsoft.com/office/drawing/2014/main" id="{9D16DEED-CD3D-D429-906C-91D270CD185E}"/>
                </a:ext>
              </a:extLst>
            </p:cNvPr>
            <p:cNvSpPr txBox="1"/>
            <p:nvPr/>
          </p:nvSpPr>
          <p:spPr>
            <a:xfrm>
              <a:off x="814193" y="6120225"/>
              <a:ext cx="720080" cy="369332"/>
            </a:xfrm>
            <a:prstGeom prst="rect">
              <a:avLst/>
            </a:prstGeom>
            <a:noFill/>
          </p:spPr>
          <p:txBody>
            <a:bodyPr wrap="square" rtlCol="0">
              <a:spAutoFit/>
            </a:bodyPr>
            <a:lstStyle/>
            <a:p>
              <a:r>
                <a:rPr lang="fr-FR" b="1" dirty="0">
                  <a:solidFill>
                    <a:srgbClr val="92D050"/>
                  </a:solidFill>
                </a:rPr>
                <a:t>DRD1</a:t>
              </a:r>
            </a:p>
          </p:txBody>
        </p:sp>
        <p:sp>
          <p:nvSpPr>
            <p:cNvPr id="22" name="ZoneTexte 21">
              <a:extLst>
                <a:ext uri="{FF2B5EF4-FFF2-40B4-BE49-F238E27FC236}">
                  <a16:creationId xmlns:a16="http://schemas.microsoft.com/office/drawing/2014/main" id="{92B9CCBC-0829-DBD0-02E9-B36583BE8A99}"/>
                </a:ext>
              </a:extLst>
            </p:cNvPr>
            <p:cNvSpPr txBox="1"/>
            <p:nvPr/>
          </p:nvSpPr>
          <p:spPr>
            <a:xfrm>
              <a:off x="2660665" y="6130149"/>
              <a:ext cx="720080" cy="369332"/>
            </a:xfrm>
            <a:prstGeom prst="rect">
              <a:avLst/>
            </a:prstGeom>
            <a:noFill/>
          </p:spPr>
          <p:txBody>
            <a:bodyPr wrap="square" rtlCol="0">
              <a:spAutoFit/>
            </a:bodyPr>
            <a:lstStyle/>
            <a:p>
              <a:r>
                <a:rPr lang="fr-FR" b="1" dirty="0">
                  <a:solidFill>
                    <a:srgbClr val="92D050"/>
                  </a:solidFill>
                </a:rPr>
                <a:t>DRD6</a:t>
              </a:r>
            </a:p>
          </p:txBody>
        </p:sp>
        <p:sp>
          <p:nvSpPr>
            <p:cNvPr id="23" name="ZoneTexte 22">
              <a:extLst>
                <a:ext uri="{FF2B5EF4-FFF2-40B4-BE49-F238E27FC236}">
                  <a16:creationId xmlns:a16="http://schemas.microsoft.com/office/drawing/2014/main" id="{D088DDB3-3732-95EE-65FC-82205F558861}"/>
                </a:ext>
              </a:extLst>
            </p:cNvPr>
            <p:cNvSpPr txBox="1"/>
            <p:nvPr/>
          </p:nvSpPr>
          <p:spPr>
            <a:xfrm>
              <a:off x="6214915" y="6129761"/>
              <a:ext cx="720080" cy="369332"/>
            </a:xfrm>
            <a:prstGeom prst="rect">
              <a:avLst/>
            </a:prstGeom>
            <a:noFill/>
          </p:spPr>
          <p:txBody>
            <a:bodyPr wrap="square" rtlCol="0">
              <a:spAutoFit/>
            </a:bodyPr>
            <a:lstStyle/>
            <a:p>
              <a:r>
                <a:rPr lang="fr-FR" b="1" dirty="0">
                  <a:solidFill>
                    <a:srgbClr val="92D050"/>
                  </a:solidFill>
                </a:rPr>
                <a:t>DRD6</a:t>
              </a:r>
            </a:p>
          </p:txBody>
        </p:sp>
        <p:sp>
          <p:nvSpPr>
            <p:cNvPr id="24" name="ZoneTexte 23">
              <a:extLst>
                <a:ext uri="{FF2B5EF4-FFF2-40B4-BE49-F238E27FC236}">
                  <a16:creationId xmlns:a16="http://schemas.microsoft.com/office/drawing/2014/main" id="{5A9C8F39-5B34-4D59-31DB-EAC8DC1072BC}"/>
                </a:ext>
              </a:extLst>
            </p:cNvPr>
            <p:cNvSpPr txBox="1"/>
            <p:nvPr/>
          </p:nvSpPr>
          <p:spPr>
            <a:xfrm>
              <a:off x="7851659" y="6120225"/>
              <a:ext cx="720080" cy="369332"/>
            </a:xfrm>
            <a:prstGeom prst="rect">
              <a:avLst/>
            </a:prstGeom>
            <a:noFill/>
          </p:spPr>
          <p:txBody>
            <a:bodyPr wrap="square" rtlCol="0">
              <a:spAutoFit/>
            </a:bodyPr>
            <a:lstStyle/>
            <a:p>
              <a:r>
                <a:rPr lang="fr-FR" b="1" dirty="0">
                  <a:solidFill>
                    <a:srgbClr val="92D050"/>
                  </a:solidFill>
                </a:rPr>
                <a:t>DRD6</a:t>
              </a:r>
            </a:p>
          </p:txBody>
        </p:sp>
        <p:grpSp>
          <p:nvGrpSpPr>
            <p:cNvPr id="25" name="Groupe 24">
              <a:extLst>
                <a:ext uri="{FF2B5EF4-FFF2-40B4-BE49-F238E27FC236}">
                  <a16:creationId xmlns:a16="http://schemas.microsoft.com/office/drawing/2014/main" id="{A9EABA17-033A-DD46-DB39-359AD34883C5}"/>
                </a:ext>
              </a:extLst>
            </p:cNvPr>
            <p:cNvGrpSpPr/>
            <p:nvPr/>
          </p:nvGrpSpPr>
          <p:grpSpPr>
            <a:xfrm>
              <a:off x="285361" y="1916227"/>
              <a:ext cx="8765863" cy="4524798"/>
              <a:chOff x="285361" y="1916227"/>
              <a:chExt cx="8765863" cy="4524798"/>
            </a:xfrm>
          </p:grpSpPr>
          <p:sp>
            <p:nvSpPr>
              <p:cNvPr id="26" name="Rectangle 25">
                <a:extLst>
                  <a:ext uri="{FF2B5EF4-FFF2-40B4-BE49-F238E27FC236}">
                    <a16:creationId xmlns:a16="http://schemas.microsoft.com/office/drawing/2014/main" id="{B49587D0-BD8C-E4C3-11F5-748C7C883B98}"/>
                  </a:ext>
                </a:extLst>
              </p:cNvPr>
              <p:cNvSpPr/>
              <p:nvPr/>
            </p:nvSpPr>
            <p:spPr>
              <a:xfrm>
                <a:off x="323527" y="2500713"/>
                <a:ext cx="1707704" cy="13539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Développement de petits détecteurs MRPC</a:t>
                </a:r>
              </a:p>
              <a:p>
                <a:pPr algn="ctr"/>
                <a:r>
                  <a:rPr lang="fr-FR" sz="1600" dirty="0"/>
                  <a:t>3-6 gaps</a:t>
                </a:r>
              </a:p>
            </p:txBody>
          </p:sp>
          <p:sp>
            <p:nvSpPr>
              <p:cNvPr id="27" name="Rectangle 26">
                <a:extLst>
                  <a:ext uri="{FF2B5EF4-FFF2-40B4-BE49-F238E27FC236}">
                    <a16:creationId xmlns:a16="http://schemas.microsoft.com/office/drawing/2014/main" id="{F6B9C2CE-F300-E3A0-7EFE-3A5C6A2A577A}"/>
                  </a:ext>
                </a:extLst>
              </p:cNvPr>
              <p:cNvSpPr/>
              <p:nvPr/>
            </p:nvSpPr>
            <p:spPr>
              <a:xfrm>
                <a:off x="2195736" y="4683349"/>
                <a:ext cx="1584208" cy="14410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Développement de l’électronique de lecture ASIC+TDC intégrée</a:t>
                </a:r>
              </a:p>
            </p:txBody>
          </p:sp>
          <p:sp>
            <p:nvSpPr>
              <p:cNvPr id="28" name="Rectangle 27">
                <a:extLst>
                  <a:ext uri="{FF2B5EF4-FFF2-40B4-BE49-F238E27FC236}">
                    <a16:creationId xmlns:a16="http://schemas.microsoft.com/office/drawing/2014/main" id="{92187C2A-027B-3241-EC83-451EA41E48B5}"/>
                  </a:ext>
                </a:extLst>
              </p:cNvPr>
              <p:cNvSpPr/>
              <p:nvPr/>
            </p:nvSpPr>
            <p:spPr>
              <a:xfrm>
                <a:off x="2166122" y="2506897"/>
                <a:ext cx="1707704" cy="1347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Mise en place d’un système de lecture et d’acquisition</a:t>
                </a:r>
              </a:p>
            </p:txBody>
          </p:sp>
          <p:sp>
            <p:nvSpPr>
              <p:cNvPr id="29" name="ZoneTexte 28">
                <a:extLst>
                  <a:ext uri="{FF2B5EF4-FFF2-40B4-BE49-F238E27FC236}">
                    <a16:creationId xmlns:a16="http://schemas.microsoft.com/office/drawing/2014/main" id="{B9005D22-3E6F-4451-8272-83F2579D293B}"/>
                  </a:ext>
                </a:extLst>
              </p:cNvPr>
              <p:cNvSpPr txBox="1"/>
              <p:nvPr/>
            </p:nvSpPr>
            <p:spPr>
              <a:xfrm>
                <a:off x="315787" y="1916227"/>
                <a:ext cx="4402832" cy="369332"/>
              </a:xfrm>
              <a:prstGeom prst="rect">
                <a:avLst/>
              </a:prstGeom>
              <a:noFill/>
            </p:spPr>
            <p:txBody>
              <a:bodyPr wrap="square" rtlCol="0">
                <a:spAutoFit/>
              </a:bodyPr>
              <a:lstStyle/>
              <a:p>
                <a:r>
                  <a:rPr lang="fr-FR" b="1" dirty="0"/>
                  <a:t>Première phase</a:t>
                </a:r>
              </a:p>
            </p:txBody>
          </p:sp>
          <p:sp>
            <p:nvSpPr>
              <p:cNvPr id="30" name="ZoneTexte 29">
                <a:extLst>
                  <a:ext uri="{FF2B5EF4-FFF2-40B4-BE49-F238E27FC236}">
                    <a16:creationId xmlns:a16="http://schemas.microsoft.com/office/drawing/2014/main" id="{B7A9604F-3983-E006-8978-25F424A5AE63}"/>
                  </a:ext>
                </a:extLst>
              </p:cNvPr>
              <p:cNvSpPr txBox="1"/>
              <p:nvPr/>
            </p:nvSpPr>
            <p:spPr>
              <a:xfrm>
                <a:off x="285361" y="4191208"/>
                <a:ext cx="4402832" cy="369332"/>
              </a:xfrm>
              <a:prstGeom prst="rect">
                <a:avLst/>
              </a:prstGeom>
              <a:noFill/>
            </p:spPr>
            <p:txBody>
              <a:bodyPr wrap="square" rtlCol="0">
                <a:spAutoFit/>
              </a:bodyPr>
              <a:lstStyle/>
              <a:p>
                <a:r>
                  <a:rPr lang="fr-FR" b="1" dirty="0"/>
                  <a:t>Seconde phase</a:t>
                </a:r>
              </a:p>
            </p:txBody>
          </p:sp>
          <p:sp>
            <p:nvSpPr>
              <p:cNvPr id="31" name="Rectangle 30">
                <a:extLst>
                  <a:ext uri="{FF2B5EF4-FFF2-40B4-BE49-F238E27FC236}">
                    <a16:creationId xmlns:a16="http://schemas.microsoft.com/office/drawing/2014/main" id="{C4B8BEB4-D9EA-2C42-E031-00227DAEA6F7}"/>
                  </a:ext>
                </a:extLst>
              </p:cNvPr>
              <p:cNvSpPr/>
              <p:nvPr/>
            </p:nvSpPr>
            <p:spPr>
              <a:xfrm>
                <a:off x="360075" y="4683348"/>
                <a:ext cx="1584208" cy="14410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dirty="0"/>
              </a:p>
              <a:p>
                <a:pPr algn="ctr"/>
                <a:endParaRPr lang="fr-FR" sz="1600" dirty="0"/>
              </a:p>
              <a:p>
                <a:pPr algn="ctr"/>
                <a:r>
                  <a:rPr lang="fr-FR" sz="1600" dirty="0"/>
                  <a:t>Développement de  grands détecteurs MRPC (1 m</a:t>
                </a:r>
                <a:r>
                  <a:rPr lang="fr-FR" sz="1600" baseline="30000" dirty="0"/>
                  <a:t>2</a:t>
                </a:r>
                <a:r>
                  <a:rPr lang="fr-FR" sz="1600" dirty="0"/>
                  <a:t>)</a:t>
                </a:r>
              </a:p>
              <a:p>
                <a:pPr algn="ctr"/>
                <a:endParaRPr lang="fr-FR" sz="1600" dirty="0">
                  <a:solidFill>
                    <a:srgbClr val="FF0000"/>
                  </a:solidFill>
                </a:endParaRPr>
              </a:p>
              <a:p>
                <a:pPr algn="ctr"/>
                <a:endParaRPr lang="fr-FR" sz="1600" dirty="0"/>
              </a:p>
              <a:p>
                <a:pPr algn="ctr"/>
                <a:endParaRPr lang="fr-FR" sz="1600" dirty="0"/>
              </a:p>
            </p:txBody>
          </p:sp>
          <p:sp>
            <p:nvSpPr>
              <p:cNvPr id="32" name="Rectangle 31">
                <a:extLst>
                  <a:ext uri="{FF2B5EF4-FFF2-40B4-BE49-F238E27FC236}">
                    <a16:creationId xmlns:a16="http://schemas.microsoft.com/office/drawing/2014/main" id="{58685F7C-C45B-2B83-304F-3FCD0334AE21}"/>
                  </a:ext>
                </a:extLst>
              </p:cNvPr>
              <p:cNvSpPr/>
              <p:nvPr/>
            </p:nvSpPr>
            <p:spPr>
              <a:xfrm>
                <a:off x="3953749" y="4658445"/>
                <a:ext cx="1584208" cy="14659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Développement d’une cassette pour les grands détecteurs</a:t>
                </a:r>
                <a:endParaRPr lang="fr-FR" sz="1600" dirty="0">
                  <a:solidFill>
                    <a:srgbClr val="FF0000"/>
                  </a:solidFill>
                </a:endParaRPr>
              </a:p>
              <a:p>
                <a:pPr algn="ctr"/>
                <a:endParaRPr lang="fr-FR" sz="1600" dirty="0">
                  <a:solidFill>
                    <a:srgbClr val="FF0000"/>
                  </a:solidFill>
                </a:endParaRPr>
              </a:p>
            </p:txBody>
          </p:sp>
          <p:sp>
            <p:nvSpPr>
              <p:cNvPr id="33" name="Rectangle 32">
                <a:extLst>
                  <a:ext uri="{FF2B5EF4-FFF2-40B4-BE49-F238E27FC236}">
                    <a16:creationId xmlns:a16="http://schemas.microsoft.com/office/drawing/2014/main" id="{0FD1ADCF-ADED-84C2-13E8-C70D259EB1BB}"/>
                  </a:ext>
                </a:extLst>
              </p:cNvPr>
              <p:cNvSpPr/>
              <p:nvPr/>
            </p:nvSpPr>
            <p:spPr>
              <a:xfrm>
                <a:off x="5756770" y="4658444"/>
                <a:ext cx="1584208" cy="14659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Développement d’un système de refroidissement</a:t>
                </a:r>
              </a:p>
              <a:p>
                <a:pPr algn="ctr"/>
                <a:endParaRPr lang="fr-FR" sz="1600" dirty="0">
                  <a:solidFill>
                    <a:srgbClr val="FF0000"/>
                  </a:solidFill>
                </a:endParaRPr>
              </a:p>
              <a:p>
                <a:pPr algn="ctr"/>
                <a:endParaRPr lang="fr-FR" sz="1600" dirty="0">
                  <a:solidFill>
                    <a:srgbClr val="FF0000"/>
                  </a:solidFill>
                </a:endParaRPr>
              </a:p>
            </p:txBody>
          </p:sp>
          <p:sp>
            <p:nvSpPr>
              <p:cNvPr id="34" name="Rectangle 33">
                <a:extLst>
                  <a:ext uri="{FF2B5EF4-FFF2-40B4-BE49-F238E27FC236}">
                    <a16:creationId xmlns:a16="http://schemas.microsoft.com/office/drawing/2014/main" id="{C3AF44FF-113D-4545-381C-6CF51515B3C2}"/>
                  </a:ext>
                </a:extLst>
              </p:cNvPr>
              <p:cNvSpPr/>
              <p:nvPr/>
            </p:nvSpPr>
            <p:spPr>
              <a:xfrm>
                <a:off x="7467016" y="4658445"/>
                <a:ext cx="1584208" cy="14659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Développement d’un système d’un système d’acquisition hybride</a:t>
                </a:r>
              </a:p>
            </p:txBody>
          </p:sp>
          <p:sp>
            <p:nvSpPr>
              <p:cNvPr id="35" name="Rectangle 34">
                <a:extLst>
                  <a:ext uri="{FF2B5EF4-FFF2-40B4-BE49-F238E27FC236}">
                    <a16:creationId xmlns:a16="http://schemas.microsoft.com/office/drawing/2014/main" id="{933A1835-DA7E-3E66-34B9-966303C26B5A}"/>
                  </a:ext>
                </a:extLst>
              </p:cNvPr>
              <p:cNvSpPr/>
              <p:nvPr/>
            </p:nvSpPr>
            <p:spPr>
              <a:xfrm>
                <a:off x="4211960" y="2491502"/>
                <a:ext cx="1707704" cy="1347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Simulation de MRPC pour le</a:t>
                </a:r>
              </a:p>
              <a:p>
                <a:pPr algn="ctr"/>
                <a:r>
                  <a:rPr lang="fr-FR" sz="1600" dirty="0"/>
                  <a:t> T-SDHCAL</a:t>
                </a:r>
              </a:p>
              <a:p>
                <a:pPr algn="ctr"/>
                <a:endParaRPr lang="fr-FR" sz="1600" dirty="0">
                  <a:solidFill>
                    <a:srgbClr val="FF0000"/>
                  </a:solidFill>
                </a:endParaRPr>
              </a:p>
            </p:txBody>
          </p:sp>
          <p:sp>
            <p:nvSpPr>
              <p:cNvPr id="36" name="ZoneTexte 35">
                <a:extLst>
                  <a:ext uri="{FF2B5EF4-FFF2-40B4-BE49-F238E27FC236}">
                    <a16:creationId xmlns:a16="http://schemas.microsoft.com/office/drawing/2014/main" id="{8698C295-0CDD-A83C-5F3A-861C086BDC9D}"/>
                  </a:ext>
                </a:extLst>
              </p:cNvPr>
              <p:cNvSpPr txBox="1"/>
              <p:nvPr/>
            </p:nvSpPr>
            <p:spPr>
              <a:xfrm>
                <a:off x="817339" y="3810734"/>
                <a:ext cx="720080" cy="369332"/>
              </a:xfrm>
              <a:prstGeom prst="rect">
                <a:avLst/>
              </a:prstGeom>
              <a:noFill/>
            </p:spPr>
            <p:txBody>
              <a:bodyPr wrap="square" rtlCol="0">
                <a:spAutoFit/>
              </a:bodyPr>
              <a:lstStyle/>
              <a:p>
                <a:r>
                  <a:rPr lang="fr-FR" b="1" dirty="0">
                    <a:solidFill>
                      <a:srgbClr val="92D050"/>
                    </a:solidFill>
                  </a:rPr>
                  <a:t>DRD1</a:t>
                </a:r>
              </a:p>
            </p:txBody>
          </p:sp>
          <p:sp>
            <p:nvSpPr>
              <p:cNvPr id="37" name="Rectangle 36">
                <a:extLst>
                  <a:ext uri="{FF2B5EF4-FFF2-40B4-BE49-F238E27FC236}">
                    <a16:creationId xmlns:a16="http://schemas.microsoft.com/office/drawing/2014/main" id="{D1CF6D53-96F0-FD93-7B7E-27435D2E5354}"/>
                  </a:ext>
                </a:extLst>
              </p:cNvPr>
              <p:cNvSpPr/>
              <p:nvPr/>
            </p:nvSpPr>
            <p:spPr>
              <a:xfrm>
                <a:off x="6257798" y="2462968"/>
                <a:ext cx="1707704" cy="1347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Test des MRPC</a:t>
                </a:r>
              </a:p>
              <a:p>
                <a:pPr algn="ctr"/>
                <a:endParaRPr lang="fr-FR" sz="1600" dirty="0">
                  <a:solidFill>
                    <a:srgbClr val="FF0000"/>
                  </a:solidFill>
                </a:endParaRPr>
              </a:p>
              <a:p>
                <a:pPr algn="ctr"/>
                <a:endParaRPr lang="fr-FR" sz="1600" dirty="0">
                  <a:solidFill>
                    <a:srgbClr val="FF0000"/>
                  </a:solidFill>
                </a:endParaRPr>
              </a:p>
            </p:txBody>
          </p:sp>
          <p:sp>
            <p:nvSpPr>
              <p:cNvPr id="38" name="ZoneTexte 37">
                <a:extLst>
                  <a:ext uri="{FF2B5EF4-FFF2-40B4-BE49-F238E27FC236}">
                    <a16:creationId xmlns:a16="http://schemas.microsoft.com/office/drawing/2014/main" id="{3DAE5BCF-46A2-5ACF-4798-4D5E5026FAA1}"/>
                  </a:ext>
                </a:extLst>
              </p:cNvPr>
              <p:cNvSpPr txBox="1"/>
              <p:nvPr/>
            </p:nvSpPr>
            <p:spPr>
              <a:xfrm>
                <a:off x="6876256" y="3879524"/>
                <a:ext cx="720080" cy="369332"/>
              </a:xfrm>
              <a:prstGeom prst="rect">
                <a:avLst/>
              </a:prstGeom>
              <a:noFill/>
            </p:spPr>
            <p:txBody>
              <a:bodyPr wrap="square" rtlCol="0">
                <a:spAutoFit/>
              </a:bodyPr>
              <a:lstStyle/>
              <a:p>
                <a:r>
                  <a:rPr lang="fr-FR" b="1" dirty="0">
                    <a:solidFill>
                      <a:srgbClr val="92D050"/>
                    </a:solidFill>
                  </a:rPr>
                  <a:t>DRD1</a:t>
                </a:r>
              </a:p>
            </p:txBody>
          </p:sp>
          <p:sp>
            <p:nvSpPr>
              <p:cNvPr id="39" name="ZoneTexte 38">
                <a:extLst>
                  <a:ext uri="{FF2B5EF4-FFF2-40B4-BE49-F238E27FC236}">
                    <a16:creationId xmlns:a16="http://schemas.microsoft.com/office/drawing/2014/main" id="{2B2BCD4D-17BB-B571-DD41-344144DF4DFD}"/>
                  </a:ext>
                </a:extLst>
              </p:cNvPr>
              <p:cNvSpPr txBox="1"/>
              <p:nvPr/>
            </p:nvSpPr>
            <p:spPr>
              <a:xfrm>
                <a:off x="4702104" y="3860545"/>
                <a:ext cx="720080" cy="369332"/>
              </a:xfrm>
              <a:prstGeom prst="rect">
                <a:avLst/>
              </a:prstGeom>
              <a:noFill/>
            </p:spPr>
            <p:txBody>
              <a:bodyPr wrap="square" rtlCol="0">
                <a:spAutoFit/>
              </a:bodyPr>
              <a:lstStyle/>
              <a:p>
                <a:r>
                  <a:rPr lang="fr-FR" b="1" dirty="0">
                    <a:solidFill>
                      <a:srgbClr val="92D050"/>
                    </a:solidFill>
                  </a:rPr>
                  <a:t>DRD6</a:t>
                </a:r>
              </a:p>
            </p:txBody>
          </p:sp>
          <p:sp>
            <p:nvSpPr>
              <p:cNvPr id="40" name="ZoneTexte 39">
                <a:extLst>
                  <a:ext uri="{FF2B5EF4-FFF2-40B4-BE49-F238E27FC236}">
                    <a16:creationId xmlns:a16="http://schemas.microsoft.com/office/drawing/2014/main" id="{F56F2B53-4275-6691-7C81-C019559F9B17}"/>
                  </a:ext>
                </a:extLst>
              </p:cNvPr>
              <p:cNvSpPr txBox="1"/>
              <p:nvPr/>
            </p:nvSpPr>
            <p:spPr>
              <a:xfrm>
                <a:off x="4444272" y="6071693"/>
                <a:ext cx="720080" cy="369332"/>
              </a:xfrm>
              <a:prstGeom prst="rect">
                <a:avLst/>
              </a:prstGeom>
              <a:noFill/>
            </p:spPr>
            <p:txBody>
              <a:bodyPr wrap="square" rtlCol="0">
                <a:spAutoFit/>
              </a:bodyPr>
              <a:lstStyle/>
              <a:p>
                <a:r>
                  <a:rPr lang="fr-FR" b="1" dirty="0">
                    <a:solidFill>
                      <a:srgbClr val="92D050"/>
                    </a:solidFill>
                  </a:rPr>
                  <a:t>DRD1</a:t>
                </a:r>
              </a:p>
            </p:txBody>
          </p:sp>
          <p:sp>
            <p:nvSpPr>
              <p:cNvPr id="41" name="ZoneTexte 40">
                <a:extLst>
                  <a:ext uri="{FF2B5EF4-FFF2-40B4-BE49-F238E27FC236}">
                    <a16:creationId xmlns:a16="http://schemas.microsoft.com/office/drawing/2014/main" id="{BA7A157B-A895-DE2F-E4DC-8979399B4545}"/>
                  </a:ext>
                </a:extLst>
              </p:cNvPr>
              <p:cNvSpPr txBox="1"/>
              <p:nvPr/>
            </p:nvSpPr>
            <p:spPr>
              <a:xfrm>
                <a:off x="2600761" y="3948087"/>
                <a:ext cx="720080" cy="369332"/>
              </a:xfrm>
              <a:prstGeom prst="rect">
                <a:avLst/>
              </a:prstGeom>
              <a:noFill/>
            </p:spPr>
            <p:txBody>
              <a:bodyPr wrap="square" rtlCol="0">
                <a:spAutoFit/>
              </a:bodyPr>
              <a:lstStyle/>
              <a:p>
                <a:r>
                  <a:rPr lang="fr-FR" b="1" dirty="0">
                    <a:solidFill>
                      <a:srgbClr val="92D050"/>
                    </a:solidFill>
                  </a:rPr>
                  <a:t>DRD6</a:t>
                </a:r>
              </a:p>
            </p:txBody>
          </p:sp>
        </p:grpSp>
      </p:grpSp>
      <p:sp>
        <p:nvSpPr>
          <p:cNvPr id="42" name="ZoneTexte 41">
            <a:extLst>
              <a:ext uri="{FF2B5EF4-FFF2-40B4-BE49-F238E27FC236}">
                <a16:creationId xmlns:a16="http://schemas.microsoft.com/office/drawing/2014/main" id="{0FFA30F4-C590-0FA5-5A61-839F875B9583}"/>
              </a:ext>
            </a:extLst>
          </p:cNvPr>
          <p:cNvSpPr txBox="1"/>
          <p:nvPr/>
        </p:nvSpPr>
        <p:spPr>
          <a:xfrm>
            <a:off x="4037583" y="464306"/>
            <a:ext cx="4116833" cy="369332"/>
          </a:xfrm>
          <a:prstGeom prst="rect">
            <a:avLst/>
          </a:prstGeom>
          <a:noFill/>
        </p:spPr>
        <p:txBody>
          <a:bodyPr wrap="none" rtlCol="0">
            <a:spAutoFit/>
          </a:bodyPr>
          <a:lstStyle/>
          <a:p>
            <a:r>
              <a:rPr lang="en-GB" dirty="0"/>
              <a:t>Master Project TMRPC4HD  Vs </a:t>
            </a:r>
            <a:r>
              <a:rPr lang="en-GB" dirty="0" err="1"/>
              <a:t>DRDx</a:t>
            </a:r>
            <a:endParaRPr lang="en-GB" dirty="0"/>
          </a:p>
        </p:txBody>
      </p:sp>
    </p:spTree>
    <p:extLst>
      <p:ext uri="{BB962C8B-B14F-4D97-AF65-F5344CB8AC3E}">
        <p14:creationId xmlns:p14="http://schemas.microsoft.com/office/powerpoint/2010/main" val="2978315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18image14341408">
            <a:extLst>
              <a:ext uri="{FF2B5EF4-FFF2-40B4-BE49-F238E27FC236}">
                <a16:creationId xmlns:a16="http://schemas.microsoft.com/office/drawing/2014/main" id="{50125CD9-757C-1634-D541-49B16C449A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914" y="1624914"/>
            <a:ext cx="2628759" cy="156312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0051F0CE-AD1F-AB20-86BC-AC47B1A554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294" y="1542432"/>
            <a:ext cx="2406779" cy="1563129"/>
          </a:xfrm>
          <a:prstGeom prst="rect">
            <a:avLst/>
          </a:prstGeom>
        </p:spPr>
      </p:pic>
      <p:pic>
        <p:nvPicPr>
          <p:cNvPr id="4" name="Image 3">
            <a:extLst>
              <a:ext uri="{FF2B5EF4-FFF2-40B4-BE49-F238E27FC236}">
                <a16:creationId xmlns:a16="http://schemas.microsoft.com/office/drawing/2014/main" id="{90A956F4-A847-547F-45C6-660AE51A00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4695" y="1509248"/>
            <a:ext cx="3725490" cy="1712551"/>
          </a:xfrm>
          <a:prstGeom prst="rect">
            <a:avLst/>
          </a:prstGeom>
        </p:spPr>
      </p:pic>
      <p:sp>
        <p:nvSpPr>
          <p:cNvPr id="5" name="ZoneTexte 4">
            <a:extLst>
              <a:ext uri="{FF2B5EF4-FFF2-40B4-BE49-F238E27FC236}">
                <a16:creationId xmlns:a16="http://schemas.microsoft.com/office/drawing/2014/main" id="{C1C031A2-49CE-DDF9-035D-BACEF94F4220}"/>
              </a:ext>
            </a:extLst>
          </p:cNvPr>
          <p:cNvSpPr txBox="1"/>
          <p:nvPr/>
        </p:nvSpPr>
        <p:spPr>
          <a:xfrm>
            <a:off x="481913" y="308919"/>
            <a:ext cx="10762736" cy="1200329"/>
          </a:xfrm>
          <a:prstGeom prst="rect">
            <a:avLst/>
          </a:prstGeom>
          <a:noFill/>
        </p:spPr>
        <p:txBody>
          <a:bodyPr wrap="square" rtlCol="0">
            <a:spAutoFit/>
          </a:bodyPr>
          <a:lstStyle/>
          <a:p>
            <a:r>
              <a:rPr lang="en-GB" dirty="0"/>
              <a:t>RPC</a:t>
            </a:r>
            <a:r>
              <a:rPr lang="en-GB" dirty="0">
                <a:sym typeface="Wingdings" pitchFamily="2" charset="2"/>
              </a:rPr>
              <a:t> MRPC</a:t>
            </a:r>
          </a:p>
          <a:p>
            <a:pPr marL="285750" indent="-285750">
              <a:buFont typeface="Wingdings" pitchFamily="2" charset="2"/>
              <a:buChar char="Ø"/>
            </a:pPr>
            <a:r>
              <a:rPr lang="en-GB" dirty="0">
                <a:sym typeface="Wingdings" pitchFamily="2" charset="2"/>
              </a:rPr>
              <a:t> MRPC provides excellent time resolution  (down to 50-70 </a:t>
            </a:r>
            <a:r>
              <a:rPr lang="en-GB" dirty="0" err="1">
                <a:sym typeface="Wingdings" pitchFamily="2" charset="2"/>
              </a:rPr>
              <a:t>ps</a:t>
            </a:r>
            <a:r>
              <a:rPr lang="en-GB" dirty="0">
                <a:sym typeface="Wingdings" pitchFamily="2" charset="2"/>
              </a:rPr>
              <a:t> with 2x4 gaps)</a:t>
            </a:r>
          </a:p>
          <a:p>
            <a:pPr marL="285750" indent="-285750">
              <a:buFont typeface="Wingdings" pitchFamily="2" charset="2"/>
              <a:buChar char="Ø"/>
            </a:pPr>
            <a:r>
              <a:rPr lang="en-GB" dirty="0">
                <a:sym typeface="Wingdings" pitchFamily="2" charset="2"/>
              </a:rPr>
              <a:t> MRPC has higher detection rate</a:t>
            </a:r>
          </a:p>
          <a:p>
            <a:r>
              <a:rPr lang="en-GB" dirty="0">
                <a:sym typeface="Wingdings" pitchFamily="2" charset="2"/>
              </a:rPr>
              <a:t>New way of producing MRPC was developed in Lyon easy production, cheap detector</a:t>
            </a:r>
            <a:endParaRPr lang="en-GB" dirty="0"/>
          </a:p>
        </p:txBody>
      </p:sp>
      <p:sp>
        <p:nvSpPr>
          <p:cNvPr id="6" name="ZoneTexte 5">
            <a:extLst>
              <a:ext uri="{FF2B5EF4-FFF2-40B4-BE49-F238E27FC236}">
                <a16:creationId xmlns:a16="http://schemas.microsoft.com/office/drawing/2014/main" id="{B332C079-D46E-C61E-30AD-6113BE9C073A}"/>
              </a:ext>
            </a:extLst>
          </p:cNvPr>
          <p:cNvSpPr txBox="1"/>
          <p:nvPr/>
        </p:nvSpPr>
        <p:spPr>
          <a:xfrm>
            <a:off x="389237" y="3346792"/>
            <a:ext cx="9638270" cy="646331"/>
          </a:xfrm>
          <a:prstGeom prst="rect">
            <a:avLst/>
          </a:prstGeom>
          <a:noFill/>
        </p:spPr>
        <p:txBody>
          <a:bodyPr wrap="square" rtlCol="0">
            <a:spAutoFit/>
          </a:bodyPr>
          <a:lstStyle/>
          <a:p>
            <a:r>
              <a:rPr lang="en-GB" dirty="0"/>
              <a:t>New eco-friendly gases: HFO1234 and NOVEC could replace present nasty gases R134a and SF6 currently used</a:t>
            </a:r>
            <a:r>
              <a:rPr lang="en-GB" dirty="0">
                <a:sym typeface="Wingdings" pitchFamily="2" charset="2"/>
              </a:rPr>
              <a:t> new results from partners confirm this.</a:t>
            </a:r>
            <a:endParaRPr lang="en-GB" dirty="0"/>
          </a:p>
        </p:txBody>
      </p:sp>
      <p:sp>
        <p:nvSpPr>
          <p:cNvPr id="7" name="ZoneTexte 6">
            <a:extLst>
              <a:ext uri="{FF2B5EF4-FFF2-40B4-BE49-F238E27FC236}">
                <a16:creationId xmlns:a16="http://schemas.microsoft.com/office/drawing/2014/main" id="{C1D45395-48C6-E541-EC4D-AB54BC0CCECC}"/>
              </a:ext>
            </a:extLst>
          </p:cNvPr>
          <p:cNvSpPr txBox="1"/>
          <p:nvPr/>
        </p:nvSpPr>
        <p:spPr>
          <a:xfrm>
            <a:off x="389237" y="3955239"/>
            <a:ext cx="10199250" cy="954107"/>
          </a:xfrm>
          <a:prstGeom prst="rect">
            <a:avLst/>
          </a:prstGeom>
          <a:noFill/>
        </p:spPr>
        <p:txBody>
          <a:bodyPr wrap="square" rtlCol="0">
            <a:spAutoFit/>
          </a:bodyPr>
          <a:lstStyle/>
          <a:p>
            <a:r>
              <a:rPr lang="en-GB" dirty="0"/>
              <a:t>Electronics: </a:t>
            </a:r>
          </a:p>
          <a:p>
            <a:r>
              <a:rPr lang="en-GB" dirty="0"/>
              <a:t>HR2 (no timing)</a:t>
            </a:r>
            <a:r>
              <a:rPr lang="en-GB" dirty="0">
                <a:sym typeface="Wingdings" pitchFamily="2" charset="2"/>
              </a:rPr>
              <a:t> </a:t>
            </a:r>
            <a:r>
              <a:rPr lang="en-GB" dirty="0" err="1">
                <a:sym typeface="Wingdings" pitchFamily="2" charset="2"/>
              </a:rPr>
              <a:t>Petiroc</a:t>
            </a:r>
            <a:r>
              <a:rPr lang="en-GB" dirty="0">
                <a:sym typeface="Wingdings" pitchFamily="2" charset="2"/>
              </a:rPr>
              <a:t> (timing + TDC but large dead time) </a:t>
            </a:r>
            <a:r>
              <a:rPr lang="en-GB" sz="2000" b="1" dirty="0" err="1">
                <a:solidFill>
                  <a:srgbClr val="FFFF00"/>
                </a:solidFill>
                <a:sym typeface="Wingdings" pitchFamily="2" charset="2"/>
              </a:rPr>
              <a:t>Caloroc</a:t>
            </a:r>
            <a:r>
              <a:rPr lang="en-GB" sz="2000" b="1" dirty="0">
                <a:solidFill>
                  <a:srgbClr val="FFFF00"/>
                </a:solidFill>
                <a:sym typeface="Wingdings" pitchFamily="2" charset="2"/>
              </a:rPr>
              <a:t> (timing + TDC)</a:t>
            </a:r>
          </a:p>
          <a:p>
            <a:endParaRPr lang="en-GB" dirty="0"/>
          </a:p>
        </p:txBody>
      </p:sp>
      <p:pic>
        <p:nvPicPr>
          <p:cNvPr id="12" name="图片 11">
            <a:extLst>
              <a:ext uri="{FF2B5EF4-FFF2-40B4-BE49-F238E27FC236}">
                <a16:creationId xmlns:a16="http://schemas.microsoft.com/office/drawing/2014/main" id="{CE8B40A4-B32B-6FB2-3D87-823B2EA5E250}"/>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59962" y="4764169"/>
            <a:ext cx="2866768" cy="2000250"/>
          </a:xfrm>
          <a:prstGeom prst="rect">
            <a:avLst/>
          </a:prstGeom>
          <a:solidFill>
            <a:schemeClr val="tx1"/>
          </a:solidFill>
        </p:spPr>
      </p:pic>
      <p:pic>
        <p:nvPicPr>
          <p:cNvPr id="14" name="图片 6">
            <a:extLst>
              <a:ext uri="{FF2B5EF4-FFF2-40B4-BE49-F238E27FC236}">
                <a16:creationId xmlns:a16="http://schemas.microsoft.com/office/drawing/2014/main" id="{55D9CAB0-19AD-CBD1-E66F-34243F792473}"/>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94695" y="4726284"/>
            <a:ext cx="2667000" cy="2000251"/>
          </a:xfrm>
          <a:prstGeom prst="rect">
            <a:avLst/>
          </a:prstGeom>
          <a:solidFill>
            <a:schemeClr val="tx1"/>
          </a:solidFill>
        </p:spPr>
      </p:pic>
      <p:sp>
        <p:nvSpPr>
          <p:cNvPr id="16" name="ZoneTexte 15">
            <a:extLst>
              <a:ext uri="{FF2B5EF4-FFF2-40B4-BE49-F238E27FC236}">
                <a16:creationId xmlns:a16="http://schemas.microsoft.com/office/drawing/2014/main" id="{66258E36-9B17-A013-741C-93C719D0BE58}"/>
              </a:ext>
            </a:extLst>
          </p:cNvPr>
          <p:cNvSpPr txBox="1"/>
          <p:nvPr/>
        </p:nvSpPr>
        <p:spPr>
          <a:xfrm>
            <a:off x="5153389" y="5219015"/>
            <a:ext cx="1307755" cy="307777"/>
          </a:xfrm>
          <a:prstGeom prst="rect">
            <a:avLst/>
          </a:prstGeom>
          <a:noFill/>
        </p:spPr>
        <p:txBody>
          <a:bodyPr wrap="square">
            <a:spAutoFit/>
          </a:bodyPr>
          <a:lstStyle/>
          <a:p>
            <a:r>
              <a:rPr lang="en-US" altLang="zh-CN" sz="1400" b="1" dirty="0" err="1">
                <a:solidFill>
                  <a:schemeClr val="bg1"/>
                </a:solidFill>
                <a:latin typeface="Symbol" pitchFamily="2" charset="2"/>
              </a:rPr>
              <a:t>s</a:t>
            </a:r>
            <a:r>
              <a:rPr lang="en-US" altLang="zh-CN" sz="1400" b="1" baseline="-25000" dirty="0" err="1">
                <a:solidFill>
                  <a:schemeClr val="bg1"/>
                </a:solidFill>
              </a:rPr>
              <a:t>t</a:t>
            </a:r>
            <a:r>
              <a:rPr lang="en-US" altLang="zh-CN" sz="1400" b="1" dirty="0">
                <a:solidFill>
                  <a:schemeClr val="bg1"/>
                </a:solidFill>
                <a:latin typeface="Symbol" pitchFamily="2" charset="2"/>
              </a:rPr>
              <a:t> = 36 </a:t>
            </a:r>
            <a:r>
              <a:rPr lang="en-US" altLang="zh-CN" sz="1400" b="1" dirty="0" err="1">
                <a:solidFill>
                  <a:schemeClr val="bg1"/>
                </a:solidFill>
              </a:rPr>
              <a:t>ps</a:t>
            </a:r>
            <a:endParaRPr lang="en-GB" sz="1400" dirty="0">
              <a:solidFill>
                <a:schemeClr val="bg1"/>
              </a:solidFill>
            </a:endParaRPr>
          </a:p>
        </p:txBody>
      </p:sp>
      <p:sp>
        <p:nvSpPr>
          <p:cNvPr id="17" name="ZoneTexte 16">
            <a:extLst>
              <a:ext uri="{FF2B5EF4-FFF2-40B4-BE49-F238E27FC236}">
                <a16:creationId xmlns:a16="http://schemas.microsoft.com/office/drawing/2014/main" id="{CDF0E510-1B35-537D-A902-681CD60A58D5}"/>
              </a:ext>
            </a:extLst>
          </p:cNvPr>
          <p:cNvSpPr txBox="1"/>
          <p:nvPr/>
        </p:nvSpPr>
        <p:spPr>
          <a:xfrm>
            <a:off x="7961605" y="5194863"/>
            <a:ext cx="1307755" cy="307777"/>
          </a:xfrm>
          <a:prstGeom prst="rect">
            <a:avLst/>
          </a:prstGeom>
          <a:noFill/>
        </p:spPr>
        <p:txBody>
          <a:bodyPr wrap="square">
            <a:spAutoFit/>
          </a:bodyPr>
          <a:lstStyle/>
          <a:p>
            <a:r>
              <a:rPr lang="en-US" altLang="zh-CN" sz="1400" b="1" dirty="0" err="1">
                <a:solidFill>
                  <a:schemeClr val="bg1"/>
                </a:solidFill>
                <a:latin typeface="Symbol" pitchFamily="2" charset="2"/>
              </a:rPr>
              <a:t>s</a:t>
            </a:r>
            <a:r>
              <a:rPr lang="en-US" altLang="zh-CN" sz="1400" b="1" baseline="-25000" dirty="0" err="1">
                <a:solidFill>
                  <a:schemeClr val="bg1"/>
                </a:solidFill>
              </a:rPr>
              <a:t>t</a:t>
            </a:r>
            <a:r>
              <a:rPr lang="en-US" altLang="zh-CN" sz="1400" b="1" dirty="0">
                <a:solidFill>
                  <a:schemeClr val="bg1"/>
                </a:solidFill>
                <a:latin typeface="Symbol" pitchFamily="2" charset="2"/>
              </a:rPr>
              <a:t> = 75 </a:t>
            </a:r>
            <a:r>
              <a:rPr lang="en-US" altLang="zh-CN" sz="1400" b="1" dirty="0" err="1">
                <a:solidFill>
                  <a:schemeClr val="bg1"/>
                </a:solidFill>
              </a:rPr>
              <a:t>ps</a:t>
            </a:r>
            <a:endParaRPr lang="en-GB" sz="1400" dirty="0">
              <a:solidFill>
                <a:schemeClr val="bg1"/>
              </a:solidFill>
            </a:endParaRPr>
          </a:p>
        </p:txBody>
      </p:sp>
      <p:pic>
        <p:nvPicPr>
          <p:cNvPr id="18" name="图片 12">
            <a:extLst>
              <a:ext uri="{FF2B5EF4-FFF2-40B4-BE49-F238E27FC236}">
                <a16:creationId xmlns:a16="http://schemas.microsoft.com/office/drawing/2014/main" id="{E544E184-A557-628D-DBA7-4257E65F7F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1913" y="4764169"/>
            <a:ext cx="2843635" cy="2000250"/>
          </a:xfrm>
          <a:prstGeom prst="rect">
            <a:avLst/>
          </a:prstGeom>
        </p:spPr>
      </p:pic>
      <p:sp>
        <p:nvSpPr>
          <p:cNvPr id="19" name="ZoneTexte 18">
            <a:extLst>
              <a:ext uri="{FF2B5EF4-FFF2-40B4-BE49-F238E27FC236}">
                <a16:creationId xmlns:a16="http://schemas.microsoft.com/office/drawing/2014/main" id="{767395BC-6DFE-19F7-3932-6487908CC7E8}"/>
              </a:ext>
            </a:extLst>
          </p:cNvPr>
          <p:cNvSpPr txBox="1"/>
          <p:nvPr/>
        </p:nvSpPr>
        <p:spPr>
          <a:xfrm>
            <a:off x="347499" y="6357203"/>
            <a:ext cx="1419036" cy="369332"/>
          </a:xfrm>
          <a:prstGeom prst="rect">
            <a:avLst/>
          </a:prstGeom>
          <a:noFill/>
        </p:spPr>
        <p:txBody>
          <a:bodyPr wrap="square" rtlCol="0">
            <a:spAutoFit/>
          </a:bodyPr>
          <a:lstStyle/>
          <a:p>
            <a:r>
              <a:rPr lang="en-GB" dirty="0" err="1"/>
              <a:t>petiroc</a:t>
            </a:r>
            <a:endParaRPr lang="en-GB" dirty="0"/>
          </a:p>
        </p:txBody>
      </p:sp>
      <p:pic>
        <p:nvPicPr>
          <p:cNvPr id="20" name="图片 3">
            <a:extLst>
              <a:ext uri="{FF2B5EF4-FFF2-40B4-BE49-F238E27FC236}">
                <a16:creationId xmlns:a16="http://schemas.microsoft.com/office/drawing/2014/main" id="{3A6F8EA6-6746-0F5E-EB8A-7DF4D4F75BE3}"/>
              </a:ext>
            </a:extLst>
          </p:cNvPr>
          <p:cNvPicPr>
            <a:picLocks noChangeAspect="1"/>
          </p:cNvPicPr>
          <p:nvPr/>
        </p:nvPicPr>
        <p:blipFill>
          <a:blip r:embed="rId8"/>
          <a:stretch>
            <a:fillRect/>
          </a:stretch>
        </p:blipFill>
        <p:spPr>
          <a:xfrm rot="16200000">
            <a:off x="9613283" y="4266506"/>
            <a:ext cx="3429000" cy="1799967"/>
          </a:xfrm>
          <a:prstGeom prst="rect">
            <a:avLst/>
          </a:prstGeom>
        </p:spPr>
      </p:pic>
      <p:sp>
        <p:nvSpPr>
          <p:cNvPr id="21" name="Flèche vers la droite 20">
            <a:extLst>
              <a:ext uri="{FF2B5EF4-FFF2-40B4-BE49-F238E27FC236}">
                <a16:creationId xmlns:a16="http://schemas.microsoft.com/office/drawing/2014/main" id="{A7DF8957-564D-A39B-CC7F-9C7F09350BC9}"/>
              </a:ext>
            </a:extLst>
          </p:cNvPr>
          <p:cNvSpPr/>
          <p:nvPr/>
        </p:nvSpPr>
        <p:spPr>
          <a:xfrm>
            <a:off x="9517754" y="5299515"/>
            <a:ext cx="724693" cy="432298"/>
          </a:xfrm>
          <a:prstGeom prst="rightArrow">
            <a:avLst>
              <a:gd name="adj1" fmla="val 50000"/>
              <a:gd name="adj2" fmla="val 58575"/>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space réservé du numéro de diapositive 21">
            <a:extLst>
              <a:ext uri="{FF2B5EF4-FFF2-40B4-BE49-F238E27FC236}">
                <a16:creationId xmlns:a16="http://schemas.microsoft.com/office/drawing/2014/main" id="{4D4B5320-B01C-99E0-E4C1-3131EA17ADDD}"/>
              </a:ext>
            </a:extLst>
          </p:cNvPr>
          <p:cNvSpPr>
            <a:spLocks noGrp="1"/>
          </p:cNvSpPr>
          <p:nvPr>
            <p:ph type="sldNum" sz="quarter" idx="12"/>
          </p:nvPr>
        </p:nvSpPr>
        <p:spPr/>
        <p:txBody>
          <a:bodyPr/>
          <a:lstStyle/>
          <a:p>
            <a:fld id="{D57F1E4F-1CFF-5643-939E-02111984F565}" type="slidenum">
              <a:rPr lang="en-US" smtClean="0"/>
              <a:t>17</a:t>
            </a:fld>
            <a:endParaRPr lang="en-US" dirty="0"/>
          </a:p>
        </p:txBody>
      </p:sp>
      <p:sp>
        <p:nvSpPr>
          <p:cNvPr id="8" name="ZoneTexte 7">
            <a:extLst>
              <a:ext uri="{FF2B5EF4-FFF2-40B4-BE49-F238E27FC236}">
                <a16:creationId xmlns:a16="http://schemas.microsoft.com/office/drawing/2014/main" id="{920ACF88-1722-9896-4DCB-09E7E7371A57}"/>
              </a:ext>
            </a:extLst>
          </p:cNvPr>
          <p:cNvSpPr txBox="1"/>
          <p:nvPr/>
        </p:nvSpPr>
        <p:spPr>
          <a:xfrm>
            <a:off x="5524487" y="6075287"/>
            <a:ext cx="1975190" cy="369332"/>
          </a:xfrm>
          <a:prstGeom prst="rect">
            <a:avLst/>
          </a:prstGeom>
          <a:noFill/>
        </p:spPr>
        <p:txBody>
          <a:bodyPr wrap="square" rtlCol="0">
            <a:spAutoFit/>
          </a:bodyPr>
          <a:lstStyle/>
          <a:p>
            <a:r>
              <a:rPr lang="en-GB" dirty="0">
                <a:solidFill>
                  <a:schemeClr val="bg1"/>
                </a:solidFill>
              </a:rPr>
              <a:t>Electronics only</a:t>
            </a:r>
          </a:p>
        </p:txBody>
      </p:sp>
    </p:spTree>
    <p:extLst>
      <p:ext uri="{BB962C8B-B14F-4D97-AF65-F5344CB8AC3E}">
        <p14:creationId xmlns:p14="http://schemas.microsoft.com/office/powerpoint/2010/main" val="3518363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F027721-3326-56A1-F340-DCF038E15D35}"/>
              </a:ext>
            </a:extLst>
          </p:cNvPr>
          <p:cNvSpPr txBox="1"/>
          <p:nvPr/>
        </p:nvSpPr>
        <p:spPr>
          <a:xfrm>
            <a:off x="789133" y="151179"/>
            <a:ext cx="10381375" cy="6555641"/>
          </a:xfrm>
          <a:prstGeom prst="rect">
            <a:avLst/>
          </a:prstGeom>
          <a:noFill/>
        </p:spPr>
        <p:txBody>
          <a:bodyPr wrap="square" rtlCol="0">
            <a:spAutoFit/>
          </a:bodyPr>
          <a:lstStyle/>
          <a:p>
            <a:r>
              <a:rPr lang="en-US" sz="2400" b="1" dirty="0"/>
              <a:t>Cooling</a:t>
            </a:r>
          </a:p>
          <a:p>
            <a:endParaRPr lang="en-US" dirty="0"/>
          </a:p>
          <a:p>
            <a:r>
              <a:rPr lang="en-US" dirty="0"/>
              <a:t>Previous studies were performed on HARDROC (full regime)  showed efficient heat absorption.</a:t>
            </a:r>
          </a:p>
          <a:p>
            <a:r>
              <a:rPr lang="en-US" dirty="0"/>
              <a:t>Using water circulating in cooper tubes in contact with the ASICs</a:t>
            </a:r>
          </a:p>
          <a:p>
            <a:r>
              <a:rPr lang="en-US" dirty="0"/>
              <a:t>We need to re do the studies with the new ASICs and the mechanical structure in mind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dirty="0"/>
              <a:t>High-rate capability</a:t>
            </a:r>
          </a:p>
          <a:p>
            <a:endParaRPr lang="en-US" dirty="0"/>
          </a:p>
          <a:p>
            <a:r>
              <a:rPr lang="en-US" dirty="0"/>
              <a:t>Low-resistivity glass developed by Tsinghua U. </a:t>
            </a:r>
          </a:p>
          <a:p>
            <a:r>
              <a:rPr lang="en-US" dirty="0"/>
              <a:t> </a:t>
            </a:r>
            <a:r>
              <a:rPr lang="en-US" dirty="0">
                <a:sym typeface="Wingdings" pitchFamily="2" charset="2"/>
              </a:rPr>
              <a:t> problem with the glass thickness and dimensions</a:t>
            </a:r>
            <a:endParaRPr lang="en-US" dirty="0"/>
          </a:p>
          <a:p>
            <a:r>
              <a:rPr lang="en-US" dirty="0"/>
              <a:t>Low-resistive  PEEK (10</a:t>
            </a:r>
            <a:r>
              <a:rPr lang="en-US" baseline="30000" dirty="0"/>
              <a:t>9 </a:t>
            </a:r>
            <a:r>
              <a:rPr lang="en-US" dirty="0" err="1">
                <a:latin typeface="Symbol" pitchFamily="2" charset="2"/>
              </a:rPr>
              <a:t>W.</a:t>
            </a:r>
            <a:r>
              <a:rPr lang="en-US" dirty="0" err="1"/>
              <a:t>cm</a:t>
            </a:r>
            <a:r>
              <a:rPr lang="en-US" dirty="0"/>
              <a:t>) developed by IP2I-Lyon</a:t>
            </a:r>
          </a:p>
          <a:p>
            <a:pPr marL="285750" indent="-285750">
              <a:buFont typeface="Wingdings" pitchFamily="2" charset="2"/>
              <a:buChar char="à"/>
            </a:pPr>
            <a:r>
              <a:rPr lang="en-US" dirty="0">
                <a:sym typeface="Wingdings" pitchFamily="2" charset="2"/>
              </a:rPr>
              <a:t>Some efforts to have better homogeneity is needed </a:t>
            </a:r>
          </a:p>
          <a:p>
            <a:r>
              <a:rPr lang="en-US" dirty="0">
                <a:sym typeface="Wingdings" pitchFamily="2" charset="2"/>
              </a:rPr>
              <a:t>      </a:t>
            </a:r>
            <a:endParaRPr lang="en-US" dirty="0"/>
          </a:p>
        </p:txBody>
      </p:sp>
      <p:pic>
        <p:nvPicPr>
          <p:cNvPr id="3" name="Image 2">
            <a:extLst>
              <a:ext uri="{FF2B5EF4-FFF2-40B4-BE49-F238E27FC236}">
                <a16:creationId xmlns:a16="http://schemas.microsoft.com/office/drawing/2014/main" id="{AAD7873E-9DA6-66A4-A60D-F92EB37237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9133" y="2208697"/>
            <a:ext cx="6796808" cy="2117873"/>
          </a:xfrm>
          <a:prstGeom prst="rect">
            <a:avLst/>
          </a:prstGeom>
        </p:spPr>
      </p:pic>
      <p:pic>
        <p:nvPicPr>
          <p:cNvPr id="4" name="Image 3">
            <a:extLst>
              <a:ext uri="{FF2B5EF4-FFF2-40B4-BE49-F238E27FC236}">
                <a16:creationId xmlns:a16="http://schemas.microsoft.com/office/drawing/2014/main" id="{B01904F3-EE9A-D63E-DCC8-DA36C3F4BF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4317" y="4808804"/>
            <a:ext cx="3143021" cy="1854145"/>
          </a:xfrm>
          <a:prstGeom prst="rect">
            <a:avLst/>
          </a:prstGeom>
        </p:spPr>
      </p:pic>
      <p:sp>
        <p:nvSpPr>
          <p:cNvPr id="5" name="Espace réservé du numéro de diapositive 4">
            <a:extLst>
              <a:ext uri="{FF2B5EF4-FFF2-40B4-BE49-F238E27FC236}">
                <a16:creationId xmlns:a16="http://schemas.microsoft.com/office/drawing/2014/main" id="{95056624-2A84-BAB2-39C5-1701658E0946}"/>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1765674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C54B50B-C2FD-BC2C-0564-E406FC74AB63}"/>
              </a:ext>
            </a:extLst>
          </p:cNvPr>
          <p:cNvSpPr>
            <a:spLocks noGrp="1"/>
          </p:cNvSpPr>
          <p:nvPr>
            <p:ph type="sldNum" sz="quarter" idx="12"/>
          </p:nvPr>
        </p:nvSpPr>
        <p:spPr/>
        <p:txBody>
          <a:bodyPr/>
          <a:lstStyle/>
          <a:p>
            <a:fld id="{D57F1E4F-1CFF-5643-939E-02111984F565}" type="slidenum">
              <a:rPr lang="en-US" smtClean="0"/>
              <a:t>19</a:t>
            </a:fld>
            <a:endParaRPr lang="en-US" dirty="0"/>
          </a:p>
        </p:txBody>
      </p:sp>
      <p:sp>
        <p:nvSpPr>
          <p:cNvPr id="3" name="ZoneTexte 2">
            <a:extLst>
              <a:ext uri="{FF2B5EF4-FFF2-40B4-BE49-F238E27FC236}">
                <a16:creationId xmlns:a16="http://schemas.microsoft.com/office/drawing/2014/main" id="{47D3F7FD-EFB7-1BE6-E34B-BD4049C50806}"/>
              </a:ext>
            </a:extLst>
          </p:cNvPr>
          <p:cNvSpPr txBox="1"/>
          <p:nvPr/>
        </p:nvSpPr>
        <p:spPr>
          <a:xfrm>
            <a:off x="1434352" y="1775013"/>
            <a:ext cx="8444753" cy="4093428"/>
          </a:xfrm>
          <a:prstGeom prst="rect">
            <a:avLst/>
          </a:prstGeom>
          <a:noFill/>
        </p:spPr>
        <p:txBody>
          <a:bodyPr wrap="square" rtlCol="0">
            <a:spAutoFit/>
          </a:bodyPr>
          <a:lstStyle/>
          <a:p>
            <a:pPr marL="285750" indent="-285750">
              <a:buFont typeface="Wingdings" pitchFamily="2" charset="2"/>
              <a:buChar char="Ø"/>
            </a:pPr>
            <a:r>
              <a:rPr lang="en-GB" sz="2000" dirty="0"/>
              <a:t>French groups involved in the T-SDHCAL  related activities are strongly involved in the DRD1 and 6 and they have a leadership roles of  both</a:t>
            </a:r>
          </a:p>
          <a:p>
            <a:pPr marL="285750" indent="-285750">
              <a:buFont typeface="Wingdings" pitchFamily="2" charset="2"/>
              <a:buChar char="Ø"/>
            </a:pPr>
            <a:endParaRPr lang="en-GB" sz="2000" dirty="0"/>
          </a:p>
          <a:p>
            <a:pPr marL="285750" indent="-285750">
              <a:buFont typeface="Wingdings" pitchFamily="2" charset="2"/>
              <a:buChar char="Ø"/>
            </a:pPr>
            <a:r>
              <a:rPr lang="en-GB" sz="2000" dirty="0"/>
              <a:t>Master project (TMRPC4HC) started in éàé4 and the ANR (T-CALO) started in 2024  as well as  overhead from  AIDINNOVA allows the project to be funded except for the ASIC production  that could be discussed globally</a:t>
            </a:r>
          </a:p>
          <a:p>
            <a:pPr marL="285750" indent="-285750">
              <a:buFont typeface="Wingdings" pitchFamily="2" charset="2"/>
              <a:buChar char="Ø"/>
            </a:pPr>
            <a:endParaRPr lang="en-GB" sz="2000" dirty="0"/>
          </a:p>
          <a:p>
            <a:pPr marL="285750" indent="-285750">
              <a:buFont typeface="Wingdings" pitchFamily="2" charset="2"/>
              <a:buChar char="Ø"/>
            </a:pPr>
            <a:r>
              <a:rPr lang="en-GB" sz="2000" dirty="0"/>
              <a:t> We have already achieved a part of the milestones and the deliverables seem to be achievable</a:t>
            </a:r>
          </a:p>
          <a:p>
            <a:pPr marL="285750" indent="-285750">
              <a:buFont typeface="Wingdings" pitchFamily="2" charset="2"/>
              <a:buChar char="Ø"/>
            </a:pPr>
            <a:endParaRPr lang="en-GB" sz="2000" dirty="0"/>
          </a:p>
          <a:p>
            <a:pPr marL="285750" indent="-285750">
              <a:buFont typeface="Wingdings" pitchFamily="2" charset="2"/>
              <a:buChar char="Ø"/>
            </a:pPr>
            <a:r>
              <a:rPr lang="en-GB" sz="2000" dirty="0"/>
              <a:t>T-SDHCAL has been submitted as an </a:t>
            </a:r>
            <a:r>
              <a:rPr lang="en-GB" sz="2000" dirty="0" err="1"/>
              <a:t>EoI</a:t>
            </a:r>
            <a:r>
              <a:rPr lang="en-GB" sz="2000" dirty="0"/>
              <a:t> for </a:t>
            </a:r>
            <a:r>
              <a:rPr lang="en-GB" sz="2000" dirty="0" err="1"/>
              <a:t>FCCee</a:t>
            </a:r>
            <a:endParaRPr lang="en-GB" sz="2000" dirty="0"/>
          </a:p>
        </p:txBody>
      </p:sp>
      <p:sp>
        <p:nvSpPr>
          <p:cNvPr id="4" name="ZoneTexte 3">
            <a:extLst>
              <a:ext uri="{FF2B5EF4-FFF2-40B4-BE49-F238E27FC236}">
                <a16:creationId xmlns:a16="http://schemas.microsoft.com/office/drawing/2014/main" id="{7D5BE335-D1D0-7892-8F3C-198CB441788D}"/>
              </a:ext>
            </a:extLst>
          </p:cNvPr>
          <p:cNvSpPr txBox="1"/>
          <p:nvPr/>
        </p:nvSpPr>
        <p:spPr>
          <a:xfrm>
            <a:off x="3585882" y="753035"/>
            <a:ext cx="3729318" cy="461665"/>
          </a:xfrm>
          <a:prstGeom prst="rect">
            <a:avLst/>
          </a:prstGeom>
          <a:noFill/>
        </p:spPr>
        <p:txBody>
          <a:bodyPr wrap="square" rtlCol="0">
            <a:spAutoFit/>
          </a:bodyPr>
          <a:lstStyle/>
          <a:p>
            <a:pPr algn="ctr"/>
            <a:r>
              <a:rPr lang="en-GB" sz="2400" b="1" dirty="0"/>
              <a:t>Summary</a:t>
            </a:r>
          </a:p>
        </p:txBody>
      </p:sp>
    </p:spTree>
    <p:extLst>
      <p:ext uri="{BB962C8B-B14F-4D97-AF65-F5344CB8AC3E}">
        <p14:creationId xmlns:p14="http://schemas.microsoft.com/office/powerpoint/2010/main" val="398349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95E937D-6152-6291-E336-6273D73FD068}"/>
              </a:ext>
            </a:extLst>
          </p:cNvPr>
          <p:cNvSpPr>
            <a:spLocks noGrp="1"/>
          </p:cNvSpPr>
          <p:nvPr>
            <p:ph type="sldNum" sz="quarter" idx="12"/>
          </p:nvPr>
        </p:nvSpPr>
        <p:spPr/>
        <p:txBody>
          <a:bodyPr/>
          <a:lstStyle/>
          <a:p>
            <a:fld id="{D57F1E4F-1CFF-5643-939E-02111984F565}" type="slidenum">
              <a:rPr lang="en-US" smtClean="0"/>
              <a:t>2</a:t>
            </a:fld>
            <a:endParaRPr lang="en-US" dirty="0"/>
          </a:p>
        </p:txBody>
      </p:sp>
      <p:sp>
        <p:nvSpPr>
          <p:cNvPr id="4" name="ZoneTexte 3">
            <a:extLst>
              <a:ext uri="{FF2B5EF4-FFF2-40B4-BE49-F238E27FC236}">
                <a16:creationId xmlns:a16="http://schemas.microsoft.com/office/drawing/2014/main" id="{4DCFD736-FC13-2536-2F52-B34DBB6E63C8}"/>
              </a:ext>
            </a:extLst>
          </p:cNvPr>
          <p:cNvSpPr txBox="1"/>
          <p:nvPr/>
        </p:nvSpPr>
        <p:spPr>
          <a:xfrm>
            <a:off x="447040" y="1432560"/>
            <a:ext cx="7620000" cy="2585323"/>
          </a:xfrm>
          <a:prstGeom prst="rect">
            <a:avLst/>
          </a:prstGeom>
          <a:noFill/>
        </p:spPr>
        <p:txBody>
          <a:bodyPr wrap="square" rtlCol="0">
            <a:spAutoFit/>
          </a:bodyPr>
          <a:lstStyle/>
          <a:p>
            <a:pPr marL="285750" indent="-285750">
              <a:buFont typeface="Wingdings" pitchFamily="2" charset="2"/>
              <a:buChar char="Ø"/>
            </a:pPr>
            <a:r>
              <a:rPr lang="en-GB" dirty="0"/>
              <a:t> SDHCAL  for ILC</a:t>
            </a:r>
          </a:p>
          <a:p>
            <a:endParaRPr lang="en-GB" dirty="0"/>
          </a:p>
          <a:p>
            <a:pPr marL="285750" indent="-285750">
              <a:buFont typeface="Wingdings" pitchFamily="2" charset="2"/>
              <a:buChar char="Ø"/>
            </a:pPr>
            <a:r>
              <a:rPr lang="en-GB" dirty="0"/>
              <a:t>T-SDHCAL for </a:t>
            </a:r>
            <a:r>
              <a:rPr lang="en-GB" dirty="0" err="1"/>
              <a:t>FCCee</a:t>
            </a:r>
            <a:endParaRPr lang="en-GB" dirty="0"/>
          </a:p>
          <a:p>
            <a:endParaRPr lang="en-GB" dirty="0"/>
          </a:p>
          <a:p>
            <a:pPr marL="285750" indent="-285750">
              <a:buFont typeface="Wingdings" pitchFamily="2" charset="2"/>
              <a:buChar char="Ø"/>
            </a:pPr>
            <a:r>
              <a:rPr lang="en-GB" dirty="0"/>
              <a:t> R&amp;D </a:t>
            </a:r>
          </a:p>
          <a:p>
            <a:endParaRPr lang="en-GB" dirty="0"/>
          </a:p>
          <a:p>
            <a:pPr marL="285750" indent="-285750">
              <a:buFont typeface="Wingdings" pitchFamily="2" charset="2"/>
              <a:buChar char="Ø"/>
            </a:pPr>
            <a:r>
              <a:rPr lang="en-GB" dirty="0"/>
              <a:t>Participation to DRD6 and DRD1</a:t>
            </a:r>
          </a:p>
          <a:p>
            <a:endParaRPr lang="en-GB" dirty="0"/>
          </a:p>
          <a:p>
            <a:pPr marL="285750" indent="-285750">
              <a:buFont typeface="Wingdings" pitchFamily="2" charset="2"/>
              <a:buChar char="Ø"/>
            </a:pPr>
            <a:endParaRPr lang="en-GB" dirty="0"/>
          </a:p>
        </p:txBody>
      </p:sp>
      <p:sp>
        <p:nvSpPr>
          <p:cNvPr id="5" name="ZoneTexte 4">
            <a:extLst>
              <a:ext uri="{FF2B5EF4-FFF2-40B4-BE49-F238E27FC236}">
                <a16:creationId xmlns:a16="http://schemas.microsoft.com/office/drawing/2014/main" id="{43438ECF-2123-5B1A-2B10-DA514CFF1B61}"/>
              </a:ext>
            </a:extLst>
          </p:cNvPr>
          <p:cNvSpPr txBox="1"/>
          <p:nvPr/>
        </p:nvSpPr>
        <p:spPr>
          <a:xfrm>
            <a:off x="447040" y="716855"/>
            <a:ext cx="2661920" cy="369332"/>
          </a:xfrm>
          <a:prstGeom prst="rect">
            <a:avLst/>
          </a:prstGeom>
          <a:noFill/>
        </p:spPr>
        <p:txBody>
          <a:bodyPr wrap="square" rtlCol="0">
            <a:spAutoFit/>
          </a:bodyPr>
          <a:lstStyle/>
          <a:p>
            <a:r>
              <a:rPr lang="en-GB" dirty="0"/>
              <a:t>Outline</a:t>
            </a:r>
          </a:p>
        </p:txBody>
      </p:sp>
    </p:spTree>
    <p:extLst>
      <p:ext uri="{BB962C8B-B14F-4D97-AF65-F5344CB8AC3E}">
        <p14:creationId xmlns:p14="http://schemas.microsoft.com/office/powerpoint/2010/main" val="18299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9569" y="747644"/>
            <a:ext cx="6082288" cy="3129190"/>
          </a:xfrm>
          <a:prstGeom prst="rect">
            <a:avLst/>
          </a:prstGeom>
          <a:noFill/>
        </p:spPr>
        <p:txBody>
          <a:bodyPr wrap="square" rtlCol="0">
            <a:spAutoFit/>
          </a:bodyPr>
          <a:lstStyle/>
          <a:p>
            <a:r>
              <a:rPr lang="en-GB" sz="1600" dirty="0">
                <a:latin typeface="Arial"/>
                <a:cs typeface="Arial"/>
              </a:rPr>
              <a:t>48 layers of 2 cm stainless steel interleaved with</a:t>
            </a:r>
          </a:p>
          <a:p>
            <a:r>
              <a:rPr lang="en-GB" sz="1600" dirty="0">
                <a:latin typeface="Arial"/>
                <a:cs typeface="Arial"/>
              </a:rPr>
              <a:t>planes made of Glass RPC and their embedded readout 2-bit electronics allowing a lateral segmentation of 1 cm</a:t>
            </a:r>
            <a:r>
              <a:rPr lang="en-GB" sz="1600" baseline="30000" dirty="0">
                <a:latin typeface="Arial"/>
                <a:cs typeface="Arial"/>
              </a:rPr>
              <a:t>2</a:t>
            </a:r>
            <a:endParaRPr lang="en-GB" sz="1600" dirty="0">
              <a:latin typeface="Arial"/>
              <a:cs typeface="Arial"/>
            </a:endParaRPr>
          </a:p>
          <a:p>
            <a:endParaRPr lang="en-US" sz="1600" dirty="0">
              <a:latin typeface="Arial"/>
              <a:cs typeface="Arial"/>
            </a:endParaRPr>
          </a:p>
          <a:p>
            <a:r>
              <a:rPr lang="en-US" sz="1600" dirty="0">
                <a:latin typeface="Arial"/>
                <a:cs typeface="Arial"/>
              </a:rPr>
              <a:t>A technological prototype of </a:t>
            </a:r>
            <a:r>
              <a:rPr lang="en-GB" sz="1600" dirty="0">
                <a:latin typeface="Arial"/>
                <a:cs typeface="Arial"/>
              </a:rPr>
              <a:t>48 layers </a:t>
            </a:r>
            <a:r>
              <a:rPr lang="en-US" sz="1600" dirty="0">
                <a:latin typeface="Arial"/>
                <a:cs typeface="Arial"/>
              </a:rPr>
              <a:t>fulfilling all the ILD-ILC requirements : </a:t>
            </a:r>
          </a:p>
          <a:p>
            <a:pPr marL="285750" indent="-285750">
              <a:buFont typeface="Wingdings" pitchFamily="2" charset="2"/>
              <a:buChar char="Ø"/>
            </a:pPr>
            <a:r>
              <a:rPr lang="en-US" sz="1600" dirty="0">
                <a:latin typeface="Arial"/>
                <a:cs typeface="Arial"/>
              </a:rPr>
              <a:t> Compactness </a:t>
            </a:r>
          </a:p>
          <a:p>
            <a:pPr marL="285750" indent="-285750">
              <a:buFont typeface="Wingdings" pitchFamily="2" charset="2"/>
              <a:buChar char="Ø"/>
            </a:pPr>
            <a:r>
              <a:rPr lang="en-US" sz="1600" dirty="0">
                <a:latin typeface="Arial"/>
                <a:cs typeface="Arial"/>
              </a:rPr>
              <a:t> Self-supporting mechanical structure. </a:t>
            </a:r>
          </a:p>
          <a:p>
            <a:pPr marL="380990" indent="-380990">
              <a:buFont typeface="Wingdings" charset="2"/>
              <a:buChar char="Ø"/>
            </a:pPr>
            <a:r>
              <a:rPr lang="en-US" sz="1600" dirty="0" err="1">
                <a:latin typeface="Arial"/>
                <a:cs typeface="Arial"/>
              </a:rPr>
              <a:t>riggerless</a:t>
            </a:r>
            <a:r>
              <a:rPr lang="en-US" sz="1600" dirty="0">
                <a:latin typeface="Arial"/>
                <a:cs typeface="Arial"/>
              </a:rPr>
              <a:t> mode</a:t>
            </a:r>
          </a:p>
          <a:p>
            <a:pPr marL="380990" indent="-380990">
              <a:buFont typeface="Wingdings" charset="2"/>
              <a:buChar char="Ø"/>
            </a:pPr>
            <a:r>
              <a:rPr lang="en-US" sz="1600" dirty="0">
                <a:latin typeface="Arial"/>
                <a:cs typeface="Arial"/>
              </a:rPr>
              <a:t>Power-pulsing mode</a:t>
            </a:r>
          </a:p>
          <a:p>
            <a:endParaRPr lang="en-US" sz="1867" dirty="0">
              <a:latin typeface="Arial"/>
              <a:cs typeface="Arial"/>
            </a:endParaRPr>
          </a:p>
          <a:p>
            <a:r>
              <a:rPr lang="en-US" sz="1867" dirty="0">
                <a:latin typeface="Arial"/>
                <a:cs typeface="Arial"/>
              </a:rPr>
              <a:t> was built and expensively and successfully tested </a:t>
            </a:r>
          </a:p>
        </p:txBody>
      </p:sp>
      <p:grpSp>
        <p:nvGrpSpPr>
          <p:cNvPr id="7" name="Group 13"/>
          <p:cNvGrpSpPr>
            <a:grpSpLocks/>
          </p:cNvGrpSpPr>
          <p:nvPr/>
        </p:nvGrpSpPr>
        <p:grpSpPr bwMode="auto">
          <a:xfrm>
            <a:off x="361570729" y="318528066"/>
            <a:ext cx="2147483647" cy="2147483647"/>
            <a:chOff x="825" y="2428"/>
            <a:chExt cx="4147166" cy="6695045"/>
          </a:xfrm>
        </p:grpSpPr>
        <p:pic>
          <p:nvPicPr>
            <p:cNvPr id="8" name="Picture 14"/>
            <p:cNvPicPr>
              <a:picLocks noChangeAspect="1" noChangeArrowheads="1"/>
            </p:cNvPicPr>
            <p:nvPr/>
          </p:nvPicPr>
          <p:blipFill>
            <a:blip r:embed="rId2"/>
            <a:srcRect/>
            <a:stretch>
              <a:fillRect/>
            </a:stretch>
          </p:blipFill>
          <p:spPr bwMode="auto">
            <a:xfrm>
              <a:off x="365125" y="3370263"/>
              <a:ext cx="3782866" cy="3327210"/>
            </a:xfrm>
            <a:prstGeom prst="rect">
              <a:avLst/>
            </a:prstGeom>
            <a:noFill/>
            <a:ln w="9525">
              <a:noFill/>
              <a:round/>
              <a:headEnd/>
              <a:tailEnd/>
            </a:ln>
            <a:effectLst/>
          </p:spPr>
        </p:pic>
        <p:sp>
          <p:nvSpPr>
            <p:cNvPr id="9" name="Text Box 15"/>
            <p:cNvSpPr txBox="1">
              <a:spLocks noChangeArrowheads="1"/>
            </p:cNvSpPr>
            <p:nvPr/>
          </p:nvSpPr>
          <p:spPr bwMode="auto">
            <a:xfrm>
              <a:off x="825" y="3708"/>
              <a:ext cx="1679" cy="289"/>
            </a:xfrm>
            <a:prstGeom prst="rect">
              <a:avLst/>
            </a:prstGeom>
            <a:noFill/>
            <a:ln w="9525">
              <a:noFill/>
              <a:round/>
              <a:headEnd/>
              <a:tailEnd/>
            </a:ln>
            <a:effectLst/>
          </p:spPr>
          <p:txBody>
            <a:bodyPr wrap="none" lIns="108852" tIns="82161" rIns="108852" bIns="54427">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106" charset="0"/>
                  <a:ea typeface="+mn-ea"/>
                  <a:cs typeface="+mn-cs"/>
                </a:defRPr>
              </a:lvl1pPr>
              <a:lvl2pPr marL="457200" algn="l" rtl="0" fontAlgn="base">
                <a:spcBef>
                  <a:spcPct val="0"/>
                </a:spcBef>
                <a:spcAft>
                  <a:spcPct val="0"/>
                </a:spcAft>
                <a:defRPr kern="1200">
                  <a:solidFill>
                    <a:schemeClr val="tx1"/>
                  </a:solidFill>
                  <a:latin typeface="Verdana" pitchFamily="-106" charset="0"/>
                  <a:ea typeface="+mn-ea"/>
                  <a:cs typeface="+mn-cs"/>
                </a:defRPr>
              </a:lvl2pPr>
              <a:lvl3pPr marL="914400" algn="l" rtl="0" fontAlgn="base">
                <a:spcBef>
                  <a:spcPct val="0"/>
                </a:spcBef>
                <a:spcAft>
                  <a:spcPct val="0"/>
                </a:spcAft>
                <a:defRPr kern="1200">
                  <a:solidFill>
                    <a:schemeClr val="tx1"/>
                  </a:solidFill>
                  <a:latin typeface="Verdana" pitchFamily="-106" charset="0"/>
                  <a:ea typeface="+mn-ea"/>
                  <a:cs typeface="+mn-cs"/>
                </a:defRPr>
              </a:lvl3pPr>
              <a:lvl4pPr marL="1371600" algn="l" rtl="0" fontAlgn="base">
                <a:spcBef>
                  <a:spcPct val="0"/>
                </a:spcBef>
                <a:spcAft>
                  <a:spcPct val="0"/>
                </a:spcAft>
                <a:defRPr kern="1200">
                  <a:solidFill>
                    <a:schemeClr val="tx1"/>
                  </a:solidFill>
                  <a:latin typeface="Verdana" pitchFamily="-106" charset="0"/>
                  <a:ea typeface="+mn-ea"/>
                  <a:cs typeface="+mn-cs"/>
                </a:defRPr>
              </a:lvl4pPr>
              <a:lvl5pPr marL="1828800" algn="l" rtl="0" fontAlgn="base">
                <a:spcBef>
                  <a:spcPct val="0"/>
                </a:spcBef>
                <a:spcAft>
                  <a:spcPct val="0"/>
                </a:spcAft>
                <a:defRPr kern="1200">
                  <a:solidFill>
                    <a:schemeClr val="tx1"/>
                  </a:solidFill>
                  <a:latin typeface="Verdana" pitchFamily="-106" charset="0"/>
                  <a:ea typeface="+mn-ea"/>
                  <a:cs typeface="+mn-cs"/>
                </a:defRPr>
              </a:lvl5pPr>
              <a:lvl6pPr marL="2286000" algn="l" defTabSz="457200" rtl="0" eaLnBrk="1" latinLnBrk="0" hangingPunct="1">
                <a:defRPr kern="1200">
                  <a:solidFill>
                    <a:schemeClr val="tx1"/>
                  </a:solidFill>
                  <a:latin typeface="Verdana" pitchFamily="-106" charset="0"/>
                  <a:ea typeface="+mn-ea"/>
                  <a:cs typeface="+mn-cs"/>
                </a:defRPr>
              </a:lvl6pPr>
              <a:lvl7pPr marL="2743200" algn="l" defTabSz="457200" rtl="0" eaLnBrk="1" latinLnBrk="0" hangingPunct="1">
                <a:defRPr kern="1200">
                  <a:solidFill>
                    <a:schemeClr val="tx1"/>
                  </a:solidFill>
                  <a:latin typeface="Verdana" pitchFamily="-106" charset="0"/>
                  <a:ea typeface="+mn-ea"/>
                  <a:cs typeface="+mn-cs"/>
                </a:defRPr>
              </a:lvl7pPr>
              <a:lvl8pPr marL="3200400" algn="l" defTabSz="457200" rtl="0" eaLnBrk="1" latinLnBrk="0" hangingPunct="1">
                <a:defRPr kern="1200">
                  <a:solidFill>
                    <a:schemeClr val="tx1"/>
                  </a:solidFill>
                  <a:latin typeface="Verdana" pitchFamily="-106" charset="0"/>
                  <a:ea typeface="+mn-ea"/>
                  <a:cs typeface="+mn-cs"/>
                </a:defRPr>
              </a:lvl8pPr>
              <a:lvl9pPr marL="3657600" algn="l" defTabSz="457200" rtl="0" eaLnBrk="1" latinLnBrk="0" hangingPunct="1">
                <a:defRPr kern="1200">
                  <a:solidFill>
                    <a:schemeClr val="tx1"/>
                  </a:solidFill>
                  <a:latin typeface="Verdana" pitchFamily="-106" charset="0"/>
                  <a:ea typeface="+mn-ea"/>
                  <a:cs typeface="+mn-cs"/>
                </a:defRPr>
              </a:lvl9pPr>
            </a:lstStyle>
            <a:p>
              <a:pPr defTabSz="552437" hangingPunct="0">
                <a:lnSpc>
                  <a:spcPct val="93000"/>
                </a:lnSpc>
                <a:buClr>
                  <a:srgbClr val="000000"/>
                </a:buClr>
                <a:buSzPct val="100000"/>
                <a:tabLst>
                  <a:tab pos="876278" algn="l"/>
                  <a:tab pos="1750440" algn="l"/>
                  <a:tab pos="2626718" algn="l"/>
                </a:tabLst>
              </a:pPr>
              <a:r>
                <a:rPr lang="en-US" sz="3200">
                  <a:solidFill>
                    <a:srgbClr val="800080"/>
                  </a:solidFill>
                  <a:latin typeface="Arial" pitchFamily="-106" charset="0"/>
                </a:rPr>
                <a:t>non-linearity&lt;1%</a:t>
              </a:r>
            </a:p>
          </p:txBody>
        </p:sp>
        <p:sp>
          <p:nvSpPr>
            <p:cNvPr id="10" name="Text Box 16"/>
            <p:cNvSpPr txBox="1">
              <a:spLocks noChangeArrowheads="1"/>
            </p:cNvSpPr>
            <p:nvPr/>
          </p:nvSpPr>
          <p:spPr bwMode="auto">
            <a:xfrm>
              <a:off x="1304" y="4496"/>
              <a:ext cx="671" cy="254"/>
            </a:xfrm>
            <a:prstGeom prst="rect">
              <a:avLst/>
            </a:prstGeom>
            <a:solidFill>
              <a:srgbClr val="FFFFFF"/>
            </a:solidFill>
            <a:ln w="9525">
              <a:noFill/>
              <a:round/>
              <a:headEnd/>
              <a:tailEnd/>
            </a:ln>
            <a:effectLst/>
          </p:spPr>
          <p:txBody>
            <a:bodyPr wrap="none" lIns="108852" tIns="77893" rIns="108852" bIns="54427">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106" charset="0"/>
                  <a:ea typeface="+mn-ea"/>
                  <a:cs typeface="+mn-cs"/>
                </a:defRPr>
              </a:lvl1pPr>
              <a:lvl2pPr marL="457200" algn="l" rtl="0" fontAlgn="base">
                <a:spcBef>
                  <a:spcPct val="0"/>
                </a:spcBef>
                <a:spcAft>
                  <a:spcPct val="0"/>
                </a:spcAft>
                <a:defRPr kern="1200">
                  <a:solidFill>
                    <a:schemeClr val="tx1"/>
                  </a:solidFill>
                  <a:latin typeface="Verdana" pitchFamily="-106" charset="0"/>
                  <a:ea typeface="+mn-ea"/>
                  <a:cs typeface="+mn-cs"/>
                </a:defRPr>
              </a:lvl2pPr>
              <a:lvl3pPr marL="914400" algn="l" rtl="0" fontAlgn="base">
                <a:spcBef>
                  <a:spcPct val="0"/>
                </a:spcBef>
                <a:spcAft>
                  <a:spcPct val="0"/>
                </a:spcAft>
                <a:defRPr kern="1200">
                  <a:solidFill>
                    <a:schemeClr val="tx1"/>
                  </a:solidFill>
                  <a:latin typeface="Verdana" pitchFamily="-106" charset="0"/>
                  <a:ea typeface="+mn-ea"/>
                  <a:cs typeface="+mn-cs"/>
                </a:defRPr>
              </a:lvl3pPr>
              <a:lvl4pPr marL="1371600" algn="l" rtl="0" fontAlgn="base">
                <a:spcBef>
                  <a:spcPct val="0"/>
                </a:spcBef>
                <a:spcAft>
                  <a:spcPct val="0"/>
                </a:spcAft>
                <a:defRPr kern="1200">
                  <a:solidFill>
                    <a:schemeClr val="tx1"/>
                  </a:solidFill>
                  <a:latin typeface="Verdana" pitchFamily="-106" charset="0"/>
                  <a:ea typeface="+mn-ea"/>
                  <a:cs typeface="+mn-cs"/>
                </a:defRPr>
              </a:lvl4pPr>
              <a:lvl5pPr marL="1828800" algn="l" rtl="0" fontAlgn="base">
                <a:spcBef>
                  <a:spcPct val="0"/>
                </a:spcBef>
                <a:spcAft>
                  <a:spcPct val="0"/>
                </a:spcAft>
                <a:defRPr kern="1200">
                  <a:solidFill>
                    <a:schemeClr val="tx1"/>
                  </a:solidFill>
                  <a:latin typeface="Verdana" pitchFamily="-106" charset="0"/>
                  <a:ea typeface="+mn-ea"/>
                  <a:cs typeface="+mn-cs"/>
                </a:defRPr>
              </a:lvl5pPr>
              <a:lvl6pPr marL="2286000" algn="l" defTabSz="457200" rtl="0" eaLnBrk="1" latinLnBrk="0" hangingPunct="1">
                <a:defRPr kern="1200">
                  <a:solidFill>
                    <a:schemeClr val="tx1"/>
                  </a:solidFill>
                  <a:latin typeface="Verdana" pitchFamily="-106" charset="0"/>
                  <a:ea typeface="+mn-ea"/>
                  <a:cs typeface="+mn-cs"/>
                </a:defRPr>
              </a:lvl6pPr>
              <a:lvl7pPr marL="2743200" algn="l" defTabSz="457200" rtl="0" eaLnBrk="1" latinLnBrk="0" hangingPunct="1">
                <a:defRPr kern="1200">
                  <a:solidFill>
                    <a:schemeClr val="tx1"/>
                  </a:solidFill>
                  <a:latin typeface="Verdana" pitchFamily="-106" charset="0"/>
                  <a:ea typeface="+mn-ea"/>
                  <a:cs typeface="+mn-cs"/>
                </a:defRPr>
              </a:lvl7pPr>
              <a:lvl8pPr marL="3200400" algn="l" defTabSz="457200" rtl="0" eaLnBrk="1" latinLnBrk="0" hangingPunct="1">
                <a:defRPr kern="1200">
                  <a:solidFill>
                    <a:schemeClr val="tx1"/>
                  </a:solidFill>
                  <a:latin typeface="Verdana" pitchFamily="-106" charset="0"/>
                  <a:ea typeface="+mn-ea"/>
                  <a:cs typeface="+mn-cs"/>
                </a:defRPr>
              </a:lvl8pPr>
              <a:lvl9pPr marL="3657600" algn="l" defTabSz="457200" rtl="0" eaLnBrk="1" latinLnBrk="0" hangingPunct="1">
                <a:defRPr kern="1200">
                  <a:solidFill>
                    <a:schemeClr val="tx1"/>
                  </a:solidFill>
                  <a:latin typeface="Verdana" pitchFamily="-106" charset="0"/>
                  <a:ea typeface="+mn-ea"/>
                  <a:cs typeface="+mn-cs"/>
                </a:defRPr>
              </a:lvl9pPr>
            </a:lstStyle>
            <a:p>
              <a:pPr defTabSz="552437" hangingPunct="0">
                <a:lnSpc>
                  <a:spcPct val="93000"/>
                </a:lnSpc>
                <a:buClr>
                  <a:srgbClr val="000000"/>
                </a:buClr>
                <a:buSzPct val="100000"/>
                <a:tabLst>
                  <a:tab pos="876278" algn="l"/>
                </a:tabLst>
              </a:pPr>
              <a:r>
                <a:rPr lang="en-US" sz="2667">
                  <a:solidFill>
                    <a:srgbClr val="FF00FF"/>
                  </a:solidFill>
                  <a:latin typeface="Arial" pitchFamily="-106" charset="0"/>
                </a:rPr>
                <a:t>Ebeam</a:t>
              </a:r>
            </a:p>
          </p:txBody>
        </p:sp>
        <p:sp>
          <p:nvSpPr>
            <p:cNvPr id="11" name="Text Box 17"/>
            <p:cNvSpPr txBox="1">
              <a:spLocks noChangeArrowheads="1"/>
            </p:cNvSpPr>
            <p:nvPr/>
          </p:nvSpPr>
          <p:spPr bwMode="auto">
            <a:xfrm>
              <a:off x="882" y="2428"/>
              <a:ext cx="1896" cy="379"/>
            </a:xfrm>
            <a:prstGeom prst="rect">
              <a:avLst/>
            </a:prstGeom>
            <a:solidFill>
              <a:srgbClr val="FFFFFF"/>
            </a:solidFill>
            <a:ln w="9525">
              <a:noFill/>
              <a:round/>
              <a:headEnd/>
              <a:tailEnd/>
            </a:ln>
            <a:effectLst/>
          </p:spPr>
          <p:txBody>
            <a:bodyPr wrap="none" lIns="108852" tIns="73628" rIns="108852" bIns="54427">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106" charset="0"/>
                  <a:ea typeface="+mn-ea"/>
                  <a:cs typeface="+mn-cs"/>
                </a:defRPr>
              </a:lvl1pPr>
              <a:lvl2pPr marL="457200" algn="l" rtl="0" fontAlgn="base">
                <a:spcBef>
                  <a:spcPct val="0"/>
                </a:spcBef>
                <a:spcAft>
                  <a:spcPct val="0"/>
                </a:spcAft>
                <a:defRPr kern="1200">
                  <a:solidFill>
                    <a:schemeClr val="tx1"/>
                  </a:solidFill>
                  <a:latin typeface="Verdana" pitchFamily="-106" charset="0"/>
                  <a:ea typeface="+mn-ea"/>
                  <a:cs typeface="+mn-cs"/>
                </a:defRPr>
              </a:lvl2pPr>
              <a:lvl3pPr marL="914400" algn="l" rtl="0" fontAlgn="base">
                <a:spcBef>
                  <a:spcPct val="0"/>
                </a:spcBef>
                <a:spcAft>
                  <a:spcPct val="0"/>
                </a:spcAft>
                <a:defRPr kern="1200">
                  <a:solidFill>
                    <a:schemeClr val="tx1"/>
                  </a:solidFill>
                  <a:latin typeface="Verdana" pitchFamily="-106" charset="0"/>
                  <a:ea typeface="+mn-ea"/>
                  <a:cs typeface="+mn-cs"/>
                </a:defRPr>
              </a:lvl3pPr>
              <a:lvl4pPr marL="1371600" algn="l" rtl="0" fontAlgn="base">
                <a:spcBef>
                  <a:spcPct val="0"/>
                </a:spcBef>
                <a:spcAft>
                  <a:spcPct val="0"/>
                </a:spcAft>
                <a:defRPr kern="1200">
                  <a:solidFill>
                    <a:schemeClr val="tx1"/>
                  </a:solidFill>
                  <a:latin typeface="Verdana" pitchFamily="-106" charset="0"/>
                  <a:ea typeface="+mn-ea"/>
                  <a:cs typeface="+mn-cs"/>
                </a:defRPr>
              </a:lvl4pPr>
              <a:lvl5pPr marL="1828800" algn="l" rtl="0" fontAlgn="base">
                <a:spcBef>
                  <a:spcPct val="0"/>
                </a:spcBef>
                <a:spcAft>
                  <a:spcPct val="0"/>
                </a:spcAft>
                <a:defRPr kern="1200">
                  <a:solidFill>
                    <a:schemeClr val="tx1"/>
                  </a:solidFill>
                  <a:latin typeface="Verdana" pitchFamily="-106" charset="0"/>
                  <a:ea typeface="+mn-ea"/>
                  <a:cs typeface="+mn-cs"/>
                </a:defRPr>
              </a:lvl5pPr>
              <a:lvl6pPr marL="2286000" algn="l" defTabSz="457200" rtl="0" eaLnBrk="1" latinLnBrk="0" hangingPunct="1">
                <a:defRPr kern="1200">
                  <a:solidFill>
                    <a:schemeClr val="tx1"/>
                  </a:solidFill>
                  <a:latin typeface="Verdana" pitchFamily="-106" charset="0"/>
                  <a:ea typeface="+mn-ea"/>
                  <a:cs typeface="+mn-cs"/>
                </a:defRPr>
              </a:lvl6pPr>
              <a:lvl7pPr marL="2743200" algn="l" defTabSz="457200" rtl="0" eaLnBrk="1" latinLnBrk="0" hangingPunct="1">
                <a:defRPr kern="1200">
                  <a:solidFill>
                    <a:schemeClr val="tx1"/>
                  </a:solidFill>
                  <a:latin typeface="Verdana" pitchFamily="-106" charset="0"/>
                  <a:ea typeface="+mn-ea"/>
                  <a:cs typeface="+mn-cs"/>
                </a:defRPr>
              </a:lvl7pPr>
              <a:lvl8pPr marL="3200400" algn="l" defTabSz="457200" rtl="0" eaLnBrk="1" latinLnBrk="0" hangingPunct="1">
                <a:defRPr kern="1200">
                  <a:solidFill>
                    <a:schemeClr val="tx1"/>
                  </a:solidFill>
                  <a:latin typeface="Verdana" pitchFamily="-106" charset="0"/>
                  <a:ea typeface="+mn-ea"/>
                  <a:cs typeface="+mn-cs"/>
                </a:defRPr>
              </a:lvl8pPr>
              <a:lvl9pPr marL="3657600" algn="l" defTabSz="457200" rtl="0" eaLnBrk="1" latinLnBrk="0" hangingPunct="1">
                <a:defRPr kern="1200">
                  <a:solidFill>
                    <a:schemeClr val="tx1"/>
                  </a:solidFill>
                  <a:latin typeface="Verdana" pitchFamily="-106" charset="0"/>
                  <a:ea typeface="+mn-ea"/>
                  <a:cs typeface="+mn-cs"/>
                </a:defRPr>
              </a:lvl9pPr>
            </a:lstStyle>
            <a:p>
              <a:pPr defTabSz="552437" hangingPunct="0">
                <a:lnSpc>
                  <a:spcPct val="93000"/>
                </a:lnSpc>
                <a:buClr>
                  <a:srgbClr val="000000"/>
                </a:buClr>
                <a:buSzPct val="100000"/>
                <a:tabLst>
                  <a:tab pos="876278" algn="l"/>
                  <a:tab pos="1750440" algn="l"/>
                  <a:tab pos="2626718" algn="l"/>
                  <a:tab pos="3502996" algn="l"/>
                </a:tabLst>
              </a:pPr>
              <a:r>
                <a:rPr lang="en-US" sz="2133">
                  <a:solidFill>
                    <a:srgbClr val="000000"/>
                  </a:solidFill>
                  <a:latin typeface="Arial" pitchFamily="-106" charset="0"/>
                </a:rPr>
                <a:t>electron data (2006)</a:t>
              </a:r>
            </a:p>
            <a:p>
              <a:pPr defTabSz="552437" hangingPunct="0">
                <a:lnSpc>
                  <a:spcPct val="93000"/>
                </a:lnSpc>
                <a:buClr>
                  <a:srgbClr val="000000"/>
                </a:buClr>
                <a:buSzPct val="100000"/>
                <a:tabLst>
                  <a:tab pos="876278" algn="l"/>
                  <a:tab pos="1750440" algn="l"/>
                  <a:tab pos="2626718" algn="l"/>
                  <a:tab pos="3502996" algn="l"/>
                </a:tabLst>
              </a:pPr>
              <a:r>
                <a:rPr lang="en-US" sz="2133">
                  <a:solidFill>
                    <a:srgbClr val="FF0000"/>
                  </a:solidFill>
                  <a:latin typeface="Arial" pitchFamily="-106" charset="0"/>
                </a:rPr>
                <a:t>MOKKA (geant4) simulation</a:t>
              </a:r>
            </a:p>
          </p:txBody>
        </p:sp>
      </p:grpSp>
      <p:grpSp>
        <p:nvGrpSpPr>
          <p:cNvPr id="12" name="Group 13"/>
          <p:cNvGrpSpPr>
            <a:grpSpLocks/>
          </p:cNvGrpSpPr>
          <p:nvPr/>
        </p:nvGrpSpPr>
        <p:grpSpPr bwMode="auto">
          <a:xfrm>
            <a:off x="361773929" y="318731266"/>
            <a:ext cx="2147483647" cy="2147483647"/>
            <a:chOff x="825" y="2428"/>
            <a:chExt cx="4147166" cy="6695045"/>
          </a:xfrm>
        </p:grpSpPr>
        <p:pic>
          <p:nvPicPr>
            <p:cNvPr id="13" name="Picture 14"/>
            <p:cNvPicPr>
              <a:picLocks noChangeAspect="1" noChangeArrowheads="1"/>
            </p:cNvPicPr>
            <p:nvPr/>
          </p:nvPicPr>
          <p:blipFill>
            <a:blip r:embed="rId2"/>
            <a:srcRect/>
            <a:stretch>
              <a:fillRect/>
            </a:stretch>
          </p:blipFill>
          <p:spPr bwMode="auto">
            <a:xfrm>
              <a:off x="365125" y="3370263"/>
              <a:ext cx="3782866" cy="3327210"/>
            </a:xfrm>
            <a:prstGeom prst="rect">
              <a:avLst/>
            </a:prstGeom>
            <a:noFill/>
            <a:ln w="9525">
              <a:noFill/>
              <a:round/>
              <a:headEnd/>
              <a:tailEnd/>
            </a:ln>
            <a:effectLst/>
          </p:spPr>
        </p:pic>
        <p:sp>
          <p:nvSpPr>
            <p:cNvPr id="14" name="Text Box 15"/>
            <p:cNvSpPr txBox="1">
              <a:spLocks noChangeArrowheads="1"/>
            </p:cNvSpPr>
            <p:nvPr/>
          </p:nvSpPr>
          <p:spPr bwMode="auto">
            <a:xfrm>
              <a:off x="825" y="3708"/>
              <a:ext cx="1679" cy="289"/>
            </a:xfrm>
            <a:prstGeom prst="rect">
              <a:avLst/>
            </a:prstGeom>
            <a:noFill/>
            <a:ln w="9525">
              <a:noFill/>
              <a:round/>
              <a:headEnd/>
              <a:tailEnd/>
            </a:ln>
            <a:effectLst/>
          </p:spPr>
          <p:txBody>
            <a:bodyPr wrap="none" lIns="108852" tIns="82161" rIns="108852" bIns="54427">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106" charset="0"/>
                  <a:ea typeface="+mn-ea"/>
                  <a:cs typeface="+mn-cs"/>
                </a:defRPr>
              </a:lvl1pPr>
              <a:lvl2pPr marL="457200" algn="l" rtl="0" fontAlgn="base">
                <a:spcBef>
                  <a:spcPct val="0"/>
                </a:spcBef>
                <a:spcAft>
                  <a:spcPct val="0"/>
                </a:spcAft>
                <a:defRPr kern="1200">
                  <a:solidFill>
                    <a:schemeClr val="tx1"/>
                  </a:solidFill>
                  <a:latin typeface="Verdana" pitchFamily="-106" charset="0"/>
                  <a:ea typeface="+mn-ea"/>
                  <a:cs typeface="+mn-cs"/>
                </a:defRPr>
              </a:lvl2pPr>
              <a:lvl3pPr marL="914400" algn="l" rtl="0" fontAlgn="base">
                <a:spcBef>
                  <a:spcPct val="0"/>
                </a:spcBef>
                <a:spcAft>
                  <a:spcPct val="0"/>
                </a:spcAft>
                <a:defRPr kern="1200">
                  <a:solidFill>
                    <a:schemeClr val="tx1"/>
                  </a:solidFill>
                  <a:latin typeface="Verdana" pitchFamily="-106" charset="0"/>
                  <a:ea typeface="+mn-ea"/>
                  <a:cs typeface="+mn-cs"/>
                </a:defRPr>
              </a:lvl3pPr>
              <a:lvl4pPr marL="1371600" algn="l" rtl="0" fontAlgn="base">
                <a:spcBef>
                  <a:spcPct val="0"/>
                </a:spcBef>
                <a:spcAft>
                  <a:spcPct val="0"/>
                </a:spcAft>
                <a:defRPr kern="1200">
                  <a:solidFill>
                    <a:schemeClr val="tx1"/>
                  </a:solidFill>
                  <a:latin typeface="Verdana" pitchFamily="-106" charset="0"/>
                  <a:ea typeface="+mn-ea"/>
                  <a:cs typeface="+mn-cs"/>
                </a:defRPr>
              </a:lvl4pPr>
              <a:lvl5pPr marL="1828800" algn="l" rtl="0" fontAlgn="base">
                <a:spcBef>
                  <a:spcPct val="0"/>
                </a:spcBef>
                <a:spcAft>
                  <a:spcPct val="0"/>
                </a:spcAft>
                <a:defRPr kern="1200">
                  <a:solidFill>
                    <a:schemeClr val="tx1"/>
                  </a:solidFill>
                  <a:latin typeface="Verdana" pitchFamily="-106" charset="0"/>
                  <a:ea typeface="+mn-ea"/>
                  <a:cs typeface="+mn-cs"/>
                </a:defRPr>
              </a:lvl5pPr>
              <a:lvl6pPr marL="2286000" algn="l" defTabSz="457200" rtl="0" eaLnBrk="1" latinLnBrk="0" hangingPunct="1">
                <a:defRPr kern="1200">
                  <a:solidFill>
                    <a:schemeClr val="tx1"/>
                  </a:solidFill>
                  <a:latin typeface="Verdana" pitchFamily="-106" charset="0"/>
                  <a:ea typeface="+mn-ea"/>
                  <a:cs typeface="+mn-cs"/>
                </a:defRPr>
              </a:lvl6pPr>
              <a:lvl7pPr marL="2743200" algn="l" defTabSz="457200" rtl="0" eaLnBrk="1" latinLnBrk="0" hangingPunct="1">
                <a:defRPr kern="1200">
                  <a:solidFill>
                    <a:schemeClr val="tx1"/>
                  </a:solidFill>
                  <a:latin typeface="Verdana" pitchFamily="-106" charset="0"/>
                  <a:ea typeface="+mn-ea"/>
                  <a:cs typeface="+mn-cs"/>
                </a:defRPr>
              </a:lvl7pPr>
              <a:lvl8pPr marL="3200400" algn="l" defTabSz="457200" rtl="0" eaLnBrk="1" latinLnBrk="0" hangingPunct="1">
                <a:defRPr kern="1200">
                  <a:solidFill>
                    <a:schemeClr val="tx1"/>
                  </a:solidFill>
                  <a:latin typeface="Verdana" pitchFamily="-106" charset="0"/>
                  <a:ea typeface="+mn-ea"/>
                  <a:cs typeface="+mn-cs"/>
                </a:defRPr>
              </a:lvl8pPr>
              <a:lvl9pPr marL="3657600" algn="l" defTabSz="457200" rtl="0" eaLnBrk="1" latinLnBrk="0" hangingPunct="1">
                <a:defRPr kern="1200">
                  <a:solidFill>
                    <a:schemeClr val="tx1"/>
                  </a:solidFill>
                  <a:latin typeface="Verdana" pitchFamily="-106" charset="0"/>
                  <a:ea typeface="+mn-ea"/>
                  <a:cs typeface="+mn-cs"/>
                </a:defRPr>
              </a:lvl9pPr>
            </a:lstStyle>
            <a:p>
              <a:pPr defTabSz="552437" hangingPunct="0">
                <a:lnSpc>
                  <a:spcPct val="93000"/>
                </a:lnSpc>
                <a:buClr>
                  <a:srgbClr val="000000"/>
                </a:buClr>
                <a:buSzPct val="100000"/>
                <a:tabLst>
                  <a:tab pos="876278" algn="l"/>
                  <a:tab pos="1750440" algn="l"/>
                  <a:tab pos="2626718" algn="l"/>
                </a:tabLst>
              </a:pPr>
              <a:r>
                <a:rPr lang="en-US" sz="3200">
                  <a:solidFill>
                    <a:srgbClr val="800080"/>
                  </a:solidFill>
                  <a:latin typeface="Arial" pitchFamily="-106" charset="0"/>
                </a:rPr>
                <a:t>non-linearity&lt;1%</a:t>
              </a:r>
            </a:p>
          </p:txBody>
        </p:sp>
        <p:sp>
          <p:nvSpPr>
            <p:cNvPr id="15" name="Text Box 16"/>
            <p:cNvSpPr txBox="1">
              <a:spLocks noChangeArrowheads="1"/>
            </p:cNvSpPr>
            <p:nvPr/>
          </p:nvSpPr>
          <p:spPr bwMode="auto">
            <a:xfrm>
              <a:off x="1304" y="4496"/>
              <a:ext cx="671" cy="254"/>
            </a:xfrm>
            <a:prstGeom prst="rect">
              <a:avLst/>
            </a:prstGeom>
            <a:solidFill>
              <a:srgbClr val="FFFFFF"/>
            </a:solidFill>
            <a:ln w="9525">
              <a:noFill/>
              <a:round/>
              <a:headEnd/>
              <a:tailEnd/>
            </a:ln>
            <a:effectLst/>
          </p:spPr>
          <p:txBody>
            <a:bodyPr wrap="none" lIns="108852" tIns="77893" rIns="108852" bIns="54427">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106" charset="0"/>
                  <a:ea typeface="+mn-ea"/>
                  <a:cs typeface="+mn-cs"/>
                </a:defRPr>
              </a:lvl1pPr>
              <a:lvl2pPr marL="457200" algn="l" rtl="0" fontAlgn="base">
                <a:spcBef>
                  <a:spcPct val="0"/>
                </a:spcBef>
                <a:spcAft>
                  <a:spcPct val="0"/>
                </a:spcAft>
                <a:defRPr kern="1200">
                  <a:solidFill>
                    <a:schemeClr val="tx1"/>
                  </a:solidFill>
                  <a:latin typeface="Verdana" pitchFamily="-106" charset="0"/>
                  <a:ea typeface="+mn-ea"/>
                  <a:cs typeface="+mn-cs"/>
                </a:defRPr>
              </a:lvl2pPr>
              <a:lvl3pPr marL="914400" algn="l" rtl="0" fontAlgn="base">
                <a:spcBef>
                  <a:spcPct val="0"/>
                </a:spcBef>
                <a:spcAft>
                  <a:spcPct val="0"/>
                </a:spcAft>
                <a:defRPr kern="1200">
                  <a:solidFill>
                    <a:schemeClr val="tx1"/>
                  </a:solidFill>
                  <a:latin typeface="Verdana" pitchFamily="-106" charset="0"/>
                  <a:ea typeface="+mn-ea"/>
                  <a:cs typeface="+mn-cs"/>
                </a:defRPr>
              </a:lvl3pPr>
              <a:lvl4pPr marL="1371600" algn="l" rtl="0" fontAlgn="base">
                <a:spcBef>
                  <a:spcPct val="0"/>
                </a:spcBef>
                <a:spcAft>
                  <a:spcPct val="0"/>
                </a:spcAft>
                <a:defRPr kern="1200">
                  <a:solidFill>
                    <a:schemeClr val="tx1"/>
                  </a:solidFill>
                  <a:latin typeface="Verdana" pitchFamily="-106" charset="0"/>
                  <a:ea typeface="+mn-ea"/>
                  <a:cs typeface="+mn-cs"/>
                </a:defRPr>
              </a:lvl4pPr>
              <a:lvl5pPr marL="1828800" algn="l" rtl="0" fontAlgn="base">
                <a:spcBef>
                  <a:spcPct val="0"/>
                </a:spcBef>
                <a:spcAft>
                  <a:spcPct val="0"/>
                </a:spcAft>
                <a:defRPr kern="1200">
                  <a:solidFill>
                    <a:schemeClr val="tx1"/>
                  </a:solidFill>
                  <a:latin typeface="Verdana" pitchFamily="-106" charset="0"/>
                  <a:ea typeface="+mn-ea"/>
                  <a:cs typeface="+mn-cs"/>
                </a:defRPr>
              </a:lvl5pPr>
              <a:lvl6pPr marL="2286000" algn="l" defTabSz="457200" rtl="0" eaLnBrk="1" latinLnBrk="0" hangingPunct="1">
                <a:defRPr kern="1200">
                  <a:solidFill>
                    <a:schemeClr val="tx1"/>
                  </a:solidFill>
                  <a:latin typeface="Verdana" pitchFamily="-106" charset="0"/>
                  <a:ea typeface="+mn-ea"/>
                  <a:cs typeface="+mn-cs"/>
                </a:defRPr>
              </a:lvl6pPr>
              <a:lvl7pPr marL="2743200" algn="l" defTabSz="457200" rtl="0" eaLnBrk="1" latinLnBrk="0" hangingPunct="1">
                <a:defRPr kern="1200">
                  <a:solidFill>
                    <a:schemeClr val="tx1"/>
                  </a:solidFill>
                  <a:latin typeface="Verdana" pitchFamily="-106" charset="0"/>
                  <a:ea typeface="+mn-ea"/>
                  <a:cs typeface="+mn-cs"/>
                </a:defRPr>
              </a:lvl7pPr>
              <a:lvl8pPr marL="3200400" algn="l" defTabSz="457200" rtl="0" eaLnBrk="1" latinLnBrk="0" hangingPunct="1">
                <a:defRPr kern="1200">
                  <a:solidFill>
                    <a:schemeClr val="tx1"/>
                  </a:solidFill>
                  <a:latin typeface="Verdana" pitchFamily="-106" charset="0"/>
                  <a:ea typeface="+mn-ea"/>
                  <a:cs typeface="+mn-cs"/>
                </a:defRPr>
              </a:lvl8pPr>
              <a:lvl9pPr marL="3657600" algn="l" defTabSz="457200" rtl="0" eaLnBrk="1" latinLnBrk="0" hangingPunct="1">
                <a:defRPr kern="1200">
                  <a:solidFill>
                    <a:schemeClr val="tx1"/>
                  </a:solidFill>
                  <a:latin typeface="Verdana" pitchFamily="-106" charset="0"/>
                  <a:ea typeface="+mn-ea"/>
                  <a:cs typeface="+mn-cs"/>
                </a:defRPr>
              </a:lvl9pPr>
            </a:lstStyle>
            <a:p>
              <a:pPr defTabSz="552437" hangingPunct="0">
                <a:lnSpc>
                  <a:spcPct val="93000"/>
                </a:lnSpc>
                <a:buClr>
                  <a:srgbClr val="000000"/>
                </a:buClr>
                <a:buSzPct val="100000"/>
                <a:tabLst>
                  <a:tab pos="876278" algn="l"/>
                </a:tabLst>
              </a:pPr>
              <a:r>
                <a:rPr lang="en-US" sz="2667">
                  <a:solidFill>
                    <a:srgbClr val="FF00FF"/>
                  </a:solidFill>
                  <a:latin typeface="Arial" pitchFamily="-106" charset="0"/>
                </a:rPr>
                <a:t>Ebeam</a:t>
              </a:r>
            </a:p>
          </p:txBody>
        </p:sp>
        <p:sp>
          <p:nvSpPr>
            <p:cNvPr id="16" name="Text Box 17"/>
            <p:cNvSpPr txBox="1">
              <a:spLocks noChangeArrowheads="1"/>
            </p:cNvSpPr>
            <p:nvPr/>
          </p:nvSpPr>
          <p:spPr bwMode="auto">
            <a:xfrm>
              <a:off x="882" y="2428"/>
              <a:ext cx="1896" cy="379"/>
            </a:xfrm>
            <a:prstGeom prst="rect">
              <a:avLst/>
            </a:prstGeom>
            <a:solidFill>
              <a:srgbClr val="FFFFFF"/>
            </a:solidFill>
            <a:ln w="9525">
              <a:noFill/>
              <a:round/>
              <a:headEnd/>
              <a:tailEnd/>
            </a:ln>
            <a:effectLst/>
          </p:spPr>
          <p:txBody>
            <a:bodyPr wrap="none" lIns="108852" tIns="73628" rIns="108852" bIns="54427">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106" charset="0"/>
                  <a:ea typeface="+mn-ea"/>
                  <a:cs typeface="+mn-cs"/>
                </a:defRPr>
              </a:lvl1pPr>
              <a:lvl2pPr marL="457200" algn="l" rtl="0" fontAlgn="base">
                <a:spcBef>
                  <a:spcPct val="0"/>
                </a:spcBef>
                <a:spcAft>
                  <a:spcPct val="0"/>
                </a:spcAft>
                <a:defRPr kern="1200">
                  <a:solidFill>
                    <a:schemeClr val="tx1"/>
                  </a:solidFill>
                  <a:latin typeface="Verdana" pitchFamily="-106" charset="0"/>
                  <a:ea typeface="+mn-ea"/>
                  <a:cs typeface="+mn-cs"/>
                </a:defRPr>
              </a:lvl2pPr>
              <a:lvl3pPr marL="914400" algn="l" rtl="0" fontAlgn="base">
                <a:spcBef>
                  <a:spcPct val="0"/>
                </a:spcBef>
                <a:spcAft>
                  <a:spcPct val="0"/>
                </a:spcAft>
                <a:defRPr kern="1200">
                  <a:solidFill>
                    <a:schemeClr val="tx1"/>
                  </a:solidFill>
                  <a:latin typeface="Verdana" pitchFamily="-106" charset="0"/>
                  <a:ea typeface="+mn-ea"/>
                  <a:cs typeface="+mn-cs"/>
                </a:defRPr>
              </a:lvl3pPr>
              <a:lvl4pPr marL="1371600" algn="l" rtl="0" fontAlgn="base">
                <a:spcBef>
                  <a:spcPct val="0"/>
                </a:spcBef>
                <a:spcAft>
                  <a:spcPct val="0"/>
                </a:spcAft>
                <a:defRPr kern="1200">
                  <a:solidFill>
                    <a:schemeClr val="tx1"/>
                  </a:solidFill>
                  <a:latin typeface="Verdana" pitchFamily="-106" charset="0"/>
                  <a:ea typeface="+mn-ea"/>
                  <a:cs typeface="+mn-cs"/>
                </a:defRPr>
              </a:lvl4pPr>
              <a:lvl5pPr marL="1828800" algn="l" rtl="0" fontAlgn="base">
                <a:spcBef>
                  <a:spcPct val="0"/>
                </a:spcBef>
                <a:spcAft>
                  <a:spcPct val="0"/>
                </a:spcAft>
                <a:defRPr kern="1200">
                  <a:solidFill>
                    <a:schemeClr val="tx1"/>
                  </a:solidFill>
                  <a:latin typeface="Verdana" pitchFamily="-106" charset="0"/>
                  <a:ea typeface="+mn-ea"/>
                  <a:cs typeface="+mn-cs"/>
                </a:defRPr>
              </a:lvl5pPr>
              <a:lvl6pPr marL="2286000" algn="l" defTabSz="457200" rtl="0" eaLnBrk="1" latinLnBrk="0" hangingPunct="1">
                <a:defRPr kern="1200">
                  <a:solidFill>
                    <a:schemeClr val="tx1"/>
                  </a:solidFill>
                  <a:latin typeface="Verdana" pitchFamily="-106" charset="0"/>
                  <a:ea typeface="+mn-ea"/>
                  <a:cs typeface="+mn-cs"/>
                </a:defRPr>
              </a:lvl6pPr>
              <a:lvl7pPr marL="2743200" algn="l" defTabSz="457200" rtl="0" eaLnBrk="1" latinLnBrk="0" hangingPunct="1">
                <a:defRPr kern="1200">
                  <a:solidFill>
                    <a:schemeClr val="tx1"/>
                  </a:solidFill>
                  <a:latin typeface="Verdana" pitchFamily="-106" charset="0"/>
                  <a:ea typeface="+mn-ea"/>
                  <a:cs typeface="+mn-cs"/>
                </a:defRPr>
              </a:lvl7pPr>
              <a:lvl8pPr marL="3200400" algn="l" defTabSz="457200" rtl="0" eaLnBrk="1" latinLnBrk="0" hangingPunct="1">
                <a:defRPr kern="1200">
                  <a:solidFill>
                    <a:schemeClr val="tx1"/>
                  </a:solidFill>
                  <a:latin typeface="Verdana" pitchFamily="-106" charset="0"/>
                  <a:ea typeface="+mn-ea"/>
                  <a:cs typeface="+mn-cs"/>
                </a:defRPr>
              </a:lvl8pPr>
              <a:lvl9pPr marL="3657600" algn="l" defTabSz="457200" rtl="0" eaLnBrk="1" latinLnBrk="0" hangingPunct="1">
                <a:defRPr kern="1200">
                  <a:solidFill>
                    <a:schemeClr val="tx1"/>
                  </a:solidFill>
                  <a:latin typeface="Verdana" pitchFamily="-106" charset="0"/>
                  <a:ea typeface="+mn-ea"/>
                  <a:cs typeface="+mn-cs"/>
                </a:defRPr>
              </a:lvl9pPr>
            </a:lstStyle>
            <a:p>
              <a:pPr defTabSz="552437" hangingPunct="0">
                <a:lnSpc>
                  <a:spcPct val="93000"/>
                </a:lnSpc>
                <a:buClr>
                  <a:srgbClr val="000000"/>
                </a:buClr>
                <a:buSzPct val="100000"/>
                <a:tabLst>
                  <a:tab pos="876278" algn="l"/>
                  <a:tab pos="1750440" algn="l"/>
                  <a:tab pos="2626718" algn="l"/>
                  <a:tab pos="3502996" algn="l"/>
                </a:tabLst>
              </a:pPr>
              <a:r>
                <a:rPr lang="en-US" sz="2133">
                  <a:solidFill>
                    <a:srgbClr val="000000"/>
                  </a:solidFill>
                  <a:latin typeface="Arial" pitchFamily="-106" charset="0"/>
                </a:rPr>
                <a:t>electron data (2006)</a:t>
              </a:r>
            </a:p>
            <a:p>
              <a:pPr defTabSz="552437" hangingPunct="0">
                <a:lnSpc>
                  <a:spcPct val="93000"/>
                </a:lnSpc>
                <a:buClr>
                  <a:srgbClr val="000000"/>
                </a:buClr>
                <a:buSzPct val="100000"/>
                <a:tabLst>
                  <a:tab pos="876278" algn="l"/>
                  <a:tab pos="1750440" algn="l"/>
                  <a:tab pos="2626718" algn="l"/>
                  <a:tab pos="3502996" algn="l"/>
                </a:tabLst>
              </a:pPr>
              <a:r>
                <a:rPr lang="en-US" sz="2133">
                  <a:solidFill>
                    <a:srgbClr val="FF0000"/>
                  </a:solidFill>
                  <a:latin typeface="Arial" pitchFamily="-106" charset="0"/>
                </a:rPr>
                <a:t>MOKKA (geant4) simulation</a:t>
              </a:r>
            </a:p>
          </p:txBody>
        </p:sp>
      </p:grpSp>
      <p:sp>
        <p:nvSpPr>
          <p:cNvPr id="17" name="Espace réservé du numéro de diapositive 16">
            <a:extLst>
              <a:ext uri="{FF2B5EF4-FFF2-40B4-BE49-F238E27FC236}">
                <a16:creationId xmlns:a16="http://schemas.microsoft.com/office/drawing/2014/main" id="{4B07A2EF-8D05-F75C-9E9D-6E566EA4498C}"/>
              </a:ext>
            </a:extLst>
          </p:cNvPr>
          <p:cNvSpPr>
            <a:spLocks noGrp="1"/>
          </p:cNvSpPr>
          <p:nvPr>
            <p:ph type="sldNum" sz="quarter" idx="12"/>
          </p:nvPr>
        </p:nvSpPr>
        <p:spPr/>
        <p:txBody>
          <a:bodyPr/>
          <a:lstStyle/>
          <a:p>
            <a:fld id="{D57F1E4F-1CFF-5643-939E-02111984F565}" type="slidenum">
              <a:rPr lang="en-US" smtClean="0"/>
              <a:t>3</a:t>
            </a:fld>
            <a:endParaRPr lang="en-US" dirty="0"/>
          </a:p>
        </p:txBody>
      </p:sp>
      <p:pic>
        <p:nvPicPr>
          <p:cNvPr id="21" name="Image 20" descr="Capture d’écran 2017-05-20 à 13.41.01.png">
            <a:extLst>
              <a:ext uri="{FF2B5EF4-FFF2-40B4-BE49-F238E27FC236}">
                <a16:creationId xmlns:a16="http://schemas.microsoft.com/office/drawing/2014/main" id="{CFF011EF-4C93-D5CF-5B73-BFF84061C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2291" y="312117"/>
            <a:ext cx="5274844" cy="3116883"/>
          </a:xfrm>
          <a:prstGeom prst="rect">
            <a:avLst/>
          </a:prstGeom>
        </p:spPr>
      </p:pic>
      <p:pic>
        <p:nvPicPr>
          <p:cNvPr id="24" name="Imagen 14">
            <a:extLst>
              <a:ext uri="{FF2B5EF4-FFF2-40B4-BE49-F238E27FC236}">
                <a16:creationId xmlns:a16="http://schemas.microsoft.com/office/drawing/2014/main" id="{5B6C667A-F9C1-D615-AA26-410694E304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29149" y="4173082"/>
            <a:ext cx="2699657" cy="2185810"/>
          </a:xfrm>
          <a:prstGeom prst="rect">
            <a:avLst/>
          </a:prstGeom>
        </p:spPr>
      </p:pic>
      <p:pic>
        <p:nvPicPr>
          <p:cNvPr id="25" name="Imagen 13">
            <a:extLst>
              <a:ext uri="{FF2B5EF4-FFF2-40B4-BE49-F238E27FC236}">
                <a16:creationId xmlns:a16="http://schemas.microsoft.com/office/drawing/2014/main" id="{4B12D561-E370-FA03-0FF2-504C77F636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78062" y="4181694"/>
            <a:ext cx="3085529" cy="2177198"/>
          </a:xfrm>
          <a:prstGeom prst="rect">
            <a:avLst/>
          </a:prstGeom>
        </p:spPr>
      </p:pic>
      <p:pic>
        <p:nvPicPr>
          <p:cNvPr id="27" name="Imagen 15">
            <a:extLst>
              <a:ext uri="{FF2B5EF4-FFF2-40B4-BE49-F238E27FC236}">
                <a16:creationId xmlns:a16="http://schemas.microsoft.com/office/drawing/2014/main" id="{18D9FD1C-ED23-5679-5F30-DD50286D2A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451" y="4059749"/>
            <a:ext cx="2403720" cy="1991366"/>
          </a:xfrm>
          <a:prstGeom prst="rect">
            <a:avLst/>
          </a:prstGeom>
        </p:spPr>
      </p:pic>
      <p:sp>
        <p:nvSpPr>
          <p:cNvPr id="30" name="CuadroTexto 8">
            <a:extLst>
              <a:ext uri="{FF2B5EF4-FFF2-40B4-BE49-F238E27FC236}">
                <a16:creationId xmlns:a16="http://schemas.microsoft.com/office/drawing/2014/main" id="{F94AAC38-A132-0AA5-A96A-A69CCADDE913}"/>
              </a:ext>
            </a:extLst>
          </p:cNvPr>
          <p:cNvSpPr txBox="1"/>
          <p:nvPr/>
        </p:nvSpPr>
        <p:spPr>
          <a:xfrm>
            <a:off x="7020827" y="6392994"/>
            <a:ext cx="4169911" cy="338554"/>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600" b="1" dirty="0" err="1">
                <a:solidFill>
                  <a:srgbClr val="FF0000"/>
                </a:solidFill>
              </a:rPr>
              <a:t>E</a:t>
            </a:r>
            <a:r>
              <a:rPr lang="en-US" sz="1600" b="1" baseline="-25000" dirty="0" err="1">
                <a:solidFill>
                  <a:srgbClr val="FF0000"/>
                </a:solidFill>
              </a:rPr>
              <a:t>rec</a:t>
            </a:r>
            <a:r>
              <a:rPr lang="en-US" sz="1600" b="1" baseline="-25000" dirty="0">
                <a:solidFill>
                  <a:srgbClr val="FF0000"/>
                </a:solidFill>
              </a:rPr>
              <a:t>  = </a:t>
            </a:r>
            <a:r>
              <a:rPr lang="en-US" sz="1600" b="1" dirty="0">
                <a:solidFill>
                  <a:srgbClr val="FF0000"/>
                </a:solidFill>
                <a:latin typeface="Apple Symbols"/>
                <a:cs typeface="Apple Symbols"/>
              </a:rPr>
              <a:t> </a:t>
            </a:r>
            <a:r>
              <a:rPr lang="en-US" sz="1600" b="1" dirty="0">
                <a:solidFill>
                  <a:schemeClr val="accent1">
                    <a:lumMod val="50000"/>
                  </a:schemeClr>
                </a:solidFill>
                <a:latin typeface="Apple Symbols"/>
                <a:cs typeface="Apple Symbols"/>
              </a:rPr>
              <a:t> </a:t>
            </a:r>
            <a:r>
              <a:rPr lang="en-US" sz="1600" b="1" dirty="0">
                <a:solidFill>
                  <a:srgbClr val="00B050"/>
                </a:solidFill>
                <a:latin typeface="Apple Symbols"/>
                <a:cs typeface="Apple Symbols"/>
              </a:rPr>
              <a:t>α</a:t>
            </a:r>
            <a:r>
              <a:rPr lang="en-US" sz="1600" b="1" dirty="0">
                <a:solidFill>
                  <a:schemeClr val="accent1">
                    <a:lumMod val="50000"/>
                  </a:schemeClr>
                </a:solidFill>
                <a:latin typeface="Apple Symbols"/>
                <a:cs typeface="Apple Symbols"/>
              </a:rPr>
              <a:t> </a:t>
            </a:r>
            <a:r>
              <a:rPr lang="en-US" sz="1600" b="1" dirty="0">
                <a:solidFill>
                  <a:schemeClr val="tx1">
                    <a:lumMod val="95000"/>
                    <a:lumOff val="5000"/>
                  </a:schemeClr>
                </a:solidFill>
                <a:latin typeface="Apple Symbols"/>
                <a:cs typeface="Apple Symbols"/>
              </a:rPr>
              <a:t>(</a:t>
            </a:r>
            <a:r>
              <a:rPr lang="en-US" sz="1600" b="1" dirty="0" err="1">
                <a:solidFill>
                  <a:schemeClr val="tx1">
                    <a:lumMod val="95000"/>
                    <a:lumOff val="5000"/>
                  </a:schemeClr>
                </a:solidFill>
                <a:latin typeface="Apple Symbols"/>
                <a:cs typeface="Apple Symbols"/>
              </a:rPr>
              <a:t>N</a:t>
            </a:r>
            <a:r>
              <a:rPr lang="en-US" sz="1600" b="1" baseline="-25000" dirty="0" err="1">
                <a:solidFill>
                  <a:schemeClr val="tx1">
                    <a:lumMod val="95000"/>
                    <a:lumOff val="5000"/>
                  </a:schemeClr>
                </a:solidFill>
                <a:latin typeface="Apple Symbols"/>
                <a:cs typeface="Apple Symbols"/>
              </a:rPr>
              <a:t>tot</a:t>
            </a:r>
            <a:r>
              <a:rPr lang="en-US" sz="1600" b="1" dirty="0">
                <a:solidFill>
                  <a:schemeClr val="tx1">
                    <a:lumMod val="95000"/>
                    <a:lumOff val="5000"/>
                  </a:schemeClr>
                </a:solidFill>
              </a:rPr>
              <a:t>) </a:t>
            </a:r>
            <a:r>
              <a:rPr lang="en-US" sz="1600" b="1" dirty="0">
                <a:solidFill>
                  <a:srgbClr val="92D050"/>
                </a:solidFill>
              </a:rPr>
              <a:t>N</a:t>
            </a:r>
            <a:r>
              <a:rPr lang="en-US" sz="1600" b="1" baseline="-25000" dirty="0">
                <a:solidFill>
                  <a:srgbClr val="92D050"/>
                </a:solidFill>
              </a:rPr>
              <a:t>1</a:t>
            </a:r>
            <a:r>
              <a:rPr lang="en-US" sz="1600" b="1" dirty="0">
                <a:solidFill>
                  <a:srgbClr val="FF0000"/>
                </a:solidFill>
              </a:rPr>
              <a:t> + </a:t>
            </a:r>
            <a:r>
              <a:rPr lang="en-US" sz="1600" b="1" dirty="0">
                <a:solidFill>
                  <a:srgbClr val="0000FF"/>
                </a:solidFill>
              </a:rPr>
              <a:t>β</a:t>
            </a:r>
            <a:r>
              <a:rPr lang="en-US" sz="1600" b="1" dirty="0">
                <a:solidFill>
                  <a:srgbClr val="C00000"/>
                </a:solidFill>
              </a:rPr>
              <a:t> </a:t>
            </a:r>
            <a:r>
              <a:rPr lang="en-US" sz="1600" b="1" dirty="0">
                <a:solidFill>
                  <a:schemeClr val="tx1">
                    <a:lumMod val="95000"/>
                    <a:lumOff val="5000"/>
                  </a:schemeClr>
                </a:solidFill>
              </a:rPr>
              <a:t>(</a:t>
            </a:r>
            <a:r>
              <a:rPr lang="en-US" sz="1600" b="1" dirty="0" err="1">
                <a:solidFill>
                  <a:schemeClr val="tx1">
                    <a:lumMod val="95000"/>
                    <a:lumOff val="5000"/>
                  </a:schemeClr>
                </a:solidFill>
              </a:rPr>
              <a:t>N</a:t>
            </a:r>
            <a:r>
              <a:rPr lang="en-US" sz="1600" b="1" baseline="-25000" dirty="0" err="1">
                <a:solidFill>
                  <a:schemeClr val="tx1">
                    <a:lumMod val="95000"/>
                    <a:lumOff val="5000"/>
                  </a:schemeClr>
                </a:solidFill>
              </a:rPr>
              <a:t>tot</a:t>
            </a:r>
            <a:r>
              <a:rPr lang="en-US" sz="1600" b="1" dirty="0">
                <a:solidFill>
                  <a:schemeClr val="tx1">
                    <a:lumMod val="95000"/>
                    <a:lumOff val="5000"/>
                  </a:schemeClr>
                </a:solidFill>
              </a:rPr>
              <a:t>) </a:t>
            </a:r>
            <a:r>
              <a:rPr lang="en-US" sz="1600" b="1" dirty="0">
                <a:solidFill>
                  <a:srgbClr val="00B0F0"/>
                </a:solidFill>
              </a:rPr>
              <a:t>N</a:t>
            </a:r>
            <a:r>
              <a:rPr lang="en-US" sz="1600" b="1" baseline="-25000" dirty="0">
                <a:solidFill>
                  <a:srgbClr val="00B0F0"/>
                </a:solidFill>
              </a:rPr>
              <a:t>2</a:t>
            </a:r>
            <a:r>
              <a:rPr lang="en-US" sz="1600" b="1" dirty="0">
                <a:solidFill>
                  <a:srgbClr val="FF0000"/>
                </a:solidFill>
              </a:rPr>
              <a:t> + γ</a:t>
            </a:r>
            <a:r>
              <a:rPr lang="en-US" sz="1600" b="1" dirty="0">
                <a:solidFill>
                  <a:srgbClr val="FF3399"/>
                </a:solidFill>
              </a:rPr>
              <a:t> </a:t>
            </a:r>
            <a:r>
              <a:rPr lang="en-US" sz="1600" b="1" dirty="0">
                <a:solidFill>
                  <a:schemeClr val="tx1">
                    <a:lumMod val="95000"/>
                    <a:lumOff val="5000"/>
                  </a:schemeClr>
                </a:solidFill>
              </a:rPr>
              <a:t>(</a:t>
            </a:r>
            <a:r>
              <a:rPr lang="en-US" sz="1600" b="1" dirty="0" err="1">
                <a:solidFill>
                  <a:schemeClr val="tx1">
                    <a:lumMod val="95000"/>
                    <a:lumOff val="5000"/>
                  </a:schemeClr>
                </a:solidFill>
              </a:rPr>
              <a:t>N</a:t>
            </a:r>
            <a:r>
              <a:rPr lang="en-US" sz="1600" b="1" baseline="-25000" dirty="0" err="1">
                <a:solidFill>
                  <a:schemeClr val="tx1">
                    <a:lumMod val="95000"/>
                    <a:lumOff val="5000"/>
                  </a:schemeClr>
                </a:solidFill>
              </a:rPr>
              <a:t>tot</a:t>
            </a:r>
            <a:r>
              <a:rPr lang="en-US" sz="1600" b="1" dirty="0">
                <a:solidFill>
                  <a:schemeClr val="tx1">
                    <a:lumMod val="95000"/>
                    <a:lumOff val="5000"/>
                  </a:schemeClr>
                </a:solidFill>
              </a:rPr>
              <a:t>) </a:t>
            </a:r>
            <a:r>
              <a:rPr lang="en-US" sz="1600" b="1" dirty="0">
                <a:solidFill>
                  <a:srgbClr val="C00000"/>
                </a:solidFill>
              </a:rPr>
              <a:t>N</a:t>
            </a:r>
            <a:r>
              <a:rPr lang="en-US" sz="1600" b="1" baseline="-25000" dirty="0">
                <a:solidFill>
                  <a:srgbClr val="C00000"/>
                </a:solidFill>
              </a:rPr>
              <a:t>3</a:t>
            </a:r>
            <a:r>
              <a:rPr lang="en-US" sz="1600" b="1" baseline="-25000" dirty="0">
                <a:solidFill>
                  <a:srgbClr val="FF0000"/>
                </a:solidFill>
              </a:rPr>
              <a:t> </a:t>
            </a:r>
            <a:endParaRPr lang="en-US" sz="1600" b="1" dirty="0">
              <a:solidFill>
                <a:srgbClr val="FF0000"/>
              </a:solidFill>
            </a:endParaRPr>
          </a:p>
        </p:txBody>
      </p:sp>
      <p:sp>
        <p:nvSpPr>
          <p:cNvPr id="31" name="ZoneTexte 30">
            <a:extLst>
              <a:ext uri="{FF2B5EF4-FFF2-40B4-BE49-F238E27FC236}">
                <a16:creationId xmlns:a16="http://schemas.microsoft.com/office/drawing/2014/main" id="{5F723B63-CC36-607C-0210-F936E338E32E}"/>
              </a:ext>
            </a:extLst>
          </p:cNvPr>
          <p:cNvSpPr txBox="1"/>
          <p:nvPr/>
        </p:nvSpPr>
        <p:spPr>
          <a:xfrm>
            <a:off x="79570" y="6259082"/>
            <a:ext cx="3243180" cy="523220"/>
          </a:xfrm>
          <a:prstGeom prst="rect">
            <a:avLst/>
          </a:prstGeom>
          <a:noFill/>
        </p:spPr>
        <p:txBody>
          <a:bodyPr wrap="square" rtlCol="0">
            <a:spAutoFit/>
          </a:bodyPr>
          <a:lstStyle/>
          <a:p>
            <a:r>
              <a:rPr lang="en-US" sz="1400" dirty="0"/>
              <a:t>Hough transform tracks to </a:t>
            </a:r>
          </a:p>
          <a:p>
            <a:r>
              <a:rPr lang="en-US" sz="1400" dirty="0"/>
              <a:t>Control the detectors </a:t>
            </a:r>
            <a:r>
              <a:rPr lang="en-US" sz="1400" dirty="0" err="1"/>
              <a:t>insitu</a:t>
            </a:r>
            <a:endParaRPr lang="en-US" sz="1400" dirty="0"/>
          </a:p>
        </p:txBody>
      </p:sp>
      <p:sp>
        <p:nvSpPr>
          <p:cNvPr id="34" name="ZoneTexte 33">
            <a:extLst>
              <a:ext uri="{FF2B5EF4-FFF2-40B4-BE49-F238E27FC236}">
                <a16:creationId xmlns:a16="http://schemas.microsoft.com/office/drawing/2014/main" id="{5BE6CEF7-2D6D-A1BE-4338-BB2BF0649591}"/>
              </a:ext>
            </a:extLst>
          </p:cNvPr>
          <p:cNvSpPr txBox="1"/>
          <p:nvPr/>
        </p:nvSpPr>
        <p:spPr>
          <a:xfrm>
            <a:off x="79569" y="217907"/>
            <a:ext cx="3871944" cy="461665"/>
          </a:xfrm>
          <a:prstGeom prst="rect">
            <a:avLst/>
          </a:prstGeom>
          <a:noFill/>
        </p:spPr>
        <p:txBody>
          <a:bodyPr wrap="square" rtlCol="0">
            <a:spAutoFit/>
          </a:bodyPr>
          <a:lstStyle/>
          <a:p>
            <a:r>
              <a:rPr lang="en-GB" sz="2400" b="1" dirty="0">
                <a:solidFill>
                  <a:srgbClr val="FF0000"/>
                </a:solidFill>
                <a:latin typeface="Arial"/>
                <a:cs typeface="Arial"/>
              </a:rPr>
              <a:t>SDHCAL- ILC</a:t>
            </a:r>
          </a:p>
        </p:txBody>
      </p:sp>
      <p:pic>
        <p:nvPicPr>
          <p:cNvPr id="2" name="Image 1">
            <a:extLst>
              <a:ext uri="{FF2B5EF4-FFF2-40B4-BE49-F238E27FC236}">
                <a16:creationId xmlns:a16="http://schemas.microsoft.com/office/drawing/2014/main" id="{D5CD48C3-B589-0F50-1D2C-437CA67B9EC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63348" y="2319076"/>
            <a:ext cx="1962401" cy="1740673"/>
          </a:xfrm>
          <a:prstGeom prst="rect">
            <a:avLst/>
          </a:prstGeom>
        </p:spPr>
      </p:pic>
      <p:pic>
        <p:nvPicPr>
          <p:cNvPr id="3" name="Image 2">
            <a:extLst>
              <a:ext uri="{FF2B5EF4-FFF2-40B4-BE49-F238E27FC236}">
                <a16:creationId xmlns:a16="http://schemas.microsoft.com/office/drawing/2014/main" id="{21CC91A6-69E1-3634-39E6-30177CBFB9A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18428" y="2328033"/>
            <a:ext cx="1962401" cy="1765607"/>
          </a:xfrm>
          <a:prstGeom prst="rect">
            <a:avLst/>
          </a:prstGeom>
        </p:spPr>
      </p:pic>
      <p:pic>
        <p:nvPicPr>
          <p:cNvPr id="6" name="Image 5">
            <a:extLst>
              <a:ext uri="{FF2B5EF4-FFF2-40B4-BE49-F238E27FC236}">
                <a16:creationId xmlns:a16="http://schemas.microsoft.com/office/drawing/2014/main" id="{CD2A9DCD-72B3-387D-920E-9A6436687DF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66405" y="2370391"/>
            <a:ext cx="1962401" cy="1644784"/>
          </a:xfrm>
          <a:prstGeom prst="rect">
            <a:avLst/>
          </a:prstGeom>
        </p:spPr>
      </p:pic>
      <p:sp>
        <p:nvSpPr>
          <p:cNvPr id="18" name="ZoneTexte 17">
            <a:extLst>
              <a:ext uri="{FF2B5EF4-FFF2-40B4-BE49-F238E27FC236}">
                <a16:creationId xmlns:a16="http://schemas.microsoft.com/office/drawing/2014/main" id="{AAFD0626-93B3-A140-F0D0-54FC2A0A2981}"/>
              </a:ext>
            </a:extLst>
          </p:cNvPr>
          <p:cNvSpPr txBox="1"/>
          <p:nvPr/>
        </p:nvSpPr>
        <p:spPr>
          <a:xfrm>
            <a:off x="11091849" y="2328033"/>
            <a:ext cx="706212" cy="307777"/>
          </a:xfrm>
          <a:prstGeom prst="rect">
            <a:avLst/>
          </a:prstGeom>
          <a:noFill/>
        </p:spPr>
        <p:txBody>
          <a:bodyPr wrap="square" rtlCol="0">
            <a:spAutoFit/>
          </a:bodyPr>
          <a:lstStyle/>
          <a:p>
            <a:r>
              <a:rPr lang="fr-FR" sz="1400" dirty="0">
                <a:solidFill>
                  <a:schemeClr val="bg1"/>
                </a:solidFill>
              </a:rPr>
              <a:t>muon</a:t>
            </a:r>
          </a:p>
        </p:txBody>
      </p:sp>
      <p:pic>
        <p:nvPicPr>
          <p:cNvPr id="19" name="Image 18">
            <a:extLst>
              <a:ext uri="{FF2B5EF4-FFF2-40B4-BE49-F238E27FC236}">
                <a16:creationId xmlns:a16="http://schemas.microsoft.com/office/drawing/2014/main" id="{FA4C4C06-44D4-A2B4-A867-3295F6E2A486}"/>
              </a:ext>
            </a:extLst>
          </p:cNvPr>
          <p:cNvPicPr>
            <a:picLocks noChangeAspect="1"/>
          </p:cNvPicPr>
          <p:nvPr/>
        </p:nvPicPr>
        <p:blipFill>
          <a:blip r:embed="rId10"/>
          <a:stretch>
            <a:fillRect/>
          </a:stretch>
        </p:blipFill>
        <p:spPr>
          <a:xfrm>
            <a:off x="2749653" y="4093639"/>
            <a:ext cx="2403720" cy="1957475"/>
          </a:xfrm>
          <a:prstGeom prst="rect">
            <a:avLst/>
          </a:prstGeom>
        </p:spPr>
      </p:pic>
      <p:sp>
        <p:nvSpPr>
          <p:cNvPr id="20" name="ZoneTexte 19">
            <a:extLst>
              <a:ext uri="{FF2B5EF4-FFF2-40B4-BE49-F238E27FC236}">
                <a16:creationId xmlns:a16="http://schemas.microsoft.com/office/drawing/2014/main" id="{9D603B3A-9CF0-0C99-69A1-92B8E3B1B768}"/>
              </a:ext>
            </a:extLst>
          </p:cNvPr>
          <p:cNvSpPr txBox="1"/>
          <p:nvPr/>
        </p:nvSpPr>
        <p:spPr>
          <a:xfrm>
            <a:off x="2749653" y="6259082"/>
            <a:ext cx="2193050" cy="523220"/>
          </a:xfrm>
          <a:prstGeom prst="rect">
            <a:avLst/>
          </a:prstGeom>
          <a:noFill/>
        </p:spPr>
        <p:txBody>
          <a:bodyPr wrap="square" rtlCol="0">
            <a:spAutoFit/>
          </a:bodyPr>
          <a:lstStyle/>
          <a:p>
            <a:r>
              <a:rPr lang="en-GB" sz="1400" dirty="0"/>
              <a:t>Pion/electron separation in SDHCAL </a:t>
            </a:r>
          </a:p>
        </p:txBody>
      </p:sp>
    </p:spTree>
    <p:extLst>
      <p:ext uri="{BB962C8B-B14F-4D97-AF65-F5344CB8AC3E}">
        <p14:creationId xmlns:p14="http://schemas.microsoft.com/office/powerpoint/2010/main" val="157123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3"/>
          <p:cNvGrpSpPr>
            <a:grpSpLocks/>
          </p:cNvGrpSpPr>
          <p:nvPr/>
        </p:nvGrpSpPr>
        <p:grpSpPr bwMode="auto">
          <a:xfrm>
            <a:off x="361570729" y="318528066"/>
            <a:ext cx="2147483647" cy="2147483647"/>
            <a:chOff x="825" y="2428"/>
            <a:chExt cx="4147166" cy="6695045"/>
          </a:xfrm>
        </p:grpSpPr>
        <p:pic>
          <p:nvPicPr>
            <p:cNvPr id="8" name="Picture 14"/>
            <p:cNvPicPr>
              <a:picLocks noChangeAspect="1" noChangeArrowheads="1"/>
            </p:cNvPicPr>
            <p:nvPr/>
          </p:nvPicPr>
          <p:blipFill>
            <a:blip r:embed="rId2"/>
            <a:srcRect/>
            <a:stretch>
              <a:fillRect/>
            </a:stretch>
          </p:blipFill>
          <p:spPr bwMode="auto">
            <a:xfrm>
              <a:off x="365125" y="3370263"/>
              <a:ext cx="3782866" cy="3327210"/>
            </a:xfrm>
            <a:prstGeom prst="rect">
              <a:avLst/>
            </a:prstGeom>
            <a:noFill/>
            <a:ln w="9525">
              <a:noFill/>
              <a:round/>
              <a:headEnd/>
              <a:tailEnd/>
            </a:ln>
            <a:effectLst/>
          </p:spPr>
        </p:pic>
        <p:sp>
          <p:nvSpPr>
            <p:cNvPr id="9" name="Text Box 15"/>
            <p:cNvSpPr txBox="1">
              <a:spLocks noChangeArrowheads="1"/>
            </p:cNvSpPr>
            <p:nvPr/>
          </p:nvSpPr>
          <p:spPr bwMode="auto">
            <a:xfrm>
              <a:off x="825" y="3708"/>
              <a:ext cx="1679" cy="289"/>
            </a:xfrm>
            <a:prstGeom prst="rect">
              <a:avLst/>
            </a:prstGeom>
            <a:noFill/>
            <a:ln w="9525">
              <a:noFill/>
              <a:round/>
              <a:headEnd/>
              <a:tailEnd/>
            </a:ln>
            <a:effectLst/>
          </p:spPr>
          <p:txBody>
            <a:bodyPr wrap="none" lIns="108852" tIns="82161" rIns="108852" bIns="54427">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106" charset="0"/>
                  <a:ea typeface="+mn-ea"/>
                  <a:cs typeface="+mn-cs"/>
                </a:defRPr>
              </a:lvl1pPr>
              <a:lvl2pPr marL="457200" algn="l" rtl="0" fontAlgn="base">
                <a:spcBef>
                  <a:spcPct val="0"/>
                </a:spcBef>
                <a:spcAft>
                  <a:spcPct val="0"/>
                </a:spcAft>
                <a:defRPr kern="1200">
                  <a:solidFill>
                    <a:schemeClr val="tx1"/>
                  </a:solidFill>
                  <a:latin typeface="Verdana" pitchFamily="-106" charset="0"/>
                  <a:ea typeface="+mn-ea"/>
                  <a:cs typeface="+mn-cs"/>
                </a:defRPr>
              </a:lvl2pPr>
              <a:lvl3pPr marL="914400" algn="l" rtl="0" fontAlgn="base">
                <a:spcBef>
                  <a:spcPct val="0"/>
                </a:spcBef>
                <a:spcAft>
                  <a:spcPct val="0"/>
                </a:spcAft>
                <a:defRPr kern="1200">
                  <a:solidFill>
                    <a:schemeClr val="tx1"/>
                  </a:solidFill>
                  <a:latin typeface="Verdana" pitchFamily="-106" charset="0"/>
                  <a:ea typeface="+mn-ea"/>
                  <a:cs typeface="+mn-cs"/>
                </a:defRPr>
              </a:lvl3pPr>
              <a:lvl4pPr marL="1371600" algn="l" rtl="0" fontAlgn="base">
                <a:spcBef>
                  <a:spcPct val="0"/>
                </a:spcBef>
                <a:spcAft>
                  <a:spcPct val="0"/>
                </a:spcAft>
                <a:defRPr kern="1200">
                  <a:solidFill>
                    <a:schemeClr val="tx1"/>
                  </a:solidFill>
                  <a:latin typeface="Verdana" pitchFamily="-106" charset="0"/>
                  <a:ea typeface="+mn-ea"/>
                  <a:cs typeface="+mn-cs"/>
                </a:defRPr>
              </a:lvl4pPr>
              <a:lvl5pPr marL="1828800" algn="l" rtl="0" fontAlgn="base">
                <a:spcBef>
                  <a:spcPct val="0"/>
                </a:spcBef>
                <a:spcAft>
                  <a:spcPct val="0"/>
                </a:spcAft>
                <a:defRPr kern="1200">
                  <a:solidFill>
                    <a:schemeClr val="tx1"/>
                  </a:solidFill>
                  <a:latin typeface="Verdana" pitchFamily="-106" charset="0"/>
                  <a:ea typeface="+mn-ea"/>
                  <a:cs typeface="+mn-cs"/>
                </a:defRPr>
              </a:lvl5pPr>
              <a:lvl6pPr marL="2286000" algn="l" defTabSz="457200" rtl="0" eaLnBrk="1" latinLnBrk="0" hangingPunct="1">
                <a:defRPr kern="1200">
                  <a:solidFill>
                    <a:schemeClr val="tx1"/>
                  </a:solidFill>
                  <a:latin typeface="Verdana" pitchFamily="-106" charset="0"/>
                  <a:ea typeface="+mn-ea"/>
                  <a:cs typeface="+mn-cs"/>
                </a:defRPr>
              </a:lvl6pPr>
              <a:lvl7pPr marL="2743200" algn="l" defTabSz="457200" rtl="0" eaLnBrk="1" latinLnBrk="0" hangingPunct="1">
                <a:defRPr kern="1200">
                  <a:solidFill>
                    <a:schemeClr val="tx1"/>
                  </a:solidFill>
                  <a:latin typeface="Verdana" pitchFamily="-106" charset="0"/>
                  <a:ea typeface="+mn-ea"/>
                  <a:cs typeface="+mn-cs"/>
                </a:defRPr>
              </a:lvl7pPr>
              <a:lvl8pPr marL="3200400" algn="l" defTabSz="457200" rtl="0" eaLnBrk="1" latinLnBrk="0" hangingPunct="1">
                <a:defRPr kern="1200">
                  <a:solidFill>
                    <a:schemeClr val="tx1"/>
                  </a:solidFill>
                  <a:latin typeface="Verdana" pitchFamily="-106" charset="0"/>
                  <a:ea typeface="+mn-ea"/>
                  <a:cs typeface="+mn-cs"/>
                </a:defRPr>
              </a:lvl8pPr>
              <a:lvl9pPr marL="3657600" algn="l" defTabSz="457200" rtl="0" eaLnBrk="1" latinLnBrk="0" hangingPunct="1">
                <a:defRPr kern="1200">
                  <a:solidFill>
                    <a:schemeClr val="tx1"/>
                  </a:solidFill>
                  <a:latin typeface="Verdana" pitchFamily="-106" charset="0"/>
                  <a:ea typeface="+mn-ea"/>
                  <a:cs typeface="+mn-cs"/>
                </a:defRPr>
              </a:lvl9pPr>
            </a:lstStyle>
            <a:p>
              <a:pPr defTabSz="552437" hangingPunct="0">
                <a:lnSpc>
                  <a:spcPct val="93000"/>
                </a:lnSpc>
                <a:buClr>
                  <a:srgbClr val="000000"/>
                </a:buClr>
                <a:buSzPct val="100000"/>
                <a:tabLst>
                  <a:tab pos="876278" algn="l"/>
                  <a:tab pos="1750440" algn="l"/>
                  <a:tab pos="2626718" algn="l"/>
                </a:tabLst>
              </a:pPr>
              <a:r>
                <a:rPr lang="en-US" sz="3200">
                  <a:solidFill>
                    <a:srgbClr val="800080"/>
                  </a:solidFill>
                  <a:latin typeface="Arial" pitchFamily="-106" charset="0"/>
                </a:rPr>
                <a:t>non-linearity&lt;1%</a:t>
              </a:r>
            </a:p>
          </p:txBody>
        </p:sp>
        <p:sp>
          <p:nvSpPr>
            <p:cNvPr id="10" name="Text Box 16"/>
            <p:cNvSpPr txBox="1">
              <a:spLocks noChangeArrowheads="1"/>
            </p:cNvSpPr>
            <p:nvPr/>
          </p:nvSpPr>
          <p:spPr bwMode="auto">
            <a:xfrm>
              <a:off x="1304" y="4496"/>
              <a:ext cx="671" cy="254"/>
            </a:xfrm>
            <a:prstGeom prst="rect">
              <a:avLst/>
            </a:prstGeom>
            <a:solidFill>
              <a:srgbClr val="FFFFFF"/>
            </a:solidFill>
            <a:ln w="9525">
              <a:noFill/>
              <a:round/>
              <a:headEnd/>
              <a:tailEnd/>
            </a:ln>
            <a:effectLst/>
          </p:spPr>
          <p:txBody>
            <a:bodyPr wrap="none" lIns="108852" tIns="77893" rIns="108852" bIns="54427">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106" charset="0"/>
                  <a:ea typeface="+mn-ea"/>
                  <a:cs typeface="+mn-cs"/>
                </a:defRPr>
              </a:lvl1pPr>
              <a:lvl2pPr marL="457200" algn="l" rtl="0" fontAlgn="base">
                <a:spcBef>
                  <a:spcPct val="0"/>
                </a:spcBef>
                <a:spcAft>
                  <a:spcPct val="0"/>
                </a:spcAft>
                <a:defRPr kern="1200">
                  <a:solidFill>
                    <a:schemeClr val="tx1"/>
                  </a:solidFill>
                  <a:latin typeface="Verdana" pitchFamily="-106" charset="0"/>
                  <a:ea typeface="+mn-ea"/>
                  <a:cs typeface="+mn-cs"/>
                </a:defRPr>
              </a:lvl2pPr>
              <a:lvl3pPr marL="914400" algn="l" rtl="0" fontAlgn="base">
                <a:spcBef>
                  <a:spcPct val="0"/>
                </a:spcBef>
                <a:spcAft>
                  <a:spcPct val="0"/>
                </a:spcAft>
                <a:defRPr kern="1200">
                  <a:solidFill>
                    <a:schemeClr val="tx1"/>
                  </a:solidFill>
                  <a:latin typeface="Verdana" pitchFamily="-106" charset="0"/>
                  <a:ea typeface="+mn-ea"/>
                  <a:cs typeface="+mn-cs"/>
                </a:defRPr>
              </a:lvl3pPr>
              <a:lvl4pPr marL="1371600" algn="l" rtl="0" fontAlgn="base">
                <a:spcBef>
                  <a:spcPct val="0"/>
                </a:spcBef>
                <a:spcAft>
                  <a:spcPct val="0"/>
                </a:spcAft>
                <a:defRPr kern="1200">
                  <a:solidFill>
                    <a:schemeClr val="tx1"/>
                  </a:solidFill>
                  <a:latin typeface="Verdana" pitchFamily="-106" charset="0"/>
                  <a:ea typeface="+mn-ea"/>
                  <a:cs typeface="+mn-cs"/>
                </a:defRPr>
              </a:lvl4pPr>
              <a:lvl5pPr marL="1828800" algn="l" rtl="0" fontAlgn="base">
                <a:spcBef>
                  <a:spcPct val="0"/>
                </a:spcBef>
                <a:spcAft>
                  <a:spcPct val="0"/>
                </a:spcAft>
                <a:defRPr kern="1200">
                  <a:solidFill>
                    <a:schemeClr val="tx1"/>
                  </a:solidFill>
                  <a:latin typeface="Verdana" pitchFamily="-106" charset="0"/>
                  <a:ea typeface="+mn-ea"/>
                  <a:cs typeface="+mn-cs"/>
                </a:defRPr>
              </a:lvl5pPr>
              <a:lvl6pPr marL="2286000" algn="l" defTabSz="457200" rtl="0" eaLnBrk="1" latinLnBrk="0" hangingPunct="1">
                <a:defRPr kern="1200">
                  <a:solidFill>
                    <a:schemeClr val="tx1"/>
                  </a:solidFill>
                  <a:latin typeface="Verdana" pitchFamily="-106" charset="0"/>
                  <a:ea typeface="+mn-ea"/>
                  <a:cs typeface="+mn-cs"/>
                </a:defRPr>
              </a:lvl6pPr>
              <a:lvl7pPr marL="2743200" algn="l" defTabSz="457200" rtl="0" eaLnBrk="1" latinLnBrk="0" hangingPunct="1">
                <a:defRPr kern="1200">
                  <a:solidFill>
                    <a:schemeClr val="tx1"/>
                  </a:solidFill>
                  <a:latin typeface="Verdana" pitchFamily="-106" charset="0"/>
                  <a:ea typeface="+mn-ea"/>
                  <a:cs typeface="+mn-cs"/>
                </a:defRPr>
              </a:lvl7pPr>
              <a:lvl8pPr marL="3200400" algn="l" defTabSz="457200" rtl="0" eaLnBrk="1" latinLnBrk="0" hangingPunct="1">
                <a:defRPr kern="1200">
                  <a:solidFill>
                    <a:schemeClr val="tx1"/>
                  </a:solidFill>
                  <a:latin typeface="Verdana" pitchFamily="-106" charset="0"/>
                  <a:ea typeface="+mn-ea"/>
                  <a:cs typeface="+mn-cs"/>
                </a:defRPr>
              </a:lvl8pPr>
              <a:lvl9pPr marL="3657600" algn="l" defTabSz="457200" rtl="0" eaLnBrk="1" latinLnBrk="0" hangingPunct="1">
                <a:defRPr kern="1200">
                  <a:solidFill>
                    <a:schemeClr val="tx1"/>
                  </a:solidFill>
                  <a:latin typeface="Verdana" pitchFamily="-106" charset="0"/>
                  <a:ea typeface="+mn-ea"/>
                  <a:cs typeface="+mn-cs"/>
                </a:defRPr>
              </a:lvl9pPr>
            </a:lstStyle>
            <a:p>
              <a:pPr defTabSz="552437" hangingPunct="0">
                <a:lnSpc>
                  <a:spcPct val="93000"/>
                </a:lnSpc>
                <a:buClr>
                  <a:srgbClr val="000000"/>
                </a:buClr>
                <a:buSzPct val="100000"/>
                <a:tabLst>
                  <a:tab pos="876278" algn="l"/>
                </a:tabLst>
              </a:pPr>
              <a:r>
                <a:rPr lang="en-US" sz="2667">
                  <a:solidFill>
                    <a:srgbClr val="FF00FF"/>
                  </a:solidFill>
                  <a:latin typeface="Arial" pitchFamily="-106" charset="0"/>
                </a:rPr>
                <a:t>Ebeam</a:t>
              </a:r>
            </a:p>
          </p:txBody>
        </p:sp>
        <p:sp>
          <p:nvSpPr>
            <p:cNvPr id="11" name="Text Box 17"/>
            <p:cNvSpPr txBox="1">
              <a:spLocks noChangeArrowheads="1"/>
            </p:cNvSpPr>
            <p:nvPr/>
          </p:nvSpPr>
          <p:spPr bwMode="auto">
            <a:xfrm>
              <a:off x="882" y="2428"/>
              <a:ext cx="1896" cy="379"/>
            </a:xfrm>
            <a:prstGeom prst="rect">
              <a:avLst/>
            </a:prstGeom>
            <a:solidFill>
              <a:srgbClr val="FFFFFF"/>
            </a:solidFill>
            <a:ln w="9525">
              <a:noFill/>
              <a:round/>
              <a:headEnd/>
              <a:tailEnd/>
            </a:ln>
            <a:effectLst/>
          </p:spPr>
          <p:txBody>
            <a:bodyPr wrap="none" lIns="108852" tIns="73628" rIns="108852" bIns="54427">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106" charset="0"/>
                  <a:ea typeface="+mn-ea"/>
                  <a:cs typeface="+mn-cs"/>
                </a:defRPr>
              </a:lvl1pPr>
              <a:lvl2pPr marL="457200" algn="l" rtl="0" fontAlgn="base">
                <a:spcBef>
                  <a:spcPct val="0"/>
                </a:spcBef>
                <a:spcAft>
                  <a:spcPct val="0"/>
                </a:spcAft>
                <a:defRPr kern="1200">
                  <a:solidFill>
                    <a:schemeClr val="tx1"/>
                  </a:solidFill>
                  <a:latin typeface="Verdana" pitchFamily="-106" charset="0"/>
                  <a:ea typeface="+mn-ea"/>
                  <a:cs typeface="+mn-cs"/>
                </a:defRPr>
              </a:lvl2pPr>
              <a:lvl3pPr marL="914400" algn="l" rtl="0" fontAlgn="base">
                <a:spcBef>
                  <a:spcPct val="0"/>
                </a:spcBef>
                <a:spcAft>
                  <a:spcPct val="0"/>
                </a:spcAft>
                <a:defRPr kern="1200">
                  <a:solidFill>
                    <a:schemeClr val="tx1"/>
                  </a:solidFill>
                  <a:latin typeface="Verdana" pitchFamily="-106" charset="0"/>
                  <a:ea typeface="+mn-ea"/>
                  <a:cs typeface="+mn-cs"/>
                </a:defRPr>
              </a:lvl3pPr>
              <a:lvl4pPr marL="1371600" algn="l" rtl="0" fontAlgn="base">
                <a:spcBef>
                  <a:spcPct val="0"/>
                </a:spcBef>
                <a:spcAft>
                  <a:spcPct val="0"/>
                </a:spcAft>
                <a:defRPr kern="1200">
                  <a:solidFill>
                    <a:schemeClr val="tx1"/>
                  </a:solidFill>
                  <a:latin typeface="Verdana" pitchFamily="-106" charset="0"/>
                  <a:ea typeface="+mn-ea"/>
                  <a:cs typeface="+mn-cs"/>
                </a:defRPr>
              </a:lvl4pPr>
              <a:lvl5pPr marL="1828800" algn="l" rtl="0" fontAlgn="base">
                <a:spcBef>
                  <a:spcPct val="0"/>
                </a:spcBef>
                <a:spcAft>
                  <a:spcPct val="0"/>
                </a:spcAft>
                <a:defRPr kern="1200">
                  <a:solidFill>
                    <a:schemeClr val="tx1"/>
                  </a:solidFill>
                  <a:latin typeface="Verdana" pitchFamily="-106" charset="0"/>
                  <a:ea typeface="+mn-ea"/>
                  <a:cs typeface="+mn-cs"/>
                </a:defRPr>
              </a:lvl5pPr>
              <a:lvl6pPr marL="2286000" algn="l" defTabSz="457200" rtl="0" eaLnBrk="1" latinLnBrk="0" hangingPunct="1">
                <a:defRPr kern="1200">
                  <a:solidFill>
                    <a:schemeClr val="tx1"/>
                  </a:solidFill>
                  <a:latin typeface="Verdana" pitchFamily="-106" charset="0"/>
                  <a:ea typeface="+mn-ea"/>
                  <a:cs typeface="+mn-cs"/>
                </a:defRPr>
              </a:lvl6pPr>
              <a:lvl7pPr marL="2743200" algn="l" defTabSz="457200" rtl="0" eaLnBrk="1" latinLnBrk="0" hangingPunct="1">
                <a:defRPr kern="1200">
                  <a:solidFill>
                    <a:schemeClr val="tx1"/>
                  </a:solidFill>
                  <a:latin typeface="Verdana" pitchFamily="-106" charset="0"/>
                  <a:ea typeface="+mn-ea"/>
                  <a:cs typeface="+mn-cs"/>
                </a:defRPr>
              </a:lvl7pPr>
              <a:lvl8pPr marL="3200400" algn="l" defTabSz="457200" rtl="0" eaLnBrk="1" latinLnBrk="0" hangingPunct="1">
                <a:defRPr kern="1200">
                  <a:solidFill>
                    <a:schemeClr val="tx1"/>
                  </a:solidFill>
                  <a:latin typeface="Verdana" pitchFamily="-106" charset="0"/>
                  <a:ea typeface="+mn-ea"/>
                  <a:cs typeface="+mn-cs"/>
                </a:defRPr>
              </a:lvl8pPr>
              <a:lvl9pPr marL="3657600" algn="l" defTabSz="457200" rtl="0" eaLnBrk="1" latinLnBrk="0" hangingPunct="1">
                <a:defRPr kern="1200">
                  <a:solidFill>
                    <a:schemeClr val="tx1"/>
                  </a:solidFill>
                  <a:latin typeface="Verdana" pitchFamily="-106" charset="0"/>
                  <a:ea typeface="+mn-ea"/>
                  <a:cs typeface="+mn-cs"/>
                </a:defRPr>
              </a:lvl9pPr>
            </a:lstStyle>
            <a:p>
              <a:pPr defTabSz="552437" hangingPunct="0">
                <a:lnSpc>
                  <a:spcPct val="93000"/>
                </a:lnSpc>
                <a:buClr>
                  <a:srgbClr val="000000"/>
                </a:buClr>
                <a:buSzPct val="100000"/>
                <a:tabLst>
                  <a:tab pos="876278" algn="l"/>
                  <a:tab pos="1750440" algn="l"/>
                  <a:tab pos="2626718" algn="l"/>
                  <a:tab pos="3502996" algn="l"/>
                </a:tabLst>
              </a:pPr>
              <a:r>
                <a:rPr lang="en-US" sz="2133">
                  <a:solidFill>
                    <a:srgbClr val="000000"/>
                  </a:solidFill>
                  <a:latin typeface="Arial" pitchFamily="-106" charset="0"/>
                </a:rPr>
                <a:t>electron data (2006)</a:t>
              </a:r>
            </a:p>
            <a:p>
              <a:pPr defTabSz="552437" hangingPunct="0">
                <a:lnSpc>
                  <a:spcPct val="93000"/>
                </a:lnSpc>
                <a:buClr>
                  <a:srgbClr val="000000"/>
                </a:buClr>
                <a:buSzPct val="100000"/>
                <a:tabLst>
                  <a:tab pos="876278" algn="l"/>
                  <a:tab pos="1750440" algn="l"/>
                  <a:tab pos="2626718" algn="l"/>
                  <a:tab pos="3502996" algn="l"/>
                </a:tabLst>
              </a:pPr>
              <a:r>
                <a:rPr lang="en-US" sz="2133">
                  <a:solidFill>
                    <a:srgbClr val="FF0000"/>
                  </a:solidFill>
                  <a:latin typeface="Arial" pitchFamily="-106" charset="0"/>
                </a:rPr>
                <a:t>MOKKA (geant4) simulation</a:t>
              </a:r>
            </a:p>
          </p:txBody>
        </p:sp>
      </p:grpSp>
      <p:grpSp>
        <p:nvGrpSpPr>
          <p:cNvPr id="12" name="Group 13"/>
          <p:cNvGrpSpPr>
            <a:grpSpLocks/>
          </p:cNvGrpSpPr>
          <p:nvPr/>
        </p:nvGrpSpPr>
        <p:grpSpPr bwMode="auto">
          <a:xfrm>
            <a:off x="361773929" y="318731266"/>
            <a:ext cx="2147483647" cy="2147483647"/>
            <a:chOff x="825" y="2428"/>
            <a:chExt cx="4147166" cy="6695045"/>
          </a:xfrm>
        </p:grpSpPr>
        <p:pic>
          <p:nvPicPr>
            <p:cNvPr id="13" name="Picture 14"/>
            <p:cNvPicPr>
              <a:picLocks noChangeAspect="1" noChangeArrowheads="1"/>
            </p:cNvPicPr>
            <p:nvPr/>
          </p:nvPicPr>
          <p:blipFill>
            <a:blip r:embed="rId2"/>
            <a:srcRect/>
            <a:stretch>
              <a:fillRect/>
            </a:stretch>
          </p:blipFill>
          <p:spPr bwMode="auto">
            <a:xfrm>
              <a:off x="365125" y="3370263"/>
              <a:ext cx="3782866" cy="3327210"/>
            </a:xfrm>
            <a:prstGeom prst="rect">
              <a:avLst/>
            </a:prstGeom>
            <a:noFill/>
            <a:ln w="9525">
              <a:noFill/>
              <a:round/>
              <a:headEnd/>
              <a:tailEnd/>
            </a:ln>
            <a:effectLst/>
          </p:spPr>
        </p:pic>
        <p:sp>
          <p:nvSpPr>
            <p:cNvPr id="14" name="Text Box 15"/>
            <p:cNvSpPr txBox="1">
              <a:spLocks noChangeArrowheads="1"/>
            </p:cNvSpPr>
            <p:nvPr/>
          </p:nvSpPr>
          <p:spPr bwMode="auto">
            <a:xfrm>
              <a:off x="825" y="3708"/>
              <a:ext cx="1679" cy="289"/>
            </a:xfrm>
            <a:prstGeom prst="rect">
              <a:avLst/>
            </a:prstGeom>
            <a:noFill/>
            <a:ln w="9525">
              <a:noFill/>
              <a:round/>
              <a:headEnd/>
              <a:tailEnd/>
            </a:ln>
            <a:effectLst/>
          </p:spPr>
          <p:txBody>
            <a:bodyPr wrap="none" lIns="108852" tIns="82161" rIns="108852" bIns="54427">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106" charset="0"/>
                  <a:ea typeface="+mn-ea"/>
                  <a:cs typeface="+mn-cs"/>
                </a:defRPr>
              </a:lvl1pPr>
              <a:lvl2pPr marL="457200" algn="l" rtl="0" fontAlgn="base">
                <a:spcBef>
                  <a:spcPct val="0"/>
                </a:spcBef>
                <a:spcAft>
                  <a:spcPct val="0"/>
                </a:spcAft>
                <a:defRPr kern="1200">
                  <a:solidFill>
                    <a:schemeClr val="tx1"/>
                  </a:solidFill>
                  <a:latin typeface="Verdana" pitchFamily="-106" charset="0"/>
                  <a:ea typeface="+mn-ea"/>
                  <a:cs typeface="+mn-cs"/>
                </a:defRPr>
              </a:lvl2pPr>
              <a:lvl3pPr marL="914400" algn="l" rtl="0" fontAlgn="base">
                <a:spcBef>
                  <a:spcPct val="0"/>
                </a:spcBef>
                <a:spcAft>
                  <a:spcPct val="0"/>
                </a:spcAft>
                <a:defRPr kern="1200">
                  <a:solidFill>
                    <a:schemeClr val="tx1"/>
                  </a:solidFill>
                  <a:latin typeface="Verdana" pitchFamily="-106" charset="0"/>
                  <a:ea typeface="+mn-ea"/>
                  <a:cs typeface="+mn-cs"/>
                </a:defRPr>
              </a:lvl3pPr>
              <a:lvl4pPr marL="1371600" algn="l" rtl="0" fontAlgn="base">
                <a:spcBef>
                  <a:spcPct val="0"/>
                </a:spcBef>
                <a:spcAft>
                  <a:spcPct val="0"/>
                </a:spcAft>
                <a:defRPr kern="1200">
                  <a:solidFill>
                    <a:schemeClr val="tx1"/>
                  </a:solidFill>
                  <a:latin typeface="Verdana" pitchFamily="-106" charset="0"/>
                  <a:ea typeface="+mn-ea"/>
                  <a:cs typeface="+mn-cs"/>
                </a:defRPr>
              </a:lvl4pPr>
              <a:lvl5pPr marL="1828800" algn="l" rtl="0" fontAlgn="base">
                <a:spcBef>
                  <a:spcPct val="0"/>
                </a:spcBef>
                <a:spcAft>
                  <a:spcPct val="0"/>
                </a:spcAft>
                <a:defRPr kern="1200">
                  <a:solidFill>
                    <a:schemeClr val="tx1"/>
                  </a:solidFill>
                  <a:latin typeface="Verdana" pitchFamily="-106" charset="0"/>
                  <a:ea typeface="+mn-ea"/>
                  <a:cs typeface="+mn-cs"/>
                </a:defRPr>
              </a:lvl5pPr>
              <a:lvl6pPr marL="2286000" algn="l" defTabSz="457200" rtl="0" eaLnBrk="1" latinLnBrk="0" hangingPunct="1">
                <a:defRPr kern="1200">
                  <a:solidFill>
                    <a:schemeClr val="tx1"/>
                  </a:solidFill>
                  <a:latin typeface="Verdana" pitchFamily="-106" charset="0"/>
                  <a:ea typeface="+mn-ea"/>
                  <a:cs typeface="+mn-cs"/>
                </a:defRPr>
              </a:lvl6pPr>
              <a:lvl7pPr marL="2743200" algn="l" defTabSz="457200" rtl="0" eaLnBrk="1" latinLnBrk="0" hangingPunct="1">
                <a:defRPr kern="1200">
                  <a:solidFill>
                    <a:schemeClr val="tx1"/>
                  </a:solidFill>
                  <a:latin typeface="Verdana" pitchFamily="-106" charset="0"/>
                  <a:ea typeface="+mn-ea"/>
                  <a:cs typeface="+mn-cs"/>
                </a:defRPr>
              </a:lvl7pPr>
              <a:lvl8pPr marL="3200400" algn="l" defTabSz="457200" rtl="0" eaLnBrk="1" latinLnBrk="0" hangingPunct="1">
                <a:defRPr kern="1200">
                  <a:solidFill>
                    <a:schemeClr val="tx1"/>
                  </a:solidFill>
                  <a:latin typeface="Verdana" pitchFamily="-106" charset="0"/>
                  <a:ea typeface="+mn-ea"/>
                  <a:cs typeface="+mn-cs"/>
                </a:defRPr>
              </a:lvl8pPr>
              <a:lvl9pPr marL="3657600" algn="l" defTabSz="457200" rtl="0" eaLnBrk="1" latinLnBrk="0" hangingPunct="1">
                <a:defRPr kern="1200">
                  <a:solidFill>
                    <a:schemeClr val="tx1"/>
                  </a:solidFill>
                  <a:latin typeface="Verdana" pitchFamily="-106" charset="0"/>
                  <a:ea typeface="+mn-ea"/>
                  <a:cs typeface="+mn-cs"/>
                </a:defRPr>
              </a:lvl9pPr>
            </a:lstStyle>
            <a:p>
              <a:pPr defTabSz="552437" hangingPunct="0">
                <a:lnSpc>
                  <a:spcPct val="93000"/>
                </a:lnSpc>
                <a:buClr>
                  <a:srgbClr val="000000"/>
                </a:buClr>
                <a:buSzPct val="100000"/>
                <a:tabLst>
                  <a:tab pos="876278" algn="l"/>
                  <a:tab pos="1750440" algn="l"/>
                  <a:tab pos="2626718" algn="l"/>
                </a:tabLst>
              </a:pPr>
              <a:r>
                <a:rPr lang="en-US" sz="3200">
                  <a:solidFill>
                    <a:srgbClr val="800080"/>
                  </a:solidFill>
                  <a:latin typeface="Arial" pitchFamily="-106" charset="0"/>
                </a:rPr>
                <a:t>non-linearity&lt;1%</a:t>
              </a:r>
            </a:p>
          </p:txBody>
        </p:sp>
        <p:sp>
          <p:nvSpPr>
            <p:cNvPr id="15" name="Text Box 16"/>
            <p:cNvSpPr txBox="1">
              <a:spLocks noChangeArrowheads="1"/>
            </p:cNvSpPr>
            <p:nvPr/>
          </p:nvSpPr>
          <p:spPr bwMode="auto">
            <a:xfrm>
              <a:off x="1304" y="4496"/>
              <a:ext cx="671" cy="254"/>
            </a:xfrm>
            <a:prstGeom prst="rect">
              <a:avLst/>
            </a:prstGeom>
            <a:solidFill>
              <a:srgbClr val="FFFFFF"/>
            </a:solidFill>
            <a:ln w="9525">
              <a:noFill/>
              <a:round/>
              <a:headEnd/>
              <a:tailEnd/>
            </a:ln>
            <a:effectLst/>
          </p:spPr>
          <p:txBody>
            <a:bodyPr wrap="none" lIns="108852" tIns="77893" rIns="108852" bIns="54427">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106" charset="0"/>
                  <a:ea typeface="+mn-ea"/>
                  <a:cs typeface="+mn-cs"/>
                </a:defRPr>
              </a:lvl1pPr>
              <a:lvl2pPr marL="457200" algn="l" rtl="0" fontAlgn="base">
                <a:spcBef>
                  <a:spcPct val="0"/>
                </a:spcBef>
                <a:spcAft>
                  <a:spcPct val="0"/>
                </a:spcAft>
                <a:defRPr kern="1200">
                  <a:solidFill>
                    <a:schemeClr val="tx1"/>
                  </a:solidFill>
                  <a:latin typeface="Verdana" pitchFamily="-106" charset="0"/>
                  <a:ea typeface="+mn-ea"/>
                  <a:cs typeface="+mn-cs"/>
                </a:defRPr>
              </a:lvl2pPr>
              <a:lvl3pPr marL="914400" algn="l" rtl="0" fontAlgn="base">
                <a:spcBef>
                  <a:spcPct val="0"/>
                </a:spcBef>
                <a:spcAft>
                  <a:spcPct val="0"/>
                </a:spcAft>
                <a:defRPr kern="1200">
                  <a:solidFill>
                    <a:schemeClr val="tx1"/>
                  </a:solidFill>
                  <a:latin typeface="Verdana" pitchFamily="-106" charset="0"/>
                  <a:ea typeface="+mn-ea"/>
                  <a:cs typeface="+mn-cs"/>
                </a:defRPr>
              </a:lvl3pPr>
              <a:lvl4pPr marL="1371600" algn="l" rtl="0" fontAlgn="base">
                <a:spcBef>
                  <a:spcPct val="0"/>
                </a:spcBef>
                <a:spcAft>
                  <a:spcPct val="0"/>
                </a:spcAft>
                <a:defRPr kern="1200">
                  <a:solidFill>
                    <a:schemeClr val="tx1"/>
                  </a:solidFill>
                  <a:latin typeface="Verdana" pitchFamily="-106" charset="0"/>
                  <a:ea typeface="+mn-ea"/>
                  <a:cs typeface="+mn-cs"/>
                </a:defRPr>
              </a:lvl4pPr>
              <a:lvl5pPr marL="1828800" algn="l" rtl="0" fontAlgn="base">
                <a:spcBef>
                  <a:spcPct val="0"/>
                </a:spcBef>
                <a:spcAft>
                  <a:spcPct val="0"/>
                </a:spcAft>
                <a:defRPr kern="1200">
                  <a:solidFill>
                    <a:schemeClr val="tx1"/>
                  </a:solidFill>
                  <a:latin typeface="Verdana" pitchFamily="-106" charset="0"/>
                  <a:ea typeface="+mn-ea"/>
                  <a:cs typeface="+mn-cs"/>
                </a:defRPr>
              </a:lvl5pPr>
              <a:lvl6pPr marL="2286000" algn="l" defTabSz="457200" rtl="0" eaLnBrk="1" latinLnBrk="0" hangingPunct="1">
                <a:defRPr kern="1200">
                  <a:solidFill>
                    <a:schemeClr val="tx1"/>
                  </a:solidFill>
                  <a:latin typeface="Verdana" pitchFamily="-106" charset="0"/>
                  <a:ea typeface="+mn-ea"/>
                  <a:cs typeface="+mn-cs"/>
                </a:defRPr>
              </a:lvl6pPr>
              <a:lvl7pPr marL="2743200" algn="l" defTabSz="457200" rtl="0" eaLnBrk="1" latinLnBrk="0" hangingPunct="1">
                <a:defRPr kern="1200">
                  <a:solidFill>
                    <a:schemeClr val="tx1"/>
                  </a:solidFill>
                  <a:latin typeface="Verdana" pitchFamily="-106" charset="0"/>
                  <a:ea typeface="+mn-ea"/>
                  <a:cs typeface="+mn-cs"/>
                </a:defRPr>
              </a:lvl7pPr>
              <a:lvl8pPr marL="3200400" algn="l" defTabSz="457200" rtl="0" eaLnBrk="1" latinLnBrk="0" hangingPunct="1">
                <a:defRPr kern="1200">
                  <a:solidFill>
                    <a:schemeClr val="tx1"/>
                  </a:solidFill>
                  <a:latin typeface="Verdana" pitchFamily="-106" charset="0"/>
                  <a:ea typeface="+mn-ea"/>
                  <a:cs typeface="+mn-cs"/>
                </a:defRPr>
              </a:lvl8pPr>
              <a:lvl9pPr marL="3657600" algn="l" defTabSz="457200" rtl="0" eaLnBrk="1" latinLnBrk="0" hangingPunct="1">
                <a:defRPr kern="1200">
                  <a:solidFill>
                    <a:schemeClr val="tx1"/>
                  </a:solidFill>
                  <a:latin typeface="Verdana" pitchFamily="-106" charset="0"/>
                  <a:ea typeface="+mn-ea"/>
                  <a:cs typeface="+mn-cs"/>
                </a:defRPr>
              </a:lvl9pPr>
            </a:lstStyle>
            <a:p>
              <a:pPr defTabSz="552437" hangingPunct="0">
                <a:lnSpc>
                  <a:spcPct val="93000"/>
                </a:lnSpc>
                <a:buClr>
                  <a:srgbClr val="000000"/>
                </a:buClr>
                <a:buSzPct val="100000"/>
                <a:tabLst>
                  <a:tab pos="876278" algn="l"/>
                </a:tabLst>
              </a:pPr>
              <a:r>
                <a:rPr lang="en-US" sz="2667">
                  <a:solidFill>
                    <a:srgbClr val="FF00FF"/>
                  </a:solidFill>
                  <a:latin typeface="Arial" pitchFamily="-106" charset="0"/>
                </a:rPr>
                <a:t>Ebeam</a:t>
              </a:r>
            </a:p>
          </p:txBody>
        </p:sp>
        <p:sp>
          <p:nvSpPr>
            <p:cNvPr id="16" name="Text Box 17"/>
            <p:cNvSpPr txBox="1">
              <a:spLocks noChangeArrowheads="1"/>
            </p:cNvSpPr>
            <p:nvPr/>
          </p:nvSpPr>
          <p:spPr bwMode="auto">
            <a:xfrm>
              <a:off x="882" y="2428"/>
              <a:ext cx="1896" cy="379"/>
            </a:xfrm>
            <a:prstGeom prst="rect">
              <a:avLst/>
            </a:prstGeom>
            <a:solidFill>
              <a:srgbClr val="FFFFFF"/>
            </a:solidFill>
            <a:ln w="9525">
              <a:noFill/>
              <a:round/>
              <a:headEnd/>
              <a:tailEnd/>
            </a:ln>
            <a:effectLst/>
          </p:spPr>
          <p:txBody>
            <a:bodyPr wrap="none" lIns="108852" tIns="73628" rIns="108852" bIns="54427">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106" charset="0"/>
                  <a:ea typeface="+mn-ea"/>
                  <a:cs typeface="+mn-cs"/>
                </a:defRPr>
              </a:lvl1pPr>
              <a:lvl2pPr marL="457200" algn="l" rtl="0" fontAlgn="base">
                <a:spcBef>
                  <a:spcPct val="0"/>
                </a:spcBef>
                <a:spcAft>
                  <a:spcPct val="0"/>
                </a:spcAft>
                <a:defRPr kern="1200">
                  <a:solidFill>
                    <a:schemeClr val="tx1"/>
                  </a:solidFill>
                  <a:latin typeface="Verdana" pitchFamily="-106" charset="0"/>
                  <a:ea typeface="+mn-ea"/>
                  <a:cs typeface="+mn-cs"/>
                </a:defRPr>
              </a:lvl2pPr>
              <a:lvl3pPr marL="914400" algn="l" rtl="0" fontAlgn="base">
                <a:spcBef>
                  <a:spcPct val="0"/>
                </a:spcBef>
                <a:spcAft>
                  <a:spcPct val="0"/>
                </a:spcAft>
                <a:defRPr kern="1200">
                  <a:solidFill>
                    <a:schemeClr val="tx1"/>
                  </a:solidFill>
                  <a:latin typeface="Verdana" pitchFamily="-106" charset="0"/>
                  <a:ea typeface="+mn-ea"/>
                  <a:cs typeface="+mn-cs"/>
                </a:defRPr>
              </a:lvl3pPr>
              <a:lvl4pPr marL="1371600" algn="l" rtl="0" fontAlgn="base">
                <a:spcBef>
                  <a:spcPct val="0"/>
                </a:spcBef>
                <a:spcAft>
                  <a:spcPct val="0"/>
                </a:spcAft>
                <a:defRPr kern="1200">
                  <a:solidFill>
                    <a:schemeClr val="tx1"/>
                  </a:solidFill>
                  <a:latin typeface="Verdana" pitchFamily="-106" charset="0"/>
                  <a:ea typeface="+mn-ea"/>
                  <a:cs typeface="+mn-cs"/>
                </a:defRPr>
              </a:lvl4pPr>
              <a:lvl5pPr marL="1828800" algn="l" rtl="0" fontAlgn="base">
                <a:spcBef>
                  <a:spcPct val="0"/>
                </a:spcBef>
                <a:spcAft>
                  <a:spcPct val="0"/>
                </a:spcAft>
                <a:defRPr kern="1200">
                  <a:solidFill>
                    <a:schemeClr val="tx1"/>
                  </a:solidFill>
                  <a:latin typeface="Verdana" pitchFamily="-106" charset="0"/>
                  <a:ea typeface="+mn-ea"/>
                  <a:cs typeface="+mn-cs"/>
                </a:defRPr>
              </a:lvl5pPr>
              <a:lvl6pPr marL="2286000" algn="l" defTabSz="457200" rtl="0" eaLnBrk="1" latinLnBrk="0" hangingPunct="1">
                <a:defRPr kern="1200">
                  <a:solidFill>
                    <a:schemeClr val="tx1"/>
                  </a:solidFill>
                  <a:latin typeface="Verdana" pitchFamily="-106" charset="0"/>
                  <a:ea typeface="+mn-ea"/>
                  <a:cs typeface="+mn-cs"/>
                </a:defRPr>
              </a:lvl6pPr>
              <a:lvl7pPr marL="2743200" algn="l" defTabSz="457200" rtl="0" eaLnBrk="1" latinLnBrk="0" hangingPunct="1">
                <a:defRPr kern="1200">
                  <a:solidFill>
                    <a:schemeClr val="tx1"/>
                  </a:solidFill>
                  <a:latin typeface="Verdana" pitchFamily="-106" charset="0"/>
                  <a:ea typeface="+mn-ea"/>
                  <a:cs typeface="+mn-cs"/>
                </a:defRPr>
              </a:lvl7pPr>
              <a:lvl8pPr marL="3200400" algn="l" defTabSz="457200" rtl="0" eaLnBrk="1" latinLnBrk="0" hangingPunct="1">
                <a:defRPr kern="1200">
                  <a:solidFill>
                    <a:schemeClr val="tx1"/>
                  </a:solidFill>
                  <a:latin typeface="Verdana" pitchFamily="-106" charset="0"/>
                  <a:ea typeface="+mn-ea"/>
                  <a:cs typeface="+mn-cs"/>
                </a:defRPr>
              </a:lvl8pPr>
              <a:lvl9pPr marL="3657600" algn="l" defTabSz="457200" rtl="0" eaLnBrk="1" latinLnBrk="0" hangingPunct="1">
                <a:defRPr kern="1200">
                  <a:solidFill>
                    <a:schemeClr val="tx1"/>
                  </a:solidFill>
                  <a:latin typeface="Verdana" pitchFamily="-106" charset="0"/>
                  <a:ea typeface="+mn-ea"/>
                  <a:cs typeface="+mn-cs"/>
                </a:defRPr>
              </a:lvl9pPr>
            </a:lstStyle>
            <a:p>
              <a:pPr defTabSz="552437" hangingPunct="0">
                <a:lnSpc>
                  <a:spcPct val="93000"/>
                </a:lnSpc>
                <a:buClr>
                  <a:srgbClr val="000000"/>
                </a:buClr>
                <a:buSzPct val="100000"/>
                <a:tabLst>
                  <a:tab pos="876278" algn="l"/>
                  <a:tab pos="1750440" algn="l"/>
                  <a:tab pos="2626718" algn="l"/>
                  <a:tab pos="3502996" algn="l"/>
                </a:tabLst>
              </a:pPr>
              <a:r>
                <a:rPr lang="en-US" sz="2133">
                  <a:solidFill>
                    <a:srgbClr val="000000"/>
                  </a:solidFill>
                  <a:latin typeface="Arial" pitchFamily="-106" charset="0"/>
                </a:rPr>
                <a:t>electron data (2006)</a:t>
              </a:r>
            </a:p>
            <a:p>
              <a:pPr defTabSz="552437" hangingPunct="0">
                <a:lnSpc>
                  <a:spcPct val="93000"/>
                </a:lnSpc>
                <a:buClr>
                  <a:srgbClr val="000000"/>
                </a:buClr>
                <a:buSzPct val="100000"/>
                <a:tabLst>
                  <a:tab pos="876278" algn="l"/>
                  <a:tab pos="1750440" algn="l"/>
                  <a:tab pos="2626718" algn="l"/>
                  <a:tab pos="3502996" algn="l"/>
                </a:tabLst>
              </a:pPr>
              <a:r>
                <a:rPr lang="en-US" sz="2133">
                  <a:solidFill>
                    <a:srgbClr val="FF0000"/>
                  </a:solidFill>
                  <a:latin typeface="Arial" pitchFamily="-106" charset="0"/>
                </a:rPr>
                <a:t>MOKKA (geant4) simulation</a:t>
              </a:r>
            </a:p>
          </p:txBody>
        </p:sp>
      </p:grpSp>
      <p:sp>
        <p:nvSpPr>
          <p:cNvPr id="17" name="Espace réservé du numéro de diapositive 16">
            <a:extLst>
              <a:ext uri="{FF2B5EF4-FFF2-40B4-BE49-F238E27FC236}">
                <a16:creationId xmlns:a16="http://schemas.microsoft.com/office/drawing/2014/main" id="{4B07A2EF-8D05-F75C-9E9D-6E566EA4498C}"/>
              </a:ext>
            </a:extLst>
          </p:cNvPr>
          <p:cNvSpPr>
            <a:spLocks noGrp="1"/>
          </p:cNvSpPr>
          <p:nvPr>
            <p:ph type="sldNum" sz="quarter" idx="12"/>
          </p:nvPr>
        </p:nvSpPr>
        <p:spPr/>
        <p:txBody>
          <a:bodyPr/>
          <a:lstStyle/>
          <a:p>
            <a:fld id="{D57F1E4F-1CFF-5643-939E-02111984F565}" type="slidenum">
              <a:rPr lang="en-US" smtClean="0"/>
              <a:t>4</a:t>
            </a:fld>
            <a:endParaRPr lang="en-US" dirty="0"/>
          </a:p>
        </p:txBody>
      </p:sp>
      <p:sp>
        <p:nvSpPr>
          <p:cNvPr id="34" name="ZoneTexte 33">
            <a:extLst>
              <a:ext uri="{FF2B5EF4-FFF2-40B4-BE49-F238E27FC236}">
                <a16:creationId xmlns:a16="http://schemas.microsoft.com/office/drawing/2014/main" id="{5BE6CEF7-2D6D-A1BE-4338-BB2BF0649591}"/>
              </a:ext>
            </a:extLst>
          </p:cNvPr>
          <p:cNvSpPr txBox="1"/>
          <p:nvPr/>
        </p:nvSpPr>
        <p:spPr>
          <a:xfrm>
            <a:off x="79568" y="217907"/>
            <a:ext cx="6016431" cy="461665"/>
          </a:xfrm>
          <a:prstGeom prst="rect">
            <a:avLst/>
          </a:prstGeom>
          <a:noFill/>
        </p:spPr>
        <p:txBody>
          <a:bodyPr wrap="square" rtlCol="0">
            <a:spAutoFit/>
          </a:bodyPr>
          <a:lstStyle/>
          <a:p>
            <a:r>
              <a:rPr lang="en-GB" sz="2400" b="1" dirty="0">
                <a:solidFill>
                  <a:srgbClr val="FF0000"/>
                </a:solidFill>
                <a:latin typeface="Arial"/>
                <a:cs typeface="Arial"/>
              </a:rPr>
              <a:t>SDHCAL-ILC</a:t>
            </a:r>
            <a:r>
              <a:rPr lang="en-GB" sz="2400" b="1" dirty="0">
                <a:solidFill>
                  <a:srgbClr val="FF0000"/>
                </a:solidFill>
                <a:latin typeface="Arial"/>
                <a:cs typeface="Arial"/>
                <a:sym typeface="Wingdings" pitchFamily="2" charset="2"/>
              </a:rPr>
              <a:t> T-SDHCAL-</a:t>
            </a:r>
            <a:r>
              <a:rPr lang="en-GB" sz="2400" b="1" dirty="0" err="1">
                <a:solidFill>
                  <a:srgbClr val="FF0000"/>
                </a:solidFill>
                <a:latin typeface="Arial"/>
                <a:cs typeface="Arial"/>
                <a:sym typeface="Wingdings" pitchFamily="2" charset="2"/>
              </a:rPr>
              <a:t>FCCee</a:t>
            </a:r>
            <a:endParaRPr lang="en-GB" sz="2400" b="1" dirty="0">
              <a:solidFill>
                <a:srgbClr val="FF0000"/>
              </a:solidFill>
              <a:latin typeface="Arial"/>
              <a:cs typeface="Arial"/>
            </a:endParaRPr>
          </a:p>
        </p:txBody>
      </p:sp>
      <p:sp>
        <p:nvSpPr>
          <p:cNvPr id="2" name="ZoneTexte 1">
            <a:extLst>
              <a:ext uri="{FF2B5EF4-FFF2-40B4-BE49-F238E27FC236}">
                <a16:creationId xmlns:a16="http://schemas.microsoft.com/office/drawing/2014/main" id="{CB63C2CE-414F-D9B5-06DA-249994D72850}"/>
              </a:ext>
            </a:extLst>
          </p:cNvPr>
          <p:cNvSpPr txBox="1"/>
          <p:nvPr/>
        </p:nvSpPr>
        <p:spPr>
          <a:xfrm>
            <a:off x="203483" y="773958"/>
            <a:ext cx="10398868" cy="3693319"/>
          </a:xfrm>
          <a:prstGeom prst="rect">
            <a:avLst/>
          </a:prstGeom>
          <a:noFill/>
        </p:spPr>
        <p:txBody>
          <a:bodyPr wrap="square" rtlCol="0">
            <a:spAutoFit/>
          </a:bodyPr>
          <a:lstStyle/>
          <a:p>
            <a:pPr marL="285750" indent="-285750">
              <a:buFont typeface="Wingdings" pitchFamily="2" charset="2"/>
              <a:buChar char="Ø"/>
            </a:pPr>
            <a:r>
              <a:rPr lang="en-US" dirty="0"/>
              <a:t>SDHCAL needs to be adapted to cope with </a:t>
            </a:r>
            <a:r>
              <a:rPr lang="en-US" b="1" dirty="0">
                <a:solidFill>
                  <a:srgbClr val="FF0000"/>
                </a:solidFill>
              </a:rPr>
              <a:t>circular collider</a:t>
            </a:r>
            <a:r>
              <a:rPr lang="en-US" dirty="0"/>
              <a:t> requirements</a:t>
            </a:r>
          </a:p>
          <a:p>
            <a:pPr marL="742950" lvl="1" indent="-285750">
              <a:buFont typeface="Wingdings" pitchFamily="2" charset="2"/>
              <a:buChar char="q"/>
            </a:pPr>
            <a:r>
              <a:rPr lang="en-US" dirty="0"/>
              <a:t>     Continuous readout, cooling</a:t>
            </a:r>
          </a:p>
          <a:p>
            <a:pPr marL="742950" lvl="1" indent="-285750">
              <a:buFont typeface="Wingdings" pitchFamily="2" charset="2"/>
              <a:buChar char="q"/>
            </a:pPr>
            <a:r>
              <a:rPr lang="en-US" dirty="0"/>
              <a:t>     Higher rate </a:t>
            </a:r>
          </a:p>
          <a:p>
            <a:pPr lvl="1"/>
            <a:endParaRPr lang="en-US" dirty="0"/>
          </a:p>
          <a:p>
            <a:pPr marL="285750" indent="-285750">
              <a:buFont typeface="Wingdings" pitchFamily="2" charset="2"/>
              <a:buChar char="Ø"/>
            </a:pPr>
            <a:r>
              <a:rPr lang="en-US" dirty="0"/>
              <a:t>In addition, we found that time information could improve significantly hadronic showers separation at lower distances </a:t>
            </a:r>
            <a:r>
              <a:rPr lang="en-US" dirty="0">
                <a:sym typeface="Wingdings" pitchFamily="2" charset="2"/>
              </a:rPr>
              <a:t> Powerful tool for PFA.</a:t>
            </a:r>
          </a:p>
          <a:p>
            <a:pPr marL="285750" indent="-285750">
              <a:buFont typeface="Wingdings" pitchFamily="2" charset="2"/>
              <a:buChar char="Ø"/>
            </a:pPr>
            <a:r>
              <a:rPr lang="en-US" dirty="0">
                <a:sym typeface="Wingdings" pitchFamily="2" charset="2"/>
              </a:rPr>
              <a:t>Timing with GNN was shown to improve energy reconstruction (N. </a:t>
            </a:r>
            <a:r>
              <a:rPr lang="en-US" dirty="0" err="1">
                <a:sym typeface="Wingdings" pitchFamily="2" charset="2"/>
              </a:rPr>
              <a:t>Akchurin</a:t>
            </a:r>
            <a:r>
              <a:rPr lang="en-US" dirty="0">
                <a:sym typeface="Wingdings" pitchFamily="2" charset="2"/>
              </a:rPr>
              <a:t> et al)</a:t>
            </a:r>
          </a:p>
          <a:p>
            <a:pPr marL="742950" lvl="1" indent="-285750">
              <a:buFont typeface="Wingdings" pitchFamily="2" charset="2"/>
              <a:buChar char="q"/>
            </a:pPr>
            <a:r>
              <a:rPr lang="en-US" dirty="0">
                <a:sym typeface="Wingdings" pitchFamily="2" charset="2"/>
              </a:rPr>
              <a:t>RPCMRPC</a:t>
            </a:r>
          </a:p>
          <a:p>
            <a:pPr marL="285750" indent="-285750">
              <a:buFont typeface="Wingdings" pitchFamily="2" charset="2"/>
              <a:buChar char="Ø"/>
            </a:pPr>
            <a:endParaRPr lang="en-US" dirty="0">
              <a:sym typeface="Wingdings" pitchFamily="2" charset="2"/>
            </a:endParaRPr>
          </a:p>
          <a:p>
            <a:pPr marL="285750" indent="-285750">
              <a:buFont typeface="Wingdings" pitchFamily="2" charset="2"/>
              <a:buChar char="Ø"/>
            </a:pPr>
            <a:endParaRPr lang="en-US" dirty="0"/>
          </a:p>
          <a:p>
            <a:pPr lvl="1"/>
            <a:endParaRPr lang="en-US" dirty="0"/>
          </a:p>
          <a:p>
            <a:endParaRPr lang="en-US" dirty="0"/>
          </a:p>
          <a:p>
            <a:r>
              <a:rPr lang="en-US" dirty="0"/>
              <a:t> </a:t>
            </a:r>
          </a:p>
        </p:txBody>
      </p:sp>
      <p:pic>
        <p:nvPicPr>
          <p:cNvPr id="3" name="Image 19" descr="distanceNKZoom.png">
            <a:extLst>
              <a:ext uri="{FF2B5EF4-FFF2-40B4-BE49-F238E27FC236}">
                <a16:creationId xmlns:a16="http://schemas.microsoft.com/office/drawing/2014/main" id="{211FF64D-0208-A0A4-AB0E-784A8BFB1C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2927" y="3210498"/>
            <a:ext cx="2907957" cy="2436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 20" descr="distanceZoom.png">
            <a:extLst>
              <a:ext uri="{FF2B5EF4-FFF2-40B4-BE49-F238E27FC236}">
                <a16:creationId xmlns:a16="http://schemas.microsoft.com/office/drawing/2014/main" id="{5BFEE47F-49D3-24DF-DA1E-50DDE997A2D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568" y="3210498"/>
            <a:ext cx="2963359" cy="2436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ZoneTexte 18">
            <a:extLst>
              <a:ext uri="{FF2B5EF4-FFF2-40B4-BE49-F238E27FC236}">
                <a16:creationId xmlns:a16="http://schemas.microsoft.com/office/drawing/2014/main" id="{66F99B21-F0A4-A2CC-EE4A-B9E0C5EE1236}"/>
              </a:ext>
            </a:extLst>
          </p:cNvPr>
          <p:cNvSpPr txBox="1"/>
          <p:nvPr/>
        </p:nvSpPr>
        <p:spPr>
          <a:xfrm>
            <a:off x="343967" y="5801121"/>
            <a:ext cx="5397921" cy="923330"/>
          </a:xfrm>
          <a:prstGeom prst="rect">
            <a:avLst/>
          </a:prstGeom>
          <a:noFill/>
        </p:spPr>
        <p:txBody>
          <a:bodyPr wrap="square" rtlCol="0">
            <a:spAutoFit/>
          </a:bodyPr>
          <a:lstStyle/>
          <a:p>
            <a:r>
              <a:rPr lang="en-GB" dirty="0"/>
              <a:t>Contribution of delayed neutrons could be separated</a:t>
            </a:r>
            <a:r>
              <a:rPr lang="en-GB" dirty="0">
                <a:sym typeface="Wingdings" pitchFamily="2" charset="2"/>
              </a:rPr>
              <a:t> </a:t>
            </a:r>
            <a:r>
              <a:rPr lang="en-GB" dirty="0"/>
              <a:t> better energy reconstruction and better close-by  showers separation</a:t>
            </a:r>
          </a:p>
        </p:txBody>
      </p:sp>
      <p:sp>
        <p:nvSpPr>
          <p:cNvPr id="20" name="ZoneTexte 19">
            <a:extLst>
              <a:ext uri="{FF2B5EF4-FFF2-40B4-BE49-F238E27FC236}">
                <a16:creationId xmlns:a16="http://schemas.microsoft.com/office/drawing/2014/main" id="{DCE89BBE-B28E-F18D-C49D-8A21EEF5A65A}"/>
              </a:ext>
            </a:extLst>
          </p:cNvPr>
          <p:cNvSpPr txBox="1"/>
          <p:nvPr/>
        </p:nvSpPr>
        <p:spPr>
          <a:xfrm>
            <a:off x="6536723" y="5915940"/>
            <a:ext cx="5436973" cy="646331"/>
          </a:xfrm>
          <a:prstGeom prst="rect">
            <a:avLst/>
          </a:prstGeom>
          <a:noFill/>
        </p:spPr>
        <p:txBody>
          <a:bodyPr wrap="square" rtlCol="0">
            <a:spAutoFit/>
          </a:bodyPr>
          <a:lstStyle/>
          <a:p>
            <a:r>
              <a:rPr lang="en-GB" dirty="0"/>
              <a:t>PFA-April extended to include time information improves close-by shower separation  </a:t>
            </a:r>
          </a:p>
        </p:txBody>
      </p:sp>
      <p:pic>
        <p:nvPicPr>
          <p:cNvPr id="28" name="Image 27">
            <a:extLst>
              <a:ext uri="{FF2B5EF4-FFF2-40B4-BE49-F238E27FC236}">
                <a16:creationId xmlns:a16="http://schemas.microsoft.com/office/drawing/2014/main" id="{87ABD4CC-8829-A87C-B40A-8700C011E1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41116" y="3189436"/>
            <a:ext cx="5732580" cy="2525475"/>
          </a:xfrm>
          <a:prstGeom prst="rect">
            <a:avLst/>
          </a:prstGeom>
        </p:spPr>
      </p:pic>
      <p:sp>
        <p:nvSpPr>
          <p:cNvPr id="5" name="ZoneTexte 4">
            <a:extLst>
              <a:ext uri="{FF2B5EF4-FFF2-40B4-BE49-F238E27FC236}">
                <a16:creationId xmlns:a16="http://schemas.microsoft.com/office/drawing/2014/main" id="{2D43AA1E-AE53-CCA9-B6D9-3E314704A581}"/>
              </a:ext>
            </a:extLst>
          </p:cNvPr>
          <p:cNvSpPr txBox="1"/>
          <p:nvPr/>
        </p:nvSpPr>
        <p:spPr>
          <a:xfrm>
            <a:off x="8486582" y="4757530"/>
            <a:ext cx="137303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solidFill>
                  <a:schemeClr val="bg1"/>
                </a:solidFill>
              </a:rPr>
              <a:t> </a:t>
            </a:r>
            <a:r>
              <a:rPr lang="en-GB" dirty="0">
                <a:solidFill>
                  <a:schemeClr val="bg1"/>
                </a:solidFill>
                <a:latin typeface="Symbol" pitchFamily="2" charset="2"/>
              </a:rPr>
              <a:t>s</a:t>
            </a:r>
            <a:r>
              <a:rPr lang="en-GB" dirty="0">
                <a:solidFill>
                  <a:schemeClr val="bg1"/>
                </a:solidFill>
              </a:rPr>
              <a:t>=100 </a:t>
            </a:r>
            <a:r>
              <a:rPr lang="en-GB" dirty="0" err="1">
                <a:solidFill>
                  <a:schemeClr val="bg1"/>
                </a:solidFill>
              </a:rPr>
              <a:t>ps</a:t>
            </a:r>
            <a:endParaRPr lang="en-GB" dirty="0">
              <a:solidFill>
                <a:schemeClr val="bg1"/>
              </a:solidFill>
            </a:endParaRPr>
          </a:p>
        </p:txBody>
      </p:sp>
    </p:spTree>
    <p:extLst>
      <p:ext uri="{BB962C8B-B14F-4D97-AF65-F5344CB8AC3E}">
        <p14:creationId xmlns:p14="http://schemas.microsoft.com/office/powerpoint/2010/main" val="63498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0631F84-6A16-58B0-DC96-AA80F465B3B0}"/>
              </a:ext>
            </a:extLst>
          </p:cNvPr>
          <p:cNvSpPr>
            <a:spLocks noGrp="1"/>
          </p:cNvSpPr>
          <p:nvPr>
            <p:ph type="sldNum" sz="quarter" idx="12"/>
          </p:nvPr>
        </p:nvSpPr>
        <p:spPr/>
        <p:txBody>
          <a:bodyPr/>
          <a:lstStyle/>
          <a:p>
            <a:fld id="{D57F1E4F-1CFF-5643-939E-02111984F565}" type="slidenum">
              <a:rPr lang="en-US" smtClean="0"/>
              <a:t>5</a:t>
            </a:fld>
            <a:endParaRPr lang="en-US" dirty="0"/>
          </a:p>
        </p:txBody>
      </p:sp>
      <p:sp>
        <p:nvSpPr>
          <p:cNvPr id="3" name="ZoneTexte 2">
            <a:extLst>
              <a:ext uri="{FF2B5EF4-FFF2-40B4-BE49-F238E27FC236}">
                <a16:creationId xmlns:a16="http://schemas.microsoft.com/office/drawing/2014/main" id="{6A91E7CE-BF0D-C6F3-B324-E4E440521DB2}"/>
              </a:ext>
            </a:extLst>
          </p:cNvPr>
          <p:cNvSpPr txBox="1"/>
          <p:nvPr/>
        </p:nvSpPr>
        <p:spPr>
          <a:xfrm>
            <a:off x="632351" y="1063416"/>
            <a:ext cx="9915445" cy="6093976"/>
          </a:xfrm>
          <a:prstGeom prst="rect">
            <a:avLst/>
          </a:prstGeom>
          <a:noFill/>
        </p:spPr>
        <p:txBody>
          <a:bodyPr wrap="square" rtlCol="0">
            <a:spAutoFit/>
          </a:bodyPr>
          <a:lstStyle/>
          <a:p>
            <a:endParaRPr lang="en-GB" dirty="0"/>
          </a:p>
          <a:p>
            <a:r>
              <a:rPr lang="en-GB" sz="2400" b="1" dirty="0">
                <a:solidFill>
                  <a:schemeClr val="accent3">
                    <a:lumMod val="40000"/>
                    <a:lumOff val="60000"/>
                  </a:schemeClr>
                </a:solidFill>
              </a:rPr>
              <a:t>First step</a:t>
            </a:r>
          </a:p>
          <a:p>
            <a:endParaRPr lang="en-GB" dirty="0"/>
          </a:p>
          <a:p>
            <a:pPr marL="285750" indent="-285750">
              <a:buFont typeface="Wingdings" pitchFamily="2" charset="2"/>
              <a:buChar char="Ø"/>
            </a:pPr>
            <a:r>
              <a:rPr lang="en-GB" dirty="0"/>
              <a:t> Simulation and  detailed study  of the time impact on the energy reconstruction and showers separation</a:t>
            </a:r>
          </a:p>
          <a:p>
            <a:endParaRPr lang="en-GB" dirty="0"/>
          </a:p>
          <a:p>
            <a:pPr marL="285750" indent="-285750">
              <a:buFont typeface="Wingdings" pitchFamily="2" charset="2"/>
              <a:buChar char="Ø"/>
            </a:pPr>
            <a:r>
              <a:rPr lang="en-GB" dirty="0"/>
              <a:t> Simulation of MRPC </a:t>
            </a:r>
          </a:p>
          <a:p>
            <a:endParaRPr lang="en-GB" dirty="0"/>
          </a:p>
          <a:p>
            <a:pPr marL="285750" indent="-285750">
              <a:buFont typeface="Wingdings" pitchFamily="2" charset="2"/>
              <a:buChar char="Ø"/>
            </a:pPr>
            <a:r>
              <a:rPr lang="en-GB" dirty="0"/>
              <a:t>Construction of small to medium MRPC  of different gaps (3,4,5..)</a:t>
            </a:r>
          </a:p>
          <a:p>
            <a:endParaRPr lang="en-GB" dirty="0"/>
          </a:p>
          <a:p>
            <a:pPr marL="285750" indent="-285750">
              <a:buFont typeface="Wingdings" pitchFamily="2" charset="2"/>
              <a:buChar char="Ø"/>
            </a:pPr>
            <a:r>
              <a:rPr lang="en-GB" dirty="0"/>
              <a:t>Exploit the readout electronics already available (</a:t>
            </a:r>
            <a:r>
              <a:rPr lang="en-GB" dirty="0" err="1"/>
              <a:t>petiroc</a:t>
            </a:r>
            <a:r>
              <a:rPr lang="en-GB" dirty="0"/>
              <a:t>, </a:t>
            </a:r>
            <a:r>
              <a:rPr lang="en-GB" dirty="0" err="1"/>
              <a:t>liroc</a:t>
            </a:r>
            <a:r>
              <a:rPr lang="en-GB" dirty="0"/>
              <a:t>…) to determine the number of gaps allowing to reach the 100ps time resolution</a:t>
            </a:r>
          </a:p>
          <a:p>
            <a:endParaRPr lang="en-GB" dirty="0"/>
          </a:p>
          <a:p>
            <a:pPr marL="285750" indent="-285750">
              <a:buFont typeface="Wingdings" pitchFamily="2" charset="2"/>
              <a:buChar char="Ø"/>
            </a:pPr>
            <a:r>
              <a:rPr lang="en-GB" dirty="0"/>
              <a:t>Contribute to the new readout electronics of OMEGA </a:t>
            </a:r>
            <a:r>
              <a:rPr lang="en-GB" dirty="0">
                <a:sym typeface="Wingdings" pitchFamily="2" charset="2"/>
              </a:rPr>
              <a:t> DAQ</a:t>
            </a:r>
          </a:p>
          <a:p>
            <a:endParaRPr lang="en-GB" dirty="0">
              <a:sym typeface="Wingdings" pitchFamily="2" charset="2"/>
            </a:endParaRPr>
          </a:p>
          <a:p>
            <a:r>
              <a:rPr lang="en-GB" sz="2400" b="1" dirty="0">
                <a:solidFill>
                  <a:schemeClr val="accent3">
                    <a:lumMod val="40000"/>
                    <a:lumOff val="60000"/>
                  </a:schemeClr>
                </a:solidFill>
                <a:sym typeface="Wingdings" pitchFamily="2" charset="2"/>
              </a:rPr>
              <a:t>Second step</a:t>
            </a:r>
          </a:p>
          <a:p>
            <a:endParaRPr lang="en-GB" dirty="0">
              <a:sym typeface="Wingdings" pitchFamily="2" charset="2"/>
            </a:endParaRPr>
          </a:p>
          <a:p>
            <a:r>
              <a:rPr lang="en-GB" b="1" dirty="0">
                <a:sym typeface="Wingdings" pitchFamily="2" charset="2"/>
              </a:rPr>
              <a:t>Build a few large MRPC with the new electronics and place them in the present prototype and study hadronic showers combining both the RPC and MRPC </a:t>
            </a:r>
          </a:p>
          <a:p>
            <a:endParaRPr lang="en-GB" dirty="0"/>
          </a:p>
          <a:p>
            <a:endParaRPr lang="en-GB" dirty="0"/>
          </a:p>
        </p:txBody>
      </p:sp>
      <p:sp>
        <p:nvSpPr>
          <p:cNvPr id="4" name="ZoneTexte 3">
            <a:extLst>
              <a:ext uri="{FF2B5EF4-FFF2-40B4-BE49-F238E27FC236}">
                <a16:creationId xmlns:a16="http://schemas.microsoft.com/office/drawing/2014/main" id="{235BE754-F6C0-25BA-71B5-21E28A7BE9ED}"/>
              </a:ext>
            </a:extLst>
          </p:cNvPr>
          <p:cNvSpPr txBox="1"/>
          <p:nvPr/>
        </p:nvSpPr>
        <p:spPr>
          <a:xfrm>
            <a:off x="4172756" y="295729"/>
            <a:ext cx="3834422" cy="769441"/>
          </a:xfrm>
          <a:prstGeom prst="rect">
            <a:avLst/>
          </a:prstGeom>
          <a:noFill/>
        </p:spPr>
        <p:txBody>
          <a:bodyPr wrap="square" rtlCol="0">
            <a:spAutoFit/>
          </a:bodyPr>
          <a:lstStyle/>
          <a:p>
            <a:pPr algn="ctr"/>
            <a:r>
              <a:rPr lang="en-GB" sz="2800" b="1" dirty="0"/>
              <a:t>Strategy </a:t>
            </a:r>
          </a:p>
          <a:p>
            <a:pPr algn="ctr"/>
            <a:r>
              <a:rPr lang="en-GB" sz="1600" b="1" dirty="0"/>
              <a:t>in Master Project TMRPC4HC</a:t>
            </a:r>
          </a:p>
        </p:txBody>
      </p:sp>
    </p:spTree>
    <p:extLst>
      <p:ext uri="{BB962C8B-B14F-4D97-AF65-F5344CB8AC3E}">
        <p14:creationId xmlns:p14="http://schemas.microsoft.com/office/powerpoint/2010/main" val="53806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E59A2CD-0D30-58CC-1F8C-E48B67E07CEB}"/>
              </a:ext>
            </a:extLst>
          </p:cNvPr>
          <p:cNvSpPr>
            <a:spLocks noGrp="1"/>
          </p:cNvSpPr>
          <p:nvPr>
            <p:ph type="sldNum" sz="quarter" idx="12"/>
          </p:nvPr>
        </p:nvSpPr>
        <p:spPr/>
        <p:txBody>
          <a:bodyPr/>
          <a:lstStyle/>
          <a:p>
            <a:fld id="{D57F1E4F-1CFF-5643-939E-02111984F565}" type="slidenum">
              <a:rPr lang="en-US" smtClean="0"/>
              <a:t>6</a:t>
            </a:fld>
            <a:endParaRPr lang="en-US" dirty="0"/>
          </a:p>
        </p:txBody>
      </p:sp>
      <p:sp>
        <p:nvSpPr>
          <p:cNvPr id="4" name="ZoneTexte 3">
            <a:extLst>
              <a:ext uri="{FF2B5EF4-FFF2-40B4-BE49-F238E27FC236}">
                <a16:creationId xmlns:a16="http://schemas.microsoft.com/office/drawing/2014/main" id="{67D69F9A-C70D-748D-4E27-BC64A8B9975F}"/>
              </a:ext>
            </a:extLst>
          </p:cNvPr>
          <p:cNvSpPr txBox="1"/>
          <p:nvPr/>
        </p:nvSpPr>
        <p:spPr>
          <a:xfrm>
            <a:off x="412124" y="2370152"/>
            <a:ext cx="9530366" cy="1200329"/>
          </a:xfrm>
          <a:prstGeom prst="rect">
            <a:avLst/>
          </a:prstGeom>
          <a:noFill/>
        </p:spPr>
        <p:txBody>
          <a:bodyPr wrap="square" rtlCol="0">
            <a:spAutoFit/>
          </a:bodyPr>
          <a:lstStyle/>
          <a:p>
            <a:r>
              <a:rPr lang="en-GB" dirty="0"/>
              <a:t>  DRD1 (gaseous detectors) : to develop the required active layers and their readout  </a:t>
            </a:r>
          </a:p>
          <a:p>
            <a:endParaRPr lang="en-GB" dirty="0"/>
          </a:p>
          <a:p>
            <a:r>
              <a:rPr lang="en-GB" dirty="0"/>
              <a:t>DRD6  (calorimetry): to develop the detection system  (mechanical structure, cooling, DAQ) </a:t>
            </a:r>
          </a:p>
        </p:txBody>
      </p:sp>
      <p:sp>
        <p:nvSpPr>
          <p:cNvPr id="5" name="ZoneTexte 4">
            <a:extLst>
              <a:ext uri="{FF2B5EF4-FFF2-40B4-BE49-F238E27FC236}">
                <a16:creationId xmlns:a16="http://schemas.microsoft.com/office/drawing/2014/main" id="{EEA56137-95FF-19F6-2CCF-F66DBED77431}"/>
              </a:ext>
            </a:extLst>
          </p:cNvPr>
          <p:cNvSpPr txBox="1"/>
          <p:nvPr/>
        </p:nvSpPr>
        <p:spPr>
          <a:xfrm>
            <a:off x="412124" y="1261558"/>
            <a:ext cx="9940416" cy="646331"/>
          </a:xfrm>
          <a:prstGeom prst="rect">
            <a:avLst/>
          </a:prstGeom>
          <a:noFill/>
        </p:spPr>
        <p:txBody>
          <a:bodyPr wrap="square" rtlCol="0">
            <a:spAutoFit/>
          </a:bodyPr>
          <a:lstStyle/>
          <a:p>
            <a:r>
              <a:rPr lang="en-GB" dirty="0"/>
              <a:t>To develop the T-SDHCAL we joined two collaborations following the spirit proposed by the ECFA  panel:</a:t>
            </a:r>
          </a:p>
        </p:txBody>
      </p:sp>
      <p:sp>
        <p:nvSpPr>
          <p:cNvPr id="6" name="ZoneTexte 5">
            <a:extLst>
              <a:ext uri="{FF2B5EF4-FFF2-40B4-BE49-F238E27FC236}">
                <a16:creationId xmlns:a16="http://schemas.microsoft.com/office/drawing/2014/main" id="{3B29CC0A-D69B-1B4A-78FD-AAAADDC577B8}"/>
              </a:ext>
            </a:extLst>
          </p:cNvPr>
          <p:cNvSpPr txBox="1"/>
          <p:nvPr/>
        </p:nvSpPr>
        <p:spPr>
          <a:xfrm>
            <a:off x="4172756" y="295729"/>
            <a:ext cx="2331076" cy="523220"/>
          </a:xfrm>
          <a:prstGeom prst="rect">
            <a:avLst/>
          </a:prstGeom>
          <a:noFill/>
        </p:spPr>
        <p:txBody>
          <a:bodyPr wrap="square" rtlCol="0">
            <a:spAutoFit/>
          </a:bodyPr>
          <a:lstStyle/>
          <a:p>
            <a:pPr algn="ctr"/>
            <a:r>
              <a:rPr lang="en-GB" sz="2800" b="1" dirty="0"/>
              <a:t>Strategy</a:t>
            </a:r>
          </a:p>
        </p:txBody>
      </p:sp>
      <p:sp>
        <p:nvSpPr>
          <p:cNvPr id="7" name="ZoneTexte 6">
            <a:extLst>
              <a:ext uri="{FF2B5EF4-FFF2-40B4-BE49-F238E27FC236}">
                <a16:creationId xmlns:a16="http://schemas.microsoft.com/office/drawing/2014/main" id="{7B481515-CCA7-F1BC-C920-31F7F264F536}"/>
              </a:ext>
            </a:extLst>
          </p:cNvPr>
          <p:cNvSpPr txBox="1"/>
          <p:nvPr/>
        </p:nvSpPr>
        <p:spPr>
          <a:xfrm>
            <a:off x="515155" y="3979572"/>
            <a:ext cx="10148552" cy="1477328"/>
          </a:xfrm>
          <a:prstGeom prst="rect">
            <a:avLst/>
          </a:prstGeom>
          <a:noFill/>
        </p:spPr>
        <p:txBody>
          <a:bodyPr wrap="square" rtlCol="0">
            <a:spAutoFit/>
          </a:bodyPr>
          <a:lstStyle/>
          <a:p>
            <a:pPr marL="285750" indent="-285750">
              <a:buFont typeface="Wingdings" pitchFamily="2" charset="2"/>
              <a:buChar char="Ø"/>
            </a:pPr>
            <a:r>
              <a:rPr lang="en-GB" dirty="0"/>
              <a:t>In </a:t>
            </a:r>
            <a:r>
              <a:rPr lang="en-GB" b="1" dirty="0">
                <a:solidFill>
                  <a:srgbClr val="FFFF00"/>
                </a:solidFill>
              </a:rPr>
              <a:t>DRD6</a:t>
            </a:r>
            <a:r>
              <a:rPr lang="en-GB" dirty="0"/>
              <a:t> we are part of the </a:t>
            </a:r>
            <a:r>
              <a:rPr lang="en-GB" b="1" dirty="0">
                <a:solidFill>
                  <a:srgbClr val="FFFF00"/>
                </a:solidFill>
              </a:rPr>
              <a:t>WP1</a:t>
            </a:r>
            <a:r>
              <a:rPr lang="en-GB" dirty="0"/>
              <a:t> that includes all activities on granular calorimeters and with 9 international groups we contribute to the </a:t>
            </a:r>
            <a:r>
              <a:rPr lang="en-GB" b="1" dirty="0">
                <a:solidFill>
                  <a:srgbClr val="FFFF00"/>
                </a:solidFill>
              </a:rPr>
              <a:t>T-SDHCAL subtask </a:t>
            </a:r>
          </a:p>
          <a:p>
            <a:endParaRPr lang="en-GB" b="1" dirty="0">
              <a:solidFill>
                <a:schemeClr val="accent3">
                  <a:lumMod val="40000"/>
                  <a:lumOff val="60000"/>
                </a:schemeClr>
              </a:solidFill>
            </a:endParaRPr>
          </a:p>
          <a:p>
            <a:endParaRPr lang="en-GB" b="1" dirty="0"/>
          </a:p>
          <a:p>
            <a:pPr marL="285750" indent="-285750">
              <a:buFont typeface="Wingdings" pitchFamily="2" charset="2"/>
              <a:buChar char="Ø"/>
            </a:pPr>
            <a:r>
              <a:rPr lang="en-GB" b="1" dirty="0"/>
              <a:t> </a:t>
            </a:r>
            <a:r>
              <a:rPr lang="en-GB" dirty="0"/>
              <a:t>in </a:t>
            </a:r>
            <a:r>
              <a:rPr lang="en-GB" b="1" dirty="0">
                <a:solidFill>
                  <a:srgbClr val="FFFF00"/>
                </a:solidFill>
              </a:rPr>
              <a:t>DRD1 </a:t>
            </a:r>
            <a:r>
              <a:rPr lang="en-GB" dirty="0"/>
              <a:t>we are in two work packages: </a:t>
            </a:r>
            <a:r>
              <a:rPr lang="en-GB" b="1" dirty="0">
                <a:solidFill>
                  <a:srgbClr val="FFFF00"/>
                </a:solidFill>
              </a:rPr>
              <a:t>WP5 </a:t>
            </a:r>
            <a:r>
              <a:rPr lang="en-GB" dirty="0"/>
              <a:t>(</a:t>
            </a:r>
            <a:r>
              <a:rPr lang="en-GB" b="1" dirty="0">
                <a:solidFill>
                  <a:srgbClr val="00B0F0"/>
                </a:solidFill>
              </a:rPr>
              <a:t>gaseous calorimetry</a:t>
            </a:r>
            <a:r>
              <a:rPr lang="en-GB" dirty="0"/>
              <a:t>) and </a:t>
            </a:r>
            <a:r>
              <a:rPr lang="en-GB" b="1" dirty="0">
                <a:solidFill>
                  <a:srgbClr val="FFFF00"/>
                </a:solidFill>
              </a:rPr>
              <a:t>WP7</a:t>
            </a:r>
            <a:r>
              <a:rPr lang="en-GB" dirty="0"/>
              <a:t> (</a:t>
            </a:r>
            <a:r>
              <a:rPr lang="en-GB" b="1" dirty="0">
                <a:solidFill>
                  <a:srgbClr val="00B0F0"/>
                </a:solidFill>
              </a:rPr>
              <a:t>timing</a:t>
            </a:r>
            <a:r>
              <a:rPr lang="en-GB" dirty="0"/>
              <a:t>)</a:t>
            </a:r>
            <a:endParaRPr lang="en-GB" b="1" dirty="0">
              <a:solidFill>
                <a:srgbClr val="FFFF00"/>
              </a:solidFill>
            </a:endParaRPr>
          </a:p>
        </p:txBody>
      </p:sp>
    </p:spTree>
    <p:extLst>
      <p:ext uri="{BB962C8B-B14F-4D97-AF65-F5344CB8AC3E}">
        <p14:creationId xmlns:p14="http://schemas.microsoft.com/office/powerpoint/2010/main" val="4946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F5C1953-FEFB-7F3F-C364-120268DD9682}"/>
              </a:ext>
            </a:extLst>
          </p:cNvPr>
          <p:cNvSpPr>
            <a:spLocks noGrp="1"/>
          </p:cNvSpPr>
          <p:nvPr>
            <p:ph type="sldNum" sz="quarter" idx="12"/>
          </p:nvPr>
        </p:nvSpPr>
        <p:spPr/>
        <p:txBody>
          <a:bodyPr/>
          <a:lstStyle/>
          <a:p>
            <a:fld id="{D57F1E4F-1CFF-5643-939E-02111984F565}" type="slidenum">
              <a:rPr lang="en-US" smtClean="0"/>
              <a:t>7</a:t>
            </a:fld>
            <a:endParaRPr lang="en-US" dirty="0"/>
          </a:p>
        </p:txBody>
      </p:sp>
      <p:sp>
        <p:nvSpPr>
          <p:cNvPr id="3" name="ZoneTexte 2">
            <a:extLst>
              <a:ext uri="{FF2B5EF4-FFF2-40B4-BE49-F238E27FC236}">
                <a16:creationId xmlns:a16="http://schemas.microsoft.com/office/drawing/2014/main" id="{F5B32422-5B31-715D-61F8-9C25EA529BD3}"/>
              </a:ext>
            </a:extLst>
          </p:cNvPr>
          <p:cNvSpPr txBox="1"/>
          <p:nvPr/>
        </p:nvSpPr>
        <p:spPr>
          <a:xfrm>
            <a:off x="4460381" y="308123"/>
            <a:ext cx="2185117" cy="461665"/>
          </a:xfrm>
          <a:prstGeom prst="rect">
            <a:avLst/>
          </a:prstGeom>
          <a:noFill/>
        </p:spPr>
        <p:txBody>
          <a:bodyPr wrap="square" rtlCol="0">
            <a:spAutoFit/>
          </a:bodyPr>
          <a:lstStyle/>
          <a:p>
            <a:r>
              <a:rPr lang="en-GB" sz="2400" b="1" dirty="0">
                <a:solidFill>
                  <a:srgbClr val="FFFF00"/>
                </a:solidFill>
              </a:rPr>
              <a:t>    DRD1-WP5</a:t>
            </a:r>
          </a:p>
        </p:txBody>
      </p:sp>
      <p:graphicFrame>
        <p:nvGraphicFramePr>
          <p:cNvPr id="5" name="Tableau 4">
            <a:extLst>
              <a:ext uri="{FF2B5EF4-FFF2-40B4-BE49-F238E27FC236}">
                <a16:creationId xmlns:a16="http://schemas.microsoft.com/office/drawing/2014/main" id="{C05AC534-1D19-7D6A-8C91-315B3C96A73C}"/>
              </a:ext>
            </a:extLst>
          </p:cNvPr>
          <p:cNvGraphicFramePr>
            <a:graphicFrameLocks noGrp="1"/>
          </p:cNvGraphicFramePr>
          <p:nvPr>
            <p:extLst>
              <p:ext uri="{D42A27DB-BD31-4B8C-83A1-F6EECF244321}">
                <p14:modId xmlns:p14="http://schemas.microsoft.com/office/powerpoint/2010/main" val="1002809781"/>
              </p:ext>
            </p:extLst>
          </p:nvPr>
        </p:nvGraphicFramePr>
        <p:xfrm>
          <a:off x="1587626" y="1272988"/>
          <a:ext cx="7930625" cy="4695794"/>
        </p:xfrm>
        <a:graphic>
          <a:graphicData uri="http://schemas.openxmlformats.org/drawingml/2006/table">
            <a:tbl>
              <a:tblPr firstRow="1" firstCol="1" bandRow="1">
                <a:tableStyleId>{5C22544A-7EE6-4342-B048-85BDC9FD1C3A}</a:tableStyleId>
              </a:tblPr>
              <a:tblGrid>
                <a:gridCol w="1095592">
                  <a:extLst>
                    <a:ext uri="{9D8B030D-6E8A-4147-A177-3AD203B41FA5}">
                      <a16:colId xmlns:a16="http://schemas.microsoft.com/office/drawing/2014/main" val="3849384753"/>
                    </a:ext>
                  </a:extLst>
                </a:gridCol>
                <a:gridCol w="1466221">
                  <a:extLst>
                    <a:ext uri="{9D8B030D-6E8A-4147-A177-3AD203B41FA5}">
                      <a16:colId xmlns:a16="http://schemas.microsoft.com/office/drawing/2014/main" val="3070172064"/>
                    </a:ext>
                  </a:extLst>
                </a:gridCol>
                <a:gridCol w="4170584">
                  <a:extLst>
                    <a:ext uri="{9D8B030D-6E8A-4147-A177-3AD203B41FA5}">
                      <a16:colId xmlns:a16="http://schemas.microsoft.com/office/drawing/2014/main" val="842759770"/>
                    </a:ext>
                  </a:extLst>
                </a:gridCol>
                <a:gridCol w="614184">
                  <a:extLst>
                    <a:ext uri="{9D8B030D-6E8A-4147-A177-3AD203B41FA5}">
                      <a16:colId xmlns:a16="http://schemas.microsoft.com/office/drawing/2014/main" val="2995647693"/>
                    </a:ext>
                  </a:extLst>
                </a:gridCol>
                <a:gridCol w="584044">
                  <a:extLst>
                    <a:ext uri="{9D8B030D-6E8A-4147-A177-3AD203B41FA5}">
                      <a16:colId xmlns:a16="http://schemas.microsoft.com/office/drawing/2014/main" val="2778658898"/>
                    </a:ext>
                  </a:extLst>
                </a:gridCol>
              </a:tblGrid>
              <a:tr h="1233836">
                <a:tc>
                  <a:txBody>
                    <a:bodyPr/>
                    <a:lstStyle/>
                    <a:p>
                      <a:pPr algn="ctr">
                        <a:lnSpc>
                          <a:spcPct val="115000"/>
                        </a:lnSpc>
                      </a:pPr>
                      <a:r>
                        <a:rPr lang="en-GB" sz="1000" kern="0" dirty="0">
                          <a:effectLst/>
                        </a:rPr>
                        <a:t>Milestones and Deliverables</a:t>
                      </a:r>
                      <a:endParaRPr lang="fr-FR" sz="11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tc>
                  <a:txBody>
                    <a:bodyPr/>
                    <a:lstStyle/>
                    <a:p>
                      <a:pPr algn="ctr">
                        <a:lnSpc>
                          <a:spcPct val="115000"/>
                        </a:lnSpc>
                      </a:pPr>
                      <a:r>
                        <a:rPr lang="en-GB" sz="1000" kern="0">
                          <a:effectLst/>
                        </a:rPr>
                        <a:t>Title</a:t>
                      </a:r>
                      <a:endParaRPr lang="fr-FR" sz="1100" kern="10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tc>
                  <a:txBody>
                    <a:bodyPr/>
                    <a:lstStyle/>
                    <a:p>
                      <a:pPr algn="ctr">
                        <a:lnSpc>
                          <a:spcPct val="115000"/>
                        </a:lnSpc>
                      </a:pPr>
                      <a:r>
                        <a:rPr lang="en-GB" sz="1000" kern="0">
                          <a:effectLst/>
                        </a:rPr>
                        <a:t>Description</a:t>
                      </a:r>
                      <a:endParaRPr lang="fr-FR" sz="1100" kern="10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tc>
                  <a:txBody>
                    <a:bodyPr/>
                    <a:lstStyle/>
                    <a:p>
                      <a:pPr algn="ctr">
                        <a:lnSpc>
                          <a:spcPct val="115000"/>
                        </a:lnSpc>
                      </a:pPr>
                      <a:r>
                        <a:rPr lang="en-GB" sz="1000" kern="0">
                          <a:effectLst/>
                        </a:rPr>
                        <a:t>Start Date</a:t>
                      </a:r>
                      <a:endParaRPr lang="fr-FR" sz="1100" kern="10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tc>
                  <a:txBody>
                    <a:bodyPr/>
                    <a:lstStyle/>
                    <a:p>
                      <a:pPr algn="ctr">
                        <a:lnSpc>
                          <a:spcPct val="115000"/>
                        </a:lnSpc>
                      </a:pPr>
                      <a:r>
                        <a:rPr lang="en-GB" sz="1000" kern="0">
                          <a:effectLst/>
                        </a:rPr>
                        <a:t>End Date</a:t>
                      </a:r>
                      <a:endParaRPr lang="fr-FR" sz="1100" kern="10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extLst>
                  <a:ext uri="{0D108BD9-81ED-4DB2-BD59-A6C34878D82A}">
                    <a16:rowId xmlns:a16="http://schemas.microsoft.com/office/drawing/2014/main" val="3028885426"/>
                  </a:ext>
                </a:extLst>
              </a:tr>
              <a:tr h="526298">
                <a:tc>
                  <a:txBody>
                    <a:bodyPr/>
                    <a:lstStyle/>
                    <a:p>
                      <a:pPr algn="ctr">
                        <a:lnSpc>
                          <a:spcPct val="115000"/>
                        </a:lnSpc>
                      </a:pPr>
                      <a:r>
                        <a:rPr lang="en-GB" sz="1000" kern="0">
                          <a:effectLst/>
                        </a:rPr>
                        <a:t>M1.1</a:t>
                      </a:r>
                      <a:endParaRPr lang="fr-FR" sz="1100" kern="10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tc>
                  <a:txBody>
                    <a:bodyPr/>
                    <a:lstStyle/>
                    <a:p>
                      <a:pPr algn="ctr">
                        <a:lnSpc>
                          <a:spcPct val="115000"/>
                        </a:lnSpc>
                      </a:pPr>
                      <a:r>
                        <a:rPr lang="en-US" sz="1000" kern="0">
                          <a:effectLst/>
                        </a:rPr>
                        <a:t>Conception of small detectors of the different technologies</a:t>
                      </a:r>
                      <a:endParaRPr lang="fr-FR" sz="1100" kern="10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tc>
                  <a:txBody>
                    <a:bodyPr/>
                    <a:lstStyle/>
                    <a:p>
                      <a:pPr algn="just">
                        <a:lnSpc>
                          <a:spcPct val="115000"/>
                        </a:lnSpc>
                      </a:pPr>
                      <a:r>
                        <a:rPr lang="en-US" sz="1000" kern="0">
                          <a:effectLst/>
                        </a:rPr>
                        <a:t>Conception of small detectors of the different technologies (M)RPC, MicroMegas, µRWELL, RPWELL) equipped with electronics readout with pads of a few cm</a:t>
                      </a:r>
                      <a:r>
                        <a:rPr lang="en-US" sz="1000" kern="0" baseline="30000">
                          <a:effectLst/>
                        </a:rPr>
                        <a:t>2</a:t>
                      </a:r>
                      <a:r>
                        <a:rPr lang="en-US" sz="1000" kern="0">
                          <a:effectLst/>
                        </a:rPr>
                        <a:t> to test their efficiency and their uniformity</a:t>
                      </a:r>
                      <a:endParaRPr lang="fr-FR" sz="1100" kern="10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tc>
                  <a:txBody>
                    <a:bodyPr/>
                    <a:lstStyle/>
                    <a:p>
                      <a:pPr algn="ctr">
                        <a:lnSpc>
                          <a:spcPct val="115000"/>
                        </a:lnSpc>
                      </a:pPr>
                      <a:r>
                        <a:rPr lang="en-GB" sz="1000" kern="0">
                          <a:effectLst/>
                        </a:rPr>
                        <a:t>0</a:t>
                      </a:r>
                      <a:endParaRPr lang="fr-FR" sz="1100" kern="10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tc>
                  <a:txBody>
                    <a:bodyPr/>
                    <a:lstStyle/>
                    <a:p>
                      <a:pPr algn="ctr">
                        <a:lnSpc>
                          <a:spcPct val="115000"/>
                        </a:lnSpc>
                      </a:pPr>
                      <a:r>
                        <a:rPr lang="en-GB" sz="1000" kern="0">
                          <a:effectLst/>
                        </a:rPr>
                        <a:t>12M</a:t>
                      </a:r>
                      <a:endParaRPr lang="fr-FR" sz="1100" kern="10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extLst>
                  <a:ext uri="{0D108BD9-81ED-4DB2-BD59-A6C34878D82A}">
                    <a16:rowId xmlns:a16="http://schemas.microsoft.com/office/drawing/2014/main" val="2693780252"/>
                  </a:ext>
                </a:extLst>
              </a:tr>
              <a:tr h="929115">
                <a:tc>
                  <a:txBody>
                    <a:bodyPr/>
                    <a:lstStyle/>
                    <a:p>
                      <a:pPr algn="ctr">
                        <a:lnSpc>
                          <a:spcPct val="115000"/>
                        </a:lnSpc>
                      </a:pPr>
                      <a:r>
                        <a:rPr lang="en-GB" sz="1000" kern="0">
                          <a:effectLst/>
                        </a:rPr>
                        <a:t>M1.2</a:t>
                      </a:r>
                      <a:endParaRPr lang="fr-FR" sz="1100" kern="10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tc>
                  <a:txBody>
                    <a:bodyPr/>
                    <a:lstStyle/>
                    <a:p>
                      <a:pPr algn="ctr">
                        <a:lnSpc>
                          <a:spcPct val="115000"/>
                        </a:lnSpc>
                      </a:pPr>
                      <a:r>
                        <a:rPr lang="en-US" sz="1000" kern="0" dirty="0">
                          <a:effectLst/>
                        </a:rPr>
                        <a:t>Realization of large detectors  with different technologies</a:t>
                      </a:r>
                      <a:endParaRPr lang="fr-FR" sz="11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tc>
                  <a:txBody>
                    <a:bodyPr/>
                    <a:lstStyle/>
                    <a:p>
                      <a:pPr algn="ctr">
                        <a:lnSpc>
                          <a:spcPct val="115000"/>
                        </a:lnSpc>
                      </a:pPr>
                      <a:r>
                        <a:rPr lang="en-US" sz="1000" kern="0">
                          <a:effectLst/>
                        </a:rPr>
                        <a:t> </a:t>
                      </a:r>
                      <a:endParaRPr lang="fr-FR" sz="1100" kern="100">
                        <a:effectLst/>
                      </a:endParaRPr>
                    </a:p>
                    <a:p>
                      <a:pPr algn="just">
                        <a:lnSpc>
                          <a:spcPct val="115000"/>
                        </a:lnSpc>
                      </a:pPr>
                      <a:r>
                        <a:rPr lang="en-US" sz="1000" kern="0">
                          <a:effectLst/>
                        </a:rPr>
                        <a:t>Realization of medium-size  detectors (L &gt; 20 cm, l &gt; 20 cm) with different technologies featuring efficient gas circulation systems, small dead zones and equipped with Active Sensitive Units (ASU) hosting readout electronics allowing to measure efficiency and uniformity</a:t>
                      </a:r>
                      <a:endParaRPr lang="fr-FR" sz="1100" kern="10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tc>
                  <a:txBody>
                    <a:bodyPr/>
                    <a:lstStyle/>
                    <a:p>
                      <a:pPr algn="ctr">
                        <a:lnSpc>
                          <a:spcPct val="115000"/>
                        </a:lnSpc>
                      </a:pPr>
                      <a:r>
                        <a:rPr lang="en-GB" sz="1000" kern="0">
                          <a:effectLst/>
                        </a:rPr>
                        <a:t>12M</a:t>
                      </a:r>
                      <a:endParaRPr lang="fr-FR" sz="1100" kern="10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tc>
                  <a:txBody>
                    <a:bodyPr/>
                    <a:lstStyle/>
                    <a:p>
                      <a:pPr algn="ctr">
                        <a:lnSpc>
                          <a:spcPct val="115000"/>
                        </a:lnSpc>
                      </a:pPr>
                      <a:r>
                        <a:rPr lang="en-GB" sz="1000" kern="0" dirty="0">
                          <a:effectLst/>
                        </a:rPr>
                        <a:t>24M</a:t>
                      </a:r>
                      <a:endParaRPr lang="fr-FR" sz="11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extLst>
                  <a:ext uri="{0D108BD9-81ED-4DB2-BD59-A6C34878D82A}">
                    <a16:rowId xmlns:a16="http://schemas.microsoft.com/office/drawing/2014/main" val="773061481"/>
                  </a:ext>
                </a:extLst>
              </a:tr>
              <a:tr h="1600475">
                <a:tc>
                  <a:txBody>
                    <a:bodyPr/>
                    <a:lstStyle/>
                    <a:p>
                      <a:pPr algn="ctr">
                        <a:lnSpc>
                          <a:spcPct val="115000"/>
                        </a:lnSpc>
                      </a:pPr>
                      <a:r>
                        <a:rPr lang="en-GB" sz="1000" kern="0">
                          <a:effectLst/>
                        </a:rPr>
                        <a:t>D1.1</a:t>
                      </a:r>
                      <a:endParaRPr lang="fr-FR" sz="1100" kern="10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tc>
                  <a:txBody>
                    <a:bodyPr/>
                    <a:lstStyle/>
                    <a:p>
                      <a:pPr algn="ctr">
                        <a:lnSpc>
                          <a:spcPct val="115000"/>
                        </a:lnSpc>
                      </a:pPr>
                      <a:r>
                        <a:rPr lang="en-US" sz="1000" kern="0">
                          <a:effectLst/>
                        </a:rPr>
                        <a:t>Construction and performance studies of large detectors of different technologies</a:t>
                      </a:r>
                      <a:endParaRPr lang="fr-FR" sz="1100" kern="10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tc>
                  <a:txBody>
                    <a:bodyPr/>
                    <a:lstStyle/>
                    <a:p>
                      <a:pPr algn="just">
                        <a:lnSpc>
                          <a:spcPct val="115000"/>
                        </a:lnSpc>
                      </a:pPr>
                      <a:r>
                        <a:rPr lang="en-US" sz="1000" kern="0">
                          <a:effectLst/>
                        </a:rPr>
                        <a:t>Construction and performance studies of large detectors of different technologies (M)RPC, MicroMegas, µRWELL, RPWELL) instrumented with pickup pads of 1 cm</a:t>
                      </a:r>
                      <a:r>
                        <a:rPr lang="en-US" sz="1000" kern="0" baseline="30000">
                          <a:effectLst/>
                        </a:rPr>
                        <a:t>2</a:t>
                      </a:r>
                      <a:r>
                        <a:rPr lang="en-US" sz="1000" kern="0">
                          <a:effectLst/>
                        </a:rPr>
                        <a:t>, featuring dead zones less than 2%, highly uniform response to MIPs and time resolution of better than a few nanoseconds as well as high detection rate capabilities up to a few KHz/cm2. The new detectors should be designed to fulfil the requirements of compactness required to be part of highly granular hadronic calorimeters using PFA techniques.</a:t>
                      </a:r>
                      <a:endParaRPr lang="fr-FR" sz="1100" kern="100">
                        <a:effectLst/>
                      </a:endParaRPr>
                    </a:p>
                    <a:p>
                      <a:pPr algn="just">
                        <a:lnSpc>
                          <a:spcPct val="115000"/>
                        </a:lnSpc>
                      </a:pPr>
                      <a:r>
                        <a:rPr lang="en-US" sz="1000" kern="0">
                          <a:effectLst/>
                        </a:rPr>
                        <a:t> </a:t>
                      </a:r>
                      <a:endParaRPr lang="fr-FR" sz="1100" kern="10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tc>
                  <a:txBody>
                    <a:bodyPr/>
                    <a:lstStyle/>
                    <a:p>
                      <a:pPr algn="ctr">
                        <a:lnSpc>
                          <a:spcPct val="115000"/>
                        </a:lnSpc>
                      </a:pPr>
                      <a:r>
                        <a:rPr lang="en-GB" sz="1000" kern="0">
                          <a:effectLst/>
                        </a:rPr>
                        <a:t>0</a:t>
                      </a:r>
                      <a:endParaRPr lang="fr-FR" sz="1100" kern="10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tc>
                  <a:txBody>
                    <a:bodyPr/>
                    <a:lstStyle/>
                    <a:p>
                      <a:pPr algn="ctr">
                        <a:lnSpc>
                          <a:spcPct val="115000"/>
                        </a:lnSpc>
                      </a:pPr>
                      <a:r>
                        <a:rPr lang="en-GB" sz="1000" kern="0" dirty="0">
                          <a:effectLst/>
                        </a:rPr>
                        <a:t>36M</a:t>
                      </a:r>
                      <a:endParaRPr lang="fr-FR" sz="11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60280" marR="60280" marT="0" marB="0" anchor="ctr"/>
                </a:tc>
                <a:extLst>
                  <a:ext uri="{0D108BD9-81ED-4DB2-BD59-A6C34878D82A}">
                    <a16:rowId xmlns:a16="http://schemas.microsoft.com/office/drawing/2014/main" val="2433885571"/>
                  </a:ext>
                </a:extLst>
              </a:tr>
            </a:tbl>
          </a:graphicData>
        </a:graphic>
      </p:graphicFrame>
    </p:spTree>
    <p:extLst>
      <p:ext uri="{BB962C8B-B14F-4D97-AF65-F5344CB8AC3E}">
        <p14:creationId xmlns:p14="http://schemas.microsoft.com/office/powerpoint/2010/main" val="3993318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F5C1953-FEFB-7F3F-C364-120268DD9682}"/>
              </a:ext>
            </a:extLst>
          </p:cNvPr>
          <p:cNvSpPr>
            <a:spLocks noGrp="1"/>
          </p:cNvSpPr>
          <p:nvPr>
            <p:ph type="sldNum" sz="quarter" idx="12"/>
          </p:nvPr>
        </p:nvSpPr>
        <p:spPr/>
        <p:txBody>
          <a:bodyPr/>
          <a:lstStyle/>
          <a:p>
            <a:fld id="{D57F1E4F-1CFF-5643-939E-02111984F565}" type="slidenum">
              <a:rPr lang="en-US" smtClean="0"/>
              <a:t>8</a:t>
            </a:fld>
            <a:endParaRPr lang="en-US" dirty="0"/>
          </a:p>
        </p:txBody>
      </p:sp>
      <p:sp>
        <p:nvSpPr>
          <p:cNvPr id="3" name="ZoneTexte 2">
            <a:extLst>
              <a:ext uri="{FF2B5EF4-FFF2-40B4-BE49-F238E27FC236}">
                <a16:creationId xmlns:a16="http://schemas.microsoft.com/office/drawing/2014/main" id="{F5B32422-5B31-715D-61F8-9C25EA529BD3}"/>
              </a:ext>
            </a:extLst>
          </p:cNvPr>
          <p:cNvSpPr txBox="1"/>
          <p:nvPr/>
        </p:nvSpPr>
        <p:spPr>
          <a:xfrm>
            <a:off x="4366101" y="314896"/>
            <a:ext cx="2961383" cy="461665"/>
          </a:xfrm>
          <a:prstGeom prst="rect">
            <a:avLst/>
          </a:prstGeom>
          <a:noFill/>
        </p:spPr>
        <p:txBody>
          <a:bodyPr wrap="square" rtlCol="0">
            <a:spAutoFit/>
          </a:bodyPr>
          <a:lstStyle/>
          <a:p>
            <a:r>
              <a:rPr lang="en-GB" sz="2400" b="1" dirty="0">
                <a:solidFill>
                  <a:srgbClr val="FFFF00"/>
                </a:solidFill>
              </a:rPr>
              <a:t>    DRD1-WP5-calo</a:t>
            </a:r>
          </a:p>
        </p:txBody>
      </p:sp>
      <p:sp>
        <p:nvSpPr>
          <p:cNvPr id="6" name="ZoneTexte 5">
            <a:extLst>
              <a:ext uri="{FF2B5EF4-FFF2-40B4-BE49-F238E27FC236}">
                <a16:creationId xmlns:a16="http://schemas.microsoft.com/office/drawing/2014/main" id="{9E770ECA-6CA4-28ED-10EA-D51D380086D9}"/>
              </a:ext>
            </a:extLst>
          </p:cNvPr>
          <p:cNvSpPr txBox="1"/>
          <p:nvPr/>
        </p:nvSpPr>
        <p:spPr>
          <a:xfrm>
            <a:off x="8084404" y="1470313"/>
            <a:ext cx="3643957" cy="3785652"/>
          </a:xfrm>
          <a:prstGeom prst="rect">
            <a:avLst/>
          </a:prstGeom>
          <a:noFill/>
        </p:spPr>
        <p:txBody>
          <a:bodyPr wrap="square" rtlCol="0">
            <a:spAutoFit/>
          </a:bodyPr>
          <a:lstStyle/>
          <a:p>
            <a:pPr marL="171450" indent="-171450">
              <a:buFont typeface="Wingdings" pitchFamily="2" charset="2"/>
              <a:buChar char="Ø"/>
            </a:pPr>
            <a:r>
              <a:rPr lang="en-US" sz="1200" dirty="0" err="1">
                <a:cs typeface="Times New Roman" panose="02020603050405020304" pitchFamily="18" charset="0"/>
              </a:rPr>
              <a:t>Institut</a:t>
            </a:r>
            <a:r>
              <a:rPr lang="en-US" sz="1200" dirty="0">
                <a:cs typeface="Times New Roman" panose="02020603050405020304" pitchFamily="18" charset="0"/>
              </a:rPr>
              <a:t> de la physique des 2 </a:t>
            </a:r>
            <a:r>
              <a:rPr lang="en-US" sz="1200" dirty="0" err="1">
                <a:cs typeface="Times New Roman" panose="02020603050405020304" pitchFamily="18" charset="0"/>
              </a:rPr>
              <a:t>infinis</a:t>
            </a:r>
            <a:r>
              <a:rPr lang="en-US" sz="1200" dirty="0">
                <a:cs typeface="Times New Roman" panose="02020603050405020304" pitchFamily="18" charset="0"/>
              </a:rPr>
              <a:t> (IP2I)</a:t>
            </a:r>
          </a:p>
          <a:p>
            <a:endParaRPr lang="en-US" sz="1200" dirty="0">
              <a:cs typeface="Times New Roman" panose="02020603050405020304" pitchFamily="18" charset="0"/>
            </a:endParaRPr>
          </a:p>
          <a:p>
            <a:pPr marL="171450" indent="-171450">
              <a:buFont typeface="Wingdings" pitchFamily="2" charset="2"/>
              <a:buChar char="Ø"/>
            </a:pPr>
            <a:r>
              <a:rPr lang="en-US" sz="1200" dirty="0">
                <a:cs typeface="Times New Roman" panose="02020603050405020304" pitchFamily="18" charset="0"/>
              </a:rPr>
              <a:t>Centro de </a:t>
            </a:r>
            <a:r>
              <a:rPr lang="en-US" sz="1200" dirty="0" err="1">
                <a:cs typeface="Times New Roman" panose="02020603050405020304" pitchFamily="18" charset="0"/>
              </a:rPr>
              <a:t>Investigaciones</a:t>
            </a:r>
            <a:r>
              <a:rPr lang="en-US" sz="1200" dirty="0">
                <a:cs typeface="Times New Roman" panose="02020603050405020304" pitchFamily="18" charset="0"/>
              </a:rPr>
              <a:t> </a:t>
            </a:r>
            <a:r>
              <a:rPr lang="en-US" sz="1200" dirty="0" err="1">
                <a:cs typeface="Times New Roman" panose="02020603050405020304" pitchFamily="18" charset="0"/>
              </a:rPr>
              <a:t>Energéticas</a:t>
            </a:r>
            <a:r>
              <a:rPr lang="en-US" sz="1200" dirty="0">
                <a:cs typeface="Times New Roman" panose="02020603050405020304" pitchFamily="18" charset="0"/>
              </a:rPr>
              <a:t>, </a:t>
            </a:r>
            <a:r>
              <a:rPr lang="en-US" sz="1200" dirty="0" err="1">
                <a:cs typeface="Times New Roman" panose="02020603050405020304" pitchFamily="18" charset="0"/>
              </a:rPr>
              <a:t>Medioambientales</a:t>
            </a:r>
            <a:r>
              <a:rPr lang="en-US" sz="1200" dirty="0">
                <a:cs typeface="Times New Roman" panose="02020603050405020304" pitchFamily="18" charset="0"/>
              </a:rPr>
              <a:t> y </a:t>
            </a:r>
            <a:r>
              <a:rPr lang="en-US" sz="1200" dirty="0" err="1">
                <a:cs typeface="Times New Roman" panose="02020603050405020304" pitchFamily="18" charset="0"/>
              </a:rPr>
              <a:t>Tecnológicas</a:t>
            </a:r>
            <a:r>
              <a:rPr lang="en-US" sz="1200" dirty="0">
                <a:cs typeface="Times New Roman" panose="02020603050405020304" pitchFamily="18" charset="0"/>
              </a:rPr>
              <a:t> (CIEMAT) </a:t>
            </a:r>
          </a:p>
          <a:p>
            <a:endParaRPr lang="en-US" sz="1200" dirty="0">
              <a:cs typeface="Times New Roman" panose="02020603050405020304" pitchFamily="18" charset="0"/>
            </a:endParaRPr>
          </a:p>
          <a:p>
            <a:pPr marL="171450" indent="-171450">
              <a:buFont typeface="Wingdings" pitchFamily="2" charset="2"/>
              <a:buChar char="Ø"/>
            </a:pPr>
            <a:r>
              <a:rPr lang="en-US" sz="1200" dirty="0">
                <a:cs typeface="Times New Roman" panose="02020603050405020304" pitchFamily="18" charset="0"/>
              </a:rPr>
              <a:t>Vrije Universiteit Brussel (VUB)</a:t>
            </a:r>
          </a:p>
          <a:p>
            <a:endParaRPr lang="en-US" sz="1200" dirty="0">
              <a:cs typeface="Times New Roman" panose="02020603050405020304" pitchFamily="18" charset="0"/>
            </a:endParaRPr>
          </a:p>
          <a:p>
            <a:pPr marL="171450" indent="-171450">
              <a:buFont typeface="Wingdings" pitchFamily="2" charset="2"/>
              <a:buChar char="Ø"/>
            </a:pPr>
            <a:r>
              <a:rPr lang="en-US" sz="1200" dirty="0" err="1">
                <a:cs typeface="Times New Roman" panose="02020603050405020304" pitchFamily="18" charset="0"/>
              </a:rPr>
              <a:t>Gangneung-Wonju</a:t>
            </a:r>
            <a:r>
              <a:rPr lang="en-US" sz="1200" dirty="0">
                <a:cs typeface="Times New Roman" panose="02020603050405020304" pitchFamily="18" charset="0"/>
              </a:rPr>
              <a:t> National University</a:t>
            </a:r>
          </a:p>
          <a:p>
            <a:endParaRPr lang="en-US" sz="1200" dirty="0">
              <a:cs typeface="Times New Roman" panose="02020603050405020304" pitchFamily="18" charset="0"/>
            </a:endParaRPr>
          </a:p>
          <a:p>
            <a:pPr marL="171450" indent="-171450">
              <a:buFont typeface="Wingdings" pitchFamily="2" charset="2"/>
              <a:buChar char="Ø"/>
            </a:pPr>
            <a:r>
              <a:rPr lang="en-US" sz="1200" dirty="0">
                <a:cs typeface="Times New Roman" panose="02020603050405020304" pitchFamily="18" charset="0"/>
              </a:rPr>
              <a:t>Shanghai Jiao Tong University (SJTU)</a:t>
            </a:r>
          </a:p>
          <a:p>
            <a:endParaRPr lang="en-US" sz="1200" dirty="0">
              <a:cs typeface="Times New Roman" panose="02020603050405020304" pitchFamily="18" charset="0"/>
            </a:endParaRPr>
          </a:p>
          <a:p>
            <a:pPr marL="171450" indent="-171450">
              <a:buFont typeface="Wingdings" pitchFamily="2" charset="2"/>
              <a:buChar char="Ø"/>
            </a:pPr>
            <a:r>
              <a:rPr lang="en-US" sz="1200" dirty="0">
                <a:cs typeface="Times New Roman" panose="02020603050405020304" pitchFamily="18" charset="0"/>
              </a:rPr>
              <a:t>Max-Planck Institute for Physics (MPP) </a:t>
            </a:r>
          </a:p>
          <a:p>
            <a:endParaRPr lang="en-US" sz="1200" dirty="0">
              <a:cs typeface="Times New Roman" panose="02020603050405020304" pitchFamily="18" charset="0"/>
            </a:endParaRPr>
          </a:p>
          <a:p>
            <a:pPr marL="171450" indent="-171450">
              <a:buFont typeface="Wingdings" pitchFamily="2" charset="2"/>
              <a:buChar char="Ø"/>
            </a:pPr>
            <a:r>
              <a:rPr lang="en-US" sz="1200" dirty="0">
                <a:cs typeface="Times New Roman" panose="02020603050405020304" pitchFamily="18" charset="0"/>
              </a:rPr>
              <a:t>Weizmann Institute of Science (WIS)</a:t>
            </a:r>
          </a:p>
          <a:p>
            <a:endParaRPr lang="en-US" sz="1200" dirty="0">
              <a:cs typeface="Times New Roman" panose="02020603050405020304" pitchFamily="18" charset="0"/>
            </a:endParaRPr>
          </a:p>
          <a:p>
            <a:pPr marL="171450" indent="-171450">
              <a:buFont typeface="Wingdings" pitchFamily="2" charset="2"/>
              <a:buChar char="Ø"/>
            </a:pPr>
            <a:r>
              <a:rPr lang="en-US" sz="1200" dirty="0">
                <a:cs typeface="Times New Roman" panose="02020603050405020304" pitchFamily="18" charset="0"/>
              </a:rPr>
              <a:t>Bari INFN &amp; University (INFN-</a:t>
            </a:r>
            <a:r>
              <a:rPr lang="en-US" sz="1200" dirty="0" err="1">
                <a:cs typeface="Times New Roman" panose="02020603050405020304" pitchFamily="18" charset="0"/>
              </a:rPr>
              <a:t>ba</a:t>
            </a:r>
            <a:r>
              <a:rPr lang="en-US" sz="1200" dirty="0">
                <a:cs typeface="Times New Roman" panose="02020603050405020304" pitchFamily="18" charset="0"/>
              </a:rPr>
              <a:t>)</a:t>
            </a:r>
          </a:p>
          <a:p>
            <a:endParaRPr lang="en-US" sz="1200" dirty="0">
              <a:cs typeface="Times New Roman" panose="02020603050405020304" pitchFamily="18" charset="0"/>
            </a:endParaRPr>
          </a:p>
          <a:p>
            <a:pPr marL="171450" indent="-171450">
              <a:buFont typeface="Wingdings" pitchFamily="2" charset="2"/>
              <a:buChar char="Ø"/>
            </a:pPr>
            <a:r>
              <a:rPr lang="en-US" sz="1200" dirty="0">
                <a:cs typeface="Times New Roman" panose="02020603050405020304" pitchFamily="18" charset="0"/>
              </a:rPr>
              <a:t>ROME3 University (ROME3)</a:t>
            </a:r>
          </a:p>
          <a:p>
            <a:endParaRPr lang="en-US" sz="1200" dirty="0">
              <a:cs typeface="Times New Roman" panose="02020603050405020304" pitchFamily="18" charset="0"/>
            </a:endParaRPr>
          </a:p>
          <a:p>
            <a:pPr marL="171450" indent="-171450">
              <a:buFont typeface="Wingdings" pitchFamily="2" charset="2"/>
              <a:buChar char="Ø"/>
            </a:pPr>
            <a:r>
              <a:rPr lang="en-US" sz="1200" dirty="0">
                <a:cs typeface="Times New Roman" panose="02020603050405020304" pitchFamily="18" charset="0"/>
              </a:rPr>
              <a:t>Naples INFN (INFN-Na)</a:t>
            </a:r>
          </a:p>
        </p:txBody>
      </p:sp>
      <p:sp>
        <p:nvSpPr>
          <p:cNvPr id="21" name="ZoneTexte 20">
            <a:extLst>
              <a:ext uri="{FF2B5EF4-FFF2-40B4-BE49-F238E27FC236}">
                <a16:creationId xmlns:a16="http://schemas.microsoft.com/office/drawing/2014/main" id="{E84221AD-41D3-684C-19E8-0A9961077EF8}"/>
              </a:ext>
            </a:extLst>
          </p:cNvPr>
          <p:cNvSpPr txBox="1"/>
          <p:nvPr/>
        </p:nvSpPr>
        <p:spPr>
          <a:xfrm>
            <a:off x="5504329" y="5910316"/>
            <a:ext cx="6377225" cy="461665"/>
          </a:xfrm>
          <a:prstGeom prst="rect">
            <a:avLst/>
          </a:prstGeom>
          <a:noFill/>
        </p:spPr>
        <p:txBody>
          <a:bodyPr wrap="square" rtlCol="0">
            <a:spAutoFit/>
          </a:bodyPr>
          <a:lstStyle/>
          <a:p>
            <a:r>
              <a:rPr lang="en-GB" sz="2400" b="1" dirty="0"/>
              <a:t>Funding from France 20 for 3 years</a:t>
            </a:r>
          </a:p>
        </p:txBody>
      </p:sp>
      <p:pic>
        <p:nvPicPr>
          <p:cNvPr id="23" name="Image 22">
            <a:extLst>
              <a:ext uri="{FF2B5EF4-FFF2-40B4-BE49-F238E27FC236}">
                <a16:creationId xmlns:a16="http://schemas.microsoft.com/office/drawing/2014/main" id="{D6915064-C326-1A2B-AA86-E95F62F60FEC}"/>
              </a:ext>
            </a:extLst>
          </p:cNvPr>
          <p:cNvPicPr>
            <a:picLocks noChangeAspect="1"/>
          </p:cNvPicPr>
          <p:nvPr/>
        </p:nvPicPr>
        <p:blipFill>
          <a:blip r:embed="rId2"/>
          <a:stretch>
            <a:fillRect/>
          </a:stretch>
        </p:blipFill>
        <p:spPr>
          <a:xfrm>
            <a:off x="453216" y="1833546"/>
            <a:ext cx="7308761" cy="3019785"/>
          </a:xfrm>
          <a:prstGeom prst="rect">
            <a:avLst/>
          </a:prstGeom>
        </p:spPr>
      </p:pic>
    </p:spTree>
    <p:extLst>
      <p:ext uri="{BB962C8B-B14F-4D97-AF65-F5344CB8AC3E}">
        <p14:creationId xmlns:p14="http://schemas.microsoft.com/office/powerpoint/2010/main" val="194066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F5C1953-FEFB-7F3F-C364-120268DD9682}"/>
              </a:ext>
            </a:extLst>
          </p:cNvPr>
          <p:cNvSpPr>
            <a:spLocks noGrp="1"/>
          </p:cNvSpPr>
          <p:nvPr>
            <p:ph type="sldNum" sz="quarter" idx="12"/>
          </p:nvPr>
        </p:nvSpPr>
        <p:spPr/>
        <p:txBody>
          <a:bodyPr/>
          <a:lstStyle/>
          <a:p>
            <a:fld id="{D57F1E4F-1CFF-5643-939E-02111984F565}" type="slidenum">
              <a:rPr lang="en-GB" smtClean="0"/>
              <a:t>9</a:t>
            </a:fld>
            <a:endParaRPr lang="en-GB"/>
          </a:p>
        </p:txBody>
      </p:sp>
      <p:sp>
        <p:nvSpPr>
          <p:cNvPr id="3" name="ZoneTexte 2">
            <a:extLst>
              <a:ext uri="{FF2B5EF4-FFF2-40B4-BE49-F238E27FC236}">
                <a16:creationId xmlns:a16="http://schemas.microsoft.com/office/drawing/2014/main" id="{F5B32422-5B31-715D-61F8-9C25EA529BD3}"/>
              </a:ext>
            </a:extLst>
          </p:cNvPr>
          <p:cNvSpPr txBox="1"/>
          <p:nvPr/>
        </p:nvSpPr>
        <p:spPr>
          <a:xfrm>
            <a:off x="3833263" y="142872"/>
            <a:ext cx="3679067" cy="461665"/>
          </a:xfrm>
          <a:prstGeom prst="rect">
            <a:avLst/>
          </a:prstGeom>
          <a:noFill/>
        </p:spPr>
        <p:txBody>
          <a:bodyPr wrap="square" rtlCol="0">
            <a:spAutoFit/>
          </a:bodyPr>
          <a:lstStyle/>
          <a:p>
            <a:r>
              <a:rPr lang="en-GB" sz="2400" b="1" dirty="0">
                <a:solidFill>
                  <a:srgbClr val="FFFF00"/>
                </a:solidFill>
              </a:rPr>
              <a:t>    DRD1-WP7-B/(M)RPC</a:t>
            </a:r>
          </a:p>
        </p:txBody>
      </p:sp>
      <p:graphicFrame>
        <p:nvGraphicFramePr>
          <p:cNvPr id="5" name="Tableau 4">
            <a:extLst>
              <a:ext uri="{FF2B5EF4-FFF2-40B4-BE49-F238E27FC236}">
                <a16:creationId xmlns:a16="http://schemas.microsoft.com/office/drawing/2014/main" id="{15FA7EF4-FA51-D5BD-F22B-6A5E6DF68673}"/>
              </a:ext>
            </a:extLst>
          </p:cNvPr>
          <p:cNvGraphicFramePr>
            <a:graphicFrameLocks noGrp="1"/>
          </p:cNvGraphicFramePr>
          <p:nvPr>
            <p:extLst>
              <p:ext uri="{D42A27DB-BD31-4B8C-83A1-F6EECF244321}">
                <p14:modId xmlns:p14="http://schemas.microsoft.com/office/powerpoint/2010/main" val="714677123"/>
              </p:ext>
            </p:extLst>
          </p:nvPr>
        </p:nvGraphicFramePr>
        <p:xfrm>
          <a:off x="279556" y="760235"/>
          <a:ext cx="10886427" cy="5993045"/>
        </p:xfrm>
        <a:graphic>
          <a:graphicData uri="http://schemas.openxmlformats.org/drawingml/2006/table">
            <a:tbl>
              <a:tblPr firstRow="1" firstCol="1" bandRow="1">
                <a:tableStyleId>{5C22544A-7EE6-4342-B048-85BDC9FD1C3A}</a:tableStyleId>
              </a:tblPr>
              <a:tblGrid>
                <a:gridCol w="1430727">
                  <a:extLst>
                    <a:ext uri="{9D8B030D-6E8A-4147-A177-3AD203B41FA5}">
                      <a16:colId xmlns:a16="http://schemas.microsoft.com/office/drawing/2014/main" val="513505175"/>
                    </a:ext>
                  </a:extLst>
                </a:gridCol>
                <a:gridCol w="1914734">
                  <a:extLst>
                    <a:ext uri="{9D8B030D-6E8A-4147-A177-3AD203B41FA5}">
                      <a16:colId xmlns:a16="http://schemas.microsoft.com/office/drawing/2014/main" val="3007749982"/>
                    </a:ext>
                  </a:extLst>
                </a:gridCol>
                <a:gridCol w="5446353">
                  <a:extLst>
                    <a:ext uri="{9D8B030D-6E8A-4147-A177-3AD203B41FA5}">
                      <a16:colId xmlns:a16="http://schemas.microsoft.com/office/drawing/2014/main" val="3751182689"/>
                    </a:ext>
                  </a:extLst>
                </a:gridCol>
                <a:gridCol w="802059">
                  <a:extLst>
                    <a:ext uri="{9D8B030D-6E8A-4147-A177-3AD203B41FA5}">
                      <a16:colId xmlns:a16="http://schemas.microsoft.com/office/drawing/2014/main" val="1655041394"/>
                    </a:ext>
                  </a:extLst>
                </a:gridCol>
                <a:gridCol w="1292554">
                  <a:extLst>
                    <a:ext uri="{9D8B030D-6E8A-4147-A177-3AD203B41FA5}">
                      <a16:colId xmlns:a16="http://schemas.microsoft.com/office/drawing/2014/main" val="2319869921"/>
                    </a:ext>
                  </a:extLst>
                </a:gridCol>
              </a:tblGrid>
              <a:tr h="288551">
                <a:tc>
                  <a:txBody>
                    <a:bodyPr/>
                    <a:lstStyle/>
                    <a:p>
                      <a:pPr algn="ctr">
                        <a:lnSpc>
                          <a:spcPct val="115000"/>
                        </a:lnSpc>
                      </a:pPr>
                      <a:r>
                        <a:rPr lang="en-GB" sz="900" kern="0" dirty="0">
                          <a:effectLst/>
                        </a:rPr>
                        <a:t>Milestones and Deliverables</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Title</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Description</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Start Date</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End Date</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extLst>
                  <a:ext uri="{0D108BD9-81ED-4DB2-BD59-A6C34878D82A}">
                    <a16:rowId xmlns:a16="http://schemas.microsoft.com/office/drawing/2014/main" val="1067068911"/>
                  </a:ext>
                </a:extLst>
              </a:tr>
              <a:tr h="396536">
                <a:tc>
                  <a:txBody>
                    <a:bodyPr/>
                    <a:lstStyle/>
                    <a:p>
                      <a:pPr algn="ctr">
                        <a:lnSpc>
                          <a:spcPct val="115000"/>
                        </a:lnSpc>
                      </a:pPr>
                      <a:r>
                        <a:rPr lang="en-GB" sz="900" kern="0" dirty="0">
                          <a:effectLst/>
                        </a:rPr>
                        <a:t>M7.B.1</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US" sz="900" kern="0">
                          <a:effectLst/>
                        </a:rPr>
                        <a:t>Production of small MRPC with different technologies</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Production of small detector O(10 cm) of 4-8 gaps prototypes using different technologies</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0</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12M</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extLst>
                  <a:ext uri="{0D108BD9-81ED-4DB2-BD59-A6C34878D82A}">
                    <a16:rowId xmlns:a16="http://schemas.microsoft.com/office/drawing/2014/main" val="2417142863"/>
                  </a:ext>
                </a:extLst>
              </a:tr>
              <a:tr h="801632">
                <a:tc>
                  <a:txBody>
                    <a:bodyPr/>
                    <a:lstStyle/>
                    <a:p>
                      <a:pPr algn="ctr">
                        <a:lnSpc>
                          <a:spcPct val="115000"/>
                        </a:lnSpc>
                      </a:pPr>
                      <a:r>
                        <a:rPr lang="en-GB" sz="900" kern="0" dirty="0">
                          <a:effectLst/>
                        </a:rPr>
                        <a:t>D7.B.1</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US" sz="900" kern="0" dirty="0">
                          <a:effectLst/>
                        </a:rPr>
                        <a:t>Production of large MRPC with different technologies</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Two techniques to build large 4-8 gap RPC will be used. One is using the standard fishing line-based method and the second is using home-made spacers. The two techniques will be worked out to ensure efficient gas circulation as well as gas tightness system. The cassette to host the detectors and their readout electronics with reduced dead zones will be also designed and produced. </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12</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24 M</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extLst>
                  <a:ext uri="{0D108BD9-81ED-4DB2-BD59-A6C34878D82A}">
                    <a16:rowId xmlns:a16="http://schemas.microsoft.com/office/drawing/2014/main" val="516513939"/>
                  </a:ext>
                </a:extLst>
              </a:tr>
              <a:tr h="531568">
                <a:tc>
                  <a:txBody>
                    <a:bodyPr/>
                    <a:lstStyle/>
                    <a:p>
                      <a:pPr algn="ctr">
                        <a:lnSpc>
                          <a:spcPct val="115000"/>
                        </a:lnSpc>
                      </a:pPr>
                      <a:r>
                        <a:rPr lang="en-GB" sz="900" kern="0">
                          <a:effectLst/>
                        </a:rPr>
                        <a:t>M7.B.2</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US" sz="900" kern="0" dirty="0">
                          <a:effectLst/>
                        </a:rPr>
                        <a:t>Review of timing readout electronics</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dirty="0">
                          <a:effectLst/>
                        </a:rPr>
                        <a:t>Review of the needed electronics components to achieve 100 </a:t>
                      </a:r>
                      <a:r>
                        <a:rPr lang="en-GB" sz="900" kern="0" dirty="0" err="1">
                          <a:effectLst/>
                        </a:rPr>
                        <a:t>ps</a:t>
                      </a:r>
                      <a:r>
                        <a:rPr lang="en-GB" sz="900" kern="0" dirty="0">
                          <a:effectLst/>
                        </a:rPr>
                        <a:t> for strips and pad-like and performance comparison between direct and differential readout techniques.</a:t>
                      </a:r>
                      <a:r>
                        <a:rPr lang="en-US" sz="900" kern="0" dirty="0">
                          <a:effectLst/>
                        </a:rPr>
                        <a:t> </a:t>
                      </a:r>
                      <a:endParaRPr lang="fr-FR" sz="900" kern="100" dirty="0">
                        <a:effectLst/>
                      </a:endParaRPr>
                    </a:p>
                    <a:p>
                      <a:pPr algn="ctr">
                        <a:lnSpc>
                          <a:spcPct val="115000"/>
                        </a:lnSpc>
                      </a:pPr>
                      <a:r>
                        <a:rPr lang="en-US" sz="900" kern="0" dirty="0">
                          <a:effectLst/>
                        </a:rPr>
                        <a:t> </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dirty="0">
                          <a:effectLst/>
                        </a:rPr>
                        <a:t>12M</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dirty="0">
                          <a:effectLst/>
                        </a:rPr>
                        <a:t>24M</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extLst>
                  <a:ext uri="{0D108BD9-81ED-4DB2-BD59-A6C34878D82A}">
                    <a16:rowId xmlns:a16="http://schemas.microsoft.com/office/drawing/2014/main" val="519583873"/>
                  </a:ext>
                </a:extLst>
              </a:tr>
              <a:tr h="801632">
                <a:tc>
                  <a:txBody>
                    <a:bodyPr/>
                    <a:lstStyle/>
                    <a:p>
                      <a:pPr algn="ctr">
                        <a:lnSpc>
                          <a:spcPct val="115000"/>
                        </a:lnSpc>
                      </a:pPr>
                      <a:r>
                        <a:rPr lang="en-GB" sz="900" kern="0" dirty="0">
                          <a:effectLst/>
                        </a:rPr>
                        <a:t>D7.B.2</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Production of large PCB of strip and PAD-based pickup configurations equipped with electronics able to reach better than 100 ps time resolution </a:t>
                      </a:r>
                      <a:r>
                        <a:rPr lang="en-US" sz="900" kern="0">
                          <a:effectLst/>
                        </a:rPr>
                        <a:t> </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dirty="0">
                          <a:effectLst/>
                        </a:rPr>
                        <a:t>To exploit the timing performance of MRPC, large PCBs hosting the strip or the PAD need to be designed and produced. These PCBs should be read out using a system equipped with Front-End electronics able to reach tens of </a:t>
                      </a:r>
                      <a:r>
                        <a:rPr lang="en-GB" sz="900" kern="0" dirty="0" err="1">
                          <a:effectLst/>
                        </a:rPr>
                        <a:t>ps</a:t>
                      </a:r>
                      <a:r>
                        <a:rPr lang="en-GB" sz="900" kern="0" dirty="0">
                          <a:effectLst/>
                        </a:rPr>
                        <a:t> time resolution and an acquisition system able to deal with a large amount of data. The possibility to reach sub-millimetre spatial resolution with the same readout electronics and adequate PCBs will be investigated</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24M</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dirty="0">
                          <a:effectLst/>
                        </a:rPr>
                        <a:t>36M</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extLst>
                  <a:ext uri="{0D108BD9-81ED-4DB2-BD59-A6C34878D82A}">
                    <a16:rowId xmlns:a16="http://schemas.microsoft.com/office/drawing/2014/main" val="1372507827"/>
                  </a:ext>
                </a:extLst>
              </a:tr>
              <a:tr h="439157">
                <a:tc>
                  <a:txBody>
                    <a:bodyPr/>
                    <a:lstStyle/>
                    <a:p>
                      <a:pPr algn="ctr">
                        <a:lnSpc>
                          <a:spcPct val="115000"/>
                        </a:lnSpc>
                      </a:pPr>
                      <a:r>
                        <a:rPr lang="en-GB" sz="900" kern="0" dirty="0">
                          <a:effectLst/>
                        </a:rPr>
                        <a:t>M7.B.3</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Production of a small single cell MRPC with very high-rate capability </a:t>
                      </a:r>
                      <a:r>
                        <a:rPr lang="en-US" sz="900" kern="0">
                          <a:effectLst/>
                        </a:rPr>
                        <a:t> </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dirty="0">
                          <a:effectLst/>
                        </a:rPr>
                        <a:t>Conception and construction of a small MRPC using low resistive material to achieve high rate detection capability with excellent time resolution</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0</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18M</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extLst>
                  <a:ext uri="{0D108BD9-81ED-4DB2-BD59-A6C34878D82A}">
                    <a16:rowId xmlns:a16="http://schemas.microsoft.com/office/drawing/2014/main" val="3675349825"/>
                  </a:ext>
                </a:extLst>
              </a:tr>
              <a:tr h="801632">
                <a:tc>
                  <a:txBody>
                    <a:bodyPr/>
                    <a:lstStyle/>
                    <a:p>
                      <a:pPr algn="ctr">
                        <a:lnSpc>
                          <a:spcPct val="115000"/>
                        </a:lnSpc>
                      </a:pPr>
                      <a:r>
                        <a:rPr lang="en-GB" sz="900" kern="0" dirty="0">
                          <a:effectLst/>
                        </a:rPr>
                        <a:t>D7.B.3</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Production of a stable (single cell) MRPC with very high-rate capability </a:t>
                      </a:r>
                      <a:r>
                        <a:rPr lang="en-US" sz="900" kern="0">
                          <a:effectLst/>
                        </a:rPr>
                        <a:t> </a:t>
                      </a:r>
                      <a:endParaRPr lang="fr-FR" sz="900" kern="100">
                        <a:effectLst/>
                      </a:endParaRPr>
                    </a:p>
                    <a:p>
                      <a:pPr algn="ctr">
                        <a:lnSpc>
                          <a:spcPct val="115000"/>
                        </a:lnSpc>
                      </a:pPr>
                      <a:r>
                        <a:rPr lang="en-GB" sz="900" kern="0">
                          <a:effectLst/>
                        </a:rPr>
                        <a:t>(&gt; 50 kHz/cm2) and time resolution better than 100 ps</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dirty="0">
                          <a:effectLst/>
                        </a:rPr>
                        <a:t>The MRPC developed in the task will use low resistivity material and thin gas gap to achieve both high rate and excellent time resolution.  This intends to provide T0 for </a:t>
                      </a:r>
                      <a:r>
                        <a:rPr lang="en-GB" sz="900" kern="0" dirty="0" err="1">
                          <a:effectLst/>
                        </a:rPr>
                        <a:t>ToF</a:t>
                      </a:r>
                      <a:r>
                        <a:rPr lang="en-GB" sz="900" kern="0" dirty="0">
                          <a:effectLst/>
                        </a:rPr>
                        <a:t>-based PID system in fixed target experiments and colliders. It will also be used as a reference for high rate and detector test</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dirty="0">
                          <a:effectLst/>
                        </a:rPr>
                        <a:t>18M</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36M</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extLst>
                  <a:ext uri="{0D108BD9-81ED-4DB2-BD59-A6C34878D82A}">
                    <a16:rowId xmlns:a16="http://schemas.microsoft.com/office/drawing/2014/main" val="2383909084"/>
                  </a:ext>
                </a:extLst>
              </a:tr>
              <a:tr h="288672">
                <a:tc>
                  <a:txBody>
                    <a:bodyPr/>
                    <a:lstStyle/>
                    <a:p>
                      <a:pPr algn="ctr">
                        <a:lnSpc>
                          <a:spcPct val="115000"/>
                        </a:lnSpc>
                      </a:pPr>
                      <a:r>
                        <a:rPr lang="en-GB" sz="900" kern="0" dirty="0">
                          <a:effectLst/>
                        </a:rPr>
                        <a:t>M7.B.4</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Construction of small double-gap RPC</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The goal is to build a few small double-gap RPC featuring time resolution better than 200 ps.</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0</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dirty="0">
                          <a:effectLst/>
                        </a:rPr>
                        <a:t>18M</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extLst>
                  <a:ext uri="{0D108BD9-81ED-4DB2-BD59-A6C34878D82A}">
                    <a16:rowId xmlns:a16="http://schemas.microsoft.com/office/drawing/2014/main" val="2958132365"/>
                  </a:ext>
                </a:extLst>
              </a:tr>
              <a:tr h="531568">
                <a:tc>
                  <a:txBody>
                    <a:bodyPr/>
                    <a:lstStyle/>
                    <a:p>
                      <a:pPr algn="ctr">
                        <a:lnSpc>
                          <a:spcPct val="115000"/>
                        </a:lnSpc>
                      </a:pPr>
                      <a:r>
                        <a:rPr lang="en-GB" sz="900" kern="0" dirty="0">
                          <a:effectLst/>
                        </a:rPr>
                        <a:t>D7.B.4</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dirty="0">
                          <a:effectLst/>
                        </a:rPr>
                        <a:t>Construction of large-area double-gap RPC with a time resolution better than 200 </a:t>
                      </a:r>
                      <a:r>
                        <a:rPr lang="en-GB" sz="900" kern="0" dirty="0" err="1">
                          <a:effectLst/>
                        </a:rPr>
                        <a:t>ps</a:t>
                      </a:r>
                      <a:r>
                        <a:rPr lang="en-GB" sz="900" kern="0" dirty="0">
                          <a:effectLst/>
                        </a:rPr>
                        <a:t> </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US" sz="900" kern="0" dirty="0">
                          <a:effectLst/>
                        </a:rPr>
                        <a:t>we aim to develop a large area standard single/double gap RPC with O(200 </a:t>
                      </a:r>
                      <a:r>
                        <a:rPr lang="en-US" sz="900" kern="0" dirty="0" err="1">
                          <a:effectLst/>
                        </a:rPr>
                        <a:t>ps</a:t>
                      </a:r>
                      <a:r>
                        <a:rPr lang="en-US" sz="900" kern="0" dirty="0">
                          <a:effectLst/>
                        </a:rPr>
                        <a:t>) by optimizing the gas gap thickness and the gap assembly procedures.  To achieve high efficiency, dedicated low threshold readout should be implemented</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18M</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dirty="0">
                          <a:effectLst/>
                        </a:rPr>
                        <a:t>36M</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extLst>
                  <a:ext uri="{0D108BD9-81ED-4DB2-BD59-A6C34878D82A}">
                    <a16:rowId xmlns:a16="http://schemas.microsoft.com/office/drawing/2014/main" val="123806044"/>
                  </a:ext>
                </a:extLst>
              </a:tr>
              <a:tr h="396536">
                <a:tc>
                  <a:txBody>
                    <a:bodyPr/>
                    <a:lstStyle/>
                    <a:p>
                      <a:pPr algn="ctr">
                        <a:lnSpc>
                          <a:spcPct val="115000"/>
                        </a:lnSpc>
                      </a:pPr>
                      <a:r>
                        <a:rPr lang="en-GB" sz="900" kern="0" dirty="0">
                          <a:effectLst/>
                        </a:rPr>
                        <a:t>M7.B.5</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dirty="0">
                          <a:effectLst/>
                        </a:rPr>
                        <a:t>Tests of small (M)RPC chambers with eco-friendly gas mixtures</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dirty="0">
                          <a:effectLst/>
                        </a:rPr>
                        <a:t>The goal is to validate the performances of the new chambers and their electronics using eco-friendly gases</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12M</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24M</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extLst>
                  <a:ext uri="{0D108BD9-81ED-4DB2-BD59-A6C34878D82A}">
                    <a16:rowId xmlns:a16="http://schemas.microsoft.com/office/drawing/2014/main" val="1871338958"/>
                  </a:ext>
                </a:extLst>
              </a:tr>
              <a:tr h="666600">
                <a:tc>
                  <a:txBody>
                    <a:bodyPr/>
                    <a:lstStyle/>
                    <a:p>
                      <a:pPr algn="ctr">
                        <a:lnSpc>
                          <a:spcPct val="115000"/>
                        </a:lnSpc>
                      </a:pPr>
                      <a:r>
                        <a:rPr lang="en-GB" sz="900" kern="0" dirty="0">
                          <a:effectLst/>
                        </a:rPr>
                        <a:t>D7.B.5</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Timing and spatial resolution studies versus different gas mixtures</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dirty="0">
                          <a:effectLst/>
                        </a:rPr>
                        <a:t>The different kinds of (M)RPC developed in the previous tasks will be thoroughly tested to validate their performances. This concerns the so-called standard gas mixture (TFE, Isobutane/CO2, SF6) but more importantly the gas mixtures using eco-friendly gases studying the impact of the latter on the detector performances</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a:effectLst/>
                        </a:rPr>
                        <a:t>24M</a:t>
                      </a:r>
                      <a:endParaRPr lang="fr-FR" sz="900" kern="10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tc>
                  <a:txBody>
                    <a:bodyPr/>
                    <a:lstStyle/>
                    <a:p>
                      <a:pPr algn="ctr">
                        <a:lnSpc>
                          <a:spcPct val="115000"/>
                        </a:lnSpc>
                      </a:pPr>
                      <a:r>
                        <a:rPr lang="en-GB" sz="900" kern="0" dirty="0">
                          <a:effectLst/>
                        </a:rPr>
                        <a:t>36M</a:t>
                      </a:r>
                      <a:endParaRPr lang="fr-FR" sz="9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24142" marR="24142" marT="0" marB="0" anchor="ctr"/>
                </a:tc>
                <a:extLst>
                  <a:ext uri="{0D108BD9-81ED-4DB2-BD59-A6C34878D82A}">
                    <a16:rowId xmlns:a16="http://schemas.microsoft.com/office/drawing/2014/main" val="433471262"/>
                  </a:ext>
                </a:extLst>
              </a:tr>
            </a:tbl>
          </a:graphicData>
        </a:graphic>
      </p:graphicFrame>
      <p:sp>
        <p:nvSpPr>
          <p:cNvPr id="6" name="Double flèche verticale 5">
            <a:extLst>
              <a:ext uri="{FF2B5EF4-FFF2-40B4-BE49-F238E27FC236}">
                <a16:creationId xmlns:a16="http://schemas.microsoft.com/office/drawing/2014/main" id="{FCB2AFDA-EB68-65E9-436E-377BBBD19E2E}"/>
              </a:ext>
            </a:extLst>
          </p:cNvPr>
          <p:cNvSpPr/>
          <p:nvPr/>
        </p:nvSpPr>
        <p:spPr>
          <a:xfrm>
            <a:off x="11423561" y="798490"/>
            <a:ext cx="244698" cy="2630510"/>
          </a:xfrm>
          <a:prstGeom prst="upDownArrow">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uble flèche verticale 8">
            <a:extLst>
              <a:ext uri="{FF2B5EF4-FFF2-40B4-BE49-F238E27FC236}">
                <a16:creationId xmlns:a16="http://schemas.microsoft.com/office/drawing/2014/main" id="{2769A102-B93B-724D-3E7E-567638E94506}"/>
              </a:ext>
            </a:extLst>
          </p:cNvPr>
          <p:cNvSpPr/>
          <p:nvPr/>
        </p:nvSpPr>
        <p:spPr>
          <a:xfrm>
            <a:off x="11410431" y="5635012"/>
            <a:ext cx="244698" cy="1133342"/>
          </a:xfrm>
          <a:prstGeom prst="up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1525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11475</TotalTime>
  <Words>2496</Words>
  <Application>Microsoft Macintosh PowerPoint</Application>
  <PresentationFormat>Grand écran</PresentationFormat>
  <Paragraphs>395</Paragraphs>
  <Slides>19</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Apple Symbols</vt:lpstr>
      <vt:lpstr>Arial</vt:lpstr>
      <vt:lpstr>Calibri</vt:lpstr>
      <vt:lpstr>Century Gothic</vt:lpstr>
      <vt:lpstr>Helvetica</vt:lpstr>
      <vt:lpstr>Symbol</vt:lpstr>
      <vt:lpstr>Times New Roman</vt:lpstr>
      <vt:lpstr>Wingdings</vt:lpstr>
      <vt:lpstr>Wingdings 3</vt:lpstr>
      <vt:lpstr>Ion</vt:lpstr>
      <vt:lpstr>T-SDHCAL  a highly-granular hadronic calorimeter  for future colliders  I. Laktineh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French-Italian contribution to Hadronic Calorimetry for  FCCee   </dc:title>
  <dc:creator>laktineh imad</dc:creator>
  <cp:lastModifiedBy>laktineh imad</cp:lastModifiedBy>
  <cp:revision>41</cp:revision>
  <dcterms:created xsi:type="dcterms:W3CDTF">2024-11-01T18:02:46Z</dcterms:created>
  <dcterms:modified xsi:type="dcterms:W3CDTF">2025-03-04T13:04:09Z</dcterms:modified>
</cp:coreProperties>
</file>