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slide" Target="slides/slide20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dcb684d63_4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dcb684d63_4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2faa21350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2faa21350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2faa21350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2faa21350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2fcfa3db95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2fcfa3db95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2fcfa3db95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2fcfa3db95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2faa21350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2faa21350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2fcfa3db95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2fcfa3db95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fcfa3db95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2fcfa3db95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faa21350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2faa21350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2fcfa3db95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2fcfa3db95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2fcfa3db9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2fcfa3db9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dcb684d63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2dcb684d63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2fcfa3db95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2fcfa3db95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2fcfa3db9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2fcfa3db9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2fcfa3db9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2fcfa3db9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d8ff0baf8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d8ff0baf8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faa213507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faa21350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2faa213507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2faa21350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2faa21350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32faa21350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2fcfa3db95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2fcfa3db95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1.png"/><Relationship Id="rId5" Type="http://schemas.openxmlformats.org/officeDocument/2006/relationships/image" Target="../media/image4.gif"/><Relationship Id="rId6" Type="http://schemas.openxmlformats.org/officeDocument/2006/relationships/image" Target="../media/image28.png"/><Relationship Id="rId7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2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9.png"/><Relationship Id="rId5" Type="http://schemas.openxmlformats.org/officeDocument/2006/relationships/image" Target="../media/image7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Relationship Id="rId4" Type="http://schemas.openxmlformats.org/officeDocument/2006/relationships/image" Target="../media/image19.png"/><Relationship Id="rId5" Type="http://schemas.openxmlformats.org/officeDocument/2006/relationships/image" Target="../media/image1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9742" l="0" r="0" t="9742"/>
          <a:stretch/>
        </p:blipFill>
        <p:spPr>
          <a:xfrm>
            <a:off x="0" y="1925"/>
            <a:ext cx="9143998" cy="5139629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11700" y="80500"/>
            <a:ext cx="8520600" cy="218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Muon bundle observation</a:t>
            </a:r>
            <a:endParaRPr b="1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endParaRPr b="1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cosmic ray studies</a:t>
            </a:r>
            <a:endParaRPr b="1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311700" y="2187875"/>
            <a:ext cx="8520600" cy="11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Akash Parmar, LPC-Caen</a:t>
            </a:r>
            <a:endParaRPr b="1" sz="2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 February 2025, Thursday</a:t>
            </a:r>
            <a:endParaRPr b="1" sz="25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7" name="Google Shape;57;p13"/>
          <p:cNvGrpSpPr/>
          <p:nvPr/>
        </p:nvGrpSpPr>
        <p:grpSpPr>
          <a:xfrm>
            <a:off x="813901" y="4114862"/>
            <a:ext cx="7296835" cy="986804"/>
            <a:chOff x="464101" y="3796167"/>
            <a:chExt cx="8201456" cy="1290783"/>
          </a:xfrm>
        </p:grpSpPr>
        <p:pic>
          <p:nvPicPr>
            <p:cNvPr id="58" name="Google Shape;58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799583" y="3796167"/>
              <a:ext cx="2420810" cy="12870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" name="Google Shape;59;p1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64101" y="3796175"/>
              <a:ext cx="1319448" cy="129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0" name="Google Shape;60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244750" y="3796175"/>
              <a:ext cx="2420806" cy="12907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" name="Google Shape;61;p13"/>
            <p:cNvPicPr preferRelativeResize="0"/>
            <p:nvPr/>
          </p:nvPicPr>
          <p:blipFill rotWithShape="1">
            <a:blip r:embed="rId7">
              <a:alphaModFix/>
            </a:blip>
            <a:srcRect b="14311" l="7777" r="7684" t="11072"/>
            <a:stretch/>
          </p:blipFill>
          <p:spPr>
            <a:xfrm>
              <a:off x="2153937" y="3799874"/>
              <a:ext cx="1542814" cy="128707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2" name="Google Shape;62;p13"/>
          <p:cNvSpPr txBox="1"/>
          <p:nvPr>
            <p:ph idx="1" type="subTitle"/>
          </p:nvPr>
        </p:nvSpPr>
        <p:spPr>
          <a:xfrm>
            <a:off x="464100" y="3102275"/>
            <a:ext cx="4107900" cy="11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Supervisor</a:t>
            </a:r>
            <a:endParaRPr b="1" sz="25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Marc LaBalme</a:t>
            </a:r>
            <a:endParaRPr b="1" sz="25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655100" y="3102275"/>
            <a:ext cx="4107900" cy="11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Co-</a:t>
            </a:r>
            <a:r>
              <a:rPr b="1" lang="en-GB" sz="25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Supervisor</a:t>
            </a:r>
            <a:endParaRPr b="1" sz="25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5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b="1" lang="en-GB" sz="2500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alentin Pestel</a:t>
            </a:r>
            <a:endParaRPr b="1" sz="2500">
              <a:solidFill>
                <a:srgbClr val="00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2"/>
          <p:cNvSpPr txBox="1"/>
          <p:nvPr/>
        </p:nvSpPr>
        <p:spPr>
          <a:xfrm>
            <a:off x="239075" y="180900"/>
            <a:ext cx="85230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Calibration From Unfurling (Other DOMs)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Obtained new calibration from unfurling for other DUs gives stable magnetic field, which is desired result.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59" name="Google Shape;159;p22"/>
          <p:cNvGrpSpPr/>
          <p:nvPr/>
        </p:nvGrpSpPr>
        <p:grpSpPr>
          <a:xfrm>
            <a:off x="239070" y="1355549"/>
            <a:ext cx="5373171" cy="3233512"/>
            <a:chOff x="356425" y="-685800"/>
            <a:chExt cx="8431148" cy="5829300"/>
          </a:xfrm>
        </p:grpSpPr>
        <p:pic>
          <p:nvPicPr>
            <p:cNvPr id="160" name="Google Shape;160;p2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6425" y="-685800"/>
              <a:ext cx="8431148" cy="51434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1" name="Google Shape;161;p22"/>
            <p:cNvPicPr preferRelativeResize="0"/>
            <p:nvPr/>
          </p:nvPicPr>
          <p:blipFill rotWithShape="1">
            <a:blip r:embed="rId4">
              <a:alphaModFix/>
            </a:blip>
            <a:srcRect b="0" l="0" r="0" t="86076"/>
            <a:stretch/>
          </p:blipFill>
          <p:spPr>
            <a:xfrm>
              <a:off x="356425" y="4415548"/>
              <a:ext cx="8431148" cy="7279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2" name="Google Shape;162;p22"/>
          <p:cNvSpPr txBox="1"/>
          <p:nvPr/>
        </p:nvSpPr>
        <p:spPr>
          <a:xfrm>
            <a:off x="183950" y="4514625"/>
            <a:ext cx="6245400" cy="2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Figure: Uncalibrated and unfurling calibrated magnetic field of DU-47.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 txBox="1"/>
          <p:nvPr/>
        </p:nvSpPr>
        <p:spPr>
          <a:xfrm>
            <a:off x="239075" y="180900"/>
            <a:ext cx="85230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What’s next?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calibration on sea data after unfurling to check calibration validity.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92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Times New Roman"/>
              <a:buChar char="●"/>
            </a:pPr>
            <a:r>
              <a:rPr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Upload the calibration to DB.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9525"/>
            <a:ext cx="914399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5"/>
          <p:cNvSpPr txBox="1"/>
          <p:nvPr/>
        </p:nvSpPr>
        <p:spPr>
          <a:xfrm>
            <a:off x="310500" y="2098200"/>
            <a:ext cx="8523000" cy="9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BACKUP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 txBox="1"/>
          <p:nvPr>
            <p:ph type="title"/>
          </p:nvPr>
        </p:nvSpPr>
        <p:spPr>
          <a:xfrm>
            <a:off x="311700" y="12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Master Thesis (Result comparison)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6" name="Google Shape;186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7" name="Google Shape;187;p26"/>
          <p:cNvSpPr txBox="1"/>
          <p:nvPr/>
        </p:nvSpPr>
        <p:spPr>
          <a:xfrm>
            <a:off x="1158201" y="594350"/>
            <a:ext cx="2560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Telescope Array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 graph of a graph showing the number of electrons&#10;&#10;Description automatically generated with medium confidence" id="188" name="Google Shape;188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625" y="994550"/>
            <a:ext cx="4008499" cy="259025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aph of different chemical elements&#10;&#10;Description automatically generated with medium confidence" id="189" name="Google Shape;189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17375" y="1044500"/>
            <a:ext cx="3686325" cy="2590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6"/>
          <p:cNvSpPr txBox="1"/>
          <p:nvPr/>
        </p:nvSpPr>
        <p:spPr>
          <a:xfrm>
            <a:off x="6061702" y="594350"/>
            <a:ext cx="155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AugerPrime</a:t>
            </a:r>
            <a:endParaRPr b="1" sz="20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1" name="Google Shape;191;p26"/>
          <p:cNvSpPr txBox="1"/>
          <p:nvPr/>
        </p:nvSpPr>
        <p:spPr>
          <a:xfrm>
            <a:off x="-68575" y="3764275"/>
            <a:ext cx="46710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Northern</a:t>
            </a: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hemisphere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Area: 700 km²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No. of Events: 18007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 Method: Single Decision tree classifier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Google Shape;192;p26"/>
          <p:cNvSpPr txBox="1"/>
          <p:nvPr/>
        </p:nvSpPr>
        <p:spPr>
          <a:xfrm>
            <a:off x="4501238" y="3764275"/>
            <a:ext cx="4671000" cy="12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Southern</a:t>
            </a: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hemisphere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Area: ~383 km²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No. of Events: 636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Analysis Method: Random Forest Regression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1851650" y="3482350"/>
            <a:ext cx="2649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William Hanlon, </a:t>
            </a:r>
            <a:r>
              <a:rPr i="1" lang="en-GB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EPJ Web Conf. 210</a:t>
            </a:r>
            <a:r>
              <a:rPr lang="en-GB" sz="1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2019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311700" y="12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70325"/>
            <a:ext cx="4667501" cy="414017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7"/>
          <p:cNvSpPr txBox="1"/>
          <p:nvPr>
            <p:ph type="title"/>
          </p:nvPr>
        </p:nvSpPr>
        <p:spPr>
          <a:xfrm>
            <a:off x="311700" y="12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Muon Selection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2" name="Google Shape;202;p27"/>
          <p:cNvSpPr txBox="1"/>
          <p:nvPr/>
        </p:nvSpPr>
        <p:spPr>
          <a:xfrm>
            <a:off x="4938075" y="4690700"/>
            <a:ext cx="3211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Source: PhD Thesis, Piotr Kalaczyński, 2024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/>
        </p:nvSpPr>
        <p:spPr>
          <a:xfrm>
            <a:off x="239075" y="400625"/>
            <a:ext cx="8523000" cy="4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AHRS (Attitude and Heading Reference System)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08" name="Google Shape;20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9" name="Google Shape;209;p28"/>
          <p:cNvSpPr txBox="1"/>
          <p:nvPr/>
        </p:nvSpPr>
        <p:spPr>
          <a:xfrm>
            <a:off x="290850" y="1948338"/>
            <a:ext cx="5039100" cy="139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Provides real-time information about the orientation (attitude), heading, and movement of an object using accelerometers, gyroscopes, and magnetometers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0" name="Google Shape;21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2120" y="1461525"/>
            <a:ext cx="3309950" cy="214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 txBox="1"/>
          <p:nvPr/>
        </p:nvSpPr>
        <p:spPr>
          <a:xfrm>
            <a:off x="5135875" y="3802375"/>
            <a:ext cx="3886200" cy="101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Figure: Three measurement axes in AHRS. [</a:t>
            </a:r>
            <a:r>
              <a:rPr i="1" lang="en-GB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Inertial Navigation Systems and Its Practical Applications</a:t>
            </a:r>
            <a:r>
              <a:rPr lang="en-GB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Aleksander Nawrat et al., October 2012, DOI: 10.5772/50578].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9"/>
          <p:cNvSpPr txBox="1"/>
          <p:nvPr>
            <p:ph type="title"/>
          </p:nvPr>
        </p:nvSpPr>
        <p:spPr>
          <a:xfrm>
            <a:off x="311700" y="496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latin typeface="Times New Roman"/>
                <a:ea typeface="Times New Roman"/>
                <a:cs typeface="Times New Roman"/>
                <a:sym typeface="Times New Roman"/>
              </a:rPr>
              <a:t>Obtaining unfurling start-time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7" name="Google Shape;21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18" name="Google Shape;21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25" y="637950"/>
            <a:ext cx="4976100" cy="2048826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9"/>
          <p:cNvSpPr/>
          <p:nvPr/>
        </p:nvSpPr>
        <p:spPr>
          <a:xfrm>
            <a:off x="1750000" y="882375"/>
            <a:ext cx="205500" cy="14913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>
              <a:srgbClr val="000000">
                <a:alpha val="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9"/>
          <p:cNvSpPr txBox="1"/>
          <p:nvPr/>
        </p:nvSpPr>
        <p:spPr>
          <a:xfrm>
            <a:off x="5293000" y="809625"/>
            <a:ext cx="3608400" cy="19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Sudden change in magnitude of H is starting time of unfurling of DU.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Start-time values obtained visually from plot.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p29"/>
          <p:cNvPicPr preferRelativeResize="0"/>
          <p:nvPr/>
        </p:nvPicPr>
        <p:blipFill rotWithShape="1">
          <a:blip r:embed="rId4">
            <a:alphaModFix/>
          </a:blip>
          <a:srcRect b="0" l="0" r="239" t="7842"/>
          <a:stretch/>
        </p:blipFill>
        <p:spPr>
          <a:xfrm>
            <a:off x="190225" y="2817275"/>
            <a:ext cx="4964349" cy="1888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2" name="Google Shape;222;p29"/>
          <p:cNvCxnSpPr/>
          <p:nvPr/>
        </p:nvCxnSpPr>
        <p:spPr>
          <a:xfrm flipH="1">
            <a:off x="380450" y="2372650"/>
            <a:ext cx="1370700" cy="5100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9"/>
          <p:cNvCxnSpPr/>
          <p:nvPr/>
        </p:nvCxnSpPr>
        <p:spPr>
          <a:xfrm>
            <a:off x="1955600" y="2371625"/>
            <a:ext cx="2806800" cy="5115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4" name="Google Shape;224;p29"/>
          <p:cNvSpPr txBox="1"/>
          <p:nvPr/>
        </p:nvSpPr>
        <p:spPr>
          <a:xfrm>
            <a:off x="114025" y="4672800"/>
            <a:ext cx="7836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Demonstrating visually obtained unfurling start-time of DU006 (2024-10-08T07:17:07).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"/>
          <p:cNvSpPr txBox="1"/>
          <p:nvPr/>
        </p:nvSpPr>
        <p:spPr>
          <a:xfrm>
            <a:off x="239075" y="180925"/>
            <a:ext cx="85230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</a:rPr>
              <a:t>3 aspects of calibration: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GB" sz="2000">
                <a:solidFill>
                  <a:schemeClr val="dk1"/>
                </a:solidFill>
              </a:rPr>
              <a:t>Magnitude</a:t>
            </a:r>
            <a:endParaRPr b="1" sz="2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Amount by which values are off from expected value</a:t>
            </a:r>
            <a:endParaRPr sz="17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(Example: magnitude of acceleration should be 1 g (9.81 m/s²))</a:t>
            </a:r>
            <a:endParaRPr sz="17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GB" sz="2000">
                <a:solidFill>
                  <a:schemeClr val="dk1"/>
                </a:solidFill>
              </a:rPr>
              <a:t>Offset</a:t>
            </a:r>
            <a:endParaRPr b="1" sz="2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Misalignment of origin of coordinates</a:t>
            </a:r>
            <a:endParaRPr sz="17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([0.0, 0.0, 0.0] if all axes are perfectly aligned with origin)</a:t>
            </a:r>
            <a:endParaRPr sz="17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</a:endParaRPr>
          </a:p>
          <a:p>
            <a:pPr indent="-3556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AutoNum type="arabicPeriod"/>
            </a:pPr>
            <a:r>
              <a:rPr b="1" lang="en-GB" sz="2000">
                <a:solidFill>
                  <a:schemeClr val="dk1"/>
                </a:solidFill>
              </a:rPr>
              <a:t>Rotation of axes</a:t>
            </a:r>
            <a:endParaRPr b="1" sz="20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Coordinate system is rotated by certain amount.</a:t>
            </a:r>
            <a:endParaRPr sz="17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</a:rPr>
              <a:t>[1 0 0]</a:t>
            </a:r>
            <a:endParaRPr sz="17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700">
                <a:solidFill>
                  <a:schemeClr val="dk1"/>
                </a:solidFill>
              </a:rPr>
              <a:t>[0 1 0]    if there is no rotation.</a:t>
            </a:r>
            <a:endParaRPr sz="1700">
              <a:solidFill>
                <a:schemeClr val="dk1"/>
              </a:solidFill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</a:rPr>
              <a:t>[0 0 1]</a:t>
            </a:r>
            <a:endParaRPr sz="1700">
              <a:solidFill>
                <a:schemeClr val="dk1"/>
              </a:solidFill>
            </a:endParaRPr>
          </a:p>
        </p:txBody>
      </p:sp>
      <p:sp>
        <p:nvSpPr>
          <p:cNvPr id="230" name="Google Shape;230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 txBox="1"/>
          <p:nvPr/>
        </p:nvSpPr>
        <p:spPr>
          <a:xfrm>
            <a:off x="239075" y="180925"/>
            <a:ext cx="85230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about calibration of acceleration?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Manually setting the values of norm, offset and rotation matrix: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norm = 1              A xyz offsets = [0 0 0]            A rotation matrix = [[1 0 0]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														    [0 1 0]</a:t>
            </a:r>
            <a:endParaRPr sz="1100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64008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[0 0 1]]</a:t>
            </a:r>
            <a:endParaRPr sz="17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Comparing manual calibration with lab calibration: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6" name="Google Shape;236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7" name="Google Shape;237;p31"/>
          <p:cNvPicPr preferRelativeResize="0"/>
          <p:nvPr/>
        </p:nvPicPr>
        <p:blipFill rotWithShape="1">
          <a:blip r:embed="rId3">
            <a:alphaModFix/>
          </a:blip>
          <a:srcRect b="26075" l="57202" r="3159" t="2444"/>
          <a:stretch/>
        </p:blipFill>
        <p:spPr>
          <a:xfrm>
            <a:off x="361175" y="2063497"/>
            <a:ext cx="2023999" cy="2092878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1"/>
          <p:cNvSpPr txBox="1"/>
          <p:nvPr/>
        </p:nvSpPr>
        <p:spPr>
          <a:xfrm>
            <a:off x="1509921" y="1975700"/>
            <a:ext cx="875100" cy="2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Unfurling</a:t>
            </a:r>
            <a:endParaRPr sz="1200">
              <a:solidFill>
                <a:schemeClr val="dk1"/>
              </a:solidFill>
            </a:endParaRPr>
          </a:p>
        </p:txBody>
      </p:sp>
      <p:pic>
        <p:nvPicPr>
          <p:cNvPr id="239" name="Google Shape;239;p31"/>
          <p:cNvPicPr preferRelativeResize="0"/>
          <p:nvPr/>
        </p:nvPicPr>
        <p:blipFill rotWithShape="1">
          <a:blip r:embed="rId4">
            <a:alphaModFix/>
          </a:blip>
          <a:srcRect b="26844" l="56948" r="3011" t="2006"/>
          <a:stretch/>
        </p:blipFill>
        <p:spPr>
          <a:xfrm>
            <a:off x="2967750" y="2063500"/>
            <a:ext cx="2109625" cy="21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1"/>
          <p:cNvSpPr txBox="1"/>
          <p:nvPr/>
        </p:nvSpPr>
        <p:spPr>
          <a:xfrm>
            <a:off x="4101250" y="1987300"/>
            <a:ext cx="976200" cy="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chemeClr val="dk1"/>
                </a:solidFill>
              </a:rPr>
              <a:t>Laboratory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41" name="Google Shape;241;p31"/>
          <p:cNvSpPr txBox="1"/>
          <p:nvPr/>
        </p:nvSpPr>
        <p:spPr>
          <a:xfrm>
            <a:off x="495925" y="4213975"/>
            <a:ext cx="4825800" cy="5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Figure: Acceptance test of manual calibration and lab calibration.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5284575" y="2905675"/>
            <a:ext cx="3660300" cy="18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DOMs were vulnerable between time of both observations  which could have led biased observation during unfurling however, test for both seems in good agreement.</a:t>
            </a:r>
            <a:endParaRPr b="1"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12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Master Thesis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311700" y="698525"/>
            <a:ext cx="8260800" cy="24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b="1"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Topic:</a:t>
            </a: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Study of Mass Composition of Ultra-High Energy Cosmic Rays with AugerPrime using Machine Learning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</a:pPr>
            <a:r>
              <a:rPr b="1"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Primary Goal:</a:t>
            </a: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Explore capabilities of Surface Scintillator Detectors.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0" name="Google Shape;70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descr="A satellite dish on top of a building&#10;&#10;Description automatically generated"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76900" y="1760225"/>
            <a:ext cx="2795549" cy="329659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/>
          <p:nvPr/>
        </p:nvSpPr>
        <p:spPr>
          <a:xfrm>
            <a:off x="441950" y="4388225"/>
            <a:ext cx="52578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SD station with RD, WCD and SSD [</a:t>
            </a:r>
            <a:r>
              <a:rPr lang="en-GB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Gioacchino Alex Anastasi, </a:t>
            </a:r>
            <a:r>
              <a:rPr i="1" lang="en-GB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Nuclear Instruments and Methods in Physics Research Section A: Accelerators, Spectrometers, Detectors and Associated Equipment 1044</a:t>
            </a:r>
            <a:r>
              <a:rPr lang="en-GB" sz="1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2022].</a:t>
            </a:r>
            <a:endParaRPr sz="900"/>
          </a:p>
        </p:txBody>
      </p:sp>
      <p:pic>
        <p:nvPicPr>
          <p:cNvPr descr="A white logo with a black background&#10;&#10;Description automatically generated" id="73" name="Google Shape;73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9050" y="1965950"/>
            <a:ext cx="2055126" cy="205510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Description automatically generated" id="74" name="Google Shape;74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049775" y="2483873"/>
            <a:ext cx="3073350" cy="86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/>
        </p:nvSpPr>
        <p:spPr>
          <a:xfrm>
            <a:off x="239075" y="180900"/>
            <a:ext cx="85230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DOMs with no AHRS observation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Two DOMs in DU0035 gives no value of AHRS.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9" name="Google Shape;249;p32"/>
          <p:cNvSpPr txBox="1"/>
          <p:nvPr/>
        </p:nvSpPr>
        <p:spPr>
          <a:xfrm>
            <a:off x="7101300" y="2449350"/>
            <a:ext cx="2042700" cy="78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Figure: Uncalibrated magnetic field of DU-35, floor 6 &amp; 14.</a:t>
            </a:r>
            <a:endParaRPr sz="13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250" name="Google Shape;250;p32"/>
          <p:cNvGrpSpPr/>
          <p:nvPr/>
        </p:nvGrpSpPr>
        <p:grpSpPr>
          <a:xfrm>
            <a:off x="239081" y="1314674"/>
            <a:ext cx="6804211" cy="1918872"/>
            <a:chOff x="301400" y="1228614"/>
            <a:chExt cx="8262551" cy="2661035"/>
          </a:xfrm>
        </p:grpSpPr>
        <p:pic>
          <p:nvPicPr>
            <p:cNvPr id="251" name="Google Shape;251;p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01400" y="1228614"/>
              <a:ext cx="8262551" cy="10064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2" name="Google Shape;252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01400" y="2184100"/>
              <a:ext cx="8262551" cy="9823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3" name="Google Shape;253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1400" y="3166450"/>
              <a:ext cx="8262551" cy="7231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4" name="Google Shape;254;p32"/>
          <p:cNvSpPr txBox="1"/>
          <p:nvPr/>
        </p:nvSpPr>
        <p:spPr>
          <a:xfrm>
            <a:off x="239075" y="3383125"/>
            <a:ext cx="6530100" cy="11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no calibration for such DOMs.</a:t>
            </a:r>
            <a:endParaRPr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311700" y="12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Muon Bundle Study (Motivation &amp; Scientific Goals)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5"/>
          <p:cNvSpPr txBox="1"/>
          <p:nvPr/>
        </p:nvSpPr>
        <p:spPr>
          <a:xfrm>
            <a:off x="311700" y="1106625"/>
            <a:ext cx="8067000" cy="355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Testing Hadronic Interaction Models: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Models like SIBYLL, QGSJET, EPOS predict different muon bundle characteristics.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Comparing predictions with KM3NeT data helps determine which model best describes reality.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Understanding Cosmic Ray Composition: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and spread of muons </a:t>
            </a: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help distinguish light vs. heavy cosmic ray primaries.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title"/>
          </p:nvPr>
        </p:nvSpPr>
        <p:spPr>
          <a:xfrm>
            <a:off x="311700" y="12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Muon Bundle Characteristics - First Step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6"/>
          <p:cNvSpPr/>
          <p:nvPr/>
        </p:nvSpPr>
        <p:spPr>
          <a:xfrm>
            <a:off x="6872150" y="771425"/>
            <a:ext cx="1825975" cy="1995850"/>
          </a:xfrm>
          <a:prstGeom prst="flowChartMagneticDisk">
            <a:avLst/>
          </a:prstGeom>
          <a:solidFill>
            <a:srgbClr val="6D9EE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6"/>
          <p:cNvSpPr txBox="1"/>
          <p:nvPr/>
        </p:nvSpPr>
        <p:spPr>
          <a:xfrm>
            <a:off x="311700" y="698525"/>
            <a:ext cx="8275200" cy="396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What???</a:t>
            </a:r>
            <a:endParaRPr b="1" sz="21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Muon Multiplicity: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number of muons in the bundle.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Lateral Distribution: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spatial spread of muons from the core of the bundle.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b="1" lang="en-GB" sz="2100" u="sng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How???</a:t>
            </a:r>
            <a:endParaRPr b="1" sz="21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Cherenkov Light Information: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Time residuals (how well detected hits agree with expected signal timing)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Assess spatial and temporal patterns of detected light.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b="1"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Likelihood-based Methods: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○"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Use reconstruction algorithms to refine event topology.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90" name="Google Shape;90;p16"/>
          <p:cNvGrpSpPr/>
          <p:nvPr/>
        </p:nvGrpSpPr>
        <p:grpSpPr>
          <a:xfrm>
            <a:off x="6217250" y="569500"/>
            <a:ext cx="1509214" cy="1174411"/>
            <a:chOff x="5452900" y="817200"/>
            <a:chExt cx="1509214" cy="1174411"/>
          </a:xfrm>
        </p:grpSpPr>
        <p:cxnSp>
          <p:nvCxnSpPr>
            <p:cNvPr id="91" name="Google Shape;91;p16"/>
            <p:cNvCxnSpPr/>
            <p:nvPr/>
          </p:nvCxnSpPr>
          <p:spPr>
            <a:xfrm>
              <a:off x="5605300" y="969600"/>
              <a:ext cx="835200" cy="4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2" name="Google Shape;92;p16"/>
            <p:cNvCxnSpPr/>
            <p:nvPr/>
          </p:nvCxnSpPr>
          <p:spPr>
            <a:xfrm>
              <a:off x="5452900" y="1198200"/>
              <a:ext cx="835200" cy="4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3" name="Google Shape;93;p16"/>
            <p:cNvCxnSpPr/>
            <p:nvPr/>
          </p:nvCxnSpPr>
          <p:spPr>
            <a:xfrm>
              <a:off x="5757700" y="817200"/>
              <a:ext cx="760500" cy="471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4" name="Google Shape;94;p16"/>
            <p:cNvSpPr/>
            <p:nvPr/>
          </p:nvSpPr>
          <p:spPr>
            <a:xfrm rot="2091140">
              <a:off x="6198070" y="1112763"/>
              <a:ext cx="594789" cy="778797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16"/>
          <p:cNvGrpSpPr/>
          <p:nvPr/>
        </p:nvGrpSpPr>
        <p:grpSpPr>
          <a:xfrm rot="5777007">
            <a:off x="7787939" y="744144"/>
            <a:ext cx="970279" cy="673350"/>
            <a:chOff x="5520300" y="969600"/>
            <a:chExt cx="1279450" cy="821437"/>
          </a:xfrm>
        </p:grpSpPr>
        <p:cxnSp>
          <p:nvCxnSpPr>
            <p:cNvPr id="96" name="Google Shape;96;p16"/>
            <p:cNvCxnSpPr/>
            <p:nvPr/>
          </p:nvCxnSpPr>
          <p:spPr>
            <a:xfrm>
              <a:off x="5605300" y="969600"/>
              <a:ext cx="835200" cy="495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cxnSp>
          <p:nvCxnSpPr>
            <p:cNvPr id="97" name="Google Shape;97;p16"/>
            <p:cNvCxnSpPr/>
            <p:nvPr/>
          </p:nvCxnSpPr>
          <p:spPr>
            <a:xfrm flipH="1" rot="-5808079">
              <a:off x="5611842" y="1015552"/>
              <a:ext cx="329317" cy="475858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triangle"/>
            </a:ln>
          </p:spPr>
        </p:cxnSp>
        <p:sp>
          <p:nvSpPr>
            <p:cNvPr id="98" name="Google Shape;98;p16"/>
            <p:cNvSpPr/>
            <p:nvPr/>
          </p:nvSpPr>
          <p:spPr>
            <a:xfrm rot="2092093">
              <a:off x="6285572" y="1253085"/>
              <a:ext cx="420857" cy="458804"/>
            </a:xfrm>
            <a:prstGeom prst="ellipse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" name="Google Shape;99;p16"/>
          <p:cNvSpPr txBox="1"/>
          <p:nvPr/>
        </p:nvSpPr>
        <p:spPr>
          <a:xfrm>
            <a:off x="7162325" y="1020800"/>
            <a:ext cx="3963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</a:rPr>
              <a:t>x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8021750" y="1132375"/>
            <a:ext cx="396300" cy="27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0000"/>
                </a:solidFill>
              </a:rPr>
              <a:t>x</a:t>
            </a:r>
            <a:endParaRPr sz="1200">
              <a:solidFill>
                <a:srgbClr val="FF0000"/>
              </a:solidFill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7087775" y="2206025"/>
            <a:ext cx="1781100" cy="42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Detector Can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type="title"/>
          </p:nvPr>
        </p:nvSpPr>
        <p:spPr>
          <a:xfrm>
            <a:off x="311700" y="125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A View At The </a:t>
            </a:r>
            <a:r>
              <a:rPr b="1" lang="en-GB">
                <a:latin typeface="Times New Roman"/>
                <a:ea typeface="Times New Roman"/>
                <a:cs typeface="Times New Roman"/>
                <a:sym typeface="Times New Roman"/>
              </a:rPr>
              <a:t>Muon Puzzle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7" name="Google Shape;10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8" name="Google Shape;108;p17"/>
          <p:cNvSpPr txBox="1"/>
          <p:nvPr/>
        </p:nvSpPr>
        <p:spPr>
          <a:xfrm>
            <a:off x="311700" y="3909925"/>
            <a:ext cx="79134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Times New Roman"/>
              <a:buChar char="●"/>
            </a:pPr>
            <a:r>
              <a:rPr lang="en-GB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Reconstructing muon multiplicity and lateral spread will provide access to new phase-space regions for studying the Muon Puzzle.</a:t>
            </a:r>
            <a:endParaRPr sz="18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18600"/>
            <a:ext cx="4118408" cy="266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718600"/>
            <a:ext cx="4118400" cy="2688842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7"/>
          <p:cNvSpPr txBox="1"/>
          <p:nvPr/>
        </p:nvSpPr>
        <p:spPr>
          <a:xfrm>
            <a:off x="540300" y="3378625"/>
            <a:ext cx="8012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Reconstructed muon rate as a function of the cosine of the zenith angle (top) and ratio between the data and the simulations (bottom) for ARCA6 and ORCA6. [DOI:</a:t>
            </a:r>
            <a:r>
              <a:rPr i="1"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https://doi.org/10.1140/epjc/s10052-024-13018-8</a:t>
            </a: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8"/>
          <p:cNvPicPr preferRelativeResize="0"/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0" y="1925"/>
            <a:ext cx="9143998" cy="5139629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8"/>
          <p:cNvSpPr txBox="1"/>
          <p:nvPr>
            <p:ph type="ctrTitle"/>
          </p:nvPr>
        </p:nvSpPr>
        <p:spPr>
          <a:xfrm>
            <a:off x="311700" y="1814575"/>
            <a:ext cx="8520600" cy="162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KM3NeT AHRS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/>
              <a:t>Calibration Analysis</a:t>
            </a:r>
            <a:endParaRPr b="1"/>
          </a:p>
        </p:txBody>
      </p:sp>
      <p:pic>
        <p:nvPicPr>
          <p:cNvPr id="118" name="Google Shape;118;p18"/>
          <p:cNvPicPr preferRelativeResize="0"/>
          <p:nvPr/>
        </p:nvPicPr>
        <p:blipFill rotWithShape="1">
          <a:blip r:embed="rId4">
            <a:alphaModFix/>
          </a:blip>
          <a:srcRect b="570370" l="90770" r="-90770" t="-570370"/>
          <a:stretch/>
        </p:blipFill>
        <p:spPr>
          <a:xfrm>
            <a:off x="2505258" y="2301763"/>
            <a:ext cx="2028485" cy="40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311700" y="359075"/>
            <a:ext cx="8520600" cy="11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000">
                <a:solidFill>
                  <a:srgbClr val="000000"/>
                </a:solidFill>
              </a:rPr>
              <a:t>Service Task</a:t>
            </a:r>
            <a:endParaRPr b="1" sz="3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/>
        </p:nvSpPr>
        <p:spPr>
          <a:xfrm>
            <a:off x="99050" y="400625"/>
            <a:ext cx="8663100" cy="43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GOAL:</a:t>
            </a: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Generate </a:t>
            </a: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compass (</a:t>
            </a: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AHRS</a:t>
            </a: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calibration </a:t>
            </a: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using data obtained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during unfurling of the DOM deployment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b="1" lang="en-GB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WHY:   </a:t>
            </a:r>
            <a:r>
              <a:rPr lang="en-GB" sz="15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Absence of the AHRS lab calibration for 3 DUs</a:t>
            </a:r>
            <a:endParaRPr sz="1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4572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 DUs composing D0ARCW003 - </a:t>
            </a:r>
            <a:r>
              <a:rPr lang="en-GB" sz="155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(35, 42, 47)</a:t>
            </a:r>
            <a:endParaRPr sz="1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b="1" lang="en-GB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2" marL="152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■"/>
            </a:pP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 data from DU with available lab calibration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2" marL="152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■"/>
            </a:pP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unfurling lab calibration for known DU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2" marL="152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■"/>
            </a:pP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Compare the lab calibration and unfurling calibration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2" marL="152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■"/>
            </a:pP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Generate unfurling lab calibration for other 3 DUs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2" marL="1529999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■"/>
            </a:pP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and test calibration on the data after deployment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04025" y="474675"/>
            <a:ext cx="2279951" cy="4059227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9"/>
          <p:cNvSpPr txBox="1"/>
          <p:nvPr/>
        </p:nvSpPr>
        <p:spPr>
          <a:xfrm>
            <a:off x="6736075" y="4427225"/>
            <a:ext cx="23562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Copyright: Marijn van der Meer/Quest</a:t>
            </a:r>
            <a:endParaRPr sz="1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 txBox="1"/>
          <p:nvPr/>
        </p:nvSpPr>
        <p:spPr>
          <a:xfrm>
            <a:off x="239075" y="168000"/>
            <a:ext cx="8523000" cy="48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Raw</a:t>
            </a:r>
            <a:r>
              <a:rPr b="1" lang="en-GB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Unfurling Data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20"/>
          <p:cNvSpPr txBox="1"/>
          <p:nvPr/>
        </p:nvSpPr>
        <p:spPr>
          <a:xfrm>
            <a:off x="4109638" y="3921825"/>
            <a:ext cx="45684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Uncalibrated Magnetic field magnitude of DU-6, floor 4-8.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pSp>
        <p:nvGrpSpPr>
          <p:cNvPr id="135" name="Google Shape;135;p20"/>
          <p:cNvGrpSpPr/>
          <p:nvPr/>
        </p:nvGrpSpPr>
        <p:grpSpPr>
          <a:xfrm>
            <a:off x="3986850" y="440300"/>
            <a:ext cx="4813976" cy="3534427"/>
            <a:chOff x="3986850" y="973700"/>
            <a:chExt cx="4813976" cy="3534427"/>
          </a:xfrm>
        </p:grpSpPr>
        <p:pic>
          <p:nvPicPr>
            <p:cNvPr id="136" name="Google Shape;136;p2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86850" y="973700"/>
              <a:ext cx="4813976" cy="3066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7" name="Google Shape;137;p20"/>
            <p:cNvPicPr preferRelativeResize="0"/>
            <p:nvPr/>
          </p:nvPicPr>
          <p:blipFill rotWithShape="1">
            <a:blip r:embed="rId4">
              <a:alphaModFix/>
            </a:blip>
            <a:srcRect b="0" l="3579" r="25543" t="95758"/>
            <a:stretch/>
          </p:blipFill>
          <p:spPr>
            <a:xfrm>
              <a:off x="3986850" y="4040000"/>
              <a:ext cx="4813974" cy="46812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8" name="Google Shape;138;p20"/>
          <p:cNvCxnSpPr/>
          <p:nvPr/>
        </p:nvCxnSpPr>
        <p:spPr>
          <a:xfrm flipH="1" rot="10800000">
            <a:off x="3125600" y="550700"/>
            <a:ext cx="1980300" cy="734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39" name="Google Shape;139;p20"/>
          <p:cNvCxnSpPr/>
          <p:nvPr/>
        </p:nvCxnSpPr>
        <p:spPr>
          <a:xfrm>
            <a:off x="3123975" y="1283775"/>
            <a:ext cx="1943100" cy="170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0"/>
          <p:cNvCxnSpPr/>
          <p:nvPr/>
        </p:nvCxnSpPr>
        <p:spPr>
          <a:xfrm flipH="1" rot="10800000">
            <a:off x="3125600" y="1172900"/>
            <a:ext cx="2142300" cy="11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1" name="Google Shape;141;p20"/>
          <p:cNvSpPr txBox="1"/>
          <p:nvPr/>
        </p:nvSpPr>
        <p:spPr>
          <a:xfrm>
            <a:off x="185350" y="701925"/>
            <a:ext cx="3026100" cy="13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Why only unfurling data?</a:t>
            </a:r>
            <a:endParaRPr b="1"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Anonymous magnetic field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observed before start of unfurling.</a:t>
            </a:r>
            <a:endParaRPr sz="1700">
              <a:solidFill>
                <a:schemeClr val="dk2"/>
              </a:solidFill>
            </a:endParaRPr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075" y="2131915"/>
            <a:ext cx="2738151" cy="281536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0"/>
          <p:cNvSpPr txBox="1"/>
          <p:nvPr/>
        </p:nvSpPr>
        <p:spPr>
          <a:xfrm>
            <a:off x="159550" y="1538775"/>
            <a:ext cx="3077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Could be due to power supply in base module</a:t>
            </a:r>
            <a:endParaRPr sz="1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20"/>
          <p:cNvSpPr txBox="1"/>
          <p:nvPr/>
        </p:nvSpPr>
        <p:spPr>
          <a:xfrm>
            <a:off x="3042050" y="4401200"/>
            <a:ext cx="52632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Artist impression of the base module attached with Launcher of Optical Module (LOM). [</a:t>
            </a:r>
            <a:r>
              <a:rPr lang="en-GB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DOI </a:t>
            </a:r>
            <a:r>
              <a:rPr i="1" lang="en-GB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10.1088/1748-0221/15/11/P11027</a:t>
            </a:r>
            <a:r>
              <a:rPr lang="en-GB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]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CC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/>
          <p:nvPr/>
        </p:nvSpPr>
        <p:spPr>
          <a:xfrm>
            <a:off x="239075" y="180925"/>
            <a:ext cx="8523000" cy="47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Calibration From Unfurling</a:t>
            </a:r>
            <a:endParaRPr b="1" sz="2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does “calibration from unfurling” mean?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Apply elliptic fit on the unfurling data to generate values of calibration, i.e., norm, offset and rotation.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Observation after calibration:</a:t>
            </a:r>
            <a:endParaRPr b="1"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Obtained calibration from unfurling 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data (green) is good agreement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lab calibration (orange).</a:t>
            </a:r>
            <a:endParaRPr sz="17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0" name="Google Shape;150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1" name="Google Shape;151;p21"/>
          <p:cNvPicPr preferRelativeResize="0"/>
          <p:nvPr/>
        </p:nvPicPr>
        <p:blipFill rotWithShape="1">
          <a:blip r:embed="rId3">
            <a:alphaModFix/>
          </a:blip>
          <a:srcRect b="0" l="0" r="32455" t="0"/>
          <a:stretch/>
        </p:blipFill>
        <p:spPr>
          <a:xfrm>
            <a:off x="3918575" y="1806600"/>
            <a:ext cx="4918548" cy="21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1"/>
          <p:cNvSpPr txBox="1"/>
          <p:nvPr/>
        </p:nvSpPr>
        <p:spPr>
          <a:xfrm>
            <a:off x="3918575" y="3907450"/>
            <a:ext cx="49185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Uncalibrated, lab calibrated and unfurling calibrated magnetic field magnitude a single DOM.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