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8" r:id="rId4"/>
    <p:sldId id="277" r:id="rId5"/>
    <p:sldId id="279" r:id="rId6"/>
    <p:sldId id="258" r:id="rId7"/>
    <p:sldId id="263" r:id="rId8"/>
    <p:sldId id="259" r:id="rId9"/>
    <p:sldId id="260" r:id="rId10"/>
    <p:sldId id="261" r:id="rId11"/>
    <p:sldId id="262" r:id="rId12"/>
    <p:sldId id="265" r:id="rId13"/>
    <p:sldId id="264" r:id="rId14"/>
    <p:sldId id="266" r:id="rId15"/>
    <p:sldId id="267" r:id="rId16"/>
    <p:sldId id="269" r:id="rId17"/>
    <p:sldId id="270" r:id="rId18"/>
    <p:sldId id="271" r:id="rId19"/>
    <p:sldId id="281" r:id="rId20"/>
    <p:sldId id="273" r:id="rId21"/>
    <p:sldId id="274" r:id="rId22"/>
    <p:sldId id="275" r:id="rId23"/>
    <p:sldId id="280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994"/>
  </p:normalViewPr>
  <p:slideViewPr>
    <p:cSldViewPr snapToGrid="0" snapToObjects="1">
      <p:cViewPr>
        <p:scale>
          <a:sx n="85" d="100"/>
          <a:sy n="85" d="100"/>
        </p:scale>
        <p:origin x="39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DF77BD-6DA2-4542-ACAB-B87E08F55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561BC7-E1FF-B446-AA15-8F753665E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BA7450-B16E-A245-BB8C-0001D5D9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DB0249-5685-B94E-9E07-231CF26C4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CEBB1D-8C18-3D42-BE1F-2F7D0EE74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6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CBF7E-4039-7547-8F2E-5B3222B5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209A1F-A4D4-3344-9CDD-F4F4590A6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DF282B-DDC3-FE4E-896E-47499A7D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BF7F8A-0B8C-0B44-A416-6C148208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5E348B-C7EE-924E-9CBD-46335029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51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8471F70-0EB8-9343-AEBF-215C673868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4FD854-F602-284C-9E0E-F16B19057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6A5DD0-A3FB-274B-9CD3-3F01347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A5F4EA-291E-EE41-9056-58BFF5616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AFD4BC-9953-1847-A76A-5FD7A3D6B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08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42CD2A-9BFA-BE41-9EDA-396C2C54A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E93736-CD0C-F04C-9707-D48AA2026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E3D44D-50B7-294A-8DD1-CBBB72E6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805A84-666C-4640-8178-3D8E10F7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2CDF40-33CB-9A42-8C36-F7A35940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38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6128E-DD04-9844-92A7-FC621F393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4D935D-4E31-5A46-B8A7-E38432D2A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0943B4-042B-8042-AA08-6143B9F7C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56F516-C50D-FE49-BA2F-E8346448C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3F3B1B-7F62-074E-9FE5-5C62CF7AD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8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3D461-CC04-3E41-B915-1F8692336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D392E-FF3B-704B-985D-213DA70C3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293BCF-AA8A-7044-B414-CD6D0A3B1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033D77-722E-5E4D-9D8D-A896F1E84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C290C1-48F4-2045-BAA5-2E780973F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800C90-DD62-E048-B50E-7DB01609F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6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6A6A8B-EBF8-B54C-8349-D18030F25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CE2B25-5C9A-9046-A9B9-1EAA1192A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9533ED-A504-9E47-B83A-BBF758927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8468DA-10F1-DF49-A98F-7717366C7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C2EF6E-0C93-5642-B389-E2EF7A610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FD7520-C1A8-A345-BB6B-BB8C645E6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591994-84F9-F948-8B1B-6326B48BE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8D8B0C-3DFC-7440-BAE2-E831E89BA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54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90F6F4-E464-7449-9F54-7405B26F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A2B3BF-A69C-B942-ACDC-29C25493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3A97A07-E397-D141-80CD-CBF7AC8E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3EE2C3-62C2-A445-8662-CB10EF43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79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1B39C93-B319-C34D-9DE2-DD780F31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CDBE255-E44B-1E4E-BC9B-1EEEB84C6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8DCB5B-A1AA-304D-99E2-25C3E69C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2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2E1F4E-5786-C14D-98A5-87F6757B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B12939-D9A0-6E48-A795-4B14634F7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B8FC28-A7B7-2143-8E67-C76229B4E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60E188-2431-C847-AD04-C96AF1A2C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1A336A-79BC-2C44-AC0A-9E9A35ED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483C0AC-1D81-B643-B0E8-AC47D475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01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3A564D-35A3-6A4F-BFBD-1ED38AA1C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E9F7592-327A-9B43-A0D4-8EC4F77A1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231F38-3822-8849-AD25-F604EAB2F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12E98D-12CF-B14A-A034-533A67B65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03641D-5917-4F48-98A3-33B8E5A9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9DE4E5-3EF3-1142-8D6C-1F87BCCC9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2774C0-D503-7E45-AA81-1ACFB4219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F4537F-2D8D-4742-996C-7F643F9B8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75EB5-C6C0-4E4D-8014-4E7D82318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0D12-E57C-5549-A5DA-1204F0B4DDF4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EB31A-30E6-5043-840A-AB87156B3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99912A-DB24-1842-900D-215FF70BD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F55CC-EDC5-2C42-85A9-4AF585766D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0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20DE0-AFA8-AE43-9786-8660E5E205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Résultats du questionnaire Diversité, Equité, Inclusion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5B3EBD-5260-1E4E-9EBD-51CF7574E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6629" y="3788135"/>
            <a:ext cx="9538741" cy="1655762"/>
          </a:xfrm>
        </p:spPr>
        <p:txBody>
          <a:bodyPr>
            <a:normAutofit/>
          </a:bodyPr>
          <a:lstStyle/>
          <a:p>
            <a:r>
              <a:rPr lang="fr-FR" dirty="0"/>
              <a:t>groupe DEI-LAPP </a:t>
            </a:r>
          </a:p>
          <a:p>
            <a:r>
              <a:rPr lang="fr-FR" dirty="0"/>
              <a:t>dont Frédérique Chollet, Louise </a:t>
            </a:r>
            <a:r>
              <a:rPr lang="fr-FR" dirty="0" err="1"/>
              <a:t>Daignan</a:t>
            </a:r>
            <a:r>
              <a:rPr lang="fr-FR" dirty="0"/>
              <a:t>, Sabine Elles, Andrea </a:t>
            </a:r>
            <a:r>
              <a:rPr lang="fr-FR" dirty="0" err="1"/>
              <a:t>Jeremie</a:t>
            </a:r>
            <a:r>
              <a:rPr lang="fr-FR" dirty="0"/>
              <a:t>, Jessica </a:t>
            </a:r>
            <a:r>
              <a:rPr lang="fr-FR" dirty="0" err="1"/>
              <a:t>Levêque</a:t>
            </a:r>
            <a:r>
              <a:rPr lang="fr-FR" dirty="0"/>
              <a:t>, </a:t>
            </a:r>
            <a:r>
              <a:rPr lang="fr-FR" dirty="0" err="1"/>
              <a:t>Narei</a:t>
            </a:r>
            <a:r>
              <a:rPr lang="fr-FR" dirty="0"/>
              <a:t> Lorenzo Martinez, Tania </a:t>
            </a:r>
            <a:r>
              <a:rPr lang="fr-FR" dirty="0" err="1"/>
              <a:t>Regimbau</a:t>
            </a:r>
            <a:r>
              <a:rPr lang="fr-FR" dirty="0"/>
              <a:t>, Vincent Reverdy</a:t>
            </a:r>
          </a:p>
        </p:txBody>
      </p:sp>
    </p:spTree>
    <p:extLst>
      <p:ext uri="{BB962C8B-B14F-4D97-AF65-F5344CB8AC3E}">
        <p14:creationId xmlns:p14="http://schemas.microsoft.com/office/powerpoint/2010/main" val="1228711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Niveau de carrière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E1DC4A8-31FC-7F4E-A6DC-CEDD9409FE4D}"/>
              </a:ext>
            </a:extLst>
          </p:cNvPr>
          <p:cNvGrpSpPr/>
          <p:nvPr/>
        </p:nvGrpSpPr>
        <p:grpSpPr>
          <a:xfrm>
            <a:off x="-420462" y="593318"/>
            <a:ext cx="9263084" cy="6545766"/>
            <a:chOff x="1653664" y="459506"/>
            <a:chExt cx="9263084" cy="6545766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CA1EB014-25F5-FC4A-82F3-BC346E23F4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53664" y="459506"/>
              <a:ext cx="9263084" cy="6545766"/>
            </a:xfrm>
            <a:prstGeom prst="rect">
              <a:avLst/>
            </a:prstGeom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D3DA79CA-C0FC-9A4D-9A10-8054C6862105}"/>
                </a:ext>
              </a:extLst>
            </p:cNvPr>
            <p:cNvSpPr txBox="1"/>
            <p:nvPr/>
          </p:nvSpPr>
          <p:spPr>
            <a:xfrm>
              <a:off x="5564458" y="2760984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20%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1A22C972-D952-5E44-985E-A733A79D6469}"/>
                </a:ext>
              </a:extLst>
            </p:cNvPr>
            <p:cNvSpPr txBox="1"/>
            <p:nvPr/>
          </p:nvSpPr>
          <p:spPr>
            <a:xfrm>
              <a:off x="6527951" y="1699866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30%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661D021-B99B-3F4E-AEE9-08E40ED14608}"/>
                </a:ext>
              </a:extLst>
            </p:cNvPr>
            <p:cNvSpPr txBox="1"/>
            <p:nvPr/>
          </p:nvSpPr>
          <p:spPr>
            <a:xfrm>
              <a:off x="5040349" y="3512428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14%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CA165BC-6C32-A64A-B926-001CE696C4E5}"/>
                </a:ext>
              </a:extLst>
            </p:cNvPr>
            <p:cNvSpPr txBox="1"/>
            <p:nvPr/>
          </p:nvSpPr>
          <p:spPr>
            <a:xfrm>
              <a:off x="4148870" y="4247432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11%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4859F635-15FB-C746-B393-A4C8B7C1C910}"/>
                </a:ext>
              </a:extLst>
            </p:cNvPr>
            <p:cNvSpPr txBox="1"/>
            <p:nvPr/>
          </p:nvSpPr>
          <p:spPr>
            <a:xfrm>
              <a:off x="6034302" y="4073318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9%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2262929-82AA-BC46-A994-A44750AA6A17}"/>
                </a:ext>
              </a:extLst>
            </p:cNvPr>
            <p:cNvSpPr txBox="1"/>
            <p:nvPr/>
          </p:nvSpPr>
          <p:spPr>
            <a:xfrm>
              <a:off x="7944304" y="4613796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6%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F004EAB6-D354-3743-9C31-E14445C12427}"/>
                </a:ext>
              </a:extLst>
            </p:cNvPr>
            <p:cNvSpPr txBox="1"/>
            <p:nvPr/>
          </p:nvSpPr>
          <p:spPr>
            <a:xfrm>
              <a:off x="6933626" y="4379018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5%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D07B40C-30B8-EF40-A425-6C8A3A2D183B}"/>
                </a:ext>
              </a:extLst>
            </p:cNvPr>
            <p:cNvSpPr txBox="1"/>
            <p:nvPr/>
          </p:nvSpPr>
          <p:spPr>
            <a:xfrm>
              <a:off x="7447927" y="4808409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2%</a:t>
              </a:r>
            </a:p>
          </p:txBody>
        </p:sp>
      </p:grpSp>
      <p:sp>
        <p:nvSpPr>
          <p:cNvPr id="6" name="ZoneTexte 5">
            <a:extLst>
              <a:ext uri="{FF2B5EF4-FFF2-40B4-BE49-F238E27FC236}">
                <a16:creationId xmlns:a16="http://schemas.microsoft.com/office/drawing/2014/main" id="{302A55C2-62E4-F544-9515-0F7514F0188C}"/>
              </a:ext>
            </a:extLst>
          </p:cNvPr>
          <p:cNvSpPr txBox="1"/>
          <p:nvPr/>
        </p:nvSpPr>
        <p:spPr>
          <a:xfrm>
            <a:off x="7257269" y="2172232"/>
            <a:ext cx="467870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/>
              <a:t>A préciser</a:t>
            </a:r>
          </a:p>
          <a:p>
            <a:pPr algn="ctr"/>
            <a:endParaRPr lang="fr-FR" sz="24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12 personnes ont préféré ne pas répondre à cette question. Les pourcentages sont sur les 64 personnes qui ont répondu.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Certaines personnes n’ont pas donné leur genre donc le total peut être plus élevé que la somme F+H.</a:t>
            </a:r>
          </a:p>
        </p:txBody>
      </p:sp>
    </p:spTree>
    <p:extLst>
      <p:ext uri="{BB962C8B-B14F-4D97-AF65-F5344CB8AC3E}">
        <p14:creationId xmlns:p14="http://schemas.microsoft.com/office/powerpoint/2010/main" val="1935014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Domaine d’activité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0568775-F9AB-5949-9953-ABE35BB23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59197" y="841201"/>
            <a:ext cx="8347821" cy="5898995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ECE42B8D-18E3-EB41-90C1-E52BB9935AFB}"/>
              </a:ext>
            </a:extLst>
          </p:cNvPr>
          <p:cNvSpPr txBox="1"/>
          <p:nvPr/>
        </p:nvSpPr>
        <p:spPr>
          <a:xfrm>
            <a:off x="1201544" y="3848213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41%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DF3B7E3-C430-7747-A74B-82DCF4159BE0}"/>
              </a:ext>
            </a:extLst>
          </p:cNvPr>
          <p:cNvSpPr txBox="1"/>
          <p:nvPr/>
        </p:nvSpPr>
        <p:spPr>
          <a:xfrm>
            <a:off x="2248067" y="3848213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31%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6064E26-D6D2-1145-8855-9A587415E674}"/>
              </a:ext>
            </a:extLst>
          </p:cNvPr>
          <p:cNvSpPr txBox="1"/>
          <p:nvPr/>
        </p:nvSpPr>
        <p:spPr>
          <a:xfrm>
            <a:off x="3365163" y="3848213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27%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58B6E46-C0AA-6E47-8AD4-2C7A57B824D5}"/>
              </a:ext>
            </a:extLst>
          </p:cNvPr>
          <p:cNvSpPr txBox="1"/>
          <p:nvPr/>
        </p:nvSpPr>
        <p:spPr>
          <a:xfrm>
            <a:off x="6175819" y="1782994"/>
            <a:ext cx="53525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/>
          </a:p>
          <a:p>
            <a:pPr algn="just"/>
            <a:r>
              <a:rPr lang="fr-FR" dirty="0"/>
              <a:t>Au LAPP, 49 personnes sont impliquées dans des projets de physiques des particules et 37 dans des projets d’astrophysique. Notre échantillon n’est pas représentatif de la proportion de l’astrophysique par rapport à la physique des particules.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Cela pourrait s’expliquer par le fait que la communauté astrophysique a été sensibilisée plus tôt, au niveau local mais aussi par le biais de collaborations internationales, sur les sujets de diversité, équité et inclusion.</a:t>
            </a:r>
          </a:p>
        </p:txBody>
      </p:sp>
    </p:spTree>
    <p:extLst>
      <p:ext uri="{BB962C8B-B14F-4D97-AF65-F5344CB8AC3E}">
        <p14:creationId xmlns:p14="http://schemas.microsoft.com/office/powerpoint/2010/main" val="3634165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5C69B-DB9A-9B43-9839-6A1307FC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7444"/>
            <a:ext cx="12192000" cy="1325563"/>
          </a:xfrm>
        </p:spPr>
        <p:txBody>
          <a:bodyPr/>
          <a:lstStyle/>
          <a:p>
            <a:pPr algn="ctr"/>
            <a:r>
              <a:rPr lang="fr-FR" dirty="0"/>
              <a:t>Diversité et Inclusion</a:t>
            </a:r>
          </a:p>
        </p:txBody>
      </p:sp>
    </p:spTree>
    <p:extLst>
      <p:ext uri="{BB962C8B-B14F-4D97-AF65-F5344CB8AC3E}">
        <p14:creationId xmlns:p14="http://schemas.microsoft.com/office/powerpoint/2010/main" val="507110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Appartenance à un groupe minoritaire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3DB64CB4-8AB2-7E49-ABFA-21EC485F0EA8}"/>
              </a:ext>
            </a:extLst>
          </p:cNvPr>
          <p:cNvGrpSpPr/>
          <p:nvPr/>
        </p:nvGrpSpPr>
        <p:grpSpPr>
          <a:xfrm>
            <a:off x="-1184033" y="869076"/>
            <a:ext cx="13508135" cy="6649301"/>
            <a:chOff x="1036774" y="690657"/>
            <a:chExt cx="13508135" cy="6649301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1C2DB470-C452-744C-8B20-4D49A2EFE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6774" y="690657"/>
              <a:ext cx="9409599" cy="6649301"/>
            </a:xfrm>
            <a:prstGeom prst="rect">
              <a:avLst/>
            </a:prstGeom>
          </p:spPr>
        </p:pic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76064E26-D6D2-1145-8855-9A587415E674}"/>
                </a:ext>
              </a:extLst>
            </p:cNvPr>
            <p:cNvSpPr txBox="1"/>
            <p:nvPr/>
          </p:nvSpPr>
          <p:spPr>
            <a:xfrm>
              <a:off x="4012811" y="1942745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29%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62EC8C8E-47F8-1E4C-BDBC-71CCF6A268C1}"/>
                </a:ext>
              </a:extLst>
            </p:cNvPr>
            <p:cNvSpPr txBox="1"/>
            <p:nvPr/>
          </p:nvSpPr>
          <p:spPr>
            <a:xfrm>
              <a:off x="2352909" y="931234"/>
              <a:ext cx="121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Le sentiment d’appartenir à un groupe minoritaire concerne 28 personnes soit 37% de notre échantillon. 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ABE7DCE-0434-1146-BF33-3EF1C27B262C}"/>
                </a:ext>
              </a:extLst>
            </p:cNvPr>
            <p:cNvSpPr txBox="1"/>
            <p:nvPr/>
          </p:nvSpPr>
          <p:spPr>
            <a:xfrm>
              <a:off x="3340021" y="2599949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21%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35A499E-469B-064C-843D-E950B5B1B187}"/>
                </a:ext>
              </a:extLst>
            </p:cNvPr>
            <p:cNvSpPr txBox="1"/>
            <p:nvPr/>
          </p:nvSpPr>
          <p:spPr>
            <a:xfrm>
              <a:off x="6871241" y="2964529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18%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A05A422-411E-AA44-A4C8-746E61A99D62}"/>
                </a:ext>
              </a:extLst>
            </p:cNvPr>
            <p:cNvSpPr txBox="1"/>
            <p:nvPr/>
          </p:nvSpPr>
          <p:spPr>
            <a:xfrm>
              <a:off x="4990112" y="2611126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21%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BEBE52B-657A-274A-92A4-2C2967A8DAC0}"/>
                </a:ext>
              </a:extLst>
            </p:cNvPr>
            <p:cNvSpPr txBox="1"/>
            <p:nvPr/>
          </p:nvSpPr>
          <p:spPr>
            <a:xfrm>
              <a:off x="3706152" y="3346175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14%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D06A2751-1ECA-3646-BDCD-161463130EA1}"/>
                </a:ext>
              </a:extLst>
            </p:cNvPr>
            <p:cNvSpPr txBox="1"/>
            <p:nvPr/>
          </p:nvSpPr>
          <p:spPr>
            <a:xfrm>
              <a:off x="4319469" y="3371295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14%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331FE55F-9244-2A46-80CA-0839B34AFF25}"/>
                </a:ext>
              </a:extLst>
            </p:cNvPr>
            <p:cNvSpPr txBox="1"/>
            <p:nvPr/>
          </p:nvSpPr>
          <p:spPr>
            <a:xfrm>
              <a:off x="5865771" y="3376930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14%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CD91D4A-839D-EE43-9F71-E8638BD8AD09}"/>
                </a:ext>
              </a:extLst>
            </p:cNvPr>
            <p:cNvSpPr txBox="1"/>
            <p:nvPr/>
          </p:nvSpPr>
          <p:spPr>
            <a:xfrm>
              <a:off x="6257924" y="3371295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14%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9528976C-BB3A-B44D-9864-AD52A74C288D}"/>
                </a:ext>
              </a:extLst>
            </p:cNvPr>
            <p:cNvSpPr txBox="1"/>
            <p:nvPr/>
          </p:nvSpPr>
          <p:spPr>
            <a:xfrm>
              <a:off x="7229358" y="3723818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11%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B35056E-2C5B-1047-A385-772FD5D03DB2}"/>
                </a:ext>
              </a:extLst>
            </p:cNvPr>
            <p:cNvSpPr txBox="1"/>
            <p:nvPr/>
          </p:nvSpPr>
          <p:spPr>
            <a:xfrm>
              <a:off x="7622321" y="3709849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11%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1F8ABAE6-FA0F-4149-9686-FDFF32B537E4}"/>
                </a:ext>
              </a:extLst>
            </p:cNvPr>
            <p:cNvSpPr txBox="1"/>
            <p:nvPr/>
          </p:nvSpPr>
          <p:spPr>
            <a:xfrm>
              <a:off x="5296770" y="3764107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11%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827A775A-77E1-0E4D-97A2-A6FA40EC999A}"/>
                </a:ext>
              </a:extLst>
            </p:cNvPr>
            <p:cNvSpPr txBox="1"/>
            <p:nvPr/>
          </p:nvSpPr>
          <p:spPr>
            <a:xfrm>
              <a:off x="4683453" y="3778076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11%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F5F3392A-1C77-8746-87A9-7EF41787ADC5}"/>
                </a:ext>
              </a:extLst>
            </p:cNvPr>
            <p:cNvSpPr txBox="1"/>
            <p:nvPr/>
          </p:nvSpPr>
          <p:spPr>
            <a:xfrm>
              <a:off x="5644607" y="4145767"/>
              <a:ext cx="6133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7%</a:t>
              </a:r>
            </a:p>
          </p:txBody>
        </p: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1A3CE226-2CB4-5647-9E57-A2596449C05D}"/>
              </a:ext>
            </a:extLst>
          </p:cNvPr>
          <p:cNvSpPr txBox="1"/>
          <p:nvPr/>
        </p:nvSpPr>
        <p:spPr>
          <a:xfrm>
            <a:off x="7046027" y="1708411"/>
            <a:ext cx="467870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/>
              <a:t>A méditer</a:t>
            </a:r>
          </a:p>
          <a:p>
            <a:pPr algn="ctr"/>
            <a:endParaRPr lang="fr-FR" sz="24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Le genre est la principale raison et concerne seulement des femmes. Sur 22 femmes interrogées seulement 8 ont répondu se sentir faire partie d’une minorité de genre.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Parmi les 28 personnes, 4 ont déclaré devoir masquer leur identité </a:t>
            </a:r>
            <a:r>
              <a:rPr lang="fr-FR" i="1" dirty="0"/>
              <a:t>occasionnellement et </a:t>
            </a:r>
            <a:r>
              <a:rPr lang="fr-FR" dirty="0"/>
              <a:t>3</a:t>
            </a:r>
            <a:r>
              <a:rPr lang="fr-FR" i="1" dirty="0"/>
              <a:t> souvent </a:t>
            </a:r>
            <a:r>
              <a:rPr lang="fr-FR" dirty="0"/>
              <a:t>par crainte de discriminations.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Toutes les personnes qui se sont déclarées non hétérosexuelles, et 3 personnes sur les 4 qui se sont déclarées </a:t>
            </a:r>
            <a:r>
              <a:rPr lang="fr-FR" dirty="0" err="1"/>
              <a:t>neurodivergentes</a:t>
            </a:r>
            <a:r>
              <a:rPr lang="fr-FR" dirty="0"/>
              <a:t> ont répondu masquer leur identité.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9993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Sentiment d’être bien </a:t>
            </a:r>
            <a:r>
              <a:rPr lang="fr-FR" dirty="0" err="1"/>
              <a:t>accueilli·e</a:t>
            </a:r>
            <a:r>
              <a:rPr lang="fr-FR" dirty="0"/>
              <a:t> au laboratoire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DFE4FF0-82C2-934C-81E6-AC71DAA16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3388" y="590957"/>
            <a:ext cx="8868655" cy="6267043"/>
          </a:xfrm>
          <a:prstGeom prst="rect">
            <a:avLst/>
          </a:prstGeom>
        </p:spPr>
      </p:pic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E2B8396A-EB91-6E49-81A8-F2D0A2CEDAED}"/>
              </a:ext>
            </a:extLst>
          </p:cNvPr>
          <p:cNvCxnSpPr>
            <a:cxnSpLocks/>
          </p:cNvCxnSpPr>
          <p:nvPr/>
        </p:nvCxnSpPr>
        <p:spPr>
          <a:xfrm>
            <a:off x="3431622" y="1885302"/>
            <a:ext cx="0" cy="4649969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F1B73CAB-6B47-814B-BE08-ED161270000D}"/>
              </a:ext>
            </a:extLst>
          </p:cNvPr>
          <p:cNvSpPr txBox="1"/>
          <p:nvPr/>
        </p:nvSpPr>
        <p:spPr>
          <a:xfrm>
            <a:off x="1286723" y="5888940"/>
            <a:ext cx="1734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Positives</a:t>
            </a:r>
          </a:p>
          <a:p>
            <a:pPr algn="ctr"/>
            <a:r>
              <a:rPr lang="fr-FR" dirty="0"/>
              <a:t>92%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F40FF08-1909-5744-9172-E3DCBDFC5087}"/>
              </a:ext>
            </a:extLst>
          </p:cNvPr>
          <p:cNvSpPr txBox="1"/>
          <p:nvPr/>
        </p:nvSpPr>
        <p:spPr>
          <a:xfrm>
            <a:off x="1035955" y="1844961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45%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C082279-2199-4045-B95A-4908DEE57705}"/>
              </a:ext>
            </a:extLst>
          </p:cNvPr>
          <p:cNvSpPr txBox="1"/>
          <p:nvPr/>
        </p:nvSpPr>
        <p:spPr>
          <a:xfrm>
            <a:off x="2161837" y="1772195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47%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5A09C79-D650-9944-AF83-3C8A9CBB5B80}"/>
              </a:ext>
            </a:extLst>
          </p:cNvPr>
          <p:cNvSpPr txBox="1"/>
          <p:nvPr/>
        </p:nvSpPr>
        <p:spPr>
          <a:xfrm>
            <a:off x="3711387" y="5853258"/>
            <a:ext cx="1734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Négatives</a:t>
            </a:r>
          </a:p>
          <a:p>
            <a:pPr algn="ctr"/>
            <a:r>
              <a:rPr lang="fr-FR" dirty="0"/>
              <a:t>8%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F46E207C-78A9-0644-8009-E12D22049ECB}"/>
              </a:ext>
            </a:extLst>
          </p:cNvPr>
          <p:cNvSpPr txBox="1"/>
          <p:nvPr/>
        </p:nvSpPr>
        <p:spPr>
          <a:xfrm>
            <a:off x="3458516" y="4654348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7%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7863E34-313E-774F-90BD-C5C9A5A31712}"/>
              </a:ext>
            </a:extLst>
          </p:cNvPr>
          <p:cNvSpPr txBox="1"/>
          <p:nvPr/>
        </p:nvSpPr>
        <p:spPr>
          <a:xfrm>
            <a:off x="4498166" y="5030676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1%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A3CE226-2CB4-5647-9E57-A2596449C05D}"/>
              </a:ext>
            </a:extLst>
          </p:cNvPr>
          <p:cNvSpPr txBox="1"/>
          <p:nvPr/>
        </p:nvSpPr>
        <p:spPr>
          <a:xfrm>
            <a:off x="6103807" y="1561193"/>
            <a:ext cx="54010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/>
              <a:t>A la loupe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Une large majorité (92%) a répondu positivement.</a:t>
            </a:r>
          </a:p>
          <a:p>
            <a:pPr algn="just"/>
            <a:endParaRPr lang="fr-F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Les réponses positives diminuent pour les femmes (90%) et le groupe minorités (86%).</a:t>
            </a:r>
          </a:p>
          <a:p>
            <a:pPr algn="just"/>
            <a:endParaRPr lang="fr-F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/>
              <a:t>57% des hommes ont choisi la réponse </a:t>
            </a:r>
            <a:r>
              <a:rPr lang="fr-FR" i="1" dirty="0"/>
              <a:t>toujours</a:t>
            </a:r>
            <a:r>
              <a:rPr lang="fr-FR" dirty="0"/>
              <a:t>, mais seulement 23% des femmes et 21% du groupe minorités ont préféré la réponse </a:t>
            </a:r>
            <a:r>
              <a:rPr lang="fr-FR" i="1" dirty="0"/>
              <a:t>la plupart du temps</a:t>
            </a:r>
            <a:r>
              <a:rPr lang="fr-FR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8089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Sentiment d’insécurité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A3CE226-2CB4-5647-9E57-A2596449C05D}"/>
              </a:ext>
            </a:extLst>
          </p:cNvPr>
          <p:cNvSpPr txBox="1"/>
          <p:nvPr/>
        </p:nvSpPr>
        <p:spPr>
          <a:xfrm>
            <a:off x="254337" y="1325563"/>
            <a:ext cx="112160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400" dirty="0"/>
              <a:t>La majorité des personnes interrogées (81%) déclarent ne s'être jamais senties en insécurité, que ce soit au laboratoire ou en mission.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400" dirty="0"/>
              <a:t>Ce chiffre chute à 54% pour les femmes et à 62% parmi les personnes qui ont déclaré se sentir appartenir à une minorité.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400" dirty="0"/>
              <a:t>Dans notre échantillon, 13 personnes ont indiqué avoir ressenti un sentiment d'insécurité de manière occasionnelle, dont 6 sont des femmes et 10 appartiennent au groupe minorités.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400" dirty="0"/>
              <a:t>Une personne a répondu se sentir constamment en insécurité.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6233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5C69B-DB9A-9B43-9839-6A1307FC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42669"/>
            <a:ext cx="12192000" cy="1325563"/>
          </a:xfrm>
        </p:spPr>
        <p:txBody>
          <a:bodyPr/>
          <a:lstStyle/>
          <a:p>
            <a:pPr algn="ctr"/>
            <a:r>
              <a:rPr lang="fr-FR" dirty="0"/>
              <a:t>Discriminations, violences et harcèlement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33AFF7-B8BF-944B-9109-B8519FB69205}"/>
              </a:ext>
            </a:extLst>
          </p:cNvPr>
          <p:cNvSpPr/>
          <p:nvPr/>
        </p:nvSpPr>
        <p:spPr>
          <a:xfrm>
            <a:off x="142406" y="4028050"/>
            <a:ext cx="11907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0" i="1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certains retours ne reflètent pas nécessairement la situation des personnes interrogées aujourd’hui, mais concernent l’ensemble de leur carrière au laboratoire.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165062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1716579-5EBC-5E41-B81A-47BF5A0C1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498" y="1040769"/>
            <a:ext cx="8617289" cy="608941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Discriminations et micro-agressions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A3CE226-2CB4-5647-9E57-A2596449C05D}"/>
              </a:ext>
            </a:extLst>
          </p:cNvPr>
          <p:cNvSpPr txBox="1"/>
          <p:nvPr/>
        </p:nvSpPr>
        <p:spPr>
          <a:xfrm>
            <a:off x="226248" y="1663051"/>
            <a:ext cx="663836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18 personnes (23%) ont déclaré avoir</a:t>
            </a:r>
            <a:r>
              <a:rPr lang="fr-FR" sz="2000" i="1" dirty="0"/>
              <a:t> </a:t>
            </a:r>
            <a:r>
              <a:rPr lang="fr-FR" sz="2000" dirty="0"/>
              <a:t>été l’objet de discriminations, rumeurs, remarques, plaisanteries ou surnoms irrespectueux au laboratoire (micro-agressions).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La moitié sont des femmes (41% des participantes), 7 sont des hommes (14% des participants), 2 n’ont pas souhaité divulguer leur genre.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L'apparence physique est le principal facteur (27%) mais concerne seulement des femmes (manifestation du sexisme ordinaire où les femmes sont plus facilement jugées sur leur apparence). </a:t>
            </a:r>
          </a:p>
          <a:p>
            <a:pPr algn="just"/>
            <a:r>
              <a:rPr lang="fr-FR" sz="2000" dirty="0"/>
              <a:t>.</a:t>
            </a:r>
          </a:p>
          <a:p>
            <a:pPr algn="just"/>
            <a:endParaRPr lang="fr-FR" sz="20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1E2510-1A5E-4748-80A0-EEE62A50C007}"/>
              </a:ext>
            </a:extLst>
          </p:cNvPr>
          <p:cNvSpPr txBox="1"/>
          <p:nvPr/>
        </p:nvSpPr>
        <p:spPr>
          <a:xfrm>
            <a:off x="9151861" y="1843960"/>
            <a:ext cx="176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CIBLES</a:t>
            </a:r>
          </a:p>
        </p:txBody>
      </p:sp>
    </p:spTree>
    <p:extLst>
      <p:ext uri="{BB962C8B-B14F-4D97-AF65-F5344CB8AC3E}">
        <p14:creationId xmlns:p14="http://schemas.microsoft.com/office/powerpoint/2010/main" val="306736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Agressions verbales et harcèlement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D0DF54-3FFE-444F-95D1-9B58DA7BEA92}"/>
              </a:ext>
            </a:extLst>
          </p:cNvPr>
          <p:cNvSpPr/>
          <p:nvPr/>
        </p:nvSpPr>
        <p:spPr>
          <a:xfrm>
            <a:off x="198620" y="2165011"/>
            <a:ext cx="115196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600" i="1" dirty="0"/>
              <a:t>Le harcèlement est une violence fondée sur des rapports de domination et d’intimidation qui a pour objet ou effet une dégradation des conditions de vie de la victime et un impact sur sa santé physique ou psychique.</a:t>
            </a:r>
          </a:p>
        </p:txBody>
      </p:sp>
    </p:spTree>
    <p:extLst>
      <p:ext uri="{BB962C8B-B14F-4D97-AF65-F5344CB8AC3E}">
        <p14:creationId xmlns:p14="http://schemas.microsoft.com/office/powerpoint/2010/main" val="1176804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Agressions verbales et harcèlement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D0DF54-3FFE-444F-95D1-9B58DA7BEA92}"/>
              </a:ext>
            </a:extLst>
          </p:cNvPr>
          <p:cNvSpPr/>
          <p:nvPr/>
        </p:nvSpPr>
        <p:spPr>
          <a:xfrm>
            <a:off x="183629" y="1325563"/>
            <a:ext cx="1151964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600" dirty="0"/>
              <a:t>Pour mieux appréhender la situation par rapport au harcèlement, nous avons intégré deux questions dans notre enquête </a:t>
            </a:r>
            <a:r>
              <a:rPr lang="fr-FR" sz="2600" i="1" dirty="0"/>
              <a:t>Avez-vous déjà été victime d'injures, d'outrages ou de harcèlement? </a:t>
            </a:r>
            <a:r>
              <a:rPr lang="fr-FR" sz="2600" dirty="0"/>
              <a:t>et </a:t>
            </a:r>
            <a:r>
              <a:rPr lang="fr-FR" sz="2600" i="1" dirty="0"/>
              <a:t>Avez-vous déjà été témoin d'injures, d'outrages ou de harcèlement? </a:t>
            </a:r>
            <a:r>
              <a:rPr lang="fr-FR" sz="2600" dirty="0"/>
              <a:t>avec la possibilité de préciser si c'était de nature morale, sexuelle ou autre.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600" dirty="0"/>
              <a:t>Ces questions visent à obtenir une vue d'ensemble générale sur la présence de comportements problématiques dans notre environnement de travail, sans chercher à enquêter sur des cas spécifiques.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600" dirty="0"/>
              <a:t>En aucun cas nous ne cherchons à identifier les personnes concernées, à obtenir des détails sur des incidents particuliers, ou à prendre position sur des situations spécifiques.</a:t>
            </a:r>
          </a:p>
        </p:txBody>
      </p:sp>
    </p:spTree>
    <p:extLst>
      <p:ext uri="{BB962C8B-B14F-4D97-AF65-F5344CB8AC3E}">
        <p14:creationId xmlns:p14="http://schemas.microsoft.com/office/powerpoint/2010/main" val="192941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6C78E5-857C-F142-9D47-2A1637A8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10"/>
            <a:ext cx="10515600" cy="1325563"/>
          </a:xfrm>
        </p:spPr>
        <p:txBody>
          <a:bodyPr/>
          <a:lstStyle/>
          <a:p>
            <a:r>
              <a:rPr lang="fr-FR" dirty="0"/>
              <a:t>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910B7B-AF74-5A4E-AE71-B947C2933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01" y="1750674"/>
            <a:ext cx="11842595" cy="4351338"/>
          </a:xfrm>
        </p:spPr>
        <p:txBody>
          <a:bodyPr>
            <a:normAutofit/>
          </a:bodyPr>
          <a:lstStyle/>
          <a:p>
            <a:r>
              <a:rPr lang="fr-FR" sz="3200" dirty="0"/>
              <a:t>Recueillir les perceptions et ressentis du personnel sur les questions de diversité, équité et inclusion.</a:t>
            </a:r>
          </a:p>
          <a:p>
            <a:endParaRPr lang="fr-FR" sz="3200" dirty="0"/>
          </a:p>
          <a:p>
            <a:r>
              <a:rPr lang="fr-FR" sz="3200" dirty="0"/>
              <a:t>Sensibiliser à l’importance et aux enjeux des actions DEI.</a:t>
            </a:r>
          </a:p>
          <a:p>
            <a:pPr marL="0" indent="0">
              <a:buNone/>
            </a:pPr>
            <a:endParaRPr lang="fr-FR" sz="3200" dirty="0"/>
          </a:p>
          <a:p>
            <a:r>
              <a:rPr lang="fr-FR" sz="3200" dirty="0"/>
              <a:t>Identifier les éventuels problèmes et proposer des solutions.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302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Agressions verbales et harcèlement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D0DF54-3FFE-444F-95D1-9B58DA7BEA92}"/>
              </a:ext>
            </a:extLst>
          </p:cNvPr>
          <p:cNvSpPr/>
          <p:nvPr/>
        </p:nvSpPr>
        <p:spPr>
          <a:xfrm>
            <a:off x="152399" y="1333314"/>
            <a:ext cx="1188720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/>
              <a:t>Victimes: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12 personnes ont déclaré avoir été victimes (16%), 11 cas concernent du harcèlement moral et aucun cas de harcèlement sexuel n'a été signalé. Trois personnes ont préféré ne pas répondre.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Il est à noter qu'il n'apparait pas d'évidence que les victimes de harcèlement soit plutôt des femmes ou des personnes du groupe minorités.</a:t>
            </a:r>
          </a:p>
          <a:p>
            <a:pPr algn="just"/>
            <a:endParaRPr lang="fr-FR" sz="2800" dirty="0"/>
          </a:p>
          <a:p>
            <a:pPr algn="just"/>
            <a:r>
              <a:rPr lang="fr-FR" sz="2800" b="1" dirty="0"/>
              <a:t>Témoins:</a:t>
            </a:r>
            <a:endParaRPr lang="fr-F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15 personnes ont rapporté avoir été témoins, 12 de harcèlement moral et 3 de harcèlement sexuel.</a:t>
            </a:r>
          </a:p>
        </p:txBody>
      </p:sp>
    </p:spTree>
    <p:extLst>
      <p:ext uri="{BB962C8B-B14F-4D97-AF65-F5344CB8AC3E}">
        <p14:creationId xmlns:p14="http://schemas.microsoft.com/office/powerpoint/2010/main" val="1073363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Conséquences pour les victimes de violence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D0DF54-3FFE-444F-95D1-9B58DA7BEA92}"/>
              </a:ext>
            </a:extLst>
          </p:cNvPr>
          <p:cNvSpPr/>
          <p:nvPr/>
        </p:nvSpPr>
        <p:spPr>
          <a:xfrm>
            <a:off x="152399" y="1709831"/>
            <a:ext cx="1188720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800" dirty="0"/>
              <a:t>Les situations problématiques mentionnées précédemment peuvent affecter la santé des victimes et les amener à prendre des décisions drastiques.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800" dirty="0"/>
              <a:t>Une proportion significative, soit 75% des personnes ayant signalé être victimes de discriminations, micro-agressions, violences verbales ou harcèlement, a déclaré avoir été en congé maladie ou avoir envisagé de quitter le laboratoire à cause des violences subies.</a:t>
            </a:r>
          </a:p>
        </p:txBody>
      </p:sp>
    </p:spTree>
    <p:extLst>
      <p:ext uri="{BB962C8B-B14F-4D97-AF65-F5344CB8AC3E}">
        <p14:creationId xmlns:p14="http://schemas.microsoft.com/office/powerpoint/2010/main" val="1591626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fr-FR" dirty="0"/>
              <a:t>Bilan/Conclusion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D0DF54-3FFE-444F-95D1-9B58DA7BEA92}"/>
              </a:ext>
            </a:extLst>
          </p:cNvPr>
          <p:cNvSpPr/>
          <p:nvPr/>
        </p:nvSpPr>
        <p:spPr>
          <a:xfrm>
            <a:off x="152399" y="1505445"/>
            <a:ext cx="11887201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800" dirty="0"/>
              <a:t>Parmi les personnes qui se sont exprimées (environ 50% du personnel), 88% estiment que se soucier de la diversité et de l'inclusion au laboratoire est important, et 14% pensent que le laboratoire n’est pas encore assez inclusif.</a:t>
            </a:r>
          </a:p>
          <a:p>
            <a:pPr algn="just"/>
            <a:endParaRPr 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800" dirty="0"/>
              <a:t>Notre étude a mis en évidence des situations problématiques, notamment en matière de discriminations, micro-agressions et harcèlement.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800" dirty="0"/>
              <a:t>Des actions concrètes pour améliorer le climat de travail ont déjà été mises en place comme la rédaction d’un code de conduite ou des séminaires.</a:t>
            </a:r>
          </a:p>
          <a:p>
            <a:pPr algn="just"/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338442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23DC9-B34F-4444-B1EA-49EBD5505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Recommandations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484D2C-B073-0948-8C61-5FC9DAC731F0}"/>
              </a:ext>
            </a:extLst>
          </p:cNvPr>
          <p:cNvSpPr/>
          <p:nvPr/>
        </p:nvSpPr>
        <p:spPr>
          <a:xfrm>
            <a:off x="119920" y="1225689"/>
            <a:ext cx="117972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800" dirty="0"/>
              <a:t>Organiser des ateliers et des formations. 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Prêter attention à la rédaction des annonces de postes pour les rendre inclusives.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Prêter attention aux biais inconscients dans les recrutements.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Renforcer la vigilance sur les comportements discriminatoires ou inappropriés.</a:t>
            </a:r>
          </a:p>
          <a:p>
            <a:pPr algn="just"/>
            <a:endParaRPr lang="fr-F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Instaurer des politiques claires de tolérance zéro à l'égard du harcèlement.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2800" dirty="0"/>
              <a:t>Renouveler ce questionnaire régulièrement pour suivre l'évolution.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91421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5C69B-DB9A-9B43-9839-6A1307FC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7444"/>
            <a:ext cx="12192000" cy="1325563"/>
          </a:xfrm>
        </p:spPr>
        <p:txBody>
          <a:bodyPr/>
          <a:lstStyle/>
          <a:p>
            <a:pPr algn="ctr"/>
            <a:r>
              <a:rPr lang="fr-FR" dirty="0"/>
              <a:t>Statistiques de septembre 2023</a:t>
            </a:r>
          </a:p>
        </p:txBody>
      </p:sp>
    </p:spTree>
    <p:extLst>
      <p:ext uri="{BB962C8B-B14F-4D97-AF65-F5344CB8AC3E}">
        <p14:creationId xmlns:p14="http://schemas.microsoft.com/office/powerpoint/2010/main" val="69418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C0CEFB9E-B750-9049-BA09-92E7AC0C9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139" y="2192044"/>
            <a:ext cx="5267037" cy="31658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EE85984-9F6F-ED4D-9CE8-6D469ECAE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268" y="2192044"/>
            <a:ext cx="5267040" cy="316582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C59B26E-7BD7-1F45-80D9-F38FBE222445}"/>
              </a:ext>
            </a:extLst>
          </p:cNvPr>
          <p:cNvSpPr txBox="1"/>
          <p:nvPr/>
        </p:nvSpPr>
        <p:spPr>
          <a:xfrm>
            <a:off x="7058493" y="2719472"/>
            <a:ext cx="1257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&lt;45 11%</a:t>
            </a:r>
          </a:p>
          <a:p>
            <a:r>
              <a:rPr lang="fr-FR" dirty="0"/>
              <a:t>&lt;50 15%</a:t>
            </a:r>
          </a:p>
          <a:p>
            <a:r>
              <a:rPr lang="fr-FR" dirty="0"/>
              <a:t>&gt;50 37%</a:t>
            </a:r>
          </a:p>
          <a:p>
            <a:r>
              <a:rPr lang="fr-FR" dirty="0"/>
              <a:t>&gt;60 50%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77BD543-3179-1A42-A81A-AEFADC81F55A}"/>
              </a:ext>
            </a:extLst>
          </p:cNvPr>
          <p:cNvSpPr txBox="1"/>
          <p:nvPr/>
        </p:nvSpPr>
        <p:spPr>
          <a:xfrm>
            <a:off x="224852" y="447472"/>
            <a:ext cx="3706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Crédit Caroline Chopin</a:t>
            </a:r>
          </a:p>
        </p:txBody>
      </p:sp>
    </p:spTree>
    <p:extLst>
      <p:ext uri="{BB962C8B-B14F-4D97-AF65-F5344CB8AC3E}">
        <p14:creationId xmlns:p14="http://schemas.microsoft.com/office/powerpoint/2010/main" val="413595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5C69B-DB9A-9B43-9839-6A1307FC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7444"/>
            <a:ext cx="12192000" cy="1325563"/>
          </a:xfrm>
        </p:spPr>
        <p:txBody>
          <a:bodyPr/>
          <a:lstStyle/>
          <a:p>
            <a:pPr algn="ctr"/>
            <a:r>
              <a:rPr lang="fr-FR" dirty="0"/>
              <a:t>Questionnaire DEI-LAPP</a:t>
            </a:r>
          </a:p>
        </p:txBody>
      </p:sp>
    </p:spTree>
    <p:extLst>
      <p:ext uri="{BB962C8B-B14F-4D97-AF65-F5344CB8AC3E}">
        <p14:creationId xmlns:p14="http://schemas.microsoft.com/office/powerpoint/2010/main" val="30084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5C69B-DB9A-9B43-9839-6A1307FC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84034D-8F61-C247-8710-72319255D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4" y="1569148"/>
            <a:ext cx="11876048" cy="4351338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Logiciel </a:t>
            </a:r>
            <a:r>
              <a:rPr lang="fr-FR" dirty="0" err="1"/>
              <a:t>LimeSurvey</a:t>
            </a:r>
            <a:r>
              <a:rPr lang="fr-FR" dirty="0"/>
              <a:t> qui permet de collecter des données de façon anonyme. 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dirty="0"/>
              <a:t>158 invitations, 93 réponses dont 76 complètes et exploitables ce qui correspond à 49%.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r>
              <a:rPr lang="fr-FR" dirty="0"/>
              <a:t>15 questions dont cinq questions générales et 10 qui concernent la diversité, l’inclusion, les discriminations et le harcèlement.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681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E5C69B-DB9A-9B43-9839-6A1307FC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7444"/>
            <a:ext cx="12192000" cy="1325563"/>
          </a:xfrm>
        </p:spPr>
        <p:txBody>
          <a:bodyPr/>
          <a:lstStyle/>
          <a:p>
            <a:pPr algn="ctr"/>
            <a:r>
              <a:rPr lang="fr-FR" dirty="0"/>
              <a:t>Statistiques générales</a:t>
            </a:r>
          </a:p>
        </p:txBody>
      </p:sp>
    </p:spTree>
    <p:extLst>
      <p:ext uri="{BB962C8B-B14F-4D97-AF65-F5344CB8AC3E}">
        <p14:creationId xmlns:p14="http://schemas.microsoft.com/office/powerpoint/2010/main" val="358561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Données démographiques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A195C7A-0341-6C4D-BE6B-54005477E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16234" y="1002179"/>
            <a:ext cx="7587656" cy="5361824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4CB82FE-F360-A04E-B487-A82BA0E9A077}"/>
              </a:ext>
            </a:extLst>
          </p:cNvPr>
          <p:cNvSpPr txBox="1"/>
          <p:nvPr/>
        </p:nvSpPr>
        <p:spPr>
          <a:xfrm>
            <a:off x="2424082" y="1692211"/>
            <a:ext cx="1226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GENRE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A2D5FC8-46B2-5748-A081-C399C5E0ACD7}"/>
              </a:ext>
            </a:extLst>
          </p:cNvPr>
          <p:cNvSpPr txBox="1"/>
          <p:nvPr/>
        </p:nvSpPr>
        <p:spPr>
          <a:xfrm>
            <a:off x="1302083" y="4376856"/>
            <a:ext cx="649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29%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358D088-4B32-D14A-848D-53D0D357292E}"/>
              </a:ext>
            </a:extLst>
          </p:cNvPr>
          <p:cNvSpPr txBox="1"/>
          <p:nvPr/>
        </p:nvSpPr>
        <p:spPr>
          <a:xfrm>
            <a:off x="2284696" y="3476318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66%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CBAE36E-BC36-0E42-B748-174118360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080" y="968891"/>
            <a:ext cx="7671756" cy="5421253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E0AF165-5ADA-3F43-861D-4A92E88B8D89}"/>
              </a:ext>
            </a:extLst>
          </p:cNvPr>
          <p:cNvSpPr txBox="1"/>
          <p:nvPr/>
        </p:nvSpPr>
        <p:spPr>
          <a:xfrm>
            <a:off x="8247243" y="1669910"/>
            <a:ext cx="1226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AGE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AECA72D-C0FC-BF43-A930-4404E5A7EF32}"/>
              </a:ext>
            </a:extLst>
          </p:cNvPr>
          <p:cNvSpPr txBox="1"/>
          <p:nvPr/>
        </p:nvSpPr>
        <p:spPr>
          <a:xfrm>
            <a:off x="7335170" y="2973661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25%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DB5F9D8-91C0-2544-8629-FA05C1897A45}"/>
              </a:ext>
            </a:extLst>
          </p:cNvPr>
          <p:cNvSpPr txBox="1"/>
          <p:nvPr/>
        </p:nvSpPr>
        <p:spPr>
          <a:xfrm>
            <a:off x="9335371" y="2110428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37%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C4720F6-859F-E64E-8143-1E0AA17165CA}"/>
              </a:ext>
            </a:extLst>
          </p:cNvPr>
          <p:cNvSpPr txBox="1"/>
          <p:nvPr/>
        </p:nvSpPr>
        <p:spPr>
          <a:xfrm>
            <a:off x="8314149" y="2215647"/>
            <a:ext cx="61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37%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E13E48C-B587-B24C-B70E-503387B3FF15}"/>
              </a:ext>
            </a:extLst>
          </p:cNvPr>
          <p:cNvSpPr txBox="1"/>
          <p:nvPr/>
        </p:nvSpPr>
        <p:spPr>
          <a:xfrm>
            <a:off x="156117" y="6077415"/>
            <a:ext cx="11853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Échantillon représentatif en comparaison des données de 2023, par rapport au genre (29% F et 71% H) et à l’âge (26% &lt;35,  36% 35-50, 38% &gt;50). </a:t>
            </a:r>
          </a:p>
        </p:txBody>
      </p:sp>
    </p:spTree>
    <p:extLst>
      <p:ext uri="{BB962C8B-B14F-4D97-AF65-F5344CB8AC3E}">
        <p14:creationId xmlns:p14="http://schemas.microsoft.com/office/powerpoint/2010/main" val="1605309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8E27-38E8-8A44-8D9C-5E4DE540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fr-FR" dirty="0"/>
              <a:t>Statut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9CD46F3-3CC3-E74A-9686-0C2152D6D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0812" y="736536"/>
            <a:ext cx="7867013" cy="5559232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D15B035E-91CC-5A40-AD88-ED4E9D2FD77F}"/>
              </a:ext>
            </a:extLst>
          </p:cNvPr>
          <p:cNvSpPr txBox="1"/>
          <p:nvPr/>
        </p:nvSpPr>
        <p:spPr>
          <a:xfrm>
            <a:off x="3342754" y="1778622"/>
            <a:ext cx="649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67%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DC7C51F-FCB8-5442-99C1-11A8F7FB65A7}"/>
              </a:ext>
            </a:extLst>
          </p:cNvPr>
          <p:cNvSpPr txBox="1"/>
          <p:nvPr/>
        </p:nvSpPr>
        <p:spPr>
          <a:xfrm>
            <a:off x="1969417" y="3571907"/>
            <a:ext cx="649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26%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2E8BA56-591D-3343-8F79-720FB440D19C}"/>
              </a:ext>
            </a:extLst>
          </p:cNvPr>
          <p:cNvSpPr txBox="1"/>
          <p:nvPr/>
        </p:nvSpPr>
        <p:spPr>
          <a:xfrm>
            <a:off x="6211229" y="1188858"/>
            <a:ext cx="535258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/>
              <a:t>A la loupe</a:t>
            </a:r>
          </a:p>
          <a:p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Pas de biais par rapport aux statistiques de 2023 qui donnaient 70% de personnel permanent.</a:t>
            </a:r>
          </a:p>
          <a:p>
            <a:pPr algn="just"/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Parmi le personnel non permanent, seulement 2 hommes ont plus de 35 ans.</a:t>
            </a:r>
          </a:p>
          <a:p>
            <a:pPr algn="just"/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Parmi les statuts permanents,  1 homme a moins de 35 ans,  17 H/7 F ont entre 35-50, 18 H/8 F ont plus de 50 ans.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/>
              <a:t>La proportion de femmes est de 40% pour les statuts non permanents et 30% pour les permanents.</a:t>
            </a:r>
          </a:p>
        </p:txBody>
      </p:sp>
    </p:spTree>
    <p:extLst>
      <p:ext uri="{BB962C8B-B14F-4D97-AF65-F5344CB8AC3E}">
        <p14:creationId xmlns:p14="http://schemas.microsoft.com/office/powerpoint/2010/main" val="8223228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14003</TotalTime>
  <Words>1337</Words>
  <Application>Microsoft Macintosh PowerPoint</Application>
  <PresentationFormat>Grand écran</PresentationFormat>
  <Paragraphs>162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Helvetica</vt:lpstr>
      <vt:lpstr>Thème Office</vt:lpstr>
      <vt:lpstr>Résultats du questionnaire Diversité, Equité, Inclusion </vt:lpstr>
      <vt:lpstr>Objectifs</vt:lpstr>
      <vt:lpstr>Statistiques de septembre 2023</vt:lpstr>
      <vt:lpstr>Présentation PowerPoint</vt:lpstr>
      <vt:lpstr>Questionnaire DEI-LAPP</vt:lpstr>
      <vt:lpstr>Méthodologie</vt:lpstr>
      <vt:lpstr>Statistiques générales</vt:lpstr>
      <vt:lpstr>Données démographiques</vt:lpstr>
      <vt:lpstr>Statut</vt:lpstr>
      <vt:lpstr>Niveau de carrière</vt:lpstr>
      <vt:lpstr>Domaine d’activité</vt:lpstr>
      <vt:lpstr>Diversité et Inclusion</vt:lpstr>
      <vt:lpstr>Appartenance à un groupe minoritaire</vt:lpstr>
      <vt:lpstr>Sentiment d’être bien accueilli·e au laboratoire</vt:lpstr>
      <vt:lpstr>Sentiment d’insécurité</vt:lpstr>
      <vt:lpstr>Discriminations, violences et harcèlement</vt:lpstr>
      <vt:lpstr>Discriminations et micro-agressions</vt:lpstr>
      <vt:lpstr>Agressions verbales et harcèlement</vt:lpstr>
      <vt:lpstr>Agressions verbales et harcèlement</vt:lpstr>
      <vt:lpstr>Agressions verbales et harcèlement</vt:lpstr>
      <vt:lpstr>Conséquences pour les victimes de violence</vt:lpstr>
      <vt:lpstr>Bilan/Conclusion</vt:lpstr>
      <vt:lpstr>Recommandations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Résultats du questionnaire Diversité, Equité, Inclusion </dc:title>
  <dc:creator>Microsoft Office User</dc:creator>
  <cp:lastModifiedBy>Microsoft Office User</cp:lastModifiedBy>
  <cp:revision>56</cp:revision>
  <dcterms:created xsi:type="dcterms:W3CDTF">2025-02-03T17:52:27Z</dcterms:created>
  <dcterms:modified xsi:type="dcterms:W3CDTF">2025-02-13T11:15:30Z</dcterms:modified>
</cp:coreProperties>
</file>