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258" r:id="rId2"/>
    <p:sldId id="324" r:id="rId3"/>
    <p:sldId id="322" r:id="rId4"/>
    <p:sldId id="330" r:id="rId5"/>
    <p:sldId id="343" r:id="rId6"/>
    <p:sldId id="294" r:id="rId7"/>
    <p:sldId id="344" r:id="rId8"/>
    <p:sldId id="310" r:id="rId9"/>
    <p:sldId id="335" r:id="rId10"/>
    <p:sldId id="277" r:id="rId11"/>
    <p:sldId id="345" r:id="rId12"/>
    <p:sldId id="303" r:id="rId13"/>
    <p:sldId id="328" r:id="rId14"/>
    <p:sldId id="336" r:id="rId15"/>
    <p:sldId id="296" r:id="rId16"/>
    <p:sldId id="321" r:id="rId17"/>
    <p:sldId id="300" r:id="rId18"/>
    <p:sldId id="338" r:id="rId19"/>
    <p:sldId id="339" r:id="rId20"/>
    <p:sldId id="34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249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20"/>
    <p:restoredTop sz="94713"/>
  </p:normalViewPr>
  <p:slideViewPr>
    <p:cSldViewPr snapToGrid="0" snapToObjects="1">
      <p:cViewPr varScale="1">
        <p:scale>
          <a:sx n="145" d="100"/>
          <a:sy n="145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379D35A-68FD-DE4F-AE88-9E021756EB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0EC14C-95BF-BD44-AEBE-C6AAB2925F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82521-51B7-D24A-94E4-60C56E72DD0F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354708-3F7D-0948-8ED8-76DCDF59D5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145730-2701-9E4C-B4AA-4E078B3C7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05FBA-B1B0-5E45-A722-8591668CD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043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F3062-CA40-7E4F-A75D-2E6134C62667}" type="datetimeFigureOut">
              <a:rPr lang="fr-FR" smtClean="0"/>
              <a:t>30/04/2025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EDE0C-979A-034D-92B4-3828246C41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1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02DA-33A3-4A4D-A0EE-EF987D045EF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938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F06B-B2EA-E44A-B490-DA64B7554D8E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62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460D2-FDC7-104D-9ED7-B459141DD007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14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6415-673C-E84E-AA9D-A3B2B9E3CA44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701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915767" y="32659"/>
            <a:ext cx="8533871" cy="88406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noProof="0" dirty="0"/>
          </a:p>
        </p:txBody>
      </p:sp>
      <p:sp>
        <p:nvSpPr>
          <p:cNvPr id="36" name="PlaceHolder 2"/>
          <p:cNvSpPr>
            <a:spLocks noGrp="1"/>
          </p:cNvSpPr>
          <p:nvPr>
            <p:ph type="subTitle"/>
          </p:nvPr>
        </p:nvSpPr>
        <p:spPr>
          <a:xfrm>
            <a:off x="609563" y="1110391"/>
            <a:ext cx="10971684" cy="522569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488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E388-9B66-164A-9F19-B4E9DFCDC997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57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3C076-FDD6-7742-B37B-CCF3923321CA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37643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E2137-054B-934B-BC33-9C4DA80E1412}" type="datetime1">
              <a:rPr lang="fr-FR" smtClean="0"/>
              <a:t>30/04/2025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498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F93BC-C353-A14E-891E-7E4A339E0B69}" type="datetime1">
              <a:rPr lang="fr-FR" smtClean="0"/>
              <a:t>30/04/2025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02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F6A3-8414-814A-B1AF-4A9D948FF397}" type="datetime1">
              <a:rPr lang="fr-FR" smtClean="0"/>
              <a:t>30/04/2025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17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C396-C6EA-3946-ADA2-867061BF4A06}" type="datetime1">
              <a:rPr lang="fr-FR" smtClean="0"/>
              <a:t>30/04/2025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21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F41E-4F53-7347-AB0E-B0FBA3D5E194}" type="datetime1">
              <a:rPr lang="fr-FR" smtClean="0"/>
              <a:t>30/04/2025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44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042E1-4271-7C48-A987-CBFE260A71E3}" type="datetime1">
              <a:rPr lang="fr-FR" smtClean="0"/>
              <a:t>30/04/2025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27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614" y="1111542"/>
            <a:ext cx="11674929" cy="5065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
</a:t>
            </a:r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Quatrième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
</a:t>
            </a:r>
            <a:r>
              <a:rPr lang="en-GB" noProof="0" dirty="0" err="1"/>
              <a:t>Cinquième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3C076-FDD6-7742-B37B-CCF3923321CA}" type="datetime1">
              <a:rPr lang="fr-FR" smtClean="0"/>
              <a:t>30/04/2025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93855" y="63925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EB87-43B8-C349-9524-A5B52D9957B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AA297B77-0E66-2B44-A946-53888D7A5D70}"/>
              </a:ext>
            </a:extLst>
          </p:cNvPr>
          <p:cNvSpPr/>
          <p:nvPr userDrawn="1"/>
        </p:nvSpPr>
        <p:spPr>
          <a:xfrm>
            <a:off x="360" y="65345"/>
            <a:ext cx="12191640" cy="857871"/>
          </a:xfrm>
          <a:prstGeom prst="roundRect">
            <a:avLst>
              <a:gd name="adj" fmla="val 31"/>
            </a:avLst>
          </a:prstGeom>
          <a:gradFill>
            <a:gsLst>
              <a:gs pos="0">
                <a:srgbClr val="FFFFFF"/>
              </a:gs>
              <a:gs pos="100000">
                <a:srgbClr val="CADAEE"/>
              </a:gs>
            </a:gsLst>
            <a:lin ang="5400000"/>
          </a:gradFill>
          <a:ln>
            <a:noFill/>
          </a:ln>
        </p:spPr>
      </p:sp>
      <p:sp>
        <p:nvSpPr>
          <p:cNvPr id="29" name="CustomShape 28">
            <a:extLst>
              <a:ext uri="{FF2B5EF4-FFF2-40B4-BE49-F238E27FC236}">
                <a16:creationId xmlns:a16="http://schemas.microsoft.com/office/drawing/2014/main" id="{235CE02A-D67E-2C47-A125-244BEFD43D76}"/>
              </a:ext>
            </a:extLst>
          </p:cNvPr>
          <p:cNvSpPr/>
          <p:nvPr userDrawn="1"/>
        </p:nvSpPr>
        <p:spPr>
          <a:xfrm>
            <a:off x="0" y="37080"/>
            <a:ext cx="9144000" cy="1042920"/>
          </a:xfrm>
          <a:prstGeom prst="roundRect">
            <a:avLst>
              <a:gd name="adj" fmla="val 32"/>
            </a:avLst>
          </a:prstGeom>
          <a:noFill/>
          <a:ln>
            <a:noFill/>
          </a:ln>
        </p:spPr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BFC039C5-0C6B-5045-9CA2-A7C188BF35FD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0" y="898228"/>
            <a:ext cx="2496000" cy="64800"/>
          </a:xfrm>
          <a:prstGeom prst="rect">
            <a:avLst/>
          </a:prstGeom>
          <a:ln>
            <a:noFill/>
          </a:ln>
        </p:spPr>
      </p:pic>
      <p:sp>
        <p:nvSpPr>
          <p:cNvPr id="31" name="CustomShape 30">
            <a:extLst>
              <a:ext uri="{FF2B5EF4-FFF2-40B4-BE49-F238E27FC236}">
                <a16:creationId xmlns:a16="http://schemas.microsoft.com/office/drawing/2014/main" id="{63B44EA4-0BFF-0243-80D5-E4F0D82DFE38}"/>
              </a:ext>
            </a:extLst>
          </p:cNvPr>
          <p:cNvSpPr/>
          <p:nvPr userDrawn="1"/>
        </p:nvSpPr>
        <p:spPr>
          <a:xfrm rot="10800000">
            <a:off x="2399964" y="898228"/>
            <a:ext cx="7303529" cy="64800"/>
          </a:xfrm>
          <a:prstGeom prst="roundRect">
            <a:avLst>
              <a:gd name="adj" fmla="val 490"/>
            </a:avLst>
          </a:prstGeom>
          <a:solidFill>
            <a:srgbClr val="9999FF"/>
          </a:solidFill>
          <a:ln>
            <a:noFill/>
          </a:ln>
        </p:spPr>
        <p:txBody>
          <a:bodyPr/>
          <a:lstStyle/>
          <a:p>
            <a:endParaRPr lang="fr-FR" sz="1350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AB5A6DE-CC64-DE44-95E8-92338CD1FD51}"/>
              </a:ext>
            </a:extLst>
          </p:cNvPr>
          <p:cNvPicPr/>
          <p:nvPr userDrawn="1"/>
        </p:nvPicPr>
        <p:blipFill>
          <a:blip r:embed="rId15"/>
          <a:stretch>
            <a:fillRect/>
          </a:stretch>
        </p:blipFill>
        <p:spPr>
          <a:xfrm>
            <a:off x="9609601" y="898228"/>
            <a:ext cx="2584177" cy="64800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6E5C96C-201C-9642-9A4A-B4ADC3FB2485}"/>
              </a:ext>
            </a:extLst>
          </p:cNvPr>
          <p:cNvPicPr/>
          <p:nvPr userDrawn="1"/>
        </p:nvPicPr>
        <p:blipFill>
          <a:blip r:embed="rId16"/>
          <a:stretch>
            <a:fillRect/>
          </a:stretch>
        </p:blipFill>
        <p:spPr>
          <a:xfrm>
            <a:off x="11072389" y="88901"/>
            <a:ext cx="1117833" cy="809326"/>
          </a:xfrm>
          <a:prstGeom prst="rect">
            <a:avLst/>
          </a:prstGeom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8240" y="65343"/>
            <a:ext cx="9607215" cy="801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Modifiez</a:t>
            </a:r>
            <a:r>
              <a:rPr lang="en-GB" noProof="0" dirty="0"/>
              <a:t> le style du titre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AC1AE6B-BA9B-9142-A20B-41E8825244CE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6D8FD9B8-6960-904D-9B1E-BE927C51D948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AA6B50EB-0C6E-3E41-8AB3-AB65BBDBD9E7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685A9CEC-C122-AA42-8089-E55528814136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0E90F84E-497E-5044-A705-511C8608D560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0D84BBD1-A275-E04F-994F-1D341792E257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784E0710-393F-6F42-920A-6077E15CD099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DC47831B-137F-4F42-BA44-2F9916AEEB9F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24A81C99-DD6F-514E-9A2B-6C3AA585550B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26CCA6AA-65EB-7A49-96D8-E99E7FB5926F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6DB9D00B-017F-644E-9325-0554D8A32C4A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5A6BE8E1-1EEA-F044-955E-F4D5DAE8EFB3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3A7225E5-DE0A-AD4A-AEAC-C5136DEA0E37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9C332A56-7894-154E-AA79-0D218C285662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2" name="Line 21">
            <a:extLst>
              <a:ext uri="{FF2B5EF4-FFF2-40B4-BE49-F238E27FC236}">
                <a16:creationId xmlns:a16="http://schemas.microsoft.com/office/drawing/2014/main" id="{670A0B23-A548-AF4F-BA28-AB9076A003CB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5446EBA5-EE1E-3C4F-87FA-D3BE43B27CAF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A9A81B23-2AEB-3841-9445-6C7CE3EDE313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1EFC6C44-876A-5F42-A006-E3774E4392A4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F7C59047-78C8-EA45-BC37-4E86156D5016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96B25B9E-B1B0-0847-8611-BA38B40601EB}"/>
              </a:ext>
            </a:extLst>
          </p:cNvPr>
          <p:cNvSpPr/>
          <p:nvPr userDrawn="1"/>
        </p:nvSpPr>
        <p:spPr>
          <a:xfrm>
            <a:off x="30171" y="43626"/>
            <a:ext cx="443822" cy="1407"/>
          </a:xfrm>
          <a:prstGeom prst="line">
            <a:avLst/>
          </a:prstGeom>
          <a:ln w="9360">
            <a:solidFill>
              <a:srgbClr val="FEFFFF"/>
            </a:solidFill>
            <a:miter/>
          </a:ln>
        </p:spPr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CF278A3C-7FE1-6D45-ADEE-1D2C55E1EE7C}"/>
              </a:ext>
            </a:extLst>
          </p:cNvPr>
          <p:cNvSpPr/>
          <p:nvPr userDrawn="1"/>
        </p:nvSpPr>
        <p:spPr>
          <a:xfrm>
            <a:off x="30171" y="43626"/>
            <a:ext cx="1398" cy="446799"/>
          </a:xfrm>
          <a:prstGeom prst="line">
            <a:avLst/>
          </a:prstGeom>
          <a:ln w="9360">
            <a:solidFill>
              <a:srgbClr val="FDFFFF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7706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5.03010" TargetMode="External"/><Relationship Id="rId2" Type="http://schemas.openxmlformats.org/officeDocument/2006/relationships/hyperlink" Target="https://www.arxiv.org/pdf/2503.187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410.png"/><Relationship Id="rId7" Type="http://schemas.openxmlformats.org/officeDocument/2006/relationships/image" Target="../media/image320.png"/><Relationship Id="rId12" Type="http://schemas.openxmlformats.org/officeDocument/2006/relationships/image" Target="../media/image400.png"/><Relationship Id="rId2" Type="http://schemas.openxmlformats.org/officeDocument/2006/relationships/image" Target="../media/image4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391.png"/><Relationship Id="rId5" Type="http://schemas.openxmlformats.org/officeDocument/2006/relationships/image" Target="../media/image300.png"/><Relationship Id="rId15" Type="http://schemas.openxmlformats.org/officeDocument/2006/relationships/image" Target="../media/image42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Relationship Id="rId14" Type="http://schemas.openxmlformats.org/officeDocument/2006/relationships/image" Target="../media/image3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arxiv.org/ct?url=https%3A%2F%2Fdx.doi.org%2F10.1007%2FJHEP10%25282018%2529168&amp;v=2cea83c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hyperlink" Target="https://indico.cern.ch/event/1439855/contributions/6461548/attachments/3045921/5381867/LCVision_Generic_10pager_EPPSU.pdf" TargetMode="Externa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2928193/files/CERN-FCC-PHYS-2025-0002.pdf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2960827" y="33017"/>
            <a:ext cx="6400403" cy="883647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sz="1633"/>
          </a:p>
        </p:txBody>
      </p:sp>
      <p:sp>
        <p:nvSpPr>
          <p:cNvPr id="2" name="ZoneTexte 1"/>
          <p:cNvSpPr txBox="1"/>
          <p:nvPr/>
        </p:nvSpPr>
        <p:spPr>
          <a:xfrm>
            <a:off x="11890314" y="6514380"/>
            <a:ext cx="301686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33" dirty="0"/>
              <a:t>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2DB6D9-9AA8-678B-7BF2-9352913AB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7" y="1870182"/>
            <a:ext cx="11160476" cy="3117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48B340B-EA3F-A7B6-5490-3EEF2ECF24B5}"/>
              </a:ext>
            </a:extLst>
          </p:cNvPr>
          <p:cNvSpPr/>
          <p:nvPr/>
        </p:nvSpPr>
        <p:spPr>
          <a:xfrm>
            <a:off x="7028481" y="5460523"/>
            <a:ext cx="2208509" cy="1141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3373E-3ED8-688F-AF57-C19E065CAD24}"/>
              </a:ext>
            </a:extLst>
          </p:cNvPr>
          <p:cNvSpPr/>
          <p:nvPr/>
        </p:nvSpPr>
        <p:spPr>
          <a:xfrm>
            <a:off x="7813270" y="5674878"/>
            <a:ext cx="2208509" cy="1141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9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3FE22B8-ABE4-B441-85D2-B9BE5E9A0377}"/>
              </a:ext>
            </a:extLst>
          </p:cNvPr>
          <p:cNvGrpSpPr/>
          <p:nvPr/>
        </p:nvGrpSpPr>
        <p:grpSpPr>
          <a:xfrm>
            <a:off x="7700716" y="3827178"/>
            <a:ext cx="4314627" cy="3051374"/>
            <a:chOff x="7569200" y="866686"/>
            <a:chExt cx="4622800" cy="315755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35E54EF-5D3F-5344-8B53-012DC26D3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9200" y="1044312"/>
              <a:ext cx="4622800" cy="2979933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AE48AD6-A331-3945-9043-8882B02F80AD}"/>
                </a:ext>
              </a:extLst>
            </p:cNvPr>
            <p:cNvSpPr/>
            <p:nvPr/>
          </p:nvSpPr>
          <p:spPr>
            <a:xfrm>
              <a:off x="9403722" y="2119010"/>
              <a:ext cx="671523" cy="415268"/>
            </a:xfrm>
            <a:prstGeom prst="ellipse">
              <a:avLst/>
            </a:prstGeom>
            <a:noFill/>
            <a:ln w="412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0FD13AA-A20B-A248-8AC0-F3599E010065}"/>
                </a:ext>
              </a:extLst>
            </p:cNvPr>
            <p:cNvCxnSpPr>
              <a:cxnSpLocks/>
            </p:cNvCxnSpPr>
            <p:nvPr/>
          </p:nvCxnSpPr>
          <p:spPr>
            <a:xfrm>
              <a:off x="8761396" y="2426750"/>
              <a:ext cx="318573" cy="40390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1467CE2-E8B9-B146-8D5F-561F44B66EAF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10717571" y="1805377"/>
              <a:ext cx="403412" cy="521267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6145E869-3D41-C54E-B591-C2939C2978F1}"/>
                    </a:ext>
                  </a:extLst>
                </p:cNvPr>
                <p:cNvSpPr txBox="1"/>
                <p:nvPr/>
              </p:nvSpPr>
              <p:spPr>
                <a:xfrm>
                  <a:off x="8273433" y="2031581"/>
                  <a:ext cx="619056" cy="349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sz="2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6145E869-3D41-C54E-B591-C2939C297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433" y="2031581"/>
                  <a:ext cx="619056" cy="349436"/>
                </a:xfrm>
                <a:prstGeom prst="rect">
                  <a:avLst/>
                </a:prstGeom>
                <a:blipFill>
                  <a:blip r:embed="rId3"/>
                  <a:stretch>
                    <a:fillRect b="-357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170BE8F-130C-8542-8288-078AA697586E}"/>
                    </a:ext>
                  </a:extLst>
                </p:cNvPr>
                <p:cNvSpPr txBox="1"/>
                <p:nvPr/>
              </p:nvSpPr>
              <p:spPr>
                <a:xfrm>
                  <a:off x="11120983" y="1482211"/>
                  <a:ext cx="56070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170BE8F-130C-8542-8288-078AA6975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0983" y="1482211"/>
                  <a:ext cx="560706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1AC3514-F0AB-B243-BF38-99651899E2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5220" y="2426750"/>
              <a:ext cx="670763" cy="297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6FC85DD-D86E-F843-8F75-311238FB43ED}"/>
                    </a:ext>
                  </a:extLst>
                </p:cNvPr>
                <p:cNvSpPr txBox="1"/>
                <p:nvPr/>
              </p:nvSpPr>
              <p:spPr>
                <a:xfrm>
                  <a:off x="10640123" y="2550360"/>
                  <a:ext cx="480860" cy="349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sz="2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6FC85DD-D86E-F843-8F75-311238FB4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0123" y="2550360"/>
                  <a:ext cx="480860" cy="349436"/>
                </a:xfrm>
                <a:prstGeom prst="rect">
                  <a:avLst/>
                </a:prstGeom>
                <a:blipFill>
                  <a:blip r:embed="rId5"/>
                  <a:stretch>
                    <a:fillRect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416C6D-699E-CC47-BC6D-27D43C2823DA}"/>
                </a:ext>
              </a:extLst>
            </p:cNvPr>
            <p:cNvSpPr txBox="1"/>
            <p:nvPr/>
          </p:nvSpPr>
          <p:spPr>
            <a:xfrm>
              <a:off x="10635983" y="866686"/>
              <a:ext cx="1159186" cy="27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CDR FCCee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9497D7-81FC-A940-AEB8-3BA46D4E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mass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60E4C9D-1274-964A-8CD1-59C79453C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98" y="1181894"/>
                <a:ext cx="7196087" cy="555278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Top mass measurement from cross sections </a:t>
                </a:r>
                <a:r>
                  <a:rPr lang="en-GB" dirty="0"/>
                  <a:t>=&gt; resolving top mass “ambiguities” : MC mass vs mass in various renorm. scheme. Also important to study vacuum stability.</a:t>
                </a:r>
              </a:p>
              <a:p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>
                  <a:solidFill>
                    <a:srgbClr val="0070C0"/>
                  </a:solidFill>
                </a:endParaRPr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Typical mass difference in the various renorm. schemes ~200 MeV.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Mass extracted from </a:t>
                </a:r>
                <a:r>
                  <a:rPr lang="en-GB" dirty="0">
                    <a:solidFill>
                      <a:srgbClr val="0070C0"/>
                    </a:solidFill>
                  </a:rPr>
                  <a:t>various cross section measurements </a:t>
                </a:r>
                <a:r>
                  <a:rPr lang="en-GB" dirty="0"/>
                  <a:t>while scanning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 , and then compared to theoretical predictions.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Cross section measurement precision </a:t>
                </a:r>
                <a:r>
                  <a:rPr lang="en-GB" dirty="0"/>
                  <a:t>: 1-2% to reach &lt;200 MeV.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Importance of modelling and events generation !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60E4C9D-1274-964A-8CD1-59C79453C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98" y="1181894"/>
                <a:ext cx="7196087" cy="5552785"/>
              </a:xfrm>
              <a:blipFill>
                <a:blip r:embed="rId6"/>
                <a:stretch>
                  <a:fillRect l="-704" t="-2055" r="-3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45C7B8-DDBB-A74C-A094-2B5CD9E8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8334" y="4018914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10</a:t>
            </a:fld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D49201DB-A846-5442-8003-4EBF6988C052}"/>
              </a:ext>
            </a:extLst>
          </p:cNvPr>
          <p:cNvSpPr txBox="1">
            <a:spLocks/>
          </p:cNvSpPr>
          <p:nvPr/>
        </p:nvSpPr>
        <p:spPr>
          <a:xfrm>
            <a:off x="75043" y="4168183"/>
            <a:ext cx="12062012" cy="2585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CF41C2F-C784-6E17-1962-C6D0BE442D4C}"/>
              </a:ext>
            </a:extLst>
          </p:cNvPr>
          <p:cNvGrpSpPr/>
          <p:nvPr/>
        </p:nvGrpSpPr>
        <p:grpSpPr>
          <a:xfrm>
            <a:off x="7216185" y="1045841"/>
            <a:ext cx="4731395" cy="2855876"/>
            <a:chOff x="1128045" y="4033186"/>
            <a:chExt cx="4731395" cy="285587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E56B85C-32C6-480C-A79F-41203E3A52F0}"/>
                </a:ext>
              </a:extLst>
            </p:cNvPr>
            <p:cNvGrpSpPr/>
            <p:nvPr/>
          </p:nvGrpSpPr>
          <p:grpSpPr>
            <a:xfrm>
              <a:off x="1205610" y="4259703"/>
              <a:ext cx="4605507" cy="2629359"/>
              <a:chOff x="195301" y="1089280"/>
              <a:chExt cx="4605507" cy="2629359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48C35CD-2934-CBA2-D67D-BBDC98EB6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362" y="3324939"/>
                <a:ext cx="3968693" cy="393700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09FAF1F1-6367-0118-EB86-E8B4CA9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95301" y="1089280"/>
                <a:ext cx="4605507" cy="2289365"/>
              </a:xfrm>
              <a:prstGeom prst="rect">
                <a:avLst/>
              </a:prstGeom>
            </p:spPr>
          </p:pic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69955F9-AA88-B150-1BE8-6382FA76B188}"/>
                </a:ext>
              </a:extLst>
            </p:cNvPr>
            <p:cNvSpPr txBox="1"/>
            <p:nvPr/>
          </p:nvSpPr>
          <p:spPr>
            <a:xfrm>
              <a:off x="1723671" y="4067526"/>
              <a:ext cx="716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Whizard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2815C0-4C0C-7470-945E-9B3D910AC679}"/>
                </a:ext>
              </a:extLst>
            </p:cNvPr>
            <p:cNvSpPr/>
            <p:nvPr/>
          </p:nvSpPr>
          <p:spPr>
            <a:xfrm>
              <a:off x="1128045" y="4195985"/>
              <a:ext cx="111095" cy="2555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2D80A8-5985-576A-E106-1D8A6F3EC857}"/>
                </a:ext>
              </a:extLst>
            </p:cNvPr>
            <p:cNvSpPr/>
            <p:nvPr/>
          </p:nvSpPr>
          <p:spPr>
            <a:xfrm>
              <a:off x="4302604" y="4033186"/>
              <a:ext cx="15568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</a:rPr>
                <a:t>JHEP 1803 (2018) 184</a:t>
              </a:r>
              <a:endParaRPr lang="fr-FR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E20B8F2C-B9FF-9799-54FF-755C26B9B4DD}"/>
              </a:ext>
            </a:extLst>
          </p:cNvPr>
          <p:cNvSpPr/>
          <p:nvPr/>
        </p:nvSpPr>
        <p:spPr>
          <a:xfrm>
            <a:off x="8742419" y="1335221"/>
            <a:ext cx="998281" cy="108181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978A87D-A96F-E02D-D779-B8EAE48F0FC2}"/>
              </a:ext>
            </a:extLst>
          </p:cNvPr>
          <p:cNvSpPr txBox="1"/>
          <p:nvPr/>
        </p:nvSpPr>
        <p:spPr>
          <a:xfrm>
            <a:off x="9931690" y="2136391"/>
            <a:ext cx="1820307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Non-relativistic effects</a:t>
            </a:r>
          </a:p>
          <a:p>
            <a:r>
              <a:rPr lang="en-GB" sz="1400"/>
              <a:t>Link with toponium ?</a:t>
            </a:r>
          </a:p>
        </p:txBody>
      </p:sp>
    </p:spTree>
    <p:extLst>
      <p:ext uri="{BB962C8B-B14F-4D97-AF65-F5344CB8AC3E}">
        <p14:creationId xmlns:p14="http://schemas.microsoft.com/office/powerpoint/2010/main" val="77678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3FE22B8-ABE4-B441-85D2-B9BE5E9A0377}"/>
              </a:ext>
            </a:extLst>
          </p:cNvPr>
          <p:cNvGrpSpPr/>
          <p:nvPr/>
        </p:nvGrpSpPr>
        <p:grpSpPr>
          <a:xfrm>
            <a:off x="7700716" y="3827178"/>
            <a:ext cx="4314627" cy="3051374"/>
            <a:chOff x="7569200" y="866686"/>
            <a:chExt cx="4622800" cy="315755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35E54EF-5D3F-5344-8B53-012DC26D3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9200" y="1044312"/>
              <a:ext cx="4622800" cy="2979933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AE48AD6-A331-3945-9043-8882B02F80AD}"/>
                </a:ext>
              </a:extLst>
            </p:cNvPr>
            <p:cNvSpPr/>
            <p:nvPr/>
          </p:nvSpPr>
          <p:spPr>
            <a:xfrm>
              <a:off x="9403722" y="2119010"/>
              <a:ext cx="671523" cy="415268"/>
            </a:xfrm>
            <a:prstGeom prst="ellipse">
              <a:avLst/>
            </a:prstGeom>
            <a:noFill/>
            <a:ln w="412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0FD13AA-A20B-A248-8AC0-F3599E010065}"/>
                </a:ext>
              </a:extLst>
            </p:cNvPr>
            <p:cNvCxnSpPr>
              <a:cxnSpLocks/>
            </p:cNvCxnSpPr>
            <p:nvPr/>
          </p:nvCxnSpPr>
          <p:spPr>
            <a:xfrm>
              <a:off x="8761396" y="2426750"/>
              <a:ext cx="318573" cy="40390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1467CE2-E8B9-B146-8D5F-561F44B66EAF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10717571" y="1805377"/>
              <a:ext cx="403412" cy="521267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6145E869-3D41-C54E-B591-C2939C2978F1}"/>
                    </a:ext>
                  </a:extLst>
                </p:cNvPr>
                <p:cNvSpPr txBox="1"/>
                <p:nvPr/>
              </p:nvSpPr>
              <p:spPr>
                <a:xfrm>
                  <a:off x="8273433" y="2031581"/>
                  <a:ext cx="619056" cy="349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sz="2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6145E869-3D41-C54E-B591-C2939C297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3433" y="2031581"/>
                  <a:ext cx="619056" cy="349436"/>
                </a:xfrm>
                <a:prstGeom prst="rect">
                  <a:avLst/>
                </a:prstGeom>
                <a:blipFill>
                  <a:blip r:embed="rId3"/>
                  <a:stretch>
                    <a:fillRect b="-357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170BE8F-130C-8542-8288-078AA697586E}"/>
                    </a:ext>
                  </a:extLst>
                </p:cNvPr>
                <p:cNvSpPr txBox="1"/>
                <p:nvPr/>
              </p:nvSpPr>
              <p:spPr>
                <a:xfrm>
                  <a:off x="11120983" y="1482211"/>
                  <a:ext cx="56070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chemeClr val="accent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F170BE8F-130C-8542-8288-078AA6975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0983" y="1482211"/>
                  <a:ext cx="560706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1AC3514-F0AB-B243-BF38-99651899E2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65220" y="2426750"/>
              <a:ext cx="670763" cy="297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6FC85DD-D86E-F843-8F75-311238FB43ED}"/>
                    </a:ext>
                  </a:extLst>
                </p:cNvPr>
                <p:cNvSpPr txBox="1"/>
                <p:nvPr/>
              </p:nvSpPr>
              <p:spPr>
                <a:xfrm>
                  <a:off x="10640123" y="2550360"/>
                  <a:ext cx="480860" cy="349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fr-FR" sz="2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oMath>
                    </m:oMathPara>
                  </a14:m>
                  <a:endParaRPr lang="fr-FR" sz="24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C6FC85DD-D86E-F843-8F75-311238FB4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0123" y="2550360"/>
                  <a:ext cx="480860" cy="349436"/>
                </a:xfrm>
                <a:prstGeom prst="rect">
                  <a:avLst/>
                </a:prstGeom>
                <a:blipFill>
                  <a:blip r:embed="rId5"/>
                  <a:stretch>
                    <a:fillRect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416C6D-699E-CC47-BC6D-27D43C2823DA}"/>
                </a:ext>
              </a:extLst>
            </p:cNvPr>
            <p:cNvSpPr txBox="1"/>
            <p:nvPr/>
          </p:nvSpPr>
          <p:spPr>
            <a:xfrm>
              <a:off x="10635983" y="866686"/>
              <a:ext cx="1159186" cy="279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C00000"/>
                  </a:solidFill>
                </a:rPr>
                <a:t>CDR FCCee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9497D7-81FC-A940-AEB8-3BA46D4E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mass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60E4C9D-1274-964A-8CD1-59C79453CF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098" y="1181894"/>
                <a:ext cx="7196087" cy="555278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Top mass measurement from cross sections </a:t>
                </a:r>
                <a:r>
                  <a:rPr lang="en-GB" dirty="0"/>
                  <a:t>=&gt; resolving top mass “ambiguities” : MC mass vs mass in various renorm. scheme. Also important to study vacuum stability.</a:t>
                </a:r>
              </a:p>
              <a:p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>
                  <a:solidFill>
                    <a:srgbClr val="0070C0"/>
                  </a:solidFill>
                </a:endParaRPr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Typical mass difference in the various renorm. schemes ~200 MeV.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Mass extracted from </a:t>
                </a:r>
                <a:r>
                  <a:rPr lang="en-GB" dirty="0">
                    <a:solidFill>
                      <a:srgbClr val="0070C0"/>
                    </a:solidFill>
                  </a:rPr>
                  <a:t>various cross section measurements </a:t>
                </a:r>
                <a:r>
                  <a:rPr lang="en-GB" dirty="0"/>
                  <a:t>while scanning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 , and then compared to theoretical predictions.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Cross section measurement precision </a:t>
                </a:r>
                <a:r>
                  <a:rPr lang="en-GB" dirty="0"/>
                  <a:t>: 1-2% to reach &lt;200 MeV. 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Importance of modelling and events generation !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60E4C9D-1274-964A-8CD1-59C79453CF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98" y="1181894"/>
                <a:ext cx="7196087" cy="5552785"/>
              </a:xfrm>
              <a:blipFill>
                <a:blip r:embed="rId6"/>
                <a:stretch>
                  <a:fillRect l="-704" t="-2055" r="-3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45C7B8-DDBB-A74C-A094-2B5CD9E8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8334" y="4018914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11</a:t>
            </a:fld>
            <a:endParaRPr lang="fr-FR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D49201DB-A846-5442-8003-4EBF6988C052}"/>
              </a:ext>
            </a:extLst>
          </p:cNvPr>
          <p:cNvSpPr txBox="1">
            <a:spLocks/>
          </p:cNvSpPr>
          <p:nvPr/>
        </p:nvSpPr>
        <p:spPr>
          <a:xfrm>
            <a:off x="75043" y="4168183"/>
            <a:ext cx="12062012" cy="2585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CF41C2F-C784-6E17-1962-C6D0BE442D4C}"/>
              </a:ext>
            </a:extLst>
          </p:cNvPr>
          <p:cNvGrpSpPr/>
          <p:nvPr/>
        </p:nvGrpSpPr>
        <p:grpSpPr>
          <a:xfrm>
            <a:off x="7216185" y="1045841"/>
            <a:ext cx="4731395" cy="2855876"/>
            <a:chOff x="1128045" y="4033186"/>
            <a:chExt cx="4731395" cy="285587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E56B85C-32C6-480C-A79F-41203E3A52F0}"/>
                </a:ext>
              </a:extLst>
            </p:cNvPr>
            <p:cNvGrpSpPr/>
            <p:nvPr/>
          </p:nvGrpSpPr>
          <p:grpSpPr>
            <a:xfrm>
              <a:off x="1205610" y="4259703"/>
              <a:ext cx="4605507" cy="2629359"/>
              <a:chOff x="195301" y="1089280"/>
              <a:chExt cx="4605507" cy="2629359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848C35CD-2934-CBA2-D67D-BBDC98EB6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362" y="3324939"/>
                <a:ext cx="3968693" cy="393700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09FAF1F1-6367-0118-EB86-E8B4CA9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95301" y="1089280"/>
                <a:ext cx="4605507" cy="2289365"/>
              </a:xfrm>
              <a:prstGeom prst="rect">
                <a:avLst/>
              </a:prstGeom>
            </p:spPr>
          </p:pic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69955F9-AA88-B150-1BE8-6382FA76B188}"/>
                </a:ext>
              </a:extLst>
            </p:cNvPr>
            <p:cNvSpPr txBox="1"/>
            <p:nvPr/>
          </p:nvSpPr>
          <p:spPr>
            <a:xfrm>
              <a:off x="1723671" y="4067526"/>
              <a:ext cx="7162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Whizard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2815C0-4C0C-7470-945E-9B3D910AC679}"/>
                </a:ext>
              </a:extLst>
            </p:cNvPr>
            <p:cNvSpPr/>
            <p:nvPr/>
          </p:nvSpPr>
          <p:spPr>
            <a:xfrm>
              <a:off x="1128045" y="4195985"/>
              <a:ext cx="111095" cy="2555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2D80A8-5985-576A-E106-1D8A6F3EC857}"/>
                </a:ext>
              </a:extLst>
            </p:cNvPr>
            <p:cNvSpPr/>
            <p:nvPr/>
          </p:nvSpPr>
          <p:spPr>
            <a:xfrm>
              <a:off x="4302604" y="4033186"/>
              <a:ext cx="155683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</a:rPr>
                <a:t>JHEP 1803 (2018) 184</a:t>
              </a:r>
              <a:endParaRPr lang="fr-FR" sz="1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E20B8F2C-B9FF-9799-54FF-755C26B9B4DD}"/>
              </a:ext>
            </a:extLst>
          </p:cNvPr>
          <p:cNvSpPr/>
          <p:nvPr/>
        </p:nvSpPr>
        <p:spPr>
          <a:xfrm>
            <a:off x="8742419" y="1335221"/>
            <a:ext cx="998281" cy="108181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978A87D-A96F-E02D-D779-B8EAE48F0FC2}"/>
              </a:ext>
            </a:extLst>
          </p:cNvPr>
          <p:cNvSpPr txBox="1"/>
          <p:nvPr/>
        </p:nvSpPr>
        <p:spPr>
          <a:xfrm>
            <a:off x="9931690" y="2136391"/>
            <a:ext cx="1820307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/>
              <a:t>Non-relativistic effects</a:t>
            </a:r>
          </a:p>
          <a:p>
            <a:r>
              <a:rPr lang="en-GB" sz="1400"/>
              <a:t>Link with toponium 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42EAE6B-262B-113F-44B1-3EC6A91F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4418">
            <a:off x="2466827" y="1951997"/>
            <a:ext cx="7126484" cy="31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B106CD5-5255-B9EF-EE40-C99EF0996F96}"/>
              </a:ext>
            </a:extLst>
          </p:cNvPr>
          <p:cNvSpPr txBox="1"/>
          <p:nvPr/>
        </p:nvSpPr>
        <p:spPr>
          <a:xfrm rot="20245491">
            <a:off x="7908901" y="3816436"/>
            <a:ext cx="1742272" cy="646331"/>
          </a:xfrm>
          <a:prstGeom prst="rect">
            <a:avLst/>
          </a:prstGeom>
          <a:solidFill>
            <a:schemeClr val="bg1">
              <a:alpha val="72693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colliders</a:t>
            </a:r>
          </a:p>
        </p:txBody>
      </p:sp>
    </p:spTree>
    <p:extLst>
      <p:ext uri="{BB962C8B-B14F-4D97-AF65-F5344CB8AC3E}">
        <p14:creationId xmlns:p14="http://schemas.microsoft.com/office/powerpoint/2010/main" val="2457135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1DFEA06-BE4B-0D47-90D6-DF85B6297B0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47136" y="65343"/>
                <a:ext cx="9984658" cy="801343"/>
              </a:xfrm>
            </p:spPr>
            <p:txBody>
              <a:bodyPr>
                <a:noAutofit/>
              </a:bodyPr>
              <a:lstStyle/>
              <a:p>
                <a:r>
                  <a:rPr lang="en-GB" sz="3200" dirty="0"/>
                  <a:t>Beam characteristics </a:t>
                </a:r>
                <a:br>
                  <a:rPr lang="en-GB" sz="3200" dirty="0"/>
                </a:br>
                <a:r>
                  <a:rPr lang="en-GB" sz="3200" dirty="0"/>
                  <a:t>and impact on </a:t>
                </a:r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3200" dirty="0"/>
                  <a:t> at FCCee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C1DFEA06-BE4B-0D47-90D6-DF85B6297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47136" y="65343"/>
                <a:ext cx="9984658" cy="801343"/>
              </a:xfrm>
              <a:blipFill>
                <a:blip r:embed="rId3"/>
                <a:stretch>
                  <a:fillRect t="-23438" b="-343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670F19-CE41-644E-BF93-D51F5281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12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7442723-3633-7B48-8B9B-E2C6E958AE41}"/>
              </a:ext>
            </a:extLst>
          </p:cNvPr>
          <p:cNvGrpSpPr/>
          <p:nvPr/>
        </p:nvGrpSpPr>
        <p:grpSpPr>
          <a:xfrm>
            <a:off x="0" y="1156739"/>
            <a:ext cx="3928648" cy="2958786"/>
            <a:chOff x="84560" y="3899389"/>
            <a:chExt cx="3928648" cy="2958786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75335F9-B407-064F-9AD6-C3D2149A4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60" y="3899389"/>
              <a:ext cx="3928648" cy="2958786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BACBB0A-787F-C049-83DB-BB52A6F55EFD}"/>
                </a:ext>
              </a:extLst>
            </p:cNvPr>
            <p:cNvCxnSpPr/>
            <p:nvPr/>
          </p:nvCxnSpPr>
          <p:spPr>
            <a:xfrm flipV="1">
              <a:off x="2704236" y="5185268"/>
              <a:ext cx="0" cy="342900"/>
            </a:xfrm>
            <a:prstGeom prst="straightConnector1">
              <a:avLst/>
            </a:prstGeom>
            <a:ln w="28575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8BE4DDD-B334-9946-8F29-855C9E25B046}"/>
                </a:ext>
              </a:extLst>
            </p:cNvPr>
            <p:cNvSpPr txBox="1"/>
            <p:nvPr/>
          </p:nvSpPr>
          <p:spPr>
            <a:xfrm>
              <a:off x="2712750" y="5172052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ISR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9ADC3F3D-D7BA-9741-B2A5-EE038FF047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0229" y="5504117"/>
              <a:ext cx="0" cy="237609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3FA64DE-E824-154C-8040-61074E691394}"/>
                </a:ext>
              </a:extLst>
            </p:cNvPr>
            <p:cNvSpPr txBox="1"/>
            <p:nvPr/>
          </p:nvSpPr>
          <p:spPr>
            <a:xfrm>
              <a:off x="2416973" y="551403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6">
                      <a:lumMod val="75000"/>
                    </a:schemeClr>
                  </a:solidFill>
                </a:rPr>
                <a:t>BS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95F09F3-2CA0-E540-A0F7-CF9692AA72BD}"/>
                </a:ext>
              </a:extLst>
            </p:cNvPr>
            <p:cNvCxnSpPr>
              <a:cxnSpLocks/>
            </p:cNvCxnSpPr>
            <p:nvPr/>
          </p:nvCxnSpPr>
          <p:spPr>
            <a:xfrm>
              <a:off x="1783053" y="5600923"/>
              <a:ext cx="34737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AA90A72-D522-1549-B379-9EE228002F3B}"/>
                </a:ext>
              </a:extLst>
            </p:cNvPr>
            <p:cNvSpPr txBox="1"/>
            <p:nvPr/>
          </p:nvSpPr>
          <p:spPr>
            <a:xfrm>
              <a:off x="1694005" y="5600923"/>
              <a:ext cx="525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C00000"/>
                  </a:solidFill>
                </a:rPr>
                <a:t>BES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0E79AD67-33DD-7047-8B49-48CC2A1D6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23" y="4007056"/>
            <a:ext cx="4013208" cy="285646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11EEA428-63A8-B146-85A4-46E67B55251E}"/>
              </a:ext>
            </a:extLst>
          </p:cNvPr>
          <p:cNvSpPr txBox="1"/>
          <p:nvPr/>
        </p:nvSpPr>
        <p:spPr>
          <a:xfrm>
            <a:off x="460851" y="925029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F.Simon, PoS (ICHEP 2016) 872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8715F13-C350-CA4D-9E97-21DD5CA27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3003" y="4143797"/>
            <a:ext cx="3753930" cy="2582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4C38B8C-25B0-A048-9300-4875B1FA29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499" y="1044965"/>
                <a:ext cx="7747556" cy="3098832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Due to the energies involved and beam optimisation</a:t>
                </a:r>
                <a:r>
                  <a:rPr lang="en-GB" dirty="0"/>
                  <a:t>, there is some beam energy spread at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dirty="0"/>
                  <a:t> threshold.</a:t>
                </a:r>
              </a:p>
              <a:p>
                <a:endParaRPr lang="en-GB" dirty="0"/>
              </a:p>
              <a:p>
                <a:r>
                  <a:rPr lang="en-GB" dirty="0"/>
                  <a:t>ISR, Beam Energy Spread (BES) and </a:t>
                </a:r>
                <a:r>
                  <a:rPr lang="en-GB" dirty="0" err="1"/>
                  <a:t>Beamstrahlung</a:t>
                </a:r>
                <a:r>
                  <a:rPr lang="en-GB" dirty="0"/>
                  <a:t> (BS) affect the precision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At FCCee </a:t>
                </a:r>
                <a:r>
                  <a:rPr lang="en-GB" dirty="0"/>
                  <a:t>: narrow and small tails toward lower energies</a:t>
                </a:r>
              </a:p>
              <a:p>
                <a:pPr lvl="1"/>
                <a:r>
                  <a:rPr lang="en-GB" dirty="0"/>
                  <a:t>Beamstrahlung effects on beam profile small, energy loss recovered by RF.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Impact of beam effects:</a:t>
                </a:r>
              </a:p>
              <a:p>
                <a:pPr lvl="1"/>
                <a:r>
                  <a:rPr lang="en-GB" dirty="0"/>
                  <a:t>lower effective cross sections (fraction of the lumi below the threshold),</a:t>
                </a:r>
              </a:p>
              <a:p>
                <a:pPr lvl="1"/>
                <a:r>
                  <a:rPr lang="en-GB" dirty="0"/>
                  <a:t>broader ”turn-on” ,</a:t>
                </a:r>
              </a:p>
              <a:p>
                <a:pPr lvl="1"/>
                <a:r>
                  <a:rPr lang="en-GB" dirty="0"/>
                  <a:t>FCCee in a favourable position.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4C38B8C-25B0-A048-9300-4875B1FA29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499" y="1044965"/>
                <a:ext cx="7747556" cy="3098832"/>
              </a:xfrm>
              <a:blipFill>
                <a:blip r:embed="rId7"/>
                <a:stretch>
                  <a:fillRect l="-164" t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1FB7DA34-CA06-BE4F-A8EA-5EF477082C11}"/>
              </a:ext>
            </a:extLst>
          </p:cNvPr>
          <p:cNvSpPr txBox="1"/>
          <p:nvPr/>
        </p:nvSpPr>
        <p:spPr>
          <a:xfrm>
            <a:off x="7207315" y="536656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365 GeV</a:t>
            </a:r>
          </a:p>
        </p:txBody>
      </p:sp>
    </p:spTree>
    <p:extLst>
      <p:ext uri="{BB962C8B-B14F-4D97-AF65-F5344CB8AC3E}">
        <p14:creationId xmlns:p14="http://schemas.microsoft.com/office/powerpoint/2010/main" val="91390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1F980-C820-EE50-B1BF-94A0534D0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42" y="65343"/>
            <a:ext cx="10481022" cy="801343"/>
          </a:xfrm>
        </p:spPr>
        <p:txBody>
          <a:bodyPr>
            <a:noAutofit/>
          </a:bodyPr>
          <a:lstStyle/>
          <a:p>
            <a:r>
              <a:rPr lang="en-GB" sz="3200"/>
              <a:t>Extracting top mass measurement from energy scan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E1FEB28-AE34-BFB7-5B76-99AC4D1B63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00478" y="1167973"/>
                <a:ext cx="5267528" cy="522460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Recent prospective of top quark measurements from cross section </a:t>
                </a:r>
                <a:r>
                  <a:rPr lang="en-GB" dirty="0">
                    <a:hlinkClick r:id="rId2"/>
                  </a:rPr>
                  <a:t>link</a:t>
                </a:r>
                <a:r>
                  <a:rPr lang="en-GB" dirty="0"/>
                  <a:t>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Analysis strategy </a:t>
                </a:r>
                <a:r>
                  <a:rPr lang="en-GB" dirty="0"/>
                  <a:t>: cross sections from fit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GB" dirty="0"/>
                  <a:t> distributions.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Include systematics</a:t>
                </a:r>
                <a:r>
                  <a:rPr lang="en-GB" dirty="0"/>
                  <a:t>, experimental uncertainties treated as nuisance parameters.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Conclusions</a:t>
                </a:r>
                <a:r>
                  <a:rPr lang="en-GB" dirty="0"/>
                  <a:t> : total uncertainties below 50 MeV, and dominated by theoretical (scale) uncertainties.</a:t>
                </a:r>
              </a:p>
              <a:p>
                <a:endParaRPr lang="en-GB" dirty="0"/>
              </a:p>
              <a:p>
                <a:r>
                  <a:rPr lang="en-GB" dirty="0"/>
                  <a:t>N</a:t>
                </a:r>
                <a:r>
                  <a:rPr lang="en-GB" baseline="30000" dirty="0"/>
                  <a:t>3</a:t>
                </a:r>
                <a:r>
                  <a:rPr lang="en-GB" dirty="0"/>
                  <a:t>LO model used for interpretation (</a:t>
                </a:r>
                <a:r>
                  <a:rPr lang="en-GB" dirty="0">
                    <a:hlinkClick r:id="rId3"/>
                  </a:rPr>
                  <a:t>Comput. Phys. </a:t>
                </a:r>
                <a:r>
                  <a:rPr lang="en-GB" dirty="0" err="1">
                    <a:hlinkClick r:id="rId3"/>
                  </a:rPr>
                  <a:t>Commun</a:t>
                </a:r>
                <a:r>
                  <a:rPr lang="en-GB" dirty="0">
                    <a:hlinkClick r:id="rId3"/>
                  </a:rPr>
                  <a:t>. 209 (2016) 96</a:t>
                </a:r>
                <a:r>
                  <a:rPr lang="en-GB" dirty="0"/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AE1FEB28-AE34-BFB7-5B76-99AC4D1B63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0478" y="1167973"/>
                <a:ext cx="5267528" cy="5224608"/>
              </a:xfrm>
              <a:blipFill>
                <a:blip r:embed="rId4"/>
                <a:stretch>
                  <a:fillRect l="-721" t="-2184" r="-1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934ED1-DBD8-BDA6-0CE4-87E81158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57DEE7-2FC8-D477-E884-6456A6EB9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5" y="3817410"/>
            <a:ext cx="6260571" cy="27577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F0118D-65B6-C288-6C2B-4D794C061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8" y="1013699"/>
            <a:ext cx="5638924" cy="28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30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F739E0A-9C29-1934-FAA5-A577957273E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524000" y="2896880"/>
                <a:ext cx="9144000" cy="1725919"/>
              </a:xfrm>
            </p:spPr>
            <p:txBody>
              <a:bodyPr>
                <a:normAutofit/>
              </a:bodyPr>
              <a:lstStyle/>
              <a:p>
                <a:r>
                  <a:rPr lang="en-GB" sz="5400" dirty="0"/>
                  <a:t>Top quark physics above </a:t>
                </a:r>
                <a:br>
                  <a:rPr lang="en-GB" sz="5400" dirty="0"/>
                </a:br>
                <a:r>
                  <a:rPr lang="en-GB" sz="5400" dirty="0"/>
                  <a:t>the </a:t>
                </a:r>
                <a14:m>
                  <m:oMath xmlns:m="http://schemas.openxmlformats.org/officeDocument/2006/math">
                    <m:r>
                      <a:rPr lang="en-GB" sz="5400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sz="5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5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5400" dirty="0"/>
                  <a:t> threshold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F739E0A-9C29-1934-FAA5-A577957273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4000" y="2896880"/>
                <a:ext cx="9144000" cy="1725919"/>
              </a:xfrm>
              <a:blipFill>
                <a:blip r:embed="rId2"/>
                <a:stretch>
                  <a:fillRect t="-5882" r="-1248" b="-213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4D822A-C264-14B8-45C6-B3CB66D6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75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>
            <a:extLst>
              <a:ext uri="{FF2B5EF4-FFF2-40B4-BE49-F238E27FC236}">
                <a16:creationId xmlns:a16="http://schemas.microsoft.com/office/drawing/2014/main" id="{4C55A6F2-2689-0340-9A92-2986DF5E1F63}"/>
              </a:ext>
            </a:extLst>
          </p:cNvPr>
          <p:cNvGrpSpPr/>
          <p:nvPr/>
        </p:nvGrpSpPr>
        <p:grpSpPr>
          <a:xfrm>
            <a:off x="327308" y="3642729"/>
            <a:ext cx="5570074" cy="3076484"/>
            <a:chOff x="7406211" y="1247563"/>
            <a:chExt cx="4936926" cy="267819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33F294C-3022-754A-9B04-0C24623B1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6211" y="1294886"/>
              <a:ext cx="4027130" cy="241476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BD6B7A2-5999-3B41-A34D-E3117BC6CE03}"/>
                    </a:ext>
                  </a:extLst>
                </p:cNvPr>
                <p:cNvSpPr txBox="1"/>
                <p:nvPr/>
              </p:nvSpPr>
              <p:spPr>
                <a:xfrm>
                  <a:off x="7750532" y="2019709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BD6B7A2-5999-3B41-A34D-E3117BC6C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0532" y="2019709"/>
                  <a:ext cx="31047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3636" r="-13636" b="-1578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C8CE054A-7439-FB47-995E-624D11FC4E82}"/>
                    </a:ext>
                  </a:extLst>
                </p:cNvPr>
                <p:cNvSpPr txBox="1"/>
                <p:nvPr/>
              </p:nvSpPr>
              <p:spPr>
                <a:xfrm>
                  <a:off x="7694295" y="2977879"/>
                  <a:ext cx="3104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C8CE054A-7439-FB47-995E-624D11FC4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4295" y="2977879"/>
                  <a:ext cx="31047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7391" b="-1578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C44D99F-541A-5045-8609-F27E788F6B62}"/>
                    </a:ext>
                  </a:extLst>
                </p:cNvPr>
                <p:cNvSpPr txBox="1"/>
                <p:nvPr/>
              </p:nvSpPr>
              <p:spPr>
                <a:xfrm>
                  <a:off x="9320318" y="2103590"/>
                  <a:ext cx="5352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CC44D99F-541A-5045-8609-F27E788F6B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0318" y="2103590"/>
                  <a:ext cx="535275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041" t="-3846" b="-192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CE7C4ED-4DE1-054D-899B-3A09B3E911C5}"/>
                    </a:ext>
                  </a:extLst>
                </p:cNvPr>
                <p:cNvSpPr txBox="1"/>
                <p:nvPr/>
              </p:nvSpPr>
              <p:spPr>
                <a:xfrm>
                  <a:off x="10593437" y="2149577"/>
                  <a:ext cx="1979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CE7C4ED-4DE1-054D-899B-3A09B3E911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3437" y="2149577"/>
                  <a:ext cx="19793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3333" r="-33333" b="-5555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DF1DB13-9A65-6945-A3BF-DE7F713771E4}"/>
                    </a:ext>
                  </a:extLst>
                </p:cNvPr>
                <p:cNvSpPr txBox="1"/>
                <p:nvPr/>
              </p:nvSpPr>
              <p:spPr>
                <a:xfrm>
                  <a:off x="11150062" y="2410688"/>
                  <a:ext cx="22794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DF1DB13-9A65-6945-A3BF-DE7F713771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0062" y="2410688"/>
                  <a:ext cx="227947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3529" r="-23529" b="-26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5B2265C-AA9E-EA4C-B6D2-CD159ACD61BC}"/>
                    </a:ext>
                  </a:extLst>
                </p:cNvPr>
                <p:cNvSpPr txBox="1"/>
                <p:nvPr/>
              </p:nvSpPr>
              <p:spPr>
                <a:xfrm>
                  <a:off x="10978723" y="3380829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E5B2265C-AA9E-EA4C-B6D2-CD159ACD61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8723" y="3380829"/>
                  <a:ext cx="14991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45455" r="-27273" b="-2222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72E3479-E5DF-8C41-8B54-9C258FCA3621}"/>
                    </a:ext>
                  </a:extLst>
                </p:cNvPr>
                <p:cNvSpPr txBox="1"/>
                <p:nvPr/>
              </p:nvSpPr>
              <p:spPr>
                <a:xfrm>
                  <a:off x="11121721" y="1447617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572E3479-E5DF-8C41-8B54-9C258FCA36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1721" y="1447617"/>
                  <a:ext cx="14991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5000" r="-25000" b="-263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D305DE9-8AD6-634A-A5A0-EB24BA6CAFA0}"/>
                </a:ext>
              </a:extLst>
            </p:cNvPr>
            <p:cNvSpPr/>
            <p:nvPr/>
          </p:nvSpPr>
          <p:spPr>
            <a:xfrm>
              <a:off x="10081070" y="2453319"/>
              <a:ext cx="198783" cy="23436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6BD661C-9566-8144-9C36-1E3FF75CF585}"/>
                    </a:ext>
                  </a:extLst>
                </p:cNvPr>
                <p:cNvSpPr txBox="1"/>
                <p:nvPr/>
              </p:nvSpPr>
              <p:spPr>
                <a:xfrm>
                  <a:off x="8938138" y="3007924"/>
                  <a:ext cx="1027493" cy="276999"/>
                </a:xfrm>
                <a:prstGeom prst="rect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a14:m>
                  <a:r>
                    <a:rPr lang="fr-FR" sz="1400" dirty="0"/>
                    <a:t>, 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acc>
                        <m:accPr>
                          <m:chr m:val="̅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6BD661C-9566-8144-9C36-1E3FF75CF5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8138" y="3007924"/>
                  <a:ext cx="1027493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14286"/>
                  </a:stretch>
                </a:blipFill>
                <a:ln w="2222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DEEFE92-C690-ED48-86AE-67AFBD7EC281}"/>
                </a:ext>
              </a:extLst>
            </p:cNvPr>
            <p:cNvCxnSpPr>
              <a:cxnSpLocks/>
              <a:stCxn id="17" idx="0"/>
              <a:endCxn id="16" idx="3"/>
            </p:cNvCxnSpPr>
            <p:nvPr/>
          </p:nvCxnSpPr>
          <p:spPr>
            <a:xfrm flipV="1">
              <a:off x="9451885" y="2653364"/>
              <a:ext cx="658296" cy="35455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83C036D-7B09-834A-86D6-434DFCE16047}"/>
                    </a:ext>
                  </a:extLst>
                </p:cNvPr>
                <p:cNvSpPr txBox="1"/>
                <p:nvPr/>
              </p:nvSpPr>
              <p:spPr>
                <a:xfrm>
                  <a:off x="9451885" y="1247563"/>
                  <a:ext cx="877533" cy="276999"/>
                </a:xfrm>
                <a:prstGeom prst="rect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83C036D-7B09-834A-86D6-434DFCE16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1885" y="1247563"/>
                  <a:ext cx="877533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222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64F7016-8404-6E40-B302-FA3377A4E686}"/>
                </a:ext>
              </a:extLst>
            </p:cNvPr>
            <p:cNvSpPr/>
            <p:nvPr/>
          </p:nvSpPr>
          <p:spPr>
            <a:xfrm>
              <a:off x="10796985" y="1891778"/>
              <a:ext cx="198783" cy="23436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5623AAD-BED2-AE41-ABEB-B8920D4A4D78}"/>
                </a:ext>
              </a:extLst>
            </p:cNvPr>
            <p:cNvSpPr/>
            <p:nvPr/>
          </p:nvSpPr>
          <p:spPr>
            <a:xfrm>
              <a:off x="11144119" y="3218132"/>
              <a:ext cx="198783" cy="23436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D643A59-E900-914B-9F26-3615E33F803E}"/>
                </a:ext>
              </a:extLst>
            </p:cNvPr>
            <p:cNvCxnSpPr>
              <a:cxnSpLocks/>
              <a:stCxn id="25" idx="0"/>
              <a:endCxn id="22" idx="5"/>
            </p:cNvCxnSpPr>
            <p:nvPr/>
          </p:nvCxnSpPr>
          <p:spPr>
            <a:xfrm flipH="1" flipV="1">
              <a:off x="11313791" y="3418177"/>
              <a:ext cx="574448" cy="23965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FCD0685-6920-464E-BB1E-EADFF36E61F5}"/>
                    </a:ext>
                  </a:extLst>
                </p:cNvPr>
                <p:cNvSpPr txBox="1"/>
                <p:nvPr/>
              </p:nvSpPr>
              <p:spPr>
                <a:xfrm>
                  <a:off x="11433340" y="3657827"/>
                  <a:ext cx="909797" cy="267931"/>
                </a:xfrm>
                <a:prstGeom prst="rect">
                  <a:avLst/>
                </a:prstGeom>
                <a:noFill/>
                <a:ln w="22225"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acc>
                          <m:accPr>
                            <m:chr m:val="̅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FCD0685-6920-464E-BB1E-EADFF36E6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3340" y="3657827"/>
                  <a:ext cx="909797" cy="2679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2225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1C2699AC-865A-1449-BE81-5C3C89289286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10329417" y="1386063"/>
              <a:ext cx="461959" cy="54185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64D230A-7E8D-9B40-ABC6-75417EC19EC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89771" y="78827"/>
                <a:ext cx="9607215" cy="801343"/>
              </a:xfrm>
            </p:spPr>
            <p:txBody>
              <a:bodyPr>
                <a:noAutofit/>
              </a:bodyPr>
              <a:lstStyle/>
              <a:p>
                <a:r>
                  <a:rPr lang="en-GB" sz="3200" dirty="0"/>
                  <a:t>Precision of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3200" dirty="0"/>
                  <a:t> cross section measurements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564D230A-7E8D-9B40-ABC6-75417EC19E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89771" y="78827"/>
                <a:ext cx="9607215" cy="801343"/>
              </a:xfrm>
              <a:blipFill>
                <a:blip r:embed="rId1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A8751E4-FFF9-7B42-B513-C228B1B30B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873" y="1055614"/>
                <a:ext cx="11411018" cy="230014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Above the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2800" dirty="0"/>
                  <a:t> threshold, a large </a:t>
                </a:r>
                <a:r>
                  <a:rPr lang="en-GB" sz="2800" dirty="0">
                    <a:solidFill>
                      <a:schemeClr val="accent1"/>
                    </a:solidFill>
                  </a:rPr>
                  <a:t>verity of studies can be made from precision measurements</a:t>
                </a:r>
                <a:r>
                  <a:rPr lang="en-GB" sz="2800" dirty="0"/>
                  <a:t>.</a:t>
                </a:r>
              </a:p>
              <a:p>
                <a:endParaRPr lang="en-GB" sz="2800" dirty="0"/>
              </a:p>
              <a:p>
                <a:r>
                  <a:rPr lang="en-GB" dirty="0"/>
                  <a:t>EWK coupling studies (and related EFT) are some of the most explored topics.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Even at 365 GeV</a:t>
                </a:r>
                <a:r>
                  <a:rPr lang="en-GB" dirty="0"/>
                  <a:t>, some indirect sensitivity to top-Higgs coupling can be achieved (although not competitive with a hadronic collider).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A8751E4-FFF9-7B42-B513-C228B1B30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873" y="1055614"/>
                <a:ext cx="11411018" cy="2300145"/>
              </a:xfrm>
              <a:blipFill>
                <a:blip r:embed="rId15"/>
                <a:stretch>
                  <a:fillRect l="-556" t="-6077" b="-33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3BD8E4-BDFA-DE46-9AA3-13E5D05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776" y="6492875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15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BD97342E-9A54-DD15-7031-CB64C166A5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8088" y="3642729"/>
                <a:ext cx="5646275" cy="28845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1"/>
                    </a:solidFill>
                  </a:rPr>
                  <a:t>Examples of the measurement of top-Yukawa couplings </a:t>
                </a:r>
              </a:p>
              <a:p>
                <a:pPr lvl="1"/>
                <a:r>
                  <a:rPr lang="en-GB" dirty="0"/>
                  <a:t>~5% at ILC500,</a:t>
                </a:r>
              </a:p>
              <a:p>
                <a:pPr lvl="1"/>
                <a:r>
                  <a:rPr lang="en-GB" dirty="0"/>
                  <a:t>~10% at FCCee365, </a:t>
                </a:r>
              </a:p>
              <a:p>
                <a:pPr lvl="1"/>
                <a:r>
                  <a:rPr lang="en-GB" dirty="0"/>
                  <a:t>While HL-LHC targets ~4%.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%-level accuracy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colliders requires direct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(TeV scale).</a:t>
                </a:r>
              </a:p>
              <a:p>
                <a:endParaRPr lang="en-GB" dirty="0"/>
              </a:p>
              <a:p>
                <a:r>
                  <a:rPr lang="en-GB" dirty="0" err="1">
                    <a:solidFill>
                      <a:schemeClr val="accent1"/>
                    </a:solidFill>
                  </a:rPr>
                  <a:t>FCChh</a:t>
                </a:r>
                <a:r>
                  <a:rPr lang="en-GB" dirty="0">
                    <a:solidFill>
                      <a:schemeClr val="accent1"/>
                    </a:solidFill>
                  </a:rPr>
                  <a:t> would bring the large improvements.</a:t>
                </a:r>
              </a:p>
            </p:txBody>
          </p:sp>
        </mc:Choice>
        <mc:Fallback xmlns="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BD97342E-9A54-DD15-7031-CB64C166A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088" y="3642729"/>
                <a:ext cx="5646275" cy="2884571"/>
              </a:xfrm>
              <a:prstGeom prst="rect">
                <a:avLst/>
              </a:prstGeom>
              <a:blipFill>
                <a:blip r:embed="rId16"/>
                <a:stretch>
                  <a:fillRect l="-897" t="-3947" r="-224" b="-1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49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4950BA-29A2-254A-A257-4F8AD72D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Top-quark EFT : polarization vs statistics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42F19A-4849-644F-B8E8-BE11FC9891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503" y="1026262"/>
                <a:ext cx="6999944" cy="5731445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At linear colliders, to constrains EFT operators</a:t>
                </a:r>
              </a:p>
              <a:p>
                <a:pPr lvl="1"/>
                <a:r>
                  <a:rPr lang="en-GB" dirty="0"/>
                  <a:t>beams polarization give an extra handle,</a:t>
                </a:r>
              </a:p>
              <a:p>
                <a:pPr lvl="1"/>
                <a:r>
                  <a:rPr lang="en-GB" dirty="0"/>
                  <a:t>High energies can help to improve the sensitivity on some couplings.</a:t>
                </a:r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Investigating EFT at FCCee (no polarisation, 365 GeV) :</a:t>
                </a:r>
                <a:endParaRPr lang="en-GB" dirty="0"/>
              </a:p>
              <a:p>
                <a:pPr lvl="1"/>
                <a:r>
                  <a:rPr lang="en-GB" dirty="0"/>
                  <a:t>Low beam backgrounds and less ISR at lower energies,</a:t>
                </a:r>
              </a:p>
              <a:p>
                <a:pPr lvl="1"/>
                <a:r>
                  <a:rPr lang="en-GB" dirty="0"/>
                  <a:t>Lower backgrounds at 365 GeV, </a:t>
                </a:r>
              </a:p>
              <a:p>
                <a:pPr lvl="1"/>
                <a:r>
                  <a:rPr lang="en-GB" dirty="0"/>
                  <a:t>Larger statistics (for instance ~factor of 2-4 compared to the 500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𝑓𝑏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baseline ILC scenario).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Sensitivity on (anomalous)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EWK couplings at FCCee. Based on lepton energy and polar angle :</a:t>
                </a:r>
              </a:p>
              <a:p>
                <a:pPr lvl="1"/>
                <a:r>
                  <a:rPr lang="en-GB" dirty="0"/>
                  <a:t>very low expected experimental uncertainties,</a:t>
                </a:r>
              </a:p>
              <a:p>
                <a:pPr lvl="1"/>
                <a:r>
                  <a:rPr lang="en-GB" dirty="0"/>
                  <a:t>dominated by stat. uncertainties (and theory).</a:t>
                </a:r>
              </a:p>
              <a:p>
                <a:pPr lvl="1"/>
                <a:r>
                  <a:rPr lang="en-GB" dirty="0">
                    <a:sym typeface="Wingdings" pitchFamily="2" charset="2"/>
                  </a:rPr>
                  <a:t> high constrains without the need for polarisation, higher energies doesn’t always help for all couplings.</a:t>
                </a:r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Sensitivity can be pushed further: </a:t>
                </a:r>
                <a:endParaRPr lang="en-GB" dirty="0"/>
              </a:p>
              <a:p>
                <a:pPr lvl="1"/>
                <a:r>
                  <a:rPr lang="en-GB" dirty="0"/>
                  <a:t>Differential measurements and combinations : benefit the most of the large statistics,</a:t>
                </a:r>
              </a:p>
              <a:p>
                <a:pPr lvl="1"/>
                <a:r>
                  <a:rPr lang="en-GB" dirty="0"/>
                  <a:t>New observables and combinations to be investigated, </a:t>
                </a:r>
              </a:p>
              <a:p>
                <a:pPr lvl="1"/>
                <a:r>
                  <a:rPr lang="en-GB" dirty="0"/>
                  <a:t>Collaborations with theorists required.</a:t>
                </a:r>
              </a:p>
              <a:p>
                <a:pPr lvl="1"/>
                <a:endParaRPr lang="en-GB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42F19A-4849-644F-B8E8-BE11FC9891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503" y="1026262"/>
                <a:ext cx="6999944" cy="5731445"/>
              </a:xfrm>
              <a:blipFill>
                <a:blip r:embed="rId2"/>
                <a:stretch>
                  <a:fillRect l="-543" t="-1987" r="-3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5E9990-2FC5-0540-AF24-078878D9C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2F6871-FB4F-6149-A0E8-F826FC714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04" y="1223474"/>
            <a:ext cx="4088702" cy="28264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D5B80-9577-F846-91BA-BA872F95F9E4}"/>
              </a:ext>
            </a:extLst>
          </p:cNvPr>
          <p:cNvSpPr/>
          <p:nvPr/>
        </p:nvSpPr>
        <p:spPr>
          <a:xfrm>
            <a:off x="7123102" y="1026262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JHEP10(2018)168</a:t>
            </a:r>
            <a:endParaRPr lang="fr-FR" sz="1200" b="1" dirty="0">
              <a:solidFill>
                <a:srgbClr val="C0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8B3B87-58EA-F545-9CDE-65B7DE8C6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446" y="4289255"/>
            <a:ext cx="3802749" cy="246845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2A9FFB-4D8E-8949-9FF7-66B98B0B01D0}"/>
              </a:ext>
            </a:extLst>
          </p:cNvPr>
          <p:cNvSpPr txBox="1"/>
          <p:nvPr/>
        </p:nvSpPr>
        <p:spPr>
          <a:xfrm>
            <a:off x="9199810" y="4129679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JHEP(2015)182</a:t>
            </a:r>
          </a:p>
        </p:txBody>
      </p:sp>
    </p:spTree>
    <p:extLst>
      <p:ext uri="{BB962C8B-B14F-4D97-AF65-F5344CB8AC3E}">
        <p14:creationId xmlns:p14="http://schemas.microsoft.com/office/powerpoint/2010/main" val="1011789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52F83-F848-4641-B622-3322D3B5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E84A8-8E0F-CE41-9D1C-DCE5198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17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9A0ED8A-9EFB-BADF-5B01-3C28DC49EE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2202" y="1234951"/>
                <a:ext cx="10839290" cy="5065422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Explorations of top-quark physic </a:t>
                </a:r>
                <a:r>
                  <a:rPr lang="en-GB" dirty="0"/>
                  <a:t>opportunities were made, through bibliography searches, in view of contribution to the ESPPU-France effort.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Focus is made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colliders</a:t>
                </a:r>
                <a:r>
                  <a:rPr lang="en-GB" dirty="0"/>
                  <a:t>, although a muon collider is also shortly discussed.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Findings are discussed through various energy ranges </a:t>
                </a:r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The physics reach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=240 is limited to BSM single top production,</a:t>
                </a:r>
              </a:p>
              <a:p>
                <a:pPr lvl="1"/>
                <a:r>
                  <a:rPr lang="en-GB" b="1" dirty="0">
                    <a:solidFill>
                      <a:schemeClr val="accent1"/>
                    </a:solidFill>
                  </a:rPr>
                  <a:t>Major</a:t>
                </a:r>
                <a:r>
                  <a:rPr lang="en-GB" dirty="0"/>
                  <a:t> improvements on the top mass and width measurements can be expected from a scan close to the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mass threshold,</a:t>
                </a:r>
              </a:p>
              <a:p>
                <a:pPr lvl="1"/>
                <a:r>
                  <a:rPr lang="en-GB" dirty="0"/>
                  <a:t>Beyond the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threshold </a:t>
                </a:r>
              </a:p>
              <a:p>
                <a:pPr lvl="2"/>
                <a:r>
                  <a:rPr lang="en-GB" dirty="0"/>
                  <a:t>significant improvements in probing top-EWK couplings can be expected at 365 GeV already, with a large statistic,</a:t>
                </a:r>
              </a:p>
              <a:p>
                <a:pPr lvl="2"/>
                <a:r>
                  <a:rPr lang="en-GB" dirty="0"/>
                  <a:t>5-10% precision on top-</a:t>
                </a:r>
                <a:r>
                  <a:rPr lang="en-GB" dirty="0" err="1"/>
                  <a:t>yukawa</a:t>
                </a:r>
                <a:r>
                  <a:rPr lang="en-GB" dirty="0"/>
                  <a:t> from 365-500 GeV. Percent level precision at TeV scale,</a:t>
                </a:r>
              </a:p>
              <a:p>
                <a:pPr lvl="2"/>
                <a:r>
                  <a:rPr lang="en-GB" dirty="0"/>
                  <a:t>Possible sensitivity to BMS, for example new low mass couplings to top quarks. </a:t>
                </a:r>
              </a:p>
            </p:txBody>
          </p:sp>
        </mc:Choice>
        <mc:Fallback xmlns="">
          <p:sp>
            <p:nvSpPr>
              <p:cNvPr id="6" name="Espace réservé du contenu 5">
                <a:extLst>
                  <a:ext uri="{FF2B5EF4-FFF2-40B4-BE49-F238E27FC236}">
                    <a16:creationId xmlns:a16="http://schemas.microsoft.com/office/drawing/2014/main" id="{E9A0ED8A-9EFB-BADF-5B01-3C28DC49EE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2202" y="1234951"/>
                <a:ext cx="10839290" cy="5065422"/>
              </a:xfrm>
              <a:blipFill>
                <a:blip r:embed="rId2"/>
                <a:stretch>
                  <a:fillRect l="-819" t="-3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85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52F83-F848-4641-B622-3322D3B5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(bis)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E84A8-8E0F-CE41-9D1C-DCE5198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18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9A0ED8A-9EFB-BADF-5B01-3C28DC49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780" y="1092631"/>
            <a:ext cx="5472784" cy="54825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Sometimes references lack proper accounting of experimental aspects, or are rudimentary estimations.</a:t>
            </a:r>
          </a:p>
          <a:p>
            <a:pPr lvl="1"/>
            <a:r>
              <a:rPr lang="en-GB" dirty="0"/>
              <a:t>Although it is getting better with the results of the FCC feasibility studies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Expertise and know-how from the LHC-top community would be a huge asset to improve </a:t>
            </a:r>
            <a:r>
              <a:rPr lang="en-GB" dirty="0" err="1">
                <a:solidFill>
                  <a:schemeClr val="accent1"/>
                </a:solidFill>
              </a:rPr>
              <a:t>e+e</a:t>
            </a:r>
            <a:r>
              <a:rPr lang="en-GB" dirty="0">
                <a:solidFill>
                  <a:schemeClr val="accent1"/>
                </a:solidFill>
              </a:rPr>
              <a:t>- analyses and develop new ideas.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A5698A-339F-5CF9-6C5F-B3F23950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23" y="1092631"/>
            <a:ext cx="4316945" cy="55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9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52F83-F848-4641-B622-3322D3B5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(bis-bis)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0E84A8-8E0F-CE41-9D1C-DCE5198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A5698A-339F-5CF9-6C5F-B3F23950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23" y="1092631"/>
            <a:ext cx="4316945" cy="558713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E9C44D-36B8-9C5C-F888-96C20405A6AB}"/>
              </a:ext>
            </a:extLst>
          </p:cNvPr>
          <p:cNvSpPr txBox="1"/>
          <p:nvPr/>
        </p:nvSpPr>
        <p:spPr>
          <a:xfrm rot="19495164">
            <a:off x="2053191" y="6344310"/>
            <a:ext cx="650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FCC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4D9060A-8595-D1A4-BA16-D60054BF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780" y="1092631"/>
            <a:ext cx="5472784" cy="54825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Sometimes references lack proper accounting of experimental aspects, or are rudimentary estimations.</a:t>
            </a:r>
          </a:p>
          <a:p>
            <a:pPr lvl="1"/>
            <a:r>
              <a:rPr lang="en-GB" dirty="0"/>
              <a:t>Although it is getting better with the results of the FCC feasibility studies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Expertise and know-how from the LHC-top community would be a huge asset to improve </a:t>
            </a:r>
            <a:r>
              <a:rPr lang="en-GB" dirty="0" err="1">
                <a:solidFill>
                  <a:schemeClr val="accent1"/>
                </a:solidFill>
              </a:rPr>
              <a:t>e+e</a:t>
            </a:r>
            <a:r>
              <a:rPr lang="en-GB" dirty="0">
                <a:solidFill>
                  <a:schemeClr val="accent1"/>
                </a:solidFill>
              </a:rPr>
              <a:t>- analyses and develop new ideas.</a:t>
            </a:r>
          </a:p>
        </p:txBody>
      </p:sp>
    </p:spTree>
    <p:extLst>
      <p:ext uri="{BB962C8B-B14F-4D97-AF65-F5344CB8AC3E}">
        <p14:creationId xmlns:p14="http://schemas.microsoft.com/office/powerpoint/2010/main" val="354779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BE0922-DB5F-A743-B2D2-532EFBB7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96BCF1-CF90-85AB-082D-C92A6E1A6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4" y="1111541"/>
            <a:ext cx="11741769" cy="583618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2024, started an national effort of prospective in view of defining the French priorities for the future collider at CERN. </a:t>
            </a:r>
            <a:r>
              <a:rPr lang="en-GB" dirty="0">
                <a:solidFill>
                  <a:schemeClr val="accent1"/>
                </a:solidFill>
              </a:rPr>
              <a:t>Contribution to the European Strategy for Particle Physics Update (ESPPU). </a:t>
            </a:r>
          </a:p>
          <a:p>
            <a:endParaRPr lang="en-GB" dirty="0"/>
          </a:p>
          <a:p>
            <a:r>
              <a:rPr lang="en-GB" dirty="0">
                <a:solidFill>
                  <a:schemeClr val="accent1"/>
                </a:solidFill>
              </a:rPr>
              <a:t>A strange bunch of people </a:t>
            </a:r>
            <a:r>
              <a:rPr lang="en-GB" dirty="0"/>
              <a:t>(the Top-LHC-France organisation committee) prepared a short contribution dedicated to top-quark physics.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 summary of the contribution is presented here. Contributions (top-France and national) on the indico page.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0F652F-3C22-812D-19A8-06757CB2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 </a:t>
            </a:r>
            <a:fld id="{D1F3EB87-43B8-C349-9524-A5B52D9957BC}" type="slidenum">
              <a:rPr lang="fr-FR" smtClean="0"/>
              <a:t>2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8CF2C3-781B-86F5-D4B6-68CD01CA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68" y="3141818"/>
            <a:ext cx="7314369" cy="2731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D103E3-EEB6-B273-F7E5-CF39869B0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1217">
            <a:off x="3698985" y="4440213"/>
            <a:ext cx="587590" cy="7313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CFDCD6-A2B4-B6A7-DE6A-4FA2690FD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2001">
            <a:off x="4305103" y="3737564"/>
            <a:ext cx="590782" cy="69762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5CA6A2-76FA-0ABA-8F9A-D40E4B832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7371">
            <a:off x="6239828" y="3811612"/>
            <a:ext cx="494842" cy="7509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8CE735-409A-141B-DE17-8055383F8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0903">
            <a:off x="8890170" y="3948791"/>
            <a:ext cx="603250" cy="7810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5C1226-4642-CAFF-8EDF-F669F4F68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9775">
            <a:off x="7194517" y="3737271"/>
            <a:ext cx="557443" cy="7761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2DDD21C-B3F2-5217-1915-22DEE53EC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96745">
            <a:off x="8235513" y="3379910"/>
            <a:ext cx="592816" cy="7203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DA28F4-2920-03C1-5FF0-A1B68D297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36876">
            <a:off x="5214867" y="3843024"/>
            <a:ext cx="688174" cy="6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2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3C27C-E74A-AC4F-D2C6-CA7D9353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CF9C1A-7BDA-931F-9C50-003C362D2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285BF8-C379-41A5-7E3D-0D1B4047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71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63D728-F1DD-3D30-5D1A-31B21508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ESPPU timeline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E464BC-D96D-3863-BC92-A72976F01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1" y="1408051"/>
            <a:ext cx="11642561" cy="48054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0C4C9E-F03C-09B6-8294-CDE8119D0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007266" y="5761504"/>
            <a:ext cx="3184733" cy="10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6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0E2D9-65DC-478E-E3E5-A5418C3F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Top quark production at colliders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E5178E-2250-484B-8034-D18FDF40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855" y="6427532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CC9947-EB59-D711-57C6-6F8A3C9D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625" y="1264338"/>
            <a:ext cx="2637398" cy="1966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56223-EF3D-208A-0975-6AA6951E1F91}"/>
              </a:ext>
            </a:extLst>
          </p:cNvPr>
          <p:cNvSpPr/>
          <p:nvPr/>
        </p:nvSpPr>
        <p:spPr>
          <a:xfrm>
            <a:off x="9348939" y="1264338"/>
            <a:ext cx="2281150" cy="192148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F436779-66F0-1B62-AAE3-3797C3AC2A3F}"/>
                  </a:ext>
                </a:extLst>
              </p:cNvPr>
              <p:cNvSpPr txBox="1"/>
              <p:nvPr/>
            </p:nvSpPr>
            <p:spPr>
              <a:xfrm>
                <a:off x="9235169" y="945963"/>
                <a:ext cx="997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F436779-66F0-1B62-AAE3-3797C3AC2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169" y="945963"/>
                <a:ext cx="997709" cy="369332"/>
              </a:xfrm>
              <a:prstGeom prst="rect">
                <a:avLst/>
              </a:prstGeom>
              <a:blipFill>
                <a:blip r:embed="rId3"/>
                <a:stretch>
                  <a:fillRect l="-506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3BD98EC6-A7D6-D319-1096-0F04C110EB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139" y="1266482"/>
            <a:ext cx="2500238" cy="1876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5CCCF9-FD47-4F31-B500-FCBF0308F5E0}"/>
              </a:ext>
            </a:extLst>
          </p:cNvPr>
          <p:cNvSpPr/>
          <p:nvPr/>
        </p:nvSpPr>
        <p:spPr>
          <a:xfrm>
            <a:off x="675683" y="1266482"/>
            <a:ext cx="2281150" cy="192148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C714E4-5BDB-FD58-5819-D007F37FD497}"/>
              </a:ext>
            </a:extLst>
          </p:cNvPr>
          <p:cNvSpPr txBox="1"/>
          <p:nvPr/>
        </p:nvSpPr>
        <p:spPr>
          <a:xfrm>
            <a:off x="582693" y="945963"/>
            <a:ext cx="72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 pp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4D06238F-B529-0286-00B9-23100B38BE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0014429"/>
                  </p:ext>
                </p:extLst>
              </p:nvPr>
            </p:nvGraphicFramePr>
            <p:xfrm>
              <a:off x="725181" y="3394035"/>
              <a:ext cx="10608768" cy="32869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4384">
                      <a:extLst>
                        <a:ext uri="{9D8B030D-6E8A-4147-A177-3AD203B41FA5}">
                          <a16:colId xmlns:a16="http://schemas.microsoft.com/office/drawing/2014/main" val="2104381205"/>
                        </a:ext>
                      </a:extLst>
                    </a:gridCol>
                    <a:gridCol w="5304384">
                      <a:extLst>
                        <a:ext uri="{9D8B030D-6E8A-4147-A177-3AD203B41FA5}">
                          <a16:colId xmlns:a16="http://schemas.microsoft.com/office/drawing/2014/main" val="846110226"/>
                        </a:ext>
                      </a:extLst>
                    </a:gridCol>
                  </a:tblGrid>
                  <a:tr h="34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ee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604251"/>
                      </a:ext>
                    </a:extLst>
                  </a:tr>
                  <a:tr h="5128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Dominant production through QCD (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acc>
                                <m:accPr>
                                  <m:chr m:val="̅"/>
                                  <m:ctrlP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noProof="0"/>
                            <a:t> couplings).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Dominant production through EWK (</a:t>
                          </a:r>
                          <a14:m>
                            <m:oMath xmlns:m="http://schemas.openxmlformats.org/officeDocument/2006/math">
                              <m:r>
                                <a:rPr lang="en-GB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acc>
                                <m:accPr>
                                  <m:chr m:val="̅"/>
                                  <m:ctrlPr>
                                    <a:rPr lang="en-GB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oMath>
                          </a14:m>
                          <a:r>
                            <a:rPr lang="en-GB" noProof="0"/>
                            <a:t> couplings).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6151994"/>
                      </a:ext>
                    </a:extLst>
                  </a:tr>
                  <a:tr h="39669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Significant single top production cross sections.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No single top production cross sections within the SM.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7858958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Precise initial state unknown (PDF).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Initial state very well known.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638864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Large backgrounds of various kinds.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Much small background level, easier to control ! No pileup.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244203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High Luminosity, high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Lower Luminosity, lower cross section.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3882776"/>
                      </a:ext>
                    </a:extLst>
                  </a:tr>
                  <a:tr h="6084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Large number of pile-up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Presence of beam backgrounds. Control of beam essential.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363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4D06238F-B529-0286-00B9-23100B38BE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0014429"/>
                  </p:ext>
                </p:extLst>
              </p:nvPr>
            </p:nvGraphicFramePr>
            <p:xfrm>
              <a:off x="725181" y="3394035"/>
              <a:ext cx="10608768" cy="32869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4384">
                      <a:extLst>
                        <a:ext uri="{9D8B030D-6E8A-4147-A177-3AD203B41FA5}">
                          <a16:colId xmlns:a16="http://schemas.microsoft.com/office/drawing/2014/main" val="2104381205"/>
                        </a:ext>
                      </a:extLst>
                    </a:gridCol>
                    <a:gridCol w="5304384">
                      <a:extLst>
                        <a:ext uri="{9D8B030D-6E8A-4147-A177-3AD203B41FA5}">
                          <a16:colId xmlns:a16="http://schemas.microsoft.com/office/drawing/2014/main" val="84611022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ee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604251"/>
                      </a:ext>
                    </a:extLst>
                  </a:tr>
                  <a:tr h="51280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39" t="-80000" r="-100478" b="-4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100239" t="-80000" r="-478" b="-4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6151994"/>
                      </a:ext>
                    </a:extLst>
                  </a:tr>
                  <a:tr h="39669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Significant single top production cross sections.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No single top production cross sections within the SM.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78589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Precise initial state unknown (PDF).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Initial state very well known.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63886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Large backgrounds of various kinds.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Much small background level, easier to control ! No pileup.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2442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High Luminosity, high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Lower Luminosity, lower cross section.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388277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Large number of pile-up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Presence of beam backgrounds. Control of beam essential.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363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C927BAE2-1EF5-1482-07C0-596B6E251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700" y="1553023"/>
            <a:ext cx="5315058" cy="126897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54D1EB8-043F-3CFD-0244-787CD80F33D1}"/>
              </a:ext>
            </a:extLst>
          </p:cNvPr>
          <p:cNvSpPr txBox="1"/>
          <p:nvPr/>
        </p:nvSpPr>
        <p:spPr>
          <a:xfrm>
            <a:off x="3493244" y="1614107"/>
            <a:ext cx="190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chatGBT</a:t>
            </a:r>
            <a:r>
              <a:rPr lang="fr-FR" dirty="0"/>
              <a:t> </a:t>
            </a:r>
            <a:r>
              <a:rPr lang="fr-FR" dirty="0" err="1"/>
              <a:t>word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902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0E2D9-65DC-478E-E3E5-A5418C3F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Top quark production at colliders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E5178E-2250-484B-8034-D18FDF40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855" y="6427532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CC9947-EB59-D711-57C6-6F8A3C9DA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5625" y="1264338"/>
            <a:ext cx="2637398" cy="1966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56223-EF3D-208A-0975-6AA6951E1F91}"/>
              </a:ext>
            </a:extLst>
          </p:cNvPr>
          <p:cNvSpPr/>
          <p:nvPr/>
        </p:nvSpPr>
        <p:spPr>
          <a:xfrm>
            <a:off x="9348939" y="1264338"/>
            <a:ext cx="2281150" cy="192148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F436779-66F0-1B62-AAE3-3797C3AC2A3F}"/>
                  </a:ext>
                </a:extLst>
              </p:cNvPr>
              <p:cNvSpPr txBox="1"/>
              <p:nvPr/>
            </p:nvSpPr>
            <p:spPr>
              <a:xfrm>
                <a:off x="9235169" y="945963"/>
                <a:ext cx="997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F436779-66F0-1B62-AAE3-3797C3AC2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5169" y="945963"/>
                <a:ext cx="997709" cy="369332"/>
              </a:xfrm>
              <a:prstGeom prst="rect">
                <a:avLst/>
              </a:prstGeom>
              <a:blipFill>
                <a:blip r:embed="rId3"/>
                <a:stretch>
                  <a:fillRect l="-506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3BD98EC6-A7D6-D319-1096-0F04C110EB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139" y="1266482"/>
            <a:ext cx="2500238" cy="1876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5CCCF9-FD47-4F31-B500-FCBF0308F5E0}"/>
              </a:ext>
            </a:extLst>
          </p:cNvPr>
          <p:cNvSpPr/>
          <p:nvPr/>
        </p:nvSpPr>
        <p:spPr>
          <a:xfrm>
            <a:off x="675683" y="1266482"/>
            <a:ext cx="2281150" cy="1921487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6C714E4-5BDB-FD58-5819-D007F37FD497}"/>
              </a:ext>
            </a:extLst>
          </p:cNvPr>
          <p:cNvSpPr txBox="1"/>
          <p:nvPr/>
        </p:nvSpPr>
        <p:spPr>
          <a:xfrm>
            <a:off x="582693" y="945963"/>
            <a:ext cx="72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 pp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4D06238F-B529-0286-00B9-23100B38BE7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5181" y="3508331"/>
              <a:ext cx="10608768" cy="30126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4384">
                      <a:extLst>
                        <a:ext uri="{9D8B030D-6E8A-4147-A177-3AD203B41FA5}">
                          <a16:colId xmlns:a16="http://schemas.microsoft.com/office/drawing/2014/main" val="2104381205"/>
                        </a:ext>
                      </a:extLst>
                    </a:gridCol>
                    <a:gridCol w="5304384">
                      <a:extLst>
                        <a:ext uri="{9D8B030D-6E8A-4147-A177-3AD203B41FA5}">
                          <a16:colId xmlns:a16="http://schemas.microsoft.com/office/drawing/2014/main" val="846110226"/>
                        </a:ext>
                      </a:extLst>
                    </a:gridCol>
                  </a:tblGrid>
                  <a:tr h="34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ee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604251"/>
                      </a:ext>
                    </a:extLst>
                  </a:tr>
                  <a:tr h="5128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Dominant production through QCD (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acc>
                                <m:accPr>
                                  <m:chr m:val="̅"/>
                                  <m:ctrlP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n-GB" noProof="0"/>
                            <a:t> couplings).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Dominant production through EWK (</a:t>
                          </a:r>
                          <a14:m>
                            <m:oMath xmlns:m="http://schemas.openxmlformats.org/officeDocument/2006/math">
                              <m:r>
                                <a:rPr lang="en-GB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acc>
                                <m:accPr>
                                  <m:chr m:val="̅"/>
                                  <m:ctrlPr>
                                    <a:rPr lang="en-GB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 noProof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  <m:r>
                                <a:rPr lang="en-GB" b="0" i="1" noProof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oMath>
                          </a14:m>
                          <a:r>
                            <a:rPr lang="en-GB" noProof="0"/>
                            <a:t> couplings).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6151994"/>
                      </a:ext>
                    </a:extLst>
                  </a:tr>
                  <a:tr h="39669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Significant single top production cross sections.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No single top production cross sections within the SM.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7858958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Precise initial state unknown (PDF).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Initial state very well known.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638864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Large backgrounds of various kinds.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Much small background, easier to control !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244203"/>
                      </a:ext>
                    </a:extLst>
                  </a:tr>
                  <a:tr h="3476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High Luminosity, high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Lower Luminosity, lower cross section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3882776"/>
                      </a:ext>
                    </a:extLst>
                  </a:tr>
                  <a:tr h="6084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Large number of pile-up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Presence of beam backgrounds. Control of beam essential.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3639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4D06238F-B529-0286-00B9-23100B38BE7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25181" y="3508331"/>
              <a:ext cx="10608768" cy="30126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04384">
                      <a:extLst>
                        <a:ext uri="{9D8B030D-6E8A-4147-A177-3AD203B41FA5}">
                          <a16:colId xmlns:a16="http://schemas.microsoft.com/office/drawing/2014/main" val="2104381205"/>
                        </a:ext>
                      </a:extLst>
                    </a:gridCol>
                    <a:gridCol w="5304384">
                      <a:extLst>
                        <a:ext uri="{9D8B030D-6E8A-4147-A177-3AD203B41FA5}">
                          <a16:colId xmlns:a16="http://schemas.microsoft.com/office/drawing/2014/main" val="84611022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ee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8604251"/>
                      </a:ext>
                    </a:extLst>
                  </a:tr>
                  <a:tr h="51280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39" t="-77500" r="-100478" b="-4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100239" t="-77500" r="-478" b="-4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6151994"/>
                      </a:ext>
                    </a:extLst>
                  </a:tr>
                  <a:tr h="39669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Significant single top production cross sections.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No single top production cross sections within the SM.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785895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Precise initial state unknown (PDF).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Initial state very well known.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63886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noProof="0"/>
                            <a:t>Large backgrounds of various kinds.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Much small background, easier to control !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42442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High Luminosity, high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Lower Luminosity, lower cross section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388277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/>
                            <a:t>Large number of pile-up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Presence of beam backgrounds. Control of beam essential.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3639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C927BAE2-1EF5-1482-07C0-596B6E251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700" y="1553023"/>
            <a:ext cx="5315058" cy="126897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54D1EB8-043F-3CFD-0244-787CD80F33D1}"/>
              </a:ext>
            </a:extLst>
          </p:cNvPr>
          <p:cNvSpPr txBox="1"/>
          <p:nvPr/>
        </p:nvSpPr>
        <p:spPr>
          <a:xfrm>
            <a:off x="3493244" y="1614107"/>
            <a:ext cx="190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chatGBT</a:t>
            </a:r>
            <a:r>
              <a:rPr lang="fr-FR" dirty="0"/>
              <a:t> </a:t>
            </a:r>
            <a:r>
              <a:rPr lang="fr-FR" dirty="0" err="1"/>
              <a:t>word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4301939-815E-B59C-0AA2-21FA07653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6043">
            <a:off x="3127352" y="765400"/>
            <a:ext cx="5632380" cy="54920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3C64884-4E63-E1CF-F157-451E55E28C77}"/>
              </a:ext>
            </a:extLst>
          </p:cNvPr>
          <p:cNvSpPr txBox="1"/>
          <p:nvPr/>
        </p:nvSpPr>
        <p:spPr>
          <a:xfrm rot="20502390">
            <a:off x="4040806" y="5394574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ee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about </a:t>
            </a:r>
          </a:p>
        </p:txBody>
      </p:sp>
    </p:spTree>
    <p:extLst>
      <p:ext uri="{BB962C8B-B14F-4D97-AF65-F5344CB8AC3E}">
        <p14:creationId xmlns:p14="http://schemas.microsoft.com/office/powerpoint/2010/main" val="1602753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D6137E5D-F2EC-C943-B55B-DF9AB240A24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8240" y="65343"/>
                <a:ext cx="9607215" cy="801343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/>
                  <a:t> options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D6137E5D-F2EC-C943-B55B-DF9AB240A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8240" y="65343"/>
                <a:ext cx="9607215" cy="801343"/>
              </a:xfrm>
              <a:blipFill>
                <a:blip r:embed="rId2"/>
                <a:stretch>
                  <a:fillRect t="-17188" b="-29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4C32C0D-FD25-CC41-9B18-A8B2A8FA27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7685" y="1127885"/>
                <a:ext cx="6964741" cy="539374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Circular colliders  (FCCee, CEPC)</a:t>
                </a:r>
              </a:p>
              <a:p>
                <a:pPr lvl="1"/>
                <a:r>
                  <a:rPr lang="en-GB" dirty="0"/>
                  <a:t>Larger luminosities,</a:t>
                </a:r>
              </a:p>
              <a:p>
                <a:pPr lvl="1"/>
                <a:r>
                  <a:rPr lang="en-GB" dirty="0"/>
                  <a:t>Wider range of energies,</a:t>
                </a:r>
              </a:p>
              <a:p>
                <a:pPr lvl="1"/>
                <a:r>
                  <a:rPr lang="en-GB" dirty="0"/>
                  <a:t>2-4 collisions points (X2-4 in luminosities),</a:t>
                </a:r>
              </a:p>
              <a:p>
                <a:pPr lvl="1"/>
                <a:r>
                  <a:rPr lang="en-GB" dirty="0"/>
                  <a:t>Limited in energy (?),</a:t>
                </a:r>
              </a:p>
              <a:p>
                <a:pPr lvl="1"/>
                <a:r>
                  <a:rPr lang="en-GB" dirty="0"/>
                  <a:t>No beam polarisation.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Linear collider (ILC, CLIC)</a:t>
                </a:r>
                <a:r>
                  <a:rPr lang="en-GB" dirty="0"/>
                  <a:t>,</a:t>
                </a:r>
              </a:p>
              <a:p>
                <a:pPr lvl="1"/>
                <a:r>
                  <a:rPr lang="en-GB" dirty="0"/>
                  <a:t>Lower luminosities,</a:t>
                </a:r>
              </a:p>
              <a:p>
                <a:pPr lvl="1"/>
                <a:r>
                  <a:rPr lang="en-GB" dirty="0"/>
                  <a:t>Targeting higher energies, even if feasibility of lower energies under investigations,</a:t>
                </a:r>
              </a:p>
              <a:p>
                <a:pPr lvl="1"/>
                <a:r>
                  <a:rPr lang="en-GB" dirty="0"/>
                  <a:t>1-2 detectors (only one collision point),</a:t>
                </a:r>
              </a:p>
              <a:p>
                <a:pPr lvl="1"/>
                <a:r>
                  <a:rPr lang="en-GB" dirty="0"/>
                  <a:t>Beam polarisation.</a:t>
                </a: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Three distinct energy ranges are considered (for top-quark physics):</a:t>
                </a:r>
              </a:p>
              <a:p>
                <a:pPr lvl="1"/>
                <a:r>
                  <a:rPr lang="en-GB" dirty="0"/>
                  <a:t>At the 240 GeV (ZH run), below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threshold,</a:t>
                </a:r>
              </a:p>
              <a:p>
                <a:pPr lvl="1"/>
                <a:r>
                  <a:rPr lang="en-GB" dirty="0"/>
                  <a:t>At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threshold,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GB" dirty="0"/>
                  <a:t> ranging from 340 to 350 GeV,</a:t>
                </a:r>
              </a:p>
              <a:p>
                <a:pPr lvl="1"/>
                <a:r>
                  <a:rPr lang="en-GB" dirty="0"/>
                  <a:t>Above the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/>
                  <a:t> threshold at 365 GeV or 500 GeV.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4C32C0D-FD25-CC41-9B18-A8B2A8FA27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685" y="1127885"/>
                <a:ext cx="6964741" cy="5393748"/>
              </a:xfrm>
              <a:blipFill>
                <a:blip r:embed="rId3"/>
                <a:stretch>
                  <a:fillRect l="-727" t="-18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72CDF4-FAB5-3541-B82C-D817E2CB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855" y="6521633"/>
            <a:ext cx="2743200" cy="365125"/>
          </a:xfrm>
        </p:spPr>
        <p:txBody>
          <a:bodyPr/>
          <a:lstStyle/>
          <a:p>
            <a:fld id="{D1F3EB87-43B8-C349-9524-A5B52D9957BC}" type="slidenum">
              <a:rPr lang="fr-FR" smtClean="0"/>
              <a:t>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E1D5B6-5A95-045E-C141-C05AC815E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19" y="1080157"/>
            <a:ext cx="4549898" cy="28738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7BBD60-FF3A-2013-2852-6F2989C4C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355" y="3898437"/>
            <a:ext cx="4457691" cy="29903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AD10E0-59BB-45C9-3D56-9461FF4B7BC5}"/>
              </a:ext>
            </a:extLst>
          </p:cNvPr>
          <p:cNvSpPr txBox="1"/>
          <p:nvPr/>
        </p:nvSpPr>
        <p:spPr>
          <a:xfrm>
            <a:off x="8975542" y="958608"/>
            <a:ext cx="2437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FCC feasibility studies (</a:t>
            </a:r>
            <a:r>
              <a:rPr lang="en-GB" sz="1600" dirty="0">
                <a:hlinkClick r:id="rId6"/>
              </a:rPr>
              <a:t>link</a:t>
            </a:r>
            <a:r>
              <a:rPr lang="en-GB" sz="1600" dirty="0"/>
              <a:t>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F9A71AC-46C6-ACE9-186D-FC424C0BE7A2}"/>
              </a:ext>
            </a:extLst>
          </p:cNvPr>
          <p:cNvSpPr txBox="1"/>
          <p:nvPr/>
        </p:nvSpPr>
        <p:spPr>
          <a:xfrm>
            <a:off x="9485168" y="3817715"/>
            <a:ext cx="1371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LC vision (</a:t>
            </a:r>
            <a:r>
              <a:rPr lang="en-GB" sz="1600" dirty="0">
                <a:hlinkClick r:id="rId7"/>
              </a:rPr>
              <a:t>link</a:t>
            </a:r>
            <a:r>
              <a:rPr lang="en-GB" sz="1600" dirty="0"/>
              <a:t>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78F0983-D953-8920-249B-B771B5179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867" y="1015140"/>
            <a:ext cx="842568" cy="5571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02458C0-81F2-0FB1-E12B-D63F9FAF8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625" y="3031717"/>
            <a:ext cx="936537" cy="55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5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39E0A-9C29-1934-FAA5-A57795727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/>
          </a:bodyPr>
          <a:lstStyle/>
          <a:p>
            <a:r>
              <a:rPr lang="en-GB" sz="5400" dirty="0"/>
              <a:t>Top quark physics </a:t>
            </a:r>
            <a:br>
              <a:rPr lang="en-GB" sz="5400" dirty="0"/>
            </a:br>
            <a:r>
              <a:rPr lang="en-GB" sz="5400" dirty="0"/>
              <a:t>at 240 GeV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4D822A-C264-14B8-45C6-B3CB66D6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30D584-3354-B80D-AA91-717A7C8B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993"/>
            <a:ext cx="1627697" cy="23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24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B3BA2-6FC7-A94B-A303-EE861F08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36" y="143021"/>
            <a:ext cx="9607215" cy="661240"/>
          </a:xfrm>
        </p:spPr>
        <p:txBody>
          <a:bodyPr>
            <a:normAutofit fontScale="90000"/>
          </a:bodyPr>
          <a:lstStyle/>
          <a:p>
            <a:r>
              <a:rPr lang="en-GB" dirty="0"/>
              <a:t>Top quark physics at 240 GeV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343F01-06B8-9A43-93E8-9FDEDF72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3A6703A5-6543-304B-8DAB-224BDF92FA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5463" y="1204478"/>
                <a:ext cx="5628869" cy="5243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1800" dirty="0">
                  <a:solidFill>
                    <a:schemeClr val="accent1"/>
                  </a:solidFill>
                </a:endParaRPr>
              </a:p>
              <a:p>
                <a:r>
                  <a:rPr lang="en-GB" sz="1800" dirty="0">
                    <a:solidFill>
                      <a:schemeClr val="accent1"/>
                    </a:solidFill>
                  </a:rPr>
                  <a:t>At 240 GeV : not enough energy for on-shell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800" dirty="0">
                    <a:solidFill>
                      <a:schemeClr val="accent1"/>
                    </a:solidFill>
                  </a:rPr>
                  <a:t> production.</a:t>
                </a:r>
              </a:p>
              <a:p>
                <a:pPr marL="0" indent="0">
                  <a:buNone/>
                </a:pPr>
                <a:endParaRPr lang="en-GB" sz="1800" dirty="0">
                  <a:solidFill>
                    <a:schemeClr val="accent1"/>
                  </a:solidFill>
                </a:endParaRPr>
              </a:p>
              <a:p>
                <a:r>
                  <a:rPr lang="en-GB" sz="1800" dirty="0">
                    <a:solidFill>
                      <a:schemeClr val="accent1"/>
                    </a:solidFill>
                  </a:rPr>
                  <a:t>No single top production exists in the SM =&gt; single top production necessarily BSM.</a:t>
                </a:r>
              </a:p>
              <a:p>
                <a:pPr marL="0" indent="0">
                  <a:buNone/>
                </a:pPr>
                <a:endParaRPr lang="en-GB" sz="1800" dirty="0">
                  <a:solidFill>
                    <a:schemeClr val="accent1"/>
                  </a:solidFill>
                </a:endParaRPr>
              </a:p>
              <a:p>
                <a:r>
                  <a:rPr lang="en-GB" sz="1800" dirty="0">
                    <a:solidFill>
                      <a:schemeClr val="accent1"/>
                    </a:solidFill>
                  </a:rPr>
                  <a:t>Single top production possible through top-quark FCNC couplings to </a:t>
                </a: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sz="1800" dirty="0"/>
                  <a:t>.</a:t>
                </a:r>
              </a:p>
              <a:p>
                <a:endParaRPr lang="en-GB" sz="1800" dirty="0"/>
              </a:p>
              <a:p>
                <a:r>
                  <a:rPr lang="en-GB" sz="1800" dirty="0">
                    <a:solidFill>
                      <a:schemeClr val="accent1"/>
                    </a:solidFill>
                  </a:rPr>
                  <a:t>Sensitivity at FCCee exists </a:t>
                </a:r>
                <a:r>
                  <a:rPr lang="en-GB" sz="1800" dirty="0"/>
                  <a:t>for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1800" dirty="0">
                    <a:solidFill>
                      <a:schemeClr val="accent1"/>
                    </a:solidFill>
                  </a:rPr>
                  <a:t> </a:t>
                </a:r>
                <a:r>
                  <a:rPr lang="en-GB" sz="1800" dirty="0"/>
                  <a:t>and</a:t>
                </a:r>
                <a:r>
                  <a:rPr lang="en-GB" sz="1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𝑡𝑍</m:t>
                    </m:r>
                  </m:oMath>
                </a14:m>
                <a:r>
                  <a:rPr lang="en-GB" sz="1800" dirty="0">
                    <a:solidFill>
                      <a:schemeClr val="accent1"/>
                    </a:solidFill>
                  </a:rPr>
                  <a:t>-FCNC couplings</a:t>
                </a:r>
                <a:r>
                  <a:rPr lang="en-GB" sz="1800" dirty="0"/>
                  <a:t>.</a:t>
                </a:r>
              </a:p>
              <a:p>
                <a:pPr lvl="1"/>
                <a:r>
                  <a:rPr lang="en-GB" sz="1600" dirty="0"/>
                  <a:t>Even at 240 GeV, limits can be competitive with the current LHC limits,</a:t>
                </a:r>
              </a:p>
              <a:p>
                <a:pPr lvl="1"/>
                <a:r>
                  <a:rPr lang="en-GB" sz="1600" dirty="0"/>
                  <a:t>Further improvement expected from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600" dirty="0"/>
                  <a:t>  events…</a:t>
                </a:r>
                <a:endParaRPr lang="en-GB" sz="1100" dirty="0"/>
              </a:p>
              <a:p>
                <a:pPr lvl="1"/>
                <a:endParaRPr lang="en-GB" sz="1100" dirty="0"/>
              </a:p>
            </p:txBody>
          </p:sp>
        </mc:Choice>
        <mc:Fallback xmlns="">
          <p:sp>
            <p:nvSpPr>
              <p:cNvPr id="7" name="Espace réservé du contenu 2">
                <a:extLst>
                  <a:ext uri="{FF2B5EF4-FFF2-40B4-BE49-F238E27FC236}">
                    <a16:creationId xmlns:a16="http://schemas.microsoft.com/office/drawing/2014/main" id="{3A6703A5-6543-304B-8DAB-224BDF92F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463" y="1204478"/>
                <a:ext cx="5628869" cy="5243659"/>
              </a:xfrm>
              <a:prstGeom prst="rect">
                <a:avLst/>
              </a:prstGeom>
              <a:blipFill>
                <a:blip r:embed="rId2"/>
                <a:stretch>
                  <a:fillRect l="-676" r="-4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1C615113-292A-A749-BA28-58567885E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7" y="3822380"/>
            <a:ext cx="4099886" cy="27743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72ED21-79BF-334F-B35B-94F3BCF8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31" y="1204478"/>
            <a:ext cx="3233947" cy="23941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116A452-B8C5-C747-881C-D08951EEFB3E}"/>
              </a:ext>
            </a:extLst>
          </p:cNvPr>
          <p:cNvSpPr txBox="1"/>
          <p:nvPr/>
        </p:nvSpPr>
        <p:spPr>
          <a:xfrm>
            <a:off x="5628806" y="293057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5B7805-AFE8-2045-B6DB-CD0448724143}"/>
              </a:ext>
            </a:extLst>
          </p:cNvPr>
          <p:cNvSpPr txBox="1"/>
          <p:nvPr/>
        </p:nvSpPr>
        <p:spPr>
          <a:xfrm>
            <a:off x="293514" y="6376524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C00000"/>
                </a:solidFill>
              </a:rPr>
              <a:t>PLB 775(2017) 25-31</a:t>
            </a:r>
          </a:p>
        </p:txBody>
      </p:sp>
    </p:spTree>
    <p:extLst>
      <p:ext uri="{BB962C8B-B14F-4D97-AF65-F5344CB8AC3E}">
        <p14:creationId xmlns:p14="http://schemas.microsoft.com/office/powerpoint/2010/main" val="231159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F739E0A-9C29-1934-FAA5-A577957273E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524000" y="2235200"/>
                <a:ext cx="9144000" cy="2387600"/>
              </a:xfrm>
            </p:spPr>
            <p:txBody>
              <a:bodyPr>
                <a:normAutofit/>
              </a:bodyPr>
              <a:lstStyle/>
              <a:p>
                <a:r>
                  <a:rPr lang="en-GB" sz="5400" dirty="0"/>
                  <a:t>Top quark physics at </a:t>
                </a:r>
                <a:br>
                  <a:rPr lang="en-GB" sz="5400" dirty="0"/>
                </a:br>
                <a:r>
                  <a:rPr lang="en-GB" sz="5400" dirty="0"/>
                  <a:t>the </a:t>
                </a:r>
                <a14:m>
                  <m:oMath xmlns:m="http://schemas.openxmlformats.org/officeDocument/2006/math">
                    <m:r>
                      <a:rPr lang="en-GB" sz="5400" b="1" i="1" smtClean="0"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sz="5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5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sz="5400" dirty="0"/>
                  <a:t> threshold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FF739E0A-9C29-1934-FAA5-A577957273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4000" y="2235200"/>
                <a:ext cx="9144000" cy="2387600"/>
              </a:xfrm>
              <a:blipFill>
                <a:blip r:embed="rId2"/>
                <a:stretch>
                  <a:fillRect b="-15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4D822A-C264-14B8-45C6-B3CB66D6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EB87-43B8-C349-9524-A5B52D9957B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504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93370</TotalTime>
  <Words>1519</Words>
  <Application>Microsoft Macintosh PowerPoint</Application>
  <PresentationFormat>Grand écran</PresentationFormat>
  <Paragraphs>252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 Math</vt:lpstr>
      <vt:lpstr>Thème Office</vt:lpstr>
      <vt:lpstr>Présentation PowerPoint</vt:lpstr>
      <vt:lpstr>Introduction</vt:lpstr>
      <vt:lpstr>ESPPU timeline</vt:lpstr>
      <vt:lpstr>Top quark production at colliders</vt:lpstr>
      <vt:lpstr>Top quark production at colliders</vt:lpstr>
      <vt:lpstr>Different e^+ e^- options</vt:lpstr>
      <vt:lpstr>Top quark physics  at 240 GeV ?</vt:lpstr>
      <vt:lpstr>Top quark physics at 240 GeV</vt:lpstr>
      <vt:lpstr>Top quark physics at  the tt ̅ threshold</vt:lpstr>
      <vt:lpstr>Top mass measurement</vt:lpstr>
      <vt:lpstr>Top mass measurement</vt:lpstr>
      <vt:lpstr>Beam characteristics  and impact on tt ̅ at FCCee</vt:lpstr>
      <vt:lpstr>Extracting top mass measurement from energy scan</vt:lpstr>
      <vt:lpstr>Top quark physics above  the tt ̅ threshold</vt:lpstr>
      <vt:lpstr>Precision of tt ̅ cross section measurements</vt:lpstr>
      <vt:lpstr>Top-quark EFT : polarization vs statistics</vt:lpstr>
      <vt:lpstr>Conclusion</vt:lpstr>
      <vt:lpstr>Conclusion (bis)</vt:lpstr>
      <vt:lpstr>Conclusion (bis-bis)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1713</cp:revision>
  <cp:lastPrinted>2025-04-30T12:26:12Z</cp:lastPrinted>
  <dcterms:created xsi:type="dcterms:W3CDTF">2016-05-14T19:56:41Z</dcterms:created>
  <dcterms:modified xsi:type="dcterms:W3CDTF">2025-05-05T07:11:20Z</dcterms:modified>
</cp:coreProperties>
</file>