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5"/>
  </p:notesMasterIdLst>
  <p:sldIdLst>
    <p:sldId id="270" r:id="rId2"/>
    <p:sldId id="428" r:id="rId3"/>
    <p:sldId id="318" r:id="rId4"/>
    <p:sldId id="435" r:id="rId5"/>
    <p:sldId id="472" r:id="rId6"/>
    <p:sldId id="471" r:id="rId7"/>
    <p:sldId id="427" r:id="rId8"/>
    <p:sldId id="469" r:id="rId9"/>
    <p:sldId id="405" r:id="rId10"/>
    <p:sldId id="321" r:id="rId11"/>
    <p:sldId id="445" r:id="rId12"/>
    <p:sldId id="406" r:id="rId13"/>
    <p:sldId id="457" r:id="rId14"/>
    <p:sldId id="374" r:id="rId15"/>
    <p:sldId id="434" r:id="rId16"/>
    <p:sldId id="470" r:id="rId17"/>
    <p:sldId id="423" r:id="rId18"/>
    <p:sldId id="408" r:id="rId19"/>
    <p:sldId id="425" r:id="rId20"/>
    <p:sldId id="394" r:id="rId21"/>
    <p:sldId id="431" r:id="rId22"/>
    <p:sldId id="432" r:id="rId23"/>
    <p:sldId id="456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02" autoAdjust="0"/>
    <p:restoredTop sz="96395" autoAdjust="0"/>
  </p:normalViewPr>
  <p:slideViewPr>
    <p:cSldViewPr snapToGrid="0">
      <p:cViewPr>
        <p:scale>
          <a:sx n="119" d="100"/>
          <a:sy n="119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7E53-21B4-4693-B330-A4DF4B0831DB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62ADD-F8C8-4B72-BE4D-C0C241464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507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0DAAF-6F47-CF48-933A-1B714E4F04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1400" b="1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93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4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357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26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8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74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626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30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96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25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29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763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66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1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43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87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53690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81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5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09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715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01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2789" y="620713"/>
            <a:ext cx="6335183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1102786" y="2205039"/>
            <a:ext cx="8642349" cy="2808287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C760F-932D-3741-8B80-2531C04AA93E}" type="slidenum">
              <a:rPr lang="en-GB" sz="140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GB" sz="1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53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8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6DCCEC-B092-AAB8-D672-9578236FE6F3}"/>
              </a:ext>
            </a:extLst>
          </p:cNvPr>
          <p:cNvSpPr/>
          <p:nvPr userDrawn="1"/>
        </p:nvSpPr>
        <p:spPr>
          <a:xfrm>
            <a:off x="0" y="6388670"/>
            <a:ext cx="12192000" cy="4843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1EA328-B9CF-0C65-C72F-8557B2594D86}"/>
              </a:ext>
            </a:extLst>
          </p:cNvPr>
          <p:cNvCxnSpPr/>
          <p:nvPr userDrawn="1"/>
        </p:nvCxnSpPr>
        <p:spPr>
          <a:xfrm>
            <a:off x="0" y="6305550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A9871A4-56AB-5CE5-EF2E-59F043B8F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" y="6410388"/>
            <a:ext cx="742950" cy="412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E91C5-6BC7-D7CC-A24C-0902B156AE49}"/>
              </a:ext>
            </a:extLst>
          </p:cNvPr>
          <p:cNvSpPr txBox="1"/>
          <p:nvPr userDrawn="1"/>
        </p:nvSpPr>
        <p:spPr>
          <a:xfrm>
            <a:off x="971550" y="6461922"/>
            <a:ext cx="615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SPES report for INFN EB. LNL - Oct 6</a:t>
            </a:r>
            <a:r>
              <a:rPr lang="en-US" sz="1400" b="1" baseline="30000" dirty="0">
                <a:solidFill>
                  <a:schemeClr val="bg1"/>
                </a:solidFill>
              </a:rPr>
              <a:t>th</a:t>
            </a:r>
            <a:r>
              <a:rPr lang="en-US" sz="1400" b="1" dirty="0">
                <a:solidFill>
                  <a:schemeClr val="bg1"/>
                </a:solidFill>
              </a:rPr>
              <a:t>, 2023. </a:t>
            </a:r>
          </a:p>
        </p:txBody>
      </p:sp>
      <p:pic>
        <p:nvPicPr>
          <p:cNvPr id="3" name="Immagine 26">
            <a:extLst>
              <a:ext uri="{FF2B5EF4-FFF2-40B4-BE49-F238E27FC236}">
                <a16:creationId xmlns:a16="http://schemas.microsoft.com/office/drawing/2014/main" id="{28E4BF8F-C49A-FB2F-8810-112C28917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50" y="53544"/>
            <a:ext cx="1057275" cy="9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0CC2FD-99B3-1C2A-DEF4-86C96766A32B}"/>
              </a:ext>
            </a:extLst>
          </p:cNvPr>
          <p:cNvCxnSpPr>
            <a:cxnSpLocks/>
          </p:cNvCxnSpPr>
          <p:nvPr userDrawn="1"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F4013E80-B4B8-8525-A641-1D97C669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4399922" cy="362844"/>
          </a:xfrm>
        </p:spPr>
        <p:txBody>
          <a:bodyPr>
            <a:normAutofit/>
          </a:bodyPr>
          <a:lstStyle>
            <a:lvl1pPr>
              <a:defRPr kumimoji="0" lang="en-US" sz="2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55B3F39-7C5C-52EA-99FF-480AF96ED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323" y="64332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CF6FDAC-0505-4C6F-9AC9-E3C4BDFECF97}" type="slidenum">
              <a:rPr lang="en-US" sz="1600" b="1" smtClean="0">
                <a:solidFill>
                  <a:schemeClr val="bg1"/>
                </a:solidFill>
              </a:rPr>
              <a:pPr/>
              <a:t>‹N°›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09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fld id="{00000000-1234-1234-1234-123412341234}" type="slidenum">
              <a:rPr lang="es-ES" kern="0" smtClean="0"/>
              <a:pPr fontAlgn="auto"/>
              <a:t>‹N°›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2755345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078414"/>
            <a:ext cx="12192000" cy="1804987"/>
          </a:xfrm>
          <a:prstGeom prst="rect">
            <a:avLst/>
          </a:prstGeom>
          <a:solidFill>
            <a:srgbClr val="D84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3" name="Rectangle 2"/>
          <p:cNvSpPr/>
          <p:nvPr userDrawn="1"/>
        </p:nvSpPr>
        <p:spPr>
          <a:xfrm>
            <a:off x="0" y="-26988"/>
            <a:ext cx="12192000" cy="1804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1"/>
            <a:ext cx="12192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 userDrawn="1"/>
        </p:nvSpPr>
        <p:spPr>
          <a:xfrm>
            <a:off x="2832101" y="192088"/>
            <a:ext cx="924348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Institut national de physique nucléaire </a:t>
            </a:r>
          </a:p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et de physique des particules</a:t>
            </a: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8955618" y="1187450"/>
            <a:ext cx="311996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>
              <a:defRPr/>
            </a:pPr>
            <a:r>
              <a:rPr lang="fr-FR" altLang="fr-FR" sz="1800" dirty="0" smtClean="0">
                <a:solidFill>
                  <a:srgbClr val="D84800"/>
                </a:solidFill>
                <a:latin typeface="Helvetica Neue" charset="0"/>
                <a:ea typeface="Helvetica Neue" charset="0"/>
                <a:cs typeface="Helvetica Neue" charset="0"/>
              </a:rPr>
              <a:t>www.in2p3.fr</a:t>
            </a:r>
          </a:p>
        </p:txBody>
      </p:sp>
      <p:pic>
        <p:nvPicPr>
          <p:cNvPr id="7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223838"/>
            <a:ext cx="14393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03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31371" y="1196752"/>
            <a:ext cx="11329259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2000">
                <a:solidFill>
                  <a:srgbClr val="1F497D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800">
                <a:solidFill>
                  <a:srgbClr val="1F497D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600">
                <a:solidFill>
                  <a:srgbClr val="1F497D"/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400">
                <a:solidFill>
                  <a:srgbClr val="1F497D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2447595" y="115889"/>
            <a:ext cx="974440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1453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17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Zielińska, INTRANS Workshop, Orsay, January 22-25,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15627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C4462A-4DA5-4062-B546-4046D703B0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87325" y="6545341"/>
            <a:ext cx="2582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GRIT </a:t>
            </a:r>
            <a:r>
              <a:rPr lang="fr-FR" sz="1100" dirty="0" err="1">
                <a:solidFill>
                  <a:schemeClr val="bg1"/>
                </a:solidFill>
              </a:rPr>
              <a:t>integration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with</a:t>
            </a:r>
            <a:r>
              <a:rPr lang="fr-FR" sz="1100" dirty="0">
                <a:solidFill>
                  <a:schemeClr val="bg1"/>
                </a:solidFill>
              </a:rPr>
              <a:t> AGATA-VAMOS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8F583BF-B7C1-469A-AD94-1F2ABF0CAC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1934" y="6527512"/>
            <a:ext cx="8899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13/06/2025</a:t>
            </a:r>
            <a:endParaRPr lang="fr-FR" sz="1100" baseline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C7F53-C11C-4687-8A0F-1898122A56B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126466" y="6512645"/>
            <a:ext cx="86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5597758-789E-4ED3-92FB-9388A9AB3262}" type="slidenum">
              <a:rPr lang="fr-FR" sz="1100" smtClean="0">
                <a:solidFill>
                  <a:schemeClr val="bg1"/>
                </a:solidFill>
                <a:latin typeface="Calibri" panose="020F050202020403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131453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7891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2369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4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240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902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24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67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orient="horz" pos="3861">
          <p15:clr>
            <a:srgbClr val="547EBF"/>
          </p15:clr>
        </p15:guide>
        <p15:guide id="3" pos="7242">
          <p15:clr>
            <a:srgbClr val="547EBF"/>
          </p15:clr>
        </p15:guide>
        <p15:guide id="4" pos="438">
          <p15:clr>
            <a:srgbClr val="547EBF"/>
          </p15:clr>
        </p15:guide>
        <p15:guide id="5" pos="2751">
          <p15:clr>
            <a:srgbClr val="F26B43"/>
          </p15:clr>
        </p15:guide>
        <p15:guide id="6" pos="5065">
          <p15:clr>
            <a:srgbClr val="F26B43"/>
          </p15:clr>
        </p15:guide>
        <p15:guide id="7" pos="3840">
          <p15:clr>
            <a:srgbClr val="FDE53C"/>
          </p15:clr>
        </p15:guide>
        <p15:guide id="8" orient="horz" pos="2160">
          <p15:clr>
            <a:srgbClr val="FDE53C"/>
          </p15:clr>
        </p15:guide>
        <p15:guide id="9" orient="horz" pos="1253">
          <p15:clr>
            <a:srgbClr val="F26B43"/>
          </p15:clr>
        </p15:guide>
        <p15:guide id="10" pos="1572">
          <p15:clr>
            <a:srgbClr val="9FCC3B"/>
          </p15:clr>
        </p15:guide>
        <p15:guide id="11" pos="6108">
          <p15:clr>
            <a:srgbClr val="9FCC3B"/>
          </p15:clr>
        </p15:guide>
        <p15:guide id="12" orient="horz" pos="3067">
          <p15:clr>
            <a:srgbClr val="F26B43"/>
          </p15:clr>
        </p15:guide>
        <p15:guide id="13" pos="2615">
          <p15:clr>
            <a:srgbClr val="F26B43"/>
          </p15:clr>
        </p15:guide>
        <p15:guide id="14" pos="4929">
          <p15:clr>
            <a:srgbClr val="F26B43"/>
          </p15:clr>
        </p15:guide>
        <p15:guide id="15" pos="3772">
          <p15:clr>
            <a:srgbClr val="FBAE40"/>
          </p15:clr>
        </p15:guide>
        <p15:guide id="16" pos="3908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agata-elog.ijclab.in2p3.fr:8989/" TargetMode="Externa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jpeg"/><Relationship Id="rId5" Type="http://schemas.openxmlformats.org/officeDocument/2006/relationships/hyperlink" Target="https://indico.in2p3.fr/event/32594/overview" TargetMode="External"/><Relationship Id="rId4" Type="http://schemas.openxmlformats.org/officeDocument/2006/relationships/hyperlink" Target="http://dx.doi.org/10.1140/epja/s10050-021-00512-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hyperlink" Target="https://atrium.in2p3.fr/5e72f8c5-7406-48eb-b704-ee328a3b4d0f" TargetMode="Externa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hyperlink" Target="https://atrium.in2p3.fr/5e72f8c5-7406-48eb-b704-ee328a3b4d0f" TargetMode="Externa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982142" y="1937232"/>
            <a:ext cx="57914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3B2568"/>
                </a:solidFill>
                <a:latin typeface="Chiller" panose="04020404031007020602" pitchFamily="82" charset="0"/>
                <a:cs typeface="Arial" panose="020B0604020202020204" pitchFamily="34" charset="0"/>
              </a:rPr>
              <a:t>Project Manager Report</a:t>
            </a:r>
          </a:p>
          <a:p>
            <a:pPr algn="ctr"/>
            <a:r>
              <a:rPr lang="en-US" sz="5400" b="1" dirty="0" smtClean="0">
                <a:solidFill>
                  <a:srgbClr val="3B2568"/>
                </a:solidFill>
                <a:latin typeface="Chiller" panose="04020404031007020602" pitchFamily="82" charset="0"/>
                <a:cs typeface="Arial" panose="020B0604020202020204" pitchFamily="34" charset="0"/>
              </a:rPr>
              <a:t>2025</a:t>
            </a:r>
            <a:endParaRPr lang="en-US" sz="5400" b="1" dirty="0">
              <a:latin typeface="Chiller" panose="04020404031007020602" pitchFamily="82" charset="0"/>
              <a:cs typeface="Arial" panose="020B0604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965405" y="6119336"/>
            <a:ext cx="24009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AGATA week Sept  </a:t>
            </a:r>
            <a:r>
              <a:rPr lang="it-IT" dirty="0" smtClean="0"/>
              <a:t>2025</a:t>
            </a:r>
          </a:p>
          <a:p>
            <a:r>
              <a:rPr lang="it-IT" sz="2400" dirty="0" smtClean="0">
                <a:latin typeface="Chiller" panose="04020404031007020602" pitchFamily="82" charset="0"/>
              </a:rPr>
              <a:t>25°  AGATA WEEK</a:t>
            </a:r>
            <a:endParaRPr lang="it-IT" sz="2400" dirty="0">
              <a:latin typeface="Chiller" panose="04020404031007020602" pitchFamily="8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9" y="118197"/>
            <a:ext cx="1524213" cy="133368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684760" y="3689552"/>
            <a:ext cx="508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Emmanuel Clément (GANIL) on </a:t>
            </a:r>
            <a:r>
              <a:rPr lang="fr-FR" dirty="0" err="1" smtClean="0"/>
              <a:t>behalf</a:t>
            </a:r>
            <a:r>
              <a:rPr lang="fr-FR" dirty="0" smtClean="0"/>
              <a:t> of the AMB </a:t>
            </a:r>
          </a:p>
        </p:txBody>
      </p:sp>
    </p:spTree>
    <p:extLst>
      <p:ext uri="{BB962C8B-B14F-4D97-AF65-F5344CB8AC3E}">
        <p14:creationId xmlns:p14="http://schemas.microsoft.com/office/powerpoint/2010/main" val="18134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14400" y="52086"/>
            <a:ext cx="5791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105" y="2828119"/>
            <a:ext cx="6567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Detector Support System (CEA)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6077" y="802532"/>
            <a:ext cx="61602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Mechanics (STFC, LNL, GANIL) 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Involved in LNL campaign (STFC- LNL – PD)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Involved in the next Host Lab discussion</a:t>
            </a:r>
          </a:p>
        </p:txBody>
      </p:sp>
      <p:pic>
        <p:nvPicPr>
          <p:cNvPr id="11" name="Picture 2" descr="A picture containing indoor&#10;&#10;Description automatically gener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5" t="20319" r="13792" b="22189"/>
          <a:stretch>
            <a:fillRect/>
          </a:stretch>
        </p:blipFill>
        <p:spPr bwMode="auto">
          <a:xfrm>
            <a:off x="266076" y="3146043"/>
            <a:ext cx="4274593" cy="291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813804" y="5695101"/>
            <a:ext cx="6126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2</a:t>
            </a:r>
            <a:r>
              <a:rPr lang="en-GB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solid angle is covered</a:t>
            </a:r>
            <a:b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Manufacture the 2</a:t>
            </a:r>
            <a:r>
              <a:rPr lang="en-GB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nd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</a:t>
            </a:r>
            <a:r>
              <a:rPr lang="en-GB" sz="1600" dirty="0" smtClean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 speed-up the next moves ?</a:t>
            </a: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6077" y="1555198"/>
            <a:ext cx="1422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EMC (IJCLab)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11" y="279239"/>
            <a:ext cx="6981279" cy="357035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701931" y="3520768"/>
            <a:ext cx="7707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2 LVPS designed (CEA) and 2</a:t>
            </a:r>
            <a:r>
              <a:rPr lang="en-US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delivered, operational at LNL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Critical spare parts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about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secured up to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 replacement funded. Done.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LN2 system for phase 2 designed (CEA), delivered and operation at LNL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the mechanical support completed, 2</a:t>
            </a:r>
            <a:r>
              <a:rPr lang="en-US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delivered (STFC)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CFFA3-B7BE-CA4E-8647-06E74FAC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</a:t>
            </a:r>
            <a:r>
              <a:rPr lang="fr-FR" dirty="0" err="1"/>
              <a:t>view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9F0D07-1772-694F-AB93-92E433004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9" y="1259174"/>
            <a:ext cx="5473288" cy="46394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09F449-3673-B844-B3D9-8CD1CE7B6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07" y="1049312"/>
            <a:ext cx="4156207" cy="35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29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12136" y="-57588"/>
            <a:ext cx="9102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FEBEE ; evaluation status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465108" y="757394"/>
            <a:ext cx="66551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challenging R&amp;D of phase 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production has started for all hardware parts in 2024. Procurement delays are &gt; 12 months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critical path is the integration at the firmware level in the existing system (GTS, network, flow, RUDP etc…) due to human resource availability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ASC approved to charge the OC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maintenance of the firmware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ZeptoNova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company contract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(52 k€)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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Signed by GANIL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07"/>
            <a:ext cx="5340354" cy="14585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374" y="2038188"/>
            <a:ext cx="1203665" cy="815873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939" y="2512924"/>
            <a:ext cx="1783409" cy="74157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793" y="1980012"/>
            <a:ext cx="577404" cy="54966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504" y="2975896"/>
            <a:ext cx="577404" cy="54966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053" y="3429639"/>
            <a:ext cx="577404" cy="54966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90" y="2142497"/>
            <a:ext cx="2851730" cy="123575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9285" y="3979307"/>
            <a:ext cx="542582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DIGOPT  mass production is on time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years delay in the mass production of PACE/STARE boards due to difficulties now resolved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complete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chains are now ordered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be delivered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summer 2025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ntegration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to coupled with phase 1 (&gt; 100 channels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xpected delivery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 of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2026- 2030 period, extending the system to cover the full AGATA solid angle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test benches in LNL and 2 test benches in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Orsay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(STARE,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Daq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soon STARE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DAQ)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697955" y="3294140"/>
            <a:ext cx="6102036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SLC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Monitoring great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formatting – LNL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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Zepto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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Orsay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Lyon  Valence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long latencies . FW version 2.23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18" y="4026266"/>
            <a:ext cx="3713154" cy="266592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58766" y="5374177"/>
            <a:ext cx="180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aseline="30000" dirty="0" smtClean="0">
                <a:solidFill>
                  <a:srgbClr val="FF0000"/>
                </a:solidFill>
              </a:rPr>
              <a:t>197</a:t>
            </a:r>
            <a:r>
              <a:rPr lang="fr-FR" sz="1400" dirty="0" smtClean="0">
                <a:solidFill>
                  <a:srgbClr val="FF0000"/>
                </a:solidFill>
              </a:rPr>
              <a:t>Au * </a:t>
            </a:r>
            <a:r>
              <a:rPr lang="fr-FR" sz="1400" dirty="0" err="1" smtClean="0">
                <a:solidFill>
                  <a:srgbClr val="FF0000"/>
                </a:solidFill>
              </a:rPr>
              <a:t>coulex</a:t>
            </a:r>
            <a:r>
              <a:rPr lang="fr-FR" sz="1400" dirty="0" err="1" smtClean="0">
                <a:solidFill>
                  <a:srgbClr val="FF0000"/>
                </a:solidFill>
              </a:rPr>
              <a:t>@LNL</a:t>
            </a:r>
            <a:endParaRPr lang="fr-FR" sz="1400" dirty="0" smtClean="0">
              <a:solidFill>
                <a:srgbClr val="FF0000"/>
              </a:solidFill>
            </a:endParaRPr>
          </a:p>
          <a:p>
            <a:r>
              <a:rPr lang="fr-FR" sz="1400" dirty="0" err="1" smtClean="0">
                <a:solidFill>
                  <a:srgbClr val="FF0000"/>
                </a:solidFill>
              </a:rPr>
              <a:t>Courtesy</a:t>
            </a:r>
            <a:r>
              <a:rPr lang="fr-FR" sz="1400" dirty="0" smtClean="0">
                <a:solidFill>
                  <a:srgbClr val="FF0000"/>
                </a:solidFill>
              </a:rPr>
              <a:t> Alain G.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60477" y="42766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*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515398" y="52203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*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460559" y="50565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*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876585" y="518951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X *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274421" y="6543797"/>
            <a:ext cx="2809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V2 in-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test 20/6/2025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564" y="9525"/>
            <a:ext cx="1107283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dirty="0" smtClean="0">
                <a:solidFill>
                  <a:srgbClr val="000000"/>
                </a:solidFill>
                <a:latin typeface="Chiller" panose="04020404031007020602" pitchFamily="82" charset="0"/>
              </a:rPr>
              <a:t>Mass production </a:t>
            </a:r>
          </a:p>
          <a:p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STARE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63 boards (hardware) are ready. Firmware under test to verify that it works with all SOM types. </a:t>
            </a:r>
          </a:p>
          <a:p>
            <a:endParaRPr lang="en-US" sz="14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PACE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first 90 boards ready now; (test system now operational). 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Expect 74 PACE cards tested by end of June limited by SOMS with reminder of SOMS arriving November 2025 </a:t>
            </a: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GANIL Order 139,5k€ (2025) – + recent INFN orders : All V2 </a:t>
            </a:r>
            <a:r>
              <a:rPr lang="en-US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SoM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Procured (3</a:t>
            </a:r>
            <a:r>
              <a:rPr lang="en-US" sz="1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p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+ spare)</a:t>
            </a:r>
          </a:p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50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PSU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by end of June; remainder New PCB with new component- Design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done</a:t>
            </a:r>
          </a:p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59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heat exchangers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ready now, passivated faces done but not fitted. Continuing through the year. 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20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complete sets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exist now (PACE redesigned cooling blocks). Most of the mechanics is ready. </a:t>
            </a:r>
          </a:p>
          <a:p>
            <a:endParaRPr lang="en-US" sz="14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STARE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firmware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: the only issue to work on is the PLL (qualification on multiple SOM cards ongoing). NB this is UDP; RUDP comes later. Expect to release a full tested UDP firmware in time for Autumn 2025. RUDP comes later </a:t>
            </a:r>
          </a:p>
          <a:p>
            <a:endParaRPr lang="en-US" sz="14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PACE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firmware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: Minimum release version with GTS and data integrity earliest mid-July. 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LNL system with updated STARE is in use for ADF tests. 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GTS test bench system will be ready mid-June in LNL to start GTS integration (ready to test GTS firmware (8b/10b encoding and clock changes) by end of June) </a:t>
            </a: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DIGOPT12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: 90 channel (2</a:t>
            </a:r>
            <a:r>
              <a:rPr lang="en-US" sz="1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procured </a:t>
            </a:r>
            <a:endParaRPr lang="fr-FR" sz="1400" dirty="0"/>
          </a:p>
        </p:txBody>
      </p:sp>
      <p:sp>
        <p:nvSpPr>
          <p:cNvPr id="4" name="ZoneTexte 3"/>
          <p:cNvSpPr txBox="1"/>
          <p:nvPr/>
        </p:nvSpPr>
        <p:spPr>
          <a:xfrm>
            <a:off x="8434074" y="2282320"/>
            <a:ext cx="3296799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 : all V2 2</a:t>
            </a:r>
            <a:r>
              <a:rPr lang="fr-FR" b="1" dirty="0" smtClean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 </a:t>
            </a:r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 </a:t>
            </a:r>
            <a:r>
              <a:rPr lang="fr-F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items are </a:t>
            </a:r>
            <a:r>
              <a:rPr lang="fr-F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secured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564" y="5884138"/>
            <a:ext cx="12095436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 bench at LNL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 fully tested PACE t58 board + production STARE + the cooling and casing mechanics at LNL </a:t>
            </a:r>
            <a:r>
              <a:rPr lang="fr-F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second t58 PACE </a:t>
            </a:r>
            <a:r>
              <a:rPr lang="fr-FR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board</a:t>
            </a:r>
            <a:r>
              <a:rPr lang="fr-F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delivered</a:t>
            </a:r>
            <a:endParaRPr lang="fr-FR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Hardware </a:t>
            </a:r>
            <a:r>
              <a:rPr lang="fr-F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PLL setting </a:t>
            </a:r>
            <a:r>
              <a:rPr lang="fr-FR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debuging</a:t>
            </a:r>
            <a:r>
              <a:rPr lang="fr-F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require extra work on firmware.</a:t>
            </a:r>
            <a:endParaRPr lang="fr-FR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61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821903" y="0"/>
            <a:ext cx="13189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flow and </a:t>
            </a:r>
            <a:r>
              <a:rPr lang="en-US" sz="36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</a:t>
            </a:r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94" y="1094905"/>
            <a:ext cx="1178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GB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just">
              <a:spcAft>
                <a:spcPts val="0"/>
              </a:spcAft>
            </a:pP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just">
              <a:spcAft>
                <a:spcPts val="0"/>
              </a:spcAft>
            </a:pPr>
            <a:endParaRPr lang="en-GB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just">
              <a:spcAft>
                <a:spcPts val="0"/>
              </a:spcAft>
            </a:pP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948690"/>
            <a:ext cx="6356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Maintaining the present system with upgrades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phase 2 data pipe line is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Slow Control installed in LNL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Performances are testes using an V2 emulator and real data taken in LNL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Preparing the migration to new PSA including the use of GPU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Mini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daq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box for data flow R&amp;D setup in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Orsay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to validate the most recent technologies (PSA &gt;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 kHz reached on recent technologies)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Improvements in accessing the data from GRID and maintaining the identification process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Iam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- indigo</a:t>
            </a:r>
            <a:endParaRPr lang="en-US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investment remained low in 2020-2025 due to a constant number of channel to be instrumented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After V2 implementation, due to the rapid increase of the number of detector, a massive investment will be needed in 2026 -2030 (0.9M€) with savings possible thanks to  the CNRS accord cadre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Recent highlight : major upgrade of the CEPH by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Orsay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(improved capacity and performances)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01" y="1551708"/>
            <a:ext cx="5667537" cy="42579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0439393" y="5440340"/>
            <a:ext cx="158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DAQbox</a:t>
            </a:r>
            <a:r>
              <a:rPr lang="fr-FR" dirty="0" smtClean="0">
                <a:solidFill>
                  <a:schemeClr val="bg1"/>
                </a:solidFill>
              </a:rPr>
              <a:t> at LNL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6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80307" y="-59003"/>
            <a:ext cx="13189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flow and </a:t>
            </a:r>
            <a:r>
              <a:rPr lang="en-US" sz="36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</a:t>
            </a:r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809" y="655623"/>
            <a:ext cx="6839654" cy="1870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monitoring will be extensively benchmarked to correct for weaknesses 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will be extended also to all processing 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processing of few tens of emulated crystals will be tested 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high/low rates, possibly including new PSA/Tracking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data transfer through the UDP (RUDP) protocol should be mastered to avoid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Advanced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&amp; metadata management tools (solutions such as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rucio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will be 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90" y="1079508"/>
            <a:ext cx="2484502" cy="22901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" y="2526520"/>
            <a:ext cx="4454940" cy="24823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50" y="4163804"/>
            <a:ext cx="4454940" cy="2482374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3388519" y="2943225"/>
            <a:ext cx="495300" cy="25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324224" y="260553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Gb/sec </a:t>
            </a:r>
          </a:p>
          <a:p>
            <a:r>
              <a:rPr lang="fr-F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validated</a:t>
            </a:r>
            <a:endParaRPr lang="fr-F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94809" y="3665220"/>
            <a:ext cx="0" cy="126492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297929" y="3665220"/>
            <a:ext cx="0" cy="126492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èche courbée vers le haut 12"/>
          <p:cNvSpPr/>
          <p:nvPr/>
        </p:nvSpPr>
        <p:spPr>
          <a:xfrm rot="1296186" flipV="1">
            <a:off x="4957364" y="2929872"/>
            <a:ext cx="2082739" cy="8305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8181499" y="4675346"/>
            <a:ext cx="495300" cy="25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8117204" y="433765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Gb/sec </a:t>
            </a:r>
          </a:p>
          <a:p>
            <a:r>
              <a:rPr lang="fr-F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validated</a:t>
            </a:r>
            <a:endParaRPr lang="fr-F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èche droite 15"/>
          <p:cNvSpPr/>
          <p:nvPr/>
        </p:nvSpPr>
        <p:spPr>
          <a:xfrm>
            <a:off x="6279590" y="4579589"/>
            <a:ext cx="1057717" cy="25479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5066050" y="5259338"/>
            <a:ext cx="1311890" cy="138684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5271029" y="6584935"/>
            <a:ext cx="808235" cy="409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 !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7034463" y="5952758"/>
            <a:ext cx="1311890" cy="21364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7206509" y="6175283"/>
            <a:ext cx="907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Full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308952" y="4201027"/>
            <a:ext cx="9989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5 kHz </a:t>
            </a:r>
            <a:r>
              <a:rPr lang="fr-FR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fr-FR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UDP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002876" y="5618077"/>
            <a:ext cx="3105396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 : </a:t>
            </a:r>
            <a:r>
              <a:rPr lang="fr-FR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r>
              <a:rPr lang="fr-F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5kHz </a:t>
            </a:r>
            <a:r>
              <a:rPr lang="fr-FR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fr-F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fr-F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RUD ?</a:t>
            </a:r>
          </a:p>
          <a:p>
            <a:r>
              <a:rPr lang="fr-FR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Otherwize</a:t>
            </a:r>
            <a:r>
              <a:rPr lang="fr-F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the </a:t>
            </a:r>
            <a:r>
              <a:rPr lang="fr-FR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</a:t>
            </a:r>
            <a:r>
              <a:rPr lang="fr-F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priority</a:t>
            </a:r>
            <a:r>
              <a:rPr lang="fr-F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F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</a:t>
            </a:r>
            <a:r>
              <a:rPr lang="fr-F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RUDP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9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567" y="1089319"/>
            <a:ext cx="603985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2 LVPS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delivered, </a:t>
            </a:r>
            <a:endParaRPr lang="en-US" sz="1600" dirty="0">
              <a:latin typeface="Symbol" panose="05050102010706020507" pitchFamily="18" charset="2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LN2 system for phase 2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designed,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delivered and operation at LNL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the mechanical support completed, 2</a:t>
            </a:r>
            <a:r>
              <a:rPr lang="en-US" sz="16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delivered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FEBEE V2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(90 channels) items are funded and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secured (in prod)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 capsules and cryostats funded, + 3D-AGATA, +5 ordered in 2026 =&gt; 89 identified by 2026 with cryostats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Data acquisition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 2</a:t>
            </a:r>
            <a:r>
              <a:rPr lang="fr-FR" sz="1600" dirty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either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delivered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or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funds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have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been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secured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IJClab</a:t>
            </a: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Firmware development and overall system integration are currently our weak points and are limiting the deployment of the detector.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 not a financial issue. It is a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difficulty in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human resources and management of the partners involved in the most complex part of phase 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4379" y="18508"/>
            <a:ext cx="5097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latin typeface="Chiller" panose="04020404031007020602" pitchFamily="82" charset="0"/>
                <a:cs typeface="Arial" panose="020B0604020202020204" pitchFamily="34" charset="0"/>
              </a:rPr>
              <a:t>Phase2, 2</a:t>
            </a:r>
            <a:r>
              <a:rPr lang="fr-FR" sz="4800" dirty="0" smtClean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fr-FR" sz="4400" dirty="0" smtClean="0">
                <a:latin typeface="Chiller" panose="04020404031007020602" pitchFamily="82" charset="0"/>
                <a:cs typeface="Arial" panose="020B0604020202020204" pitchFamily="34" charset="0"/>
              </a:rPr>
              <a:t> objective </a:t>
            </a:r>
            <a:r>
              <a:rPr lang="fr-FR" sz="4400" dirty="0" err="1" smtClean="0">
                <a:latin typeface="Chiller" panose="04020404031007020602" pitchFamily="82" charset="0"/>
                <a:cs typeface="Arial" panose="020B0604020202020204" pitchFamily="34" charset="0"/>
              </a:rPr>
              <a:t>status</a:t>
            </a:r>
            <a:endParaRPr lang="fr-FR" sz="4400" dirty="0">
              <a:latin typeface="Chiller" panose="04020404031007020602" pitchFamily="82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11" y="1257762"/>
            <a:ext cx="5656689" cy="475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20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38667" y="25578"/>
            <a:ext cx="9064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and </a:t>
            </a:r>
            <a:r>
              <a:rPr lang="en-US" sz="36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; </a:t>
            </a:r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410573"/>
            <a:ext cx="1112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damage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team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monitors the resolution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array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neutron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damage following the high luminosity. </a:t>
            </a:r>
          </a:p>
          <a:p>
            <a:r>
              <a:rPr lang="en-US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Operation Cost are fundamental for this operation.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2400" y="2083584"/>
            <a:ext cx="7088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AGATA package is maintained following the GEANT4 releases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done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new ancillaries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done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 generators :Integration of the FAIR MOCADI frameworks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done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improve characterization of the crystal geometry or sensitivity relies on the systematic study of the measured efficiency and performances as well as the scanning data in tomography mode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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be completed in this second half of the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9" y="831699"/>
            <a:ext cx="1564488" cy="193936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784" y="1784834"/>
            <a:ext cx="3056890" cy="16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658547" y="894741"/>
            <a:ext cx="10059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simulation package,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AGATAGeFEM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 Ljungvall, EPJA 57, 198 (2021)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10.1140/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epja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/s10050-021-00512-w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ependencies investigation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Improved geometries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68674" y="1832212"/>
            <a:ext cx="426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with IPHC scanning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tableand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analysis by IP2i applied to in-beam data !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See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Jeremie’s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talk on Wednesday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016008" y="1084"/>
            <a:ext cx="10101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PSA-Tracking R&amp;D ; status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32403" y="2989856"/>
            <a:ext cx="4671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workshops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AGATA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GRETINA in ANL (Nov. 2024)</a:t>
            </a:r>
          </a:p>
          <a:p>
            <a:pPr algn="just"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indico.in2p3.fr/event/32594/overview</a:t>
            </a:r>
            <a:endParaRPr lang="en-GB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2711" y="3879949"/>
            <a:ext cx="4477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Implementation of the multi-interaction PSA grid search using the GRETINA approach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Univ. Liverpool)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848496" y="6488668"/>
            <a:ext cx="411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See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overview</a:t>
            </a:r>
            <a:r>
              <a:rPr lang="fr-FR" dirty="0" smtClean="0">
                <a:sym typeface="Wingdings" panose="05000000000000000000" pitchFamily="2" charset="2"/>
              </a:rPr>
              <a:t> by Fraser on </a:t>
            </a:r>
            <a:r>
              <a:rPr lang="fr-FR" dirty="0" err="1" smtClean="0">
                <a:sym typeface="Wingdings" panose="05000000000000000000" pitchFamily="2" charset="2"/>
              </a:rPr>
              <a:t>Wednesday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94059" y="5445035"/>
            <a:ext cx="7480425" cy="83099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hiller" panose="04020404031007020602" pitchFamily="82" charset="0"/>
              </a:rPr>
              <a:t>Machine </a:t>
            </a:r>
            <a:r>
              <a:rPr lang="fr-FR" sz="4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hiller" panose="04020404031007020602" pitchFamily="82" charset="0"/>
              </a:rPr>
              <a:t>learning</a:t>
            </a:r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hiller" panose="04020404031007020602" pitchFamily="82" charset="0"/>
              </a:rPr>
              <a:t> </a:t>
            </a:r>
            <a:r>
              <a:rPr lang="fr-FR" sz="4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hiller" panose="04020404031007020602" pitchFamily="82" charset="0"/>
              </a:rPr>
              <a:t>is</a:t>
            </a:r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hiller" panose="04020404031007020602" pitchFamily="82" charset="0"/>
              </a:rPr>
              <a:t> a </a:t>
            </a:r>
            <a:r>
              <a:rPr lang="fr-FR" sz="4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hiller" panose="04020404031007020602" pitchFamily="82" charset="0"/>
              </a:rPr>
              <a:t>game</a:t>
            </a:r>
            <a:r>
              <a:rPr lang="fr-FR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hiller" panose="04020404031007020602" pitchFamily="82" charset="0"/>
              </a:rPr>
              <a:t> changer</a:t>
            </a:r>
            <a:endParaRPr lang="fr-FR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hiller" panose="04020404031007020602" pitchFamily="82" charset="0"/>
            </a:endParaRPr>
          </a:p>
        </p:txBody>
      </p:sp>
      <p:pic>
        <p:nvPicPr>
          <p:cNvPr id="16" name="Picture 4" descr="A robot standing next to a science lab&#10;&#10;Description automatically generated">
            <a:extLst>
              <a:ext uri="{FF2B5EF4-FFF2-40B4-BE49-F238E27FC236}">
                <a16:creationId xmlns:a16="http://schemas.microsoft.com/office/drawing/2014/main" id="{055BB6D3-7921-531F-DC69-E3AF52469B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1308" y="4599479"/>
            <a:ext cx="2314589" cy="21738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88900" h="25400" prst="coolSlant"/>
          </a:sp3d>
        </p:spPr>
      </p:pic>
    </p:spTree>
    <p:extLst>
      <p:ext uri="{BB962C8B-B14F-4D97-AF65-F5344CB8AC3E}">
        <p14:creationId xmlns:p14="http://schemas.microsoft.com/office/powerpoint/2010/main" val="40322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055" y="112295"/>
            <a:ext cx="10101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Dissemination</a:t>
            </a:r>
            <a:endParaRPr lang="en-C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3" y="941505"/>
            <a:ext cx="4967324" cy="415300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95902" y="5598695"/>
            <a:ext cx="191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J. Nyberg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I. Kuti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672" y="941505"/>
            <a:ext cx="5953627" cy="4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6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868619" y="5536613"/>
            <a:ext cx="1915064" cy="1060739"/>
          </a:xfrm>
          <a:prstGeom prst="rect">
            <a:avLst/>
          </a:prstGeom>
          <a:solidFill>
            <a:srgbClr val="EFF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" y="1652017"/>
            <a:ext cx="801052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36" y="1328927"/>
            <a:ext cx="1316539" cy="1244945"/>
          </a:xfrm>
          <a:prstGeom prst="rect">
            <a:avLst/>
          </a:prstGeom>
        </p:spPr>
      </p:pic>
      <p:pic>
        <p:nvPicPr>
          <p:cNvPr id="11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424797" y="260648"/>
            <a:ext cx="978851" cy="129614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631614" y="0"/>
            <a:ext cx="2656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AGATA : PBS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èche droite 13"/>
          <p:cNvSpPr/>
          <p:nvPr/>
        </p:nvSpPr>
        <p:spPr>
          <a:xfrm flipH="1">
            <a:off x="9118120" y="5657535"/>
            <a:ext cx="2941607" cy="681487"/>
          </a:xfrm>
          <a:prstGeom prst="rightArrow">
            <a:avLst/>
          </a:prstGeom>
          <a:solidFill>
            <a:srgbClr val="240C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lèche droite 15"/>
          <p:cNvSpPr/>
          <p:nvPr/>
        </p:nvSpPr>
        <p:spPr>
          <a:xfrm>
            <a:off x="7823249" y="5657535"/>
            <a:ext cx="1199981" cy="681487"/>
          </a:xfrm>
          <a:prstGeom prst="rightArrow">
            <a:avLst/>
          </a:prstGeom>
          <a:solidFill>
            <a:srgbClr val="240C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9868619" y="5536613"/>
            <a:ext cx="19150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Complementary Detectors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02423" y="6190769"/>
            <a:ext cx="124745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Symbol" panose="05050102010706020507" pitchFamily="18" charset="2"/>
              </a:rPr>
              <a:t>b, q, f</a:t>
            </a:r>
            <a:r>
              <a:rPr lang="en-US" b="1" dirty="0" smtClean="0">
                <a:latin typeface="Comic Sans MS" panose="030F0702030302020204" pitchFamily="66" charset="0"/>
              </a:rPr>
              <a:t>, </a:t>
            </a:r>
            <a:r>
              <a:rPr lang="en-US" dirty="0" smtClean="0">
                <a:latin typeface="Comic Sans MS" panose="030F0702030302020204" pitchFamily="66" charset="0"/>
              </a:rPr>
              <a:t>E</a:t>
            </a:r>
            <a:r>
              <a:rPr lang="en-US" dirty="0">
                <a:latin typeface="Comic Sans MS" panose="030F0702030302020204" pitchFamily="66" charset="0"/>
              </a:rPr>
              <a:t>*</a:t>
            </a:r>
          </a:p>
        </p:txBody>
      </p:sp>
      <p:sp>
        <p:nvSpPr>
          <p:cNvPr id="20" name="Flèche droite 19"/>
          <p:cNvSpPr/>
          <p:nvPr/>
        </p:nvSpPr>
        <p:spPr>
          <a:xfrm rot="16200000">
            <a:off x="6790618" y="3148191"/>
            <a:ext cx="4539270" cy="900742"/>
          </a:xfrm>
          <a:prstGeom prst="rightArrow">
            <a:avLst/>
          </a:prstGeom>
          <a:solidFill>
            <a:srgbClr val="240C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8160588" y="4790125"/>
            <a:ext cx="1915064" cy="646331"/>
          </a:xfrm>
          <a:prstGeom prst="rect">
            <a:avLst/>
          </a:prstGeom>
          <a:solidFill>
            <a:srgbClr val="EFF50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Doppler Correction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083" y="2424358"/>
            <a:ext cx="4251917" cy="137648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858419" y="5701239"/>
            <a:ext cx="385042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867732" y="4040585"/>
            <a:ext cx="385042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5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705609" y="2469095"/>
            <a:ext cx="6834910" cy="2939040"/>
          </a:xfrm>
        </p:spPr>
        <p:txBody>
          <a:bodyPr>
            <a:noAutofit/>
          </a:bodyPr>
          <a:lstStyle/>
          <a:p>
            <a:r>
              <a:rPr lang="fr-FR" sz="4400" dirty="0" err="1" smtClean="0"/>
              <a:t>Thanks</a:t>
            </a:r>
            <a:r>
              <a:rPr lang="fr-FR" sz="4400" dirty="0" smtClean="0"/>
              <a:t> to all AGATA </a:t>
            </a:r>
            <a:r>
              <a:rPr lang="fr-FR" sz="4400" dirty="0" err="1" smtClean="0"/>
              <a:t>contributors</a:t>
            </a: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The local team LNL/PD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9" y="118197"/>
            <a:ext cx="1524213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7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9" y="94502"/>
            <a:ext cx="5435452" cy="36728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7" y="3719455"/>
            <a:ext cx="5508897" cy="2719645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1794395" y="4970697"/>
            <a:ext cx="4101842" cy="155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32648" y="4739345"/>
            <a:ext cx="17200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1823550" y="4721417"/>
            <a:ext cx="0" cy="2688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546771" y="290712"/>
            <a:ext cx="5711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 0 + 1 = 53 caps 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+ 1 DEGAS Triple </a:t>
            </a:r>
            <a:r>
              <a:rPr lang="fr-FR" dirty="0" err="1" smtClean="0">
                <a:sym typeface="Wingdings" panose="05000000000000000000" pitchFamily="2" charset="2"/>
              </a:rPr>
              <a:t>available</a:t>
            </a:r>
            <a:r>
              <a:rPr lang="fr-FR" dirty="0" smtClean="0">
                <a:sym typeface="Wingdings" panose="05000000000000000000" pitchFamily="2" charset="2"/>
              </a:rPr>
              <a:t> to the collaboration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+ 1 ORTEC prototype – non </a:t>
            </a:r>
            <a:r>
              <a:rPr lang="fr-FR" dirty="0" err="1" smtClean="0">
                <a:sym typeface="Wingdings" panose="05000000000000000000" pitchFamily="2" charset="2"/>
              </a:rPr>
              <a:t>functional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---------------------------------------------------------------57 capsules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190821" y="6335700"/>
            <a:ext cx="351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+ </a:t>
            </a:r>
            <a:r>
              <a:rPr lang="fr-FR" sz="1400" dirty="0" smtClean="0"/>
              <a:t>Fr(2, </a:t>
            </a:r>
            <a:r>
              <a:rPr lang="fr-FR" sz="1400" dirty="0" smtClean="0"/>
              <a:t>GANIL) :, </a:t>
            </a:r>
            <a:r>
              <a:rPr lang="fr-FR" sz="1400" dirty="0" smtClean="0"/>
              <a:t>B024</a:t>
            </a:r>
            <a:r>
              <a:rPr lang="fr-FR" sz="1400" dirty="0" smtClean="0"/>
              <a:t>, </a:t>
            </a:r>
            <a:r>
              <a:rPr lang="fr-FR" sz="1400" dirty="0" smtClean="0"/>
              <a:t>C025 (2025)</a:t>
            </a:r>
            <a:endParaRPr lang="fr-FR" sz="1400" dirty="0"/>
          </a:p>
          <a:p>
            <a:r>
              <a:rPr lang="fr-FR" sz="1400" dirty="0" smtClean="0"/>
              <a:t>+ </a:t>
            </a:r>
            <a:r>
              <a:rPr lang="fr-FR" sz="1400" dirty="0" smtClean="0"/>
              <a:t>INFN(3) </a:t>
            </a:r>
            <a:r>
              <a:rPr lang="fr-FR" sz="1400" dirty="0"/>
              <a:t>: </a:t>
            </a:r>
            <a:r>
              <a:rPr lang="fr-FR" sz="1400" dirty="0" smtClean="0"/>
              <a:t>A026, C024, C026 </a:t>
            </a:r>
            <a:r>
              <a:rPr lang="fr-FR" sz="1400" dirty="0" smtClean="0">
                <a:sym typeface="Wingdings" panose="05000000000000000000" pitchFamily="2" charset="2"/>
              </a:rPr>
              <a:t> 2026 </a:t>
            </a:r>
            <a:r>
              <a:rPr lang="fr-FR" sz="1400" dirty="0" err="1" smtClean="0">
                <a:sym typeface="Wingdings" panose="05000000000000000000" pitchFamily="2" charset="2"/>
              </a:rPr>
              <a:t>delivery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434876" y="4616933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 0+1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789736" y="6135645"/>
            <a:ext cx="518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B025</a:t>
            </a:r>
            <a:endParaRPr lang="fr-FR" sz="11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41896" y="6152237"/>
            <a:ext cx="8787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Saclay</a:t>
            </a:r>
            <a:endParaRPr lang="fr-F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907" y="6439100"/>
            <a:ext cx="5229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A025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9906" y="6426189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INFN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105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9" y="94502"/>
            <a:ext cx="5435452" cy="36728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7" y="3719455"/>
            <a:ext cx="5508897" cy="27196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983" y="2162521"/>
            <a:ext cx="4898501" cy="4237271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1794395" y="4970697"/>
            <a:ext cx="4101842" cy="155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32648" y="4739345"/>
            <a:ext cx="17200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1823550" y="4721417"/>
            <a:ext cx="0" cy="2688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546771" y="290712"/>
            <a:ext cx="57119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 0 + 1 = 53 caps 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+ 1 DEGAS Triple </a:t>
            </a:r>
            <a:r>
              <a:rPr lang="fr-FR" dirty="0" err="1" smtClean="0">
                <a:sym typeface="Wingdings" panose="05000000000000000000" pitchFamily="2" charset="2"/>
              </a:rPr>
              <a:t>available</a:t>
            </a:r>
            <a:r>
              <a:rPr lang="fr-FR" dirty="0" smtClean="0">
                <a:sym typeface="Wingdings" panose="05000000000000000000" pitchFamily="2" charset="2"/>
              </a:rPr>
              <a:t> to the collaboration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+ 1 ORTEC prototype – non </a:t>
            </a:r>
            <a:r>
              <a:rPr lang="fr-FR" dirty="0" err="1" smtClean="0">
                <a:sym typeface="Wingdings" panose="05000000000000000000" pitchFamily="2" charset="2"/>
              </a:rPr>
              <a:t>functional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---------------------------------------------------------------57 capsules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Phase 2, ½ = +39 (</a:t>
            </a:r>
            <a:r>
              <a:rPr lang="fr-FR" dirty="0" err="1" smtClean="0">
                <a:sym typeface="Wingdings" panose="05000000000000000000" pitchFamily="2" charset="2"/>
              </a:rPr>
              <a:t>according</a:t>
            </a:r>
            <a:r>
              <a:rPr lang="fr-FR" dirty="0" smtClean="0">
                <a:sym typeface="Wingdings" panose="05000000000000000000" pitchFamily="2" charset="2"/>
              </a:rPr>
              <a:t> to </a:t>
            </a:r>
            <a:r>
              <a:rPr lang="fr-FR" dirty="0" err="1" smtClean="0">
                <a:sym typeface="Wingdings" panose="05000000000000000000" pitchFamily="2" charset="2"/>
              </a:rPr>
              <a:t>MoU</a:t>
            </a:r>
            <a:r>
              <a:rPr lang="fr-FR" dirty="0" smtClean="0">
                <a:sym typeface="Wingdings" panose="05000000000000000000" pitchFamily="2" charset="2"/>
              </a:rPr>
              <a:t>)  24 </a:t>
            </a:r>
            <a:r>
              <a:rPr lang="fr-FR" dirty="0" err="1" smtClean="0">
                <a:sym typeface="Wingdings" panose="05000000000000000000" pitchFamily="2" charset="2"/>
              </a:rPr>
              <a:t>achieved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Phase 2 </a:t>
            </a:r>
            <a:r>
              <a:rPr lang="fr-FR" baseline="30000" dirty="0" smtClean="0">
                <a:sym typeface="Wingdings" panose="05000000000000000000" pitchFamily="2" charset="2"/>
              </a:rPr>
              <a:t>2/2</a:t>
            </a:r>
            <a:r>
              <a:rPr lang="fr-FR" dirty="0" smtClean="0">
                <a:sym typeface="Wingdings" panose="05000000000000000000" pitchFamily="2" charset="2"/>
              </a:rPr>
              <a:t> = +39 (</a:t>
            </a:r>
            <a:r>
              <a:rPr lang="fr-FR" dirty="0" err="1" smtClean="0">
                <a:sym typeface="Wingdings" panose="05000000000000000000" pitchFamily="2" charset="2"/>
              </a:rPr>
              <a:t>according</a:t>
            </a:r>
            <a:r>
              <a:rPr lang="fr-FR" dirty="0" smtClean="0">
                <a:sym typeface="Wingdings" panose="05000000000000000000" pitchFamily="2" charset="2"/>
              </a:rPr>
              <a:t> to Mou)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434876" y="4616933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 0+1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91520" y="6517275"/>
            <a:ext cx="415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Total </a:t>
            </a:r>
            <a:r>
              <a:rPr lang="fr-FR" dirty="0" err="1" smtClean="0"/>
              <a:t>funded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far = 57 + 24 = 81 capsules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341896" y="6152237"/>
            <a:ext cx="8787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Saclay</a:t>
            </a:r>
            <a:endParaRPr lang="fr-F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èche courbée vers la droite 8"/>
          <p:cNvSpPr/>
          <p:nvPr/>
        </p:nvSpPr>
        <p:spPr>
          <a:xfrm flipH="1">
            <a:off x="11479838" y="1681257"/>
            <a:ext cx="592157" cy="9625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89736" y="6135645"/>
            <a:ext cx="518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B025</a:t>
            </a:r>
            <a:endParaRPr lang="fr-FR" sz="11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907" y="6439100"/>
            <a:ext cx="5229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A025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9906" y="6426189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INFN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644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9" y="94502"/>
            <a:ext cx="5435452" cy="36728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7" y="3719455"/>
            <a:ext cx="5508897" cy="27196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983" y="2162521"/>
            <a:ext cx="4898501" cy="4237271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1794395" y="4970697"/>
            <a:ext cx="4101842" cy="155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32648" y="4739345"/>
            <a:ext cx="17200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1823550" y="4721417"/>
            <a:ext cx="0" cy="2688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546771" y="290712"/>
            <a:ext cx="57119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 0 + 1 = 53 caps 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+ 1 DEGAS Triple </a:t>
            </a:r>
            <a:r>
              <a:rPr lang="fr-FR" dirty="0" err="1" smtClean="0">
                <a:sym typeface="Wingdings" panose="05000000000000000000" pitchFamily="2" charset="2"/>
              </a:rPr>
              <a:t>available</a:t>
            </a:r>
            <a:r>
              <a:rPr lang="fr-FR" dirty="0" smtClean="0">
                <a:sym typeface="Wingdings" panose="05000000000000000000" pitchFamily="2" charset="2"/>
              </a:rPr>
              <a:t> to the collaboration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+ 1 ORTEC prototype – non </a:t>
            </a:r>
            <a:r>
              <a:rPr lang="fr-FR" dirty="0" err="1" smtClean="0">
                <a:sym typeface="Wingdings" panose="05000000000000000000" pitchFamily="2" charset="2"/>
              </a:rPr>
              <a:t>functional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---------------------------------------------------------------57 capsules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Phase 2, ½ = +39 (</a:t>
            </a:r>
            <a:r>
              <a:rPr lang="fr-FR" dirty="0" err="1" smtClean="0">
                <a:sym typeface="Wingdings" panose="05000000000000000000" pitchFamily="2" charset="2"/>
              </a:rPr>
              <a:t>according</a:t>
            </a:r>
            <a:r>
              <a:rPr lang="fr-FR" dirty="0" smtClean="0">
                <a:sym typeface="Wingdings" panose="05000000000000000000" pitchFamily="2" charset="2"/>
              </a:rPr>
              <a:t> to </a:t>
            </a:r>
            <a:r>
              <a:rPr lang="fr-FR" dirty="0" err="1" smtClean="0">
                <a:sym typeface="Wingdings" panose="05000000000000000000" pitchFamily="2" charset="2"/>
              </a:rPr>
              <a:t>MoU</a:t>
            </a:r>
            <a:r>
              <a:rPr lang="fr-FR" dirty="0" smtClean="0">
                <a:sym typeface="Wingdings" panose="05000000000000000000" pitchFamily="2" charset="2"/>
              </a:rPr>
              <a:t>)  24 </a:t>
            </a:r>
            <a:r>
              <a:rPr lang="fr-FR" dirty="0" err="1" smtClean="0">
                <a:sym typeface="Wingdings" panose="05000000000000000000" pitchFamily="2" charset="2"/>
              </a:rPr>
              <a:t>achieved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Phase 2 </a:t>
            </a:r>
            <a:r>
              <a:rPr lang="fr-FR" baseline="30000" dirty="0" smtClean="0">
                <a:sym typeface="Wingdings" panose="05000000000000000000" pitchFamily="2" charset="2"/>
              </a:rPr>
              <a:t>2/2</a:t>
            </a:r>
            <a:r>
              <a:rPr lang="fr-FR" dirty="0" smtClean="0">
                <a:sym typeface="Wingdings" panose="05000000000000000000" pitchFamily="2" charset="2"/>
              </a:rPr>
              <a:t> = +39 (</a:t>
            </a:r>
            <a:r>
              <a:rPr lang="fr-FR" dirty="0" err="1" smtClean="0">
                <a:sym typeface="Wingdings" panose="05000000000000000000" pitchFamily="2" charset="2"/>
              </a:rPr>
              <a:t>according</a:t>
            </a:r>
            <a:r>
              <a:rPr lang="fr-FR" dirty="0" smtClean="0">
                <a:sym typeface="Wingdings" panose="05000000000000000000" pitchFamily="2" charset="2"/>
              </a:rPr>
              <a:t> to Mou)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434876" y="4616933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 0+1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91520" y="6517275"/>
            <a:ext cx="415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Total </a:t>
            </a:r>
            <a:r>
              <a:rPr lang="fr-FR" dirty="0" err="1" smtClean="0"/>
              <a:t>funded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far = 57 + 24 = 81 capsules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341896" y="6152237"/>
            <a:ext cx="8787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Saclay</a:t>
            </a:r>
            <a:endParaRPr lang="fr-F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èche courbée vers la droite 8"/>
          <p:cNvSpPr/>
          <p:nvPr/>
        </p:nvSpPr>
        <p:spPr>
          <a:xfrm flipH="1">
            <a:off x="11479838" y="1681257"/>
            <a:ext cx="592157" cy="9625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89736" y="6135645"/>
            <a:ext cx="518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B025</a:t>
            </a:r>
            <a:endParaRPr lang="fr-FR" sz="11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907" y="6439100"/>
            <a:ext cx="5229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A025</a:t>
            </a:r>
          </a:p>
        </p:txBody>
      </p:sp>
      <p:sp>
        <p:nvSpPr>
          <p:cNvPr id="2" name="ZoneTexte 1"/>
          <p:cNvSpPr txBox="1"/>
          <p:nvPr/>
        </p:nvSpPr>
        <p:spPr>
          <a:xfrm rot="20142561">
            <a:off x="4368132" y="2922352"/>
            <a:ext cx="35830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Soon</a:t>
            </a:r>
            <a:r>
              <a:rPr lang="fr-FR" sz="2800" dirty="0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the D-AGATA</a:t>
            </a:r>
          </a:p>
          <a:p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More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details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if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you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wish</a:t>
            </a:r>
            <a:endParaRPr lang="fr-FR" sz="1400" dirty="0">
              <a:solidFill>
                <a:schemeClr val="tx2">
                  <a:lumMod val="75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9906" y="6426189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INFN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22575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8" y="1525512"/>
            <a:ext cx="6665437" cy="473835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62274" y="3102111"/>
            <a:ext cx="5783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AMB meets every month by zoom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Excellent stability and smooth evolutions of the board </a:t>
            </a:r>
          </a:p>
          <a:p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One AMB meeting per year in presence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3 AMB meetings per year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all team leaders.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AMB organises the annual AGATA week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2025 edition (25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is in GSI</a:t>
            </a:r>
          </a:p>
          <a:p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62274" y="6198462"/>
            <a:ext cx="4555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likely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the 2026 AW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60170" y="2438399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60170" y="2918570"/>
            <a:ext cx="50526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60170" y="3364471"/>
            <a:ext cx="69762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3,5,6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60170" y="3810372"/>
            <a:ext cx="50526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60170" y="4256273"/>
            <a:ext cx="50526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60170" y="4702174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574708" y="0"/>
            <a:ext cx="2770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AGATA : WBS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232291" y="60122"/>
            <a:ext cx="978851" cy="129614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toile à 5 branches 1"/>
          <p:cNvSpPr/>
          <p:nvPr/>
        </p:nvSpPr>
        <p:spPr>
          <a:xfrm>
            <a:off x="4985129" y="1901399"/>
            <a:ext cx="228556" cy="20374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>
            <a:off x="5695037" y="3000238"/>
            <a:ext cx="228556" cy="20374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/>
          <p:cNvSpPr/>
          <p:nvPr/>
        </p:nvSpPr>
        <p:spPr>
          <a:xfrm>
            <a:off x="2877648" y="3303215"/>
            <a:ext cx="228556" cy="20374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/>
          <p:cNvSpPr/>
          <p:nvPr/>
        </p:nvSpPr>
        <p:spPr>
          <a:xfrm>
            <a:off x="2855641" y="4867761"/>
            <a:ext cx="228556" cy="20374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/>
          <p:cNvSpPr/>
          <p:nvPr/>
        </p:nvSpPr>
        <p:spPr>
          <a:xfrm>
            <a:off x="3890357" y="4969633"/>
            <a:ext cx="228556" cy="20374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7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4053" y="3144106"/>
            <a:ext cx="5065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/>
              <a:t>Mid-term</a:t>
            </a:r>
            <a:r>
              <a:rPr lang="fr-FR" sz="1400" dirty="0" smtClean="0"/>
              <a:t> </a:t>
            </a:r>
            <a:r>
              <a:rPr lang="fr-FR" sz="1400" dirty="0" err="1" smtClean="0"/>
              <a:t>review</a:t>
            </a:r>
            <a:r>
              <a:rPr lang="fr-FR" sz="1400" dirty="0" smtClean="0"/>
              <a:t> </a:t>
            </a:r>
            <a:r>
              <a:rPr lang="fr-FR" sz="1400" b="1" u="sng" dirty="0" smtClean="0">
                <a:solidFill>
                  <a:srgbClr val="7030A0"/>
                </a:solidFill>
              </a:rPr>
              <a:t>22 apr</a:t>
            </a:r>
            <a:r>
              <a:rPr lang="fr-FR" sz="1400" b="1" u="sng" dirty="0">
                <a:solidFill>
                  <a:srgbClr val="7030A0"/>
                </a:solidFill>
              </a:rPr>
              <a:t>. </a:t>
            </a:r>
            <a:r>
              <a:rPr lang="fr-FR" sz="1400" b="1" u="sng" dirty="0" smtClean="0">
                <a:solidFill>
                  <a:srgbClr val="7030A0"/>
                </a:solidFill>
              </a:rPr>
              <a:t>2025 </a:t>
            </a:r>
            <a:r>
              <a:rPr lang="fr-FR" sz="1400" b="1" u="sng" dirty="0" smtClean="0">
                <a:solidFill>
                  <a:srgbClr val="7030A0"/>
                </a:solidFill>
              </a:rPr>
              <a:t> </a:t>
            </a:r>
            <a:r>
              <a:rPr lang="fr-FR" sz="1400" dirty="0" smtClean="0"/>
              <a:t>by </a:t>
            </a:r>
            <a:r>
              <a:rPr lang="fr-FR" sz="1400" dirty="0" smtClean="0"/>
              <a:t>AGATA Ressource </a:t>
            </a:r>
            <a:r>
              <a:rPr lang="fr-FR" sz="1400" dirty="0" err="1" smtClean="0"/>
              <a:t>Board</a:t>
            </a:r>
            <a:endParaRPr lang="fr-FR" sz="1400" dirty="0"/>
          </a:p>
        </p:txBody>
      </p:sp>
      <p:grpSp>
        <p:nvGrpSpPr>
          <p:cNvPr id="3" name="Groupe 2"/>
          <p:cNvGrpSpPr/>
          <p:nvPr/>
        </p:nvGrpSpPr>
        <p:grpSpPr>
          <a:xfrm>
            <a:off x="128336" y="729916"/>
            <a:ext cx="9416717" cy="2358189"/>
            <a:chOff x="631740" y="2405211"/>
            <a:chExt cx="11357070" cy="3684842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631740" y="3153754"/>
              <a:ext cx="2704698" cy="1296037"/>
            </a:xfrm>
            <a:prstGeom prst="roundRect">
              <a:avLst/>
            </a:prstGeom>
            <a:solidFill>
              <a:srgbClr val="FFC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840794" y="3240383"/>
              <a:ext cx="1473249" cy="713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2009-2020</a:t>
              </a:r>
            </a:p>
            <a:p>
              <a:r>
                <a:rPr lang="fr-FR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 capsules</a:t>
              </a:r>
              <a:endPara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533165" y="3153754"/>
              <a:ext cx="12327" cy="185333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à coins arrondis 6"/>
            <p:cNvSpPr/>
            <p:nvPr/>
          </p:nvSpPr>
          <p:spPr>
            <a:xfrm>
              <a:off x="3720266" y="3153754"/>
              <a:ext cx="2704698" cy="1296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769846" y="3273392"/>
              <a:ext cx="1691768" cy="713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2021-2025 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sz="12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MoU</a:t>
              </a:r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39 capsules)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capsules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Connecteur droit 8"/>
            <p:cNvCxnSpPr/>
            <p:nvPr/>
          </p:nvCxnSpPr>
          <p:spPr>
            <a:xfrm>
              <a:off x="6613110" y="2535121"/>
              <a:ext cx="6777" cy="346462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3599258" y="6090053"/>
              <a:ext cx="7628612" cy="0"/>
            </a:xfrm>
            <a:prstGeom prst="straightConnector1">
              <a:avLst/>
            </a:prstGeom>
            <a:ln w="762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3503005" y="5729262"/>
              <a:ext cx="981166" cy="28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 smtClean="0"/>
                <a:t>MoU</a:t>
              </a:r>
              <a:r>
                <a:rPr lang="fr-FR" sz="1100" dirty="0" smtClean="0"/>
                <a:t> Phase 2</a:t>
              </a:r>
              <a:endParaRPr lang="fr-FR" sz="1100" dirty="0"/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6912965" y="2405211"/>
              <a:ext cx="3151306" cy="757427"/>
            </a:xfrm>
            <a:prstGeom prst="roundRect">
              <a:avLst/>
            </a:prstGeom>
            <a:solidFill>
              <a:schemeClr val="accent6">
                <a:lumMod val="75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>
            <a:xfrm>
              <a:off x="6967094" y="4130255"/>
              <a:ext cx="3151306" cy="757427"/>
            </a:xfrm>
            <a:prstGeom prst="roundRect">
              <a:avLst/>
            </a:prstGeom>
            <a:solidFill>
              <a:schemeClr val="accent6">
                <a:lumMod val="75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989117" y="2444734"/>
              <a:ext cx="1042884" cy="509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2026-2030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 capsules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058490" y="4130255"/>
              <a:ext cx="1042884" cy="509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2026-2030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capsules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 flipH="1">
              <a:off x="8971486" y="2606109"/>
              <a:ext cx="1364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7,7 M€</a:t>
              </a:r>
              <a:endPara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0335693" y="2882703"/>
              <a:ext cx="1624684" cy="709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120 capsules</a:t>
              </a:r>
              <a:endParaRPr lang="fr-FR" sz="1100" dirty="0"/>
            </a:p>
          </p:txBody>
        </p:sp>
        <p:sp>
          <p:nvSpPr>
            <p:cNvPr id="18" name="ZoneTexte 17"/>
            <p:cNvSpPr txBox="1"/>
            <p:nvPr/>
          </p:nvSpPr>
          <p:spPr>
            <a:xfrm flipH="1">
              <a:off x="8999320" y="4291787"/>
              <a:ext cx="1364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9,1 M€</a:t>
              </a:r>
              <a:endPara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10364126" y="4609658"/>
              <a:ext cx="1624684" cy="709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135 capsules</a:t>
              </a:r>
              <a:endParaRPr lang="fr-FR" sz="11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769846" y="4562202"/>
              <a:ext cx="259237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cryostats CTT</a:t>
              </a:r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Connecteur en angle 20"/>
            <p:cNvCxnSpPr>
              <a:endCxn id="16" idx="3"/>
            </p:cNvCxnSpPr>
            <p:nvPr/>
          </p:nvCxnSpPr>
          <p:spPr>
            <a:xfrm flipV="1">
              <a:off x="8446168" y="2759998"/>
              <a:ext cx="525318" cy="246224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en angle 21"/>
            <p:cNvCxnSpPr/>
            <p:nvPr/>
          </p:nvCxnSpPr>
          <p:spPr>
            <a:xfrm flipV="1">
              <a:off x="8524361" y="4453665"/>
              <a:ext cx="525318" cy="200055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6989117" y="3237518"/>
              <a:ext cx="3075154" cy="48403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cryostats 	  </a:t>
              </a:r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2,0 M€</a:t>
              </a:r>
            </a:p>
            <a:p>
              <a:r>
                <a:rPr lang="fr-FR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CTT/MIRION</a:t>
              </a:r>
              <a:endParaRPr lang="fr-FR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005170" y="4999673"/>
              <a:ext cx="3075154" cy="48403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 cryostats 	  </a:t>
              </a:r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2,9 M€</a:t>
              </a:r>
            </a:p>
            <a:p>
              <a:r>
                <a:rPr lang="fr-FR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CTT/MIRION</a:t>
              </a:r>
              <a:endParaRPr lang="fr-FR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24428" y="158309"/>
            <a:ext cx="677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AGATA </a:t>
            </a:r>
            <a:r>
              <a:rPr lang="fr-FR" sz="2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MoU</a:t>
            </a:r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Phase 2 : </a:t>
            </a:r>
            <a:r>
              <a:rPr lang="fr-FR" sz="2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mid</a:t>
            </a:r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term</a:t>
            </a:r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review</a:t>
            </a:r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endParaRPr lang="fr-FR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602040" y="9216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2021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6836583" y="3132799"/>
            <a:ext cx="54505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hlinkClick r:id="rId2"/>
              </a:rPr>
              <a:t>ASC/AMB/ACC document : ATRIUM-1080389</a:t>
            </a:r>
            <a:endParaRPr lang="fr-FR" sz="1400" dirty="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185" y="3579945"/>
            <a:ext cx="6910320" cy="328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3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4053" y="3144106"/>
            <a:ext cx="5065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/>
              <a:t>Mid-term</a:t>
            </a:r>
            <a:r>
              <a:rPr lang="fr-FR" sz="1400" dirty="0" smtClean="0"/>
              <a:t> </a:t>
            </a:r>
            <a:r>
              <a:rPr lang="fr-FR" sz="1400" dirty="0" err="1" smtClean="0"/>
              <a:t>review</a:t>
            </a:r>
            <a:r>
              <a:rPr lang="fr-FR" sz="1400" dirty="0" smtClean="0"/>
              <a:t> </a:t>
            </a:r>
            <a:r>
              <a:rPr lang="fr-FR" sz="1400" b="1" u="sng" dirty="0" smtClean="0">
                <a:solidFill>
                  <a:srgbClr val="7030A0"/>
                </a:solidFill>
              </a:rPr>
              <a:t>22 apr</a:t>
            </a:r>
            <a:r>
              <a:rPr lang="fr-FR" sz="1400" b="1" u="sng" dirty="0">
                <a:solidFill>
                  <a:srgbClr val="7030A0"/>
                </a:solidFill>
              </a:rPr>
              <a:t>. </a:t>
            </a:r>
            <a:r>
              <a:rPr lang="fr-FR" sz="1400" b="1" u="sng" dirty="0" smtClean="0">
                <a:solidFill>
                  <a:srgbClr val="7030A0"/>
                </a:solidFill>
              </a:rPr>
              <a:t>2025 </a:t>
            </a:r>
            <a:r>
              <a:rPr lang="fr-FR" sz="1400" b="1" u="sng" dirty="0" smtClean="0">
                <a:solidFill>
                  <a:srgbClr val="7030A0"/>
                </a:solidFill>
              </a:rPr>
              <a:t> </a:t>
            </a:r>
            <a:r>
              <a:rPr lang="fr-FR" sz="1400" dirty="0" smtClean="0"/>
              <a:t>by </a:t>
            </a:r>
            <a:r>
              <a:rPr lang="fr-FR" sz="1400" dirty="0" smtClean="0"/>
              <a:t>AGATA Ressource </a:t>
            </a:r>
            <a:r>
              <a:rPr lang="fr-FR" sz="1400" dirty="0" err="1" smtClean="0"/>
              <a:t>Board</a:t>
            </a:r>
            <a:endParaRPr lang="fr-FR" sz="1400" dirty="0"/>
          </a:p>
        </p:txBody>
      </p:sp>
      <p:grpSp>
        <p:nvGrpSpPr>
          <p:cNvPr id="3" name="Groupe 2"/>
          <p:cNvGrpSpPr/>
          <p:nvPr/>
        </p:nvGrpSpPr>
        <p:grpSpPr>
          <a:xfrm>
            <a:off x="128336" y="729916"/>
            <a:ext cx="9416717" cy="2358189"/>
            <a:chOff x="631740" y="2405211"/>
            <a:chExt cx="11357070" cy="3684842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631740" y="3153754"/>
              <a:ext cx="2704698" cy="1296037"/>
            </a:xfrm>
            <a:prstGeom prst="roundRect">
              <a:avLst/>
            </a:prstGeom>
            <a:solidFill>
              <a:srgbClr val="FFC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840794" y="3240383"/>
              <a:ext cx="1473249" cy="713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2009-2020</a:t>
              </a:r>
            </a:p>
            <a:p>
              <a:r>
                <a:rPr lang="fr-FR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 capsules</a:t>
              </a:r>
              <a:endPara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533165" y="3153754"/>
              <a:ext cx="12327" cy="185333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à coins arrondis 6"/>
            <p:cNvSpPr/>
            <p:nvPr/>
          </p:nvSpPr>
          <p:spPr>
            <a:xfrm>
              <a:off x="3720266" y="3153754"/>
              <a:ext cx="2704698" cy="1296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769846" y="3273392"/>
              <a:ext cx="1691768" cy="713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2021-2025 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sz="12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MoU</a:t>
              </a:r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39 capsules)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capsules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Connecteur droit 8"/>
            <p:cNvCxnSpPr/>
            <p:nvPr/>
          </p:nvCxnSpPr>
          <p:spPr>
            <a:xfrm>
              <a:off x="6613110" y="2535121"/>
              <a:ext cx="6777" cy="346462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3599258" y="6090053"/>
              <a:ext cx="7628612" cy="0"/>
            </a:xfrm>
            <a:prstGeom prst="straightConnector1">
              <a:avLst/>
            </a:prstGeom>
            <a:ln w="762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3503005" y="5729262"/>
              <a:ext cx="981166" cy="28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 smtClean="0"/>
                <a:t>MoU</a:t>
              </a:r>
              <a:r>
                <a:rPr lang="fr-FR" sz="1100" dirty="0" smtClean="0"/>
                <a:t> Phase 2</a:t>
              </a:r>
              <a:endParaRPr lang="fr-FR" sz="1100" dirty="0"/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6912965" y="2405211"/>
              <a:ext cx="3151306" cy="757427"/>
            </a:xfrm>
            <a:prstGeom prst="roundRect">
              <a:avLst/>
            </a:prstGeom>
            <a:solidFill>
              <a:schemeClr val="accent6">
                <a:lumMod val="75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>
            <a:xfrm>
              <a:off x="6967094" y="4130255"/>
              <a:ext cx="3151306" cy="757427"/>
            </a:xfrm>
            <a:prstGeom prst="roundRect">
              <a:avLst/>
            </a:prstGeom>
            <a:solidFill>
              <a:schemeClr val="accent6">
                <a:lumMod val="75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989117" y="2444734"/>
              <a:ext cx="1042884" cy="509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2026-2030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 capsules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058490" y="4130255"/>
              <a:ext cx="1042884" cy="509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2026-2030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capsules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 flipH="1">
              <a:off x="8971486" y="2606109"/>
              <a:ext cx="1364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7,7 M€</a:t>
              </a:r>
              <a:endPara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0335693" y="2882703"/>
              <a:ext cx="1624684" cy="709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120 capsules</a:t>
              </a:r>
              <a:endParaRPr lang="fr-FR" sz="1100" dirty="0"/>
            </a:p>
          </p:txBody>
        </p:sp>
        <p:sp>
          <p:nvSpPr>
            <p:cNvPr id="18" name="ZoneTexte 17"/>
            <p:cNvSpPr txBox="1"/>
            <p:nvPr/>
          </p:nvSpPr>
          <p:spPr>
            <a:xfrm flipH="1">
              <a:off x="8999320" y="4291787"/>
              <a:ext cx="1364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9,1 M€</a:t>
              </a:r>
              <a:endPara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10364126" y="4609658"/>
              <a:ext cx="1624684" cy="709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135 capsules</a:t>
              </a:r>
              <a:endParaRPr lang="fr-FR" sz="11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769846" y="4562202"/>
              <a:ext cx="259237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cryostats CTT</a:t>
              </a:r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Connecteur en angle 20"/>
            <p:cNvCxnSpPr>
              <a:endCxn id="16" idx="3"/>
            </p:cNvCxnSpPr>
            <p:nvPr/>
          </p:nvCxnSpPr>
          <p:spPr>
            <a:xfrm flipV="1">
              <a:off x="8446168" y="2759998"/>
              <a:ext cx="525318" cy="246224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en angle 21"/>
            <p:cNvCxnSpPr/>
            <p:nvPr/>
          </p:nvCxnSpPr>
          <p:spPr>
            <a:xfrm flipV="1">
              <a:off x="8524361" y="4453665"/>
              <a:ext cx="525318" cy="200055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6989117" y="3237518"/>
              <a:ext cx="3075154" cy="48403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cryostats 	  </a:t>
              </a:r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2,0 M€</a:t>
              </a:r>
            </a:p>
            <a:p>
              <a:r>
                <a:rPr lang="fr-FR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CTT/MIRION</a:t>
              </a:r>
              <a:endParaRPr lang="fr-FR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005170" y="4999673"/>
              <a:ext cx="3075154" cy="48403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 cryostats 	  </a:t>
              </a:r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2,9 M€</a:t>
              </a:r>
            </a:p>
            <a:p>
              <a:r>
                <a:rPr lang="fr-FR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CTT/MIRION</a:t>
              </a:r>
              <a:endParaRPr lang="fr-FR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24428" y="158309"/>
            <a:ext cx="677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AGATA </a:t>
            </a:r>
            <a:r>
              <a:rPr lang="fr-FR" sz="2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MoU</a:t>
            </a:r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Phase 2 : </a:t>
            </a:r>
            <a:r>
              <a:rPr lang="fr-FR" sz="2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mid</a:t>
            </a:r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term</a:t>
            </a:r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review</a:t>
            </a:r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endParaRPr lang="fr-FR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602040" y="9216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2021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6836583" y="3132799"/>
            <a:ext cx="54505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hlinkClick r:id="rId2"/>
              </a:rPr>
              <a:t>ASC/AMB/ACC document : ATRIUM-1080389</a:t>
            </a:r>
            <a:endParaRPr lang="fr-FR" sz="1400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871" y="3723550"/>
            <a:ext cx="6439473" cy="29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4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3" y="1221707"/>
            <a:ext cx="6050547" cy="46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28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65990" y="-53505"/>
            <a:ext cx="82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status </a:t>
            </a:r>
            <a:r>
              <a:rPr lang="en-US" sz="32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(Sep. </a:t>
            </a:r>
            <a:r>
              <a:rPr lang="en-US" sz="32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11196"/>
            <a:ext cx="113782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total number of delivered AGATA </a:t>
            </a:r>
            <a:r>
              <a:rPr lang="en-GB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asym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-capsules is</a:t>
            </a:r>
            <a:r>
              <a:rPr lang="en-GB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fr-FR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+ 1 DEGAS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ATC completed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IKP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+ 1 ORTEC prototype, not functional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+ 3 symmetric capsules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NewTri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38" y="111535"/>
            <a:ext cx="2055291" cy="30194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1009" y="2132538"/>
            <a:ext cx="7392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Open Orders: 5</a:t>
            </a:r>
            <a:r>
              <a:rPr lang="en-US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capsules </a:t>
            </a:r>
            <a:r>
              <a:rPr lang="en-US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prod</a:t>
            </a:r>
            <a:endParaRPr lang="fr-FR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Owner 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Italy/INFN  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delivery expected in 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</a:t>
            </a:r>
            <a:endParaRPr lang="en-GB" sz="16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Owner 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France/GANIL 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delivery expected 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2025</a:t>
            </a:r>
            <a:endParaRPr lang="fr-FR" sz="16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591924"/>
            <a:ext cx="235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procurement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711619" y="1265139"/>
            <a:ext cx="233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x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encapsulated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MIRION®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/>
          <p:cNvCxnSpPr>
            <a:stCxn id="3" idx="1"/>
          </p:cNvCxnSpPr>
          <p:nvPr/>
        </p:nvCxnSpPr>
        <p:spPr>
          <a:xfrm flipH="1" flipV="1">
            <a:off x="8133347" y="776590"/>
            <a:ext cx="1578272" cy="7501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9870869" y="2865576"/>
            <a:ext cx="2332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 x cryostat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CTT®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8285747" y="2271496"/>
            <a:ext cx="1578272" cy="7501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-21009" y="3127930"/>
            <a:ext cx="190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 Assembly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523157"/>
            <a:ext cx="6179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ATC24 (GSI) delivered</a:t>
            </a:r>
          </a:p>
          <a:p>
            <a:pPr>
              <a:spcAft>
                <a:spcPts val="0"/>
              </a:spcAft>
            </a:pPr>
            <a:r>
              <a:rPr lang="en-GB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ATC25 (GANIL) in progress</a:t>
            </a:r>
          </a:p>
          <a:p>
            <a:pPr>
              <a:spcAft>
                <a:spcPts val="0"/>
              </a:spcAft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ATC16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(conversion of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ADC03 - GANIL):  completed</a:t>
            </a:r>
          </a:p>
          <a:p>
            <a:r>
              <a:rPr lang="en-GB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cryostats refurbishment </a:t>
            </a:r>
            <a:r>
              <a:rPr lang="en-GB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9711619" y="3523157"/>
            <a:ext cx="21354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9711619" y="3671653"/>
            <a:ext cx="2375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AGATA Triple Cluster (ATC)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903" y="5068464"/>
            <a:ext cx="614056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4 years contract (1.6 M€) between GANIL and MIRION for new orders/ annealing / repairs has been signed using the OC located in the GANIL common account. Started in January 2025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Allow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 flexible and efficient repair/maintenance of the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capsules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902" y="4699132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Maintenance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922179" y="6488668"/>
            <a:ext cx="5218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hiller" panose="04020404031007020602" pitchFamily="82" charset="0"/>
              </a:rPr>
              <a:t>Source : Marie-Hélène data base for the detector team</a:t>
            </a:r>
            <a:endParaRPr lang="fr-FR" sz="2400" dirty="0">
              <a:latin typeface="Chiller" panose="04020404031007020602" pitchFamily="8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179" y="4553646"/>
            <a:ext cx="3090396" cy="18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3542" y="1282297"/>
            <a:ext cx="57119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 0 + 1 = 53 caps 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+ 1 DEGAS Triple </a:t>
            </a:r>
            <a:r>
              <a:rPr lang="fr-FR" dirty="0" err="1" smtClean="0">
                <a:sym typeface="Wingdings" panose="05000000000000000000" pitchFamily="2" charset="2"/>
              </a:rPr>
              <a:t>available</a:t>
            </a:r>
            <a:r>
              <a:rPr lang="fr-FR" dirty="0" smtClean="0">
                <a:sym typeface="Wingdings" panose="05000000000000000000" pitchFamily="2" charset="2"/>
              </a:rPr>
              <a:t> to the collaboration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+ 1 ORTEC prototype – non </a:t>
            </a:r>
            <a:r>
              <a:rPr lang="fr-FR" dirty="0" err="1" smtClean="0">
                <a:sym typeface="Wingdings" panose="05000000000000000000" pitchFamily="2" charset="2"/>
              </a:rPr>
              <a:t>functional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---------------------------------------------------------------57 capsules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Phase 2, ½ = </a:t>
            </a:r>
            <a:r>
              <a:rPr lang="fr-FR" dirty="0" smtClean="0">
                <a:sym typeface="Wingdings" panose="05000000000000000000" pitchFamily="2" charset="2"/>
              </a:rPr>
              <a:t>24 out of the 39 </a:t>
            </a:r>
            <a:r>
              <a:rPr lang="fr-FR" dirty="0" err="1" smtClean="0">
                <a:sym typeface="Wingdings" panose="05000000000000000000" pitchFamily="2" charset="2"/>
              </a:rPr>
              <a:t>scheduled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achieved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--------------------------------------------------------------- 81 </a:t>
            </a:r>
            <a:r>
              <a:rPr lang="fr-FR" dirty="0" err="1" smtClean="0">
                <a:sym typeface="Wingdings" panose="05000000000000000000" pitchFamily="2" charset="2"/>
              </a:rPr>
              <a:t>funded</a:t>
            </a:r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3542" y="3331426"/>
            <a:ext cx="35830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Soon</a:t>
            </a:r>
            <a:r>
              <a:rPr lang="fr-FR" sz="2800" dirty="0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the D-AGATA</a:t>
            </a:r>
          </a:p>
          <a:p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More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details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if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you</a:t>
            </a:r>
            <a:r>
              <a:rPr lang="fr-FR" sz="1400" dirty="0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fr-FR" sz="1400" dirty="0" err="1" smtClean="0">
                <a:solidFill>
                  <a:schemeClr val="tx2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wish</a:t>
            </a:r>
            <a:endParaRPr lang="fr-FR" sz="1400" dirty="0">
              <a:solidFill>
                <a:schemeClr val="tx2">
                  <a:lumMod val="75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490" y="1282297"/>
            <a:ext cx="4898501" cy="42372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65990" y="-53505"/>
            <a:ext cx="82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status </a:t>
            </a:r>
            <a:r>
              <a:rPr lang="en-US" sz="32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(Sep. </a:t>
            </a:r>
            <a:r>
              <a:rPr lang="en-US" sz="32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6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4175972"/>
            <a:ext cx="4114800" cy="24333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8775" y="65475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Procurements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Capsules procurement at 2025 milestone will be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85%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objective [2010-2025]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Cryostat procurement at 2025 milestone will be 100% of the objective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: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the vacuum in the cryostat by new getter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done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Survey of obsolete component for the preamps  done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R&amp;D :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-ORTEC option  went far thanks to the UK investment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p-type design, electric cooling, ASIC preamps  to be continue in the second part of the decade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Cost </a:t>
            </a:r>
            <a:r>
              <a:rPr lang="en-US" sz="1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optimisation</a:t>
            </a:r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71380" y="0"/>
            <a:ext cx="82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status ; Project Definition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318204" y="5833163"/>
            <a:ext cx="310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[2021-2024] 890k€ saved (17%) thanks to the coordination effort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45768" y="4686623"/>
            <a:ext cx="6585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Efforts 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Based on the involvement of Univ. of Cologne, Univ. of Liverpool, IRFU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Saclay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IPHC Strasbourg, Host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Lab’s.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detector laboratories are committed to pursue their activity for AGATA with perspectives of acquiring more knowhow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Toward a GRETA business model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with the CTT-MIRION agreement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0064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2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2" id="{463DF8FB-8638-4DA7-8799-6B057AE70F36}" vid="{93B97AAA-6CCA-4768-94A4-E9A873F2EA1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92480</TotalTime>
  <Words>2080</Words>
  <Application>Microsoft Office PowerPoint</Application>
  <PresentationFormat>Grand écran</PresentationFormat>
  <Paragraphs>318</Paragraphs>
  <Slides>23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40" baseType="lpstr">
      <vt:lpstr>ＭＳ Ｐゴシック</vt:lpstr>
      <vt:lpstr>ＭＳ Ｐゴシック</vt:lpstr>
      <vt:lpstr>72 Black</vt:lpstr>
      <vt:lpstr>Arial</vt:lpstr>
      <vt:lpstr>Arial Black</vt:lpstr>
      <vt:lpstr>Calibri</vt:lpstr>
      <vt:lpstr>Calibri Light</vt:lpstr>
      <vt:lpstr>Chiller</vt:lpstr>
      <vt:lpstr>Comic Sans MS</vt:lpstr>
      <vt:lpstr>Courier New</vt:lpstr>
      <vt:lpstr>Helvetica Neue</vt:lpstr>
      <vt:lpstr>Open Sans</vt:lpstr>
      <vt:lpstr>PT Sans Narrow</vt:lpstr>
      <vt:lpstr>Symbol</vt:lpstr>
      <vt:lpstr>Times New Roman</vt:lpstr>
      <vt:lpstr>Wingdings</vt:lpstr>
      <vt:lpstr>Thème2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General view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Thanks to all AGATA contributors The local team LNL/PD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Clement Emmanuel</dc:creator>
  <cp:lastModifiedBy>Clement Emmanuel</cp:lastModifiedBy>
  <cp:revision>531</cp:revision>
  <dcterms:created xsi:type="dcterms:W3CDTF">2021-09-27T11:57:13Z</dcterms:created>
  <dcterms:modified xsi:type="dcterms:W3CDTF">2025-09-14T12:25:52Z</dcterms:modified>
</cp:coreProperties>
</file>