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14"/>
  </p:notesMasterIdLst>
  <p:sldIdLst>
    <p:sldId id="279" r:id="rId2"/>
    <p:sldId id="467" r:id="rId3"/>
    <p:sldId id="468" r:id="rId4"/>
    <p:sldId id="445" r:id="rId5"/>
    <p:sldId id="449" r:id="rId6"/>
    <p:sldId id="458" r:id="rId7"/>
    <p:sldId id="464" r:id="rId8"/>
    <p:sldId id="452" r:id="rId9"/>
    <p:sldId id="466" r:id="rId10"/>
    <p:sldId id="465" r:id="rId11"/>
    <p:sldId id="469" r:id="rId12"/>
    <p:sldId id="460" r:id="rId13"/>
  </p:sldIdLst>
  <p:sldSz cx="10080625" cy="7559675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99"/>
    <a:srgbClr val="FFFF99"/>
    <a:srgbClr val="CCFFCC"/>
    <a:srgbClr val="FFFFFF"/>
    <a:srgbClr val="FF9900"/>
    <a:srgbClr val="FFD700"/>
    <a:srgbClr val="FF3300"/>
    <a:srgbClr val="FFCC66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753" autoAdjust="0"/>
  </p:normalViewPr>
  <p:slideViewPr>
    <p:cSldViewPr>
      <p:cViewPr>
        <p:scale>
          <a:sx n="99" d="100"/>
          <a:sy n="99" d="100"/>
        </p:scale>
        <p:origin x="-62" y="18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2B21B3C-6087-4785-9DEE-01B75F81A6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E16A-8EEC-484C-A6B9-C3C692C7E59C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6EB5-BA85-4B82-8AE6-111FDC7D49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A880-4CB3-454D-9D43-4F86F60546C3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FDD2-27CD-4E3E-B93A-E5DA8BD463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F121-BD96-4ECA-854D-CBDBF3718BDA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1D9A-BC9D-401E-A7BE-B0773A2804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6513" y="1763713"/>
            <a:ext cx="4460875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6513" y="4333875"/>
            <a:ext cx="4460875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884988"/>
            <a:ext cx="2351088" cy="523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A63C1B-5281-41B0-BB3D-899A1F83F10D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44875" y="6884988"/>
            <a:ext cx="3190875" cy="523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4713" y="6884988"/>
            <a:ext cx="2352675" cy="523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2986D-9667-46AC-9D31-B04705B4FC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A018-BF0B-454E-BB93-F7B0ADD1A0C3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81A2-39B2-4D29-93A1-18538F429B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6AA8-71DF-4D4B-A7DA-2F171042E1D1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985A-FC83-4D72-902A-83AF23F1CD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02BC-DE75-4731-9137-D94440B41459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898A-0F80-46B4-8307-21B455D006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EA7C-783F-49DE-9624-3AB055136CDA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1FDF-7BAC-4E1B-8630-FDEF54643C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5BC0-ACD7-4695-92DF-B0BFC899C76B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D957-8C5D-469C-83E3-A1CC2A122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F800-E4DB-49B5-A01F-3437AF9F33F0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855E-3BE7-42D2-9823-A99F65C37E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17E2-1584-41D2-85D4-FB24033F30DF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CF27C-147D-44C9-AE6B-5EEA27C498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97E6-6A46-4BB6-9A5A-B4146E2D3ABC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F2AA-D0AE-4330-B425-AB7117C520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9" tIns="50097" rIns="100189" bIns="50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</a:defRPr>
            </a:lvl1pPr>
          </a:lstStyle>
          <a:p>
            <a:pPr>
              <a:defRPr/>
            </a:pPr>
            <a:fld id="{14C821A3-C3D5-444D-9D1F-5B18E4C43468}" type="datetimeFigureOut">
              <a:rPr lang="it-IT"/>
              <a:pPr>
                <a:defRPr/>
              </a:pPr>
              <a:t>17/09/2025</a:t>
            </a:fld>
            <a:endParaRPr lang="it-IT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89" tIns="50097" rIns="100189" bIns="50097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</a:defRPr>
            </a:lvl1pPr>
          </a:lstStyle>
          <a:p>
            <a:pPr>
              <a:defRPr/>
            </a:pPr>
            <a:fld id="{06690F31-4D64-4EDB-A159-3ADD9D662D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-30163"/>
            <a:ext cx="10091738" cy="19050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951038"/>
            <a:ext cx="10080625" cy="121920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41902" y="3419797"/>
            <a:ext cx="6908800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 defTabSz="503238">
              <a:spcBef>
                <a:spcPct val="50000"/>
              </a:spcBef>
            </a:pPr>
            <a:r>
              <a:rPr lang="en-US" dirty="0">
                <a:latin typeface="Calibri" pitchFamily="34" charset="0"/>
                <a:ea typeface="Verdana" pitchFamily="34" charset="0"/>
                <a:cs typeface="Calibri" pitchFamily="34" charset="0"/>
              </a:rPr>
              <a:t>Alberto </a:t>
            </a:r>
            <a:r>
              <a:rPr lang="en-US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Pullia</a:t>
            </a:r>
            <a:endParaRPr lang="en-US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33798" name="Picture 6" descr="logoinf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66713"/>
            <a:ext cx="166687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64063" y="287338"/>
            <a:ext cx="341471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sz="2900" dirty="0"/>
              <a:t>INFN - Milano University of Milano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64063" y="1241425"/>
            <a:ext cx="3254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defTabSz="503238">
              <a:spcBef>
                <a:spcPct val="50000"/>
              </a:spcBef>
            </a:pPr>
            <a:r>
              <a:rPr lang="en-US" sz="2200"/>
              <a:t>Department of Physics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-65088" y="1795463"/>
            <a:ext cx="10274301" cy="2381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0066FF"/>
              </a:gs>
              <a:gs pos="100000">
                <a:srgbClr val="CC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 rot="5400000">
            <a:off x="-532606" y="1815307"/>
            <a:ext cx="1587500" cy="11906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0066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 rot="5400000">
            <a:off x="-346870" y="2291556"/>
            <a:ext cx="1587500" cy="119063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rgbClr val="0066FF"/>
              </a:gs>
              <a:gs pos="100000">
                <a:srgbClr val="CC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844957" y="6840177"/>
            <a:ext cx="6286875" cy="28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 lIns="100794" tIns="50397" rIns="100794" bIns="50397">
            <a:spAutoFit/>
          </a:bodyPr>
          <a:lstStyle/>
          <a:p>
            <a:pPr algn="ctr" defTabSz="503238">
              <a:spcBef>
                <a:spcPts val="1200"/>
              </a:spcBef>
              <a:spcAft>
                <a:spcPts val="1200"/>
              </a:spcAft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en-US" sz="1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AGATA Week     15-19 September, 2025     GSI Darmstadt, Germany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808" name="Picture 16" descr="agata010205-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420" t="6717" r="21053" b="9213"/>
          <a:stretch>
            <a:fillRect/>
          </a:stretch>
        </p:blipFill>
        <p:spPr bwMode="auto">
          <a:xfrm>
            <a:off x="8135938" y="0"/>
            <a:ext cx="1944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989862" y="2456244"/>
            <a:ext cx="8280920" cy="96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00794" tIns="50397" rIns="100794" bIns="50397">
            <a:spAutoFit/>
          </a:bodyPr>
          <a:lstStyle/>
          <a:p>
            <a:pPr algn="ctr" defTabSz="503238"/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Digitizers (DIGI-OPT12) Status, Advancements and Production of v3.7.1</a:t>
            </a:r>
            <a:endParaRPr lang="en-US" sz="2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810" name="Picture 18" descr="logo unimi traslucid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100" y="169863"/>
            <a:ext cx="1458913" cy="1546225"/>
          </a:xfrm>
          <a:prstGeom prst="rect">
            <a:avLst/>
          </a:prstGeom>
          <a:noFill/>
        </p:spPr>
      </p:pic>
      <p:cxnSp>
        <p:nvCxnSpPr>
          <p:cNvPr id="33" name="Straight Connector 21"/>
          <p:cNvCxnSpPr/>
          <p:nvPr/>
        </p:nvCxnSpPr>
        <p:spPr bwMode="auto">
          <a:xfrm>
            <a:off x="2159992" y="7109535"/>
            <a:ext cx="565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2643" t="14812" b="4021"/>
          <a:stretch>
            <a:fillRect/>
          </a:stretch>
        </p:blipFill>
        <p:spPr bwMode="auto">
          <a:xfrm>
            <a:off x="3105097" y="3914852"/>
            <a:ext cx="3755982" cy="261521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Fast-reset ON/OFF option</a:t>
            </a: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764837" y="809507"/>
            <a:ext cx="8595955" cy="3195355"/>
          </a:xfrm>
          <a:prstGeom prst="roundRect">
            <a:avLst>
              <a:gd name="adj" fmla="val 496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62" y="854513"/>
            <a:ext cx="4337930" cy="3054516"/>
          </a:xfrm>
          <a:prstGeom prst="rect">
            <a:avLst/>
          </a:prstGeom>
          <a:noFill/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75" y="854513"/>
            <a:ext cx="4347422" cy="3054516"/>
          </a:xfrm>
          <a:prstGeom prst="rect">
            <a:avLst/>
          </a:prstGeom>
          <a:noFill/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 descr="U_NAND_11_installed_c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8257" y="5015187"/>
            <a:ext cx="2430780" cy="1824990"/>
          </a:xfrm>
          <a:prstGeom prst="rect">
            <a:avLst/>
          </a:prstGeom>
        </p:spPr>
      </p:pic>
      <p:pic>
        <p:nvPicPr>
          <p:cNvPr id="8" name="Immagine 7" descr="U_NAND_11_missing_seg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3662" y="5030427"/>
            <a:ext cx="2426970" cy="1809750"/>
          </a:xfrm>
          <a:prstGeom prst="rect">
            <a:avLst/>
          </a:prstGeom>
        </p:spPr>
      </p:pic>
      <p:sp>
        <p:nvSpPr>
          <p:cNvPr id="10" name="TextBox 233"/>
          <p:cNvSpPr txBox="1"/>
          <p:nvPr/>
        </p:nvSpPr>
        <p:spPr>
          <a:xfrm>
            <a:off x="8325677" y="5039977"/>
            <a:ext cx="1395155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  <a:effectLst>
            <a:outerShdw blurRad="292100" dist="139700" dir="2700000" algn="ctr">
              <a:srgbClr val="000000">
                <a:alpha val="28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Segment cards may be patched by mounting missing chip</a:t>
            </a:r>
            <a:endParaRPr lang="en-US" sz="1000" dirty="0"/>
          </a:p>
        </p:txBody>
      </p:sp>
      <p:cxnSp>
        <p:nvCxnSpPr>
          <p:cNvPr id="12" name="Connettore 2 11"/>
          <p:cNvCxnSpPr/>
          <p:nvPr/>
        </p:nvCxnSpPr>
        <p:spPr bwMode="auto">
          <a:xfrm flipH="1">
            <a:off x="6750503" y="5445022"/>
            <a:ext cx="1575174" cy="4950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233"/>
          <p:cNvSpPr txBox="1"/>
          <p:nvPr/>
        </p:nvSpPr>
        <p:spPr>
          <a:xfrm>
            <a:off x="5490362" y="4589927"/>
            <a:ext cx="2430270" cy="430887"/>
          </a:xfrm>
          <a:prstGeom prst="rect">
            <a:avLst/>
          </a:prstGeom>
          <a:noFill/>
          <a:ln w="19050">
            <a:noFill/>
          </a:ln>
          <a:effectLst>
            <a:outerShdw blurRad="292100" dist="139700" dir="2700000" algn="ctr">
              <a:srgbClr val="000000">
                <a:alpha val="28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/>
              <a:t>U_NAND_11 chip is NOT installed </a:t>
            </a:r>
          </a:p>
          <a:p>
            <a:pPr algn="ctr"/>
            <a:r>
              <a:rPr lang="en-US" sz="1100" dirty="0" smtClean="0"/>
              <a:t>in</a:t>
            </a:r>
            <a:r>
              <a:rPr lang="en-US" sz="1100" dirty="0" smtClean="0">
                <a:solidFill>
                  <a:srgbClr val="0070C0"/>
                </a:solidFill>
              </a:rPr>
              <a:t> segment </a:t>
            </a:r>
            <a:r>
              <a:rPr lang="en-US" sz="1100" dirty="0" smtClean="0"/>
              <a:t>digitizer cards v3.6.x- v3.7 </a:t>
            </a:r>
            <a:endParaRPr lang="en-US" sz="1100" dirty="0"/>
          </a:p>
        </p:txBody>
      </p:sp>
      <p:sp>
        <p:nvSpPr>
          <p:cNvPr id="18" name="TextBox 233"/>
          <p:cNvSpPr txBox="1"/>
          <p:nvPr/>
        </p:nvSpPr>
        <p:spPr>
          <a:xfrm>
            <a:off x="1844956" y="4589927"/>
            <a:ext cx="2430271" cy="430887"/>
          </a:xfrm>
          <a:prstGeom prst="rect">
            <a:avLst/>
          </a:prstGeom>
          <a:noFill/>
          <a:ln w="19050">
            <a:noFill/>
          </a:ln>
          <a:effectLst>
            <a:outerShdw blurRad="292100" dist="139700" dir="2700000" algn="ctr">
              <a:srgbClr val="000000">
                <a:alpha val="28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/>
              <a:t>U_NAND_11 chip is installed </a:t>
            </a:r>
            <a:br>
              <a:rPr lang="en-US" sz="1100" dirty="0" smtClean="0"/>
            </a:br>
            <a:r>
              <a:rPr lang="en-US" sz="1100" dirty="0" smtClean="0"/>
              <a:t>in </a:t>
            </a:r>
            <a:r>
              <a:rPr lang="en-US" sz="1100" dirty="0" smtClean="0">
                <a:solidFill>
                  <a:srgbClr val="0070C0"/>
                </a:solidFill>
              </a:rPr>
              <a:t>core</a:t>
            </a:r>
            <a:r>
              <a:rPr lang="en-US" sz="1100" dirty="0" smtClean="0"/>
              <a:t> digitizer cards </a:t>
            </a:r>
            <a:endParaRPr lang="en-US" sz="1100" dirty="0"/>
          </a:p>
        </p:txBody>
      </p:sp>
      <p:sp>
        <p:nvSpPr>
          <p:cNvPr id="14" name="TextBox 233"/>
          <p:cNvSpPr txBox="1"/>
          <p:nvPr/>
        </p:nvSpPr>
        <p:spPr>
          <a:xfrm>
            <a:off x="1439912" y="1413735"/>
            <a:ext cx="945106" cy="40011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Signal seen at 1</a:t>
            </a:r>
            <a:r>
              <a:rPr lang="en-US" sz="1000" baseline="30000" dirty="0" smtClean="0"/>
              <a:t>st</a:t>
            </a:r>
            <a:r>
              <a:rPr lang="en-US" sz="1000" dirty="0" smtClean="0"/>
              <a:t> stage output</a:t>
            </a:r>
            <a:endParaRPr lang="en-US" sz="1000" dirty="0"/>
          </a:p>
        </p:txBody>
      </p:sp>
      <p:sp>
        <p:nvSpPr>
          <p:cNvPr id="15" name="TextBox 233"/>
          <p:cNvSpPr txBox="1"/>
          <p:nvPr/>
        </p:nvSpPr>
        <p:spPr>
          <a:xfrm>
            <a:off x="5985416" y="1394572"/>
            <a:ext cx="945106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Signal seen at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stage output</a:t>
            </a:r>
            <a:endParaRPr lang="en-US" sz="1000" dirty="0"/>
          </a:p>
        </p:txBody>
      </p:sp>
      <p:sp>
        <p:nvSpPr>
          <p:cNvPr id="16" name="TextBox 233"/>
          <p:cNvSpPr txBox="1"/>
          <p:nvPr/>
        </p:nvSpPr>
        <p:spPr>
          <a:xfrm>
            <a:off x="7650602" y="1642649"/>
            <a:ext cx="605359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 smtClean="0"/>
              <a:t>Cosmic ray (</a:t>
            </a:r>
            <a:r>
              <a:rPr lang="it-IT" sz="900" dirty="0" smtClean="0"/>
              <a:t>~</a:t>
            </a:r>
            <a:r>
              <a:rPr lang="en-US" sz="900" dirty="0" smtClean="0"/>
              <a:t>20MeV) Fast reset is active</a:t>
            </a:r>
            <a:endParaRPr lang="en-US" sz="900" dirty="0"/>
          </a:p>
        </p:txBody>
      </p:sp>
      <p:sp>
        <p:nvSpPr>
          <p:cNvPr id="19" name="TextBox 233"/>
          <p:cNvSpPr txBox="1"/>
          <p:nvPr/>
        </p:nvSpPr>
        <p:spPr>
          <a:xfrm>
            <a:off x="3129808" y="2249667"/>
            <a:ext cx="605359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 smtClean="0"/>
              <a:t>Cosmic ray (</a:t>
            </a:r>
            <a:r>
              <a:rPr lang="it-IT" sz="900" dirty="0" smtClean="0"/>
              <a:t>~</a:t>
            </a:r>
            <a:r>
              <a:rPr lang="en-US" sz="900" dirty="0" smtClean="0"/>
              <a:t>20MeV) 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5077" y="2508184"/>
            <a:ext cx="1825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33"/>
          <p:cNvSpPr txBox="1"/>
          <p:nvPr/>
        </p:nvSpPr>
        <p:spPr>
          <a:xfrm>
            <a:off x="1725310" y="2580070"/>
            <a:ext cx="605359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900" dirty="0" smtClean="0"/>
              <a:t>1.7 </a:t>
            </a:r>
            <a:r>
              <a:rPr lang="it-IT" sz="900" dirty="0" err="1" smtClean="0"/>
              <a:t>MeV</a:t>
            </a:r>
            <a:r>
              <a:rPr lang="it-IT" sz="900" dirty="0" smtClean="0"/>
              <a:t> </a:t>
            </a:r>
            <a:r>
              <a:rPr lang="it-IT" sz="900" dirty="0" err="1" smtClean="0"/>
              <a:t>event</a:t>
            </a:r>
            <a:endParaRPr lang="en-US" sz="900" dirty="0"/>
          </a:p>
        </p:txBody>
      </p:sp>
      <p:sp>
        <p:nvSpPr>
          <p:cNvPr id="24" name="TextBox 233"/>
          <p:cNvSpPr txBox="1"/>
          <p:nvPr/>
        </p:nvSpPr>
        <p:spPr>
          <a:xfrm>
            <a:off x="6210442" y="2506921"/>
            <a:ext cx="560354" cy="47705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900" dirty="0" smtClean="0"/>
              <a:t>1.7 </a:t>
            </a:r>
            <a:r>
              <a:rPr lang="it-IT" sz="900" dirty="0" err="1" smtClean="0"/>
              <a:t>MeV</a:t>
            </a:r>
            <a:r>
              <a:rPr lang="it-IT" sz="900" dirty="0" smtClean="0"/>
              <a:t> </a:t>
            </a:r>
            <a:r>
              <a:rPr lang="it-IT" sz="900" dirty="0" err="1" smtClean="0"/>
              <a:t>event</a:t>
            </a:r>
            <a:endParaRPr lang="it-IT" sz="900" dirty="0" smtClean="0"/>
          </a:p>
          <a:p>
            <a:pPr algn="ctr">
              <a:spcAft>
                <a:spcPts val="0"/>
              </a:spcAft>
            </a:pPr>
            <a:endParaRPr lang="en-US" sz="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7890" y="2733209"/>
            <a:ext cx="1825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4937" y="2823219"/>
            <a:ext cx="1825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Cards patched for on/off option of segment fast-reset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987"/>
          <a:stretch>
            <a:fillRect/>
          </a:stretch>
        </p:blipFill>
        <p:spPr bwMode="auto">
          <a:xfrm>
            <a:off x="1574927" y="719497"/>
            <a:ext cx="2082673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6450"/>
          <a:stretch>
            <a:fillRect/>
          </a:stretch>
        </p:blipFill>
        <p:spPr bwMode="auto">
          <a:xfrm>
            <a:off x="1576645" y="5445022"/>
            <a:ext cx="2081212" cy="18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197" y="719497"/>
            <a:ext cx="20574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t="7237"/>
          <a:stretch>
            <a:fillRect/>
          </a:stretch>
        </p:blipFill>
        <p:spPr bwMode="auto">
          <a:xfrm>
            <a:off x="6444698" y="719497"/>
            <a:ext cx="2049462" cy="44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535" y="5129987"/>
            <a:ext cx="204946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r="2608"/>
          <a:stretch>
            <a:fillRect/>
          </a:stretch>
        </p:blipFill>
        <p:spPr bwMode="auto">
          <a:xfrm>
            <a:off x="4005197" y="5457722"/>
            <a:ext cx="207023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802" y="2249667"/>
            <a:ext cx="9271029" cy="3825425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000" dirty="0" smtClean="0"/>
              <a:t>New ADC chip ADC32J44 yields substantial reduction in power consumption</a:t>
            </a:r>
          </a:p>
          <a:p>
            <a:pPr>
              <a:spcBef>
                <a:spcPts val="3000"/>
              </a:spcBef>
            </a:pPr>
            <a:r>
              <a:rPr lang="en-US" sz="2000" dirty="0" smtClean="0">
                <a:sym typeface="Wingdings" pitchFamily="2" charset="2"/>
              </a:rPr>
              <a:t>v3.7  v3.7.1 cures anomalous noise of ch10</a:t>
            </a:r>
            <a:endParaRPr lang="en-US" sz="2000" dirty="0" smtClean="0"/>
          </a:p>
          <a:p>
            <a:pPr>
              <a:spcBef>
                <a:spcPts val="3000"/>
              </a:spcBef>
            </a:pPr>
            <a:r>
              <a:rPr lang="en-US" sz="2000" dirty="0" smtClean="0"/>
              <a:t>Fine parameter optimization of v3.7.1 completed</a:t>
            </a:r>
          </a:p>
          <a:p>
            <a:pPr>
              <a:spcBef>
                <a:spcPts val="3000"/>
              </a:spcBef>
            </a:pPr>
            <a:r>
              <a:rPr lang="en-US" sz="2000" dirty="0" smtClean="0"/>
              <a:t>Missing NAND chip in segment cards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ON/OFF of fast-reset not working</a:t>
            </a:r>
          </a:p>
          <a:p>
            <a:pPr>
              <a:spcBef>
                <a:spcPts val="3000"/>
              </a:spcBef>
            </a:pPr>
            <a:r>
              <a:rPr lang="en-US" sz="2000" dirty="0" smtClean="0"/>
              <a:t>NAND chip installed in 106 segments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930" t="10173" r="6050" b="10145"/>
          <a:stretch>
            <a:fillRect/>
          </a:stretch>
        </p:blipFill>
        <p:spPr bwMode="auto">
          <a:xfrm>
            <a:off x="629822" y="2258537"/>
            <a:ext cx="5670423" cy="41315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90483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DIGI-OPT12 v3.7.1 cards fully optimized w ADC32J44 chip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6660493" y="989527"/>
            <a:ext cx="2970330" cy="1684289"/>
          </a:xfrm>
          <a:prstGeom prst="rect">
            <a:avLst/>
          </a:prstGeom>
          <a:solidFill>
            <a:srgbClr val="E7FFE7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82945" tIns="72000" rIns="82945" bIns="72000">
            <a:spAutoFit/>
          </a:bodyPr>
          <a:lstStyle/>
          <a:p>
            <a:pPr marL="252000" indent="-266700" defTabSz="91440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/>
              </a:rPr>
              <a:t>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	Segment cards v3.7.1      7 realized (7 tested)</a:t>
            </a:r>
          </a:p>
          <a:p>
            <a:pPr marL="252000" indent="-266700" defTabSz="914400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/>
              </a:rPr>
              <a:t>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Core cards v3.7.1               8 realized (5 tested)</a:t>
            </a:r>
            <a:endParaRPr lang="en-US" sz="2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6120432" y="5933398"/>
            <a:ext cx="3690410" cy="861774"/>
          </a:xfrm>
          <a:prstGeom prst="rect">
            <a:avLst/>
          </a:prstGeom>
          <a:solidFill>
            <a:srgbClr val="FFC000"/>
          </a:solidFill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68000" indent="-2664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/>
              </a:rPr>
              <a:t>	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Production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yield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83.3%</a:t>
            </a:r>
            <a:endParaRPr lang="it-IT" sz="2000" dirty="0" smtClean="0">
              <a:latin typeface="Calibri" pitchFamily="34" charset="0"/>
              <a:cs typeface="Calibri" pitchFamily="34" charset="0"/>
            </a:endParaRPr>
          </a:p>
          <a:p>
            <a:pPr marL="468000" indent="-2664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/>
              </a:rPr>
              <a:t>	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Yield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after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Calibri" pitchFamily="34" charset="0"/>
              </a:rPr>
              <a:t>repairs</a:t>
            </a:r>
            <a:r>
              <a:rPr lang="it-IT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100%</a:t>
            </a:r>
            <a:endParaRPr lang="it-IT" sz="2000" b="1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719831" y="1443703"/>
            <a:ext cx="3285367" cy="391628"/>
          </a:xfrm>
          <a:prstGeom prst="rect">
            <a:avLst/>
          </a:prstGeom>
          <a:solidFill>
            <a:srgbClr val="E7FF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No patch needed, fully optimized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719831" y="854512"/>
            <a:ext cx="3285365" cy="391628"/>
          </a:xfrm>
          <a:prstGeom prst="rect">
            <a:avLst/>
          </a:prstGeom>
          <a:solidFill>
            <a:srgbClr val="E7FF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Manual patch needed (noisy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  <a:sym typeface="Wingdings"/>
              </a:rPr>
              <a:t>ch</a:t>
            </a: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)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reccia bidirezionale verticale 13"/>
          <p:cNvSpPr/>
          <p:nvPr/>
        </p:nvSpPr>
        <p:spPr bwMode="auto">
          <a:xfrm>
            <a:off x="7605597" y="3644822"/>
            <a:ext cx="450050" cy="1395155"/>
          </a:xfrm>
          <a:prstGeom prst="upDown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4212837" y="861771"/>
            <a:ext cx="1097505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v3.7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68"/>
          <p:cNvSpPr>
            <a:spLocks noChangeArrowheads="1"/>
          </p:cNvSpPr>
          <p:nvPr/>
        </p:nvSpPr>
        <p:spPr bwMode="auto">
          <a:xfrm>
            <a:off x="4230222" y="1446836"/>
            <a:ext cx="1097505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v3.7.1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Connettore 1 19"/>
          <p:cNvCxnSpPr/>
          <p:nvPr/>
        </p:nvCxnSpPr>
        <p:spPr bwMode="auto">
          <a:xfrm flipH="1">
            <a:off x="4019460" y="1070754"/>
            <a:ext cx="216000" cy="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 flipH="1">
            <a:off x="4013218" y="1647798"/>
            <a:ext cx="216000" cy="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2159992" y="6562368"/>
            <a:ext cx="2395498" cy="6378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First bunch of v3.7.1 cards delivered in March 2025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1821304" y="2663582"/>
            <a:ext cx="338687" cy="18002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Connettore 1 21"/>
          <p:cNvCxnSpPr/>
          <p:nvPr/>
        </p:nvCxnSpPr>
        <p:spPr bwMode="auto">
          <a:xfrm flipV="1">
            <a:off x="1828800" y="2105891"/>
            <a:ext cx="641927" cy="5526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1 24"/>
          <p:cNvCxnSpPr/>
          <p:nvPr/>
        </p:nvCxnSpPr>
        <p:spPr bwMode="auto">
          <a:xfrm flipV="1">
            <a:off x="2159992" y="2636982"/>
            <a:ext cx="1677717" cy="2066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Immagine 30" descr="version3.png"/>
          <p:cNvPicPr>
            <a:picLocks noChangeAspect="1"/>
          </p:cNvPicPr>
          <p:nvPr/>
        </p:nvPicPr>
        <p:blipFill>
          <a:blip r:embed="rId3" cstate="print"/>
          <a:srcRect t="14317" r="6491" b="40156"/>
          <a:stretch>
            <a:fillRect/>
          </a:stretch>
        </p:blipFill>
        <p:spPr>
          <a:xfrm>
            <a:off x="2491256" y="2131278"/>
            <a:ext cx="1317295" cy="48251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0" y="-11113"/>
            <a:ext cx="10080625" cy="1190483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200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Minor problems in v3.7.1 cards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346" y="1034532"/>
            <a:ext cx="2434801" cy="18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341" y="3571058"/>
            <a:ext cx="2427181" cy="18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69764" y="1218838"/>
            <a:ext cx="2920238" cy="39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2 9"/>
          <p:cNvCxnSpPr/>
          <p:nvPr/>
        </p:nvCxnSpPr>
        <p:spPr bwMode="auto">
          <a:xfrm>
            <a:off x="6764159" y="4846541"/>
            <a:ext cx="9001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6657820" y="4801536"/>
            <a:ext cx="1170130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1.3 mm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>
            <a:off x="1840426" y="3059757"/>
            <a:ext cx="112512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1795421" y="2978891"/>
            <a:ext cx="1170130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3 mm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1885431" y="5629315"/>
            <a:ext cx="112512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Rectangle 68"/>
          <p:cNvSpPr>
            <a:spLocks noChangeArrowheads="1"/>
          </p:cNvSpPr>
          <p:nvPr/>
        </p:nvSpPr>
        <p:spPr bwMode="auto">
          <a:xfrm>
            <a:off x="1840426" y="5548449"/>
            <a:ext cx="1170130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3 mm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2065451" y="4589927"/>
            <a:ext cx="630070" cy="63007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1615401" y="1799617"/>
            <a:ext cx="855095" cy="9001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6584139" y="3149768"/>
            <a:ext cx="495055" cy="495055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150102" y="6203428"/>
            <a:ext cx="3690410" cy="861774"/>
          </a:xfrm>
          <a:prstGeom prst="rect">
            <a:avLst/>
          </a:prstGeom>
          <a:solidFill>
            <a:srgbClr val="FFFFFF"/>
          </a:solidFill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68000" indent="-2664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/>
              </a:rPr>
              <a:t>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Fix easily  implemented</a:t>
            </a:r>
          </a:p>
          <a:p>
            <a:pPr marL="468000" indent="-2664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/>
              </a:rPr>
              <a:t>	BUT 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iagnostics not easy</a:t>
            </a:r>
            <a:endParaRPr lang="en-US" sz="2000" b="1" baseline="-25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 bwMode="auto">
          <a:xfrm>
            <a:off x="5220332" y="4229888"/>
            <a:ext cx="4455495" cy="3060339"/>
          </a:xfrm>
          <a:prstGeom prst="roundRect">
            <a:avLst>
              <a:gd name="adj" fmla="val 3808"/>
            </a:avLst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 smtClean="0">
              <a:latin typeface="Arial" charset="0"/>
            </a:endParaRPr>
          </a:p>
        </p:txBody>
      </p:sp>
      <p:pic>
        <p:nvPicPr>
          <p:cNvPr id="28" name="Immagine 27" descr="IR0003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5146" y="4364902"/>
            <a:ext cx="4265676" cy="2804922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 bwMode="auto">
          <a:xfrm>
            <a:off x="404797" y="4229887"/>
            <a:ext cx="4455495" cy="3060339"/>
          </a:xfrm>
          <a:prstGeom prst="roundRect">
            <a:avLst>
              <a:gd name="adj" fmla="val 3808"/>
            </a:avLst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 smtClean="0">
              <a:latin typeface="Arial" charset="0"/>
            </a:endParaRPr>
          </a:p>
        </p:txBody>
      </p:sp>
      <p:pic>
        <p:nvPicPr>
          <p:cNvPr id="29" name="Immagine 28" descr="IR00033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12" y="4371673"/>
            <a:ext cx="4251960" cy="2798064"/>
          </a:xfrm>
          <a:prstGeom prst="rect">
            <a:avLst/>
          </a:prstGeom>
        </p:spPr>
      </p:pic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Thermal pictures</a:t>
            </a: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5220332" y="854512"/>
            <a:ext cx="4455495" cy="3060339"/>
          </a:xfrm>
          <a:prstGeom prst="roundRect">
            <a:avLst>
              <a:gd name="adj" fmla="val 3808"/>
            </a:avLst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 smtClean="0">
              <a:latin typeface="Arial" charset="0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404797" y="854512"/>
            <a:ext cx="4455495" cy="3105345"/>
          </a:xfrm>
          <a:prstGeom prst="roundRect">
            <a:avLst>
              <a:gd name="adj" fmla="val 3808"/>
            </a:avLst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t="569"/>
          <a:stretch>
            <a:fillRect/>
          </a:stretch>
        </p:blipFill>
        <p:spPr bwMode="auto">
          <a:xfrm>
            <a:off x="530320" y="1005426"/>
            <a:ext cx="4252329" cy="277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539810" y="912934"/>
            <a:ext cx="3690412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Segment card v3.6.x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539812" y="4288309"/>
            <a:ext cx="3690412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Core card v3.6.x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5490360" y="4274892"/>
            <a:ext cx="3690412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Core card v3.7.x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68"/>
          <p:cNvSpPr>
            <a:spLocks noChangeArrowheads="1"/>
          </p:cNvSpPr>
          <p:nvPr/>
        </p:nvSpPr>
        <p:spPr bwMode="auto">
          <a:xfrm>
            <a:off x="8325677" y="4619895"/>
            <a:ext cx="720000" cy="33007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latin typeface="Calibri" pitchFamily="34" charset="0"/>
                <a:cs typeface="Calibri" pitchFamily="34" charset="0"/>
                <a:sym typeface="Wingdings"/>
              </a:rPr>
              <a:t>P = 1.6 W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5346111" y="989526"/>
            <a:ext cx="4282142" cy="2835316"/>
            <a:chOff x="5346111" y="989526"/>
            <a:chExt cx="4282142" cy="283531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t="363"/>
            <a:stretch>
              <a:fillRect/>
            </a:stretch>
          </p:blipFill>
          <p:spPr bwMode="auto">
            <a:xfrm>
              <a:off x="5355348" y="1043530"/>
              <a:ext cx="4272905" cy="278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46111" y="989526"/>
              <a:ext cx="3765600" cy="6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17"/>
            <p:cNvSpPr/>
            <p:nvPr/>
          </p:nvSpPr>
          <p:spPr bwMode="auto">
            <a:xfrm>
              <a:off x="5356313" y="3756442"/>
              <a:ext cx="3765600" cy="684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5445355" y="867929"/>
            <a:ext cx="3690412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Segment card v3.7.x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68"/>
          <p:cNvSpPr>
            <a:spLocks noChangeArrowheads="1"/>
          </p:cNvSpPr>
          <p:nvPr/>
        </p:nvSpPr>
        <p:spPr bwMode="auto">
          <a:xfrm>
            <a:off x="3510142" y="1244520"/>
            <a:ext cx="720000" cy="33007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latin typeface="Calibri" pitchFamily="34" charset="0"/>
                <a:cs typeface="Calibri" pitchFamily="34" charset="0"/>
                <a:sym typeface="Wingdings"/>
              </a:rPr>
              <a:t>P = 8.6 W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68"/>
          <p:cNvSpPr>
            <a:spLocks noChangeArrowheads="1"/>
          </p:cNvSpPr>
          <p:nvPr/>
        </p:nvSpPr>
        <p:spPr bwMode="auto">
          <a:xfrm>
            <a:off x="8325677" y="1244520"/>
            <a:ext cx="720000" cy="33007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latin typeface="Calibri" pitchFamily="34" charset="0"/>
                <a:cs typeface="Calibri" pitchFamily="34" charset="0"/>
                <a:sym typeface="Wingdings"/>
              </a:rPr>
              <a:t>P = 3.3 W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68"/>
          <p:cNvSpPr>
            <a:spLocks noChangeArrowheads="1"/>
          </p:cNvSpPr>
          <p:nvPr/>
        </p:nvSpPr>
        <p:spPr bwMode="auto">
          <a:xfrm>
            <a:off x="3510142" y="4574890"/>
            <a:ext cx="720000" cy="33007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latin typeface="Calibri" pitchFamily="34" charset="0"/>
                <a:cs typeface="Calibri" pitchFamily="34" charset="0"/>
                <a:sym typeface="Wingdings"/>
              </a:rPr>
              <a:t>P = 3.4 W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Freccia a destra 22"/>
          <p:cNvSpPr/>
          <p:nvPr/>
        </p:nvSpPr>
        <p:spPr bwMode="auto">
          <a:xfrm>
            <a:off x="4815287" y="2204662"/>
            <a:ext cx="450050" cy="270030"/>
          </a:xfrm>
          <a:prstGeom prst="rightArrow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ccia a destra 23"/>
          <p:cNvSpPr/>
          <p:nvPr/>
        </p:nvSpPr>
        <p:spPr bwMode="auto">
          <a:xfrm>
            <a:off x="4815287" y="5715052"/>
            <a:ext cx="450050" cy="270030"/>
          </a:xfrm>
          <a:prstGeom prst="rightArrow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Why v3.7.1? Noisy channel of v3.7</a:t>
            </a: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2520035" y="674492"/>
            <a:ext cx="4005444" cy="6480720"/>
          </a:xfrm>
          <a:prstGeom prst="roundRect">
            <a:avLst>
              <a:gd name="adj" fmla="val 3808"/>
            </a:avLst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arentesi graffa chiusa 5"/>
          <p:cNvSpPr/>
          <p:nvPr/>
        </p:nvSpPr>
        <p:spPr bwMode="auto">
          <a:xfrm>
            <a:off x="6795508" y="899517"/>
            <a:ext cx="225025" cy="1980220"/>
          </a:xfrm>
          <a:prstGeom prst="rightBrace">
            <a:avLst>
              <a:gd name="adj1" fmla="val 70658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arentesi graffa chiusa 7"/>
          <p:cNvSpPr/>
          <p:nvPr/>
        </p:nvSpPr>
        <p:spPr bwMode="auto">
          <a:xfrm>
            <a:off x="6795508" y="2969747"/>
            <a:ext cx="225025" cy="1980220"/>
          </a:xfrm>
          <a:prstGeom prst="rightBrace">
            <a:avLst>
              <a:gd name="adj1" fmla="val 70658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arentesi graffa chiusa 8"/>
          <p:cNvSpPr/>
          <p:nvPr/>
        </p:nvSpPr>
        <p:spPr bwMode="auto">
          <a:xfrm>
            <a:off x="6795508" y="5039977"/>
            <a:ext cx="225025" cy="1980220"/>
          </a:xfrm>
          <a:prstGeom prst="rightBrace">
            <a:avLst>
              <a:gd name="adj1" fmla="val 70658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584817" y="2654712"/>
            <a:ext cx="1485165" cy="720080"/>
          </a:xfrm>
          <a:prstGeom prst="rect">
            <a:avLst/>
          </a:prstGeom>
          <a:solidFill>
            <a:srgbClr val="FFFF99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latin typeface="Arial" charset="0"/>
              </a:rPr>
              <a:t>Data taken at LNL</a:t>
            </a:r>
          </a:p>
          <a:p>
            <a:pPr algn="ctr" defTabSz="914400"/>
            <a:r>
              <a:rPr lang="en-US" sz="1000" dirty="0" smtClean="0">
                <a:latin typeface="Arial" charset="0"/>
              </a:rPr>
              <a:t>by Alain and Andres</a:t>
            </a:r>
          </a:p>
          <a:p>
            <a:pPr algn="ctr" defTabSz="914400"/>
            <a:endParaRPr lang="en-US" sz="800" dirty="0" smtClean="0">
              <a:latin typeface="Arial" charset="0"/>
            </a:endParaRPr>
          </a:p>
          <a:p>
            <a:pPr algn="ctr" defTabSz="914400"/>
            <a:r>
              <a:rPr lang="en-US" sz="1200" dirty="0" smtClean="0">
                <a:latin typeface="Arial" charset="0"/>
              </a:rPr>
              <a:t>22 Jan 2024</a:t>
            </a:r>
          </a:p>
        </p:txBody>
      </p:sp>
      <p:sp>
        <p:nvSpPr>
          <p:cNvPr id="29" name="Rectangle 68"/>
          <p:cNvSpPr>
            <a:spLocks noChangeArrowheads="1"/>
          </p:cNvSpPr>
          <p:nvPr/>
        </p:nvSpPr>
        <p:spPr bwMode="auto">
          <a:xfrm>
            <a:off x="7115443" y="1603555"/>
            <a:ext cx="1755195" cy="5762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292100" dist="139700" dir="5400000" algn="ctr" rotWithShape="0">
              <a:srgbClr val="000000">
                <a:alpha val="30000"/>
              </a:srgbClr>
            </a:outerShdw>
          </a:effectLst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v3.7 </a:t>
            </a:r>
            <a:r>
              <a:rPr lang="en-US" sz="1400" dirty="0" smtClean="0">
                <a:latin typeface="Calibri" pitchFamily="34" charset="0"/>
                <a:cs typeface="Calibri" pitchFamily="34" charset="0"/>
                <a:sym typeface="Wingdings"/>
              </a:rPr>
              <a:t>equipped with AD8030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  <a:sym typeface="Wingdings"/>
              </a:rPr>
              <a:t>opamp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2745058" y="2924741"/>
            <a:ext cx="3600400" cy="2052000"/>
          </a:xfrm>
          <a:prstGeom prst="rect">
            <a:avLst/>
          </a:prstGeom>
          <a:solidFill>
            <a:schemeClr val="accent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68"/>
          <p:cNvSpPr>
            <a:spLocks noChangeArrowheads="1"/>
          </p:cNvSpPr>
          <p:nvPr/>
        </p:nvSpPr>
        <p:spPr bwMode="auto">
          <a:xfrm>
            <a:off x="7118564" y="3674877"/>
            <a:ext cx="1755195" cy="57629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292100" dist="139700" dir="5400000" algn="ctr" rotWithShape="0">
              <a:srgbClr val="000000">
                <a:alpha val="30000"/>
              </a:srgbClr>
            </a:outerShdw>
          </a:effectLst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v3.6.x </a:t>
            </a:r>
            <a:r>
              <a:rPr lang="en-US" sz="1400" dirty="0" smtClean="0">
                <a:latin typeface="Calibri" pitchFamily="34" charset="0"/>
                <a:cs typeface="Calibri" pitchFamily="34" charset="0"/>
                <a:sym typeface="Wingdings"/>
              </a:rPr>
              <a:t>equipped with AD8030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  <a:sym typeface="Wingdings"/>
              </a:rPr>
              <a:t>opamp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7118564" y="5731845"/>
            <a:ext cx="1755195" cy="57629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292100" dist="139700" dir="5400000" algn="ctr" rotWithShape="0">
              <a:srgbClr val="000000">
                <a:alpha val="30000"/>
              </a:srgbClr>
            </a:outerShdw>
          </a:effectLst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v3.6.x</a:t>
            </a:r>
            <a:r>
              <a:rPr lang="en-US" sz="1400" dirty="0" smtClean="0">
                <a:latin typeface="Calibri" pitchFamily="34" charset="0"/>
                <a:cs typeface="Calibri" pitchFamily="34" charset="0"/>
                <a:sym typeface="Wingdings"/>
              </a:rPr>
              <a:t> equipped with LTC6247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  <a:sym typeface="Wingdings"/>
              </a:rPr>
              <a:t>opamp</a:t>
            </a:r>
            <a:endParaRPr lang="en-US" sz="1400" dirty="0" smtClean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629822" y="4139877"/>
            <a:ext cx="1440160" cy="1084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72000" rIns="90000" bIns="72000">
            <a:spAutoFit/>
          </a:bodyPr>
          <a:lstStyle/>
          <a:p>
            <a:pPr marL="177800" indent="-177800" defTabSz="9144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MDR cables disconnected </a:t>
            </a:r>
          </a:p>
          <a:p>
            <a:pPr marL="177800" indent="-177800" defTabSz="9144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7 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  <a:sym typeface="Wingdings"/>
              </a:rPr>
              <a:t>MeV</a:t>
            </a:r>
            <a:r>
              <a:rPr lang="en-US" sz="1400" b="1" dirty="0" smtClean="0">
                <a:latin typeface="Calibri" pitchFamily="34" charset="0"/>
                <a:cs typeface="Calibri" pitchFamily="34" charset="0"/>
                <a:sym typeface="Wingdings"/>
              </a:rPr>
              <a:t> range selected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2745058" y="4986951"/>
            <a:ext cx="3600400" cy="2025225"/>
          </a:xfrm>
          <a:prstGeom prst="rect">
            <a:avLst/>
          </a:prstGeom>
          <a:solidFill>
            <a:srgbClr val="CCFFCC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 cstate="print"/>
          <a:srcRect r="39504"/>
          <a:stretch>
            <a:fillRect/>
          </a:stretch>
        </p:blipFill>
        <p:spPr bwMode="auto">
          <a:xfrm>
            <a:off x="2733225" y="881334"/>
            <a:ext cx="3702243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uppo 21"/>
          <p:cNvGrpSpPr/>
          <p:nvPr/>
        </p:nvGrpSpPr>
        <p:grpSpPr>
          <a:xfrm>
            <a:off x="1079873" y="1034532"/>
            <a:ext cx="2250250" cy="514738"/>
            <a:chOff x="359792" y="1034532"/>
            <a:chExt cx="2250250" cy="514738"/>
          </a:xfrm>
        </p:grpSpPr>
        <p:sp>
          <p:nvSpPr>
            <p:cNvPr id="19" name="Ovale 18"/>
            <p:cNvSpPr/>
            <p:nvPr/>
          </p:nvSpPr>
          <p:spPr bwMode="auto">
            <a:xfrm>
              <a:off x="1979972" y="1150497"/>
              <a:ext cx="630070" cy="31503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359792" y="1034532"/>
              <a:ext cx="1350150" cy="514738"/>
            </a:xfrm>
            <a:prstGeom prst="rect">
              <a:avLst/>
            </a:prstGeom>
            <a:solidFill>
              <a:schemeClr val="bg1"/>
            </a:solidFill>
            <a:ln w="22225">
              <a:noFill/>
              <a:miter lim="800000"/>
              <a:headEnd/>
              <a:tailEnd/>
            </a:ln>
            <a:effectLst>
              <a:outerShdw blurRad="292100" dist="139700" dir="5400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0" tIns="72000" rIns="0" bIns="72000">
              <a:spAutoFit/>
            </a:bodyPr>
            <a:lstStyle/>
            <a:p>
              <a:pPr algn="ctr" defTabSz="914400">
                <a:spcBef>
                  <a:spcPts val="1200"/>
                </a:spcBef>
                <a:spcAft>
                  <a:spcPts val="1200"/>
                </a:spcAft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  <a:sym typeface="Wingdings"/>
                </a:rPr>
                <a:t>“Ch 10“ on the PCB numbering scheme</a:t>
              </a:r>
              <a:endParaRPr lang="en-US" sz="1200" b="1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5696021" y="809507"/>
            <a:ext cx="3394741" cy="649437"/>
            <a:chOff x="4975940" y="809507"/>
            <a:chExt cx="3394741" cy="649437"/>
          </a:xfrm>
        </p:grpSpPr>
        <p:sp>
          <p:nvSpPr>
            <p:cNvPr id="15" name="Ovale 14"/>
            <p:cNvSpPr/>
            <p:nvPr/>
          </p:nvSpPr>
          <p:spPr bwMode="auto">
            <a:xfrm>
              <a:off x="4975940" y="1143909"/>
              <a:ext cx="630070" cy="31503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68"/>
            <p:cNvSpPr>
              <a:spLocks noChangeArrowheads="1"/>
            </p:cNvSpPr>
            <p:nvPr/>
          </p:nvSpPr>
          <p:spPr bwMode="auto">
            <a:xfrm>
              <a:off x="6525476" y="809507"/>
              <a:ext cx="1845205" cy="3300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292100" dist="139700" dir="5400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0" tIns="72000" rIns="0" bIns="72000">
              <a:spAutoFit/>
            </a:bodyPr>
            <a:lstStyle/>
            <a:p>
              <a:pPr algn="ctr" defTabSz="914400">
                <a:spcBef>
                  <a:spcPts val="1200"/>
                </a:spcBef>
                <a:spcAft>
                  <a:spcPts val="1200"/>
                </a:spcAft>
              </a:pPr>
              <a:r>
                <a:rPr lang="en-US" sz="1200" b="1" dirty="0" smtClean="0">
                  <a:latin typeface="Calibri" pitchFamily="34" charset="0"/>
                  <a:cs typeface="Calibri" pitchFamily="34" charset="0"/>
                  <a:sym typeface="Wingdings"/>
                </a:rPr>
                <a:t>Anomalous channel (noisy)</a:t>
              </a:r>
              <a:endParaRPr lang="en-US" sz="1200" b="1" dirty="0" smtClean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Connettore 1 17"/>
            <p:cNvCxnSpPr/>
            <p:nvPr/>
          </p:nvCxnSpPr>
          <p:spPr bwMode="auto">
            <a:xfrm flipV="1">
              <a:off x="5625377" y="982766"/>
              <a:ext cx="860881" cy="2767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" name="Connettore 1 32"/>
          <p:cNvCxnSpPr/>
          <p:nvPr/>
        </p:nvCxnSpPr>
        <p:spPr bwMode="auto">
          <a:xfrm flipH="1">
            <a:off x="2529478" y="2924742"/>
            <a:ext cx="39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H="1">
            <a:off x="2516758" y="4982433"/>
            <a:ext cx="39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v3.7 to v3.7.1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629823" y="629487"/>
            <a:ext cx="4410490" cy="675075"/>
          </a:xfrm>
          <a:prstGeom prst="rect">
            <a:avLst/>
          </a:prstGeom>
          <a:solidFill>
            <a:srgbClr val="FFFF99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2430022" y="716364"/>
            <a:ext cx="630070" cy="4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/>
              </a:rPr>
              <a:t>v3.7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5040312" y="629487"/>
            <a:ext cx="4410490" cy="675075"/>
          </a:xfrm>
          <a:prstGeom prst="rect">
            <a:avLst/>
          </a:prstGeom>
          <a:solidFill>
            <a:srgbClr val="FFFF99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5895407" y="716364"/>
            <a:ext cx="2475275" cy="4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/>
              </a:rPr>
              <a:t>v3.7.1 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629822" y="1304562"/>
            <a:ext cx="4410490" cy="5805645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tangolo 19"/>
          <p:cNvSpPr/>
          <p:nvPr/>
        </p:nvSpPr>
        <p:spPr bwMode="auto">
          <a:xfrm>
            <a:off x="5040312" y="1304562"/>
            <a:ext cx="4410490" cy="5805645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629822" y="1304562"/>
            <a:ext cx="8820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1 15"/>
          <p:cNvCxnSpPr/>
          <p:nvPr/>
        </p:nvCxnSpPr>
        <p:spPr bwMode="auto">
          <a:xfrm flipV="1">
            <a:off x="5040312" y="629487"/>
            <a:ext cx="1" cy="6480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Freccia a destra 27"/>
          <p:cNvSpPr/>
          <p:nvPr/>
        </p:nvSpPr>
        <p:spPr bwMode="auto">
          <a:xfrm>
            <a:off x="4770283" y="2669749"/>
            <a:ext cx="630070" cy="360040"/>
          </a:xfrm>
          <a:prstGeom prst="rightArrow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422" y="1904664"/>
            <a:ext cx="2432146" cy="18288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5760392" y="1754612"/>
            <a:ext cx="630070" cy="33007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latin typeface="Calibri" pitchFamily="34" charset="0"/>
                <a:cs typeface="Calibri" pitchFamily="34" charset="0"/>
                <a:sym typeface="Wingdings"/>
              </a:rPr>
              <a:t>Ch 10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735" y="1921069"/>
            <a:ext cx="2430462" cy="1828800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1349902" y="1769649"/>
            <a:ext cx="630070" cy="33007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latin typeface="Calibri" pitchFamily="34" charset="0"/>
                <a:cs typeface="Calibri" pitchFamily="34" charset="0"/>
                <a:sym typeface="Wingdings"/>
              </a:rPr>
              <a:t>Ch 10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6075428" y="4895292"/>
            <a:ext cx="2340259" cy="77870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892" tIns="45448" rIns="90892" bIns="45448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v3.7.1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prototype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card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delivered in late June 2024</a:t>
            </a:r>
          </a:p>
        </p:txBody>
      </p:sp>
      <p:sp>
        <p:nvSpPr>
          <p:cNvPr id="22" name="Freccia in su 21"/>
          <p:cNvSpPr/>
          <p:nvPr/>
        </p:nvSpPr>
        <p:spPr bwMode="auto">
          <a:xfrm>
            <a:off x="7110542" y="4184882"/>
            <a:ext cx="315035" cy="405045"/>
          </a:xfrm>
          <a:prstGeom prst="upArrow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ccia a destra 22"/>
          <p:cNvSpPr/>
          <p:nvPr/>
        </p:nvSpPr>
        <p:spPr bwMode="auto">
          <a:xfrm>
            <a:off x="4770282" y="786536"/>
            <a:ext cx="630070" cy="360040"/>
          </a:xfrm>
          <a:prstGeom prst="rightArrow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927" y="4835008"/>
            <a:ext cx="2434801" cy="182514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5" name="Freccia a destra 24"/>
          <p:cNvSpPr/>
          <p:nvPr/>
        </p:nvSpPr>
        <p:spPr bwMode="auto">
          <a:xfrm rot="5400000">
            <a:off x="3240112" y="4094872"/>
            <a:ext cx="630070" cy="360040"/>
          </a:xfrm>
          <a:prstGeom prst="rightArrow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2295007" y="5580037"/>
            <a:ext cx="1080120" cy="99011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1349902" y="4709905"/>
            <a:ext cx="630070" cy="33007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0" tIns="72000" rIns="0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200" b="1" dirty="0" smtClean="0">
                <a:latin typeface="Calibri" pitchFamily="34" charset="0"/>
                <a:cs typeface="Calibri" pitchFamily="34" charset="0"/>
                <a:sym typeface="Wingdings"/>
              </a:rPr>
              <a:t>Ch 10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Connettore 2 28"/>
          <p:cNvCxnSpPr/>
          <p:nvPr/>
        </p:nvCxnSpPr>
        <p:spPr bwMode="auto">
          <a:xfrm>
            <a:off x="2132524" y="4184882"/>
            <a:ext cx="72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Rectangle 68"/>
          <p:cNvSpPr>
            <a:spLocks noChangeArrowheads="1"/>
          </p:cNvSpPr>
          <p:nvPr/>
        </p:nvSpPr>
        <p:spPr bwMode="auto">
          <a:xfrm>
            <a:off x="1934967" y="4139877"/>
            <a:ext cx="1170130" cy="3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/>
              </a:rPr>
              <a:t>2 mm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6030422" y="2834732"/>
            <a:ext cx="1080120" cy="99011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 bwMode="auto">
          <a:xfrm>
            <a:off x="899852" y="1709608"/>
            <a:ext cx="8325925" cy="3510390"/>
          </a:xfrm>
          <a:prstGeom prst="roundRect">
            <a:avLst>
              <a:gd name="adj" fmla="val 3808"/>
            </a:avLst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v3.7.1 noise performance – Milano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testbench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– no detector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87" y="1831922"/>
            <a:ext cx="80549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 bwMode="auto">
          <a:xfrm>
            <a:off x="1799953" y="4004863"/>
            <a:ext cx="6930770" cy="3195354"/>
          </a:xfrm>
          <a:prstGeom prst="roundRect">
            <a:avLst>
              <a:gd name="adj" fmla="val 689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2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3465137" y="5184056"/>
            <a:ext cx="1278001" cy="1701126"/>
            <a:chOff x="3465137" y="4634931"/>
            <a:chExt cx="1278001" cy="1701126"/>
          </a:xfrm>
        </p:grpSpPr>
        <p:sp>
          <p:nvSpPr>
            <p:cNvPr id="49" name="TextBox 233"/>
            <p:cNvSpPr txBox="1"/>
            <p:nvPr/>
          </p:nvSpPr>
          <p:spPr>
            <a:xfrm>
              <a:off x="3465138" y="4634931"/>
              <a:ext cx="1278000" cy="57600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  <a:effectLst/>
          </p:spPr>
          <p:txBody>
            <a:bodyPr wrap="square" lIns="0" rIns="0" rtlCol="0">
              <a:spAutoFit/>
            </a:bodyPr>
            <a:lstStyle/>
            <a:p>
              <a:pPr algn="ctr"/>
              <a:endParaRPr lang="it-IT" sz="1200" dirty="0"/>
            </a:p>
          </p:txBody>
        </p:sp>
        <p:sp>
          <p:nvSpPr>
            <p:cNvPr id="50" name="TextBox 233"/>
            <p:cNvSpPr txBox="1"/>
            <p:nvPr/>
          </p:nvSpPr>
          <p:spPr>
            <a:xfrm>
              <a:off x="3465137" y="5760057"/>
              <a:ext cx="1278000" cy="57600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  <a:effectLst/>
          </p:spPr>
          <p:txBody>
            <a:bodyPr wrap="square" lIns="0" rIns="0" rtlCol="0">
              <a:spAutoFit/>
            </a:bodyPr>
            <a:lstStyle/>
            <a:p>
              <a:pPr algn="ctr"/>
              <a:endParaRPr lang="it-IT" sz="1200" dirty="0"/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3465137" y="4634931"/>
            <a:ext cx="1278001" cy="1701126"/>
            <a:chOff x="3465137" y="4634931"/>
            <a:chExt cx="1278001" cy="1701126"/>
          </a:xfrm>
        </p:grpSpPr>
        <p:sp>
          <p:nvSpPr>
            <p:cNvPr id="41" name="TextBox 233"/>
            <p:cNvSpPr txBox="1"/>
            <p:nvPr/>
          </p:nvSpPr>
          <p:spPr>
            <a:xfrm>
              <a:off x="3465138" y="4634931"/>
              <a:ext cx="1278000" cy="57600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  <a:effectLst/>
          </p:spPr>
          <p:txBody>
            <a:bodyPr wrap="square" lIns="0" rIns="0" rtlCol="0">
              <a:spAutoFit/>
            </a:bodyPr>
            <a:lstStyle/>
            <a:p>
              <a:pPr algn="ctr"/>
              <a:endParaRPr lang="it-IT" sz="1200" dirty="0"/>
            </a:p>
          </p:txBody>
        </p:sp>
        <p:sp>
          <p:nvSpPr>
            <p:cNvPr id="42" name="TextBox 233"/>
            <p:cNvSpPr txBox="1"/>
            <p:nvPr/>
          </p:nvSpPr>
          <p:spPr>
            <a:xfrm>
              <a:off x="3465137" y="5760057"/>
              <a:ext cx="1278000" cy="57600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  <a:effectLst/>
          </p:spPr>
          <p:txBody>
            <a:bodyPr wrap="square" lIns="0" rIns="0" rtlCol="0">
              <a:spAutoFit/>
            </a:bodyPr>
            <a:lstStyle/>
            <a:p>
              <a:pPr algn="ctr"/>
              <a:endParaRPr lang="it-IT" sz="1200" dirty="0"/>
            </a:p>
          </p:txBody>
        </p:sp>
      </p:grpSp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Noise performance – Milano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testbench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– no detector</a:t>
            </a:r>
          </a:p>
        </p:txBody>
      </p:sp>
      <p:sp>
        <p:nvSpPr>
          <p:cNvPr id="15" name="TextBox 233"/>
          <p:cNvSpPr txBox="1"/>
          <p:nvPr/>
        </p:nvSpPr>
        <p:spPr>
          <a:xfrm>
            <a:off x="2152695" y="5769182"/>
            <a:ext cx="1296000" cy="1116000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endParaRPr lang="it-IT" sz="1200" dirty="0"/>
          </a:p>
        </p:txBody>
      </p:sp>
      <p:sp>
        <p:nvSpPr>
          <p:cNvPr id="11" name="TextBox 233"/>
          <p:cNvSpPr txBox="1"/>
          <p:nvPr/>
        </p:nvSpPr>
        <p:spPr>
          <a:xfrm>
            <a:off x="2150565" y="4654113"/>
            <a:ext cx="1296000" cy="1116000"/>
          </a:xfrm>
          <a:prstGeom prst="rect">
            <a:avLst/>
          </a:prstGeom>
          <a:solidFill>
            <a:srgbClr val="FFCC66"/>
          </a:solidFill>
          <a:ln w="9525"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endParaRPr lang="it-IT" sz="12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136692" y="4364899"/>
          <a:ext cx="6257290" cy="2509578"/>
        </p:xfrm>
        <a:graphic>
          <a:graphicData uri="http://schemas.openxmlformats.org/drawingml/2006/table">
            <a:tbl>
              <a:tblPr/>
              <a:tblGrid>
                <a:gridCol w="1315085"/>
                <a:gridCol w="1287145"/>
                <a:gridCol w="1261745"/>
                <a:gridCol w="1242695"/>
                <a:gridCol w="1150620"/>
              </a:tblGrid>
              <a:tr h="278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dirty="0" smtClean="0">
                          <a:latin typeface="Calibri"/>
                          <a:ea typeface="Calibri"/>
                          <a:cs typeface="Times New Roman"/>
                        </a:rPr>
                        <a:t>DIGI-OPT12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Opamp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>
                          <a:latin typeface="Calibri"/>
                          <a:ea typeface="Calibri"/>
                          <a:cs typeface="Times New Roman"/>
                        </a:rPr>
                        <a:t>Energy Range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>
                          <a:latin typeface="Calibri"/>
                          <a:ea typeface="Calibri"/>
                          <a:cs typeface="Times New Roman"/>
                        </a:rPr>
                        <a:t>Noise [LSB rms]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dirty="0" smtClean="0">
                          <a:latin typeface="Calibri"/>
                          <a:ea typeface="Calibri"/>
                          <a:cs typeface="Times New Roman"/>
                        </a:rPr>
                        <a:t>ENOB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v3.6.x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AD8030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“standard”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7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Calibri"/>
                          <a:cs typeface="Times New Roman"/>
                        </a:rPr>
                        <a:t>2.27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11.03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20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11.69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LTC6247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7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Calibri"/>
                          <a:cs typeface="Times New Roman"/>
                        </a:rPr>
                        <a:t>1.63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20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11.78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v3.7.x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AD8030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“standard”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7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11.42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20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1.42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11.70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Calibri"/>
                          <a:cs typeface="Times New Roman"/>
                        </a:rPr>
                        <a:t>LTC6247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7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1.46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11.66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20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Calibri"/>
                          <a:cs typeface="Times New Roman"/>
                        </a:rPr>
                        <a:t>1.33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Calibri"/>
                          <a:cs typeface="Times New Roman"/>
                        </a:rPr>
                        <a:t>11.80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4" name="Gruppo 53"/>
          <p:cNvGrpSpPr/>
          <p:nvPr/>
        </p:nvGrpSpPr>
        <p:grpSpPr>
          <a:xfrm>
            <a:off x="539812" y="4949967"/>
            <a:ext cx="1890210" cy="1620180"/>
            <a:chOff x="539812" y="4949967"/>
            <a:chExt cx="1890210" cy="1620180"/>
          </a:xfrm>
        </p:grpSpPr>
        <p:sp>
          <p:nvSpPr>
            <p:cNvPr id="9" name="TextBox 233"/>
            <p:cNvSpPr txBox="1"/>
            <p:nvPr/>
          </p:nvSpPr>
          <p:spPr>
            <a:xfrm>
              <a:off x="539813" y="4949967"/>
              <a:ext cx="990110" cy="46166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</a:ln>
            <a:effectLst>
              <a:outerShdw blurRad="292100" dist="139700" dir="2700000" algn="ctr">
                <a:srgbClr val="000000">
                  <a:alpha val="28000"/>
                </a:srgbClr>
              </a:outerShdw>
            </a:effectLst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200" dirty="0" err="1" smtClean="0"/>
                <a:t>Previous</a:t>
              </a:r>
              <a:r>
                <a:rPr lang="it-IT" sz="1200" dirty="0" smtClean="0"/>
                <a:t> generation</a:t>
              </a:r>
              <a:endParaRPr lang="it-IT" sz="1200" dirty="0"/>
            </a:p>
          </p:txBody>
        </p:sp>
        <p:sp>
          <p:nvSpPr>
            <p:cNvPr id="12" name="TextBox 233"/>
            <p:cNvSpPr txBox="1"/>
            <p:nvPr/>
          </p:nvSpPr>
          <p:spPr>
            <a:xfrm>
              <a:off x="539812" y="6108482"/>
              <a:ext cx="990110" cy="46166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</a:ln>
            <a:effectLst>
              <a:outerShdw blurRad="292100" dist="139700" dir="2700000" algn="ctr">
                <a:srgbClr val="000000">
                  <a:alpha val="28000"/>
                </a:srgbClr>
              </a:outerShdw>
            </a:effectLst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200" dirty="0" smtClean="0"/>
                <a:t>New generation</a:t>
              </a:r>
              <a:endParaRPr lang="it-IT" sz="1200" dirty="0"/>
            </a:p>
          </p:txBody>
        </p:sp>
        <p:sp>
          <p:nvSpPr>
            <p:cNvPr id="13" name="Freccia a destra 12"/>
            <p:cNvSpPr/>
            <p:nvPr/>
          </p:nvSpPr>
          <p:spPr bwMode="auto">
            <a:xfrm>
              <a:off x="1709942" y="5075555"/>
              <a:ext cx="720080" cy="270030"/>
            </a:xfrm>
            <a:prstGeom prst="rightArrow">
              <a:avLst/>
            </a:prstGeom>
            <a:solidFill>
              <a:srgbClr val="FF33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92100" dist="1397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ccia a destra 13"/>
            <p:cNvSpPr/>
            <p:nvPr/>
          </p:nvSpPr>
          <p:spPr bwMode="auto">
            <a:xfrm>
              <a:off x="1709942" y="6210107"/>
              <a:ext cx="720080" cy="270030"/>
            </a:xfrm>
            <a:prstGeom prst="rightArrow">
              <a:avLst/>
            </a:prstGeom>
            <a:solidFill>
              <a:srgbClr val="FF33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92100" dist="1397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6486" r="20913" b="4279"/>
          <a:stretch>
            <a:fillRect/>
          </a:stretch>
        </p:blipFill>
        <p:spPr bwMode="auto">
          <a:xfrm>
            <a:off x="5805397" y="674492"/>
            <a:ext cx="3510390" cy="28672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28000"/>
              </a:srgbClr>
            </a:outerShdw>
          </a:effectLst>
        </p:spPr>
      </p:pic>
      <p:cxnSp>
        <p:nvCxnSpPr>
          <p:cNvPr id="29" name="Connettore 2 28"/>
          <p:cNvCxnSpPr/>
          <p:nvPr/>
        </p:nvCxnSpPr>
        <p:spPr bwMode="auto">
          <a:xfrm>
            <a:off x="7220757" y="1934632"/>
            <a:ext cx="22502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30" name="Connettore 2 29"/>
          <p:cNvCxnSpPr/>
          <p:nvPr/>
        </p:nvCxnSpPr>
        <p:spPr bwMode="auto">
          <a:xfrm flipH="1">
            <a:off x="7512487" y="1934632"/>
            <a:ext cx="22502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31" name="Connettore 2 30"/>
          <p:cNvCxnSpPr/>
          <p:nvPr/>
        </p:nvCxnSpPr>
        <p:spPr bwMode="auto">
          <a:xfrm>
            <a:off x="7860127" y="1934632"/>
            <a:ext cx="22502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cxnSp>
        <p:nvCxnSpPr>
          <p:cNvPr id="32" name="Connettore 2 31"/>
          <p:cNvCxnSpPr/>
          <p:nvPr/>
        </p:nvCxnSpPr>
        <p:spPr bwMode="auto">
          <a:xfrm flipH="1">
            <a:off x="8151857" y="1934632"/>
            <a:ext cx="225025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6840512" y="1664602"/>
            <a:ext cx="5850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1100" dirty="0" smtClean="0"/>
              <a:t>σ</a:t>
            </a:r>
            <a:r>
              <a:rPr lang="it-IT" sz="1100" dirty="0" smtClean="0"/>
              <a:t> = 1.47</a:t>
            </a:r>
            <a:endParaRPr lang="it-IT" sz="11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8190662" y="1663722"/>
            <a:ext cx="5850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1100" dirty="0" smtClean="0"/>
              <a:t>σ</a:t>
            </a:r>
            <a:r>
              <a:rPr lang="it-IT" sz="1100" dirty="0" smtClean="0"/>
              <a:t> = 1.41</a:t>
            </a:r>
            <a:endParaRPr lang="it-IT" sz="11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6570481" y="899517"/>
            <a:ext cx="130514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100" dirty="0" smtClean="0"/>
              <a:t>&lt;</a:t>
            </a:r>
            <a:r>
              <a:rPr lang="el-GR" sz="1100" dirty="0" smtClean="0"/>
              <a:t>σ</a:t>
            </a:r>
            <a:r>
              <a:rPr lang="it-IT" sz="1100" dirty="0" smtClean="0"/>
              <a:t>&gt;</a:t>
            </a:r>
            <a:r>
              <a:rPr lang="it-IT" sz="1100" baseline="-25000" dirty="0" smtClean="0"/>
              <a:t>12ch</a:t>
            </a:r>
            <a:r>
              <a:rPr lang="it-IT" sz="1100" dirty="0" smtClean="0"/>
              <a:t> = 1.46 LSB</a:t>
            </a:r>
            <a:endParaRPr lang="it-IT" sz="1100" dirty="0"/>
          </a:p>
        </p:txBody>
      </p:sp>
      <p:grpSp>
        <p:nvGrpSpPr>
          <p:cNvPr id="38" name="Gruppo 37"/>
          <p:cNvGrpSpPr/>
          <p:nvPr/>
        </p:nvGrpSpPr>
        <p:grpSpPr>
          <a:xfrm>
            <a:off x="6290724" y="4580199"/>
            <a:ext cx="1899938" cy="1514349"/>
            <a:chOff x="6290724" y="4580199"/>
            <a:chExt cx="1899938" cy="1514349"/>
          </a:xfrm>
        </p:grpSpPr>
        <p:sp>
          <p:nvSpPr>
            <p:cNvPr id="36" name="Ovale 35"/>
            <p:cNvSpPr/>
            <p:nvPr/>
          </p:nvSpPr>
          <p:spPr bwMode="auto">
            <a:xfrm>
              <a:off x="6290724" y="4580199"/>
              <a:ext cx="1899938" cy="405045"/>
            </a:xfrm>
            <a:prstGeom prst="ellipse">
              <a:avLst/>
            </a:prstGeom>
            <a:noFill/>
            <a:ln w="222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e 36"/>
            <p:cNvSpPr/>
            <p:nvPr/>
          </p:nvSpPr>
          <p:spPr bwMode="auto">
            <a:xfrm>
              <a:off x="6290724" y="5689503"/>
              <a:ext cx="1809928" cy="405045"/>
            </a:xfrm>
            <a:prstGeom prst="ellipse">
              <a:avLst/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6300451" y="835056"/>
            <a:ext cx="1845205" cy="5825101"/>
            <a:chOff x="6300451" y="835056"/>
            <a:chExt cx="1845205" cy="5825101"/>
          </a:xfrm>
        </p:grpSpPr>
        <p:sp>
          <p:nvSpPr>
            <p:cNvPr id="43" name="Ovale 42"/>
            <p:cNvSpPr/>
            <p:nvPr/>
          </p:nvSpPr>
          <p:spPr bwMode="auto">
            <a:xfrm>
              <a:off x="6300451" y="5139715"/>
              <a:ext cx="1845205" cy="405045"/>
            </a:xfrm>
            <a:prstGeom prst="ellipse">
              <a:avLst/>
            </a:prstGeom>
            <a:noFill/>
            <a:ln w="222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e 43"/>
            <p:cNvSpPr/>
            <p:nvPr/>
          </p:nvSpPr>
          <p:spPr bwMode="auto">
            <a:xfrm>
              <a:off x="6300452" y="6255112"/>
              <a:ext cx="1800200" cy="405045"/>
            </a:xfrm>
            <a:prstGeom prst="ellipse">
              <a:avLst/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e 44"/>
            <p:cNvSpPr/>
            <p:nvPr/>
          </p:nvSpPr>
          <p:spPr bwMode="auto">
            <a:xfrm>
              <a:off x="7200552" y="835056"/>
              <a:ext cx="630070" cy="405045"/>
            </a:xfrm>
            <a:prstGeom prst="ellipse">
              <a:avLst/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8910742" y="5580037"/>
            <a:ext cx="585065" cy="62670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B050"/>
                </a:solidFill>
                <a:latin typeface="Wingdings"/>
              </a:rPr>
              <a:t>J</a:t>
            </a:r>
            <a:endParaRPr lang="it-IT" sz="3600" dirty="0" smtClean="0">
              <a:solidFill>
                <a:srgbClr val="00B050"/>
              </a:solidFill>
              <a:latin typeface="MS Shell Dlg 2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8910742" y="6120097"/>
            <a:ext cx="585065" cy="62670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B050"/>
                </a:solidFill>
                <a:latin typeface="Wingdings"/>
              </a:rPr>
              <a:t>J</a:t>
            </a:r>
            <a:endParaRPr lang="it-IT" sz="3600" dirty="0" smtClean="0">
              <a:solidFill>
                <a:srgbClr val="00B050"/>
              </a:solidFill>
              <a:latin typeface="MS Shell Dlg 2"/>
            </a:endParaRPr>
          </a:p>
        </p:txBody>
      </p:sp>
      <p:sp>
        <p:nvSpPr>
          <p:cNvPr id="51" name="Rettangolo arrotondato 50"/>
          <p:cNvSpPr/>
          <p:nvPr/>
        </p:nvSpPr>
        <p:spPr bwMode="auto">
          <a:xfrm>
            <a:off x="404797" y="629488"/>
            <a:ext cx="4275475" cy="2790309"/>
          </a:xfrm>
          <a:prstGeom prst="roundRect">
            <a:avLst>
              <a:gd name="adj" fmla="val 511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046" t="8644" r="9830" b="3847"/>
          <a:stretch>
            <a:fillRect/>
          </a:stretch>
        </p:blipFill>
        <p:spPr bwMode="auto">
          <a:xfrm>
            <a:off x="539812" y="962810"/>
            <a:ext cx="4005445" cy="238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e 15"/>
          <p:cNvSpPr/>
          <p:nvPr/>
        </p:nvSpPr>
        <p:spPr bwMode="auto">
          <a:xfrm>
            <a:off x="4095207" y="1781502"/>
            <a:ext cx="90010" cy="212143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 flipV="1">
            <a:off x="4128748" y="674493"/>
            <a:ext cx="1676649" cy="11078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/>
          <p:cNvCxnSpPr/>
          <p:nvPr/>
        </p:nvCxnSpPr>
        <p:spPr bwMode="auto">
          <a:xfrm>
            <a:off x="4122549" y="1986883"/>
            <a:ext cx="1682848" cy="15679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CasellaDiTesto 51"/>
          <p:cNvSpPr txBox="1"/>
          <p:nvPr/>
        </p:nvSpPr>
        <p:spPr>
          <a:xfrm>
            <a:off x="1439912" y="727917"/>
            <a:ext cx="279031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100" b="1" dirty="0" smtClean="0"/>
              <a:t>12 </a:t>
            </a:r>
            <a:r>
              <a:rPr lang="it-IT" sz="1100" b="1" dirty="0" err="1" smtClean="0"/>
              <a:t>chs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of</a:t>
            </a:r>
            <a:r>
              <a:rPr lang="it-IT" sz="1100" b="1" dirty="0" smtClean="0"/>
              <a:t> v3.7.1 card w LTC6247 </a:t>
            </a:r>
            <a:r>
              <a:rPr lang="it-IT" sz="1100" b="1" dirty="0" err="1" smtClean="0"/>
              <a:t>opamps</a:t>
            </a:r>
            <a:endParaRPr lang="it-IT" sz="1100" b="1" dirty="0"/>
          </a:p>
        </p:txBody>
      </p:sp>
      <p:sp>
        <p:nvSpPr>
          <p:cNvPr id="53" name="Ovale 52"/>
          <p:cNvSpPr/>
          <p:nvPr/>
        </p:nvSpPr>
        <p:spPr bwMode="auto">
          <a:xfrm>
            <a:off x="2996798" y="671711"/>
            <a:ext cx="630071" cy="36004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0" y="0"/>
            <a:ext cx="10080625" cy="1237740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92" tIns="118800" rIns="90892" bIns="766800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Noise spectral density</a:t>
            </a:r>
          </a:p>
        </p:txBody>
      </p:sp>
      <p:grpSp>
        <p:nvGrpSpPr>
          <p:cNvPr id="2" name="Gruppo 9"/>
          <p:cNvGrpSpPr>
            <a:grpSpLocks noChangeAspect="1"/>
          </p:cNvGrpSpPr>
          <p:nvPr/>
        </p:nvGrpSpPr>
        <p:grpSpPr>
          <a:xfrm>
            <a:off x="180020" y="722784"/>
            <a:ext cx="5580372" cy="2832028"/>
            <a:chOff x="0" y="457200"/>
            <a:chExt cx="4022725" cy="2041525"/>
          </a:xfrm>
        </p:grpSpPr>
        <p:pic>
          <p:nvPicPr>
            <p:cNvPr id="2049" name="Immagine 4"/>
            <p:cNvPicPr>
              <a:picLocks noChangeAspect="1" noChangeArrowheads="1"/>
            </p:cNvPicPr>
            <p:nvPr/>
          </p:nvPicPr>
          <p:blipFill>
            <a:blip r:embed="rId2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0" y="457200"/>
              <a:ext cx="4022725" cy="2041525"/>
            </a:xfrm>
            <a:prstGeom prst="rect">
              <a:avLst/>
            </a:prstGeom>
            <a:noFill/>
          </p:spPr>
        </p:pic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762000" y="1890713"/>
              <a:ext cx="2987675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4987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12"/>
          <p:cNvGrpSpPr>
            <a:grpSpLocks noChangeAspect="1"/>
          </p:cNvGrpSpPr>
          <p:nvPr/>
        </p:nvGrpSpPr>
        <p:grpSpPr>
          <a:xfrm>
            <a:off x="3995250" y="3689827"/>
            <a:ext cx="5680577" cy="3600400"/>
            <a:chOff x="720725" y="1408113"/>
            <a:chExt cx="3559175" cy="225583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720725" y="1408113"/>
              <a:ext cx="3559175" cy="2255837"/>
            </a:xfrm>
            <a:prstGeom prst="rect">
              <a:avLst/>
            </a:prstGeom>
            <a:noFill/>
          </p:spPr>
        </p:pic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1292225" y="2787650"/>
              <a:ext cx="2663825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6" name="TextBox 233"/>
          <p:cNvSpPr txBox="1"/>
          <p:nvPr/>
        </p:nvSpPr>
        <p:spPr>
          <a:xfrm>
            <a:off x="4050202" y="1652987"/>
            <a:ext cx="1260140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  <a:effectLst>
            <a:outerShdw blurRad="292100" dist="139700" dir="2700000" algn="ctr">
              <a:srgbClr val="000000">
                <a:alpha val="28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200" dirty="0" smtClean="0"/>
              <a:t>New generation</a:t>
            </a:r>
          </a:p>
          <a:p>
            <a:pPr algn="ctr"/>
            <a:r>
              <a:rPr lang="it-IT" sz="1100" dirty="0" smtClean="0"/>
              <a:t>(v3.7.x – AD8030)</a:t>
            </a:r>
            <a:endParaRPr lang="it-IT" sz="1100" dirty="0"/>
          </a:p>
        </p:txBody>
      </p: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2520032" y="3509807"/>
            <a:ext cx="1170130" cy="3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400" dirty="0" smtClean="0">
                <a:latin typeface="Calibri" pitchFamily="34" charset="0"/>
                <a:cs typeface="Calibri" pitchFamily="34" charset="0"/>
                <a:sym typeface="Wingdings"/>
              </a:rPr>
              <a:t>kHz</a:t>
            </a:r>
            <a:endParaRPr lang="en-US" sz="1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233"/>
          <p:cNvSpPr txBox="1"/>
          <p:nvPr/>
        </p:nvSpPr>
        <p:spPr>
          <a:xfrm>
            <a:off x="7785617" y="4443297"/>
            <a:ext cx="1395156" cy="46166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</a:ln>
          <a:effectLst>
            <a:outerShdw blurRad="292100" dist="139700" dir="2700000" algn="ctr">
              <a:srgbClr val="000000">
                <a:alpha val="28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200" dirty="0" err="1" smtClean="0"/>
              <a:t>Previous</a:t>
            </a:r>
            <a:r>
              <a:rPr lang="it-IT" sz="1200" dirty="0" smtClean="0"/>
              <a:t> generation</a:t>
            </a:r>
          </a:p>
          <a:p>
            <a:pPr algn="ctr"/>
            <a:r>
              <a:rPr lang="it-IT" sz="1100" dirty="0" smtClean="0"/>
              <a:t>(v3.6.x – AD8030)</a:t>
            </a:r>
            <a:endParaRPr lang="it-IT" sz="1100" dirty="0"/>
          </a:p>
        </p:txBody>
      </p:sp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404797" y="6930187"/>
            <a:ext cx="2160239" cy="360040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latin typeface="Arial" charset="0"/>
              </a:rPr>
              <a:t>Courtesy of D. </a:t>
            </a:r>
            <a:r>
              <a:rPr lang="en-US" sz="1200" dirty="0" err="1" smtClean="0">
                <a:latin typeface="Arial" charset="0"/>
              </a:rPr>
              <a:t>Bazzacco</a:t>
            </a:r>
            <a:endParaRPr lang="en-US" sz="1200" dirty="0" smtClean="0">
              <a:latin typeface="Arial" charset="0"/>
            </a:endParaRPr>
          </a:p>
        </p:txBody>
      </p:sp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3222727" y="2969747"/>
            <a:ext cx="1412540" cy="36004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without detector</a:t>
            </a:r>
          </a:p>
          <a:p>
            <a:pPr algn="ctr" defTabSz="914400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no change </a:t>
            </a:r>
            <a:r>
              <a:rPr lang="en-US" sz="800" dirty="0" err="1" smtClean="0">
                <a:solidFill>
                  <a:schemeClr val="bg1"/>
                </a:solidFill>
                <a:latin typeface="Arial" charset="0"/>
              </a:rPr>
              <a:t>vs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 offset</a:t>
            </a:r>
          </a:p>
        </p:txBody>
      </p:sp>
      <p:sp>
        <p:nvSpPr>
          <p:cNvPr id="22" name="TextBox 42"/>
          <p:cNvSpPr txBox="1">
            <a:spLocks noChangeArrowheads="1"/>
          </p:cNvSpPr>
          <p:nvPr/>
        </p:nvSpPr>
        <p:spPr bwMode="auto">
          <a:xfrm>
            <a:off x="6995463" y="6014719"/>
            <a:ext cx="1412540" cy="36004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without detector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4020565" y="3711780"/>
            <a:ext cx="5629738" cy="3555395"/>
            <a:chOff x="4020565" y="3711780"/>
            <a:chExt cx="5629738" cy="355539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0565" y="3711780"/>
              <a:ext cx="5629738" cy="3555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42"/>
            <p:cNvSpPr txBox="1">
              <a:spLocks noChangeArrowheads="1"/>
            </p:cNvSpPr>
            <p:nvPr/>
          </p:nvSpPr>
          <p:spPr bwMode="auto">
            <a:xfrm>
              <a:off x="6390462" y="4949967"/>
              <a:ext cx="1412540" cy="360040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1200" dirty="0" smtClean="0">
                  <a:solidFill>
                    <a:schemeClr val="bg1"/>
                  </a:solidFill>
                  <a:latin typeface="Arial" charset="0"/>
                </a:rPr>
                <a:t>with detector</a:t>
              </a:r>
            </a:p>
          </p:txBody>
        </p:sp>
      </p:grpSp>
      <p:sp>
        <p:nvSpPr>
          <p:cNvPr id="27" name="TextBox 42"/>
          <p:cNvSpPr txBox="1">
            <a:spLocks noChangeArrowheads="1"/>
          </p:cNvSpPr>
          <p:nvPr/>
        </p:nvSpPr>
        <p:spPr bwMode="auto">
          <a:xfrm>
            <a:off x="4996406" y="5654679"/>
            <a:ext cx="360040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(1)</a:t>
            </a: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4995307" y="5429654"/>
            <a:ext cx="360040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srgbClr val="FF6699"/>
                </a:solidFill>
                <a:latin typeface="Arial" charset="0"/>
              </a:rPr>
              <a:t>(2)</a:t>
            </a:r>
          </a:p>
        </p:txBody>
      </p:sp>
      <p:sp>
        <p:nvSpPr>
          <p:cNvPr id="29" name="TextBox 42"/>
          <p:cNvSpPr txBox="1">
            <a:spLocks noChangeArrowheads="1"/>
          </p:cNvSpPr>
          <p:nvPr/>
        </p:nvSpPr>
        <p:spPr bwMode="auto">
          <a:xfrm>
            <a:off x="4995307" y="5219997"/>
            <a:ext cx="360040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srgbClr val="92D050"/>
                </a:solidFill>
                <a:latin typeface="Arial" charset="0"/>
              </a:rPr>
              <a:t>(3)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4995307" y="5039977"/>
            <a:ext cx="360040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(4)</a:t>
            </a:r>
          </a:p>
        </p:txBody>
      </p:sp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4725277" y="5895072"/>
            <a:ext cx="675075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Offsets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4545257" y="6053139"/>
            <a:ext cx="900100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700" dirty="0" smtClean="0">
                <a:solidFill>
                  <a:schemeClr val="bg1"/>
                </a:solidFill>
                <a:latin typeface="Arial" charset="0"/>
              </a:rPr>
              <a:t>(1)     127 (middle)</a:t>
            </a:r>
          </a:p>
        </p:txBody>
      </p: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4545256" y="6188154"/>
            <a:ext cx="765085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700" dirty="0" smtClean="0">
                <a:solidFill>
                  <a:srgbClr val="FF6699"/>
                </a:solidFill>
                <a:latin typeface="Arial" charset="0"/>
              </a:rPr>
              <a:t>(2)     140</a:t>
            </a: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4545257" y="6323169"/>
            <a:ext cx="720080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700" dirty="0" smtClean="0">
                <a:solidFill>
                  <a:srgbClr val="92D050"/>
                </a:solidFill>
                <a:latin typeface="Arial" charset="0"/>
              </a:rPr>
              <a:t>(3)     160</a:t>
            </a:r>
          </a:p>
        </p:txBody>
      </p:sp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4545256" y="6458184"/>
            <a:ext cx="585065" cy="270030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7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(1)     180</a:t>
            </a:r>
          </a:p>
        </p:txBody>
      </p:sp>
      <p:cxnSp>
        <p:nvCxnSpPr>
          <p:cNvPr id="39" name="Connettore 1 38"/>
          <p:cNvCxnSpPr/>
          <p:nvPr/>
        </p:nvCxnSpPr>
        <p:spPr bwMode="auto">
          <a:xfrm>
            <a:off x="4725277" y="5922147"/>
            <a:ext cx="0" cy="72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ttore 1 39"/>
          <p:cNvCxnSpPr/>
          <p:nvPr/>
        </p:nvCxnSpPr>
        <p:spPr bwMode="auto">
          <a:xfrm>
            <a:off x="4725277" y="6075092"/>
            <a:ext cx="39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7335567" y="6720681"/>
            <a:ext cx="1170130" cy="3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72000" rIns="82945" bIns="72000">
            <a:spAutoFit/>
          </a:bodyPr>
          <a:lstStyle/>
          <a:p>
            <a:pPr algn="ctr" defTabSz="914400">
              <a:spcBef>
                <a:spcPts val="1200"/>
              </a:spcBef>
              <a:spcAft>
                <a:spcPts val="1200"/>
              </a:spcAft>
            </a:pPr>
            <a:r>
              <a:rPr lang="en-US" sz="1400" dirty="0" smtClean="0">
                <a:latin typeface="Calibri" pitchFamily="34" charset="0"/>
                <a:cs typeface="Calibri" pitchFamily="34" charset="0"/>
                <a:sym typeface="Wingdings"/>
              </a:rPr>
              <a:t>kHz</a:t>
            </a:r>
            <a:endParaRPr lang="en-US" sz="1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14835</TotalTime>
  <Words>462</Words>
  <Application>Microsoft Office PowerPoint</Application>
  <PresentationFormat>Personalizzato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1_Default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isocrate</dc:creator>
  <cp:lastModifiedBy>alpullia</cp:lastModifiedBy>
  <cp:revision>1566</cp:revision>
  <cp:lastPrinted>1601-01-01T00:00:00Z</cp:lastPrinted>
  <dcterms:created xsi:type="dcterms:W3CDTF">2011-06-22T08:21:56Z</dcterms:created>
  <dcterms:modified xsi:type="dcterms:W3CDTF">2025-09-17T20:20:25Z</dcterms:modified>
</cp:coreProperties>
</file>