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8"/>
  </p:notesMasterIdLst>
  <p:sldIdLst>
    <p:sldId id="270" r:id="rId2"/>
    <p:sldId id="472" r:id="rId3"/>
    <p:sldId id="471" r:id="rId4"/>
    <p:sldId id="469" r:id="rId5"/>
    <p:sldId id="468" r:id="rId6"/>
    <p:sldId id="443" r:id="rId7"/>
    <p:sldId id="448" r:id="rId8"/>
    <p:sldId id="452" r:id="rId9"/>
    <p:sldId id="451" r:id="rId10"/>
    <p:sldId id="446" r:id="rId11"/>
    <p:sldId id="442" r:id="rId12"/>
    <p:sldId id="445" r:id="rId13"/>
    <p:sldId id="444" r:id="rId14"/>
    <p:sldId id="450" r:id="rId15"/>
    <p:sldId id="467" r:id="rId16"/>
    <p:sldId id="429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6395" autoAdjust="0"/>
  </p:normalViewPr>
  <p:slideViewPr>
    <p:cSldViewPr snapToGrid="0">
      <p:cViewPr>
        <p:scale>
          <a:sx n="88" d="100"/>
          <a:sy n="88" d="100"/>
        </p:scale>
        <p:origin x="600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7E53-21B4-4693-B330-A4DF4B0831DB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2ADD-F8C8-4B72-BE4D-C0C241464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0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4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4B44-3B53-9440-994E-D99CE29F03B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71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57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6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4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62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0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5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9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63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1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3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87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369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8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5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09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71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01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2789" y="620713"/>
            <a:ext cx="633518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1102786" y="2205039"/>
            <a:ext cx="8642349" cy="2808287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C760F-932D-3741-8B80-2531C04AA93E}" type="slidenum">
              <a:rPr lang="en-GB" sz="1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5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E91C5-6BC7-D7CC-A24C-0902B156AE49}"/>
              </a:ext>
            </a:extLst>
          </p:cNvPr>
          <p:cNvSpPr txBox="1"/>
          <p:nvPr userDrawn="1"/>
        </p:nvSpPr>
        <p:spPr>
          <a:xfrm>
            <a:off x="971550" y="6461922"/>
            <a:ext cx="615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SPES report for INFN EB. LNL - Oct 6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, 2023. </a:t>
            </a:r>
          </a:p>
        </p:txBody>
      </p:sp>
      <p:pic>
        <p:nvPicPr>
          <p:cNvPr id="3" name="Immagine 26">
            <a:extLst>
              <a:ext uri="{FF2B5EF4-FFF2-40B4-BE49-F238E27FC236}">
                <a16:creationId xmlns:a16="http://schemas.microsoft.com/office/drawing/2014/main" id="{28E4BF8F-C49A-FB2F-8810-112C2891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53544"/>
            <a:ext cx="1057275" cy="9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‹N°›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09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2755345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078414"/>
            <a:ext cx="12192000" cy="1804987"/>
          </a:xfrm>
          <a:prstGeom prst="rect">
            <a:avLst/>
          </a:prstGeom>
          <a:solidFill>
            <a:srgbClr val="D8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3" name="Rectangle 2"/>
          <p:cNvSpPr/>
          <p:nvPr userDrawn="1"/>
        </p:nvSpPr>
        <p:spPr>
          <a:xfrm>
            <a:off x="0" y="-26988"/>
            <a:ext cx="12192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1"/>
            <a:ext cx="12192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2832101" y="192088"/>
            <a:ext cx="924348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Institut national de physique nucléaire </a:t>
            </a:r>
          </a:p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et de physique des particules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8955618" y="1187450"/>
            <a:ext cx="31199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>
              <a:defRPr/>
            </a:pPr>
            <a:r>
              <a:rPr lang="fr-FR" altLang="fr-FR" sz="1800" dirty="0" smtClean="0">
                <a:solidFill>
                  <a:srgbClr val="D84800"/>
                </a:solidFill>
                <a:latin typeface="Helvetica Neue" charset="0"/>
                <a:ea typeface="Helvetica Neue" charset="0"/>
                <a:cs typeface="Helvetica Neue" charset="0"/>
              </a:rPr>
              <a:t>www.in2p3.fr</a:t>
            </a:r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3838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3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145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17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Zielińska, INTRANS Workshop, Orsay, January 22-25,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15627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C4462A-4DA5-4062-B546-4046D703B0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87325" y="6545341"/>
            <a:ext cx="2582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GRIT </a:t>
            </a:r>
            <a:r>
              <a:rPr lang="fr-FR" sz="1100" dirty="0" err="1">
                <a:solidFill>
                  <a:schemeClr val="bg1"/>
                </a:solidFill>
              </a:rPr>
              <a:t>integration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with</a:t>
            </a:r>
            <a:r>
              <a:rPr lang="fr-FR" sz="1100" dirty="0">
                <a:solidFill>
                  <a:schemeClr val="bg1"/>
                </a:solidFill>
              </a:rPr>
              <a:t> AGATA-VAMOS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F583BF-B7C1-469A-AD94-1F2ABF0CAC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934" y="6527512"/>
            <a:ext cx="889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13/06/2025</a:t>
            </a:r>
            <a:endParaRPr lang="fr-FR" sz="1100" baseline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C7F53-C11C-4687-8A0F-1898122A56B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26466" y="6512645"/>
            <a:ext cx="86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597758-789E-4ED3-92FB-9388A9AB3262}" type="slidenum">
              <a:rPr lang="fr-FR" sz="1100" smtClean="0">
                <a:solidFill>
                  <a:schemeClr val="bg1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31453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7891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369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4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4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90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6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itlab.in2p3.fr/ganilanalysis/ganalysis" TargetMode="External"/><Relationship Id="rId5" Type="http://schemas.openxmlformats.org/officeDocument/2006/relationships/hyperlink" Target="https://gitlab.in2p3.fr/np/nptool" TargetMode="External"/><Relationship Id="rId4" Type="http://schemas.openxmlformats.org/officeDocument/2006/relationships/hyperlink" Target="https://gitlab.in2p3.fr/ip2igamma/agapr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ata.org/list_of_publication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in2p3.hal.science/AGA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indico.in2p3.fr/event/34661/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u.ganil-spiral2.eu/chartbeams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982142" y="1937232"/>
            <a:ext cx="5791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GANIL Campaign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997489" y="6232524"/>
            <a:ext cx="190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AGATA Week 2025</a:t>
            </a:r>
            <a:endParaRPr lang="it-IT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9" y="118197"/>
            <a:ext cx="1524213" cy="133368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20403" y="6417190"/>
            <a:ext cx="508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Emmanuel Clément (GANIL) </a:t>
            </a:r>
          </a:p>
        </p:txBody>
      </p:sp>
    </p:spTree>
    <p:extLst>
      <p:ext uri="{BB962C8B-B14F-4D97-AF65-F5344CB8AC3E}">
        <p14:creationId xmlns:p14="http://schemas.microsoft.com/office/powerpoint/2010/main" val="18134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 flipH="1">
            <a:off x="5366084" y="521368"/>
            <a:ext cx="24063" cy="56628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1740568" y="3424989"/>
            <a:ext cx="7668127" cy="24064"/>
          </a:xfrm>
          <a:prstGeom prst="line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863967" y="6295981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Standard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1810" y="3252355"/>
            <a:ext cx="109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Backward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836277" y="24063"/>
            <a:ext cx="110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Cryogenic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854463" y="3252355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Forward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948662" y="141918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Bea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549932" y="907378"/>
            <a:ext cx="978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Marlène</a:t>
            </a:r>
          </a:p>
          <a:p>
            <a:r>
              <a:rPr lang="fr-FR" dirty="0" smtClean="0"/>
              <a:t>Andrea</a:t>
            </a:r>
          </a:p>
          <a:p>
            <a:r>
              <a:rPr lang="fr-FR" dirty="0" smtClean="0"/>
              <a:t>Simone</a:t>
            </a:r>
          </a:p>
          <a:p>
            <a:r>
              <a:rPr lang="fr-FR" dirty="0" smtClean="0"/>
              <a:t>Franco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745850" y="3819020"/>
            <a:ext cx="919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Charlie</a:t>
            </a:r>
          </a:p>
          <a:p>
            <a:r>
              <a:rPr lang="fr-FR" dirty="0" smtClean="0"/>
              <a:t>Simone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Jérémie</a:t>
            </a:r>
          </a:p>
          <a:p>
            <a:r>
              <a:rPr lang="fr-FR" dirty="0" smtClean="0"/>
              <a:t>Daniele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539707" y="4318519"/>
            <a:ext cx="11881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Charlie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Emmanuel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Joa</a:t>
            </a:r>
          </a:p>
          <a:p>
            <a:r>
              <a:rPr lang="fr-FR" dirty="0" smtClean="0"/>
              <a:t>Franco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Didier</a:t>
            </a:r>
          </a:p>
          <a:p>
            <a:r>
              <a:rPr lang="fr-FR" dirty="0" smtClean="0"/>
              <a:t>Andrea</a:t>
            </a:r>
          </a:p>
          <a:p>
            <a:r>
              <a:rPr lang="fr-FR" dirty="0" smtClean="0"/>
              <a:t>Daniele</a:t>
            </a:r>
          </a:p>
          <a:p>
            <a:r>
              <a:rPr lang="fr-FR" dirty="0"/>
              <a:t>F</a:t>
            </a:r>
            <a:r>
              <a:rPr lang="fr-FR" dirty="0" smtClean="0"/>
              <a:t>ranco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609678" y="2052753"/>
            <a:ext cx="71622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Gavin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836277" y="538046"/>
            <a:ext cx="13081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JJVD+ NEDA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628990" y="3949187"/>
            <a:ext cx="71622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Gavin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948662" y="1813212"/>
            <a:ext cx="71622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Gavin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769130" y="5093641"/>
            <a:ext cx="716222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Gavin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9944423" y="581490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3</a:t>
            </a:r>
            <a:r>
              <a:rPr lang="fr-FR" dirty="0" smtClean="0"/>
              <a:t>H ???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099860" y="538046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baseline="30000" dirty="0" smtClean="0"/>
              <a:t>3</a:t>
            </a:r>
            <a:r>
              <a:rPr lang="fr-FR" dirty="0" smtClean="0"/>
              <a:t>He,n)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6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263" y="241609"/>
            <a:ext cx="6389761" cy="49229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AGATA-2 @ </a:t>
            </a:r>
            <a:r>
              <a:rPr lang="fr-FR" sz="2400" dirty="0" smtClean="0">
                <a:solidFill>
                  <a:schemeClr val="tx1"/>
                </a:solidFill>
              </a:rPr>
              <a:t>GANIL, </a:t>
            </a:r>
            <a:r>
              <a:rPr lang="fr-FR" sz="2400" dirty="0" err="1" smtClean="0">
                <a:solidFill>
                  <a:schemeClr val="tx1"/>
                </a:solidFill>
              </a:rPr>
              <a:t>Mechanical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6" y="2771790"/>
            <a:ext cx="7394486" cy="338309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79" y="1302418"/>
            <a:ext cx="3118649" cy="21073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16" y="3834478"/>
            <a:ext cx="3077479" cy="22004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873702" y="171330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Beam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990104" y="432484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Beam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4256" y="5035977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Beam</a:t>
            </a:r>
            <a:endParaRPr lang="fr-FR" sz="1200" i="1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8261172" y="4562753"/>
            <a:ext cx="348038" cy="78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184202" y="1951217"/>
            <a:ext cx="348038" cy="78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52728" y="4989098"/>
            <a:ext cx="411632" cy="93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19406" y="1061605"/>
            <a:ext cx="734624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IMPLANTATION OF AGATA</a:t>
            </a:r>
          </a:p>
          <a:p>
            <a:r>
              <a:rPr lang="en-GB" sz="1600" dirty="0" smtClean="0"/>
              <a:t>- kept the actual base under the shaft with the adjustments X-Y-Z.</a:t>
            </a:r>
          </a:p>
          <a:p>
            <a:r>
              <a:rPr lang="en-GB" sz="1600" dirty="0" smtClean="0"/>
              <a:t>- install on the ground 2 rails for rotating -1° to 29 °.</a:t>
            </a:r>
          </a:p>
          <a:p>
            <a:r>
              <a:rPr lang="en-GB" sz="1600" dirty="0" smtClean="0"/>
              <a:t>- At 28°, we will have a back stand to move back </a:t>
            </a:r>
            <a:r>
              <a:rPr lang="en-GB" sz="1600" dirty="0" err="1" smtClean="0"/>
              <a:t>Agata</a:t>
            </a:r>
            <a:r>
              <a:rPr lang="en-GB" sz="1600" dirty="0" smtClean="0"/>
              <a:t>. Target chamber access 550mm.</a:t>
            </a:r>
          </a:p>
          <a:p>
            <a:r>
              <a:rPr lang="en-GB" sz="1600" dirty="0" smtClean="0"/>
              <a:t>- The translation and rotation of AGATA will be done manually.</a:t>
            </a:r>
          </a:p>
          <a:p>
            <a:r>
              <a:rPr lang="en-GB" sz="1600" dirty="0" smtClean="0"/>
              <a:t>- The rotation of AGATA on the beam axle remains motorized.</a:t>
            </a:r>
            <a:endParaRPr lang="en-GB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370210" y="5896388"/>
            <a:ext cx="160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Access </a:t>
            </a:r>
            <a:r>
              <a:rPr lang="fr-FR" sz="1200" i="1" dirty="0" err="1" smtClean="0"/>
              <a:t>target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chamber</a:t>
            </a:r>
            <a:endParaRPr lang="fr-FR" sz="12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9528663" y="3208432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Vamos</a:t>
            </a:r>
            <a:r>
              <a:rPr lang="fr-FR" sz="1200" i="1" dirty="0" smtClean="0"/>
              <a:t> Agata at 28°</a:t>
            </a:r>
            <a:endParaRPr lang="fr-FR" sz="12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445388" y="5312976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Vamos</a:t>
            </a:r>
            <a:r>
              <a:rPr lang="fr-FR" sz="1200" i="1" dirty="0" smtClean="0"/>
              <a:t> Agata at 0°</a:t>
            </a:r>
            <a:endParaRPr lang="fr-FR" sz="12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58544" y="3500531"/>
            <a:ext cx="1963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Agata </a:t>
            </a:r>
            <a:r>
              <a:rPr lang="fr-FR" sz="1400" dirty="0" err="1" smtClean="0"/>
              <a:t>bearings</a:t>
            </a:r>
            <a:r>
              <a:rPr lang="fr-FR" sz="1400" dirty="0" smtClean="0"/>
              <a:t> and base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925045" y="5850221"/>
            <a:ext cx="2129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New stands and </a:t>
            </a:r>
            <a:r>
              <a:rPr lang="fr-FR" sz="1400" dirty="0" err="1" smtClean="0"/>
              <a:t>curve</a:t>
            </a:r>
            <a:r>
              <a:rPr lang="fr-FR" sz="1400" dirty="0" smtClean="0"/>
              <a:t> rails</a:t>
            </a:r>
            <a:endParaRPr lang="fr-FR" sz="140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570936" y="3808308"/>
            <a:ext cx="342643" cy="673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570936" y="3803292"/>
            <a:ext cx="590924" cy="678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2" idx="1"/>
          </p:cNvCxnSpPr>
          <p:nvPr/>
        </p:nvCxnSpPr>
        <p:spPr>
          <a:xfrm flipH="1" flipV="1">
            <a:off x="2372255" y="5589976"/>
            <a:ext cx="552790" cy="414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2" idx="1"/>
          </p:cNvCxnSpPr>
          <p:nvPr/>
        </p:nvCxnSpPr>
        <p:spPr>
          <a:xfrm flipH="1" flipV="1">
            <a:off x="2567105" y="5955624"/>
            <a:ext cx="357940" cy="48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0013537" y="416376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550</a:t>
            </a:r>
            <a:r>
              <a:rPr lang="fr-FR" sz="800" dirty="0" smtClean="0"/>
              <a:t>mm</a:t>
            </a:r>
            <a:endParaRPr lang="fr-FR" sz="800" dirty="0"/>
          </a:p>
        </p:txBody>
      </p:sp>
      <p:cxnSp>
        <p:nvCxnSpPr>
          <p:cNvPr id="39" name="Connecteur droit avec flèche 38"/>
          <p:cNvCxnSpPr/>
          <p:nvPr/>
        </p:nvCxnSpPr>
        <p:spPr>
          <a:xfrm flipH="1">
            <a:off x="10326020" y="4440759"/>
            <a:ext cx="271331" cy="821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113722" y="2113415"/>
            <a:ext cx="899815" cy="157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758500" y="902309"/>
            <a:ext cx="1771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Beam</a:t>
            </a:r>
            <a:r>
              <a:rPr lang="fr-FR" sz="1400" dirty="0" smtClean="0"/>
              <a:t> </a:t>
            </a:r>
            <a:r>
              <a:rPr lang="fr-FR" sz="1400" dirty="0" err="1" smtClean="0"/>
              <a:t>throught</a:t>
            </a:r>
            <a:r>
              <a:rPr lang="fr-FR" sz="1400" dirty="0" smtClean="0"/>
              <a:t> a </a:t>
            </a:r>
            <a:r>
              <a:rPr lang="fr-FR" sz="1400" dirty="0" err="1" smtClean="0"/>
              <a:t>hole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 of a </a:t>
            </a:r>
            <a:r>
              <a:rPr lang="fr-FR" sz="1400" dirty="0" err="1" smtClean="0"/>
              <a:t>détector</a:t>
            </a:r>
            <a:r>
              <a:rPr lang="fr-FR" sz="1400" dirty="0" smtClean="0"/>
              <a:t> off</a:t>
            </a:r>
            <a:endParaRPr lang="fr-FR" sz="1400" dirty="0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9607378" y="1461062"/>
            <a:ext cx="74141" cy="709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9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CFFA3-B7BE-CA4E-8647-06E74FAC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view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9F0D07-1772-694F-AB93-92E433004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" y="1259174"/>
            <a:ext cx="5473288" cy="46394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09F449-3673-B844-B3D9-8CD1CE7B6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07" y="1049312"/>
            <a:ext cx="4156207" cy="35901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EF031E6-EEA8-CB4C-A851-DFC6DE07FE3B}"/>
              </a:ext>
            </a:extLst>
          </p:cNvPr>
          <p:cNvSpPr txBox="1"/>
          <p:nvPr/>
        </p:nvSpPr>
        <p:spPr>
          <a:xfrm>
            <a:off x="6316802" y="5351487"/>
            <a:ext cx="5836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Integration</a:t>
            </a:r>
            <a:r>
              <a:rPr lang="fr-FR" dirty="0"/>
              <a:t> of the </a:t>
            </a:r>
            <a:r>
              <a:rPr lang="fr-FR" b="1" dirty="0" err="1"/>
              <a:t>cryogenic</a:t>
            </a:r>
            <a:r>
              <a:rPr lang="fr-FR" b="1" dirty="0"/>
              <a:t> </a:t>
            </a:r>
            <a:r>
              <a:rPr lang="fr-FR" b="1" baseline="30000" dirty="0"/>
              <a:t>3</a:t>
            </a:r>
            <a:r>
              <a:rPr lang="fr-FR" b="1" dirty="0"/>
              <a:t>He </a:t>
            </a:r>
            <a:r>
              <a:rPr lang="fr-FR" b="1" dirty="0" err="1"/>
              <a:t>target</a:t>
            </a:r>
            <a:r>
              <a:rPr lang="fr-FR" b="1" dirty="0"/>
              <a:t> </a:t>
            </a:r>
            <a:r>
              <a:rPr lang="fr-FR" dirty="0"/>
              <a:t>(CTADIR and ATRACT)</a:t>
            </a:r>
          </a:p>
          <a:p>
            <a:r>
              <a:rPr lang="fr-FR" dirty="0"/>
              <a:t>in DN150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272972-AA4D-7143-B3D5-EC2A80D0254D}"/>
              </a:ext>
            </a:extLst>
          </p:cNvPr>
          <p:cNvSpPr txBox="1"/>
          <p:nvPr/>
        </p:nvSpPr>
        <p:spPr>
          <a:xfrm>
            <a:off x="6056027" y="5051685"/>
            <a:ext cx="191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Main </a:t>
            </a:r>
            <a:r>
              <a:rPr lang="fr-FR" b="1" dirty="0" err="1"/>
              <a:t>constraint</a:t>
            </a:r>
            <a:r>
              <a:rPr lang="fr-FR" b="1" dirty="0"/>
              <a:t> =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16802" y="5948382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Marlene’s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r>
              <a:rPr lang="fr-FR" dirty="0" smtClean="0"/>
              <a:t> on Friday)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729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5C956-F017-4449-BB68-861BFF34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993" y="169116"/>
            <a:ext cx="5971808" cy="488983"/>
          </a:xfrm>
        </p:spPr>
        <p:txBody>
          <a:bodyPr/>
          <a:lstStyle/>
          <a:p>
            <a:pPr>
              <a:tabLst>
                <a:tab pos="796925" algn="l"/>
              </a:tabLst>
            </a:pPr>
            <a:r>
              <a:rPr lang="fr-FR" dirty="0"/>
              <a:t>GRIT Phase 0  configuration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70B155-6B71-1B4E-BD1F-DD477D257A48}"/>
              </a:ext>
            </a:extLst>
          </p:cNvPr>
          <p:cNvSpPr txBox="1"/>
          <p:nvPr/>
        </p:nvSpPr>
        <p:spPr>
          <a:xfrm>
            <a:off x="285751" y="2871788"/>
            <a:ext cx="34177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detectors (2 stages)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>
                <a:solidFill>
                  <a:srgbClr val="7030A0"/>
                </a:solidFill>
              </a:rPr>
              <a:t>GRIT </a:t>
            </a:r>
            <a:r>
              <a:rPr lang="fr-FR" dirty="0" err="1">
                <a:solidFill>
                  <a:srgbClr val="7030A0"/>
                </a:solidFill>
              </a:rPr>
              <a:t>electronics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(PLAS)</a:t>
            </a:r>
          </a:p>
          <a:p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 (1stage)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F15A02-7F93-B74D-9926-E670CFC48CA3}"/>
              </a:ext>
            </a:extLst>
          </p:cNvPr>
          <p:cNvSpPr txBox="1"/>
          <p:nvPr/>
        </p:nvSpPr>
        <p:spPr>
          <a:xfrm>
            <a:off x="114301" y="1215510"/>
            <a:ext cx="3686175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UPSTREAM (AGATA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1E7CE4-F5A4-2D43-A722-758267CDD7D4}"/>
              </a:ext>
            </a:extLst>
          </p:cNvPr>
          <p:cNvSpPr txBox="1"/>
          <p:nvPr/>
        </p:nvSpPr>
        <p:spPr>
          <a:xfrm>
            <a:off x="7603330" y="1210748"/>
            <a:ext cx="3998121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DOWNSTREAM (VAMOS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99B06D-FAF4-B844-BA66-6AE0CB42E46E}"/>
              </a:ext>
            </a:extLst>
          </p:cNvPr>
          <p:cNvSpPr txBox="1"/>
          <p:nvPr/>
        </p:nvSpPr>
        <p:spPr>
          <a:xfrm>
            <a:off x="3983830" y="1205986"/>
            <a:ext cx="341233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90 </a:t>
            </a:r>
            <a:r>
              <a:rPr lang="fr-FR" b="1" dirty="0" err="1">
                <a:solidFill>
                  <a:srgbClr val="7030A0"/>
                </a:solidFill>
              </a:rPr>
              <a:t>degrees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36DC2D-431A-5B4C-890D-3E4CB05CEA81}"/>
              </a:ext>
            </a:extLst>
          </p:cNvPr>
          <p:cNvSpPr txBox="1"/>
          <p:nvPr/>
        </p:nvSpPr>
        <p:spPr>
          <a:xfrm>
            <a:off x="4024312" y="1708785"/>
            <a:ext cx="3563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square detector (1 or 2 stages ?)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730B174-5FE8-4143-B590-80CD96DD227E}"/>
              </a:ext>
            </a:extLst>
          </p:cNvPr>
          <p:cNvCxnSpPr>
            <a:cxnSpLocks/>
          </p:cNvCxnSpPr>
          <p:nvPr/>
        </p:nvCxnSpPr>
        <p:spPr>
          <a:xfrm>
            <a:off x="3700464" y="3114675"/>
            <a:ext cx="0" cy="2171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18F69A7-DE1C-764B-832F-EB391E50C9DD}"/>
              </a:ext>
            </a:extLst>
          </p:cNvPr>
          <p:cNvCxnSpPr>
            <a:cxnSpLocks/>
          </p:cNvCxnSpPr>
          <p:nvPr/>
        </p:nvCxnSpPr>
        <p:spPr>
          <a:xfrm flipH="1">
            <a:off x="3709989" y="5281612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9439BC9-B348-3B4A-812E-9551FB1AC406}"/>
              </a:ext>
            </a:extLst>
          </p:cNvPr>
          <p:cNvCxnSpPr>
            <a:cxnSpLocks/>
          </p:cNvCxnSpPr>
          <p:nvPr/>
        </p:nvCxnSpPr>
        <p:spPr>
          <a:xfrm flipH="1">
            <a:off x="3705227" y="3090861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56353AA-57D9-0C40-8AEC-49360D067903}"/>
              </a:ext>
            </a:extLst>
          </p:cNvPr>
          <p:cNvCxnSpPr>
            <a:cxnSpLocks/>
          </p:cNvCxnSpPr>
          <p:nvPr/>
        </p:nvCxnSpPr>
        <p:spPr>
          <a:xfrm flipH="1">
            <a:off x="4757739" y="2386012"/>
            <a:ext cx="1285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AF71F16-09E3-2F44-9E15-8FB16EBE2205}"/>
              </a:ext>
            </a:extLst>
          </p:cNvPr>
          <p:cNvCxnSpPr>
            <a:cxnSpLocks/>
          </p:cNvCxnSpPr>
          <p:nvPr/>
        </p:nvCxnSpPr>
        <p:spPr>
          <a:xfrm>
            <a:off x="6024562" y="2395537"/>
            <a:ext cx="0" cy="34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C528561-C1C2-D849-94E9-2A0A2170D7A5}"/>
              </a:ext>
            </a:extLst>
          </p:cNvPr>
          <p:cNvCxnSpPr>
            <a:cxnSpLocks/>
          </p:cNvCxnSpPr>
          <p:nvPr/>
        </p:nvCxnSpPr>
        <p:spPr>
          <a:xfrm>
            <a:off x="4733925" y="2390775"/>
            <a:ext cx="0" cy="34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3D84680-8730-C64B-9B98-A7C9983CA331}"/>
              </a:ext>
            </a:extLst>
          </p:cNvPr>
          <p:cNvCxnSpPr>
            <a:cxnSpLocks/>
          </p:cNvCxnSpPr>
          <p:nvPr/>
        </p:nvCxnSpPr>
        <p:spPr>
          <a:xfrm>
            <a:off x="7581901" y="2981326"/>
            <a:ext cx="0" cy="2133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3B234B5-B7A0-3A44-A5B8-765DBC35AEAA}"/>
              </a:ext>
            </a:extLst>
          </p:cNvPr>
          <p:cNvCxnSpPr>
            <a:cxnSpLocks/>
          </p:cNvCxnSpPr>
          <p:nvPr/>
        </p:nvCxnSpPr>
        <p:spPr>
          <a:xfrm flipH="1">
            <a:off x="7162801" y="5119688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2769A21-207B-0149-8930-300BDBFAC32B}"/>
              </a:ext>
            </a:extLst>
          </p:cNvPr>
          <p:cNvCxnSpPr>
            <a:cxnSpLocks/>
          </p:cNvCxnSpPr>
          <p:nvPr/>
        </p:nvCxnSpPr>
        <p:spPr>
          <a:xfrm flipH="1">
            <a:off x="7172327" y="2986087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0C1A77C-B233-5F42-BAE7-4339A9D4D7CF}"/>
              </a:ext>
            </a:extLst>
          </p:cNvPr>
          <p:cNvSpPr txBox="1"/>
          <p:nvPr/>
        </p:nvSpPr>
        <p:spPr>
          <a:xfrm>
            <a:off x="7639051" y="3095625"/>
            <a:ext cx="2226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936024-C9BB-E34A-B00B-B5058B6BC0B3}"/>
              </a:ext>
            </a:extLst>
          </p:cNvPr>
          <p:cNvSpPr txBox="1"/>
          <p:nvPr/>
        </p:nvSpPr>
        <p:spPr>
          <a:xfrm>
            <a:off x="157163" y="5772151"/>
            <a:ext cx="513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Total :  ~ 4300 </a:t>
            </a:r>
            <a:r>
              <a:rPr lang="fr-FR" dirty="0" err="1"/>
              <a:t>strips</a:t>
            </a:r>
            <a:r>
              <a:rPr lang="fr-FR" dirty="0"/>
              <a:t> (1920 </a:t>
            </a:r>
            <a:r>
              <a:rPr lang="fr-FR" dirty="0" err="1"/>
              <a:t>read</a:t>
            </a:r>
            <a:r>
              <a:rPr lang="fr-FR" dirty="0"/>
              <a:t> by GRIT </a:t>
            </a:r>
            <a:r>
              <a:rPr lang="fr-FR" dirty="0" err="1"/>
              <a:t>electronics</a:t>
            </a:r>
            <a:r>
              <a:rPr lang="fr-FR" dirty="0"/>
              <a:t>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C4D4FA-6A1E-EE4D-934C-586517009BC4}"/>
              </a:ext>
            </a:extLst>
          </p:cNvPr>
          <p:cNvSpPr txBox="1"/>
          <p:nvPr/>
        </p:nvSpPr>
        <p:spPr>
          <a:xfrm rot="778370">
            <a:off x="8079697" y="2128602"/>
            <a:ext cx="290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EB671B"/>
                </a:solidFill>
              </a:rPr>
              <a:t>Depending</a:t>
            </a:r>
            <a:r>
              <a:rPr lang="fr-FR" dirty="0">
                <a:solidFill>
                  <a:srgbClr val="EB671B"/>
                </a:solidFill>
              </a:rPr>
              <a:t> on </a:t>
            </a:r>
            <a:r>
              <a:rPr lang="fr-FR" dirty="0" err="1">
                <a:solidFill>
                  <a:srgbClr val="EB671B"/>
                </a:solidFill>
              </a:rPr>
              <a:t>Physics</a:t>
            </a:r>
            <a:r>
              <a:rPr lang="fr-FR" dirty="0">
                <a:solidFill>
                  <a:srgbClr val="EB671B"/>
                </a:solidFill>
              </a:rPr>
              <a:t> cases !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65" y="2835454"/>
            <a:ext cx="18764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C2B3856-52C3-C9C3-1727-B2775A3AD394}"/>
              </a:ext>
            </a:extLst>
          </p:cNvPr>
          <p:cNvCxnSpPr>
            <a:cxnSpLocks/>
          </p:cNvCxnSpPr>
          <p:nvPr/>
        </p:nvCxnSpPr>
        <p:spPr>
          <a:xfrm>
            <a:off x="0" y="939452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79EB2786-A13D-836D-F522-7A95D2B5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698" y="950624"/>
            <a:ext cx="7648603" cy="496792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B5DC619-B099-3D44-3C80-5B4C422E57B5}"/>
              </a:ext>
            </a:extLst>
          </p:cNvPr>
          <p:cNvSpPr/>
          <p:nvPr/>
        </p:nvSpPr>
        <p:spPr>
          <a:xfrm>
            <a:off x="0" y="4409768"/>
            <a:ext cx="12192000" cy="244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82485-6E50-19C1-A485-295531A8EC5F}"/>
              </a:ext>
            </a:extLst>
          </p:cNvPr>
          <p:cNvSpPr/>
          <p:nvPr/>
        </p:nvSpPr>
        <p:spPr>
          <a:xfrm>
            <a:off x="4050707" y="4195985"/>
            <a:ext cx="999857" cy="341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4B70C2-8436-0ECE-A6CF-5AB0C0721BA5}"/>
              </a:ext>
            </a:extLst>
          </p:cNvPr>
          <p:cNvSpPr/>
          <p:nvPr/>
        </p:nvSpPr>
        <p:spPr>
          <a:xfrm>
            <a:off x="6178609" y="3750365"/>
            <a:ext cx="2948299" cy="44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9278023-9D54-4465-3CB6-9F95DBAAECE2}"/>
              </a:ext>
            </a:extLst>
          </p:cNvPr>
          <p:cNvSpPr/>
          <p:nvPr/>
        </p:nvSpPr>
        <p:spPr>
          <a:xfrm>
            <a:off x="3037745" y="4762774"/>
            <a:ext cx="817131" cy="2935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PSA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ACF2C96-69AC-2E43-7E86-457DA49150EB}"/>
              </a:ext>
            </a:extLst>
          </p:cNvPr>
          <p:cNvSpPr/>
          <p:nvPr/>
        </p:nvSpPr>
        <p:spPr>
          <a:xfrm>
            <a:off x="5520311" y="4762773"/>
            <a:ext cx="817131" cy="2935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GAna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D6E7FC48-5483-38C7-1104-6BFE85FD5B17}"/>
              </a:ext>
            </a:extLst>
          </p:cNvPr>
          <p:cNvSpPr/>
          <p:nvPr/>
        </p:nvSpPr>
        <p:spPr>
          <a:xfrm>
            <a:off x="8439717" y="4762773"/>
            <a:ext cx="817131" cy="2935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nptool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05F0F3D4-8B24-376B-C7BC-802C5F1E3836}"/>
              </a:ext>
            </a:extLst>
          </p:cNvPr>
          <p:cNvSpPr/>
          <p:nvPr/>
        </p:nvSpPr>
        <p:spPr>
          <a:xfrm>
            <a:off x="2810857" y="5323276"/>
            <a:ext cx="1270906" cy="4054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RootFile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(TS Branch)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B5C1D7D-7A27-F482-CC91-4C401A11D57A}"/>
              </a:ext>
            </a:extLst>
          </p:cNvPr>
          <p:cNvSpPr/>
          <p:nvPr/>
        </p:nvSpPr>
        <p:spPr>
          <a:xfrm>
            <a:off x="5349074" y="5323278"/>
            <a:ext cx="1159603" cy="4054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RootFile</a:t>
            </a:r>
            <a:endParaRPr lang="fr-FR" sz="1400" dirty="0">
              <a:solidFill>
                <a:schemeClr val="tx1"/>
              </a:solidFill>
            </a:endParaRP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(TS Branch)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2582BF52-48FF-C076-A06C-A23944087814}"/>
              </a:ext>
            </a:extLst>
          </p:cNvPr>
          <p:cNvSpPr/>
          <p:nvPr/>
        </p:nvSpPr>
        <p:spPr>
          <a:xfrm>
            <a:off x="8308721" y="5323277"/>
            <a:ext cx="1079121" cy="4054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RootFile</a:t>
            </a:r>
            <a:endParaRPr lang="fr-FR" sz="1400" dirty="0">
              <a:solidFill>
                <a:schemeClr val="tx1"/>
              </a:solidFill>
            </a:endParaRP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(TS Branch)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0F675BA-4795-30BC-1E9C-24AEDACFCDB3}"/>
              </a:ext>
            </a:extLst>
          </p:cNvPr>
          <p:cNvSpPr txBox="1"/>
          <p:nvPr/>
        </p:nvSpPr>
        <p:spPr>
          <a:xfrm>
            <a:off x="126429" y="5189775"/>
            <a:ext cx="241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 </a:t>
            </a:r>
            <a:r>
              <a:rPr lang="fr-FR" sz="1600" dirty="0" err="1"/>
              <a:t>RootFiles</a:t>
            </a:r>
            <a:r>
              <a:rPr lang="fr-FR" sz="1600" dirty="0"/>
              <a:t> </a:t>
            </a:r>
            <a:r>
              <a:rPr lang="fr-FR" sz="1600" dirty="0" err="1"/>
              <a:t>without</a:t>
            </a:r>
            <a:r>
              <a:rPr lang="fr-FR" sz="1600" dirty="0"/>
              <a:t>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libraries</a:t>
            </a:r>
            <a:r>
              <a:rPr lang="fr-FR" sz="1600" dirty="0"/>
              <a:t> </a:t>
            </a:r>
            <a:r>
              <a:rPr lang="fr-FR" sz="1600" dirty="0" err="1"/>
              <a:t>dependences</a:t>
            </a:r>
            <a:endParaRPr lang="fr-FR" sz="16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A5F8ED4-F7C6-84EA-2E6F-AEEFE9DDE680}"/>
              </a:ext>
            </a:extLst>
          </p:cNvPr>
          <p:cNvSpPr txBox="1"/>
          <p:nvPr/>
        </p:nvSpPr>
        <p:spPr>
          <a:xfrm>
            <a:off x="117263" y="5911533"/>
            <a:ext cx="2920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- </a:t>
            </a:r>
            <a:r>
              <a:rPr lang="fr-FR" sz="1600" b="1" dirty="0" err="1"/>
              <a:t>Automatic</a:t>
            </a:r>
            <a:r>
              <a:rPr lang="fr-FR" sz="1600" b="1" dirty="0"/>
              <a:t> Merge Process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6085D0C-51E0-23C3-1EAD-0ACB51CD58D7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446311" y="4383827"/>
            <a:ext cx="0" cy="3789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BE071C48-3FC3-8C0D-7F74-D3BBC4CF652B}"/>
              </a:ext>
            </a:extLst>
          </p:cNvPr>
          <p:cNvCxnSpPr>
            <a:cxnSpLocks/>
            <a:stCxn id="37" idx="2"/>
            <a:endCxn id="40" idx="0"/>
          </p:cNvCxnSpPr>
          <p:nvPr/>
        </p:nvCxnSpPr>
        <p:spPr>
          <a:xfrm flipH="1">
            <a:off x="3446310" y="5056275"/>
            <a:ext cx="1" cy="2670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2C3DA60-4AE8-FA85-C7D2-CEDF4E3E6EF1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5928876" y="4383827"/>
            <a:ext cx="1" cy="3789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45C20E2-8766-4085-1BFA-DED51D1D1936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flipH="1">
            <a:off x="5928876" y="5056274"/>
            <a:ext cx="1" cy="2670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A9FB3CF-22EF-8415-3540-3135A58101E7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848282" y="3750365"/>
            <a:ext cx="1" cy="10124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BE15898-5228-19AA-E532-7C7E4D274925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flipH="1">
            <a:off x="8848282" y="5056274"/>
            <a:ext cx="1" cy="2670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CA824E70-05F2-51C8-1562-F6B4055818CF}"/>
              </a:ext>
            </a:extLst>
          </p:cNvPr>
          <p:cNvSpPr txBox="1"/>
          <p:nvPr/>
        </p:nvSpPr>
        <p:spPr>
          <a:xfrm>
            <a:off x="147309" y="4634952"/>
            <a:ext cx="224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 </a:t>
            </a:r>
            <a:r>
              <a:rPr lang="fr-FR" sz="1600" dirty="0" err="1"/>
              <a:t>Individual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 Process (versioning)</a:t>
            </a:r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35C39E52-60BE-9455-2871-BFA76AAF8817}"/>
              </a:ext>
            </a:extLst>
          </p:cNvPr>
          <p:cNvSpPr/>
          <p:nvPr/>
        </p:nvSpPr>
        <p:spPr>
          <a:xfrm>
            <a:off x="10425267" y="5566082"/>
            <a:ext cx="1200846" cy="8300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Merged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RootFile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76" name="Connecteur en angle 75">
            <a:extLst>
              <a:ext uri="{FF2B5EF4-FFF2-40B4-BE49-F238E27FC236}">
                <a16:creationId xmlns:a16="http://schemas.microsoft.com/office/drawing/2014/main" id="{C0BEDA64-0F50-A3F1-202A-40813BAFC5FF}"/>
              </a:ext>
            </a:extLst>
          </p:cNvPr>
          <p:cNvCxnSpPr>
            <a:cxnSpLocks/>
            <a:stCxn id="40" idx="2"/>
          </p:cNvCxnSpPr>
          <p:nvPr/>
        </p:nvCxnSpPr>
        <p:spPr>
          <a:xfrm rot="16200000" flipH="1">
            <a:off x="6745780" y="2429248"/>
            <a:ext cx="380016" cy="697895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E9E7FB2C-C7BB-E384-6A23-FE9FEDAED794}"/>
              </a:ext>
            </a:extLst>
          </p:cNvPr>
          <p:cNvCxnSpPr>
            <a:stCxn id="41" idx="2"/>
          </p:cNvCxnSpPr>
          <p:nvPr/>
        </p:nvCxnSpPr>
        <p:spPr>
          <a:xfrm rot="16200000" flipH="1">
            <a:off x="8039814" y="3617782"/>
            <a:ext cx="274514" cy="449639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en angle 79">
            <a:extLst>
              <a:ext uri="{FF2B5EF4-FFF2-40B4-BE49-F238E27FC236}">
                <a16:creationId xmlns:a16="http://schemas.microsoft.com/office/drawing/2014/main" id="{EDAB531C-7DDE-B3A3-6D6A-CCF02A9771D4}"/>
              </a:ext>
            </a:extLst>
          </p:cNvPr>
          <p:cNvCxnSpPr>
            <a:cxnSpLocks/>
            <a:stCxn id="43" idx="2"/>
          </p:cNvCxnSpPr>
          <p:nvPr/>
        </p:nvCxnSpPr>
        <p:spPr>
          <a:xfrm rot="16200000" flipH="1">
            <a:off x="9555456" y="5021545"/>
            <a:ext cx="162638" cy="157698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458DF308-70BA-F364-3B8D-1041DF35D3DD}"/>
              </a:ext>
            </a:extLst>
          </p:cNvPr>
          <p:cNvSpPr txBox="1"/>
          <p:nvPr/>
        </p:nvSpPr>
        <p:spPr>
          <a:xfrm>
            <a:off x="10211368" y="2892242"/>
            <a:ext cx="1979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ADVANTAGES: 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Parallel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endParaRPr lang="fr-FR" sz="1600" dirty="0"/>
          </a:p>
          <a:p>
            <a:r>
              <a:rPr lang="fr-FR" sz="1600" dirty="0"/>
              <a:t>- Full compatibility</a:t>
            </a:r>
          </a:p>
          <a:p>
            <a:endParaRPr lang="fr-FR" sz="1600" dirty="0"/>
          </a:p>
          <a:p>
            <a:r>
              <a:rPr lang="fr-FR" sz="1600" dirty="0"/>
              <a:t>RISKS: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Lost</a:t>
            </a:r>
            <a:r>
              <a:rPr lang="fr-FR" sz="1600" dirty="0"/>
              <a:t> of versioning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Latency</a:t>
            </a:r>
            <a:r>
              <a:rPr lang="fr-FR" sz="1600" dirty="0"/>
              <a:t> in </a:t>
            </a:r>
          </a:p>
          <a:p>
            <a:r>
              <a:rPr lang="fr-FR" sz="1600" dirty="0"/>
              <a:t>data </a:t>
            </a:r>
            <a:r>
              <a:rPr lang="fr-FR" sz="1600" dirty="0" err="1"/>
              <a:t>quality</a:t>
            </a:r>
            <a:r>
              <a:rPr lang="fr-FR" sz="1600" dirty="0"/>
              <a:t> checks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Lost</a:t>
            </a:r>
            <a:r>
              <a:rPr lang="fr-FR" sz="1600" dirty="0"/>
              <a:t> of run index</a:t>
            </a:r>
          </a:p>
          <a:p>
            <a:r>
              <a:rPr lang="fr-FR" sz="1600" dirty="0" err="1"/>
              <a:t>synchronization</a:t>
            </a:r>
            <a:endParaRPr lang="fr-FR" sz="1600" dirty="0"/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4520D23E-C0BA-B6B1-CBC1-75D4653A74D1}"/>
              </a:ext>
            </a:extLst>
          </p:cNvPr>
          <p:cNvSpPr/>
          <p:nvPr/>
        </p:nvSpPr>
        <p:spPr>
          <a:xfrm>
            <a:off x="9981983" y="2892242"/>
            <a:ext cx="1979865" cy="255762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47309" y="6463870"/>
            <a:ext cx="189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D. Ramos </a:t>
            </a:r>
            <a:r>
              <a:rPr lang="fr-FR" dirty="0" err="1" smtClean="0"/>
              <a:t>adapted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348840" y="1790211"/>
            <a:ext cx="1104900" cy="620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AGATA V2</a:t>
            </a:r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349074" y="1737008"/>
            <a:ext cx="1104900" cy="341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/>
              <a:t>Mesytec</a:t>
            </a:r>
            <a:endParaRPr lang="fr-FR" sz="1400" dirty="0"/>
          </a:p>
        </p:txBody>
      </p:sp>
      <p:sp>
        <p:nvSpPr>
          <p:cNvPr id="36" name="Rectangle 35"/>
          <p:cNvSpPr/>
          <p:nvPr/>
        </p:nvSpPr>
        <p:spPr>
          <a:xfrm>
            <a:off x="8177071" y="1753286"/>
            <a:ext cx="1104900" cy="341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FASTER V3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5775669" y="1099336"/>
            <a:ext cx="2049957" cy="227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5928875" y="1053729"/>
            <a:ext cx="0" cy="31824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181701" y="1037086"/>
            <a:ext cx="720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endParaRPr lang="fr-FR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1037086"/>
            <a:ext cx="9004254" cy="147751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0171661" y="1051547"/>
            <a:ext cx="1903075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GANIL RCC</a:t>
            </a:r>
          </a:p>
          <a:p>
            <a:r>
              <a:rPr lang="fr-FR" dirty="0" err="1"/>
              <a:t>s</a:t>
            </a:r>
            <a:r>
              <a:rPr lang="fr-FR" dirty="0" err="1" smtClean="0"/>
              <a:t>sh</a:t>
            </a:r>
            <a:r>
              <a:rPr lang="fr-FR" dirty="0" smtClean="0"/>
              <a:t> scripts </a:t>
            </a:r>
            <a:r>
              <a:rPr lang="fr-FR" dirty="0" err="1" smtClean="0"/>
              <a:t>toward</a:t>
            </a:r>
            <a:r>
              <a:rPr lang="fr-FR" dirty="0" smtClean="0"/>
              <a:t> the </a:t>
            </a:r>
            <a:r>
              <a:rPr lang="fr-FR" dirty="0" err="1" smtClean="0"/>
              <a:t>subsystems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minimum </a:t>
            </a:r>
            <a:r>
              <a:rPr lang="fr-FR" dirty="0" err="1" smtClean="0"/>
              <a:t>info’s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209184" y="6380942"/>
            <a:ext cx="7453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collaboration has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data and data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integrety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checks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3850" y="631300"/>
            <a:ext cx="2773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4"/>
              </a:rPr>
              <a:t>https://</a:t>
            </a:r>
            <a:r>
              <a:rPr lang="fr-FR" sz="1200" dirty="0" smtClean="0">
                <a:hlinkClick r:id="rId4"/>
              </a:rPr>
              <a:t>gitlab.in2p3.fr/ip2igamma/agapro</a:t>
            </a:r>
            <a:endParaRPr lang="fr-FR" sz="1200" dirty="0" smtClean="0"/>
          </a:p>
          <a:p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7897810" y="623438"/>
            <a:ext cx="2222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5"/>
              </a:rPr>
              <a:t>https://</a:t>
            </a:r>
            <a:r>
              <a:rPr lang="fr-FR" sz="1200" dirty="0" smtClean="0">
                <a:hlinkClick r:id="rId5"/>
              </a:rPr>
              <a:t>gitlab.in2p3.fr/np/nptool</a:t>
            </a:r>
            <a:endParaRPr lang="fr-FR" sz="1200" dirty="0" smtClean="0"/>
          </a:p>
          <a:p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4679100" y="631300"/>
            <a:ext cx="2986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6"/>
              </a:rPr>
              <a:t>https://</a:t>
            </a:r>
            <a:r>
              <a:rPr lang="fr-FR" sz="1200" dirty="0" smtClean="0">
                <a:hlinkClick r:id="rId6"/>
              </a:rPr>
              <a:t>gitlab.in2p3.fr/ganilanalysis/ganalysis</a:t>
            </a:r>
            <a:endParaRPr lang="fr-FR" sz="1200" dirty="0" smtClean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8234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6" y="280737"/>
            <a:ext cx="8352589" cy="62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00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2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437518" y="128587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41128" y="2721930"/>
            <a:ext cx="1912883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2010-2012</a:t>
            </a:r>
          </a:p>
          <a:p>
            <a:pPr defTabSz="457200"/>
            <a:r>
              <a:rPr lang="fr-FR" sz="1200" dirty="0" err="1" smtClean="0">
                <a:solidFill>
                  <a:prstClr val="black"/>
                </a:solidFill>
              </a:rPr>
              <a:t>Legnaro</a:t>
            </a:r>
            <a:r>
              <a:rPr lang="fr-FR" sz="1200" dirty="0" smtClean="0">
                <a:solidFill>
                  <a:prstClr val="black"/>
                </a:solidFill>
              </a:rPr>
              <a:t>, </a:t>
            </a:r>
            <a:r>
              <a:rPr lang="fr-FR" sz="1200" dirty="0" err="1" smtClean="0">
                <a:solidFill>
                  <a:prstClr val="black"/>
                </a:solidFill>
              </a:rPr>
              <a:t>Italy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Intense stable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15 detectors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</a:t>
            </a:r>
            <a:r>
              <a:rPr lang="fr-FR" sz="1200" b="1" dirty="0" err="1" smtClean="0">
                <a:solidFill>
                  <a:srgbClr val="FF0000"/>
                </a:solidFill>
              </a:rPr>
              <a:t>Demonstrator</a:t>
            </a:r>
            <a:r>
              <a:rPr lang="fr-FR" sz="1200" b="1" dirty="0" smtClean="0">
                <a:solidFill>
                  <a:prstClr val="black"/>
                </a:solidFill>
              </a:rPr>
              <a:t> + PRISMA at LNL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8616" y="2703810"/>
            <a:ext cx="1917559" cy="3599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2012-2014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GSI, Germany</a:t>
            </a:r>
          </a:p>
          <a:p>
            <a:pPr defTabSz="457200"/>
            <a:r>
              <a:rPr lang="fr-FR" sz="1200" dirty="0" err="1" smtClean="0">
                <a:solidFill>
                  <a:prstClr val="black"/>
                </a:solidFill>
              </a:rPr>
              <a:t>Fast</a:t>
            </a:r>
            <a:r>
              <a:rPr lang="fr-FR" sz="1200" dirty="0" smtClean="0">
                <a:solidFill>
                  <a:prstClr val="black"/>
                </a:solidFill>
              </a:rPr>
              <a:t> fragmentation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25 detectors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GSI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8630" y="2712870"/>
            <a:ext cx="1917559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2014- 2021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GANIL, France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ISOL and stable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err="1" smtClean="0">
                <a:solidFill>
                  <a:prstClr val="black"/>
                </a:solidFill>
              </a:rPr>
              <a:t>approaching</a:t>
            </a:r>
            <a:r>
              <a:rPr lang="fr-FR" sz="1200" dirty="0" smtClean="0">
                <a:solidFill>
                  <a:prstClr val="black"/>
                </a:solidFill>
              </a:rPr>
              <a:t> 1π (45)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GANIL</a:t>
            </a:r>
            <a:endParaRPr lang="fr-FR" sz="1200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52" y="3694328"/>
            <a:ext cx="1643587" cy="149833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045" y="3677350"/>
            <a:ext cx="1666047" cy="1532297"/>
          </a:xfrm>
          <a:prstGeom prst="rect">
            <a:avLst/>
          </a:prstGeom>
        </p:spPr>
      </p:pic>
      <p:pic>
        <p:nvPicPr>
          <p:cNvPr id="8" name="Picture 2" descr="D:\john-base-files\pictures-work-related\agata_pics\Ganil2017\STR7915-crop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3259" y="3681983"/>
            <a:ext cx="1635302" cy="15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154011" y="4146708"/>
            <a:ext cx="462455" cy="547735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26118" y="2701732"/>
            <a:ext cx="1917559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2021- 2028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LNL, </a:t>
            </a:r>
            <a:r>
              <a:rPr lang="fr-FR" sz="1200" dirty="0" err="1" smtClean="0">
                <a:solidFill>
                  <a:prstClr val="black"/>
                </a:solidFill>
              </a:rPr>
              <a:t>Italy</a:t>
            </a:r>
            <a:r>
              <a:rPr lang="fr-FR" sz="1200" dirty="0" smtClean="0">
                <a:solidFill>
                  <a:prstClr val="black"/>
                </a:solidFill>
              </a:rPr>
              <a:t> 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Stable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SPES radioactive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LNL</a:t>
            </a: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2.0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536175" y="4170919"/>
            <a:ext cx="462455" cy="547735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916189" y="4177910"/>
            <a:ext cx="409929" cy="547735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178061" y="2095280"/>
            <a:ext cx="7148058" cy="617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MoU</a:t>
            </a:r>
            <a:r>
              <a:rPr lang="fr-FR" dirty="0" smtClean="0"/>
              <a:t> Phase 1 + Addendum</a:t>
            </a:r>
            <a:endParaRPr lang="fr-FR" dirty="0"/>
          </a:p>
        </p:txBody>
      </p:sp>
      <p:sp>
        <p:nvSpPr>
          <p:cNvPr id="20" name="Flèche droite 19"/>
          <p:cNvSpPr/>
          <p:nvPr/>
        </p:nvSpPr>
        <p:spPr>
          <a:xfrm>
            <a:off x="7326117" y="2104340"/>
            <a:ext cx="4865883" cy="617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MoU</a:t>
            </a:r>
            <a:r>
              <a:rPr lang="fr-FR" dirty="0" smtClean="0"/>
              <a:t> Phase 2</a:t>
            </a:r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0" y="6599935"/>
            <a:ext cx="1187767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46" y="3810000"/>
            <a:ext cx="1671750" cy="1285875"/>
          </a:xfrm>
          <a:prstGeom prst="rect">
            <a:avLst/>
          </a:prstGeom>
        </p:spPr>
      </p:pic>
      <p:cxnSp>
        <p:nvCxnSpPr>
          <p:cNvPr id="13" name="Connecteur en angle 12"/>
          <p:cNvCxnSpPr>
            <a:stCxn id="15" idx="1"/>
          </p:cNvCxnSpPr>
          <p:nvPr/>
        </p:nvCxnSpPr>
        <p:spPr>
          <a:xfrm rot="10800000" flipV="1">
            <a:off x="38997" y="1570297"/>
            <a:ext cx="334858" cy="70915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3855" y="970133"/>
            <a:ext cx="2340555" cy="120032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AGATA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Steering Committee and Management Board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21912" y="1951586"/>
            <a:ext cx="137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  <a:latin typeface="Calibri" pitchFamily="34" charset="0"/>
              </a:rPr>
              <a:t> March </a:t>
            </a:r>
            <a:r>
              <a:rPr lang="fr-FR" b="1" u="sng" dirty="0">
                <a:solidFill>
                  <a:srgbClr val="FF0000"/>
                </a:solidFill>
                <a:latin typeface="Calibri" pitchFamily="34" charset="0"/>
              </a:rPr>
              <a:t>2022</a:t>
            </a: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178061" y="138345"/>
            <a:ext cx="967329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AGATA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ultimate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759058" y="2701732"/>
            <a:ext cx="1917559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2028- 2030</a:t>
            </a:r>
          </a:p>
          <a:p>
            <a:pPr defTabSz="457200"/>
            <a:r>
              <a:rPr lang="fr-FR" sz="1200" dirty="0">
                <a:solidFill>
                  <a:prstClr val="black"/>
                </a:solidFill>
              </a:rPr>
              <a:t>GANIL, France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SPIRAL1 </a:t>
            </a:r>
            <a:r>
              <a:rPr lang="fr-FR" sz="1200" dirty="0" smtClean="0">
                <a:solidFill>
                  <a:prstClr val="black"/>
                </a:solidFill>
              </a:rPr>
              <a:t>radioactive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r>
              <a:rPr lang="fr-FR" sz="1200" dirty="0" smtClean="0">
                <a:solidFill>
                  <a:prstClr val="black"/>
                </a:solidFill>
              </a:rPr>
              <a:t>  GRIT; VAMOS</a:t>
            </a:r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GANIL</a:t>
            </a: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2.0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31" name="Right Arrow 17"/>
          <p:cNvSpPr/>
          <p:nvPr/>
        </p:nvSpPr>
        <p:spPr>
          <a:xfrm>
            <a:off x="9323222" y="4218667"/>
            <a:ext cx="409929" cy="547735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E09F449-3673-B844-B3D9-8CD1CE7B6F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68" y="3810000"/>
            <a:ext cx="1458883" cy="12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0" y="1088152"/>
            <a:ext cx="2549035" cy="38232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52" y="1046324"/>
            <a:ext cx="2270269" cy="34054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713"/>
            <a:ext cx="3321917" cy="22110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9828" y="84386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2015-2017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32043" y="4938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19122" y="47910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677" y="1682780"/>
            <a:ext cx="2544219" cy="357891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99015" y="118196"/>
            <a:ext cx="8856662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dirty="0">
                <a:latin typeface="Bahnschrift Light" panose="020B0502040204020203" pitchFamily="34" charset="0"/>
              </a:rPr>
              <a:t>AGATA@GANIL.1 were many sub-campaigns</a:t>
            </a:r>
            <a:endParaRPr lang="en-US" altLang="fr-FR" sz="1800" dirty="0">
              <a:latin typeface="Bahnschrift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7195" y="3871729"/>
            <a:ext cx="29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FATIMA, PARIS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95296" y="444982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NEDA- DIAMANT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77990" y="493853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 MUGAST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56807" y="5334712"/>
            <a:ext cx="295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EXOGAM, 2</a:t>
            </a:r>
            <a:r>
              <a:rPr lang="fr-FR" baseline="30000" dirty="0"/>
              <a:t>nd</a:t>
            </a:r>
            <a:r>
              <a:rPr lang="fr-FR" dirty="0"/>
              <a:t> Arm, LEPS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77997" y="9891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59440" y="4484477"/>
            <a:ext cx="336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24-34 capsules</a:t>
            </a:r>
          </a:p>
          <a:p>
            <a:r>
              <a:rPr lang="fr-FR" dirty="0" err="1"/>
              <a:t>Exotic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by MNT </a:t>
            </a:r>
            <a:r>
              <a:rPr lang="fr-FR" dirty="0" err="1"/>
              <a:t>transfer</a:t>
            </a:r>
            <a:r>
              <a:rPr lang="fr-FR" dirty="0"/>
              <a:t> and fission </a:t>
            </a:r>
            <a:r>
              <a:rPr lang="fr-FR" dirty="0" err="1"/>
              <a:t>reaction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636325" y="4076709"/>
            <a:ext cx="126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36 capsules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77990" y="550014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40-41 capsules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1499" y="4892363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95296" y="5022591"/>
            <a:ext cx="2455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N~Z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by fusion </a:t>
            </a:r>
            <a:r>
              <a:rPr lang="fr-FR" dirty="0" err="1"/>
              <a:t>evaporation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6089345" y="5823305"/>
            <a:ext cx="2472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Exotic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by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RIB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56807" y="5957673"/>
            <a:ext cx="282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Exotic nuclei spectroscopy by MNT transfer 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951266" y="572024"/>
            <a:ext cx="2911380" cy="617461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9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91" y="1484624"/>
            <a:ext cx="9418407" cy="53103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575" y="2047875"/>
            <a:ext cx="2055697" cy="24118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4832" y="1176847"/>
            <a:ext cx="9140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</a:t>
            </a:r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Ch. Paxman 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Phys. Rev. Lett.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162504 –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Published 25 April, 2025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0316" y="99279"/>
            <a:ext cx="6926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latin typeface="Chiller" panose="04020404031007020602" pitchFamily="82" charset="0"/>
              </a:rPr>
              <a:t>Recent</a:t>
            </a:r>
            <a:r>
              <a:rPr lang="fr-FR" sz="3200" dirty="0" smtClean="0">
                <a:latin typeface="Chiller" panose="04020404031007020602" pitchFamily="82" charset="0"/>
              </a:rPr>
              <a:t> (2025) publications </a:t>
            </a:r>
            <a:r>
              <a:rPr lang="fr-FR" sz="3200" dirty="0" err="1" smtClean="0">
                <a:latin typeface="Chiller" panose="04020404031007020602" pitchFamily="82" charset="0"/>
              </a:rPr>
              <a:t>from</a:t>
            </a:r>
            <a:r>
              <a:rPr lang="fr-FR" sz="3200" dirty="0" smtClean="0">
                <a:latin typeface="Chiller" panose="04020404031007020602" pitchFamily="82" charset="0"/>
              </a:rPr>
              <a:t> the GANIL </a:t>
            </a:r>
            <a:r>
              <a:rPr lang="fr-FR" sz="3200" dirty="0" err="1" smtClean="0">
                <a:latin typeface="Chiller" panose="04020404031007020602" pitchFamily="82" charset="0"/>
              </a:rPr>
              <a:t>campaign</a:t>
            </a:r>
            <a:endParaRPr lang="fr-FR" sz="32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680" y="1192698"/>
            <a:ext cx="5093243" cy="27376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20462" y="5129741"/>
            <a:ext cx="4251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black"/>
                </a:solidFill>
                <a:latin typeface="Calibri"/>
                <a:hlinkClick r:id="rId3"/>
              </a:rPr>
              <a:t>https://</a:t>
            </a:r>
            <a:r>
              <a:rPr lang="fr-FR" dirty="0" smtClean="0">
                <a:solidFill>
                  <a:prstClr val="black"/>
                </a:solidFill>
                <a:latin typeface="Calibri"/>
                <a:hlinkClick r:id="rId3"/>
              </a:rPr>
              <a:t>www.agata.org/list_of_publications</a:t>
            </a:r>
            <a:endParaRPr lang="fr-FR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fr-FR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fr-FR" dirty="0" smtClean="0">
                <a:solidFill>
                  <a:prstClr val="black"/>
                </a:solidFill>
                <a:hlinkClick r:id="rId4"/>
              </a:rPr>
              <a:t>in2p3.hal.science/AGATA</a:t>
            </a:r>
            <a:endParaRPr lang="fr-FR" dirty="0" smtClean="0">
              <a:solidFill>
                <a:prstClr val="black"/>
              </a:solidFill>
            </a:endParaRPr>
          </a:p>
          <a:p>
            <a:pPr defTabSz="457200"/>
            <a:endParaRPr lang="fr-FR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69" y="991379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excitation modes in the La isotopes beyond the N=82 shell closur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PRC, 12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September 2025, A. Navin et al.</a:t>
            </a:r>
          </a:p>
          <a:p>
            <a:pPr lvl="0" defTabSz="45720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r>
              <a:rPr lang="en-US" sz="14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Ar(</a:t>
            </a:r>
            <a:r>
              <a:rPr lang="en-US" sz="14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He,d)47K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 at PRL,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Brugnara et al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Anomalous quadrupole transition probabilities in the f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mirror nuclei“, submitted to PRC, E.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Escudeiro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et al</a:t>
            </a: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r>
              <a:rPr lang="en-US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Probe the Evolution of the N=50 Gap Towards </a:t>
            </a:r>
            <a:r>
              <a:rPr lang="en-US" sz="14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submitted to for PRC,  A. Gottardo et al</a:t>
            </a: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evolution in neutron-rich odd-even </a:t>
            </a:r>
            <a:r>
              <a:rPr lang="en-US" sz="14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105−109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 isotopes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submitted to PRC, J. Dudouet et al </a:t>
            </a: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observation of multi-phonon γ vibrational bands in an odd-odd nucleus 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Nb, submitted to PRL. A. Navin et al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Triaxiality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neutron-rich ruthenium nuclei studied by lifetime measurements, submitted to EPJA, J. S. Heines et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approach to nuclear-structure studies: “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unsafe”Coulomb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excitation of 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Cd, D.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Kalaydjieva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 be submitted to EPJA</a:t>
            </a:r>
          </a:p>
          <a:p>
            <a:pPr lvl="0" defTabSz="45720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draft :</a:t>
            </a:r>
          </a:p>
          <a:p>
            <a:pPr lvl="0" defTabSz="45720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Ch. Paxman et al (Univ. Surrey – GANIL – LPC) , for PRC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and Zn spectroscopy in IPHC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O-alpha transfer, N. De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Sereville, Ch.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Diget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n-rich Au, Kim Y-H et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al, MNT at N=126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0316" y="99279"/>
            <a:ext cx="6926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latin typeface="Chiller" panose="04020404031007020602" pitchFamily="82" charset="0"/>
              </a:rPr>
              <a:t>Recent</a:t>
            </a:r>
            <a:r>
              <a:rPr lang="fr-FR" sz="3200" dirty="0" smtClean="0">
                <a:latin typeface="Chiller" panose="04020404031007020602" pitchFamily="82" charset="0"/>
              </a:rPr>
              <a:t> (2025) publications </a:t>
            </a:r>
            <a:r>
              <a:rPr lang="fr-FR" sz="3200" dirty="0" err="1" smtClean="0">
                <a:latin typeface="Chiller" panose="04020404031007020602" pitchFamily="82" charset="0"/>
              </a:rPr>
              <a:t>from</a:t>
            </a:r>
            <a:r>
              <a:rPr lang="fr-FR" sz="3200" dirty="0" smtClean="0">
                <a:latin typeface="Chiller" panose="04020404031007020602" pitchFamily="82" charset="0"/>
              </a:rPr>
              <a:t> the GANIL </a:t>
            </a:r>
            <a:r>
              <a:rPr lang="fr-FR" sz="3200" dirty="0" err="1" smtClean="0">
                <a:latin typeface="Chiller" panose="04020404031007020602" pitchFamily="82" charset="0"/>
              </a:rPr>
              <a:t>campaign</a:t>
            </a:r>
            <a:endParaRPr lang="fr-FR" sz="32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2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490" y="501134"/>
            <a:ext cx="3645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https://indico.in2p3.fr/event/34661</a:t>
            </a:r>
            <a:r>
              <a:rPr lang="fr-FR" dirty="0" smtClean="0">
                <a:hlinkClick r:id="rId2"/>
              </a:rPr>
              <a:t>/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90" y="824299"/>
            <a:ext cx="8227570" cy="39466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2926" y="4860758"/>
            <a:ext cx="10807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 Black" panose="020B0A04020102020204" pitchFamily="34" charset="0"/>
              </a:rPr>
              <a:t>The goal of the workshop </a:t>
            </a:r>
            <a:r>
              <a:rPr lang="fr-FR" b="1" dirty="0" err="1" smtClean="0">
                <a:latin typeface="Arial Black" panose="020B0A04020102020204" pitchFamily="34" charset="0"/>
              </a:rPr>
              <a:t>was</a:t>
            </a:r>
            <a:r>
              <a:rPr lang="fr-FR" b="1" dirty="0" smtClean="0">
                <a:latin typeface="Arial Black" panose="020B0A04020102020204" pitchFamily="34" charset="0"/>
              </a:rPr>
              <a:t>  to </a:t>
            </a:r>
            <a:r>
              <a:rPr lang="fr-FR" b="1" dirty="0" err="1" smtClean="0">
                <a:latin typeface="Arial Black" panose="020B0A04020102020204" pitchFamily="34" charset="0"/>
              </a:rPr>
              <a:t>start</a:t>
            </a:r>
            <a:r>
              <a:rPr lang="fr-FR" b="1" dirty="0" smtClean="0">
                <a:latin typeface="Arial Black" panose="020B0A04020102020204" pitchFamily="34" charset="0"/>
              </a:rPr>
              <a:t> the </a:t>
            </a:r>
            <a:r>
              <a:rPr lang="fr-FR" b="1" dirty="0" err="1" smtClean="0">
                <a:latin typeface="Arial Black" panose="020B0A04020102020204" pitchFamily="34" charset="0"/>
              </a:rPr>
              <a:t>preparation</a:t>
            </a:r>
            <a:r>
              <a:rPr lang="fr-FR" b="1" dirty="0" smtClean="0">
                <a:latin typeface="Arial Black" panose="020B0A04020102020204" pitchFamily="34" charset="0"/>
              </a:rPr>
              <a:t> of the 2029-2030 </a:t>
            </a:r>
            <a:r>
              <a:rPr lang="fr-FR" b="1" dirty="0" err="1" smtClean="0">
                <a:latin typeface="Arial Black" panose="020B0A04020102020204" pitchFamily="34" charset="0"/>
              </a:rPr>
              <a:t>campaign</a:t>
            </a:r>
            <a:endParaRPr lang="fr-FR" b="1" dirty="0" smtClean="0">
              <a:latin typeface="Arial Black" panose="020B0A04020102020204" pitchFamily="34" charset="0"/>
            </a:endParaRP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/>
              <a:t>From</a:t>
            </a:r>
            <a:r>
              <a:rPr lang="fr-FR" dirty="0" smtClean="0"/>
              <a:t> the science drivers : the final configurations of the setup ? The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 </a:t>
            </a:r>
            <a:r>
              <a:rPr lang="fr-FR" dirty="0" err="1" smtClean="0"/>
              <a:t>guiding</a:t>
            </a:r>
            <a:r>
              <a:rPr lang="fr-FR" dirty="0" smtClean="0"/>
              <a:t> the </a:t>
            </a:r>
            <a:r>
              <a:rPr lang="fr-FR" dirty="0" err="1" smtClean="0"/>
              <a:t>developpments</a:t>
            </a:r>
            <a:r>
              <a:rPr lang="fr-FR" dirty="0" smtClean="0"/>
              <a:t> (</a:t>
            </a:r>
            <a:r>
              <a:rPr lang="fr-FR" dirty="0" err="1" smtClean="0"/>
              <a:t>beams</a:t>
            </a:r>
            <a:r>
              <a:rPr lang="fr-FR" dirty="0" smtClean="0"/>
              <a:t>, </a:t>
            </a:r>
            <a:r>
              <a:rPr lang="fr-FR" dirty="0" err="1" smtClean="0"/>
              <a:t>electronics</a:t>
            </a:r>
            <a:r>
              <a:rPr lang="fr-FR" dirty="0" smtClean="0"/>
              <a:t>, </a:t>
            </a:r>
            <a:r>
              <a:rPr lang="fr-FR" dirty="0" err="1" smtClean="0"/>
              <a:t>geometries</a:t>
            </a:r>
            <a:r>
              <a:rPr lang="fr-FR" dirty="0" smtClean="0"/>
              <a:t>)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Start or continue the collaborative effort on  : </a:t>
            </a:r>
            <a:r>
              <a:rPr lang="fr-FR" dirty="0" err="1" smtClean="0"/>
              <a:t>Mechanics</a:t>
            </a:r>
            <a:r>
              <a:rPr lang="fr-FR" dirty="0" smtClean="0"/>
              <a:t>, Front End Electronics, Data Flow, Data </a:t>
            </a:r>
            <a:r>
              <a:rPr lang="fr-FR" dirty="0" err="1" smtClean="0"/>
              <a:t>Analysis</a:t>
            </a:r>
            <a:r>
              <a:rPr lang="fr-FR" dirty="0" smtClean="0"/>
              <a:t>, Post-</a:t>
            </a:r>
            <a:r>
              <a:rPr lang="fr-FR" dirty="0" err="1" smtClean="0"/>
              <a:t>experiment</a:t>
            </a:r>
            <a:r>
              <a:rPr lang="fr-FR" dirty="0" smtClean="0"/>
              <a:t> efforts, publications </a:t>
            </a:r>
            <a:r>
              <a:rPr lang="fr-FR" dirty="0" err="1" smtClean="0"/>
              <a:t>policy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25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743" y="297280"/>
            <a:ext cx="8467725" cy="603885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4307301" y="5646821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459631" y="5801275"/>
            <a:ext cx="2719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Ab-Initio test 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Ne(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 by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DSAM on the 2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E. Clément et al</a:t>
            </a:r>
          </a:p>
        </p:txBody>
      </p:sp>
      <p:sp>
        <p:nvSpPr>
          <p:cNvPr id="7" name="Ellipse 6"/>
          <p:cNvSpPr/>
          <p:nvPr/>
        </p:nvSpPr>
        <p:spPr>
          <a:xfrm>
            <a:off x="4307300" y="5185156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endCxn id="7" idx="1"/>
          </p:cNvCxnSpPr>
          <p:nvPr/>
        </p:nvCxnSpPr>
        <p:spPr>
          <a:xfrm>
            <a:off x="4101552" y="2363826"/>
            <a:ext cx="249210" cy="28647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5" idx="1"/>
            <a:endCxn id="4" idx="5"/>
          </p:cNvCxnSpPr>
          <p:nvPr/>
        </p:nvCxnSpPr>
        <p:spPr>
          <a:xfrm flipH="1" flipV="1">
            <a:off x="4560618" y="5900138"/>
            <a:ext cx="1899013" cy="1319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4767389" y="4821852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endCxn id="13" idx="0"/>
          </p:cNvCxnSpPr>
          <p:nvPr/>
        </p:nvCxnSpPr>
        <p:spPr>
          <a:xfrm flipH="1">
            <a:off x="4915779" y="1312667"/>
            <a:ext cx="247064" cy="35091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47115" y="117996"/>
            <a:ext cx="1426111" cy="2043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184016" y="4488883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7403341" y="209547"/>
            <a:ext cx="4584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Probing mixed-spin np pairing in the super-collective Z~60 and A~130 region, J. Dudouet  al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6745353" y="3262835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>
            <a:endCxn id="30" idx="0"/>
          </p:cNvCxnSpPr>
          <p:nvPr/>
        </p:nvCxnSpPr>
        <p:spPr>
          <a:xfrm flipH="1">
            <a:off x="6893743" y="671212"/>
            <a:ext cx="1974032" cy="25916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10091581" y="5764962"/>
            <a:ext cx="2143276" cy="369332"/>
            <a:chOff x="8815137" y="5260232"/>
            <a:chExt cx="2143276" cy="369332"/>
          </a:xfrm>
          <a:solidFill>
            <a:schemeClr val="bg1"/>
          </a:solidFill>
        </p:grpSpPr>
        <p:cxnSp>
          <p:nvCxnSpPr>
            <p:cNvPr id="36" name="Connecteur droit 35"/>
            <p:cNvCxnSpPr/>
            <p:nvPr/>
          </p:nvCxnSpPr>
          <p:spPr>
            <a:xfrm>
              <a:off x="8815137" y="5456063"/>
              <a:ext cx="336884" cy="0"/>
            </a:xfrm>
            <a:prstGeom prst="lin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9152021" y="5260232"/>
              <a:ext cx="180639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RIB </a:t>
              </a:r>
              <a:r>
                <a:rPr lang="fr-FR" dirty="0" err="1" smtClean="0"/>
                <a:t>from</a:t>
              </a:r>
              <a:r>
                <a:rPr lang="fr-FR" dirty="0" smtClean="0"/>
                <a:t> SPIRAL1</a:t>
              </a:r>
              <a:endParaRPr lang="fr-FR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69804" y="2448068"/>
            <a:ext cx="3704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of proton-rich nuclei using 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charge-exchange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fr-FR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fr-F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fr-FR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Fernandez-</a:t>
            </a:r>
            <a:r>
              <a:rPr lang="fr-FR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Dominguez</a:t>
            </a:r>
            <a: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</p:txBody>
      </p:sp>
      <p:sp>
        <p:nvSpPr>
          <p:cNvPr id="44" name="Ellipse 43"/>
          <p:cNvSpPr/>
          <p:nvPr/>
        </p:nvSpPr>
        <p:spPr>
          <a:xfrm>
            <a:off x="3933978" y="5468183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/>
          <p:cNvCxnSpPr>
            <a:endCxn id="44" idx="1"/>
          </p:cNvCxnSpPr>
          <p:nvPr/>
        </p:nvCxnSpPr>
        <p:spPr>
          <a:xfrm>
            <a:off x="3500602" y="2838450"/>
            <a:ext cx="476838" cy="26731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3933978" y="6635112"/>
            <a:ext cx="5231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Studying X-ray Bursts with the AGATA-GRIT-VAMOS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Setup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Lotay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Connecteur droit avec flèche 77"/>
          <p:cNvCxnSpPr>
            <a:endCxn id="44" idx="4"/>
          </p:cNvCxnSpPr>
          <p:nvPr/>
        </p:nvCxnSpPr>
        <p:spPr>
          <a:xfrm flipV="1">
            <a:off x="4082367" y="5764962"/>
            <a:ext cx="1" cy="8819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Imag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3" y="76579"/>
            <a:ext cx="810554" cy="977767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99" y="26788"/>
            <a:ext cx="898647" cy="838737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410" y="209547"/>
            <a:ext cx="964196" cy="602623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3" y="1070388"/>
            <a:ext cx="698834" cy="67659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66" y="984028"/>
            <a:ext cx="981200" cy="6977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0762" y="63467"/>
            <a:ext cx="2745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Microscopic origins of shape coexistence at N, Z ∼ 40 explored through direct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Charlie James PAXMAN</a:t>
            </a:r>
          </a:p>
        </p:txBody>
      </p:sp>
      <p:cxnSp>
        <p:nvCxnSpPr>
          <p:cNvPr id="53" name="Connecteur droit avec flèche 52"/>
          <p:cNvCxnSpPr/>
          <p:nvPr/>
        </p:nvCxnSpPr>
        <p:spPr>
          <a:xfrm flipH="1">
            <a:off x="5326037" y="894464"/>
            <a:ext cx="959111" cy="358667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505176" y="4362797"/>
            <a:ext cx="362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Order of magnitude lifetime measurements in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66Ni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Joa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Ljungvall</a:t>
            </a:r>
          </a:p>
        </p:txBody>
      </p:sp>
      <p:sp>
        <p:nvSpPr>
          <p:cNvPr id="56" name="Ellipse 55"/>
          <p:cNvSpPr/>
          <p:nvPr/>
        </p:nvSpPr>
        <p:spPr>
          <a:xfrm>
            <a:off x="5174875" y="4673462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/>
          <p:cNvCxnSpPr/>
          <p:nvPr/>
        </p:nvCxnSpPr>
        <p:spPr>
          <a:xfrm flipH="1">
            <a:off x="5478437" y="4591007"/>
            <a:ext cx="3035880" cy="425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4772" y="3554489"/>
            <a:ext cx="336549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Gottardo 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Investigating the possible bubble nucleus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46Ar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Possibilities offered by (3He,n) reactions with AGATA and SPIRAL1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beams, Jose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Javier Valiente Dobon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Nuclear structure and astrophysics with neutron-deficient SPIRAL1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beams,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Daniele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Mengoni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Structure of light neutron-rich nuclei probed with direct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reactions Simone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Botton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single-particle structure in spherical and deformed f7/2 nuclei: the 48Cr and 56Ni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cases Franco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Galtarossa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4961504" y="5262649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3876325" y="5959492"/>
            <a:ext cx="296779" cy="2967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137271" y="931498"/>
            <a:ext cx="3758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Neutron-proton pairs in the self-conjugate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Nuclei (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Ti,Ni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-shell through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two-nucleon; </a:t>
            </a:r>
          </a:p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Assié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et al 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816" y="1877738"/>
            <a:ext cx="4537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in medium-mass proton-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(Ar)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Li-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stripping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D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Beaumel et al </a:t>
            </a:r>
          </a:p>
        </p:txBody>
      </p:sp>
    </p:spTree>
    <p:extLst>
      <p:ext uri="{BB962C8B-B14F-4D97-AF65-F5344CB8AC3E}">
        <p14:creationId xmlns:p14="http://schemas.microsoft.com/office/powerpoint/2010/main" val="39251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325" y="753393"/>
            <a:ext cx="10801350" cy="1141413"/>
          </a:xfrm>
        </p:spPr>
        <p:txBody>
          <a:bodyPr/>
          <a:lstStyle/>
          <a:p>
            <a:r>
              <a:rPr lang="en-GB" dirty="0" smtClean="0"/>
              <a:t>Beam requests : ISOL developments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This Workshop: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 dirty="0" smtClean="0"/>
              <a:t>13</a:t>
            </a:r>
            <a:r>
              <a:rPr lang="fr-FR" dirty="0" smtClean="0"/>
              <a:t>O, </a:t>
            </a:r>
            <a:r>
              <a:rPr lang="fr-FR" baseline="30000" dirty="0" smtClean="0"/>
              <a:t>62</a:t>
            </a:r>
            <a:r>
              <a:rPr lang="fr-FR" dirty="0" smtClean="0"/>
              <a:t>Zn, </a:t>
            </a:r>
            <a:r>
              <a:rPr lang="fr-FR" baseline="30000" dirty="0" smtClean="0"/>
              <a:t>44</a:t>
            </a:r>
            <a:r>
              <a:rPr lang="fr-FR" dirty="0" smtClean="0"/>
              <a:t>Ti, </a:t>
            </a:r>
            <a:r>
              <a:rPr lang="fr-FR" baseline="30000" dirty="0" smtClean="0"/>
              <a:t>55</a:t>
            </a:r>
            <a:r>
              <a:rPr lang="fr-FR" dirty="0" smtClean="0"/>
              <a:t>Co, </a:t>
            </a:r>
            <a:r>
              <a:rPr lang="fr-FR" baseline="30000" dirty="0" smtClean="0"/>
              <a:t>56</a:t>
            </a:r>
            <a:r>
              <a:rPr lang="fr-FR" dirty="0" smtClean="0"/>
              <a:t>Ni, </a:t>
            </a:r>
            <a:r>
              <a:rPr lang="fr-FR" baseline="30000" dirty="0" smtClean="0"/>
              <a:t>57</a:t>
            </a:r>
            <a:r>
              <a:rPr lang="fr-FR" dirty="0" smtClean="0"/>
              <a:t>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Rate on </a:t>
            </a:r>
            <a:r>
              <a:rPr lang="fr-FR" dirty="0" err="1" smtClean="0"/>
              <a:t>target</a:t>
            </a:r>
            <a:r>
              <a:rPr lang="fr-FR" dirty="0" smtClean="0"/>
              <a:t> &gt; 1E5 </a:t>
            </a:r>
            <a:r>
              <a:rPr lang="fr-FR" dirty="0" err="1" smtClean="0"/>
              <a:t>pps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Purity</a:t>
            </a:r>
            <a:r>
              <a:rPr lang="fr-FR" dirty="0" smtClean="0"/>
              <a:t> &gt;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Energy</a:t>
            </a:r>
            <a:r>
              <a:rPr lang="fr-FR" dirty="0" smtClean="0"/>
              <a:t> &gt; 8 </a:t>
            </a:r>
            <a:r>
              <a:rPr lang="fr-FR" dirty="0" err="1" smtClean="0"/>
              <a:t>AMeV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Last Workshop: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Rate on </a:t>
            </a:r>
            <a:r>
              <a:rPr lang="fr-FR" dirty="0" err="1"/>
              <a:t>target</a:t>
            </a:r>
            <a:r>
              <a:rPr lang="fr-FR" dirty="0"/>
              <a:t> &gt; </a:t>
            </a:r>
            <a:r>
              <a:rPr lang="fr-FR" dirty="0" smtClean="0"/>
              <a:t>1E4 </a:t>
            </a:r>
            <a:r>
              <a:rPr lang="fr-FR" dirty="0" err="1"/>
              <a:t>pps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Max rate : 1E6 </a:t>
            </a:r>
            <a:r>
              <a:rPr lang="fr-FR" dirty="0" err="1"/>
              <a:t>pps</a:t>
            </a:r>
            <a:r>
              <a:rPr lang="fr-FR" dirty="0"/>
              <a:t> (</a:t>
            </a:r>
            <a:r>
              <a:rPr lang="fr-FR" dirty="0" err="1" smtClean="0"/>
              <a:t>limited</a:t>
            </a:r>
            <a:r>
              <a:rPr lang="fr-FR" dirty="0" smtClean="0"/>
              <a:t> by </a:t>
            </a:r>
            <a:r>
              <a:rPr lang="fr-FR" dirty="0"/>
              <a:t>VAMOS 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Purity</a:t>
            </a:r>
            <a:r>
              <a:rPr lang="fr-FR" dirty="0"/>
              <a:t> &gt; 1</a:t>
            </a:r>
            <a:r>
              <a:rPr lang="fr-FR" dirty="0" smtClean="0"/>
              <a:t>%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17621" y="3088105"/>
            <a:ext cx="1997242" cy="360948"/>
          </a:xfrm>
          <a:prstGeom prst="ellipse">
            <a:avLst/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Takeway</a:t>
            </a:r>
            <a:r>
              <a:rPr lang="en-US" dirty="0" smtClean="0"/>
              <a:t> messages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325" y="1989138"/>
            <a:ext cx="5964267" cy="422188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 smtClean="0"/>
              <a:t>55</a:t>
            </a:r>
            <a:r>
              <a:rPr lang="en-US" sz="1400" dirty="0" smtClean="0"/>
              <a:t>Co, </a:t>
            </a:r>
            <a:r>
              <a:rPr lang="en-US" sz="1400" baseline="30000" dirty="0" smtClean="0"/>
              <a:t>57</a:t>
            </a:r>
            <a:r>
              <a:rPr lang="en-US" sz="1400" dirty="0" smtClean="0"/>
              <a:t>Ni and </a:t>
            </a:r>
            <a:r>
              <a:rPr lang="en-US" sz="1400" baseline="30000" dirty="0" smtClean="0"/>
              <a:t>44</a:t>
            </a:r>
            <a:r>
              <a:rPr lang="en-US" sz="1400" dirty="0" smtClean="0"/>
              <a:t>Ti probably technically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 smtClean="0"/>
              <a:t>56</a:t>
            </a:r>
            <a:r>
              <a:rPr lang="en-US" sz="1400" dirty="0" smtClean="0"/>
              <a:t>Ni and </a:t>
            </a:r>
            <a:r>
              <a:rPr lang="en-US" sz="1400" baseline="30000" dirty="0" smtClean="0"/>
              <a:t>62</a:t>
            </a:r>
            <a:r>
              <a:rPr lang="en-US" sz="1400" dirty="0" smtClean="0"/>
              <a:t>Zn not feasible at the 1E5 </a:t>
            </a:r>
            <a:r>
              <a:rPr lang="en-US" sz="1400" dirty="0" err="1" smtClean="0"/>
              <a:t>pps</a:t>
            </a:r>
            <a:r>
              <a:rPr lang="en-US" sz="1400" dirty="0" smtClean="0"/>
              <a:t> rate goal without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aseline="30000" dirty="0" smtClean="0"/>
              <a:t>55</a:t>
            </a:r>
            <a:r>
              <a:rPr lang="en-US" sz="1400" dirty="0" smtClean="0"/>
              <a:t>Co, </a:t>
            </a:r>
            <a:r>
              <a:rPr lang="en-US" sz="1400" baseline="30000" dirty="0" smtClean="0"/>
              <a:t>56,57</a:t>
            </a:r>
            <a:r>
              <a:rPr lang="en-US" sz="1400" dirty="0" smtClean="0"/>
              <a:t>Ni are being developed, others have to be supported by </a:t>
            </a:r>
            <a:r>
              <a:rPr lang="en-US" sz="1400" dirty="0" err="1" smtClean="0"/>
              <a:t>LoI</a:t>
            </a:r>
            <a:r>
              <a:rPr lang="en-US" sz="1400" dirty="0" smtClean="0"/>
              <a:t>, proposals, </a:t>
            </a:r>
            <a:r>
              <a:rPr lang="en-US" sz="1400" dirty="0" err="1" smtClean="0"/>
              <a:t>etc</a:t>
            </a:r>
            <a:r>
              <a:rPr lang="en-US" sz="1400" dirty="0" smtClean="0"/>
              <a:t> (otherwise no development)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Laser ionization would help all of those beams but 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O to exploit the full post-accelerated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More beam could be feasible</a:t>
            </a:r>
          </a:p>
          <a:p>
            <a:pPr marL="971550" lvl="1" indent="-285750"/>
            <a:r>
              <a:rPr lang="en-US" sz="1400" dirty="0" smtClean="0"/>
              <a:t>Check the possible rates on the beam chart</a:t>
            </a:r>
          </a:p>
          <a:p>
            <a:pPr marL="971550" lvl="1" indent="-285750"/>
            <a:r>
              <a:rPr lang="en-US" sz="1400" dirty="0" smtClean="0"/>
              <a:t>Keep sending us requests with minimum purity, minimum rate and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11/06/2025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WS AGATA 2025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1778" y="1728267"/>
            <a:ext cx="5426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Basic information on beams: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https://u.ganil-spiral2.eu/chartbeams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6" y="2081740"/>
            <a:ext cx="4753067" cy="24276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792616" y="4843308"/>
            <a:ext cx="417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inquiries to be sent at </a:t>
            </a:r>
            <a:r>
              <a:rPr lang="en-US" sz="1400" u="sng" dirty="0" smtClean="0">
                <a:solidFill>
                  <a:srgbClr val="3508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chartbeams-spiral1@ganil.fr</a:t>
            </a:r>
            <a:endParaRPr lang="en-US" sz="1400" u="sng" dirty="0">
              <a:solidFill>
                <a:srgbClr val="3508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293621" y="3838755"/>
            <a:ext cx="1702402" cy="571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9" idx="1"/>
          </p:cNvCxnSpPr>
          <p:nvPr/>
        </p:nvCxnSpPr>
        <p:spPr>
          <a:xfrm>
            <a:off x="6357389" y="4818751"/>
            <a:ext cx="1435227" cy="1784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47366" y="5341180"/>
            <a:ext cx="930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Contamination is the highest problem because of the lack of technological </a:t>
            </a:r>
            <a:r>
              <a:rPr lang="en-US" dirty="0" smtClean="0"/>
              <a:t>option</a:t>
            </a:r>
          </a:p>
          <a:p>
            <a:endParaRPr lang="en-US" dirty="0"/>
          </a:p>
          <a:p>
            <a:r>
              <a:rPr lang="en-US" baseline="30000" dirty="0" smtClean="0"/>
              <a:t>6,8</a:t>
            </a:r>
            <a:r>
              <a:rPr lang="en-US" dirty="0" smtClean="0"/>
              <a:t>He, </a:t>
            </a:r>
            <a:r>
              <a:rPr lang="en-US" baseline="30000" dirty="0" smtClean="0"/>
              <a:t>8</a:t>
            </a:r>
            <a:r>
              <a:rPr lang="en-US" dirty="0" smtClean="0"/>
              <a:t>Li, </a:t>
            </a:r>
            <a:r>
              <a:rPr lang="en-US" baseline="30000" dirty="0" smtClean="0"/>
              <a:t>15</a:t>
            </a:r>
            <a:r>
              <a:rPr lang="en-US" dirty="0" smtClean="0"/>
              <a:t>O, F, Ne, K, </a:t>
            </a:r>
            <a:r>
              <a:rPr lang="en-US" dirty="0" err="1" smtClean="0"/>
              <a:t>Ar</a:t>
            </a:r>
            <a:r>
              <a:rPr lang="en-US" dirty="0" smtClean="0"/>
              <a:t>, Kr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2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" id="{463DF8FB-8638-4DA7-8799-6B057AE70F36}" vid="{93B97AAA-6CCA-4768-94A4-E9A873F2EA1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90513</TotalTime>
  <Words>1276</Words>
  <Application>Microsoft Office PowerPoint</Application>
  <PresentationFormat>Grand écran</PresentationFormat>
  <Paragraphs>284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ＭＳ Ｐゴシック</vt:lpstr>
      <vt:lpstr>ＭＳ Ｐゴシック</vt:lpstr>
      <vt:lpstr>Arial</vt:lpstr>
      <vt:lpstr>Arial Black</vt:lpstr>
      <vt:lpstr>Bahnschrift Light</vt:lpstr>
      <vt:lpstr>Calibri</vt:lpstr>
      <vt:lpstr>Calibri Light</vt:lpstr>
      <vt:lpstr>Chiller</vt:lpstr>
      <vt:lpstr>Courier New</vt:lpstr>
      <vt:lpstr>Helvetica Neue</vt:lpstr>
      <vt:lpstr>Open Sans</vt:lpstr>
      <vt:lpstr>PT Sans Narrow</vt:lpstr>
      <vt:lpstr>Times New Roman</vt:lpstr>
      <vt:lpstr>Wingdings</vt:lpstr>
      <vt:lpstr>Thème2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Beam requests : ISOL developments </vt:lpstr>
      <vt:lpstr>Takeway messages</vt:lpstr>
      <vt:lpstr>Présentation PowerPoint</vt:lpstr>
      <vt:lpstr>AGATA-2 @ GANIL, Mechanical integration</vt:lpstr>
      <vt:lpstr>General view</vt:lpstr>
      <vt:lpstr>GRIT Phase 0  configuration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522</cp:revision>
  <dcterms:created xsi:type="dcterms:W3CDTF">2021-09-27T11:57:13Z</dcterms:created>
  <dcterms:modified xsi:type="dcterms:W3CDTF">2025-09-17T04:24:04Z</dcterms:modified>
</cp:coreProperties>
</file>