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74" userDrawn="1">
          <p15:clr>
            <a:srgbClr val="A4A3A4"/>
          </p15:clr>
        </p15:guide>
        <p15:guide id="2" pos="175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78" y="330"/>
      </p:cViewPr>
      <p:guideLst>
        <p:guide orient="horz" pos="1774"/>
        <p:guide pos="175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EAC8FB-7FE2-4961-90BA-1BC58D906FC1}"/>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uk-UA"/>
          </a:p>
        </p:txBody>
      </p:sp>
      <p:sp>
        <p:nvSpPr>
          <p:cNvPr id="3" name="Подзаголовок 2">
            <a:extLst>
              <a:ext uri="{FF2B5EF4-FFF2-40B4-BE49-F238E27FC236}">
                <a16:creationId xmlns:a16="http://schemas.microsoft.com/office/drawing/2014/main" id="{ADC76D80-B56D-498B-83E0-8B698F63C6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a:extLst>
              <a:ext uri="{FF2B5EF4-FFF2-40B4-BE49-F238E27FC236}">
                <a16:creationId xmlns:a16="http://schemas.microsoft.com/office/drawing/2014/main" id="{D01FAD72-E6AD-485E-9763-C4D19184A871}"/>
              </a:ext>
            </a:extLst>
          </p:cNvPr>
          <p:cNvSpPr>
            <a:spLocks noGrp="1"/>
          </p:cNvSpPr>
          <p:nvPr>
            <p:ph type="dt" sz="half" idx="10"/>
          </p:nvPr>
        </p:nvSpPr>
        <p:spPr/>
        <p:txBody>
          <a:bodyPr/>
          <a:lstStyle/>
          <a:p>
            <a:fld id="{DABD88B4-57BD-4DAB-B97F-381DE2ACED95}" type="datetimeFigureOut">
              <a:rPr lang="uk-UA" smtClean="0"/>
              <a:t>16.05.2025</a:t>
            </a:fld>
            <a:endParaRPr lang="uk-UA"/>
          </a:p>
        </p:txBody>
      </p:sp>
      <p:sp>
        <p:nvSpPr>
          <p:cNvPr id="5" name="Нижний колонтитул 4">
            <a:extLst>
              <a:ext uri="{FF2B5EF4-FFF2-40B4-BE49-F238E27FC236}">
                <a16:creationId xmlns:a16="http://schemas.microsoft.com/office/drawing/2014/main" id="{A6C079A8-8DC8-4D74-B143-4B6E23AC8B64}"/>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88193FCF-E657-427A-9E73-FD064E61664E}"/>
              </a:ext>
            </a:extLst>
          </p:cNvPr>
          <p:cNvSpPr>
            <a:spLocks noGrp="1"/>
          </p:cNvSpPr>
          <p:nvPr>
            <p:ph type="sldNum" sz="quarter" idx="12"/>
          </p:nvPr>
        </p:nvSpPr>
        <p:spPr/>
        <p:txBody>
          <a:bodyPr/>
          <a:lstStyle/>
          <a:p>
            <a:fld id="{CF0ED324-72C5-40E6-9D44-E854D2A1DAEF}" type="slidenum">
              <a:rPr lang="uk-UA" smtClean="0"/>
              <a:t>‹#›</a:t>
            </a:fld>
            <a:endParaRPr lang="uk-UA"/>
          </a:p>
        </p:txBody>
      </p:sp>
    </p:spTree>
    <p:extLst>
      <p:ext uri="{BB962C8B-B14F-4D97-AF65-F5344CB8AC3E}">
        <p14:creationId xmlns:p14="http://schemas.microsoft.com/office/powerpoint/2010/main" val="1504918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3FC929-4B9C-4445-ADAF-410EEA52FE8B}"/>
              </a:ext>
            </a:extLst>
          </p:cNvPr>
          <p:cNvSpPr>
            <a:spLocks noGrp="1"/>
          </p:cNvSpPr>
          <p:nvPr>
            <p:ph type="title"/>
          </p:nvPr>
        </p:nvSpPr>
        <p:spPr/>
        <p:txBody>
          <a:bodyPr/>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807931F6-1868-49EE-8005-9ADCC211DF4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62D4CF96-F982-4EA1-988C-523E5BE32F52}"/>
              </a:ext>
            </a:extLst>
          </p:cNvPr>
          <p:cNvSpPr>
            <a:spLocks noGrp="1"/>
          </p:cNvSpPr>
          <p:nvPr>
            <p:ph type="dt" sz="half" idx="10"/>
          </p:nvPr>
        </p:nvSpPr>
        <p:spPr/>
        <p:txBody>
          <a:bodyPr/>
          <a:lstStyle/>
          <a:p>
            <a:fld id="{DABD88B4-57BD-4DAB-B97F-381DE2ACED95}" type="datetimeFigureOut">
              <a:rPr lang="uk-UA" smtClean="0"/>
              <a:t>16.05.2025</a:t>
            </a:fld>
            <a:endParaRPr lang="uk-UA"/>
          </a:p>
        </p:txBody>
      </p:sp>
      <p:sp>
        <p:nvSpPr>
          <p:cNvPr id="5" name="Нижний колонтитул 4">
            <a:extLst>
              <a:ext uri="{FF2B5EF4-FFF2-40B4-BE49-F238E27FC236}">
                <a16:creationId xmlns:a16="http://schemas.microsoft.com/office/drawing/2014/main" id="{9CA6F2A5-F71B-4934-8596-A192D780B6DC}"/>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85AB5DC3-575A-4EFF-B5AA-A3E44A644265}"/>
              </a:ext>
            </a:extLst>
          </p:cNvPr>
          <p:cNvSpPr>
            <a:spLocks noGrp="1"/>
          </p:cNvSpPr>
          <p:nvPr>
            <p:ph type="sldNum" sz="quarter" idx="12"/>
          </p:nvPr>
        </p:nvSpPr>
        <p:spPr/>
        <p:txBody>
          <a:bodyPr/>
          <a:lstStyle/>
          <a:p>
            <a:fld id="{CF0ED324-72C5-40E6-9D44-E854D2A1DAEF}" type="slidenum">
              <a:rPr lang="uk-UA" smtClean="0"/>
              <a:t>‹#›</a:t>
            </a:fld>
            <a:endParaRPr lang="uk-UA"/>
          </a:p>
        </p:txBody>
      </p:sp>
    </p:spTree>
    <p:extLst>
      <p:ext uri="{BB962C8B-B14F-4D97-AF65-F5344CB8AC3E}">
        <p14:creationId xmlns:p14="http://schemas.microsoft.com/office/powerpoint/2010/main" val="343304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D9C50ABC-7496-43AC-9C87-0335FEE50C96}"/>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9316DEEF-7E28-482D-9A9D-AEEA9C5839C6}"/>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F9B5813D-5E52-4CF8-B24C-7D21C2D90D04}"/>
              </a:ext>
            </a:extLst>
          </p:cNvPr>
          <p:cNvSpPr>
            <a:spLocks noGrp="1"/>
          </p:cNvSpPr>
          <p:nvPr>
            <p:ph type="dt" sz="half" idx="10"/>
          </p:nvPr>
        </p:nvSpPr>
        <p:spPr/>
        <p:txBody>
          <a:bodyPr/>
          <a:lstStyle/>
          <a:p>
            <a:fld id="{DABD88B4-57BD-4DAB-B97F-381DE2ACED95}" type="datetimeFigureOut">
              <a:rPr lang="uk-UA" smtClean="0"/>
              <a:t>16.05.2025</a:t>
            </a:fld>
            <a:endParaRPr lang="uk-UA"/>
          </a:p>
        </p:txBody>
      </p:sp>
      <p:sp>
        <p:nvSpPr>
          <p:cNvPr id="5" name="Нижний колонтитул 4">
            <a:extLst>
              <a:ext uri="{FF2B5EF4-FFF2-40B4-BE49-F238E27FC236}">
                <a16:creationId xmlns:a16="http://schemas.microsoft.com/office/drawing/2014/main" id="{BFF7E62B-7808-45C3-B43B-EC8138095C0F}"/>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53899D46-0987-4A47-A708-81855D25E031}"/>
              </a:ext>
            </a:extLst>
          </p:cNvPr>
          <p:cNvSpPr>
            <a:spLocks noGrp="1"/>
          </p:cNvSpPr>
          <p:nvPr>
            <p:ph type="sldNum" sz="quarter" idx="12"/>
          </p:nvPr>
        </p:nvSpPr>
        <p:spPr/>
        <p:txBody>
          <a:bodyPr/>
          <a:lstStyle/>
          <a:p>
            <a:fld id="{CF0ED324-72C5-40E6-9D44-E854D2A1DAEF}" type="slidenum">
              <a:rPr lang="uk-UA" smtClean="0"/>
              <a:t>‹#›</a:t>
            </a:fld>
            <a:endParaRPr lang="uk-UA"/>
          </a:p>
        </p:txBody>
      </p:sp>
    </p:spTree>
    <p:extLst>
      <p:ext uri="{BB962C8B-B14F-4D97-AF65-F5344CB8AC3E}">
        <p14:creationId xmlns:p14="http://schemas.microsoft.com/office/powerpoint/2010/main" val="4200293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B9FCE8-46D1-4106-9CB1-A0C310AD7C23}"/>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903FDCF3-D942-4EDA-B278-CC0795EE0BC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04A00E42-06D5-414A-99F2-4406D593D737}"/>
              </a:ext>
            </a:extLst>
          </p:cNvPr>
          <p:cNvSpPr>
            <a:spLocks noGrp="1"/>
          </p:cNvSpPr>
          <p:nvPr>
            <p:ph type="dt" sz="half" idx="10"/>
          </p:nvPr>
        </p:nvSpPr>
        <p:spPr/>
        <p:txBody>
          <a:bodyPr/>
          <a:lstStyle/>
          <a:p>
            <a:fld id="{DABD88B4-57BD-4DAB-B97F-381DE2ACED95}" type="datetimeFigureOut">
              <a:rPr lang="uk-UA" smtClean="0"/>
              <a:t>16.05.2025</a:t>
            </a:fld>
            <a:endParaRPr lang="uk-UA"/>
          </a:p>
        </p:txBody>
      </p:sp>
      <p:sp>
        <p:nvSpPr>
          <p:cNvPr id="5" name="Нижний колонтитул 4">
            <a:extLst>
              <a:ext uri="{FF2B5EF4-FFF2-40B4-BE49-F238E27FC236}">
                <a16:creationId xmlns:a16="http://schemas.microsoft.com/office/drawing/2014/main" id="{4B8FC322-0700-4C1E-88FB-9D2FC4D1FD73}"/>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F2A5A6B2-1E54-4806-AB59-BF56E99739EA}"/>
              </a:ext>
            </a:extLst>
          </p:cNvPr>
          <p:cNvSpPr>
            <a:spLocks noGrp="1"/>
          </p:cNvSpPr>
          <p:nvPr>
            <p:ph type="sldNum" sz="quarter" idx="12"/>
          </p:nvPr>
        </p:nvSpPr>
        <p:spPr/>
        <p:txBody>
          <a:bodyPr/>
          <a:lstStyle/>
          <a:p>
            <a:fld id="{CF0ED324-72C5-40E6-9D44-E854D2A1DAEF}" type="slidenum">
              <a:rPr lang="uk-UA" smtClean="0"/>
              <a:t>‹#›</a:t>
            </a:fld>
            <a:endParaRPr lang="uk-UA"/>
          </a:p>
        </p:txBody>
      </p:sp>
    </p:spTree>
    <p:extLst>
      <p:ext uri="{BB962C8B-B14F-4D97-AF65-F5344CB8AC3E}">
        <p14:creationId xmlns:p14="http://schemas.microsoft.com/office/powerpoint/2010/main" val="2943683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594113-EEB8-421A-AE78-AF23DDBA3A8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uk-UA"/>
          </a:p>
        </p:txBody>
      </p:sp>
      <p:sp>
        <p:nvSpPr>
          <p:cNvPr id="3" name="Текст 2">
            <a:extLst>
              <a:ext uri="{FF2B5EF4-FFF2-40B4-BE49-F238E27FC236}">
                <a16:creationId xmlns:a16="http://schemas.microsoft.com/office/drawing/2014/main" id="{068AE873-265B-47E0-AA3C-7BA9EE3044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EA674C13-1138-49EE-8073-171A79516A55}"/>
              </a:ext>
            </a:extLst>
          </p:cNvPr>
          <p:cNvSpPr>
            <a:spLocks noGrp="1"/>
          </p:cNvSpPr>
          <p:nvPr>
            <p:ph type="dt" sz="half" idx="10"/>
          </p:nvPr>
        </p:nvSpPr>
        <p:spPr/>
        <p:txBody>
          <a:bodyPr/>
          <a:lstStyle/>
          <a:p>
            <a:fld id="{DABD88B4-57BD-4DAB-B97F-381DE2ACED95}" type="datetimeFigureOut">
              <a:rPr lang="uk-UA" smtClean="0"/>
              <a:t>16.05.2025</a:t>
            </a:fld>
            <a:endParaRPr lang="uk-UA"/>
          </a:p>
        </p:txBody>
      </p:sp>
      <p:sp>
        <p:nvSpPr>
          <p:cNvPr id="5" name="Нижний колонтитул 4">
            <a:extLst>
              <a:ext uri="{FF2B5EF4-FFF2-40B4-BE49-F238E27FC236}">
                <a16:creationId xmlns:a16="http://schemas.microsoft.com/office/drawing/2014/main" id="{477367E4-A59C-41B6-A750-4EA70A36AEAF}"/>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FC470E63-F862-4047-BEEF-76166D2B72C3}"/>
              </a:ext>
            </a:extLst>
          </p:cNvPr>
          <p:cNvSpPr>
            <a:spLocks noGrp="1"/>
          </p:cNvSpPr>
          <p:nvPr>
            <p:ph type="sldNum" sz="quarter" idx="12"/>
          </p:nvPr>
        </p:nvSpPr>
        <p:spPr/>
        <p:txBody>
          <a:bodyPr/>
          <a:lstStyle/>
          <a:p>
            <a:fld id="{CF0ED324-72C5-40E6-9D44-E854D2A1DAEF}" type="slidenum">
              <a:rPr lang="uk-UA" smtClean="0"/>
              <a:t>‹#›</a:t>
            </a:fld>
            <a:endParaRPr lang="uk-UA"/>
          </a:p>
        </p:txBody>
      </p:sp>
    </p:spTree>
    <p:extLst>
      <p:ext uri="{BB962C8B-B14F-4D97-AF65-F5344CB8AC3E}">
        <p14:creationId xmlns:p14="http://schemas.microsoft.com/office/powerpoint/2010/main" val="3786905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367650-C9F0-4926-B5A2-68CF09AD2F45}"/>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AE823461-58CE-4ABD-9FAC-64E7A0CE33A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a:extLst>
              <a:ext uri="{FF2B5EF4-FFF2-40B4-BE49-F238E27FC236}">
                <a16:creationId xmlns:a16="http://schemas.microsoft.com/office/drawing/2014/main" id="{76C69008-49D8-48DE-8811-2F9270DBFC9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a:extLst>
              <a:ext uri="{FF2B5EF4-FFF2-40B4-BE49-F238E27FC236}">
                <a16:creationId xmlns:a16="http://schemas.microsoft.com/office/drawing/2014/main" id="{50AF9038-6A00-4769-A578-C47E7BD4FE20}"/>
              </a:ext>
            </a:extLst>
          </p:cNvPr>
          <p:cNvSpPr>
            <a:spLocks noGrp="1"/>
          </p:cNvSpPr>
          <p:nvPr>
            <p:ph type="dt" sz="half" idx="10"/>
          </p:nvPr>
        </p:nvSpPr>
        <p:spPr/>
        <p:txBody>
          <a:bodyPr/>
          <a:lstStyle/>
          <a:p>
            <a:fld id="{DABD88B4-57BD-4DAB-B97F-381DE2ACED95}" type="datetimeFigureOut">
              <a:rPr lang="uk-UA" smtClean="0"/>
              <a:t>16.05.2025</a:t>
            </a:fld>
            <a:endParaRPr lang="uk-UA"/>
          </a:p>
        </p:txBody>
      </p:sp>
      <p:sp>
        <p:nvSpPr>
          <p:cNvPr id="6" name="Нижний колонтитул 5">
            <a:extLst>
              <a:ext uri="{FF2B5EF4-FFF2-40B4-BE49-F238E27FC236}">
                <a16:creationId xmlns:a16="http://schemas.microsoft.com/office/drawing/2014/main" id="{8F46E393-AE7A-441E-8236-6F729EFCAA29}"/>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0714C766-DC18-4F6C-9392-838A69417C9A}"/>
              </a:ext>
            </a:extLst>
          </p:cNvPr>
          <p:cNvSpPr>
            <a:spLocks noGrp="1"/>
          </p:cNvSpPr>
          <p:nvPr>
            <p:ph type="sldNum" sz="quarter" idx="12"/>
          </p:nvPr>
        </p:nvSpPr>
        <p:spPr/>
        <p:txBody>
          <a:bodyPr/>
          <a:lstStyle/>
          <a:p>
            <a:fld id="{CF0ED324-72C5-40E6-9D44-E854D2A1DAEF}" type="slidenum">
              <a:rPr lang="uk-UA" smtClean="0"/>
              <a:t>‹#›</a:t>
            </a:fld>
            <a:endParaRPr lang="uk-UA"/>
          </a:p>
        </p:txBody>
      </p:sp>
    </p:spTree>
    <p:extLst>
      <p:ext uri="{BB962C8B-B14F-4D97-AF65-F5344CB8AC3E}">
        <p14:creationId xmlns:p14="http://schemas.microsoft.com/office/powerpoint/2010/main" val="3036802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4D41E3-CA4A-4F79-ADC4-B4A4799A8D4D}"/>
              </a:ext>
            </a:extLst>
          </p:cNvPr>
          <p:cNvSpPr>
            <a:spLocks noGrp="1"/>
          </p:cNvSpPr>
          <p:nvPr>
            <p:ph type="title"/>
          </p:nvPr>
        </p:nvSpPr>
        <p:spPr>
          <a:xfrm>
            <a:off x="839788" y="365125"/>
            <a:ext cx="10515600" cy="1325563"/>
          </a:xfrm>
        </p:spPr>
        <p:txBody>
          <a:bodyPr/>
          <a:lstStyle/>
          <a:p>
            <a:r>
              <a:rPr lang="ru-RU"/>
              <a:t>Образец заголовка</a:t>
            </a:r>
            <a:endParaRPr lang="uk-UA"/>
          </a:p>
        </p:txBody>
      </p:sp>
      <p:sp>
        <p:nvSpPr>
          <p:cNvPr id="3" name="Текст 2">
            <a:extLst>
              <a:ext uri="{FF2B5EF4-FFF2-40B4-BE49-F238E27FC236}">
                <a16:creationId xmlns:a16="http://schemas.microsoft.com/office/drawing/2014/main" id="{BCC96D7A-5DDF-4A8C-AC1D-57709D7823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37B95729-D826-4FFF-AC6A-9330B71DFF1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a:extLst>
              <a:ext uri="{FF2B5EF4-FFF2-40B4-BE49-F238E27FC236}">
                <a16:creationId xmlns:a16="http://schemas.microsoft.com/office/drawing/2014/main" id="{2B221F76-9763-4160-9567-10157DE526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B8050BAF-063A-4B2C-90CF-F6AE2755F33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a:extLst>
              <a:ext uri="{FF2B5EF4-FFF2-40B4-BE49-F238E27FC236}">
                <a16:creationId xmlns:a16="http://schemas.microsoft.com/office/drawing/2014/main" id="{F4A33D01-EE93-413E-8DDA-8B889D95D4C6}"/>
              </a:ext>
            </a:extLst>
          </p:cNvPr>
          <p:cNvSpPr>
            <a:spLocks noGrp="1"/>
          </p:cNvSpPr>
          <p:nvPr>
            <p:ph type="dt" sz="half" idx="10"/>
          </p:nvPr>
        </p:nvSpPr>
        <p:spPr/>
        <p:txBody>
          <a:bodyPr/>
          <a:lstStyle/>
          <a:p>
            <a:fld id="{DABD88B4-57BD-4DAB-B97F-381DE2ACED95}" type="datetimeFigureOut">
              <a:rPr lang="uk-UA" smtClean="0"/>
              <a:t>16.05.2025</a:t>
            </a:fld>
            <a:endParaRPr lang="uk-UA"/>
          </a:p>
        </p:txBody>
      </p:sp>
      <p:sp>
        <p:nvSpPr>
          <p:cNvPr id="8" name="Нижний колонтитул 7">
            <a:extLst>
              <a:ext uri="{FF2B5EF4-FFF2-40B4-BE49-F238E27FC236}">
                <a16:creationId xmlns:a16="http://schemas.microsoft.com/office/drawing/2014/main" id="{9A1AC4BD-31A4-4CD8-A862-70DFE2E22894}"/>
              </a:ext>
            </a:extLst>
          </p:cNvPr>
          <p:cNvSpPr>
            <a:spLocks noGrp="1"/>
          </p:cNvSpPr>
          <p:nvPr>
            <p:ph type="ftr" sz="quarter" idx="11"/>
          </p:nvPr>
        </p:nvSpPr>
        <p:spPr/>
        <p:txBody>
          <a:bodyPr/>
          <a:lstStyle/>
          <a:p>
            <a:endParaRPr lang="uk-UA"/>
          </a:p>
        </p:txBody>
      </p:sp>
      <p:sp>
        <p:nvSpPr>
          <p:cNvPr id="9" name="Номер слайда 8">
            <a:extLst>
              <a:ext uri="{FF2B5EF4-FFF2-40B4-BE49-F238E27FC236}">
                <a16:creationId xmlns:a16="http://schemas.microsoft.com/office/drawing/2014/main" id="{4968781C-A476-496D-8014-A2CCA1E2AE0E}"/>
              </a:ext>
            </a:extLst>
          </p:cNvPr>
          <p:cNvSpPr>
            <a:spLocks noGrp="1"/>
          </p:cNvSpPr>
          <p:nvPr>
            <p:ph type="sldNum" sz="quarter" idx="12"/>
          </p:nvPr>
        </p:nvSpPr>
        <p:spPr/>
        <p:txBody>
          <a:bodyPr/>
          <a:lstStyle/>
          <a:p>
            <a:fld id="{CF0ED324-72C5-40E6-9D44-E854D2A1DAEF}" type="slidenum">
              <a:rPr lang="uk-UA" smtClean="0"/>
              <a:t>‹#›</a:t>
            </a:fld>
            <a:endParaRPr lang="uk-UA"/>
          </a:p>
        </p:txBody>
      </p:sp>
    </p:spTree>
    <p:extLst>
      <p:ext uri="{BB962C8B-B14F-4D97-AF65-F5344CB8AC3E}">
        <p14:creationId xmlns:p14="http://schemas.microsoft.com/office/powerpoint/2010/main" val="374443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77DD75-A58D-404F-9CCC-C625A3106867}"/>
              </a:ext>
            </a:extLst>
          </p:cNvPr>
          <p:cNvSpPr>
            <a:spLocks noGrp="1"/>
          </p:cNvSpPr>
          <p:nvPr>
            <p:ph type="title"/>
          </p:nvPr>
        </p:nvSpPr>
        <p:spPr/>
        <p:txBody>
          <a:bodyPr/>
          <a:lstStyle/>
          <a:p>
            <a:r>
              <a:rPr lang="ru-RU"/>
              <a:t>Образец заголовка</a:t>
            </a:r>
            <a:endParaRPr lang="uk-UA"/>
          </a:p>
        </p:txBody>
      </p:sp>
      <p:sp>
        <p:nvSpPr>
          <p:cNvPr id="3" name="Дата 2">
            <a:extLst>
              <a:ext uri="{FF2B5EF4-FFF2-40B4-BE49-F238E27FC236}">
                <a16:creationId xmlns:a16="http://schemas.microsoft.com/office/drawing/2014/main" id="{8F9A1A34-9D91-460A-B5CD-CC1C2AA1EFD2}"/>
              </a:ext>
            </a:extLst>
          </p:cNvPr>
          <p:cNvSpPr>
            <a:spLocks noGrp="1"/>
          </p:cNvSpPr>
          <p:nvPr>
            <p:ph type="dt" sz="half" idx="10"/>
          </p:nvPr>
        </p:nvSpPr>
        <p:spPr/>
        <p:txBody>
          <a:bodyPr/>
          <a:lstStyle/>
          <a:p>
            <a:fld id="{DABD88B4-57BD-4DAB-B97F-381DE2ACED95}" type="datetimeFigureOut">
              <a:rPr lang="uk-UA" smtClean="0"/>
              <a:t>16.05.2025</a:t>
            </a:fld>
            <a:endParaRPr lang="uk-UA"/>
          </a:p>
        </p:txBody>
      </p:sp>
      <p:sp>
        <p:nvSpPr>
          <p:cNvPr id="4" name="Нижний колонтитул 3">
            <a:extLst>
              <a:ext uri="{FF2B5EF4-FFF2-40B4-BE49-F238E27FC236}">
                <a16:creationId xmlns:a16="http://schemas.microsoft.com/office/drawing/2014/main" id="{9F796A99-9B79-4BDB-8BEF-BDEB2543470C}"/>
              </a:ext>
            </a:extLst>
          </p:cNvPr>
          <p:cNvSpPr>
            <a:spLocks noGrp="1"/>
          </p:cNvSpPr>
          <p:nvPr>
            <p:ph type="ftr" sz="quarter" idx="11"/>
          </p:nvPr>
        </p:nvSpPr>
        <p:spPr/>
        <p:txBody>
          <a:bodyPr/>
          <a:lstStyle/>
          <a:p>
            <a:endParaRPr lang="uk-UA"/>
          </a:p>
        </p:txBody>
      </p:sp>
      <p:sp>
        <p:nvSpPr>
          <p:cNvPr id="5" name="Номер слайда 4">
            <a:extLst>
              <a:ext uri="{FF2B5EF4-FFF2-40B4-BE49-F238E27FC236}">
                <a16:creationId xmlns:a16="http://schemas.microsoft.com/office/drawing/2014/main" id="{7774CE0A-B980-498E-9AB4-861C52FFD584}"/>
              </a:ext>
            </a:extLst>
          </p:cNvPr>
          <p:cNvSpPr>
            <a:spLocks noGrp="1"/>
          </p:cNvSpPr>
          <p:nvPr>
            <p:ph type="sldNum" sz="quarter" idx="12"/>
          </p:nvPr>
        </p:nvSpPr>
        <p:spPr/>
        <p:txBody>
          <a:bodyPr/>
          <a:lstStyle/>
          <a:p>
            <a:fld id="{CF0ED324-72C5-40E6-9D44-E854D2A1DAEF}" type="slidenum">
              <a:rPr lang="uk-UA" smtClean="0"/>
              <a:t>‹#›</a:t>
            </a:fld>
            <a:endParaRPr lang="uk-UA"/>
          </a:p>
        </p:txBody>
      </p:sp>
    </p:spTree>
    <p:extLst>
      <p:ext uri="{BB962C8B-B14F-4D97-AF65-F5344CB8AC3E}">
        <p14:creationId xmlns:p14="http://schemas.microsoft.com/office/powerpoint/2010/main" val="2669453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AB191A4-01EE-44BE-8E01-56953E434501}"/>
              </a:ext>
            </a:extLst>
          </p:cNvPr>
          <p:cNvSpPr>
            <a:spLocks noGrp="1"/>
          </p:cNvSpPr>
          <p:nvPr>
            <p:ph type="dt" sz="half" idx="10"/>
          </p:nvPr>
        </p:nvSpPr>
        <p:spPr/>
        <p:txBody>
          <a:bodyPr/>
          <a:lstStyle/>
          <a:p>
            <a:fld id="{DABD88B4-57BD-4DAB-B97F-381DE2ACED95}" type="datetimeFigureOut">
              <a:rPr lang="uk-UA" smtClean="0"/>
              <a:t>16.05.2025</a:t>
            </a:fld>
            <a:endParaRPr lang="uk-UA"/>
          </a:p>
        </p:txBody>
      </p:sp>
      <p:sp>
        <p:nvSpPr>
          <p:cNvPr id="3" name="Нижний колонтитул 2">
            <a:extLst>
              <a:ext uri="{FF2B5EF4-FFF2-40B4-BE49-F238E27FC236}">
                <a16:creationId xmlns:a16="http://schemas.microsoft.com/office/drawing/2014/main" id="{D6601D53-0965-4129-B357-9780FEDDE6FE}"/>
              </a:ext>
            </a:extLst>
          </p:cNvPr>
          <p:cNvSpPr>
            <a:spLocks noGrp="1"/>
          </p:cNvSpPr>
          <p:nvPr>
            <p:ph type="ftr" sz="quarter" idx="11"/>
          </p:nvPr>
        </p:nvSpPr>
        <p:spPr/>
        <p:txBody>
          <a:bodyPr/>
          <a:lstStyle/>
          <a:p>
            <a:endParaRPr lang="uk-UA"/>
          </a:p>
        </p:txBody>
      </p:sp>
      <p:sp>
        <p:nvSpPr>
          <p:cNvPr id="4" name="Номер слайда 3">
            <a:extLst>
              <a:ext uri="{FF2B5EF4-FFF2-40B4-BE49-F238E27FC236}">
                <a16:creationId xmlns:a16="http://schemas.microsoft.com/office/drawing/2014/main" id="{00629DC5-FDBB-4D05-BAF8-DDC809FDD95F}"/>
              </a:ext>
            </a:extLst>
          </p:cNvPr>
          <p:cNvSpPr>
            <a:spLocks noGrp="1"/>
          </p:cNvSpPr>
          <p:nvPr>
            <p:ph type="sldNum" sz="quarter" idx="12"/>
          </p:nvPr>
        </p:nvSpPr>
        <p:spPr/>
        <p:txBody>
          <a:bodyPr/>
          <a:lstStyle/>
          <a:p>
            <a:fld id="{CF0ED324-72C5-40E6-9D44-E854D2A1DAEF}" type="slidenum">
              <a:rPr lang="uk-UA" smtClean="0"/>
              <a:t>‹#›</a:t>
            </a:fld>
            <a:endParaRPr lang="uk-UA"/>
          </a:p>
        </p:txBody>
      </p:sp>
    </p:spTree>
    <p:extLst>
      <p:ext uri="{BB962C8B-B14F-4D97-AF65-F5344CB8AC3E}">
        <p14:creationId xmlns:p14="http://schemas.microsoft.com/office/powerpoint/2010/main" val="211083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CFC9B6-D254-4405-99B1-098F36D914D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Объект 2">
            <a:extLst>
              <a:ext uri="{FF2B5EF4-FFF2-40B4-BE49-F238E27FC236}">
                <a16:creationId xmlns:a16="http://schemas.microsoft.com/office/drawing/2014/main" id="{10BFC33C-E411-491B-BF81-525A6D99D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a:extLst>
              <a:ext uri="{FF2B5EF4-FFF2-40B4-BE49-F238E27FC236}">
                <a16:creationId xmlns:a16="http://schemas.microsoft.com/office/drawing/2014/main" id="{4825A15E-AC70-4C56-A3CA-E408C24C38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D4C161F-E07C-4A09-A737-1B8292E573D5}"/>
              </a:ext>
            </a:extLst>
          </p:cNvPr>
          <p:cNvSpPr>
            <a:spLocks noGrp="1"/>
          </p:cNvSpPr>
          <p:nvPr>
            <p:ph type="dt" sz="half" idx="10"/>
          </p:nvPr>
        </p:nvSpPr>
        <p:spPr/>
        <p:txBody>
          <a:bodyPr/>
          <a:lstStyle/>
          <a:p>
            <a:fld id="{DABD88B4-57BD-4DAB-B97F-381DE2ACED95}" type="datetimeFigureOut">
              <a:rPr lang="uk-UA" smtClean="0"/>
              <a:t>16.05.2025</a:t>
            </a:fld>
            <a:endParaRPr lang="uk-UA"/>
          </a:p>
        </p:txBody>
      </p:sp>
      <p:sp>
        <p:nvSpPr>
          <p:cNvPr id="6" name="Нижний колонтитул 5">
            <a:extLst>
              <a:ext uri="{FF2B5EF4-FFF2-40B4-BE49-F238E27FC236}">
                <a16:creationId xmlns:a16="http://schemas.microsoft.com/office/drawing/2014/main" id="{BE003BE3-D383-4BFB-82E3-AA670969315C}"/>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7EEEE6B3-EECE-440A-8B1F-8EC1B19BFD0F}"/>
              </a:ext>
            </a:extLst>
          </p:cNvPr>
          <p:cNvSpPr>
            <a:spLocks noGrp="1"/>
          </p:cNvSpPr>
          <p:nvPr>
            <p:ph type="sldNum" sz="quarter" idx="12"/>
          </p:nvPr>
        </p:nvSpPr>
        <p:spPr/>
        <p:txBody>
          <a:bodyPr/>
          <a:lstStyle/>
          <a:p>
            <a:fld id="{CF0ED324-72C5-40E6-9D44-E854D2A1DAEF}" type="slidenum">
              <a:rPr lang="uk-UA" smtClean="0"/>
              <a:t>‹#›</a:t>
            </a:fld>
            <a:endParaRPr lang="uk-UA"/>
          </a:p>
        </p:txBody>
      </p:sp>
    </p:spTree>
    <p:extLst>
      <p:ext uri="{BB962C8B-B14F-4D97-AF65-F5344CB8AC3E}">
        <p14:creationId xmlns:p14="http://schemas.microsoft.com/office/powerpoint/2010/main" val="2995666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68E9B4-F2B2-4C26-945F-72C8895F03F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Рисунок 2">
            <a:extLst>
              <a:ext uri="{FF2B5EF4-FFF2-40B4-BE49-F238E27FC236}">
                <a16:creationId xmlns:a16="http://schemas.microsoft.com/office/drawing/2014/main" id="{BFC82AA4-5214-43BD-99C9-51CD3CE0FE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a:extLst>
              <a:ext uri="{FF2B5EF4-FFF2-40B4-BE49-F238E27FC236}">
                <a16:creationId xmlns:a16="http://schemas.microsoft.com/office/drawing/2014/main" id="{3C9032AA-CFA0-4FFB-82A8-EBB218E188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6AACF34-444D-45B2-BC0E-DAC1F13EC05F}"/>
              </a:ext>
            </a:extLst>
          </p:cNvPr>
          <p:cNvSpPr>
            <a:spLocks noGrp="1"/>
          </p:cNvSpPr>
          <p:nvPr>
            <p:ph type="dt" sz="half" idx="10"/>
          </p:nvPr>
        </p:nvSpPr>
        <p:spPr/>
        <p:txBody>
          <a:bodyPr/>
          <a:lstStyle/>
          <a:p>
            <a:fld id="{DABD88B4-57BD-4DAB-B97F-381DE2ACED95}" type="datetimeFigureOut">
              <a:rPr lang="uk-UA" smtClean="0"/>
              <a:t>16.05.2025</a:t>
            </a:fld>
            <a:endParaRPr lang="uk-UA"/>
          </a:p>
        </p:txBody>
      </p:sp>
      <p:sp>
        <p:nvSpPr>
          <p:cNvPr id="6" name="Нижний колонтитул 5">
            <a:extLst>
              <a:ext uri="{FF2B5EF4-FFF2-40B4-BE49-F238E27FC236}">
                <a16:creationId xmlns:a16="http://schemas.microsoft.com/office/drawing/2014/main" id="{CFFC7E4F-E8B2-48B1-9928-15B3D368A476}"/>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7882918D-FD9F-467C-9EF7-143E8D20C01C}"/>
              </a:ext>
            </a:extLst>
          </p:cNvPr>
          <p:cNvSpPr>
            <a:spLocks noGrp="1"/>
          </p:cNvSpPr>
          <p:nvPr>
            <p:ph type="sldNum" sz="quarter" idx="12"/>
          </p:nvPr>
        </p:nvSpPr>
        <p:spPr/>
        <p:txBody>
          <a:bodyPr/>
          <a:lstStyle/>
          <a:p>
            <a:fld id="{CF0ED324-72C5-40E6-9D44-E854D2A1DAEF}" type="slidenum">
              <a:rPr lang="uk-UA" smtClean="0"/>
              <a:t>‹#›</a:t>
            </a:fld>
            <a:endParaRPr lang="uk-UA"/>
          </a:p>
        </p:txBody>
      </p:sp>
    </p:spTree>
    <p:extLst>
      <p:ext uri="{BB962C8B-B14F-4D97-AF65-F5344CB8AC3E}">
        <p14:creationId xmlns:p14="http://schemas.microsoft.com/office/powerpoint/2010/main" val="2705353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4189DE-9DD1-4D5D-BEF2-3D7DE6B591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a:extLst>
              <a:ext uri="{FF2B5EF4-FFF2-40B4-BE49-F238E27FC236}">
                <a16:creationId xmlns:a16="http://schemas.microsoft.com/office/drawing/2014/main" id="{1EC6A072-19DC-4931-8326-299D35E8D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8A012A88-27FF-4BFE-9813-8A3438480B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BD88B4-57BD-4DAB-B97F-381DE2ACED95}" type="datetimeFigureOut">
              <a:rPr lang="uk-UA" smtClean="0"/>
              <a:t>16.05.2025</a:t>
            </a:fld>
            <a:endParaRPr lang="uk-UA"/>
          </a:p>
        </p:txBody>
      </p:sp>
      <p:sp>
        <p:nvSpPr>
          <p:cNvPr id="5" name="Нижний колонтитул 4">
            <a:extLst>
              <a:ext uri="{FF2B5EF4-FFF2-40B4-BE49-F238E27FC236}">
                <a16:creationId xmlns:a16="http://schemas.microsoft.com/office/drawing/2014/main" id="{296A29A0-9C21-4847-9928-4EDCEAB344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a:extLst>
              <a:ext uri="{FF2B5EF4-FFF2-40B4-BE49-F238E27FC236}">
                <a16:creationId xmlns:a16="http://schemas.microsoft.com/office/drawing/2014/main" id="{24DDEBE7-D74F-41E3-8462-7FCFED9810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0ED324-72C5-40E6-9D44-E854D2A1DAEF}" type="slidenum">
              <a:rPr lang="uk-UA" smtClean="0"/>
              <a:t>‹#›</a:t>
            </a:fld>
            <a:endParaRPr lang="uk-UA"/>
          </a:p>
        </p:txBody>
      </p:sp>
    </p:spTree>
    <p:extLst>
      <p:ext uri="{BB962C8B-B14F-4D97-AF65-F5344CB8AC3E}">
        <p14:creationId xmlns:p14="http://schemas.microsoft.com/office/powerpoint/2010/main" val="2271370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6.png"/><Relationship Id="rId7"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C7EC9B20-1BBF-469C-B3F1-30C50DADCA7B}"/>
              </a:ext>
            </a:extLst>
          </p:cNvPr>
          <p:cNvSpPr/>
          <p:nvPr/>
        </p:nvSpPr>
        <p:spPr>
          <a:xfrm>
            <a:off x="2265067" y="97344"/>
            <a:ext cx="7274748" cy="523220"/>
          </a:xfrm>
          <a:prstGeom prst="rect">
            <a:avLst/>
          </a:prstGeom>
        </p:spPr>
        <p:txBody>
          <a:bodyPr wrap="none">
            <a:spAutoFit/>
          </a:bodyPr>
          <a:lstStyle/>
          <a:p>
            <a:r>
              <a:rPr lang="uk-UA" sz="2800" b="1" dirty="0" err="1">
                <a:solidFill>
                  <a:srgbClr val="C00000"/>
                </a:solidFill>
              </a:rPr>
              <a:t>Ca</a:t>
            </a:r>
            <a:r>
              <a:rPr lang="en-US" sz="2800" b="1" baseline="-25000" dirty="0">
                <a:solidFill>
                  <a:srgbClr val="C00000"/>
                </a:solidFill>
              </a:rPr>
              <a:t>x</a:t>
            </a:r>
            <a:r>
              <a:rPr lang="uk-UA" sz="2800" b="1" dirty="0" err="1">
                <a:solidFill>
                  <a:srgbClr val="C00000"/>
                </a:solidFill>
              </a:rPr>
              <a:t>Pb</a:t>
            </a:r>
            <a:r>
              <a:rPr lang="en-US" sz="2800" b="1" baseline="-25000" dirty="0">
                <a:solidFill>
                  <a:srgbClr val="C00000"/>
                </a:solidFill>
              </a:rPr>
              <a:t>1-x</a:t>
            </a:r>
            <a:r>
              <a:rPr lang="uk-UA" sz="2800" b="1" dirty="0">
                <a:solidFill>
                  <a:srgbClr val="C00000"/>
                </a:solidFill>
              </a:rPr>
              <a:t>WO</a:t>
            </a:r>
            <a:r>
              <a:rPr lang="uk-UA" sz="2800" b="1" baseline="-25000" dirty="0">
                <a:solidFill>
                  <a:srgbClr val="C00000"/>
                </a:solidFill>
              </a:rPr>
              <a:t>4</a:t>
            </a:r>
            <a:r>
              <a:rPr lang="en-US" sz="2800" b="1" baseline="-25000" dirty="0">
                <a:solidFill>
                  <a:srgbClr val="C00000"/>
                </a:solidFill>
              </a:rPr>
              <a:t> </a:t>
            </a:r>
            <a:r>
              <a:rPr lang="en-US" sz="2800" b="1" dirty="0">
                <a:solidFill>
                  <a:srgbClr val="C00000"/>
                </a:solidFill>
              </a:rPr>
              <a:t>grains (first attempt of production)</a:t>
            </a:r>
            <a:endParaRPr lang="uk-UA" sz="2800" b="1" dirty="0">
              <a:solidFill>
                <a:srgbClr val="C00000"/>
              </a:solidFill>
            </a:endParaRPr>
          </a:p>
        </p:txBody>
      </p:sp>
      <p:sp>
        <p:nvSpPr>
          <p:cNvPr id="8" name="Rectangle 5">
            <a:extLst>
              <a:ext uri="{FF2B5EF4-FFF2-40B4-BE49-F238E27FC236}">
                <a16:creationId xmlns:a16="http://schemas.microsoft.com/office/drawing/2014/main" id="{F2A9B604-156D-4A34-B480-E5DB1A31C58E}"/>
              </a:ext>
            </a:extLst>
          </p:cNvPr>
          <p:cNvSpPr>
            <a:spLocks noChangeArrowheads="1"/>
          </p:cNvSpPr>
          <p:nvPr/>
        </p:nvSpPr>
        <p:spPr bwMode="auto">
          <a:xfrm>
            <a:off x="0" y="-1"/>
            <a:ext cx="9248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a:p>
        </p:txBody>
      </p:sp>
      <p:grpSp>
        <p:nvGrpSpPr>
          <p:cNvPr id="2" name="Group 1">
            <a:extLst>
              <a:ext uri="{FF2B5EF4-FFF2-40B4-BE49-F238E27FC236}">
                <a16:creationId xmlns:a16="http://schemas.microsoft.com/office/drawing/2014/main" id="{C4FF3256-ACCE-4E3C-82FA-91148687B898}"/>
              </a:ext>
            </a:extLst>
          </p:cNvPr>
          <p:cNvGrpSpPr/>
          <p:nvPr/>
        </p:nvGrpSpPr>
        <p:grpSpPr>
          <a:xfrm>
            <a:off x="49107" y="818106"/>
            <a:ext cx="5658678" cy="6039894"/>
            <a:chOff x="0" y="785128"/>
            <a:chExt cx="5658678" cy="6039894"/>
          </a:xfrm>
        </p:grpSpPr>
        <p:pic>
          <p:nvPicPr>
            <p:cNvPr id="7" name="Рисунок 6">
              <a:extLst>
                <a:ext uri="{FF2B5EF4-FFF2-40B4-BE49-F238E27FC236}">
                  <a16:creationId xmlns:a16="http://schemas.microsoft.com/office/drawing/2014/main" id="{02DD9F84-6765-407C-870A-46FDE379614A}"/>
                </a:ext>
              </a:extLst>
            </p:cNvPr>
            <p:cNvPicPr/>
            <p:nvPr/>
          </p:nvPicPr>
          <p:blipFill rotWithShape="1">
            <a:blip r:embed="rId2" cstate="print">
              <a:extLst>
                <a:ext uri="{28A0092B-C50C-407E-A947-70E740481C1C}">
                  <a14:useLocalDpi xmlns:a14="http://schemas.microsoft.com/office/drawing/2010/main" val="0"/>
                </a:ext>
              </a:extLst>
            </a:blip>
            <a:srcRect b="207"/>
            <a:stretch/>
          </p:blipFill>
          <p:spPr>
            <a:xfrm>
              <a:off x="9289" y="785128"/>
              <a:ext cx="4811694" cy="3125246"/>
            </a:xfrm>
            <a:prstGeom prst="rect">
              <a:avLst/>
            </a:prstGeom>
          </p:spPr>
        </p:pic>
        <p:sp>
          <p:nvSpPr>
            <p:cNvPr id="10" name="Прямоугольник 9">
              <a:extLst>
                <a:ext uri="{FF2B5EF4-FFF2-40B4-BE49-F238E27FC236}">
                  <a16:creationId xmlns:a16="http://schemas.microsoft.com/office/drawing/2014/main" id="{016DB95A-B940-4C36-A5C6-6E96D2C824CD}"/>
                </a:ext>
              </a:extLst>
            </p:cNvPr>
            <p:cNvSpPr/>
            <p:nvPr/>
          </p:nvSpPr>
          <p:spPr>
            <a:xfrm>
              <a:off x="3233918" y="872489"/>
              <a:ext cx="1522276" cy="369332"/>
            </a:xfrm>
            <a:prstGeom prst="rect">
              <a:avLst/>
            </a:prstGeom>
            <a:solidFill>
              <a:schemeClr val="bg1"/>
            </a:solidFill>
          </p:spPr>
          <p:txBody>
            <a:bodyPr wrap="none">
              <a:spAutoFit/>
            </a:bodyPr>
            <a:lstStyle/>
            <a:p>
              <a:r>
                <a:rPr lang="uk-UA" b="1" dirty="0">
                  <a:solidFill>
                    <a:srgbClr val="C00000"/>
                  </a:solidFill>
                </a:rPr>
                <a:t>Ca</a:t>
              </a:r>
              <a:r>
                <a:rPr lang="uk-UA" b="1" baseline="-25000" dirty="0">
                  <a:solidFill>
                    <a:srgbClr val="C00000"/>
                  </a:solidFill>
                </a:rPr>
                <a:t>0.</a:t>
              </a:r>
              <a:r>
                <a:rPr lang="en-US" b="1" baseline="-25000" dirty="0">
                  <a:solidFill>
                    <a:srgbClr val="C00000"/>
                  </a:solidFill>
                </a:rPr>
                <a:t>7</a:t>
              </a:r>
              <a:r>
                <a:rPr lang="uk-UA" b="1" dirty="0">
                  <a:solidFill>
                    <a:srgbClr val="C00000"/>
                  </a:solidFill>
                </a:rPr>
                <a:t>Pb</a:t>
              </a:r>
              <a:r>
                <a:rPr lang="uk-UA" b="1" baseline="-25000" dirty="0">
                  <a:solidFill>
                    <a:srgbClr val="C00000"/>
                  </a:solidFill>
                </a:rPr>
                <a:t>0.</a:t>
              </a:r>
              <a:r>
                <a:rPr lang="en-US" b="1" baseline="-25000" dirty="0">
                  <a:solidFill>
                    <a:srgbClr val="C00000"/>
                  </a:solidFill>
                </a:rPr>
                <a:t>3</a:t>
              </a:r>
              <a:r>
                <a:rPr lang="uk-UA" b="1" dirty="0">
                  <a:solidFill>
                    <a:srgbClr val="C00000"/>
                  </a:solidFill>
                </a:rPr>
                <a:t>WO</a:t>
              </a:r>
              <a:r>
                <a:rPr lang="uk-UA" b="1" baseline="-25000" dirty="0">
                  <a:solidFill>
                    <a:srgbClr val="C00000"/>
                  </a:solidFill>
                </a:rPr>
                <a:t>4</a:t>
              </a:r>
            </a:p>
          </p:txBody>
        </p:sp>
        <p:pic>
          <p:nvPicPr>
            <p:cNvPr id="12" name="Рисунок 11">
              <a:extLst>
                <a:ext uri="{FF2B5EF4-FFF2-40B4-BE49-F238E27FC236}">
                  <a16:creationId xmlns:a16="http://schemas.microsoft.com/office/drawing/2014/main" id="{AFDEC2B5-39B1-4CF7-B4E6-5055BDEEBB1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0" y="3887922"/>
              <a:ext cx="5658678" cy="2937100"/>
            </a:xfrm>
            <a:prstGeom prst="rect">
              <a:avLst/>
            </a:prstGeom>
          </p:spPr>
        </p:pic>
        <p:sp>
          <p:nvSpPr>
            <p:cNvPr id="13" name="Прямоугольник 12">
              <a:extLst>
                <a:ext uri="{FF2B5EF4-FFF2-40B4-BE49-F238E27FC236}">
                  <a16:creationId xmlns:a16="http://schemas.microsoft.com/office/drawing/2014/main" id="{8E161475-4BD2-425A-8210-67B41CE6227F}"/>
                </a:ext>
              </a:extLst>
            </p:cNvPr>
            <p:cNvSpPr/>
            <p:nvPr/>
          </p:nvSpPr>
          <p:spPr>
            <a:xfrm>
              <a:off x="4027259" y="3910374"/>
              <a:ext cx="1505925" cy="369332"/>
            </a:xfrm>
            <a:prstGeom prst="rect">
              <a:avLst/>
            </a:prstGeom>
            <a:solidFill>
              <a:schemeClr val="bg1"/>
            </a:solidFill>
          </p:spPr>
          <p:txBody>
            <a:bodyPr wrap="none">
              <a:spAutoFit/>
            </a:bodyPr>
            <a:lstStyle/>
            <a:p>
              <a:r>
                <a:rPr lang="uk-UA" b="1" dirty="0">
                  <a:solidFill>
                    <a:srgbClr val="C00000"/>
                  </a:solidFill>
                </a:rPr>
                <a:t>Ca</a:t>
              </a:r>
              <a:r>
                <a:rPr lang="uk-UA" b="1" baseline="-25000" dirty="0">
                  <a:solidFill>
                    <a:srgbClr val="C00000"/>
                  </a:solidFill>
                </a:rPr>
                <a:t>0.</a:t>
              </a:r>
              <a:r>
                <a:rPr lang="en-US" b="1" baseline="-25000" dirty="0">
                  <a:solidFill>
                    <a:srgbClr val="C00000"/>
                  </a:solidFill>
                </a:rPr>
                <a:t>5</a:t>
              </a:r>
              <a:r>
                <a:rPr lang="uk-UA" b="1" dirty="0">
                  <a:solidFill>
                    <a:srgbClr val="C00000"/>
                  </a:solidFill>
                </a:rPr>
                <a:t>Pb</a:t>
              </a:r>
              <a:r>
                <a:rPr lang="uk-UA" b="1" baseline="-25000" dirty="0">
                  <a:solidFill>
                    <a:srgbClr val="C00000"/>
                  </a:solidFill>
                </a:rPr>
                <a:t>0.</a:t>
              </a:r>
              <a:r>
                <a:rPr lang="en-US" b="1" baseline="-25000" dirty="0">
                  <a:solidFill>
                    <a:srgbClr val="C00000"/>
                  </a:solidFill>
                </a:rPr>
                <a:t>5</a:t>
              </a:r>
              <a:r>
                <a:rPr lang="uk-UA" b="1" dirty="0">
                  <a:solidFill>
                    <a:srgbClr val="C00000"/>
                  </a:solidFill>
                </a:rPr>
                <a:t>WO</a:t>
              </a:r>
              <a:r>
                <a:rPr lang="uk-UA" b="1" baseline="-25000" dirty="0">
                  <a:solidFill>
                    <a:srgbClr val="C00000"/>
                  </a:solidFill>
                </a:rPr>
                <a:t>4</a:t>
              </a:r>
            </a:p>
          </p:txBody>
        </p:sp>
      </p:grpSp>
      <p:pic>
        <p:nvPicPr>
          <p:cNvPr id="11" name="Рисунок 10">
            <a:extLst>
              <a:ext uri="{FF2B5EF4-FFF2-40B4-BE49-F238E27FC236}">
                <a16:creationId xmlns:a16="http://schemas.microsoft.com/office/drawing/2014/main" id="{573B38AA-0118-4AC8-BDAD-E97CFD7AAA2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6000"/>
                    </a14:imgEffect>
                  </a14:imgLayer>
                </a14:imgProps>
              </a:ext>
            </a:extLst>
          </a:blip>
          <a:stretch>
            <a:fillRect/>
          </a:stretch>
        </p:blipFill>
        <p:spPr>
          <a:xfrm>
            <a:off x="3379974" y="4302158"/>
            <a:ext cx="1959480" cy="1621217"/>
          </a:xfrm>
          <a:prstGeom prst="rect">
            <a:avLst/>
          </a:prstGeom>
          <a:effectLst>
            <a:softEdge rad="127000"/>
          </a:effectLst>
        </p:spPr>
      </p:pic>
      <p:sp>
        <p:nvSpPr>
          <p:cNvPr id="3" name="TextBox 2">
            <a:extLst>
              <a:ext uri="{FF2B5EF4-FFF2-40B4-BE49-F238E27FC236}">
                <a16:creationId xmlns:a16="http://schemas.microsoft.com/office/drawing/2014/main" id="{18FA2D08-262B-4486-97BB-2507DC528D90}"/>
              </a:ext>
            </a:extLst>
          </p:cNvPr>
          <p:cNvSpPr txBox="1"/>
          <p:nvPr/>
        </p:nvSpPr>
        <p:spPr>
          <a:xfrm>
            <a:off x="5339454" y="701556"/>
            <a:ext cx="6720814" cy="3416320"/>
          </a:xfrm>
          <a:prstGeom prst="rect">
            <a:avLst/>
          </a:prstGeom>
          <a:noFill/>
        </p:spPr>
        <p:txBody>
          <a:bodyPr wrap="none" rtlCol="0">
            <a:spAutoFit/>
          </a:bodyPr>
          <a:lstStyle/>
          <a:p>
            <a:r>
              <a:rPr lang="en-US" dirty="0"/>
              <a:t>Mixed </a:t>
            </a:r>
            <a:r>
              <a:rPr lang="uk-UA" sz="1800" dirty="0"/>
              <a:t>Ca</a:t>
            </a:r>
            <a:r>
              <a:rPr lang="en-US" sz="1800" baseline="-25000" dirty="0"/>
              <a:t>x</a:t>
            </a:r>
            <a:r>
              <a:rPr lang="uk-UA" sz="1800" dirty="0"/>
              <a:t>Pb</a:t>
            </a:r>
            <a:r>
              <a:rPr lang="en-US" sz="1800" baseline="-25000" dirty="0"/>
              <a:t>1-x</a:t>
            </a:r>
            <a:r>
              <a:rPr lang="uk-UA" sz="1800" dirty="0"/>
              <a:t>WO</a:t>
            </a:r>
            <a:r>
              <a:rPr lang="uk-UA" sz="1800" baseline="-25000" dirty="0"/>
              <a:t>4</a:t>
            </a:r>
            <a:r>
              <a:rPr lang="en-US" sz="1800" baseline="-25000" dirty="0"/>
              <a:t> </a:t>
            </a:r>
            <a:r>
              <a:rPr lang="en-US" sz="1800" dirty="0"/>
              <a:t>grains were produced by the flux method </a:t>
            </a:r>
          </a:p>
          <a:p>
            <a:r>
              <a:rPr lang="en-US" sz="1800" dirty="0"/>
              <a:t>(as well as ZnWO</a:t>
            </a:r>
            <a:r>
              <a:rPr lang="en-US" sz="1800" baseline="-25000" dirty="0"/>
              <a:t>4</a:t>
            </a:r>
            <a:r>
              <a:rPr lang="en-US" sz="1800" dirty="0"/>
              <a:t> and CaWO</a:t>
            </a:r>
            <a:r>
              <a:rPr lang="en-US" sz="1800" baseline="-25000" dirty="0"/>
              <a:t>4</a:t>
            </a:r>
            <a:r>
              <a:rPr lang="en-US" sz="1800" dirty="0"/>
              <a:t> grains before):</a:t>
            </a:r>
          </a:p>
          <a:p>
            <a:r>
              <a:rPr lang="en-US" dirty="0"/>
              <a:t>CaCO</a:t>
            </a:r>
            <a:r>
              <a:rPr lang="en-US" baseline="-25000" dirty="0"/>
              <a:t>3</a:t>
            </a:r>
            <a:r>
              <a:rPr lang="en-US" dirty="0"/>
              <a:t>+PbO+WO</a:t>
            </a:r>
            <a:r>
              <a:rPr lang="en-US" baseline="-25000" dirty="0"/>
              <a:t>3</a:t>
            </a:r>
            <a:r>
              <a:rPr lang="en-US" dirty="0"/>
              <a:t> (in stoichiometric proportions)+Na</a:t>
            </a:r>
            <a:r>
              <a:rPr lang="en-US" baseline="-25000" dirty="0"/>
              <a:t>2</a:t>
            </a:r>
            <a:r>
              <a:rPr lang="en-US" dirty="0"/>
              <a:t>WO</a:t>
            </a:r>
            <a:r>
              <a:rPr lang="en-US" baseline="-25000" dirty="0"/>
              <a:t>4</a:t>
            </a:r>
            <a:r>
              <a:rPr lang="en-US" dirty="0"/>
              <a:t> (flux)</a:t>
            </a:r>
            <a:endParaRPr lang="uk-UA" sz="1800" dirty="0"/>
          </a:p>
          <a:p>
            <a:r>
              <a:rPr lang="en-US" dirty="0"/>
              <a:t> </a:t>
            </a:r>
          </a:p>
          <a:p>
            <a:r>
              <a:rPr lang="en-US" dirty="0"/>
              <a:t>The yield of the grains is very low at the moment, they are "sticked" </a:t>
            </a:r>
          </a:p>
          <a:p>
            <a:r>
              <a:rPr lang="en-US" dirty="0"/>
              <a:t>in the flux volume.</a:t>
            </a:r>
          </a:p>
          <a:p>
            <a:endParaRPr lang="en-US" dirty="0"/>
          </a:p>
          <a:p>
            <a:r>
              <a:rPr lang="en-US" dirty="0"/>
              <a:t>According to XRD powder analysis the grains have the crystal lattice</a:t>
            </a:r>
          </a:p>
          <a:p>
            <a:r>
              <a:rPr lang="en-US" dirty="0"/>
              <a:t>of </a:t>
            </a:r>
            <a:r>
              <a:rPr lang="en-US" dirty="0" err="1"/>
              <a:t>sheelite</a:t>
            </a:r>
            <a:r>
              <a:rPr lang="en-US" dirty="0"/>
              <a:t> (CaWO</a:t>
            </a:r>
            <a:r>
              <a:rPr lang="en-US" baseline="-25000" dirty="0"/>
              <a:t>4</a:t>
            </a:r>
            <a:r>
              <a:rPr lang="en-US" dirty="0"/>
              <a:t>) type.</a:t>
            </a:r>
          </a:p>
          <a:p>
            <a:endParaRPr lang="en-US" dirty="0"/>
          </a:p>
          <a:p>
            <a:endParaRPr lang="en-US" dirty="0"/>
          </a:p>
          <a:p>
            <a:r>
              <a:rPr lang="en-US" b="1" dirty="0"/>
              <a:t>        Real</a:t>
            </a:r>
            <a:r>
              <a:rPr lang="en-US" dirty="0"/>
              <a:t> stoichiometric composition of the grains (chemical analysis):</a:t>
            </a:r>
          </a:p>
        </p:txBody>
      </p:sp>
      <p:graphicFrame>
        <p:nvGraphicFramePr>
          <p:cNvPr id="14" name="Table 13">
            <a:extLst>
              <a:ext uri="{FF2B5EF4-FFF2-40B4-BE49-F238E27FC236}">
                <a16:creationId xmlns:a16="http://schemas.microsoft.com/office/drawing/2014/main" id="{DBB7A638-C785-4423-AC35-887C628F86AC}"/>
              </a:ext>
            </a:extLst>
          </p:cNvPr>
          <p:cNvGraphicFramePr>
            <a:graphicFrameLocks noGrp="1"/>
          </p:cNvGraphicFramePr>
          <p:nvPr>
            <p:extLst>
              <p:ext uri="{D42A27DB-BD31-4B8C-83A1-F6EECF244321}">
                <p14:modId xmlns:p14="http://schemas.microsoft.com/office/powerpoint/2010/main" val="486872076"/>
              </p:ext>
            </p:extLst>
          </p:nvPr>
        </p:nvGraphicFramePr>
        <p:xfrm>
          <a:off x="6170316" y="4128018"/>
          <a:ext cx="5581650" cy="2047958"/>
        </p:xfrm>
        <a:graphic>
          <a:graphicData uri="http://schemas.openxmlformats.org/drawingml/2006/table">
            <a:tbl>
              <a:tblPr firstRow="1" firstCol="1" bandRow="1"/>
              <a:tblGrid>
                <a:gridCol w="2199086">
                  <a:extLst>
                    <a:ext uri="{9D8B030D-6E8A-4147-A177-3AD203B41FA5}">
                      <a16:colId xmlns:a16="http://schemas.microsoft.com/office/drawing/2014/main" val="1612334503"/>
                    </a:ext>
                  </a:extLst>
                </a:gridCol>
                <a:gridCol w="3382564">
                  <a:extLst>
                    <a:ext uri="{9D8B030D-6E8A-4147-A177-3AD203B41FA5}">
                      <a16:colId xmlns:a16="http://schemas.microsoft.com/office/drawing/2014/main" val="1270621276"/>
                    </a:ext>
                  </a:extLst>
                </a:gridCol>
              </a:tblGrid>
              <a:tr h="467894">
                <a:tc>
                  <a:txBody>
                    <a:bodyPr/>
                    <a:lstStyle/>
                    <a:p>
                      <a:pPr>
                        <a:lnSpc>
                          <a:spcPct val="107000"/>
                        </a:lnSpc>
                        <a:spcBef>
                          <a:spcPts val="300"/>
                        </a:spcBef>
                        <a:spcAft>
                          <a:spcPts val="300"/>
                        </a:spcAft>
                      </a:pPr>
                      <a:r>
                        <a:rPr lang="en-US" sz="1600" b="1">
                          <a:effectLst/>
                          <a:latin typeface="Calibri" panose="020F0502020204030204" pitchFamily="34" charset="0"/>
                          <a:ea typeface="Calibri" panose="020F0502020204030204" pitchFamily="34" charset="0"/>
                          <a:cs typeface="Calibri" panose="020F0502020204030204" pitchFamily="34" charset="0"/>
                        </a:rPr>
                        <a:t>Nominal composition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300"/>
                        </a:spcBef>
                        <a:spcAft>
                          <a:spcPts val="300"/>
                        </a:spcAft>
                      </a:pPr>
                      <a:r>
                        <a:rPr lang="en-US" sz="1600" b="1">
                          <a:effectLst/>
                          <a:latin typeface="Calibri" panose="020F0502020204030204" pitchFamily="34" charset="0"/>
                          <a:ea typeface="Calibri" panose="020F0502020204030204" pitchFamily="34" charset="0"/>
                          <a:cs typeface="Calibri" panose="020F0502020204030204" pitchFamily="34" charset="0"/>
                        </a:rPr>
                        <a:t>Real composition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3402878"/>
                  </a:ext>
                </a:extLst>
              </a:tr>
              <a:tr h="405042">
                <a:tc>
                  <a:txBody>
                    <a:bodyPr/>
                    <a:lstStyle/>
                    <a:p>
                      <a:pPr>
                        <a:lnSpc>
                          <a:spcPct val="107000"/>
                        </a:lnSpc>
                        <a:spcBef>
                          <a:spcPts val="300"/>
                        </a:spcBef>
                        <a:spcAft>
                          <a:spcPts val="300"/>
                        </a:spcAft>
                      </a:pPr>
                      <a:r>
                        <a:rPr lang="en-US" sz="1600">
                          <a:effectLst/>
                          <a:latin typeface="Calibri" panose="020F0502020204030204" pitchFamily="34" charset="0"/>
                          <a:ea typeface="Calibri" panose="020F0502020204030204" pitchFamily="34" charset="0"/>
                          <a:cs typeface="Calibri" panose="020F0502020204030204" pitchFamily="34" charset="0"/>
                        </a:rPr>
                        <a:t>Ca</a:t>
                      </a:r>
                      <a:r>
                        <a:rPr lang="en-US" sz="1600" baseline="-25000">
                          <a:effectLst/>
                          <a:latin typeface="Calibri" panose="020F0502020204030204" pitchFamily="34" charset="0"/>
                          <a:ea typeface="Calibri" panose="020F0502020204030204" pitchFamily="34" charset="0"/>
                          <a:cs typeface="Calibri" panose="020F0502020204030204" pitchFamily="34" charset="0"/>
                        </a:rPr>
                        <a:t>0.7</a:t>
                      </a:r>
                      <a:r>
                        <a:rPr lang="en-US" sz="1600">
                          <a:effectLst/>
                          <a:latin typeface="Calibri" panose="020F0502020204030204" pitchFamily="34" charset="0"/>
                          <a:ea typeface="Calibri" panose="020F0502020204030204" pitchFamily="34" charset="0"/>
                          <a:cs typeface="Calibri" panose="020F0502020204030204" pitchFamily="34" charset="0"/>
                        </a:rPr>
                        <a:t>Pb</a:t>
                      </a:r>
                      <a:r>
                        <a:rPr lang="en-US" sz="1600" baseline="-25000">
                          <a:effectLst/>
                          <a:latin typeface="Calibri" panose="020F0502020204030204" pitchFamily="34" charset="0"/>
                          <a:ea typeface="Calibri" panose="020F0502020204030204" pitchFamily="34" charset="0"/>
                          <a:cs typeface="Calibri" panose="020F0502020204030204" pitchFamily="34" charset="0"/>
                        </a:rPr>
                        <a:t>0.3</a:t>
                      </a:r>
                      <a:r>
                        <a:rPr lang="en-US" sz="1600">
                          <a:effectLst/>
                          <a:latin typeface="Calibri" panose="020F0502020204030204" pitchFamily="34" charset="0"/>
                          <a:ea typeface="Calibri" panose="020F0502020204030204" pitchFamily="34" charset="0"/>
                          <a:cs typeface="Calibri" panose="020F0502020204030204" pitchFamily="34" charset="0"/>
                        </a:rPr>
                        <a:t>WO</a:t>
                      </a:r>
                      <a:r>
                        <a:rPr lang="en-US" sz="1600" baseline="-25000">
                          <a:effectLst/>
                          <a:latin typeface="Calibri" panose="020F0502020204030204" pitchFamily="34" charset="0"/>
                          <a:ea typeface="Calibri" panose="020F0502020204030204" pitchFamily="34" charset="0"/>
                          <a:cs typeface="Calibri" panose="020F0502020204030204" pitchFamily="34" charset="0"/>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300"/>
                        </a:spcBef>
                        <a:spcAft>
                          <a:spcPts val="300"/>
                        </a:spcAft>
                      </a:pPr>
                      <a:r>
                        <a:rPr lang="en-US" sz="1600">
                          <a:effectLst/>
                          <a:latin typeface="Calibri" panose="020F0502020204030204" pitchFamily="34" charset="0"/>
                          <a:ea typeface="Calibri" panose="020F0502020204030204" pitchFamily="34" charset="0"/>
                          <a:cs typeface="Calibri" panose="020F0502020204030204" pitchFamily="34" charset="0"/>
                        </a:rPr>
                        <a:t>Ca</a:t>
                      </a:r>
                      <a:r>
                        <a:rPr lang="en-US" sz="1600" baseline="-25000">
                          <a:effectLst/>
                          <a:latin typeface="Calibri" panose="020F0502020204030204" pitchFamily="34" charset="0"/>
                          <a:ea typeface="Calibri" panose="020F0502020204030204" pitchFamily="34" charset="0"/>
                          <a:cs typeface="Calibri" panose="020F0502020204030204" pitchFamily="34" charset="0"/>
                        </a:rPr>
                        <a:t>0.75</a:t>
                      </a:r>
                      <a:r>
                        <a:rPr lang="en-US" sz="1600">
                          <a:effectLst/>
                          <a:latin typeface="Calibri" panose="020F0502020204030204" pitchFamily="34" charset="0"/>
                          <a:ea typeface="Calibri" panose="020F0502020204030204" pitchFamily="34" charset="0"/>
                          <a:cs typeface="Calibri" panose="020F0502020204030204" pitchFamily="34" charset="0"/>
                        </a:rPr>
                        <a:t>Pb</a:t>
                      </a:r>
                      <a:r>
                        <a:rPr lang="en-US" sz="1600" baseline="-25000">
                          <a:effectLst/>
                          <a:latin typeface="Calibri" panose="020F0502020204030204" pitchFamily="34" charset="0"/>
                          <a:ea typeface="Calibri" panose="020F0502020204030204" pitchFamily="34" charset="0"/>
                          <a:cs typeface="Calibri" panose="020F0502020204030204" pitchFamily="34" charset="0"/>
                        </a:rPr>
                        <a:t>0.25</a:t>
                      </a:r>
                      <a:r>
                        <a:rPr lang="en-US" sz="1600">
                          <a:effectLst/>
                          <a:latin typeface="Calibri" panose="020F0502020204030204" pitchFamily="34" charset="0"/>
                          <a:ea typeface="Calibri" panose="020F0502020204030204" pitchFamily="34" charset="0"/>
                          <a:cs typeface="Calibri" panose="020F0502020204030204" pitchFamily="34" charset="0"/>
                        </a:rPr>
                        <a:t>WO</a:t>
                      </a:r>
                      <a:r>
                        <a:rPr lang="en-US" sz="1600" baseline="-25000">
                          <a:effectLst/>
                          <a:latin typeface="Calibri" panose="020F0502020204030204" pitchFamily="34" charset="0"/>
                          <a:ea typeface="Calibri" panose="020F0502020204030204" pitchFamily="34" charset="0"/>
                          <a:cs typeface="Calibri" panose="020F0502020204030204" pitchFamily="34" charset="0"/>
                        </a:rPr>
                        <a:t>4</a:t>
                      </a:r>
                      <a:r>
                        <a:rPr lang="en-US" sz="1600">
                          <a:effectLst/>
                          <a:latin typeface="Calibri" panose="020F0502020204030204" pitchFamily="34" charset="0"/>
                          <a:ea typeface="Calibri" panose="020F0502020204030204" pitchFamily="34" charset="0"/>
                          <a:cs typeface="Calibri" panose="020F0502020204030204" pitchFamily="34" charset="0"/>
                        </a:rPr>
                        <a:t> (ensemble of grains)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2546173"/>
                  </a:ext>
                </a:extLst>
              </a:tr>
              <a:tr h="391674">
                <a:tc rowSpan="3">
                  <a:txBody>
                    <a:bodyPr/>
                    <a:lstStyle/>
                    <a:p>
                      <a:pPr>
                        <a:lnSpc>
                          <a:spcPct val="107000"/>
                        </a:lnSpc>
                        <a:spcBef>
                          <a:spcPts val="300"/>
                        </a:spcBef>
                        <a:spcAft>
                          <a:spcPts val="300"/>
                        </a:spcAft>
                      </a:pPr>
                      <a:r>
                        <a:rPr lang="en-US" sz="1600" dirty="0">
                          <a:effectLst/>
                          <a:latin typeface="Calibri" panose="020F0502020204030204" pitchFamily="34" charset="0"/>
                          <a:ea typeface="Calibri" panose="020F0502020204030204" pitchFamily="34" charset="0"/>
                          <a:cs typeface="Calibri" panose="020F0502020204030204" pitchFamily="34" charset="0"/>
                        </a:rPr>
                        <a:t>Ca</a:t>
                      </a:r>
                      <a:r>
                        <a:rPr lang="en-US" sz="1600" baseline="-25000" dirty="0">
                          <a:effectLst/>
                          <a:latin typeface="Calibri" panose="020F0502020204030204" pitchFamily="34" charset="0"/>
                          <a:ea typeface="Calibri" panose="020F0502020204030204" pitchFamily="34" charset="0"/>
                          <a:cs typeface="Calibri" panose="020F0502020204030204" pitchFamily="34" charset="0"/>
                        </a:rPr>
                        <a:t>0.5</a:t>
                      </a:r>
                      <a:r>
                        <a:rPr lang="en-US" sz="1600" dirty="0">
                          <a:effectLst/>
                          <a:latin typeface="Calibri" panose="020F0502020204030204" pitchFamily="34" charset="0"/>
                          <a:ea typeface="Calibri" panose="020F0502020204030204" pitchFamily="34" charset="0"/>
                          <a:cs typeface="Calibri" panose="020F0502020204030204" pitchFamily="34" charset="0"/>
                        </a:rPr>
                        <a:t>Pb</a:t>
                      </a:r>
                      <a:r>
                        <a:rPr lang="en-US" sz="1600" baseline="-25000" dirty="0">
                          <a:effectLst/>
                          <a:latin typeface="Calibri" panose="020F0502020204030204" pitchFamily="34" charset="0"/>
                          <a:ea typeface="Calibri" panose="020F0502020204030204" pitchFamily="34" charset="0"/>
                          <a:cs typeface="Calibri" panose="020F0502020204030204" pitchFamily="34" charset="0"/>
                        </a:rPr>
                        <a:t>0.5</a:t>
                      </a:r>
                      <a:r>
                        <a:rPr lang="en-US" sz="1600" dirty="0">
                          <a:effectLst/>
                          <a:latin typeface="Calibri" panose="020F0502020204030204" pitchFamily="34" charset="0"/>
                          <a:ea typeface="Calibri" panose="020F0502020204030204" pitchFamily="34" charset="0"/>
                          <a:cs typeface="Calibri" panose="020F0502020204030204" pitchFamily="34" charset="0"/>
                        </a:rPr>
                        <a:t>WO</a:t>
                      </a:r>
                      <a:r>
                        <a:rPr lang="en-US" sz="1600" baseline="-25000" dirty="0">
                          <a:effectLst/>
                          <a:latin typeface="Calibri" panose="020F0502020204030204" pitchFamily="34" charset="0"/>
                          <a:ea typeface="Calibri" panose="020F0502020204030204" pitchFamily="34" charset="0"/>
                          <a:cs typeface="Calibri" panose="020F0502020204030204" pitchFamily="34" charset="0"/>
                        </a:rPr>
                        <a:t>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300"/>
                        </a:spcBef>
                        <a:spcAft>
                          <a:spcPts val="300"/>
                        </a:spcAft>
                      </a:pPr>
                      <a:r>
                        <a:rPr lang="en-US" sz="1600">
                          <a:effectLst/>
                          <a:latin typeface="Calibri" panose="020F0502020204030204" pitchFamily="34" charset="0"/>
                          <a:ea typeface="Calibri" panose="020F0502020204030204" pitchFamily="34" charset="0"/>
                          <a:cs typeface="Calibri" panose="020F0502020204030204" pitchFamily="34" charset="0"/>
                        </a:rPr>
                        <a:t>Ca</a:t>
                      </a:r>
                      <a:r>
                        <a:rPr lang="en-US" sz="1600" baseline="-25000">
                          <a:effectLst/>
                          <a:latin typeface="Calibri" panose="020F0502020204030204" pitchFamily="34" charset="0"/>
                          <a:ea typeface="Calibri" panose="020F0502020204030204" pitchFamily="34" charset="0"/>
                          <a:cs typeface="Calibri" panose="020F0502020204030204" pitchFamily="34" charset="0"/>
                        </a:rPr>
                        <a:t>0.75</a:t>
                      </a:r>
                      <a:r>
                        <a:rPr lang="en-US" sz="1600">
                          <a:effectLst/>
                          <a:latin typeface="Calibri" panose="020F0502020204030204" pitchFamily="34" charset="0"/>
                          <a:ea typeface="Calibri" panose="020F0502020204030204" pitchFamily="34" charset="0"/>
                          <a:cs typeface="Calibri" panose="020F0502020204030204" pitchFamily="34" charset="0"/>
                        </a:rPr>
                        <a:t>Pb</a:t>
                      </a:r>
                      <a:r>
                        <a:rPr lang="en-US" sz="1600" baseline="-25000">
                          <a:effectLst/>
                          <a:latin typeface="Calibri" panose="020F0502020204030204" pitchFamily="34" charset="0"/>
                          <a:ea typeface="Calibri" panose="020F0502020204030204" pitchFamily="34" charset="0"/>
                          <a:cs typeface="Calibri" panose="020F0502020204030204" pitchFamily="34" charset="0"/>
                        </a:rPr>
                        <a:t>0.25</a:t>
                      </a:r>
                      <a:r>
                        <a:rPr lang="en-US" sz="1600">
                          <a:effectLst/>
                          <a:latin typeface="Calibri" panose="020F0502020204030204" pitchFamily="34" charset="0"/>
                          <a:ea typeface="Calibri" panose="020F0502020204030204" pitchFamily="34" charset="0"/>
                          <a:cs typeface="Calibri" panose="020F0502020204030204" pitchFamily="34" charset="0"/>
                        </a:rPr>
                        <a:t>WO</a:t>
                      </a:r>
                      <a:r>
                        <a:rPr lang="en-US" sz="1600" baseline="-25000">
                          <a:effectLst/>
                          <a:latin typeface="Calibri" panose="020F0502020204030204" pitchFamily="34" charset="0"/>
                          <a:ea typeface="Calibri" panose="020F0502020204030204" pitchFamily="34" charset="0"/>
                          <a:cs typeface="Calibri" panose="020F0502020204030204" pitchFamily="34" charset="0"/>
                        </a:rPr>
                        <a:t>4</a:t>
                      </a:r>
                      <a:r>
                        <a:rPr lang="en-US" sz="1600">
                          <a:effectLst/>
                          <a:latin typeface="Calibri" panose="020F0502020204030204" pitchFamily="34" charset="0"/>
                          <a:ea typeface="Calibri" panose="020F0502020204030204" pitchFamily="34" charset="0"/>
                          <a:cs typeface="Calibri" panose="020F0502020204030204" pitchFamily="34" charset="0"/>
                        </a:rPr>
                        <a:t> (small grain)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27635"/>
                  </a:ext>
                </a:extLst>
              </a:tr>
              <a:tr h="391674">
                <a:tc vMerge="1">
                  <a:txBody>
                    <a:bodyPr/>
                    <a:lstStyle/>
                    <a:p>
                      <a:endParaRPr lang="en-US"/>
                    </a:p>
                  </a:txBody>
                  <a:tcPr/>
                </a:tc>
                <a:tc>
                  <a:txBody>
                    <a:bodyPr/>
                    <a:lstStyle/>
                    <a:p>
                      <a:pPr>
                        <a:lnSpc>
                          <a:spcPct val="107000"/>
                        </a:lnSpc>
                        <a:spcBef>
                          <a:spcPts val="300"/>
                        </a:spcBef>
                        <a:spcAft>
                          <a:spcPts val="300"/>
                        </a:spcAft>
                      </a:pPr>
                      <a:r>
                        <a:rPr lang="en-US" sz="1600" dirty="0">
                          <a:effectLst/>
                          <a:latin typeface="Calibri" panose="020F0502020204030204" pitchFamily="34" charset="0"/>
                          <a:ea typeface="Calibri" panose="020F0502020204030204" pitchFamily="34" charset="0"/>
                          <a:cs typeface="Calibri" panose="020F0502020204030204" pitchFamily="34" charset="0"/>
                        </a:rPr>
                        <a:t>Ca</a:t>
                      </a:r>
                      <a:r>
                        <a:rPr lang="en-US" sz="1600" baseline="-25000" dirty="0">
                          <a:effectLst/>
                          <a:latin typeface="Calibri" panose="020F0502020204030204" pitchFamily="34" charset="0"/>
                          <a:ea typeface="Calibri" panose="020F0502020204030204" pitchFamily="34" charset="0"/>
                          <a:cs typeface="Calibri" panose="020F0502020204030204" pitchFamily="34" charset="0"/>
                        </a:rPr>
                        <a:t>0.92</a:t>
                      </a:r>
                      <a:r>
                        <a:rPr lang="en-US" sz="1600" dirty="0">
                          <a:effectLst/>
                          <a:latin typeface="Calibri" panose="020F0502020204030204" pitchFamily="34" charset="0"/>
                          <a:ea typeface="Calibri" panose="020F0502020204030204" pitchFamily="34" charset="0"/>
                          <a:cs typeface="Calibri" panose="020F0502020204030204" pitchFamily="34" charset="0"/>
                        </a:rPr>
                        <a:t>Pb</a:t>
                      </a:r>
                      <a:r>
                        <a:rPr lang="en-US" sz="1600" baseline="-25000" dirty="0">
                          <a:effectLst/>
                          <a:latin typeface="Calibri" panose="020F0502020204030204" pitchFamily="34" charset="0"/>
                          <a:ea typeface="Calibri" panose="020F0502020204030204" pitchFamily="34" charset="0"/>
                          <a:cs typeface="Calibri" panose="020F0502020204030204" pitchFamily="34" charset="0"/>
                        </a:rPr>
                        <a:t>0.08</a:t>
                      </a:r>
                      <a:r>
                        <a:rPr lang="en-US" sz="1600" dirty="0">
                          <a:effectLst/>
                          <a:latin typeface="Calibri" panose="020F0502020204030204" pitchFamily="34" charset="0"/>
                          <a:ea typeface="Calibri" panose="020F0502020204030204" pitchFamily="34" charset="0"/>
                          <a:cs typeface="Calibri" panose="020F0502020204030204" pitchFamily="34" charset="0"/>
                        </a:rPr>
                        <a:t>WO</a:t>
                      </a:r>
                      <a:r>
                        <a:rPr lang="en-US" sz="1600" baseline="-25000" dirty="0">
                          <a:effectLst/>
                          <a:latin typeface="Calibri" panose="020F0502020204030204" pitchFamily="34" charset="0"/>
                          <a:ea typeface="Calibri" panose="020F0502020204030204" pitchFamily="34" charset="0"/>
                          <a:cs typeface="Calibri" panose="020F0502020204030204" pitchFamily="34" charset="0"/>
                        </a:rPr>
                        <a:t>4</a:t>
                      </a:r>
                      <a:r>
                        <a:rPr lang="en-US" sz="1600" dirty="0">
                          <a:effectLst/>
                          <a:latin typeface="Calibri" panose="020F0502020204030204" pitchFamily="34" charset="0"/>
                          <a:ea typeface="Calibri" panose="020F0502020204030204" pitchFamily="34" charset="0"/>
                          <a:cs typeface="Calibri" panose="020F0502020204030204" pitchFamily="34" charset="0"/>
                        </a:rPr>
                        <a:t> (medium grain)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7501827"/>
                  </a:ext>
                </a:extLst>
              </a:tr>
              <a:tr h="391674">
                <a:tc vMerge="1">
                  <a:txBody>
                    <a:bodyPr/>
                    <a:lstStyle/>
                    <a:p>
                      <a:endParaRPr lang="en-US"/>
                    </a:p>
                  </a:txBody>
                  <a:tcPr/>
                </a:tc>
                <a:tc>
                  <a:txBody>
                    <a:bodyPr/>
                    <a:lstStyle/>
                    <a:p>
                      <a:pPr>
                        <a:lnSpc>
                          <a:spcPct val="107000"/>
                        </a:lnSpc>
                        <a:spcBef>
                          <a:spcPts val="300"/>
                        </a:spcBef>
                        <a:spcAft>
                          <a:spcPts val="300"/>
                        </a:spcAft>
                      </a:pPr>
                      <a:r>
                        <a:rPr lang="en-US" sz="1600" dirty="0">
                          <a:effectLst/>
                          <a:latin typeface="Calibri" panose="020F0502020204030204" pitchFamily="34" charset="0"/>
                          <a:ea typeface="Calibri" panose="020F0502020204030204" pitchFamily="34" charset="0"/>
                          <a:cs typeface="Calibri" panose="020F0502020204030204" pitchFamily="34" charset="0"/>
                        </a:rPr>
                        <a:t>Ca</a:t>
                      </a:r>
                      <a:r>
                        <a:rPr lang="en-US" sz="1600" baseline="-25000" dirty="0">
                          <a:effectLst/>
                          <a:latin typeface="Calibri" panose="020F0502020204030204" pitchFamily="34" charset="0"/>
                          <a:ea typeface="Calibri" panose="020F0502020204030204" pitchFamily="34" charset="0"/>
                          <a:cs typeface="Calibri" panose="020F0502020204030204" pitchFamily="34" charset="0"/>
                        </a:rPr>
                        <a:t>0.91</a:t>
                      </a:r>
                      <a:r>
                        <a:rPr lang="en-US" sz="1600" dirty="0">
                          <a:effectLst/>
                          <a:latin typeface="Calibri" panose="020F0502020204030204" pitchFamily="34" charset="0"/>
                          <a:ea typeface="Calibri" panose="020F0502020204030204" pitchFamily="34" charset="0"/>
                          <a:cs typeface="Calibri" panose="020F0502020204030204" pitchFamily="34" charset="0"/>
                        </a:rPr>
                        <a:t>Pb</a:t>
                      </a:r>
                      <a:r>
                        <a:rPr lang="en-US" sz="1600" baseline="-25000" dirty="0">
                          <a:effectLst/>
                          <a:latin typeface="Calibri" panose="020F0502020204030204" pitchFamily="34" charset="0"/>
                          <a:ea typeface="Calibri" panose="020F0502020204030204" pitchFamily="34" charset="0"/>
                          <a:cs typeface="Calibri" panose="020F0502020204030204" pitchFamily="34" charset="0"/>
                        </a:rPr>
                        <a:t>0.09</a:t>
                      </a:r>
                      <a:r>
                        <a:rPr lang="en-US" sz="1600" dirty="0">
                          <a:effectLst/>
                          <a:latin typeface="Calibri" panose="020F0502020204030204" pitchFamily="34" charset="0"/>
                          <a:ea typeface="Calibri" panose="020F0502020204030204" pitchFamily="34" charset="0"/>
                          <a:cs typeface="Calibri" panose="020F0502020204030204" pitchFamily="34" charset="0"/>
                        </a:rPr>
                        <a:t>WO</a:t>
                      </a:r>
                      <a:r>
                        <a:rPr lang="en-US" sz="1600" baseline="-25000" dirty="0">
                          <a:effectLst/>
                          <a:latin typeface="Calibri" panose="020F0502020204030204" pitchFamily="34" charset="0"/>
                          <a:ea typeface="Calibri" panose="020F0502020204030204" pitchFamily="34" charset="0"/>
                          <a:cs typeface="Calibri" panose="020F0502020204030204" pitchFamily="34" charset="0"/>
                        </a:rPr>
                        <a:t>4</a:t>
                      </a:r>
                      <a:r>
                        <a:rPr lang="en-US" sz="1600" dirty="0">
                          <a:effectLst/>
                          <a:latin typeface="Calibri" panose="020F0502020204030204" pitchFamily="34" charset="0"/>
                          <a:ea typeface="Calibri" panose="020F0502020204030204" pitchFamily="34" charset="0"/>
                          <a:cs typeface="Calibri" panose="020F0502020204030204" pitchFamily="34" charset="0"/>
                        </a:rPr>
                        <a:t> (big grain)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0175820"/>
                  </a:ext>
                </a:extLst>
              </a:tr>
            </a:tbl>
          </a:graphicData>
        </a:graphic>
      </p:graphicFrame>
    </p:spTree>
    <p:extLst>
      <p:ext uri="{BB962C8B-B14F-4D97-AF65-F5344CB8AC3E}">
        <p14:creationId xmlns:p14="http://schemas.microsoft.com/office/powerpoint/2010/main" val="3184173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F4D51E5A-9C81-4F73-AAB3-45FE01A6F851}"/>
              </a:ext>
            </a:extLst>
          </p:cNvPr>
          <p:cNvGrpSpPr/>
          <p:nvPr/>
        </p:nvGrpSpPr>
        <p:grpSpPr>
          <a:xfrm>
            <a:off x="203205" y="451902"/>
            <a:ext cx="4313378" cy="3217282"/>
            <a:chOff x="2610507" y="28787"/>
            <a:chExt cx="5870884" cy="4169207"/>
          </a:xfrm>
        </p:grpSpPr>
        <p:grpSp>
          <p:nvGrpSpPr>
            <p:cNvPr id="14" name="Group 13">
              <a:extLst>
                <a:ext uri="{FF2B5EF4-FFF2-40B4-BE49-F238E27FC236}">
                  <a16:creationId xmlns:a16="http://schemas.microsoft.com/office/drawing/2014/main" id="{BF1C1CDC-632C-4756-ADEE-52631B7A3E37}"/>
                </a:ext>
              </a:extLst>
            </p:cNvPr>
            <p:cNvGrpSpPr/>
            <p:nvPr/>
          </p:nvGrpSpPr>
          <p:grpSpPr>
            <a:xfrm>
              <a:off x="2610507" y="477076"/>
              <a:ext cx="5870884" cy="3720918"/>
              <a:chOff x="2584003" y="278294"/>
              <a:chExt cx="5870884" cy="3720918"/>
            </a:xfrm>
          </p:grpSpPr>
          <p:grpSp>
            <p:nvGrpSpPr>
              <p:cNvPr id="10" name="Group 9">
                <a:extLst>
                  <a:ext uri="{FF2B5EF4-FFF2-40B4-BE49-F238E27FC236}">
                    <a16:creationId xmlns:a16="http://schemas.microsoft.com/office/drawing/2014/main" id="{77FE4A69-0895-4FF3-9337-CABE357AC906}"/>
                  </a:ext>
                </a:extLst>
              </p:cNvPr>
              <p:cNvGrpSpPr/>
              <p:nvPr/>
            </p:nvGrpSpPr>
            <p:grpSpPr>
              <a:xfrm>
                <a:off x="2584003" y="278294"/>
                <a:ext cx="5870884" cy="3720918"/>
                <a:chOff x="2584003" y="278294"/>
                <a:chExt cx="5870884" cy="3720918"/>
              </a:xfrm>
            </p:grpSpPr>
            <p:pic>
              <p:nvPicPr>
                <p:cNvPr id="7" name="Picture 6">
                  <a:extLst>
                    <a:ext uri="{FF2B5EF4-FFF2-40B4-BE49-F238E27FC236}">
                      <a16:creationId xmlns:a16="http://schemas.microsoft.com/office/drawing/2014/main" id="{8132BB70-0FED-495F-A643-F56B28B41F5D}"/>
                    </a:ext>
                  </a:extLst>
                </p:cNvPr>
                <p:cNvPicPr>
                  <a:picLocks noChangeAspect="1"/>
                </p:cNvPicPr>
                <p:nvPr/>
              </p:nvPicPr>
              <p:blipFill rotWithShape="1">
                <a:blip r:embed="rId3">
                  <a:extLst>
                    <a:ext uri="{28A0092B-C50C-407E-A947-70E740481C1C}">
                      <a14:useLocalDpi xmlns:a14="http://schemas.microsoft.com/office/drawing/2010/main" val="0"/>
                    </a:ext>
                  </a:extLst>
                </a:blip>
                <a:srcRect l="1093" t="52812" r="9131" b="14203"/>
                <a:stretch/>
              </p:blipFill>
              <p:spPr>
                <a:xfrm>
                  <a:off x="3008243" y="278294"/>
                  <a:ext cx="5446644" cy="3376361"/>
                </a:xfrm>
                <a:prstGeom prst="rect">
                  <a:avLst/>
                </a:prstGeom>
              </p:spPr>
            </p:pic>
            <p:sp>
              <p:nvSpPr>
                <p:cNvPr id="8" name="TextBox 7">
                  <a:extLst>
                    <a:ext uri="{FF2B5EF4-FFF2-40B4-BE49-F238E27FC236}">
                      <a16:creationId xmlns:a16="http://schemas.microsoft.com/office/drawing/2014/main" id="{EBD7B315-29A6-43B2-9768-9F3E1C280E0F}"/>
                    </a:ext>
                  </a:extLst>
                </p:cNvPr>
                <p:cNvSpPr txBox="1"/>
                <p:nvPr/>
              </p:nvSpPr>
              <p:spPr>
                <a:xfrm>
                  <a:off x="4918221" y="3629880"/>
                  <a:ext cx="1717201" cy="369332"/>
                </a:xfrm>
                <a:prstGeom prst="rect">
                  <a:avLst/>
                </a:prstGeom>
                <a:noFill/>
              </p:spPr>
              <p:txBody>
                <a:bodyPr wrap="none" rtlCol="0">
                  <a:spAutoFit/>
                </a:bodyPr>
                <a:lstStyle/>
                <a:p>
                  <a:r>
                    <a:rPr lang="en-US" dirty="0"/>
                    <a:t>Wavelength, nm</a:t>
                  </a:r>
                </a:p>
              </p:txBody>
            </p:sp>
            <p:sp>
              <p:nvSpPr>
                <p:cNvPr id="9" name="TextBox 8">
                  <a:extLst>
                    <a:ext uri="{FF2B5EF4-FFF2-40B4-BE49-F238E27FC236}">
                      <a16:creationId xmlns:a16="http://schemas.microsoft.com/office/drawing/2014/main" id="{84D4CBA5-5C35-4679-9755-0E37E0F21FDB}"/>
                    </a:ext>
                  </a:extLst>
                </p:cNvPr>
                <p:cNvSpPr txBox="1"/>
                <p:nvPr/>
              </p:nvSpPr>
              <p:spPr>
                <a:xfrm rot="16200000">
                  <a:off x="1882752" y="1787580"/>
                  <a:ext cx="1771833" cy="369332"/>
                </a:xfrm>
                <a:prstGeom prst="rect">
                  <a:avLst/>
                </a:prstGeom>
                <a:noFill/>
              </p:spPr>
              <p:txBody>
                <a:bodyPr wrap="none" rtlCol="0">
                  <a:spAutoFit/>
                </a:bodyPr>
                <a:lstStyle/>
                <a:p>
                  <a:r>
                    <a:rPr lang="en-US" dirty="0"/>
                    <a:t>Intensity, </a:t>
                  </a:r>
                  <a:r>
                    <a:rPr lang="en-US" dirty="0" err="1"/>
                    <a:t>abs.un</a:t>
                  </a:r>
                  <a:r>
                    <a:rPr lang="en-US" dirty="0"/>
                    <a:t>.</a:t>
                  </a:r>
                </a:p>
              </p:txBody>
            </p:sp>
          </p:grpSp>
          <p:sp>
            <p:nvSpPr>
              <p:cNvPr id="11" name="TextBox 10">
                <a:extLst>
                  <a:ext uri="{FF2B5EF4-FFF2-40B4-BE49-F238E27FC236}">
                    <a16:creationId xmlns:a16="http://schemas.microsoft.com/office/drawing/2014/main" id="{FAFB5CE3-9C3B-43DD-8053-F81080E84F1A}"/>
                  </a:ext>
                </a:extLst>
              </p:cNvPr>
              <p:cNvSpPr txBox="1"/>
              <p:nvPr/>
            </p:nvSpPr>
            <p:spPr>
              <a:xfrm>
                <a:off x="4382552" y="464940"/>
                <a:ext cx="1503104" cy="369332"/>
              </a:xfrm>
              <a:prstGeom prst="rect">
                <a:avLst/>
              </a:prstGeom>
              <a:noFill/>
            </p:spPr>
            <p:txBody>
              <a:bodyPr wrap="none" rtlCol="0">
                <a:spAutoFit/>
              </a:bodyPr>
              <a:lstStyle/>
              <a:p>
                <a:r>
                  <a:rPr lang="en-US" b="1" dirty="0">
                    <a:solidFill>
                      <a:srgbClr val="0000FF"/>
                    </a:solidFill>
                  </a:rPr>
                  <a:t>CaWO</a:t>
                </a:r>
                <a:r>
                  <a:rPr lang="en-US" b="1" baseline="-25000" dirty="0">
                    <a:solidFill>
                      <a:srgbClr val="0000FF"/>
                    </a:solidFill>
                  </a:rPr>
                  <a:t>4</a:t>
                </a:r>
                <a:r>
                  <a:rPr lang="en-US" b="1" dirty="0">
                    <a:solidFill>
                      <a:srgbClr val="0000FF"/>
                    </a:solidFill>
                  </a:rPr>
                  <a:t> grains</a:t>
                </a:r>
              </a:p>
            </p:txBody>
          </p:sp>
          <p:sp>
            <p:nvSpPr>
              <p:cNvPr id="12" name="TextBox 11">
                <a:extLst>
                  <a:ext uri="{FF2B5EF4-FFF2-40B4-BE49-F238E27FC236}">
                    <a16:creationId xmlns:a16="http://schemas.microsoft.com/office/drawing/2014/main" id="{19F29FAB-005D-4A5F-BDCE-4E07A4314CBB}"/>
                  </a:ext>
                </a:extLst>
              </p:cNvPr>
              <p:cNvSpPr txBox="1"/>
              <p:nvPr/>
            </p:nvSpPr>
            <p:spPr>
              <a:xfrm>
                <a:off x="6489649" y="2047410"/>
                <a:ext cx="1483227" cy="369332"/>
              </a:xfrm>
              <a:prstGeom prst="rect">
                <a:avLst/>
              </a:prstGeom>
              <a:noFill/>
            </p:spPr>
            <p:txBody>
              <a:bodyPr wrap="none" rtlCol="0">
                <a:spAutoFit/>
              </a:bodyPr>
              <a:lstStyle/>
              <a:p>
                <a:r>
                  <a:rPr lang="en-US" b="1" dirty="0">
                    <a:solidFill>
                      <a:srgbClr val="7030A0"/>
                    </a:solidFill>
                  </a:rPr>
                  <a:t>ZnWO</a:t>
                </a:r>
                <a:r>
                  <a:rPr lang="en-US" b="1" baseline="-25000" dirty="0">
                    <a:solidFill>
                      <a:srgbClr val="7030A0"/>
                    </a:solidFill>
                  </a:rPr>
                  <a:t>4</a:t>
                </a:r>
                <a:r>
                  <a:rPr lang="en-US" b="1" dirty="0">
                    <a:solidFill>
                      <a:srgbClr val="7030A0"/>
                    </a:solidFill>
                  </a:rPr>
                  <a:t> grains</a:t>
                </a:r>
              </a:p>
            </p:txBody>
          </p:sp>
          <p:sp>
            <p:nvSpPr>
              <p:cNvPr id="13" name="TextBox 12">
                <a:extLst>
                  <a:ext uri="{FF2B5EF4-FFF2-40B4-BE49-F238E27FC236}">
                    <a16:creationId xmlns:a16="http://schemas.microsoft.com/office/drawing/2014/main" id="{8F140FC4-8F47-4868-8EE1-8714B924D86D}"/>
                  </a:ext>
                </a:extLst>
              </p:cNvPr>
              <p:cNvSpPr txBox="1"/>
              <p:nvPr/>
            </p:nvSpPr>
            <p:spPr>
              <a:xfrm>
                <a:off x="5501294" y="926446"/>
                <a:ext cx="2129237" cy="369333"/>
              </a:xfrm>
              <a:prstGeom prst="rect">
                <a:avLst/>
              </a:prstGeom>
              <a:noFill/>
            </p:spPr>
            <p:txBody>
              <a:bodyPr wrap="none" rtlCol="0">
                <a:spAutoFit/>
              </a:bodyPr>
              <a:lstStyle/>
              <a:p>
                <a:r>
                  <a:rPr lang="en-US" b="1" dirty="0">
                    <a:solidFill>
                      <a:srgbClr val="FFFF00"/>
                    </a:solidFill>
                  </a:rPr>
                  <a:t>Ca</a:t>
                </a:r>
                <a:r>
                  <a:rPr lang="en-US" b="1" baseline="-25000" dirty="0">
                    <a:solidFill>
                      <a:srgbClr val="FFFF00"/>
                    </a:solidFill>
                  </a:rPr>
                  <a:t>0.5</a:t>
                </a:r>
                <a:r>
                  <a:rPr lang="en-US" b="1" dirty="0">
                    <a:solidFill>
                      <a:srgbClr val="FFFF00"/>
                    </a:solidFill>
                  </a:rPr>
                  <a:t>Pb</a:t>
                </a:r>
                <a:r>
                  <a:rPr lang="en-US" b="1" baseline="-25000" dirty="0">
                    <a:solidFill>
                      <a:srgbClr val="FFFF00"/>
                    </a:solidFill>
                  </a:rPr>
                  <a:t>0.5</a:t>
                </a:r>
                <a:r>
                  <a:rPr lang="en-US" b="1" dirty="0">
                    <a:solidFill>
                      <a:srgbClr val="FFFF00"/>
                    </a:solidFill>
                  </a:rPr>
                  <a:t>WO</a:t>
                </a:r>
                <a:r>
                  <a:rPr lang="en-US" b="1" baseline="-25000" dirty="0">
                    <a:solidFill>
                      <a:srgbClr val="FFFF00"/>
                    </a:solidFill>
                  </a:rPr>
                  <a:t>4</a:t>
                </a:r>
                <a:r>
                  <a:rPr lang="en-US" b="1" dirty="0">
                    <a:solidFill>
                      <a:srgbClr val="FFFF00"/>
                    </a:solidFill>
                  </a:rPr>
                  <a:t> grains</a:t>
                </a:r>
              </a:p>
            </p:txBody>
          </p:sp>
        </p:grpSp>
        <p:sp>
          <p:nvSpPr>
            <p:cNvPr id="15" name="TextBox 14">
              <a:extLst>
                <a:ext uri="{FF2B5EF4-FFF2-40B4-BE49-F238E27FC236}">
                  <a16:creationId xmlns:a16="http://schemas.microsoft.com/office/drawing/2014/main" id="{AAE3CB6A-CF78-44EC-8922-0121536A85CC}"/>
                </a:ext>
              </a:extLst>
            </p:cNvPr>
            <p:cNvSpPr txBox="1"/>
            <p:nvPr/>
          </p:nvSpPr>
          <p:spPr>
            <a:xfrm>
              <a:off x="4093014" y="28787"/>
              <a:ext cx="2869568" cy="369332"/>
            </a:xfrm>
            <a:prstGeom prst="rect">
              <a:avLst/>
            </a:prstGeom>
            <a:noFill/>
          </p:spPr>
          <p:txBody>
            <a:bodyPr wrap="none" rtlCol="0">
              <a:spAutoFit/>
            </a:bodyPr>
            <a:lstStyle/>
            <a:p>
              <a:r>
                <a:rPr lang="en-US" b="1" dirty="0">
                  <a:solidFill>
                    <a:srgbClr val="C00000"/>
                  </a:solidFill>
                </a:rPr>
                <a:t>X-ray excited luminescence </a:t>
              </a:r>
            </a:p>
          </p:txBody>
        </p:sp>
      </p:grpSp>
      <p:grpSp>
        <p:nvGrpSpPr>
          <p:cNvPr id="23" name="Group 22">
            <a:extLst>
              <a:ext uri="{FF2B5EF4-FFF2-40B4-BE49-F238E27FC236}">
                <a16:creationId xmlns:a16="http://schemas.microsoft.com/office/drawing/2014/main" id="{F29ECF11-0E9C-4A93-BF7A-BCDE1B96DFEA}"/>
              </a:ext>
            </a:extLst>
          </p:cNvPr>
          <p:cNvGrpSpPr/>
          <p:nvPr/>
        </p:nvGrpSpPr>
        <p:grpSpPr>
          <a:xfrm>
            <a:off x="6552002" y="441657"/>
            <a:ext cx="4919662" cy="3535003"/>
            <a:chOff x="5988307" y="0"/>
            <a:chExt cx="5923721" cy="4182296"/>
          </a:xfrm>
        </p:grpSpPr>
        <p:graphicFrame>
          <p:nvGraphicFramePr>
            <p:cNvPr id="4" name="Объект 3">
              <a:extLst>
                <a:ext uri="{FF2B5EF4-FFF2-40B4-BE49-F238E27FC236}">
                  <a16:creationId xmlns:a16="http://schemas.microsoft.com/office/drawing/2014/main" id="{BD35008C-1FDE-41D0-9F49-DB39F5DFCBA4}"/>
                </a:ext>
              </a:extLst>
            </p:cNvPr>
            <p:cNvGraphicFramePr>
              <a:graphicFrameLocks noChangeAspect="1"/>
            </p:cNvGraphicFramePr>
            <p:nvPr>
              <p:extLst>
                <p:ext uri="{D42A27DB-BD31-4B8C-83A1-F6EECF244321}">
                  <p14:modId xmlns:p14="http://schemas.microsoft.com/office/powerpoint/2010/main" val="1714927134"/>
                </p:ext>
              </p:extLst>
            </p:nvPr>
          </p:nvGraphicFramePr>
          <p:xfrm>
            <a:off x="5988307" y="191321"/>
            <a:ext cx="5923721" cy="3990975"/>
          </p:xfrm>
          <a:graphic>
            <a:graphicData uri="http://schemas.openxmlformats.org/presentationml/2006/ole">
              <mc:AlternateContent xmlns:mc="http://schemas.openxmlformats.org/markup-compatibility/2006">
                <mc:Choice xmlns:v="urn:schemas-microsoft-com:vml" Requires="v">
                  <p:oleObj spid="_x0000_s2108" name="Graph" r:id="rId4" imgW="3225373" imgH="3119878" progId="Origin50.Graph">
                    <p:embed/>
                  </p:oleObj>
                </mc:Choice>
                <mc:Fallback>
                  <p:oleObj name="Graph" r:id="rId4" imgW="3225373" imgH="3119878" progId="Origin50.Graph">
                    <p:embed/>
                    <p:pic>
                      <p:nvPicPr>
                        <p:cNvPr id="4" name="Объект 3">
                          <a:extLst>
                            <a:ext uri="{FF2B5EF4-FFF2-40B4-BE49-F238E27FC236}">
                              <a16:creationId xmlns:a16="http://schemas.microsoft.com/office/drawing/2014/main" id="{9764010A-3EB3-4824-B19A-597B391D2934}"/>
                            </a:ext>
                          </a:extLst>
                        </p:cNvPr>
                        <p:cNvPicPr/>
                        <p:nvPr/>
                      </p:nvPicPr>
                      <p:blipFill>
                        <a:blip r:embed="rId5"/>
                        <a:stretch>
                          <a:fillRect/>
                        </a:stretch>
                      </p:blipFill>
                      <p:spPr>
                        <a:xfrm>
                          <a:off x="5988307" y="191321"/>
                          <a:ext cx="5923721" cy="3990975"/>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8951652D-F7B0-4BB3-A7F5-7D1CC86AECE1}"/>
                </a:ext>
              </a:extLst>
            </p:cNvPr>
            <p:cNvSpPr txBox="1"/>
            <p:nvPr/>
          </p:nvSpPr>
          <p:spPr>
            <a:xfrm>
              <a:off x="7940777" y="0"/>
              <a:ext cx="2966325" cy="369332"/>
            </a:xfrm>
            <a:prstGeom prst="rect">
              <a:avLst/>
            </a:prstGeom>
            <a:noFill/>
          </p:spPr>
          <p:txBody>
            <a:bodyPr wrap="none" rtlCol="0">
              <a:spAutoFit/>
            </a:bodyPr>
            <a:lstStyle/>
            <a:p>
              <a:r>
                <a:rPr lang="en-US" b="1" dirty="0">
                  <a:solidFill>
                    <a:srgbClr val="C00000"/>
                  </a:solidFill>
                </a:rPr>
                <a:t>Photo-excited luminescence </a:t>
              </a:r>
            </a:p>
          </p:txBody>
        </p:sp>
        <p:sp>
          <p:nvSpPr>
            <p:cNvPr id="19" name="TextBox 18">
              <a:extLst>
                <a:ext uri="{FF2B5EF4-FFF2-40B4-BE49-F238E27FC236}">
                  <a16:creationId xmlns:a16="http://schemas.microsoft.com/office/drawing/2014/main" id="{097E15BB-889F-42C9-B298-10CACA3F8F72}"/>
                </a:ext>
              </a:extLst>
            </p:cNvPr>
            <p:cNvSpPr txBox="1"/>
            <p:nvPr/>
          </p:nvSpPr>
          <p:spPr>
            <a:xfrm>
              <a:off x="7507423" y="2810541"/>
              <a:ext cx="950901" cy="461665"/>
            </a:xfrm>
            <a:prstGeom prst="rect">
              <a:avLst/>
            </a:prstGeom>
            <a:noFill/>
          </p:spPr>
          <p:txBody>
            <a:bodyPr wrap="none" rtlCol="0">
              <a:spAutoFit/>
            </a:bodyPr>
            <a:lstStyle/>
            <a:p>
              <a:pPr algn="ctr"/>
              <a:r>
                <a:rPr lang="en-US" sz="1200" b="1" dirty="0"/>
                <a:t>Excitation</a:t>
              </a:r>
            </a:p>
            <a:p>
              <a:pPr algn="ctr"/>
              <a:r>
                <a:rPr lang="el-GR" sz="1200" b="1" dirty="0"/>
                <a:t>λ</a:t>
              </a:r>
              <a:r>
                <a:rPr lang="en-US" sz="1200" b="1" baseline="-25000" dirty="0" err="1"/>
                <a:t>em</a:t>
              </a:r>
              <a:r>
                <a:rPr lang="en-US" sz="1200" b="1" dirty="0"/>
                <a:t>=440 nm</a:t>
              </a:r>
            </a:p>
          </p:txBody>
        </p:sp>
        <p:sp>
          <p:nvSpPr>
            <p:cNvPr id="20" name="TextBox 19">
              <a:extLst>
                <a:ext uri="{FF2B5EF4-FFF2-40B4-BE49-F238E27FC236}">
                  <a16:creationId xmlns:a16="http://schemas.microsoft.com/office/drawing/2014/main" id="{621A81BA-E9AD-4DFC-AAA9-50E7B1C18050}"/>
                </a:ext>
              </a:extLst>
            </p:cNvPr>
            <p:cNvSpPr txBox="1"/>
            <p:nvPr/>
          </p:nvSpPr>
          <p:spPr>
            <a:xfrm>
              <a:off x="9273318" y="2674947"/>
              <a:ext cx="1030795" cy="523220"/>
            </a:xfrm>
            <a:prstGeom prst="rect">
              <a:avLst/>
            </a:prstGeom>
            <a:noFill/>
          </p:spPr>
          <p:txBody>
            <a:bodyPr wrap="none" rtlCol="0">
              <a:spAutoFit/>
            </a:bodyPr>
            <a:lstStyle/>
            <a:p>
              <a:pPr algn="ctr"/>
              <a:r>
                <a:rPr lang="en-US" sz="1400" b="1" dirty="0"/>
                <a:t>Emission</a:t>
              </a:r>
            </a:p>
            <a:p>
              <a:r>
                <a:rPr lang="el-GR" sz="1400" b="1" dirty="0"/>
                <a:t>λ</a:t>
              </a:r>
              <a:r>
                <a:rPr lang="en-US" sz="1400" b="1" baseline="-25000" dirty="0"/>
                <a:t>ex</a:t>
              </a:r>
              <a:r>
                <a:rPr lang="en-US" sz="1400" b="1" dirty="0"/>
                <a:t>=300 nm</a:t>
              </a:r>
            </a:p>
          </p:txBody>
        </p:sp>
      </p:grpSp>
      <p:grpSp>
        <p:nvGrpSpPr>
          <p:cNvPr id="21" name="Group 20">
            <a:extLst>
              <a:ext uri="{FF2B5EF4-FFF2-40B4-BE49-F238E27FC236}">
                <a16:creationId xmlns:a16="http://schemas.microsoft.com/office/drawing/2014/main" id="{63A65FB8-3685-4047-8399-7603169B923C}"/>
              </a:ext>
            </a:extLst>
          </p:cNvPr>
          <p:cNvGrpSpPr/>
          <p:nvPr/>
        </p:nvGrpSpPr>
        <p:grpSpPr>
          <a:xfrm>
            <a:off x="2076781" y="3676394"/>
            <a:ext cx="7357533" cy="2822867"/>
            <a:chOff x="1711798" y="3763014"/>
            <a:chExt cx="7561520" cy="3094986"/>
          </a:xfrm>
        </p:grpSpPr>
        <p:sp>
          <p:nvSpPr>
            <p:cNvPr id="24" name="TextBox 23">
              <a:extLst>
                <a:ext uri="{FF2B5EF4-FFF2-40B4-BE49-F238E27FC236}">
                  <a16:creationId xmlns:a16="http://schemas.microsoft.com/office/drawing/2014/main" id="{4FE5D349-4A05-4CFD-943A-3DE041D6FDAB}"/>
                </a:ext>
              </a:extLst>
            </p:cNvPr>
            <p:cNvSpPr txBox="1"/>
            <p:nvPr/>
          </p:nvSpPr>
          <p:spPr>
            <a:xfrm>
              <a:off x="3329901" y="3763014"/>
              <a:ext cx="3682162" cy="369332"/>
            </a:xfrm>
            <a:prstGeom prst="rect">
              <a:avLst/>
            </a:prstGeom>
            <a:noFill/>
          </p:spPr>
          <p:txBody>
            <a:bodyPr wrap="none" rtlCol="0">
              <a:spAutoFit/>
            </a:bodyPr>
            <a:lstStyle/>
            <a:p>
              <a:r>
                <a:rPr lang="en-US" b="1" dirty="0">
                  <a:solidFill>
                    <a:srgbClr val="C00000"/>
                  </a:solidFill>
                </a:rPr>
                <a:t>Decay curves under photo-excitation</a:t>
              </a:r>
            </a:p>
          </p:txBody>
        </p:sp>
        <p:grpSp>
          <p:nvGrpSpPr>
            <p:cNvPr id="18" name="Group 17">
              <a:extLst>
                <a:ext uri="{FF2B5EF4-FFF2-40B4-BE49-F238E27FC236}">
                  <a16:creationId xmlns:a16="http://schemas.microsoft.com/office/drawing/2014/main" id="{09B473CA-DBA2-4101-BBBE-285B04B2D394}"/>
                </a:ext>
              </a:extLst>
            </p:cNvPr>
            <p:cNvGrpSpPr/>
            <p:nvPr/>
          </p:nvGrpSpPr>
          <p:grpSpPr>
            <a:xfrm>
              <a:off x="4353656" y="3981450"/>
              <a:ext cx="4919662" cy="2876550"/>
              <a:chOff x="4353656" y="3981450"/>
              <a:chExt cx="4919662" cy="2876550"/>
            </a:xfrm>
          </p:grpSpPr>
          <p:graphicFrame>
            <p:nvGraphicFramePr>
              <p:cNvPr id="5" name="Объект 4">
                <a:extLst>
                  <a:ext uri="{FF2B5EF4-FFF2-40B4-BE49-F238E27FC236}">
                    <a16:creationId xmlns:a16="http://schemas.microsoft.com/office/drawing/2014/main" id="{26793F37-264C-46C8-B2CA-F89E3DFF0A23}"/>
                  </a:ext>
                </a:extLst>
              </p:cNvPr>
              <p:cNvGraphicFramePr>
                <a:graphicFrameLocks noChangeAspect="1"/>
              </p:cNvGraphicFramePr>
              <p:nvPr>
                <p:extLst>
                  <p:ext uri="{D42A27DB-BD31-4B8C-83A1-F6EECF244321}">
                    <p14:modId xmlns:p14="http://schemas.microsoft.com/office/powerpoint/2010/main" val="1496883426"/>
                  </p:ext>
                </p:extLst>
              </p:nvPr>
            </p:nvGraphicFramePr>
            <p:xfrm>
              <a:off x="4353656" y="3981450"/>
              <a:ext cx="4919662" cy="2876550"/>
            </p:xfrm>
            <a:graphic>
              <a:graphicData uri="http://schemas.openxmlformats.org/presentationml/2006/ole">
                <mc:AlternateContent xmlns:mc="http://schemas.openxmlformats.org/markup-compatibility/2006">
                  <mc:Choice xmlns:v="urn:schemas-microsoft-com:vml" Requires="v">
                    <p:oleObj spid="_x0000_s2109" name="Graph" r:id="rId6" imgW="3225373" imgH="3119878" progId="Origin50.Graph">
                      <p:embed/>
                    </p:oleObj>
                  </mc:Choice>
                  <mc:Fallback>
                    <p:oleObj name="Graph" r:id="rId6" imgW="3225373" imgH="3119878" progId="Origin50.Graph">
                      <p:embed/>
                      <p:pic>
                        <p:nvPicPr>
                          <p:cNvPr id="5" name="Объект 4">
                            <a:extLst>
                              <a:ext uri="{FF2B5EF4-FFF2-40B4-BE49-F238E27FC236}">
                                <a16:creationId xmlns:a16="http://schemas.microsoft.com/office/drawing/2014/main" id="{B4AC5CFE-D7E6-4CA9-83CE-D89D65CB5A96}"/>
                              </a:ext>
                            </a:extLst>
                          </p:cNvPr>
                          <p:cNvPicPr/>
                          <p:nvPr/>
                        </p:nvPicPr>
                        <p:blipFill>
                          <a:blip r:embed="rId7"/>
                          <a:stretch>
                            <a:fillRect/>
                          </a:stretch>
                        </p:blipFill>
                        <p:spPr>
                          <a:xfrm>
                            <a:off x="4353656" y="3981450"/>
                            <a:ext cx="4919662" cy="2876550"/>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691D2061-5EB7-4697-B5F9-91F41BCF6B53}"/>
                  </a:ext>
                </a:extLst>
              </p:cNvPr>
              <p:cNvSpPr txBox="1"/>
              <p:nvPr/>
            </p:nvSpPr>
            <p:spPr>
              <a:xfrm>
                <a:off x="6872726" y="4182296"/>
                <a:ext cx="2109816" cy="307777"/>
              </a:xfrm>
              <a:prstGeom prst="rect">
                <a:avLst/>
              </a:prstGeom>
              <a:solidFill>
                <a:schemeClr val="bg1"/>
              </a:solidFill>
            </p:spPr>
            <p:txBody>
              <a:bodyPr wrap="square">
                <a:spAutoFit/>
              </a:bodyPr>
              <a:lstStyle/>
              <a:p>
                <a:r>
                  <a:rPr lang="el-GR" sz="1400" b="1" dirty="0"/>
                  <a:t>λ</a:t>
                </a:r>
                <a:r>
                  <a:rPr lang="en-US" sz="1400" b="1" baseline="-25000" dirty="0"/>
                  <a:t>ex</a:t>
                </a:r>
                <a:r>
                  <a:rPr lang="en-US" sz="1400" b="1" dirty="0"/>
                  <a:t>=266 nm, </a:t>
                </a:r>
                <a:r>
                  <a:rPr lang="el-GR" sz="1400" b="1" dirty="0"/>
                  <a:t>λ</a:t>
                </a:r>
                <a:r>
                  <a:rPr lang="en-US" sz="1400" b="1" baseline="-25000" dirty="0" err="1"/>
                  <a:t>em</a:t>
                </a:r>
                <a:r>
                  <a:rPr lang="en-US" sz="1400" b="1" dirty="0"/>
                  <a:t>=430 nm </a:t>
                </a:r>
              </a:p>
            </p:txBody>
          </p:sp>
          <p:sp>
            <p:nvSpPr>
              <p:cNvPr id="27" name="TextBox 26">
                <a:extLst>
                  <a:ext uri="{FF2B5EF4-FFF2-40B4-BE49-F238E27FC236}">
                    <a16:creationId xmlns:a16="http://schemas.microsoft.com/office/drawing/2014/main" id="{1C86B34A-E7CF-4B73-A324-D83C11B50B18}"/>
                  </a:ext>
                </a:extLst>
              </p:cNvPr>
              <p:cNvSpPr txBox="1"/>
              <p:nvPr/>
            </p:nvSpPr>
            <p:spPr>
              <a:xfrm>
                <a:off x="6643394" y="5169622"/>
                <a:ext cx="798617" cy="369332"/>
              </a:xfrm>
              <a:prstGeom prst="rect">
                <a:avLst/>
              </a:prstGeom>
              <a:noFill/>
            </p:spPr>
            <p:txBody>
              <a:bodyPr wrap="none" rtlCol="0">
                <a:spAutoFit/>
              </a:bodyPr>
              <a:lstStyle/>
              <a:p>
                <a:r>
                  <a:rPr lang="el-GR" b="1" dirty="0"/>
                  <a:t>τ</a:t>
                </a:r>
                <a:r>
                  <a:rPr lang="en-US" b="1" dirty="0"/>
                  <a:t>~5 µs</a:t>
                </a:r>
              </a:p>
            </p:txBody>
          </p:sp>
        </p:grpSp>
        <p:grpSp>
          <p:nvGrpSpPr>
            <p:cNvPr id="6" name="Group 5">
              <a:extLst>
                <a:ext uri="{FF2B5EF4-FFF2-40B4-BE49-F238E27FC236}">
                  <a16:creationId xmlns:a16="http://schemas.microsoft.com/office/drawing/2014/main" id="{161B4E0C-43AF-4A5C-B33D-3B84BA48D567}"/>
                </a:ext>
              </a:extLst>
            </p:cNvPr>
            <p:cNvGrpSpPr/>
            <p:nvPr/>
          </p:nvGrpSpPr>
          <p:grpSpPr>
            <a:xfrm>
              <a:off x="1711798" y="4060930"/>
              <a:ext cx="2851200" cy="2586716"/>
              <a:chOff x="1711798" y="4060930"/>
              <a:chExt cx="2851200" cy="2586716"/>
            </a:xfrm>
          </p:grpSpPr>
          <p:pic>
            <p:nvPicPr>
              <p:cNvPr id="3" name="Picture 2">
                <a:extLst>
                  <a:ext uri="{FF2B5EF4-FFF2-40B4-BE49-F238E27FC236}">
                    <a16:creationId xmlns:a16="http://schemas.microsoft.com/office/drawing/2014/main" id="{E9AC62A0-E178-458C-B3F0-71EEB1BFAE7F}"/>
                  </a:ext>
                </a:extLst>
              </p:cNvPr>
              <p:cNvPicPr>
                <a:picLocks noChangeAspect="1"/>
              </p:cNvPicPr>
              <p:nvPr/>
            </p:nvPicPr>
            <p:blipFill>
              <a:blip r:embed="rId8"/>
              <a:stretch>
                <a:fillRect/>
              </a:stretch>
            </p:blipFill>
            <p:spPr>
              <a:xfrm>
                <a:off x="1711798" y="4060930"/>
                <a:ext cx="2851200" cy="2586716"/>
              </a:xfrm>
              <a:prstGeom prst="rect">
                <a:avLst/>
              </a:prstGeom>
            </p:spPr>
          </p:pic>
          <p:sp>
            <p:nvSpPr>
              <p:cNvPr id="25" name="TextBox 24">
                <a:extLst>
                  <a:ext uri="{FF2B5EF4-FFF2-40B4-BE49-F238E27FC236}">
                    <a16:creationId xmlns:a16="http://schemas.microsoft.com/office/drawing/2014/main" id="{87A5DCE8-F80D-44B2-A2DB-310AC7ACAAD0}"/>
                  </a:ext>
                </a:extLst>
              </p:cNvPr>
              <p:cNvSpPr txBox="1"/>
              <p:nvPr/>
            </p:nvSpPr>
            <p:spPr>
              <a:xfrm>
                <a:off x="1932213" y="5926369"/>
                <a:ext cx="1208552" cy="523220"/>
              </a:xfrm>
              <a:prstGeom prst="rect">
                <a:avLst/>
              </a:prstGeom>
              <a:solidFill>
                <a:schemeClr val="bg1"/>
              </a:solidFill>
            </p:spPr>
            <p:txBody>
              <a:bodyPr wrap="square">
                <a:spAutoFit/>
              </a:bodyPr>
              <a:lstStyle/>
              <a:p>
                <a:r>
                  <a:rPr lang="el-GR" sz="1400" b="1" dirty="0"/>
                  <a:t>λ</a:t>
                </a:r>
                <a:r>
                  <a:rPr lang="en-US" sz="1400" b="1" baseline="-25000" dirty="0"/>
                  <a:t>ex</a:t>
                </a:r>
                <a:r>
                  <a:rPr lang="en-US" sz="1400" b="1" dirty="0"/>
                  <a:t>=266 nm, </a:t>
                </a:r>
              </a:p>
              <a:p>
                <a:r>
                  <a:rPr lang="el-GR" sz="1400" b="1" dirty="0"/>
                  <a:t>λ</a:t>
                </a:r>
                <a:r>
                  <a:rPr lang="en-US" sz="1400" b="1" baseline="-25000" dirty="0" err="1"/>
                  <a:t>em</a:t>
                </a:r>
                <a:r>
                  <a:rPr lang="en-US" sz="1400" b="1" dirty="0"/>
                  <a:t>=410 nm </a:t>
                </a:r>
              </a:p>
            </p:txBody>
          </p:sp>
        </p:grpSp>
      </p:grpSp>
      <p:sp>
        <p:nvSpPr>
          <p:cNvPr id="33" name="TextBox 32">
            <a:extLst>
              <a:ext uri="{FF2B5EF4-FFF2-40B4-BE49-F238E27FC236}">
                <a16:creationId xmlns:a16="http://schemas.microsoft.com/office/drawing/2014/main" id="{DD0C0563-16F0-4B84-8B43-D13DA7366E7C}"/>
              </a:ext>
            </a:extLst>
          </p:cNvPr>
          <p:cNvSpPr txBox="1"/>
          <p:nvPr/>
        </p:nvSpPr>
        <p:spPr>
          <a:xfrm>
            <a:off x="3733699" y="-56577"/>
            <a:ext cx="6098240" cy="523220"/>
          </a:xfrm>
          <a:prstGeom prst="rect">
            <a:avLst/>
          </a:prstGeom>
          <a:noFill/>
        </p:spPr>
        <p:txBody>
          <a:bodyPr wrap="square">
            <a:spAutoFit/>
          </a:bodyPr>
          <a:lstStyle/>
          <a:p>
            <a:r>
              <a:rPr lang="en-US" sz="2800" b="1" dirty="0">
                <a:solidFill>
                  <a:srgbClr val="C00000"/>
                </a:solidFill>
              </a:rPr>
              <a:t>Luminescent properties*</a:t>
            </a:r>
            <a:endParaRPr lang="uk-UA" sz="2800" b="1" dirty="0">
              <a:solidFill>
                <a:srgbClr val="C00000"/>
              </a:solidFill>
            </a:endParaRPr>
          </a:p>
        </p:txBody>
      </p:sp>
      <p:sp>
        <p:nvSpPr>
          <p:cNvPr id="34" name="TextBox 33">
            <a:extLst>
              <a:ext uri="{FF2B5EF4-FFF2-40B4-BE49-F238E27FC236}">
                <a16:creationId xmlns:a16="http://schemas.microsoft.com/office/drawing/2014/main" id="{B986ECBB-2D0C-43F8-B5B7-59CD24CD89F8}"/>
              </a:ext>
            </a:extLst>
          </p:cNvPr>
          <p:cNvSpPr txBox="1"/>
          <p:nvPr/>
        </p:nvSpPr>
        <p:spPr>
          <a:xfrm>
            <a:off x="486601" y="6402502"/>
            <a:ext cx="7361887" cy="369332"/>
          </a:xfrm>
          <a:prstGeom prst="rect">
            <a:avLst/>
          </a:prstGeom>
          <a:noFill/>
        </p:spPr>
        <p:txBody>
          <a:bodyPr wrap="none" rtlCol="0">
            <a:spAutoFit/>
          </a:bodyPr>
          <a:lstStyle/>
          <a:p>
            <a:r>
              <a:rPr lang="en-US" dirty="0"/>
              <a:t>*All luminescent measurements were done using the ensemble of the grains</a:t>
            </a:r>
          </a:p>
        </p:txBody>
      </p:sp>
    </p:spTree>
    <p:extLst>
      <p:ext uri="{BB962C8B-B14F-4D97-AF65-F5344CB8AC3E}">
        <p14:creationId xmlns:p14="http://schemas.microsoft.com/office/powerpoint/2010/main" val="3177167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CF9AA9-F9D3-4C0D-9F7A-D89261DA5591}"/>
              </a:ext>
            </a:extLst>
          </p:cNvPr>
          <p:cNvSpPr txBox="1"/>
          <p:nvPr/>
        </p:nvSpPr>
        <p:spPr>
          <a:xfrm>
            <a:off x="4611756" y="218661"/>
            <a:ext cx="2373342" cy="523220"/>
          </a:xfrm>
          <a:prstGeom prst="rect">
            <a:avLst/>
          </a:prstGeom>
          <a:noFill/>
        </p:spPr>
        <p:txBody>
          <a:bodyPr wrap="none" rtlCol="0">
            <a:spAutoFit/>
          </a:bodyPr>
          <a:lstStyle/>
          <a:p>
            <a:r>
              <a:rPr lang="en-US" sz="2800" b="1" dirty="0">
                <a:solidFill>
                  <a:srgbClr val="C00000"/>
                </a:solidFill>
              </a:rPr>
              <a:t>Brief summary</a:t>
            </a:r>
          </a:p>
        </p:txBody>
      </p:sp>
      <p:sp>
        <p:nvSpPr>
          <p:cNvPr id="7" name="TextBox 6">
            <a:extLst>
              <a:ext uri="{FF2B5EF4-FFF2-40B4-BE49-F238E27FC236}">
                <a16:creationId xmlns:a16="http://schemas.microsoft.com/office/drawing/2014/main" id="{9B4D80F4-B4CC-4694-9B39-F4E2FA2C949B}"/>
              </a:ext>
            </a:extLst>
          </p:cNvPr>
          <p:cNvSpPr txBox="1"/>
          <p:nvPr/>
        </p:nvSpPr>
        <p:spPr>
          <a:xfrm>
            <a:off x="383946" y="1285250"/>
            <a:ext cx="11424108" cy="3416320"/>
          </a:xfrm>
          <a:prstGeom prst="rect">
            <a:avLst/>
          </a:prstGeom>
          <a:noFill/>
        </p:spPr>
        <p:txBody>
          <a:bodyPr wrap="square" rtlCol="0">
            <a:spAutoFit/>
          </a:bodyPr>
          <a:lstStyle/>
          <a:p>
            <a:pPr marL="285750" indent="-285750">
              <a:buFont typeface="Wingdings" panose="05000000000000000000" pitchFamily="2" charset="2"/>
              <a:buChar char="ü"/>
            </a:pPr>
            <a:r>
              <a:rPr lang="en-US" dirty="0"/>
              <a:t>At the moment, the desired </a:t>
            </a:r>
            <a:r>
              <a:rPr lang="en-US" dirty="0">
                <a:latin typeface="Calibri" panose="020F0502020204030204" pitchFamily="34" charset="0"/>
                <a:ea typeface="Calibri" panose="020F0502020204030204" pitchFamily="34" charset="0"/>
                <a:cs typeface="Calibri" panose="020F0502020204030204" pitchFamily="34" charset="0"/>
              </a:rPr>
              <a:t>Ca</a:t>
            </a:r>
            <a:r>
              <a:rPr lang="en-US" baseline="-25000" dirty="0">
                <a:latin typeface="Calibri" panose="020F0502020204030204" pitchFamily="34" charset="0"/>
                <a:ea typeface="Calibri" panose="020F0502020204030204" pitchFamily="34" charset="0"/>
                <a:cs typeface="Calibri" panose="020F0502020204030204" pitchFamily="34" charset="0"/>
              </a:rPr>
              <a:t>0.5</a:t>
            </a:r>
            <a:r>
              <a:rPr lang="en-US" dirty="0">
                <a:latin typeface="Calibri" panose="020F0502020204030204" pitchFamily="34" charset="0"/>
                <a:ea typeface="Calibri" panose="020F0502020204030204" pitchFamily="34" charset="0"/>
                <a:cs typeface="Calibri" panose="020F0502020204030204" pitchFamily="34" charset="0"/>
              </a:rPr>
              <a:t>Pb</a:t>
            </a:r>
            <a:r>
              <a:rPr lang="en-US" baseline="-25000" dirty="0">
                <a:latin typeface="Calibri" panose="020F0502020204030204" pitchFamily="34" charset="0"/>
                <a:ea typeface="Calibri" panose="020F0502020204030204" pitchFamily="34" charset="0"/>
                <a:cs typeface="Calibri" panose="020F0502020204030204" pitchFamily="34" charset="0"/>
              </a:rPr>
              <a:t>0.5</a:t>
            </a:r>
            <a:r>
              <a:rPr lang="en-US" dirty="0">
                <a:latin typeface="Calibri" panose="020F0502020204030204" pitchFamily="34" charset="0"/>
                <a:ea typeface="Calibri" panose="020F0502020204030204" pitchFamily="34" charset="0"/>
                <a:cs typeface="Calibri" panose="020F0502020204030204" pitchFamily="34" charset="0"/>
              </a:rPr>
              <a:t>WO</a:t>
            </a:r>
            <a:r>
              <a:rPr lang="en-US" baseline="-25000" dirty="0">
                <a:latin typeface="Calibri" panose="020F0502020204030204" pitchFamily="34" charset="0"/>
                <a:ea typeface="Calibri" panose="020F0502020204030204" pitchFamily="34" charset="0"/>
                <a:cs typeface="Calibri" panose="020F0502020204030204" pitchFamily="34" charset="0"/>
              </a:rPr>
              <a:t>4 </a:t>
            </a:r>
            <a:r>
              <a:rPr lang="en-US" dirty="0"/>
              <a:t>composition </a:t>
            </a:r>
            <a:r>
              <a:rPr lang="en-US" sz="1800" dirty="0">
                <a:effectLst/>
                <a:latin typeface="Calibri" panose="020F0502020204030204" pitchFamily="34" charset="0"/>
                <a:ea typeface="Calibri" panose="020F0502020204030204" pitchFamily="34" charset="0"/>
                <a:cs typeface="Calibri" panose="020F0502020204030204" pitchFamily="34" charset="0"/>
              </a:rPr>
              <a:t>is not achieved, the highest content of Pb in the grains                is 0.25. Is it due to the physical-chemical limits for the solubility? If yes, is </a:t>
            </a:r>
            <a:r>
              <a:rPr lang="en-US" dirty="0">
                <a:latin typeface="Calibri" panose="020F0502020204030204" pitchFamily="34" charset="0"/>
                <a:ea typeface="Calibri" panose="020F0502020204030204" pitchFamily="34" charset="0"/>
                <a:cs typeface="Calibri" panose="020F0502020204030204" pitchFamily="34" charset="0"/>
              </a:rPr>
              <a:t>Ca</a:t>
            </a:r>
            <a:r>
              <a:rPr lang="en-US" baseline="-25000" dirty="0">
                <a:latin typeface="Calibri" panose="020F0502020204030204" pitchFamily="34" charset="0"/>
                <a:ea typeface="Calibri" panose="020F0502020204030204" pitchFamily="34" charset="0"/>
                <a:cs typeface="Calibri" panose="020F0502020204030204" pitchFamily="34" charset="0"/>
              </a:rPr>
              <a:t>0.75</a:t>
            </a:r>
            <a:r>
              <a:rPr lang="en-US" dirty="0">
                <a:latin typeface="Calibri" panose="020F0502020204030204" pitchFamily="34" charset="0"/>
                <a:ea typeface="Calibri" panose="020F0502020204030204" pitchFamily="34" charset="0"/>
                <a:cs typeface="Calibri" panose="020F0502020204030204" pitchFamily="34" charset="0"/>
              </a:rPr>
              <a:t>Pb</a:t>
            </a:r>
            <a:r>
              <a:rPr lang="en-US" baseline="-25000" dirty="0">
                <a:latin typeface="Calibri" panose="020F0502020204030204" pitchFamily="34" charset="0"/>
                <a:ea typeface="Calibri" panose="020F0502020204030204" pitchFamily="34" charset="0"/>
                <a:cs typeface="Calibri" panose="020F0502020204030204" pitchFamily="34" charset="0"/>
              </a:rPr>
              <a:t>0.25</a:t>
            </a:r>
            <a:r>
              <a:rPr lang="en-US" dirty="0">
                <a:latin typeface="Calibri" panose="020F0502020204030204" pitchFamily="34" charset="0"/>
                <a:ea typeface="Calibri" panose="020F0502020204030204" pitchFamily="34" charset="0"/>
                <a:cs typeface="Calibri" panose="020F0502020204030204" pitchFamily="34" charset="0"/>
              </a:rPr>
              <a:t>WO</a:t>
            </a:r>
            <a:r>
              <a:rPr lang="en-US" baseline="-25000" dirty="0">
                <a:latin typeface="Calibri" panose="020F0502020204030204" pitchFamily="34" charset="0"/>
                <a:ea typeface="Calibri" panose="020F0502020204030204" pitchFamily="34" charset="0"/>
                <a:cs typeface="Calibri" panose="020F0502020204030204" pitchFamily="34" charset="0"/>
              </a:rPr>
              <a:t>4   </a:t>
            </a:r>
            <a:r>
              <a:rPr lang="en-US" dirty="0">
                <a:latin typeface="Calibri" panose="020F0502020204030204" pitchFamily="34" charset="0"/>
                <a:ea typeface="Calibri" panose="020F0502020204030204" pitchFamily="34" charset="0"/>
                <a:cs typeface="Calibri" panose="020F0502020204030204" pitchFamily="34" charset="0"/>
              </a:rPr>
              <a:t>composition</a:t>
            </a:r>
            <a:r>
              <a:rPr lang="en-US" baseline="-2500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is “acceptable” for </a:t>
            </a:r>
            <a:r>
              <a:rPr lang="en-US" dirty="0" err="1">
                <a:latin typeface="Calibri" panose="020F0502020204030204" pitchFamily="34" charset="0"/>
                <a:ea typeface="Calibri" panose="020F0502020204030204" pitchFamily="34" charset="0"/>
                <a:cs typeface="Calibri" panose="020F0502020204030204" pitchFamily="34" charset="0"/>
              </a:rPr>
              <a:t>GRAiNITA</a:t>
            </a:r>
            <a:r>
              <a:rPr lang="en-US" dirty="0">
                <a:latin typeface="Calibri" panose="020F0502020204030204" pitchFamily="34" charset="0"/>
                <a:ea typeface="Calibri" panose="020F0502020204030204" pitchFamily="34" charset="0"/>
                <a:cs typeface="Calibri" panose="020F0502020204030204" pitchFamily="34" charset="0"/>
              </a:rPr>
              <a:t>?</a:t>
            </a:r>
          </a:p>
          <a:p>
            <a:pPr marL="285750" indent="-285750">
              <a:buFont typeface="Wingdings" panose="05000000000000000000" pitchFamily="2" charset="2"/>
              <a:buChar char="ü"/>
            </a:pPr>
            <a:endParaRPr lang="en-US"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dirty="0"/>
              <a:t>What is the bulk density of the mixed grains? For experimental study a sufficient amount  (~30-50 cm</a:t>
            </a:r>
            <a:r>
              <a:rPr lang="en-US" baseline="30000" dirty="0"/>
              <a:t>3</a:t>
            </a:r>
            <a:r>
              <a:rPr lang="en-US" dirty="0"/>
              <a:t>) is required.</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The real chemical composition changes from one grain to another.  How this fact will affect on the uniformity             of the scintillation performance? If we have some small amount of the grains in the next future, we can check the light yield for each grain using Am</a:t>
            </a:r>
            <a:r>
              <a:rPr lang="en-US" baseline="30000" dirty="0"/>
              <a:t>241</a:t>
            </a:r>
            <a:r>
              <a:rPr lang="en-US" dirty="0"/>
              <a:t> source as we have done before for ZnWO</a:t>
            </a:r>
            <a:r>
              <a:rPr lang="en-US" baseline="-25000" dirty="0"/>
              <a:t>4</a:t>
            </a:r>
            <a:r>
              <a:rPr lang="en-US" dirty="0"/>
              <a:t> grains.</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The technology for the mixed grains production  should and can be </a:t>
            </a:r>
            <a:r>
              <a:rPr lang="en-US" dirty="0">
                <a:sym typeface="Wingdings" panose="05000000000000000000" pitchFamily="2" charset="2"/>
              </a:rPr>
              <a:t></a:t>
            </a:r>
            <a:r>
              <a:rPr lang="en-US" dirty="0"/>
              <a:t> improved to increase the yield, optimize               the chemical composition uniformity, etc.</a:t>
            </a:r>
          </a:p>
        </p:txBody>
      </p:sp>
    </p:spTree>
    <p:extLst>
      <p:ext uri="{BB962C8B-B14F-4D97-AF65-F5344CB8AC3E}">
        <p14:creationId xmlns:p14="http://schemas.microsoft.com/office/powerpoint/2010/main" val="32038313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1002</TotalTime>
  <Words>372</Words>
  <Application>Microsoft Office PowerPoint</Application>
  <PresentationFormat>Widescreen</PresentationFormat>
  <Paragraphs>49</Paragraphs>
  <Slides>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vt:i4>
      </vt:variant>
    </vt:vector>
  </HeadingPairs>
  <TitlesOfParts>
    <vt:vector size="9" baseType="lpstr">
      <vt:lpstr>Arial</vt:lpstr>
      <vt:lpstr>Calibri</vt:lpstr>
      <vt:lpstr>Calibri Light</vt:lpstr>
      <vt:lpstr>Wingdings</vt:lpstr>
      <vt:lpstr>Тема Office</vt:lpstr>
      <vt:lpstr>Graph</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ianina boiaryntseva</cp:lastModifiedBy>
  <cp:revision>39</cp:revision>
  <dcterms:created xsi:type="dcterms:W3CDTF">2025-04-17T07:12:58Z</dcterms:created>
  <dcterms:modified xsi:type="dcterms:W3CDTF">2025-05-16T10:05:48Z</dcterms:modified>
</cp:coreProperties>
</file>