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76"/>
    <p:restoredTop sz="94654"/>
  </p:normalViewPr>
  <p:slideViewPr>
    <p:cSldViewPr snapToGrid="0">
      <p:cViewPr>
        <p:scale>
          <a:sx n="115" d="100"/>
          <a:sy n="115" d="100"/>
        </p:scale>
        <p:origin x="37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BB4D36-7ECD-7EFA-AE21-7302EA48CE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F40DAC-04A1-F487-F507-656D30A6DF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6202B8-F974-2677-6FB6-52E1A2B15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DF39-95FD-2A40-906D-8CBD8A559D03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1C3346-347A-DBB9-6027-4720E2736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8A5737-BF78-B075-DDFE-81EF95280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A800B-FBB5-2C45-BA07-FFCA441FE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141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30BF4D-7BA0-FFE5-6C78-B92978590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5DE49AB-FCAA-4DBA-6537-EF967D031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FF46E8-0D3A-1544-1FD0-A5E1FFFF6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DF39-95FD-2A40-906D-8CBD8A559D03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28F202-EAF4-6447-BD05-02EB8C59C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FEE71E-B127-AE28-AFE2-9A3973986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A800B-FBB5-2C45-BA07-FFCA441FE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137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A6DAEAF-7A36-94B8-B487-39422B02E2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325EAEF-0C95-FEFD-B48E-CD52C3AC7D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3FA3E2-8724-80F5-AC21-2C1AD2175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DF39-95FD-2A40-906D-8CBD8A559D03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EB828A-6DCB-EDF4-4B04-9ABA3FB83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309BE4-528F-C53D-034B-B18A00659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A800B-FBB5-2C45-BA07-FFCA441FE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69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8A5A8E-303F-29AA-635C-65B426594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A0B8F8-F6D5-D846-C0C2-ADE283587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AEEADE-2AC1-9858-7474-CA3CCD111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DF39-95FD-2A40-906D-8CBD8A559D03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AC7289-819F-9A34-1781-173B85125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FAF4FC-F892-AD9A-9E12-1D0704BF7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A800B-FBB5-2C45-BA07-FFCA441FE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479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BB0AE9-18BE-DCF3-D9A7-B26361BE4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B49B62-27CF-9B08-0526-847221D71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B1B0CD-3435-8D89-A50E-6009D4100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DF39-95FD-2A40-906D-8CBD8A559D03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7D3D97-EE57-85FB-49F6-FDD4E86EA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EE8C84-DE06-08B3-B8DC-CB0CD43E2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A800B-FBB5-2C45-BA07-FFCA441FE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0065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D83C3F-E87E-0BCD-D0A5-366D25CA5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7B519C-23C5-2C8A-2D34-10D1DAF13C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692237-804F-DBFA-BF37-3084646212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2CA961C-BC0D-89AA-D7F4-7A40527B8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DF39-95FD-2A40-906D-8CBD8A559D03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4C0BF5-651F-1578-CD30-2582B779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7315D7-39DB-EDDB-F673-8A8C9397E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A800B-FBB5-2C45-BA07-FFCA441FE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1462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240307-E7EF-4E98-EACA-DF73D427C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206FF6-4923-4303-6A9C-387C512EE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7D99ABC-FD41-289A-F907-31520877C5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4A91EA7-C809-2791-5AA1-19B5334AE5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647A6D9-58BA-BF00-D633-E451D2E425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F00B695-63DD-09D7-84BD-6C4FE2ACC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DF39-95FD-2A40-906D-8CBD8A559D03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8DD80D6-7404-0B08-06FE-AD0E8443E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551B2C7-CED6-446D-9341-339BBA88D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A800B-FBB5-2C45-BA07-FFCA441FE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1208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3B6499-4E1A-4E3E-8AD2-F70941697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92F2229-9378-D820-EC90-47559EAA0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DF39-95FD-2A40-906D-8CBD8A559D03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334A516-61D5-5E59-A4DA-CC88871CA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39D2485-3A7F-A7E7-4716-E4E5568A3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A800B-FBB5-2C45-BA07-FFCA441FE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1973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C485034-AFBC-67C8-D8C1-D80919763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DF39-95FD-2A40-906D-8CBD8A559D03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D046559-9C20-8065-46D1-4B975E1EA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8564282-67EF-BB38-8417-790674217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A800B-FBB5-2C45-BA07-FFCA441FE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19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4424EE-AB61-7C1F-5349-66CD907C7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B3B05B-B8DC-92AF-3405-579ACFAB5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83FB1EF-EB0C-ABBF-9128-870B6D0C2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A3ADDB6-DDDC-07DE-CC44-404D7A650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DF39-95FD-2A40-906D-8CBD8A559D03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5C2E00-AADA-64D5-B61F-F4B0903FF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B88B5B-F27D-5899-B4DB-CF2C3BD32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A800B-FBB5-2C45-BA07-FFCA441FE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750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C59CDE-DE0F-DB58-320A-098C90571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4060B3D-D52F-686D-1E5C-B633287324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A36CCB5-0504-F890-73D3-B30320972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A03E6CE-55E5-B889-9FD4-0BD71C3A0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DF39-95FD-2A40-906D-8CBD8A559D03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CF08A9-470D-B81F-D997-B721A3286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1DFE4F-CD17-D573-0926-B7BF2FA3F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A800B-FBB5-2C45-BA07-FFCA441FE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89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8A2110A-1CAA-09A4-C181-92C14796F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CDF15A-5662-EE46-8CA9-5A899D5D1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1ED2D4-6F13-BFCA-84E9-748D4FD438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3DF39-95FD-2A40-906D-8CBD8A559D03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D51FA3-B0DD-00F3-5E53-5DBB5CD5C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13E6F5-84BC-7FB0-5AFD-07F709FE9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A800B-FBB5-2C45-BA07-FFCA441FE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03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73022F3-7586-4C07-8C14-A7C22EA81677}"/>
              </a:ext>
            </a:extLst>
          </p:cNvPr>
          <p:cNvSpPr txBox="1"/>
          <p:nvPr/>
        </p:nvSpPr>
        <p:spPr>
          <a:xfrm>
            <a:off x="3470030" y="328246"/>
            <a:ext cx="4218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Decay</a:t>
            </a:r>
            <a:r>
              <a:rPr lang="fr-FR" dirty="0"/>
              <a:t> time constant estimation for ZnWO</a:t>
            </a:r>
            <a:r>
              <a:rPr lang="fr-FR" baseline="-25000" dirty="0"/>
              <a:t>4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9EEF94B-4169-2528-1930-B1FCBFFC7F7F}"/>
              </a:ext>
            </a:extLst>
          </p:cNvPr>
          <p:cNvSpPr txBox="1"/>
          <p:nvPr/>
        </p:nvSpPr>
        <p:spPr>
          <a:xfrm>
            <a:off x="695641" y="890649"/>
            <a:ext cx="10192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Acquisition of 10k WFs </a:t>
            </a:r>
            <a:r>
              <a:rPr lang="en-US" dirty="0">
                <a:sym typeface="Wingdings" pitchFamily="2" charset="2"/>
              </a:rPr>
              <a:t> mean WF production  exponential fit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ym typeface="Wingdings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Selection of the WFs used to produce de mean WF by the charge  small Q events are pure Cherenkov </a:t>
            </a:r>
            <a:endParaRPr lang="en-US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0CBEA666-56C6-0B83-8E83-0AAF51101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696920" y="2294483"/>
            <a:ext cx="4506435" cy="458734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1F50607C-F6FA-3FCD-36E5-32C65EFFF8BF}"/>
                  </a:ext>
                </a:extLst>
              </p:cNvPr>
              <p:cNvSpPr txBox="1"/>
              <p:nvPr/>
            </p:nvSpPr>
            <p:spPr>
              <a:xfrm>
                <a:off x="9023953" y="3429000"/>
                <a:ext cx="3168047" cy="28512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dirty="0">
                  <a:sym typeface="Wingdings" pitchFamily="2" charset="2"/>
                </a:endParaRPr>
              </a:p>
              <a:p>
                <a:r>
                  <a:rPr lang="en-US" sz="18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 =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fr-FR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𝑑𝑡</m:t>
                        </m:r>
                      </m:e>
                    </m:nary>
                    <m:r>
                      <a:rPr lang="en-US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fr-FR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</m:t>
                        </m:r>
                      </m:den>
                    </m:f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fr-FR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</m:t>
                        </m:r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en-US" sz="18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fr-FR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18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fr-FR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18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 is in volt</a:t>
                </a:r>
                <a:endParaRPr lang="fr-FR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18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dt = </a:t>
                </a:r>
                <a:r>
                  <a:rPr lang="en-US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2.5</a:t>
                </a:r>
                <a:r>
                  <a:rPr lang="en-US" sz="18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ns</a:t>
                </a:r>
                <a:endParaRPr lang="fr-FR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18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fr-FR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18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Q[</a:t>
                </a:r>
                <a:r>
                  <a:rPr lang="en-US" dirty="0" err="1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1800" dirty="0" err="1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]=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50 [</m:t>
                        </m:r>
                        <m:r>
                          <a:rPr lang="fr-FR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𝑂</m:t>
                        </m:r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  <m:r>
                          <a:rPr lang="fr-FR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]</m:t>
                        </m:r>
                      </m:den>
                    </m:f>
                    <m:r>
                      <a:rPr lang="fr-FR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fr-FR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fr-FR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fr-FR" sz="18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fr-FR" sz="18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</m:d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2.5</m:t>
                        </m:r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[</m:t>
                        </m:r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fr-FR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]</m:t>
                        </m:r>
                      </m:e>
                    </m:nary>
                  </m:oMath>
                </a14:m>
                <a:endParaRPr lang="en-US" sz="1800" i="1" dirty="0">
                  <a:solidFill>
                    <a:srgbClr val="FF0000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fr-FR" sz="1800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fr-FR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0.05</a:t>
                </a:r>
                <a:r>
                  <a:rPr lang="en-US" sz="18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* Integral of V </a:t>
                </a:r>
                <a:endParaRPr lang="fr-FR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fr-FR" dirty="0"/>
              </a:p>
            </p:txBody>
          </p:sp>
        </mc:Choice>
        <mc:Fallback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1F50607C-F6FA-3FCD-36E5-32C65EFFF8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3953" y="3429000"/>
                <a:ext cx="3168047" cy="2851293"/>
              </a:xfrm>
              <a:prstGeom prst="rect">
                <a:avLst/>
              </a:prstGeom>
              <a:blipFill>
                <a:blip r:embed="rId3"/>
                <a:stretch>
                  <a:fillRect l="-1594" t="-7111" b="-444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Image 7">
            <a:extLst>
              <a:ext uri="{FF2B5EF4-FFF2-40B4-BE49-F238E27FC236}">
                <a16:creationId xmlns:a16="http://schemas.microsoft.com/office/drawing/2014/main" id="{11A75482-6F9B-A9CD-1775-87C4A8A84D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139758" y="2195179"/>
            <a:ext cx="4523063" cy="4802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929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90D49425-3C86-90E3-DE2A-D625B1031D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508887" y="-1223879"/>
            <a:ext cx="3016332" cy="546409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7D82B83B-2C3B-5F5E-2AFE-B7D3B7C33A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7541099" y="-1170439"/>
            <a:ext cx="3016333" cy="5464091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F6B3B570-596B-5AF3-2D34-5D710AB230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1581842" y="2140301"/>
            <a:ext cx="2964434" cy="537007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3A9DF7C-D75A-D841-3AF9-48BCAB67A1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7614371" y="2263473"/>
            <a:ext cx="2887158" cy="5230091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4B4E58CF-3596-35BF-2577-53F094B39DBC}"/>
              </a:ext>
            </a:extLst>
          </p:cNvPr>
          <p:cNvSpPr txBox="1"/>
          <p:nvPr/>
        </p:nvSpPr>
        <p:spPr>
          <a:xfrm>
            <a:off x="3586349" y="1138834"/>
            <a:ext cx="12458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Q&lt;3000</a:t>
            </a:r>
          </a:p>
          <a:p>
            <a:r>
              <a:rPr lang="fr-FR" dirty="0"/>
              <a:t>(Q&lt;150 </a:t>
            </a:r>
            <a:r>
              <a:rPr lang="fr-FR" dirty="0" err="1"/>
              <a:t>nC</a:t>
            </a:r>
            <a:r>
              <a:rPr lang="fr-FR" dirty="0"/>
              <a:t>)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460B9C24-562E-F829-74C0-902655CF895B}"/>
              </a:ext>
            </a:extLst>
          </p:cNvPr>
          <p:cNvSpPr txBox="1"/>
          <p:nvPr/>
        </p:nvSpPr>
        <p:spPr>
          <a:xfrm>
            <a:off x="9248900" y="1885000"/>
            <a:ext cx="12458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Q&gt;3000</a:t>
            </a:r>
          </a:p>
          <a:p>
            <a:r>
              <a:rPr lang="fr-FR" dirty="0"/>
              <a:t>(Q&gt;150 </a:t>
            </a:r>
            <a:r>
              <a:rPr lang="fr-FR" dirty="0" err="1"/>
              <a:t>nC</a:t>
            </a:r>
            <a:r>
              <a:rPr lang="fr-FR" dirty="0"/>
              <a:t>)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95BECE2-F6C5-17DF-A909-0D38D9D0D737}"/>
              </a:ext>
            </a:extLst>
          </p:cNvPr>
          <p:cNvSpPr txBox="1"/>
          <p:nvPr/>
        </p:nvSpPr>
        <p:spPr>
          <a:xfrm>
            <a:off x="3575195" y="4378818"/>
            <a:ext cx="12458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Q&lt;8000</a:t>
            </a:r>
          </a:p>
          <a:p>
            <a:r>
              <a:rPr lang="fr-FR" dirty="0"/>
              <a:t>(Q&lt;400 </a:t>
            </a:r>
            <a:r>
              <a:rPr lang="fr-FR" dirty="0" err="1"/>
              <a:t>nC</a:t>
            </a:r>
            <a:r>
              <a:rPr lang="fr-FR" dirty="0"/>
              <a:t>)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4D18B181-C0A6-183C-60BD-97881578DFC4}"/>
              </a:ext>
            </a:extLst>
          </p:cNvPr>
          <p:cNvSpPr txBox="1"/>
          <p:nvPr/>
        </p:nvSpPr>
        <p:spPr>
          <a:xfrm>
            <a:off x="9248900" y="4901333"/>
            <a:ext cx="12458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Q&gt;8000</a:t>
            </a:r>
          </a:p>
          <a:p>
            <a:r>
              <a:rPr lang="fr-FR" dirty="0"/>
              <a:t>(Q&gt;400 </a:t>
            </a:r>
            <a:r>
              <a:rPr lang="fr-FR" dirty="0" err="1"/>
              <a:t>nC</a:t>
            </a:r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9490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90D49425-3C86-90E3-DE2A-D625B1031D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508887" y="-1223879"/>
            <a:ext cx="3016332" cy="546409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7D82B83B-2C3B-5F5E-2AFE-B7D3B7C33A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7541099" y="-1170439"/>
            <a:ext cx="3016333" cy="5464091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F6B3B570-596B-5AF3-2D34-5D710AB230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1581842" y="2140301"/>
            <a:ext cx="2964434" cy="537007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3A9DF7C-D75A-D841-3AF9-48BCAB67A1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7614371" y="2263473"/>
            <a:ext cx="2887158" cy="5230091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010BAC76-48F7-EDFF-273B-2FF7DD06CB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3832106" y="2387821"/>
            <a:ext cx="1892905" cy="34290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353F3E19-108B-F0E5-144C-4E60CC7CF41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3444840" y="-865507"/>
            <a:ext cx="2132714" cy="386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711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0997BE70-0AB8-5227-F5F0-C06CC70EF70A}"/>
              </a:ext>
            </a:extLst>
          </p:cNvPr>
          <p:cNvSpPr txBox="1"/>
          <p:nvPr/>
        </p:nvSpPr>
        <p:spPr>
          <a:xfrm>
            <a:off x="342245" y="349138"/>
            <a:ext cx="11507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Selection of the WFs used to produce de mean WF by the charge  small Q events, big Vmax are pure Cherenkov </a:t>
            </a:r>
            <a:endParaRPr lang="en-US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E7A5F371-CE89-25B4-A4D5-2BFEA0230B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414639" y="-287254"/>
            <a:ext cx="3059656" cy="5542571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0DCF9533-0FAA-120F-39DF-088B50A82A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7388978" y="57369"/>
            <a:ext cx="2814504" cy="509847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F22883E3-0838-90D7-4D2B-206AE677D0F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430" t="7388" b="3954"/>
          <a:stretch/>
        </p:blipFill>
        <p:spPr>
          <a:xfrm rot="5400000">
            <a:off x="2809891" y="1170658"/>
            <a:ext cx="1640108" cy="2876575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C3F183AF-98CB-A711-F507-063CF7A7F3C7}"/>
              </a:ext>
            </a:extLst>
          </p:cNvPr>
          <p:cNvSpPr txBox="1"/>
          <p:nvPr/>
        </p:nvSpPr>
        <p:spPr>
          <a:xfrm>
            <a:off x="1568730" y="4249593"/>
            <a:ext cx="12458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Q&lt;5000</a:t>
            </a:r>
          </a:p>
          <a:p>
            <a:r>
              <a:rPr lang="fr-FR" dirty="0"/>
              <a:t>(Q&lt;250 </a:t>
            </a:r>
            <a:r>
              <a:rPr lang="fr-FR" dirty="0" err="1"/>
              <a:t>nC</a:t>
            </a:r>
            <a:r>
              <a:rPr lang="fr-FR" dirty="0"/>
              <a:t>)</a:t>
            </a:r>
          </a:p>
          <a:p>
            <a:r>
              <a:rPr lang="fr-FR" dirty="0"/>
              <a:t>V&gt;150mV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061BF9C-3E33-26C7-5B3C-A120F1251219}"/>
              </a:ext>
            </a:extLst>
          </p:cNvPr>
          <p:cNvSpPr txBox="1"/>
          <p:nvPr/>
        </p:nvSpPr>
        <p:spPr>
          <a:xfrm>
            <a:off x="8342839" y="3988780"/>
            <a:ext cx="12458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Q&gt;5000</a:t>
            </a:r>
          </a:p>
          <a:p>
            <a:r>
              <a:rPr lang="fr-FR" dirty="0"/>
              <a:t>(Q&gt;250 </a:t>
            </a:r>
            <a:r>
              <a:rPr lang="fr-FR" dirty="0" err="1"/>
              <a:t>nC</a:t>
            </a:r>
            <a:r>
              <a:rPr lang="fr-FR" dirty="0"/>
              <a:t>)</a:t>
            </a:r>
          </a:p>
          <a:p>
            <a:r>
              <a:rPr lang="fr-FR" dirty="0"/>
              <a:t>V&lt;150mV</a:t>
            </a:r>
          </a:p>
        </p:txBody>
      </p:sp>
    </p:spTree>
    <p:extLst>
      <p:ext uri="{BB962C8B-B14F-4D97-AF65-F5344CB8AC3E}">
        <p14:creationId xmlns:p14="http://schemas.microsoft.com/office/powerpoint/2010/main" val="1683218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73134D22-6BFF-3BF2-CF45-B6556CD207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302305" y="-1248936"/>
            <a:ext cx="3386667" cy="6858000"/>
          </a:xfrm>
          <a:prstGeom prst="rect">
            <a:avLst/>
          </a:prstGeom>
        </p:spPr>
      </p:pic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49F2E7A5-8696-1D5B-5542-E547D1CFA6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882528"/>
              </p:ext>
            </p:extLst>
          </p:nvPr>
        </p:nvGraphicFramePr>
        <p:xfrm>
          <a:off x="3106388" y="4739268"/>
          <a:ext cx="5778500" cy="101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5500">
                  <a:extLst>
                    <a:ext uri="{9D8B030D-6E8A-4147-A177-3AD203B41FA5}">
                      <a16:colId xmlns:a16="http://schemas.microsoft.com/office/drawing/2014/main" val="609799218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65942308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55551636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721119496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054575548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933628295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944897495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GRAIN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tau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Scale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tau*scale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569101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0,077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8,70E-04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25,9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0,19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1,9943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0,21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283465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0,908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0,009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18,73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0,09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17,00684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1,79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942163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5,69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0,07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13,96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0,08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79,4324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8,36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484114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4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25,33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0,035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33,63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0,08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>
                          <a:effectLst/>
                        </a:rPr>
                        <a:t>851,8479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u="none" strike="noStrike" dirty="0">
                          <a:effectLst/>
                        </a:rPr>
                        <a:t>89,64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67615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4347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184</Words>
  <Application>Microsoft Macintosh PowerPoint</Application>
  <PresentationFormat>Grand écran</PresentationFormat>
  <Paragraphs>60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Microsoft Office User</cp:lastModifiedBy>
  <cp:revision>4</cp:revision>
  <dcterms:created xsi:type="dcterms:W3CDTF">2025-02-07T09:47:03Z</dcterms:created>
  <dcterms:modified xsi:type="dcterms:W3CDTF">2025-02-07T12:47:25Z</dcterms:modified>
</cp:coreProperties>
</file>