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CB7D-F577-496E-8E33-6840049B7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CF5F0-59BD-465B-BE96-E716EA96B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E2EC-2D64-40C4-80A9-F984106D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91E0-DC82-4286-980D-BFF85E0B6FEF}" type="datetimeFigureOut">
              <a:rPr lang="en-US" smtClean="0"/>
              <a:t>23-Jan-25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0633B-D90F-4D2B-80B4-0F91246E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F5A2F-6584-431C-9120-E188912A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F57B-5FD6-4035-A6D0-BB49219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F1F26-D3FE-433F-A3D0-4604790A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57727-0045-4A47-AD4F-075261C9E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57861-6273-4692-9109-5269D5DC0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91E0-DC82-4286-980D-BFF85E0B6FEF}" type="datetimeFigureOut">
              <a:rPr lang="en-US" smtClean="0"/>
              <a:t>23-Jan-25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C588-6F4E-4FDA-A234-127FB437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D47D3-FCE0-4F47-8C99-8925CD31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F57B-5FD6-4035-A6D0-BB49219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4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FD2FF4-2D14-4BAD-B483-7398126A1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4C50D-FBA0-4711-AC28-E9FCA5923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86A77-3E18-448B-93C3-02647AEEF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91E0-DC82-4286-980D-BFF85E0B6FEF}" type="datetimeFigureOut">
              <a:rPr lang="en-US" smtClean="0"/>
              <a:t>23-Jan-25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8A33A-47AF-4D43-B284-FB219686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9BE43-F55C-418B-AA00-A520470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F57B-5FD6-4035-A6D0-BB49219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3B4B6-CA45-4189-AE53-D9852819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CC720-067C-447C-BA1F-B871B49BA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BCDB3-2D5E-4812-AD54-2EF47564B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91E0-DC82-4286-980D-BFF85E0B6FEF}" type="datetimeFigureOut">
              <a:rPr lang="en-US" smtClean="0"/>
              <a:t>23-Jan-25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F2D36-E855-41AE-9028-F2480C381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8D6A6-F877-464C-8C0C-3348B37C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F57B-5FD6-4035-A6D0-BB49219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21A8B-1E0B-4E18-B508-3EBC46176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815FB-EFFC-41DB-B25E-97046CED6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1AAD8-73AB-42EB-A2FC-25CCCFE1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91E0-DC82-4286-980D-BFF85E0B6FEF}" type="datetimeFigureOut">
              <a:rPr lang="en-US" smtClean="0"/>
              <a:t>23-Jan-25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BC7EA-9B54-4B8C-931B-ECEC4358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282B9-1B6F-4901-83C5-19AE4E30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F57B-5FD6-4035-A6D0-BB49219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DABD7-1AF8-4654-B9F6-B72EA811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2E3A5-DBFF-4006-8CFB-9A22BA7C5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B9213-E1B6-4045-A231-EBD456C7B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49616-2C7D-436F-80BE-9E4ADAED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91E0-DC82-4286-980D-BFF85E0B6FEF}" type="datetimeFigureOut">
              <a:rPr lang="en-US" smtClean="0"/>
              <a:t>23-Jan-25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84454-4400-4C06-8C9B-A85F2B11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DAC5E-A2E9-4B75-9B00-7BE5783A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F57B-5FD6-4035-A6D0-BB49219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1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5A00-BD2F-4F76-B297-5CAD1383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F7924-F39D-4274-9EDC-4A797A349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3B2A4-D098-4DEB-B441-05020FB1D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CEB59-3FC8-4C4F-8E0B-EE8A0B867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6996B-828C-41B3-BF76-CA340C9F5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AE6A8B-85C2-4619-BE56-8CB51B2C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91E0-DC82-4286-980D-BFF85E0B6FEF}" type="datetimeFigureOut">
              <a:rPr lang="en-US" smtClean="0"/>
              <a:t>23-Jan-25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5E4C-51B9-4FC0-9358-7C8C680EE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6BDF49-4EAC-41A8-9E02-C773DDF9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F57B-5FD6-4035-A6D0-BB49219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6CF9C-7C8F-485E-9E45-C6E2F313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60FE5-FA34-4F36-843E-5443B52ED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91E0-DC82-4286-980D-BFF85E0B6FEF}" type="datetimeFigureOut">
              <a:rPr lang="en-US" smtClean="0"/>
              <a:t>23-Jan-25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D972E-6590-460D-88DF-5AADDAFE8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B7061-B8B5-47A4-AA2C-5330F7C9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F57B-5FD6-4035-A6D0-BB49219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3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F4D21-9AE8-411F-871F-989F6436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91E0-DC82-4286-980D-BFF85E0B6FEF}" type="datetimeFigureOut">
              <a:rPr lang="en-US" smtClean="0"/>
              <a:t>23-Jan-25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9F0C5-F3E1-4162-961D-C0CCF791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2AEDD-CAA2-4362-BB56-F21C89AF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F57B-5FD6-4035-A6D0-BB49219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D0A8F-1A44-422B-82FC-FC7A1253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94224-8927-4BCC-AD21-B88B8EA08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31BE7-7DEB-4C90-9BB7-2FCD1002E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5012E-4BE6-409F-8153-E517F692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91E0-DC82-4286-980D-BFF85E0B6FEF}" type="datetimeFigureOut">
              <a:rPr lang="en-US" smtClean="0"/>
              <a:t>23-Jan-25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A7DE3-606E-474C-A4B7-AA56AAF4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46522-A48A-4EB9-A85E-BC41A72C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F57B-5FD6-4035-A6D0-BB49219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1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4F23-4458-4E1A-8651-C3AB08F3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4EBF1B-2BD3-41AB-9A8C-685443EC8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1E29-C16C-45AB-8345-F079600D3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B4946-C8F1-4AD8-BEC3-7F7B5456A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91E0-DC82-4286-980D-BFF85E0B6FEF}" type="datetimeFigureOut">
              <a:rPr lang="en-US" smtClean="0"/>
              <a:t>23-Jan-25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E8562-9151-4BA5-BD3B-EA93C92B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91C1D-B3A9-43D6-BE0E-EA41DE19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F57B-5FD6-4035-A6D0-BB49219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4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8D50D-AB52-4F2D-8493-4FFF41601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2E671-4FE4-45E1-9C14-72516434C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70A1E-CCF9-4C82-BBF5-178548B6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291E0-DC82-4286-980D-BFF85E0B6FEF}" type="datetimeFigureOut">
              <a:rPr lang="en-US" smtClean="0"/>
              <a:t>23-Jan-25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03EE-BD13-409C-A809-8AB40CEB4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58228-8E1A-47EE-A378-3192787AB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F57B-5FD6-4035-A6D0-BB492193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0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17EB524-25FF-4B40-81B2-BA770B617E1F}"/>
              </a:ext>
            </a:extLst>
          </p:cNvPr>
          <p:cNvSpPr txBox="1"/>
          <p:nvPr/>
        </p:nvSpPr>
        <p:spPr>
          <a:xfrm>
            <a:off x="3477491" y="74697"/>
            <a:ext cx="396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 mm ZnWO</a:t>
            </a:r>
            <a:r>
              <a:rPr lang="en-US" b="1" baseline="-25000" dirty="0">
                <a:solidFill>
                  <a:srgbClr val="7030A0"/>
                </a:solidFill>
              </a:rPr>
              <a:t>4</a:t>
            </a:r>
            <a:r>
              <a:rPr lang="en-US" b="1" dirty="0">
                <a:solidFill>
                  <a:srgbClr val="7030A0"/>
                </a:solidFill>
              </a:rPr>
              <a:t> plate coupled to the PMT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F127ED-0306-45EA-ABB3-91C96EC189CD}"/>
              </a:ext>
            </a:extLst>
          </p:cNvPr>
          <p:cNvSpPr txBox="1"/>
          <p:nvPr/>
        </p:nvSpPr>
        <p:spPr>
          <a:xfrm>
            <a:off x="2089044" y="6013195"/>
            <a:ext cx="412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Two main types of the registered pulses: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7030A0"/>
                </a:solidFill>
              </a:rPr>
              <a:t>Cherenkov light from the PMT glass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7030A0"/>
                </a:solidFill>
              </a:rPr>
              <a:t>Scintillation light from the ZnWO</a:t>
            </a:r>
            <a:r>
              <a:rPr lang="en-US" sz="1600" b="1" baseline="-25000" dirty="0">
                <a:solidFill>
                  <a:srgbClr val="7030A0"/>
                </a:solidFill>
              </a:rPr>
              <a:t>4</a:t>
            </a:r>
            <a:r>
              <a:rPr lang="en-US" sz="1600" b="1" dirty="0">
                <a:solidFill>
                  <a:srgbClr val="7030A0"/>
                </a:solidFill>
              </a:rPr>
              <a:t>  plate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E0146B-B1BE-458F-9603-BA0EA0BFFE15}"/>
              </a:ext>
            </a:extLst>
          </p:cNvPr>
          <p:cNvGrpSpPr/>
          <p:nvPr/>
        </p:nvGrpSpPr>
        <p:grpSpPr>
          <a:xfrm>
            <a:off x="1339184" y="480736"/>
            <a:ext cx="9461388" cy="2755632"/>
            <a:chOff x="612676" y="480736"/>
            <a:chExt cx="9461388" cy="27556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FEED4C-26A7-4CE7-AE8A-D9848FEA7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676" y="480737"/>
              <a:ext cx="4584589" cy="275563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A15167A-87DD-4C5B-80D4-0E42DA398E78}"/>
                </a:ext>
              </a:extLst>
            </p:cNvPr>
            <p:cNvGrpSpPr/>
            <p:nvPr/>
          </p:nvGrpSpPr>
          <p:grpSpPr>
            <a:xfrm>
              <a:off x="5489475" y="480736"/>
              <a:ext cx="4584589" cy="2755631"/>
              <a:chOff x="5489475" y="480736"/>
              <a:chExt cx="4584589" cy="275563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FB9BC69-09BB-4CBB-87F1-F759A0299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9475" y="480736"/>
                <a:ext cx="4584589" cy="2755631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29FF501-68F0-4C8B-B605-184ADA5348C2}"/>
                  </a:ext>
                </a:extLst>
              </p:cNvPr>
              <p:cNvGrpSpPr/>
              <p:nvPr/>
            </p:nvGrpSpPr>
            <p:grpSpPr>
              <a:xfrm>
                <a:off x="6400800" y="2001375"/>
                <a:ext cx="604911" cy="338554"/>
                <a:chOff x="9608234" y="1083252"/>
                <a:chExt cx="766689" cy="338554"/>
              </a:xfrm>
            </p:grpSpPr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B69DD331-947E-4B34-ADC3-5A16AB94A9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08234" y="1354074"/>
                  <a:ext cx="766689" cy="0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B96C438-28CE-4792-BBCB-1D34104193F6}"/>
                    </a:ext>
                  </a:extLst>
                </p:cNvPr>
                <p:cNvSpPr txBox="1"/>
                <p:nvPr/>
              </p:nvSpPr>
              <p:spPr>
                <a:xfrm>
                  <a:off x="9851956" y="1083252"/>
                  <a:ext cx="27924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7030A0"/>
                      </a:solidFill>
                    </a:rPr>
                    <a:t>?</a:t>
                  </a: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717A1DC-3DAB-4C6F-823A-B31E26673858}"/>
                </a:ext>
              </a:extLst>
            </p:cNvPr>
            <p:cNvGrpSpPr/>
            <p:nvPr/>
          </p:nvGrpSpPr>
          <p:grpSpPr>
            <a:xfrm>
              <a:off x="3791662" y="2185993"/>
              <a:ext cx="1911928" cy="307777"/>
              <a:chOff x="3791662" y="2185993"/>
              <a:chExt cx="1911928" cy="307777"/>
            </a:xfrm>
          </p:grpSpPr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D9B1BEF5-5753-49D7-8EC7-CCE2C5EE660A}"/>
                  </a:ext>
                </a:extLst>
              </p:cNvPr>
              <p:cNvSpPr/>
              <p:nvPr/>
            </p:nvSpPr>
            <p:spPr>
              <a:xfrm>
                <a:off x="3791662" y="2197984"/>
                <a:ext cx="1911928" cy="263237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2DA988-48F4-4B0B-BFF8-10AA4F535218}"/>
                  </a:ext>
                </a:extLst>
              </p:cNvPr>
              <p:cNvSpPr txBox="1"/>
              <p:nvPr/>
            </p:nvSpPr>
            <p:spPr>
              <a:xfrm>
                <a:off x="4408971" y="2185993"/>
                <a:ext cx="7882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Zoom in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639EEB-0EC5-4AEF-AA99-32A72A91ACCD}"/>
              </a:ext>
            </a:extLst>
          </p:cNvPr>
          <p:cNvGrpSpPr/>
          <p:nvPr/>
        </p:nvGrpSpPr>
        <p:grpSpPr>
          <a:xfrm>
            <a:off x="1339183" y="3294945"/>
            <a:ext cx="9461390" cy="2782524"/>
            <a:chOff x="612675" y="3294945"/>
            <a:chExt cx="9461390" cy="27825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747F83-FB50-4032-9460-E4410A15E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675" y="3294945"/>
              <a:ext cx="4584589" cy="2755631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200E1E9-0740-488B-AD8B-5194AF99A606}"/>
                </a:ext>
              </a:extLst>
            </p:cNvPr>
            <p:cNvGrpSpPr/>
            <p:nvPr/>
          </p:nvGrpSpPr>
          <p:grpSpPr>
            <a:xfrm>
              <a:off x="5489476" y="3321838"/>
              <a:ext cx="4584589" cy="2755631"/>
              <a:chOff x="5489476" y="3321838"/>
              <a:chExt cx="4584589" cy="275563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A04A031-B4CE-4DB4-A3A7-50C0C450A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9476" y="3321838"/>
                <a:ext cx="4584589" cy="2755631"/>
              </a:xfrm>
              <a:prstGeom prst="rect">
                <a:avLst/>
              </a:prstGeom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0DB4BF6-0BB8-4E16-952B-3F2023051851}"/>
                  </a:ext>
                </a:extLst>
              </p:cNvPr>
              <p:cNvGrpSpPr/>
              <p:nvPr/>
            </p:nvGrpSpPr>
            <p:grpSpPr>
              <a:xfrm>
                <a:off x="6350922" y="5027828"/>
                <a:ext cx="774364" cy="338554"/>
                <a:chOff x="9608234" y="1083252"/>
                <a:chExt cx="766689" cy="338554"/>
              </a:xfrm>
            </p:grpSpPr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A600168D-E01D-4B92-ADD2-36D3424CF6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08234" y="1354074"/>
                  <a:ext cx="766689" cy="0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E348494-2B07-48F0-AA3F-8BC29C523F88}"/>
                    </a:ext>
                  </a:extLst>
                </p:cNvPr>
                <p:cNvSpPr txBox="1"/>
                <p:nvPr/>
              </p:nvSpPr>
              <p:spPr>
                <a:xfrm>
                  <a:off x="9851956" y="1083252"/>
                  <a:ext cx="27924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7030A0"/>
                      </a:solidFill>
                    </a:rPr>
                    <a:t>?</a:t>
                  </a: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D8394DA-9BF4-4B92-90E4-4ACB0DF52B3D}"/>
                </a:ext>
              </a:extLst>
            </p:cNvPr>
            <p:cNvGrpSpPr/>
            <p:nvPr/>
          </p:nvGrpSpPr>
          <p:grpSpPr>
            <a:xfrm>
              <a:off x="3881082" y="4144256"/>
              <a:ext cx="1911928" cy="307777"/>
              <a:chOff x="3881082" y="4144256"/>
              <a:chExt cx="1911928" cy="307777"/>
            </a:xfrm>
          </p:grpSpPr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E8388C0E-53A9-4F8B-8530-B32ACBC2F52B}"/>
                  </a:ext>
                </a:extLst>
              </p:cNvPr>
              <p:cNvSpPr/>
              <p:nvPr/>
            </p:nvSpPr>
            <p:spPr>
              <a:xfrm>
                <a:off x="3881082" y="4154001"/>
                <a:ext cx="1911928" cy="263237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A653CD-86ED-44A5-9C58-1674D1D30FE2}"/>
                  </a:ext>
                </a:extLst>
              </p:cNvPr>
              <p:cNvSpPr txBox="1"/>
              <p:nvPr/>
            </p:nvSpPr>
            <p:spPr>
              <a:xfrm>
                <a:off x="4442899" y="4144256"/>
                <a:ext cx="7882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Zoom 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031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66780E-405F-49C6-BB9D-18A38EB50587}"/>
              </a:ext>
            </a:extLst>
          </p:cNvPr>
          <p:cNvSpPr txBox="1"/>
          <p:nvPr/>
        </p:nvSpPr>
        <p:spPr>
          <a:xfrm>
            <a:off x="3477491" y="74697"/>
            <a:ext cx="401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 mm ZnWO</a:t>
            </a:r>
            <a:r>
              <a:rPr lang="en-US" b="1" baseline="-25000" dirty="0">
                <a:solidFill>
                  <a:srgbClr val="7030A0"/>
                </a:solidFill>
              </a:rPr>
              <a:t>4</a:t>
            </a:r>
            <a:r>
              <a:rPr lang="en-US" b="1" dirty="0">
                <a:solidFill>
                  <a:srgbClr val="7030A0"/>
                </a:solidFill>
              </a:rPr>
              <a:t> grains coupled to the PMT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9C654-6D4C-40CA-8C4E-0908A4A05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03" y="3545107"/>
            <a:ext cx="4548010" cy="2731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FA7B4A-0FE6-4FCB-A3BA-3A21331B05CA}"/>
              </a:ext>
            </a:extLst>
          </p:cNvPr>
          <p:cNvSpPr txBox="1"/>
          <p:nvPr/>
        </p:nvSpPr>
        <p:spPr>
          <a:xfrm>
            <a:off x="5216059" y="5242164"/>
            <a:ext cx="4548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Three main types of the registered pulses: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7030A0"/>
                </a:solidFill>
              </a:rPr>
              <a:t>Cherenkov light from the PMT glass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7030A0"/>
                </a:solidFill>
              </a:rPr>
              <a:t>Scintillation light from the ZnWO</a:t>
            </a:r>
            <a:r>
              <a:rPr lang="en-US" sz="1600" b="1" baseline="-25000" dirty="0">
                <a:solidFill>
                  <a:srgbClr val="7030A0"/>
                </a:solidFill>
              </a:rPr>
              <a:t>4</a:t>
            </a:r>
            <a:r>
              <a:rPr lang="en-US" sz="1600" b="1" dirty="0">
                <a:solidFill>
                  <a:srgbClr val="7030A0"/>
                </a:solidFill>
              </a:rPr>
              <a:t>  plate</a:t>
            </a:r>
          </a:p>
          <a:p>
            <a:pPr marL="342900" indent="-342900">
              <a:buAutoNum type="arabicPeriod"/>
            </a:pPr>
            <a:r>
              <a:rPr lang="en-US" sz="1600" b="1" dirty="0" err="1">
                <a:solidFill>
                  <a:srgbClr val="7030A0"/>
                </a:solidFill>
              </a:rPr>
              <a:t>Cherenkov+scintillation</a:t>
            </a:r>
            <a:r>
              <a:rPr lang="en-US" sz="1600" b="1" dirty="0">
                <a:solidFill>
                  <a:srgbClr val="7030A0"/>
                </a:solidFill>
              </a:rPr>
              <a:t> light from the grains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8DF116-8554-4B76-AB9F-BBC945AD2FC4}"/>
              </a:ext>
            </a:extLst>
          </p:cNvPr>
          <p:cNvGrpSpPr/>
          <p:nvPr/>
        </p:nvGrpSpPr>
        <p:grpSpPr>
          <a:xfrm>
            <a:off x="437003" y="587746"/>
            <a:ext cx="4548010" cy="2725148"/>
            <a:chOff x="437003" y="587746"/>
            <a:chExt cx="4548010" cy="272514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42509B2-B95E-42EE-B4AC-F2FF4F0FCCCF}"/>
                </a:ext>
              </a:extLst>
            </p:cNvPr>
            <p:cNvGrpSpPr/>
            <p:nvPr/>
          </p:nvGrpSpPr>
          <p:grpSpPr>
            <a:xfrm>
              <a:off x="437003" y="587746"/>
              <a:ext cx="4548010" cy="2725148"/>
              <a:chOff x="437003" y="587746"/>
              <a:chExt cx="4548010" cy="272514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BD32098-E9DB-47B7-9FB3-68DBDA43C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003" y="587746"/>
                <a:ext cx="4548010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C998344-2D09-430C-AB42-E940B10FEF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142" t="19407" r="22306"/>
              <a:stretch/>
            </p:blipFill>
            <p:spPr>
              <a:xfrm>
                <a:off x="1585689" y="1083252"/>
                <a:ext cx="2250638" cy="151898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88ED19-9D9D-4B58-AE02-9FD9BDC12435}"/>
                </a:ext>
              </a:extLst>
            </p:cNvPr>
            <p:cNvGrpSpPr/>
            <p:nvPr/>
          </p:nvGrpSpPr>
          <p:grpSpPr>
            <a:xfrm>
              <a:off x="1996890" y="1611766"/>
              <a:ext cx="618563" cy="338554"/>
              <a:chOff x="2030506" y="1611766"/>
              <a:chExt cx="403412" cy="338554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96A0DE5-A18B-4769-9AA4-B3B0ED517027}"/>
                  </a:ext>
                </a:extLst>
              </p:cNvPr>
              <p:cNvCxnSpPr/>
              <p:nvPr/>
            </p:nvCxnSpPr>
            <p:spPr>
              <a:xfrm>
                <a:off x="2030506" y="1882588"/>
                <a:ext cx="403412" cy="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BD9FB7-95B6-4D05-9BC2-5FC121A96621}"/>
                  </a:ext>
                </a:extLst>
              </p:cNvPr>
              <p:cNvSpPr txBox="1"/>
              <p:nvPr/>
            </p:nvSpPr>
            <p:spPr>
              <a:xfrm>
                <a:off x="2092590" y="1611766"/>
                <a:ext cx="2792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7030A0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92FF9D-82BA-4BA0-8755-E47E6BDA988B}"/>
              </a:ext>
            </a:extLst>
          </p:cNvPr>
          <p:cNvGrpSpPr/>
          <p:nvPr/>
        </p:nvGrpSpPr>
        <p:grpSpPr>
          <a:xfrm>
            <a:off x="5041762" y="2192146"/>
            <a:ext cx="6888640" cy="2868865"/>
            <a:chOff x="5216059" y="444029"/>
            <a:chExt cx="6888640" cy="28688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5888891-94E1-4063-BA2F-9DE990C4C022}"/>
                </a:ext>
              </a:extLst>
            </p:cNvPr>
            <p:cNvGrpSpPr/>
            <p:nvPr/>
          </p:nvGrpSpPr>
          <p:grpSpPr>
            <a:xfrm>
              <a:off x="5216059" y="444029"/>
              <a:ext cx="6888640" cy="2868865"/>
              <a:chOff x="5216059" y="444029"/>
              <a:chExt cx="6888640" cy="286886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0F418BB-2CDC-4A8A-B533-84BB4D587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6059" y="587746"/>
                <a:ext cx="4548010" cy="272514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44CAE71-CAAA-4E60-A37E-85B9E94979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566" t="31417" r="24985"/>
              <a:stretch/>
            </p:blipFill>
            <p:spPr>
              <a:xfrm>
                <a:off x="9107922" y="444029"/>
                <a:ext cx="2996777" cy="1748118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7153E40-53CE-4D4D-AC8B-7DE470976C8A}"/>
                </a:ext>
              </a:extLst>
            </p:cNvPr>
            <p:cNvGrpSpPr/>
            <p:nvPr/>
          </p:nvGrpSpPr>
          <p:grpSpPr>
            <a:xfrm>
              <a:off x="9608234" y="1083252"/>
              <a:ext cx="766689" cy="338554"/>
              <a:chOff x="9608234" y="1083252"/>
              <a:chExt cx="766689" cy="338554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416F4B45-0BAD-4BFE-BDB0-D4ADF9992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8234" y="1354074"/>
                <a:ext cx="766689" cy="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AAABDF-13A7-402D-8301-318486FFB37B}"/>
                  </a:ext>
                </a:extLst>
              </p:cNvPr>
              <p:cNvSpPr txBox="1"/>
              <p:nvPr/>
            </p:nvSpPr>
            <p:spPr>
              <a:xfrm>
                <a:off x="9851956" y="1083252"/>
                <a:ext cx="2792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7030A0"/>
                    </a:solidFill>
                  </a:rPr>
                  <a:t>?</a:t>
                </a:r>
              </a:p>
            </p:txBody>
          </p: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3174AA2-051B-4A93-B92B-15EB3F509F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5" t="22897" r="15795" b="6067"/>
          <a:stretch/>
        </p:blipFill>
        <p:spPr>
          <a:xfrm rot="5400000">
            <a:off x="5306935" y="522202"/>
            <a:ext cx="1653528" cy="16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6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09186A-5B30-4BE0-B752-8522E67E41F0}"/>
              </a:ext>
            </a:extLst>
          </p:cNvPr>
          <p:cNvSpPr txBox="1"/>
          <p:nvPr/>
        </p:nvSpPr>
        <p:spPr>
          <a:xfrm>
            <a:off x="4470400" y="169333"/>
            <a:ext cx="269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Comments and 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0C9DEF-48CA-4C83-8C30-490473A0BE2F}"/>
              </a:ext>
            </a:extLst>
          </p:cNvPr>
          <p:cNvSpPr txBox="1"/>
          <p:nvPr/>
        </p:nvSpPr>
        <p:spPr>
          <a:xfrm>
            <a:off x="34698" y="883735"/>
            <a:ext cx="125523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previous fitting of the averaged waveforms  performed by Giulia should not be impacted by  the presence of Cerenkov light  </a:t>
            </a:r>
          </a:p>
          <a:p>
            <a:r>
              <a:rPr lang="en-US" b="1" dirty="0"/>
              <a:t>or observed trigger shifting since the contribution of the short time component is very small in comparison </a:t>
            </a:r>
          </a:p>
          <a:p>
            <a:r>
              <a:rPr lang="en-US" b="1" dirty="0"/>
              <a:t>with the main scintillation component (0.21% vs 91.5% for the plate and 0.55% vs 91.3% for the grains). </a:t>
            </a:r>
          </a:p>
          <a:p>
            <a:endParaRPr lang="en-US" b="1" dirty="0"/>
          </a:p>
          <a:p>
            <a:r>
              <a:rPr lang="en-US" b="1" dirty="0"/>
              <a:t>To clear up the effect of Cerenkov light  or  trigger shifting , now we are trying to analyze 10 000  individual WFs registered </a:t>
            </a:r>
          </a:p>
          <a:p>
            <a:r>
              <a:rPr lang="en-US" b="1" dirty="0"/>
              <a:t>for separate events. Perhaps, after the “pulse-shape selection”, it will be possible to exclude the Cherenkov pulses/the pulses </a:t>
            </a:r>
          </a:p>
          <a:p>
            <a:r>
              <a:rPr lang="en-US" b="1" dirty="0"/>
              <a:t>with a weird trigger and generate the “clean” averaged waveform for further analysis.</a:t>
            </a:r>
          </a:p>
        </p:txBody>
      </p:sp>
    </p:spTree>
    <p:extLst>
      <p:ext uri="{BB962C8B-B14F-4D97-AF65-F5344CB8AC3E}">
        <p14:creationId xmlns:p14="http://schemas.microsoft.com/office/powerpoint/2010/main" val="63396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198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ianina boiaryntseva</dc:creator>
  <cp:lastModifiedBy>ianina boiaryntseva</cp:lastModifiedBy>
  <cp:revision>24</cp:revision>
  <dcterms:created xsi:type="dcterms:W3CDTF">2025-01-23T09:28:40Z</dcterms:created>
  <dcterms:modified xsi:type="dcterms:W3CDTF">2025-01-23T15:34:51Z</dcterms:modified>
</cp:coreProperties>
</file>