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 /><Relationship Id="rId17" Type="http://schemas.openxmlformats.org/officeDocument/2006/relationships/tableStyles" Target="tableStyles.xml" /><Relationship Id="rId1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en-US"/>
              <a:t>1</a:t>
            </a:fld>
            <a:endParaRPr lang="en-US"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A37A346-39EC-959D-BC7D-3A7A48419ABE}" type="slidenum">
              <a:rPr/>
              <a:t/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50762845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480541978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3641340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29CD3F0-5D67-C60B-C26C-AE26FD4279FC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F319020-9606-0AC0-D3F5-7197154509D6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71228516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19071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7817562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70DCA7A-D628-16A0-2426-A4B3B6E3D08A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0011289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442390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113168522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ACCB050-C5ED-6F0E-F38D-0B489A7AEA9D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86CDA3F-F1BF-8D75-AA18-D968BF5D99D3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46273008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0879424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3366571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28E27E2-DD10-2463-E4C5-DF4EAC6F6202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25600884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12388206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366488738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84BE706-713D-1D76-7D7A-A3DC50932F47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5175598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6859829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840610143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DC450D4-9C1E-A61C-2DC0-E34B055A167B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7101838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2033711972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439038389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0DA0BCC-D379-5231-6C41-04ACA36F3B6E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>30.10.2013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Relationship Id="rId4" Type="http://schemas.openxmlformats.org/officeDocument/2006/relationships/image" Target="../media/image1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isolfrance.in2p3.fr/" TargetMode="External"/><Relationship Id="rId4" Type="http://schemas.openxmlformats.org/officeDocument/2006/relationships/image" Target="../media/image1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3999" y="2235199"/>
            <a:ext cx="9144000" cy="2387599"/>
          </a:xfrm>
        </p:spPr>
        <p:txBody>
          <a:bodyPr/>
          <a:lstStyle/>
          <a:p>
            <a:pPr>
              <a:defRPr/>
            </a:pPr>
            <a:r>
              <a:rPr lang="en-US">
                <a:latin typeface="Arial Black"/>
                <a:ea typeface="Arial Black"/>
                <a:cs typeface="Arial Black"/>
              </a:rPr>
              <a:t>ISOL-France</a:t>
            </a:r>
            <a:endParaRPr>
              <a:latin typeface="Arial Black"/>
              <a:cs typeface="Arial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1523999" y="4888428"/>
            <a:ext cx="9144000" cy="167246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r>
              <a:rPr lang="en-US"/>
              <a:t>WORKSHOP VII</a:t>
            </a: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April 3-4 2025</a:t>
            </a:r>
            <a:endParaRPr lang="en-US"/>
          </a:p>
        </p:txBody>
      </p:sp>
      <p:pic>
        <p:nvPicPr>
          <p:cNvPr id="1891891540" name=""/>
          <p:cNvPicPr>
            <a:picLocks noChangeAspect="1"/>
          </p:cNvPicPr>
          <p:nvPr/>
        </p:nvPicPr>
        <p:blipFill>
          <a:blip r:embed="rId3"/>
          <a:srcRect l="0" t="0" r="1414" b="5781"/>
          <a:stretch/>
        </p:blipFill>
        <p:spPr bwMode="auto">
          <a:xfrm flipH="0" flipV="0">
            <a:off x="5965915" y="9978"/>
            <a:ext cx="6192219" cy="3328831"/>
          </a:xfrm>
          <a:prstGeom prst="rect">
            <a:avLst/>
          </a:prstGeom>
        </p:spPr>
      </p:pic>
      <p:pic>
        <p:nvPicPr>
          <p:cNvPr id="915838172" name=""/>
          <p:cNvPicPr>
            <a:picLocks noChangeAspect="1"/>
          </p:cNvPicPr>
          <p:nvPr/>
        </p:nvPicPr>
        <p:blipFill>
          <a:blip r:embed="rId3"/>
          <a:srcRect l="0" t="0" r="1414" b="5781"/>
          <a:stretch/>
        </p:blipFill>
        <p:spPr bwMode="auto">
          <a:xfrm flipH="0" flipV="0">
            <a:off x="-286" y="9978"/>
            <a:ext cx="6192219" cy="3328831"/>
          </a:xfrm>
          <a:prstGeom prst="rect">
            <a:avLst/>
          </a:prstGeom>
        </p:spPr>
      </p:pic>
      <p:sp>
        <p:nvSpPr>
          <p:cNvPr id="1792515122" name=""/>
          <p:cNvSpPr txBox="1"/>
          <p:nvPr/>
        </p:nvSpPr>
        <p:spPr bwMode="auto">
          <a:xfrm flipH="0" flipV="0">
            <a:off x="66228" y="6377837"/>
            <a:ext cx="3600487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https://isolfrance.in2p3.fr/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66938411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8" y="365124"/>
            <a:ext cx="10515600" cy="844398"/>
          </a:xfrm>
        </p:spPr>
        <p:txBody>
          <a:bodyPr/>
          <a:lstStyle/>
          <a:p>
            <a:pPr>
              <a:defRPr/>
            </a:pPr>
            <a:r>
              <a:rPr>
                <a:solidFill>
                  <a:schemeClr val="accent6">
                    <a:lumMod val="75000"/>
                  </a:schemeClr>
                </a:solidFill>
              </a:rPr>
              <a:t>Discussion - Conclusion</a:t>
            </a:r>
            <a:endParaRPr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61551545" name="Content Placeholder 2"/>
          <p:cNvSpPr>
            <a:spLocks noGrp="1"/>
          </p:cNvSpPr>
          <p:nvPr>
            <p:ph sz="half" idx="1"/>
          </p:nvPr>
        </p:nvSpPr>
        <p:spPr bwMode="auto">
          <a:xfrm flipH="0" flipV="0">
            <a:off x="310780" y="1825624"/>
            <a:ext cx="5709018" cy="155932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r>
              <a:rPr sz="2400" b="1"/>
              <a:t>National Events</a:t>
            </a:r>
            <a:endParaRPr sz="2400" b="1"/>
          </a:p>
          <a:p>
            <a:pPr lvl="1">
              <a:defRPr/>
            </a:pPr>
            <a:r>
              <a:rPr sz="2200"/>
              <a:t>Could we better coordinate ?</a:t>
            </a:r>
            <a:endParaRPr sz="2200"/>
          </a:p>
          <a:p>
            <a:pPr lvl="1">
              <a:defRPr/>
            </a:pPr>
            <a:r>
              <a:rPr sz="2200"/>
              <a:t>Common workshop S</a:t>
            </a:r>
            <a:r>
              <a:rPr sz="2200" baseline="30000"/>
              <a:t>3</a:t>
            </a:r>
            <a:r>
              <a:rPr sz="2200"/>
              <a:t> - DESIR - ISOL-France ? </a:t>
            </a:r>
            <a:endParaRPr sz="2200"/>
          </a:p>
        </p:txBody>
      </p:sp>
      <p:sp>
        <p:nvSpPr>
          <p:cNvPr id="1237453867" name="Content Placeholder 3"/>
          <p:cNvSpPr>
            <a:spLocks noGrp="1"/>
          </p:cNvSpPr>
          <p:nvPr>
            <p:ph sz="half" idx="2"/>
          </p:nvPr>
        </p:nvSpPr>
        <p:spPr bwMode="auto">
          <a:xfrm flipH="0" flipV="0">
            <a:off x="5930037" y="1825623"/>
            <a:ext cx="6274418" cy="482934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>
              <a:defRPr/>
            </a:pPr>
            <a:r>
              <a:rPr sz="2400" b="1"/>
              <a:t>Common DAQ @GANIL ?</a:t>
            </a:r>
            <a:endParaRPr sz="2400" b="1"/>
          </a:p>
          <a:p>
            <a:pPr lvl="1">
              <a:defRPr/>
            </a:pPr>
            <a:r>
              <a:rPr sz="2200"/>
              <a:t>several tools under development or upgrade </a:t>
            </a:r>
            <a:endParaRPr sz="2200"/>
          </a:p>
          <a:p>
            <a:pPr lvl="1">
              <a:defRPr/>
            </a:pPr>
            <a:endParaRPr/>
          </a:p>
          <a:p>
            <a:pPr lvl="1">
              <a:defRPr/>
            </a:pPr>
            <a:endParaRPr sz="2200"/>
          </a:p>
          <a:p>
            <a:pPr marL="457200" lvl="1" indent="0">
              <a:buFont typeface="Arial"/>
              <a:buNone/>
              <a:defRPr/>
            </a:pPr>
            <a:endParaRPr sz="2200"/>
          </a:p>
          <a:p>
            <a:pPr lvl="1">
              <a:defRPr/>
            </a:pPr>
            <a:r>
              <a:rPr sz="2200"/>
              <a:t>common data format? </a:t>
            </a:r>
            <a:endParaRPr sz="2200"/>
          </a:p>
          <a:p>
            <a:pPr lvl="1">
              <a:defRPr/>
            </a:pPr>
            <a:endParaRPr sz="2200"/>
          </a:p>
          <a:p>
            <a:pPr lvl="1">
              <a:defRPr/>
            </a:pPr>
            <a:r>
              <a:rPr sz="2200"/>
              <a:t>DAQ = GANIL responsibility or user’s ? </a:t>
            </a:r>
            <a:endParaRPr sz="2200"/>
          </a:p>
          <a:p>
            <a:pPr lvl="1">
              <a:defRPr/>
            </a:pPr>
            <a:r>
              <a:rPr sz="2200"/>
              <a:t>GANIL’s network access ? Data management plan ? </a:t>
            </a:r>
            <a:endParaRPr sz="2200"/>
          </a:p>
          <a:p>
            <a:pPr lvl="1">
              <a:defRPr/>
            </a:pPr>
            <a:r>
              <a:rPr sz="2200"/>
              <a:t>ISOL-France community needs ?</a:t>
            </a:r>
            <a:endParaRPr sz="2200"/>
          </a:p>
          <a:p>
            <a:pPr marL="457200" lvl="1" indent="0">
              <a:buFont typeface="Arial"/>
              <a:buNone/>
              <a:defRPr/>
            </a:pPr>
            <a:r>
              <a:rPr sz="2200"/>
              <a:t>-&gt; Survey to come to consult the community</a:t>
            </a:r>
            <a:endParaRPr sz="2200"/>
          </a:p>
        </p:txBody>
      </p:sp>
      <p:pic>
        <p:nvPicPr>
          <p:cNvPr id="126979641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rot="588542" flipH="0" flipV="0">
            <a:off x="8727689" y="2679306"/>
            <a:ext cx="1565643" cy="495948"/>
          </a:xfrm>
          <a:prstGeom prst="rect">
            <a:avLst/>
          </a:prstGeom>
        </p:spPr>
      </p:pic>
      <p:sp>
        <p:nvSpPr>
          <p:cNvPr id="1006369099" name=""/>
          <p:cNvSpPr txBox="1"/>
          <p:nvPr/>
        </p:nvSpPr>
        <p:spPr bwMode="auto">
          <a:xfrm rot="20108445" flipH="0" flipV="0">
            <a:off x="7093664" y="2914350"/>
            <a:ext cx="1551052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new COMET</a:t>
            </a:r>
            <a:endParaRPr/>
          </a:p>
        </p:txBody>
      </p:sp>
      <p:sp>
        <p:nvSpPr>
          <p:cNvPr id="1138174975" name=""/>
          <p:cNvSpPr txBox="1"/>
          <p:nvPr/>
        </p:nvSpPr>
        <p:spPr bwMode="auto">
          <a:xfrm rot="470969" flipH="0" flipV="0">
            <a:off x="7927231" y="3117074"/>
            <a:ext cx="2446383" cy="6404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/>
              <a:t>NARVAL/DCOD</a:t>
            </a:r>
            <a:endParaRPr/>
          </a:p>
          <a:p>
            <a:pPr algn="ctr">
              <a:defRPr/>
            </a:pPr>
            <a:r>
              <a:rPr/>
              <a:t>AGATA DAQBox</a:t>
            </a:r>
            <a:endParaRPr/>
          </a:p>
        </p:txBody>
      </p:sp>
      <p:sp>
        <p:nvSpPr>
          <p:cNvPr id="1039308082" name=""/>
          <p:cNvSpPr txBox="1"/>
          <p:nvPr/>
        </p:nvSpPr>
        <p:spPr bwMode="auto">
          <a:xfrm rot="21156787" flipH="0" flipV="0">
            <a:off x="7157119" y="3487101"/>
            <a:ext cx="1569816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NUMEXO</a:t>
            </a:r>
            <a:endParaRPr/>
          </a:p>
        </p:txBody>
      </p:sp>
      <p:pic>
        <p:nvPicPr>
          <p:cNvPr id="2119696513" name=""/>
          <p:cNvPicPr>
            <a:picLocks noChangeAspect="1"/>
          </p:cNvPicPr>
          <p:nvPr/>
        </p:nvPicPr>
        <p:blipFill>
          <a:blip r:embed="rId4"/>
          <a:srcRect l="0" t="0" r="1414" b="5781"/>
          <a:stretch/>
        </p:blipFill>
        <p:spPr bwMode="auto">
          <a:xfrm flipH="0" flipV="0">
            <a:off x="9524713" y="26565"/>
            <a:ext cx="2633420" cy="1415682"/>
          </a:xfrm>
          <a:prstGeom prst="rect">
            <a:avLst/>
          </a:prstGeom>
        </p:spPr>
      </p:pic>
      <p:sp>
        <p:nvSpPr>
          <p:cNvPr id="1265478580" name="Content Placeholder 2"/>
          <p:cNvSpPr>
            <a:spLocks noGrp="1"/>
          </p:cNvSpPr>
          <p:nvPr/>
        </p:nvSpPr>
        <p:spPr bwMode="auto">
          <a:xfrm flipH="0" flipV="0">
            <a:off x="298681" y="3848745"/>
            <a:ext cx="5709017" cy="99447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999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sz="2400" b="1"/>
              <a:t>ISOL-France : budget ? </a:t>
            </a:r>
            <a:endParaRPr sz="2400" b="1"/>
          </a:p>
          <a:p>
            <a:pPr lvl="1">
              <a:defRPr/>
            </a:pPr>
            <a:r>
              <a:rPr sz="2200"/>
              <a:t>Ask for recurring budget from in2p3 ? </a:t>
            </a:r>
            <a:endParaRPr sz="2200"/>
          </a:p>
        </p:txBody>
      </p:sp>
      <p:sp>
        <p:nvSpPr>
          <p:cNvPr id="1678501231" name="Content Placeholder 2"/>
          <p:cNvSpPr>
            <a:spLocks noGrp="1"/>
          </p:cNvSpPr>
          <p:nvPr/>
        </p:nvSpPr>
        <p:spPr bwMode="auto">
          <a:xfrm flipH="0" flipV="0">
            <a:off x="308843" y="4972372"/>
            <a:ext cx="5709017" cy="159826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>
            <a:lvl1pPr marL="228600" indent="-228600" algn="l" defTabSz="914400">
              <a:lnSpc>
                <a:spcPct val="90000"/>
              </a:lnSpc>
              <a:spcBef>
                <a:spcPts val="999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sz="2400" b="1"/>
              <a:t>PERIF</a:t>
            </a:r>
            <a:endParaRPr sz="2400"/>
          </a:p>
          <a:p>
            <a:pPr lvl="1">
              <a:defRPr/>
            </a:pPr>
            <a:r>
              <a:rPr sz="2200"/>
              <a:t>New PERIF 2025 : S.Lecanuet @IJCLab</a:t>
            </a:r>
            <a:endParaRPr sz="2200"/>
          </a:p>
          <a:p>
            <a:pPr lvl="1">
              <a:defRPr/>
            </a:pPr>
            <a:r>
              <a:rPr sz="2200"/>
              <a:t>New Agreement : simpler and more flexible</a:t>
            </a:r>
            <a:endParaRPr sz="22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50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5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36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0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17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63112476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7" y="365123"/>
            <a:ext cx="10515600" cy="844398"/>
          </a:xfrm>
        </p:spPr>
        <p:txBody>
          <a:bodyPr/>
          <a:lstStyle/>
          <a:p>
            <a:pPr>
              <a:defRPr/>
            </a:pPr>
            <a:r>
              <a:rPr>
                <a:solidFill>
                  <a:schemeClr val="accent6">
                    <a:lumMod val="75000"/>
                  </a:schemeClr>
                </a:solidFill>
              </a:rPr>
              <a:t>Conclusion of the WS</a:t>
            </a:r>
            <a:endParaRPr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1426845" name="Content Placeholder 2"/>
          <p:cNvSpPr>
            <a:spLocks noGrp="1"/>
          </p:cNvSpPr>
          <p:nvPr>
            <p:ph sz="half" idx="1"/>
          </p:nvPr>
        </p:nvSpPr>
        <p:spPr bwMode="auto">
          <a:xfrm flipH="0" flipV="0">
            <a:off x="310779" y="1825623"/>
            <a:ext cx="11847353" cy="1776016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>
              <a:defRPr/>
            </a:pPr>
            <a:r>
              <a:rPr sz="2400" b="1"/>
              <a:t>How to facilitate the access of our facilities </a:t>
            </a:r>
            <a:r>
              <a:rPr sz="2400" b="1"/>
              <a:t>to international/national collaborators ?</a:t>
            </a:r>
            <a:endParaRPr sz="2400" b="1"/>
          </a:p>
          <a:p>
            <a:pPr lvl="1">
              <a:defRPr/>
            </a:pPr>
            <a:r>
              <a:rPr sz="2200"/>
              <a:t>need send a request to the GUEC for new &amp; more flexible procedures</a:t>
            </a:r>
            <a:endParaRPr sz="2200"/>
          </a:p>
          <a:p>
            <a:pPr lvl="1">
              <a:defRPr/>
            </a:pPr>
            <a:r>
              <a:rPr sz="2200"/>
              <a:t>administration, access, long term stays, pays and reimbursements etc.</a:t>
            </a:r>
            <a:endParaRPr sz="2200"/>
          </a:p>
          <a:p>
            <a:pPr marL="457200" lvl="1" indent="0">
              <a:buFont typeface="Arial"/>
              <a:buNone/>
              <a:defRPr/>
            </a:pPr>
            <a:r>
              <a:rPr sz="2200" b="1">
                <a:solidFill>
                  <a:schemeClr val="accent6">
                    <a:lumMod val="75000"/>
                  </a:schemeClr>
                </a:solidFill>
              </a:rPr>
              <a:t>➭ upcoming survey to gather the needs of the community</a:t>
            </a:r>
            <a:endParaRPr sz="2200"/>
          </a:p>
        </p:txBody>
      </p:sp>
      <p:pic>
        <p:nvPicPr>
          <p:cNvPr id="398245285" name=""/>
          <p:cNvPicPr>
            <a:picLocks noChangeAspect="1"/>
          </p:cNvPicPr>
          <p:nvPr/>
        </p:nvPicPr>
        <p:blipFill>
          <a:blip r:embed="rId3"/>
          <a:srcRect l="0" t="0" r="1414" b="5781"/>
          <a:stretch/>
        </p:blipFill>
        <p:spPr bwMode="auto">
          <a:xfrm flipH="0" flipV="0">
            <a:off x="9524712" y="26564"/>
            <a:ext cx="2633419" cy="1415682"/>
          </a:xfrm>
          <a:prstGeom prst="rect">
            <a:avLst/>
          </a:prstGeom>
        </p:spPr>
      </p:pic>
      <p:sp>
        <p:nvSpPr>
          <p:cNvPr id="602503722" name="Content Placeholder 2"/>
          <p:cNvSpPr>
            <a:spLocks noGrp="1"/>
          </p:cNvSpPr>
          <p:nvPr/>
        </p:nvSpPr>
        <p:spPr bwMode="auto">
          <a:xfrm flipH="0" flipV="0">
            <a:off x="298680" y="3848744"/>
            <a:ext cx="11311436" cy="191090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998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8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sz="2400" b="1"/>
              <a:t>ID Station and Decay Station for DESIR</a:t>
            </a:r>
            <a:endParaRPr sz="2400" b="1"/>
          </a:p>
          <a:p>
            <a:pPr lvl="1">
              <a:defRPr/>
            </a:pPr>
            <a:r>
              <a:rPr sz="2200"/>
              <a:t>need for a PI : point for our next Strategy Meeting (new recruits at CEA/CNRS etc.)</a:t>
            </a:r>
            <a:endParaRPr sz="22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42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50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3633713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8" y="365124"/>
            <a:ext cx="10515600" cy="738565"/>
          </a:xfrm>
        </p:spPr>
        <p:txBody>
          <a:bodyPr/>
          <a:lstStyle/>
          <a:p>
            <a:pPr>
              <a:defRPr/>
            </a:pPr>
            <a:r>
              <a:rPr>
                <a:solidFill>
                  <a:schemeClr val="accent6">
                    <a:lumMod val="75000"/>
                  </a:schemeClr>
                </a:solidFill>
              </a:rPr>
              <a:t>Welcome</a:t>
            </a:r>
            <a:endParaRPr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4745621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838198" y="1617737"/>
            <a:ext cx="10515600" cy="4559224"/>
          </a:xfrm>
        </p:spPr>
        <p:txBody>
          <a:bodyPr/>
          <a:lstStyle/>
          <a:p>
            <a:pPr>
              <a:defRPr/>
            </a:pPr>
            <a:r>
              <a:rPr>
                <a:latin typeface="Arial"/>
                <a:ea typeface="Arial"/>
                <a:cs typeface="Arial"/>
              </a:rPr>
              <a:t>Thanks to:</a:t>
            </a:r>
            <a:endParaRPr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>
              <a:latin typeface="Arial"/>
              <a:cs typeface="Arial"/>
            </a:endParaRPr>
          </a:p>
          <a:p>
            <a:pPr>
              <a:buFont typeface="Wingdings"/>
              <a:buChar char="Ø"/>
              <a:defRPr/>
            </a:pPr>
            <a:r>
              <a:rPr sz="2200">
                <a:latin typeface="Arial"/>
                <a:ea typeface="Arial"/>
                <a:cs typeface="Arial"/>
              </a:rPr>
              <a:t> </a:t>
            </a:r>
            <a:r>
              <a:rPr lang="en-US" sz="2200" b="1" i="0" u="sng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Nuclear Pole of IJCLab</a:t>
            </a:r>
            <a:r>
              <a:rPr sz="2200">
                <a:latin typeface="Arial"/>
                <a:ea typeface="Arial"/>
                <a:cs typeface="Arial"/>
              </a:rPr>
              <a:t>, </a:t>
            </a:r>
            <a:r>
              <a:rPr sz="2200" b="1" i="0" u="sng">
                <a:solidFill>
                  <a:srgbClr val="1A1A1A"/>
                </a:solidFill>
                <a:latin typeface="Arial"/>
                <a:ea typeface="Arial"/>
                <a:cs typeface="Arial"/>
              </a:rPr>
              <a:t>GDR Resanet</a:t>
            </a:r>
            <a:r>
              <a:rPr sz="2200"/>
              <a:t> and </a:t>
            </a:r>
            <a:r>
              <a:rPr sz="2200" b="1" u="sng">
                <a:solidFill>
                  <a:schemeClr val="tx1"/>
                </a:solidFill>
              </a:rPr>
              <a:t>GANIL</a:t>
            </a:r>
            <a:r>
              <a:rPr sz="2200" u="sng">
                <a:latin typeface="Arial"/>
                <a:ea typeface="Arial"/>
                <a:cs typeface="Arial"/>
              </a:rPr>
              <a:t> </a:t>
            </a:r>
            <a:r>
              <a:rPr sz="2200" b="0">
                <a:latin typeface="Arial"/>
                <a:ea typeface="Arial"/>
                <a:cs typeface="Arial"/>
              </a:rPr>
              <a:t>for financial support</a:t>
            </a:r>
            <a:endParaRPr sz="2200" b="1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endParaRPr b="1">
              <a:latin typeface="Arial"/>
              <a:ea typeface="Arial"/>
              <a:cs typeface="Arial"/>
            </a:endParaRPr>
          </a:p>
          <a:p>
            <a:pPr>
              <a:buFont typeface="Wingdings"/>
              <a:buChar char="Ø"/>
              <a:defRPr/>
            </a:pPr>
            <a:r>
              <a:rPr sz="2200" b="0">
                <a:latin typeface="Arial"/>
                <a:ea typeface="Arial"/>
                <a:cs typeface="Arial"/>
              </a:rPr>
              <a:t> Valérie Brouillard, Emilie Bonnardel and the Events team of IJCLab for the organization</a:t>
            </a:r>
            <a:endParaRPr sz="2200" b="0">
              <a:latin typeface="Arial"/>
              <a:ea typeface="Arial"/>
              <a:cs typeface="Arial"/>
            </a:endParaRPr>
          </a:p>
          <a:p>
            <a:pPr marL="0" indent="0">
              <a:buFont typeface="Wingdings"/>
              <a:buNone/>
              <a:defRPr/>
            </a:pPr>
            <a:endParaRPr sz="2200" b="0">
              <a:latin typeface="Arial"/>
              <a:ea typeface="Arial"/>
              <a:cs typeface="Arial"/>
            </a:endParaRPr>
          </a:p>
        </p:txBody>
      </p:sp>
      <p:pic>
        <p:nvPicPr>
          <p:cNvPr id="1036350538" name=""/>
          <p:cNvPicPr>
            <a:picLocks noChangeAspect="1"/>
          </p:cNvPicPr>
          <p:nvPr/>
        </p:nvPicPr>
        <p:blipFill>
          <a:blip r:embed="rId3"/>
          <a:srcRect l="0" t="0" r="1414" b="5781"/>
          <a:stretch/>
        </p:blipFill>
        <p:spPr bwMode="auto">
          <a:xfrm flipH="0" flipV="0">
            <a:off x="9524713" y="26566"/>
            <a:ext cx="2633421" cy="1415682"/>
          </a:xfrm>
          <a:prstGeom prst="rect">
            <a:avLst/>
          </a:prstGeom>
        </p:spPr>
      </p:pic>
      <p:pic>
        <p:nvPicPr>
          <p:cNvPr id="1693722606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7739740" y="5526484"/>
            <a:ext cx="2501668" cy="706749"/>
          </a:xfrm>
          <a:prstGeom prst="rect">
            <a:avLst/>
          </a:prstGeom>
        </p:spPr>
      </p:pic>
      <p:pic>
        <p:nvPicPr>
          <p:cNvPr id="1699040481" name=""/>
          <p:cNvPicPr>
            <a:picLocks noChangeAspect="1"/>
          </p:cNvPicPr>
          <p:nvPr/>
        </p:nvPicPr>
        <p:blipFill>
          <a:blip r:embed="rId5"/>
          <a:srcRect l="34698" t="0" r="42514" b="0"/>
          <a:stretch/>
        </p:blipFill>
        <p:spPr bwMode="auto">
          <a:xfrm flipH="0" flipV="0">
            <a:off x="6151164" y="4920881"/>
            <a:ext cx="1440762" cy="17165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47699671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7" y="365123"/>
            <a:ext cx="10515600" cy="738564"/>
          </a:xfrm>
        </p:spPr>
        <p:txBody>
          <a:bodyPr/>
          <a:lstStyle/>
          <a:p>
            <a:pPr>
              <a:defRPr/>
            </a:pPr>
            <a:r>
              <a:rPr>
                <a:solidFill>
                  <a:schemeClr val="accent6">
                    <a:lumMod val="75000"/>
                  </a:schemeClr>
                </a:solidFill>
              </a:rPr>
              <a:t>Welcome</a:t>
            </a:r>
            <a:endParaRPr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2196873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838197" y="1617735"/>
            <a:ext cx="10515600" cy="455922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>
                <a:latin typeface="Arial"/>
                <a:ea typeface="Arial"/>
                <a:cs typeface="Arial"/>
              </a:rPr>
              <a:t>Scope and program</a:t>
            </a:r>
            <a:endParaRPr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0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	Session 1. Status of Facilities and Beams</a:t>
            </a:r>
            <a:endParaRPr sz="2000" b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0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	Session 2. Decay Spectroscopy</a:t>
            </a:r>
            <a:endParaRPr sz="2000" b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000" b="0">
                <a:solidFill>
                  <a:schemeClr val="tx1"/>
                </a:solidFill>
                <a:latin typeface="Arial"/>
                <a:ea typeface="Arial"/>
                <a:cs typeface="Arial"/>
              </a:rPr>
              <a:t>	</a:t>
            </a:r>
            <a:r>
              <a:rPr sz="20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Session 3. Mass Measurements and Traps</a:t>
            </a:r>
            <a:endParaRPr sz="2000" b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0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	Session 4. Fundamental Interactions</a:t>
            </a:r>
            <a:endParaRPr sz="2000" b="0">
              <a:solidFill>
                <a:schemeClr val="tx1"/>
              </a:solidFill>
              <a:latin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0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	Session 5. Laser Spectroscopy</a:t>
            </a:r>
            <a:endParaRPr sz="100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Discussion : </a:t>
            </a:r>
            <a:endParaRPr sz="2800">
              <a:latin typeface="Arial"/>
              <a:cs typeface="Arial"/>
            </a:endParaRPr>
          </a:p>
          <a:p>
            <a:pPr lvl="1"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Certain questions prepared in advance</a:t>
            </a:r>
            <a:endParaRPr sz="2800">
              <a:latin typeface="Arial"/>
              <a:cs typeface="Arial"/>
            </a:endParaRPr>
          </a:p>
          <a:p>
            <a:pPr lvl="1"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Other questions - don’t hesitate to intervene</a:t>
            </a:r>
            <a:endParaRPr sz="2800">
              <a:latin typeface="Arial"/>
              <a:cs typeface="Arial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Slides on Indico or to ISOL-France bureau</a:t>
            </a:r>
            <a:endParaRPr>
              <a:latin typeface="Arial"/>
              <a:cs typeface="Arial"/>
            </a:endParaRPr>
          </a:p>
          <a:p>
            <a:pPr>
              <a:defRPr/>
            </a:pPr>
            <a:r>
              <a:rPr lang="en-US" sz="2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No Badge, please introduce yourself when asking a question</a:t>
            </a:r>
            <a:endParaRPr>
              <a:latin typeface="Arial"/>
              <a:cs typeface="Arial"/>
            </a:endParaRPr>
          </a:p>
        </p:txBody>
      </p:sp>
      <p:pic>
        <p:nvPicPr>
          <p:cNvPr id="1496897209" name=""/>
          <p:cNvPicPr>
            <a:picLocks noChangeAspect="1"/>
          </p:cNvPicPr>
          <p:nvPr/>
        </p:nvPicPr>
        <p:blipFill>
          <a:blip r:embed="rId3"/>
          <a:srcRect l="0" t="0" r="1414" b="5781"/>
          <a:stretch/>
        </p:blipFill>
        <p:spPr bwMode="auto">
          <a:xfrm flipH="0" flipV="0">
            <a:off x="9524712" y="26565"/>
            <a:ext cx="2633420" cy="14156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0597051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7" y="365123"/>
            <a:ext cx="10515600" cy="738564"/>
          </a:xfrm>
        </p:spPr>
        <p:txBody>
          <a:bodyPr/>
          <a:lstStyle/>
          <a:p>
            <a:pPr>
              <a:defRPr/>
            </a:pPr>
            <a:r>
              <a:rPr>
                <a:solidFill>
                  <a:schemeClr val="accent6">
                    <a:lumMod val="75000"/>
                  </a:schemeClr>
                </a:solidFill>
              </a:rPr>
              <a:t>Welcome</a:t>
            </a:r>
            <a:endParaRPr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16874747" name="Content Placeholder 2"/>
          <p:cNvSpPr>
            <a:spLocks noGrp="1"/>
          </p:cNvSpPr>
          <p:nvPr>
            <p:ph idx="1"/>
          </p:nvPr>
        </p:nvSpPr>
        <p:spPr bwMode="auto">
          <a:xfrm flipH="0" flipV="0">
            <a:off x="838197" y="1617735"/>
            <a:ext cx="10515600" cy="4559223"/>
          </a:xfrm>
        </p:spPr>
        <p:txBody>
          <a:bodyPr/>
          <a:lstStyle/>
          <a:p>
            <a:pPr>
              <a:defRPr/>
            </a:pPr>
            <a:endParaRPr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u="sng">
                <a:latin typeface="Arial"/>
                <a:ea typeface="Arial"/>
                <a:cs typeface="Arial"/>
                <a:hlinkClick r:id="rId3" tooltip="https://isolfrance.in2p3.fr/"/>
              </a:rPr>
              <a:t>ISOL-France website</a:t>
            </a:r>
            <a:endParaRPr>
              <a:latin typeface="Arial"/>
              <a:cs typeface="Arial"/>
            </a:endParaRPr>
          </a:p>
        </p:txBody>
      </p:sp>
      <p:pic>
        <p:nvPicPr>
          <p:cNvPr id="1359211010" name=""/>
          <p:cNvPicPr>
            <a:picLocks noChangeAspect="1"/>
          </p:cNvPicPr>
          <p:nvPr/>
        </p:nvPicPr>
        <p:blipFill>
          <a:blip r:embed="rId4"/>
          <a:srcRect l="0" t="0" r="1414" b="5781"/>
          <a:stretch/>
        </p:blipFill>
        <p:spPr bwMode="auto">
          <a:xfrm flipH="0" flipV="0">
            <a:off x="9524712" y="26565"/>
            <a:ext cx="2633420" cy="14156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711982214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6844277" y="2897187"/>
            <a:ext cx="4965857" cy="3329005"/>
          </a:xfrm>
          <a:prstGeom prst="rect">
            <a:avLst/>
          </a:prstGeom>
        </p:spPr>
      </p:pic>
      <p:sp>
        <p:nvSpPr>
          <p:cNvPr id="1995040617" name=""/>
          <p:cNvSpPr txBox="1"/>
          <p:nvPr/>
        </p:nvSpPr>
        <p:spPr bwMode="auto">
          <a:xfrm flipH="0" flipV="0">
            <a:off x="763948" y="400050"/>
            <a:ext cx="10538248" cy="7623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4400" b="0" i="0" u="none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Welcome</a:t>
            </a:r>
            <a:endParaRPr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4225706" name=""/>
          <p:cNvSpPr/>
          <p:nvPr/>
        </p:nvSpPr>
        <p:spPr bwMode="auto">
          <a:xfrm flipH="0" flipV="0">
            <a:off x="630598" y="1771922"/>
            <a:ext cx="9513203" cy="70139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marL="349965" indent="-349965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Coffee breaks in front of the meeting room </a:t>
            </a:r>
            <a:endParaRPr sz="2000">
              <a:latin typeface="Arial"/>
              <a:cs typeface="Arial"/>
            </a:endParaRPr>
          </a:p>
          <a:p>
            <a:pPr marL="349965" indent="-349965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Welcome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coffee/</a:t>
            </a:r>
            <a:r>
              <a:rPr sz="2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tea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also next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morning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in front of the meeting room</a:t>
            </a:r>
            <a:endParaRPr sz="2000">
              <a:latin typeface="Arial"/>
              <a:cs typeface="Arial"/>
            </a:endParaRPr>
          </a:p>
        </p:txBody>
      </p:sp>
      <p:sp>
        <p:nvSpPr>
          <p:cNvPr id="977654316" name=""/>
          <p:cNvSpPr/>
          <p:nvPr/>
        </p:nvSpPr>
        <p:spPr bwMode="auto">
          <a:xfrm flipH="0" flipV="0">
            <a:off x="630598" y="3015321"/>
            <a:ext cx="5757058" cy="161579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marL="349965" indent="-349965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Buffet-style </a:t>
            </a:r>
            <a:r>
              <a:rPr sz="2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lunches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will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be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organized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in the building 102 (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across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the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street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)</a:t>
            </a:r>
            <a:endParaRPr sz="20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349965" indent="-349965">
              <a:buFont typeface="Arial"/>
              <a:buChar char="•"/>
              <a:defRPr/>
            </a:pPr>
            <a:endParaRPr sz="2000">
              <a:latin typeface="Arial"/>
              <a:cs typeface="Arial"/>
            </a:endParaRPr>
          </a:p>
          <a:p>
            <a:pPr marL="305908" indent="-305908">
              <a:buFont typeface="Arial"/>
              <a:buChar char="•"/>
              <a:defRPr/>
            </a:pPr>
            <a:r>
              <a:rPr lang="en-US" sz="20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Photo today after lunch break</a:t>
            </a:r>
            <a:endParaRPr sz="2000">
              <a:latin typeface="Arial"/>
              <a:ea typeface="Arial"/>
              <a:cs typeface="Arial"/>
            </a:endParaRPr>
          </a:p>
          <a:p>
            <a:pPr marL="349965" indent="-349965">
              <a:buFont typeface="Arial"/>
              <a:buChar char="•"/>
              <a:defRPr/>
            </a:pPr>
            <a:endParaRPr sz="2000">
              <a:latin typeface="Arial"/>
              <a:cs typeface="Arial"/>
            </a:endParaRPr>
          </a:p>
        </p:txBody>
      </p:sp>
      <p:sp>
        <p:nvSpPr>
          <p:cNvPr id="526579458" name=""/>
          <p:cNvSpPr/>
          <p:nvPr/>
        </p:nvSpPr>
        <p:spPr bwMode="auto">
          <a:xfrm flipH="0" flipV="0">
            <a:off x="573448" y="4773076"/>
            <a:ext cx="6581958" cy="131099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marL="349965" indent="-349965">
              <a:buFont typeface="Arial"/>
              <a:buChar char="•"/>
              <a:defRPr/>
            </a:pPr>
            <a:r>
              <a:rPr sz="20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Dinner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will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take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place at the restaurant « La Table d’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Ivin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»</a:t>
            </a:r>
            <a:endParaRPr sz="2000">
              <a:latin typeface="Arial"/>
              <a:cs typeface="Arial"/>
            </a:endParaRPr>
          </a:p>
          <a:p>
            <a:pPr marL="349965" indent="-349965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Very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close to the RER B station « Gif sur Yvette »</a:t>
            </a:r>
            <a:endParaRPr sz="2000">
              <a:latin typeface="Arial"/>
              <a:cs typeface="Arial"/>
            </a:endParaRPr>
          </a:p>
          <a:p>
            <a:pPr marL="349965" indent="-349965">
              <a:buFont typeface="Arial"/>
              <a:buChar char="•"/>
              <a:defRPr/>
            </a:pP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Check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your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menu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choices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on the </a:t>
            </a:r>
            <a:r>
              <a:rPr sz="20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Evento</a:t>
            </a:r>
            <a:endParaRPr>
              <a:latin typeface="Arial"/>
              <a:cs typeface="Arial"/>
            </a:endParaRPr>
          </a:p>
        </p:txBody>
      </p:sp>
      <p:pic>
        <p:nvPicPr>
          <p:cNvPr id="969679170" name=""/>
          <p:cNvPicPr>
            <a:picLocks noChangeAspect="1"/>
          </p:cNvPicPr>
          <p:nvPr/>
        </p:nvPicPr>
        <p:blipFill>
          <a:blip r:embed="rId4"/>
          <a:srcRect l="0" t="0" r="1414" b="5781"/>
          <a:stretch/>
        </p:blipFill>
        <p:spPr bwMode="auto">
          <a:xfrm flipH="0" flipV="0">
            <a:off x="9524713" y="26565"/>
            <a:ext cx="2633420" cy="14156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8280041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8" y="365123"/>
            <a:ext cx="10515600" cy="84439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Discussion : </a:t>
            </a: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Facilities and </a:t>
            </a: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Beams</a:t>
            </a:r>
            <a:endParaRPr sz="440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38819062" name=""/>
          <p:cNvSpPr/>
          <p:nvPr/>
        </p:nvSpPr>
        <p:spPr bwMode="auto">
          <a:xfrm flipH="0" flipV="0">
            <a:off x="938496" y="1514806"/>
            <a:ext cx="11207601" cy="243875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Timeline S3 and DESIR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6" lvl="1" indent="-327936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Equipment arrival at GANIL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6" lvl="1" indent="-327936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Start of the facilities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6" lvl="1" indent="-327936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First experiments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Participation commissioning experiments.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846431066" name=""/>
          <p:cNvPicPr>
            <a:picLocks noChangeAspect="1"/>
          </p:cNvPicPr>
          <p:nvPr/>
        </p:nvPicPr>
        <p:blipFill>
          <a:blip r:embed="rId3"/>
          <a:srcRect l="0" t="0" r="1414" b="5781"/>
          <a:stretch/>
        </p:blipFill>
        <p:spPr bwMode="auto">
          <a:xfrm flipH="0" flipV="0">
            <a:off x="9524713" y="26565"/>
            <a:ext cx="2633420" cy="14156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90567271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7" y="365122"/>
            <a:ext cx="10515600" cy="84439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Discussion : </a:t>
            </a:r>
            <a:r>
              <a:rPr lang="en-US" sz="4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Facilities and </a:t>
            </a:r>
            <a:r>
              <a:rPr lang="en-US" sz="4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Beams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02209230" name=""/>
          <p:cNvSpPr/>
          <p:nvPr/>
        </p:nvSpPr>
        <p:spPr bwMode="auto">
          <a:xfrm flipH="0" flipV="0">
            <a:off x="938495" y="1514805"/>
            <a:ext cx="11207241" cy="4115158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Timeline S3 and DESIR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Equipment arrival at GANIL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Start of the facilities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First experiments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Participation commissioning experiments.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Human resources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Status of position opening for DESIR? P</a:t>
            </a:r>
            <a:r>
              <a:rPr lang="en-US" sz="2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hD, post-doc?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Positions to come in the context of S3 and DESIR? CRCN,  MC, CPJ? 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How and when will/can the responsibility for an equipment be transferred to GANIL? (e.g. : operation of HRS, GPIB...)? </a:t>
            </a: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2120772997" name=""/>
          <p:cNvPicPr>
            <a:picLocks noChangeAspect="1"/>
          </p:cNvPicPr>
          <p:nvPr/>
        </p:nvPicPr>
        <p:blipFill>
          <a:blip r:embed="rId3"/>
          <a:srcRect l="0" t="0" r="1414" b="5781"/>
          <a:stretch/>
        </p:blipFill>
        <p:spPr bwMode="auto">
          <a:xfrm flipH="0" flipV="0">
            <a:off x="9524712" y="26564"/>
            <a:ext cx="2633419" cy="14156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7069206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7" y="365122"/>
            <a:ext cx="10515600" cy="84439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Discussion : </a:t>
            </a: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Facilities and </a:t>
            </a: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Beams</a:t>
            </a:r>
            <a:endParaRPr sz="440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44747448" name=""/>
          <p:cNvSpPr/>
          <p:nvPr/>
        </p:nvSpPr>
        <p:spPr bwMode="auto">
          <a:xfrm flipH="0" flipV="0">
            <a:off x="620992" y="1514803"/>
            <a:ext cx="11243959" cy="478571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Timeline S3 and DESIR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Equipment arrival at GANIL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Start of the facilities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First experiments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Participation commissioning experiments.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Human resources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Status of position opening for DESIR? P</a:t>
            </a:r>
            <a:r>
              <a:rPr lang="en-US" sz="2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hD, post-doc?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Positions to come in the context of S3 and DESIR? CRCN,  MC, CPJ? 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How and when will/can the responsibility for an equipment be transferred to GANIL? (e.g. : operation of HRS, GPIB...)? </a:t>
            </a: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Organisation of GANIL as a « user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facility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»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administrative implications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organization of long-term missions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82539526" name=""/>
          <p:cNvPicPr>
            <a:picLocks noChangeAspect="1"/>
          </p:cNvPicPr>
          <p:nvPr/>
        </p:nvPicPr>
        <p:blipFill>
          <a:blip r:embed="rId3"/>
          <a:srcRect l="0" t="0" r="1414" b="5781"/>
          <a:stretch/>
        </p:blipFill>
        <p:spPr bwMode="auto">
          <a:xfrm flipH="0" flipV="0">
            <a:off x="9524712" y="26564"/>
            <a:ext cx="2633419" cy="14156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2707501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838197" y="365121"/>
            <a:ext cx="10515600" cy="84439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Discussion : </a:t>
            </a: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Facilities and </a:t>
            </a: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Beams</a:t>
            </a:r>
            <a:endParaRPr sz="440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38628862" name=""/>
          <p:cNvSpPr/>
          <p:nvPr/>
        </p:nvSpPr>
        <p:spPr bwMode="auto">
          <a:xfrm flipH="0" flipV="0">
            <a:off x="620992" y="1514803"/>
            <a:ext cx="11243959" cy="478571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Timeline S3 and DESIR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Equipment arrival at GANIL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Start of the facilities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First experiments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?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Participation commissioning experiments.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Human resources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Status of position opening for DESIR? P</a:t>
            </a:r>
            <a:r>
              <a:rPr lang="en-US" sz="2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hD, post-doc?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Positions to come in the context of S3 and DESIR? CRCN,  MC, CPJ? 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How and when will/can the responsibility for an equipment be transferred to GANIL? (e.g. : operation of HRS, GPIB...)? </a:t>
            </a: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Organisation of GANIL as a « user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facility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»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administrative implications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organization of long-term missions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590030928" name=""/>
          <p:cNvPicPr>
            <a:picLocks noChangeAspect="1"/>
          </p:cNvPicPr>
          <p:nvPr/>
        </p:nvPicPr>
        <p:blipFill>
          <a:blip r:embed="rId3"/>
          <a:srcRect l="0" t="0" r="1414" b="5781"/>
          <a:stretch/>
        </p:blipFill>
        <p:spPr bwMode="auto">
          <a:xfrm flipH="0" flipV="0">
            <a:off x="9524711" y="26563"/>
            <a:ext cx="2633418" cy="1415682"/>
          </a:xfrm>
          <a:prstGeom prst="rect">
            <a:avLst/>
          </a:prstGeom>
        </p:spPr>
      </p:pic>
      <p:sp>
        <p:nvSpPr>
          <p:cNvPr id="957557319" name=""/>
          <p:cNvSpPr txBox="1"/>
          <p:nvPr/>
        </p:nvSpPr>
        <p:spPr bwMode="auto">
          <a:xfrm flipH="0" flipV="0">
            <a:off x="7840454" y="5111803"/>
            <a:ext cx="3368513" cy="1188717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327936" indent="-327936" algn="l">
              <a:buFont typeface="Arial"/>
              <a:buChar char="•"/>
              <a:defRPr/>
            </a:pPr>
            <a:r>
              <a:rPr lang="en-US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SPIRAL1 open questions</a:t>
            </a:r>
            <a:r>
              <a:rPr lang="en-US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:</a:t>
            </a:r>
            <a:endParaRPr sz="2200" b="1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 algn="l">
              <a:buFont typeface="Arial"/>
              <a:buChar char="•"/>
              <a:defRPr/>
            </a:pPr>
            <a:r>
              <a:rPr lang="en-US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Laser ion source</a:t>
            </a:r>
            <a:endParaRPr lang="en-US" sz="22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727984" lvl="1" indent="-327933" algn="l">
              <a:buFont typeface="Arial"/>
              <a:buChar char="•"/>
              <a:defRPr/>
            </a:pPr>
            <a:r>
              <a:rPr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Batch mode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4" lvl="1" indent="-327933" algn="l">
              <a:buFont typeface="Arial"/>
              <a:buChar char="•"/>
              <a:defRPr/>
            </a:pPr>
            <a:r>
              <a:rPr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MNT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onlyoffice/8.3.1.25</Application>
  <PresentationFormat>On-screen Show (4:3)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Maud Versteegen</cp:lastModifiedBy>
  <cp:revision>9</cp:revision>
  <dcterms:modified xsi:type="dcterms:W3CDTF">2025-04-04T12:30:19Z</dcterms:modified>
</cp:coreProperties>
</file>