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383" r:id="rId3"/>
    <p:sldId id="293" r:id="rId4"/>
    <p:sldId id="320" r:id="rId5"/>
    <p:sldId id="267" r:id="rId6"/>
    <p:sldId id="268" r:id="rId7"/>
    <p:sldId id="269" r:id="rId8"/>
    <p:sldId id="278" r:id="rId9"/>
    <p:sldId id="327" r:id="rId10"/>
    <p:sldId id="382" r:id="rId11"/>
    <p:sldId id="368" r:id="rId12"/>
    <p:sldId id="369" r:id="rId13"/>
    <p:sldId id="370" r:id="rId14"/>
    <p:sldId id="371" r:id="rId15"/>
    <p:sldId id="308" r:id="rId16"/>
    <p:sldId id="341" r:id="rId17"/>
    <p:sldId id="372" r:id="rId18"/>
    <p:sldId id="305" r:id="rId19"/>
    <p:sldId id="365" r:id="rId20"/>
    <p:sldId id="380" r:id="rId21"/>
    <p:sldId id="386" r:id="rId22"/>
    <p:sldId id="384" r:id="rId23"/>
    <p:sldId id="379" r:id="rId24"/>
    <p:sldId id="316" r:id="rId25"/>
    <p:sldId id="359" r:id="rId26"/>
    <p:sldId id="321" r:id="rId27"/>
    <p:sldId id="284" r:id="rId28"/>
    <p:sldId id="299" r:id="rId29"/>
    <p:sldId id="285" r:id="rId30"/>
    <p:sldId id="302" r:id="rId31"/>
    <p:sldId id="303" r:id="rId32"/>
    <p:sldId id="286" r:id="rId33"/>
    <p:sldId id="301" r:id="rId34"/>
    <p:sldId id="322" r:id="rId35"/>
    <p:sldId id="358" r:id="rId36"/>
    <p:sldId id="360" r:id="rId37"/>
    <p:sldId id="362" r:id="rId38"/>
    <p:sldId id="328" r:id="rId39"/>
    <p:sldId id="363" r:id="rId40"/>
    <p:sldId id="332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3"/>
    <p:restoredTop sz="94601"/>
  </p:normalViewPr>
  <p:slideViewPr>
    <p:cSldViewPr snapToGrid="0">
      <p:cViewPr varScale="1">
        <p:scale>
          <a:sx n="104" d="100"/>
          <a:sy n="104" d="100"/>
        </p:scale>
        <p:origin x="1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3CBA8-6CE7-1C43-B2D1-83A47369A49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DFA72-9FF9-4245-9876-ECEDADD89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6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60F0-CAA2-1A46-B731-08C25AFB673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6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DFA72-9FF9-4245-9876-ECEDADD89E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97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60F0-CAA2-1A46-B731-08C25AFB673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34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60F0-CAA2-1A46-B731-08C25AFB673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2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44B55-FDAA-4E0F-DD9B-7BDF32B87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70D926-A891-E641-43FA-FA50331D0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88FE1-C687-EA2F-7A9B-BD9738EC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35445A-07D7-89A4-E172-22FC93C8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D7D7C5-4C6B-8389-327F-1BE2C95A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6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18342-AFFC-5B05-DF33-109DDA73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5336A8-3FF6-D960-7333-3E107EE3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73E39F-141D-4966-F1A0-4D199168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04CF8-1413-F814-1EFC-CFE847C6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254428-8C5C-E37D-7A98-5919541A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12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E6A67A-64CD-2C32-B8D8-30CFA4BB2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28918A-390C-48CD-957E-2DD51995D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A993E6-D14B-946E-61B7-DC19746F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8295A-38B6-27DA-946A-58D42151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5E259C-9443-7FD0-29B7-2F24820C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28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4C54B-018D-D74E-BAA7-2B96A703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CAF588-4758-94A0-D551-720CD54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0A2DF-BA3A-4838-027E-01EB36AB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945CA-EE6A-7E5F-2F29-CE109978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EA6B8F-E98C-8A24-1569-17CBFA31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5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3D955-C131-B865-253A-4708591B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FEC426-F4AE-8DB8-6413-993B9EB8D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33433-C175-4BB6-B646-DBEF06C1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CE46A0-EF31-7476-F370-D58193C8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A67F05-0315-3EBA-7CFE-12AFB159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97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1A014-1D2E-5B2F-6917-E80D332A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2C260B-B982-5FC9-9F82-04D7DBDF9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E267CF-D919-FEDD-2F8A-BE7CED96C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E58CF-8B9F-1260-7208-F965E37F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FE3CB7-F56D-614E-1EED-E49ABF50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88A07-FF09-562B-01DE-7AA651DE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69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B9DC29-3771-8A32-D06B-26A3BBAA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AB7736-02E0-3F8E-3102-AC7F4EA76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82844E-7020-E94C-2E2B-183A2816D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F4CAB1A-D153-9478-C460-4764F1E92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6E74CD-B4B9-EFCD-CE71-19F7ABD23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7B787A-17C9-22EE-BD4C-D09C92F8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ED39E1-EE63-4EF9-1C59-33E75C8F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F00E87-5CDF-F859-16C6-E057FDAE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1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BF150E-704F-BD9F-9B02-3F633EC3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73DFE1-5082-CC9D-3C1A-CD1245C7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2464FC-FE10-E220-6B1B-2B9DCFC2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F91573-7AB0-BEBD-D5FA-3455067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2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E185A5-D2E5-1419-FA42-7571CFD1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82F53-BDD5-0A21-E1E0-4FD8006D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CD7D7-7AD6-1B62-F37A-CB4BE0CE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06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0A10D-9DCF-929B-D2EF-1E6D6207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B6BD82-FCCD-3E0B-C098-58673154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A483E8-3FAD-DA7C-EEEC-F61E56AB7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73D8C2-0A3E-93E4-1E25-20A54D49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88323B-984A-0B9E-F919-3A2E0992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A8AB2D-0CBA-F2E1-319A-63F57380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64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A5196-2106-6952-4A37-FF4E8F7F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46635E-DF9E-5CE6-E3C9-7D5844374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5A7C91-A489-6FA6-DD37-A151D14BC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18AC7F-D291-E011-E2CB-9B0ADAB2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779950-2E39-74C5-7A9C-D1612668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E53111-6F81-95FF-8395-ECE55F52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65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45DE9B-C2C5-3407-595E-A49937F1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91690D-E33A-5515-2926-B4981DC1F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E1AB43-971B-06EF-CCA0-5AF89FCC6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E150-93D8-9C43-82AF-4E216A590538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8ECBB-3BFD-4544-B1F6-5040EB299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1B075E-E91A-6DE7-F817-4F62D1DD9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CBD8-F46D-234E-9B73-86D6C7B04E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2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3" Type="http://schemas.openxmlformats.org/officeDocument/2006/relationships/image" Target="../media/image411.png"/><Relationship Id="rId7" Type="http://schemas.openxmlformats.org/officeDocument/2006/relationships/image" Target="../media/image50.png"/><Relationship Id="rId12" Type="http://schemas.openxmlformats.org/officeDocument/2006/relationships/image" Target="../media/image47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11" Type="http://schemas.openxmlformats.org/officeDocument/2006/relationships/image" Target="../media/image37.png"/><Relationship Id="rId5" Type="http://schemas.openxmlformats.org/officeDocument/2006/relationships/image" Target="../media/image422.png"/><Relationship Id="rId10" Type="http://schemas.openxmlformats.org/officeDocument/2006/relationships/image" Target="../media/image43.png"/><Relationship Id="rId4" Type="http://schemas.openxmlformats.org/officeDocument/2006/relationships/image" Target="../media/image463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60.jpeg"/><Relationship Id="rId5" Type="http://schemas.openxmlformats.org/officeDocument/2006/relationships/image" Target="../media/image4.png"/><Relationship Id="rId10" Type="http://schemas.openxmlformats.org/officeDocument/2006/relationships/image" Target="../media/image59.jpeg"/><Relationship Id="rId4" Type="http://schemas.openxmlformats.org/officeDocument/2006/relationships/image" Target="../media/image3.jpe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62.png"/><Relationship Id="rId9" Type="http://schemas.openxmlformats.org/officeDocument/2006/relationships/image" Target="../media/image3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20.png"/><Relationship Id="rId9" Type="http://schemas.openxmlformats.org/officeDocument/2006/relationships/image" Target="../media/image301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0.png"/><Relationship Id="rId3" Type="http://schemas.openxmlformats.org/officeDocument/2006/relationships/image" Target="../media/image67.png"/><Relationship Id="rId25" Type="http://schemas.openxmlformats.org/officeDocument/2006/relationships/image" Target="../media/image410.png"/><Relationship Id="rId2" Type="http://schemas.openxmlformats.org/officeDocument/2006/relationships/image" Target="../media/image71.png"/><Relationship Id="rId16" Type="http://schemas.openxmlformats.org/officeDocument/2006/relationships/image" Target="../media/image38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24" Type="http://schemas.openxmlformats.org/officeDocument/2006/relationships/image" Target="../media/image400.png"/><Relationship Id="rId5" Type="http://schemas.openxmlformats.org/officeDocument/2006/relationships/image" Target="../media/image321.png"/><Relationship Id="rId23" Type="http://schemas.openxmlformats.org/officeDocument/2006/relationships/image" Target="../media/image310.png"/><Relationship Id="rId15" Type="http://schemas.openxmlformats.org/officeDocument/2006/relationships/image" Target="../media/image300.png"/><Relationship Id="rId28" Type="http://schemas.openxmlformats.org/officeDocument/2006/relationships/image" Target="../media/image74.png"/><Relationship Id="rId31" Type="http://schemas.openxmlformats.org/officeDocument/2006/relationships/image" Target="../media/image69.png"/><Relationship Id="rId4" Type="http://schemas.openxmlformats.org/officeDocument/2006/relationships/image" Target="../media/image68.png"/><Relationship Id="rId14" Type="http://schemas.openxmlformats.org/officeDocument/2006/relationships/image" Target="../media/image290.png"/><Relationship Id="rId27" Type="http://schemas.openxmlformats.org/officeDocument/2006/relationships/image" Target="../media/image430.png"/><Relationship Id="rId30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40.png"/><Relationship Id="rId18" Type="http://schemas.openxmlformats.org/officeDocument/2006/relationships/image" Target="../media/image690.png"/><Relationship Id="rId3" Type="http://schemas.openxmlformats.org/officeDocument/2006/relationships/image" Target="../media/image70.png"/><Relationship Id="rId21" Type="http://schemas.openxmlformats.org/officeDocument/2006/relationships/image" Target="../media/image471.png"/><Relationship Id="rId7" Type="http://schemas.openxmlformats.org/officeDocument/2006/relationships/image" Target="../media/image570.png"/><Relationship Id="rId12" Type="http://schemas.openxmlformats.org/officeDocument/2006/relationships/image" Target="../media/image630.png"/><Relationship Id="rId17" Type="http://schemas.openxmlformats.org/officeDocument/2006/relationships/image" Target="../media/image680.png"/><Relationship Id="rId2" Type="http://schemas.openxmlformats.org/officeDocument/2006/relationships/image" Target="../media/image530.png"/><Relationship Id="rId16" Type="http://schemas.openxmlformats.org/officeDocument/2006/relationships/image" Target="../media/image451.png"/><Relationship Id="rId20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20.png"/><Relationship Id="rId5" Type="http://schemas.openxmlformats.org/officeDocument/2006/relationships/image" Target="../media/image390.png"/><Relationship Id="rId15" Type="http://schemas.openxmlformats.org/officeDocument/2006/relationships/image" Target="../media/image440.png"/><Relationship Id="rId10" Type="http://schemas.openxmlformats.org/officeDocument/2006/relationships/image" Target="../media/image610.png"/><Relationship Id="rId19" Type="http://schemas.openxmlformats.org/officeDocument/2006/relationships/image" Target="../media/image550.png"/><Relationship Id="rId4" Type="http://schemas.openxmlformats.org/officeDocument/2006/relationships/image" Target="../media/image72.png"/><Relationship Id="rId9" Type="http://schemas.openxmlformats.org/officeDocument/2006/relationships/image" Target="../media/image590.png"/><Relationship Id="rId14" Type="http://schemas.openxmlformats.org/officeDocument/2006/relationships/image" Target="../media/image6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7" Type="http://schemas.openxmlformats.org/officeDocument/2006/relationships/image" Target="../media/image3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11.png"/><Relationship Id="rId10" Type="http://schemas.openxmlformats.org/officeDocument/2006/relationships/image" Target="../media/image450.png"/><Relationship Id="rId4" Type="http://schemas.openxmlformats.org/officeDocument/2006/relationships/image" Target="../media/image700.png"/><Relationship Id="rId9" Type="http://schemas.openxmlformats.org/officeDocument/2006/relationships/image" Target="../media/image7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75.png"/><Relationship Id="rId7" Type="http://schemas.openxmlformats.org/officeDocument/2006/relationships/image" Target="../media/image4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77.png"/><Relationship Id="rId7" Type="http://schemas.openxmlformats.org/officeDocument/2006/relationships/image" Target="../media/image5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9" Type="http://schemas.openxmlformats.org/officeDocument/2006/relationships/image" Target="../media/image45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44907CF-3F78-95E5-42E4-1C6822409EDC}"/>
              </a:ext>
            </a:extLst>
          </p:cNvPr>
          <p:cNvSpPr txBox="1"/>
          <p:nvPr/>
        </p:nvSpPr>
        <p:spPr>
          <a:xfrm>
            <a:off x="2734963" y="236298"/>
            <a:ext cx="672207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5400" b="1" dirty="0"/>
              <a:t>ISOL France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4596A4-97C2-8197-803D-EB5EF21E8398}"/>
              </a:ext>
            </a:extLst>
          </p:cNvPr>
          <p:cNvSpPr txBox="1"/>
          <p:nvPr/>
        </p:nvSpPr>
        <p:spPr>
          <a:xfrm>
            <a:off x="3365671" y="3846380"/>
            <a:ext cx="546065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400" b="1" dirty="0"/>
              <a:t>Emile Cantacuzène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86AB10-56F8-221F-38E6-66AC3094F756}"/>
              </a:ext>
            </a:extLst>
          </p:cNvPr>
          <p:cNvSpPr txBox="1"/>
          <p:nvPr/>
        </p:nvSpPr>
        <p:spPr>
          <a:xfrm>
            <a:off x="10155806" y="5927304"/>
            <a:ext cx="188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April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5D5AEE-B959-363A-2CC3-E11D5E661E6C}"/>
              </a:ext>
            </a:extLst>
          </p:cNvPr>
          <p:cNvSpPr txBox="1"/>
          <p:nvPr/>
        </p:nvSpPr>
        <p:spPr>
          <a:xfrm>
            <a:off x="0" y="190329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/>
              <a:t>News </a:t>
            </a:r>
            <a:r>
              <a:rPr lang="fr-FR" sz="5400" b="1" dirty="0" err="1"/>
              <a:t>from</a:t>
            </a:r>
            <a:r>
              <a:rPr lang="fr-FR" sz="5400" b="1" dirty="0"/>
              <a:t> ALTO-LEB </a:t>
            </a:r>
            <a:r>
              <a:rPr lang="fr-FR" sz="5400" b="1" dirty="0" err="1"/>
              <a:t>experiments</a:t>
            </a:r>
            <a:endParaRPr lang="fr-FR" sz="5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8592C-4D05-BD92-F988-678AF39E0F19}"/>
              </a:ext>
            </a:extLst>
          </p:cNvPr>
          <p:cNvSpPr txBox="1"/>
          <p:nvPr/>
        </p:nvSpPr>
        <p:spPr>
          <a:xfrm>
            <a:off x="3611624" y="4958323"/>
            <a:ext cx="49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Under the supervision of David Verney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2957695-EC40-B489-B317-60A29063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" t="7060" r="5435" b="4414"/>
          <a:stretch/>
        </p:blipFill>
        <p:spPr>
          <a:xfrm>
            <a:off x="1998504" y="5415673"/>
            <a:ext cx="1210540" cy="12003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550749-0DF2-7957-1EA1-7AAE2B0A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96" y="5912641"/>
            <a:ext cx="1989438" cy="6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414C43-2D03-1DB8-1109-4C0135E6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36" y="5427339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>
            <a:extLst>
              <a:ext uri="{FF2B5EF4-FFF2-40B4-BE49-F238E27FC236}">
                <a16:creationId xmlns:a16="http://schemas.microsoft.com/office/drawing/2014/main" id="{DA497C31-9D39-C69D-1721-142364196F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8" name="Picture 14" descr="Appellation, logo et charte graphique : tout ce qu'il faut savoir |  Université Paris Cité">
            <a:extLst>
              <a:ext uri="{FF2B5EF4-FFF2-40B4-BE49-F238E27FC236}">
                <a16:creationId xmlns:a16="http://schemas.microsoft.com/office/drawing/2014/main" id="{0E0DFAF5-919E-C150-18F9-50B1FC2D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53" y="5869968"/>
            <a:ext cx="1989438" cy="7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015E496-24D6-AB44-CA25-785A695E63DC}"/>
              </a:ext>
            </a:extLst>
          </p:cNvPr>
          <p:cNvSpPr txBox="1"/>
          <p:nvPr/>
        </p:nvSpPr>
        <p:spPr>
          <a:xfrm>
            <a:off x="8580375" y="6248747"/>
            <a:ext cx="346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/>
              <a:t>IJCLab</a:t>
            </a:r>
            <a:r>
              <a:rPr lang="fr-FR" dirty="0"/>
              <a:t> – </a:t>
            </a:r>
            <a:r>
              <a:rPr lang="fr-FR" dirty="0" err="1"/>
              <a:t>Nuclear</a:t>
            </a:r>
            <a:r>
              <a:rPr lang="fr-FR" dirty="0"/>
              <a:t> pole - Team FIIRST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31DE5B-0689-1C6C-361E-692D448DB6C3}"/>
              </a:ext>
            </a:extLst>
          </p:cNvPr>
          <p:cNvSpPr txBox="1"/>
          <p:nvPr/>
        </p:nvSpPr>
        <p:spPr>
          <a:xfrm>
            <a:off x="3611622" y="4526612"/>
            <a:ext cx="49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3rd </a:t>
            </a:r>
            <a:r>
              <a:rPr lang="fr-FR" sz="2400" b="1" dirty="0" err="1"/>
              <a:t>year</a:t>
            </a:r>
            <a:r>
              <a:rPr lang="fr-FR" sz="2400" b="1" dirty="0"/>
              <a:t> PhD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480C25-2C44-812E-2557-C9734102AAC2}"/>
              </a:ext>
            </a:extLst>
          </p:cNvPr>
          <p:cNvSpPr/>
          <p:nvPr/>
        </p:nvSpPr>
        <p:spPr>
          <a:xfrm>
            <a:off x="986868" y="1657475"/>
            <a:ext cx="10218260" cy="140676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226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F1F-28C9-AF44-C34F-612F4DE5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3DEA7D-19EB-D9D6-9F9E-E1168FB2ADE6}"/>
              </a:ext>
            </a:extLst>
          </p:cNvPr>
          <p:cNvSpPr txBox="1"/>
          <p:nvPr/>
        </p:nvSpPr>
        <p:spPr>
          <a:xfrm>
            <a:off x="131446" y="368183"/>
            <a:ext cx="201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</a:rPr>
              <a:t>Outline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4A21F01-DADA-0336-D1F5-C89FB6374371}"/>
              </a:ext>
            </a:extLst>
          </p:cNvPr>
          <p:cNvCxnSpPr>
            <a:cxnSpLocks/>
          </p:cNvCxnSpPr>
          <p:nvPr/>
        </p:nvCxnSpPr>
        <p:spPr>
          <a:xfrm>
            <a:off x="1816280" y="404794"/>
            <a:ext cx="0" cy="60484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169DFBD-4282-7D09-5EE9-2D14B46A3592}"/>
              </a:ext>
            </a:extLst>
          </p:cNvPr>
          <p:cNvSpPr txBox="1"/>
          <p:nvPr/>
        </p:nvSpPr>
        <p:spPr>
          <a:xfrm>
            <a:off x="1872727" y="368184"/>
            <a:ext cx="1148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I. Structure </a:t>
            </a:r>
            <a:r>
              <a:rPr lang="fr-FR" sz="3600" b="1" dirty="0" err="1">
                <a:solidFill>
                  <a:srgbClr val="C00000"/>
                </a:solidFill>
              </a:rPr>
              <a:t>above</a:t>
            </a:r>
            <a:r>
              <a:rPr lang="fr-FR" sz="3600" b="1" dirty="0">
                <a:solidFill>
                  <a:srgbClr val="C00000"/>
                </a:solidFill>
              </a:rPr>
              <a:t> the neutron </a:t>
            </a:r>
            <a:r>
              <a:rPr lang="fr-FR" sz="3600" b="1" dirty="0" err="1">
                <a:solidFill>
                  <a:srgbClr val="C00000"/>
                </a:solidFill>
              </a:rPr>
              <a:t>threshold</a:t>
            </a:r>
            <a:r>
              <a:rPr lang="fr-FR" sz="3600" b="1" dirty="0">
                <a:solidFill>
                  <a:srgbClr val="C00000"/>
                </a:solidFill>
              </a:rPr>
              <a:t> at ALTO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CC8E08-3722-7E4D-37D5-95A62571F46B}"/>
              </a:ext>
            </a:extLst>
          </p:cNvPr>
          <p:cNvSpPr txBox="1"/>
          <p:nvPr/>
        </p:nvSpPr>
        <p:spPr>
          <a:xfrm>
            <a:off x="1872727" y="2284628"/>
            <a:ext cx="1159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TETRA2023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7AAF83-5C3B-2660-BD45-AE500010898B}"/>
              </a:ext>
            </a:extLst>
          </p:cNvPr>
          <p:cNvSpPr txBox="1"/>
          <p:nvPr/>
        </p:nvSpPr>
        <p:spPr>
          <a:xfrm>
            <a:off x="1872727" y="4573372"/>
            <a:ext cx="933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MONSTER2025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C20E080-1242-84DD-E473-DDB2D8B527C7}"/>
                  </a:ext>
                </a:extLst>
              </p:cNvPr>
              <p:cNvSpPr txBox="1"/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a.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Experimental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setup</a:t>
                </a:r>
              </a:p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New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method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beta-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neutron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spectroscopy</a:t>
                </a: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c. Beta-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-neutron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endParaRPr lang="fr-FR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C20E080-1242-84DD-E473-DDB2D8B52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blipFill>
                <a:blip r:embed="rId2"/>
                <a:stretch>
                  <a:fillRect l="-1180" t="-4040" b="-101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4F56390C-4A1C-0158-DBC3-2A39726245D9}"/>
              </a:ext>
            </a:extLst>
          </p:cNvPr>
          <p:cNvSpPr txBox="1"/>
          <p:nvPr/>
        </p:nvSpPr>
        <p:spPr>
          <a:xfrm>
            <a:off x="2173804" y="1066974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The ALTO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Beta-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: state of the art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447960-4F0A-045B-802B-4A34B79CDD98}"/>
              </a:ext>
            </a:extLst>
          </p:cNvPr>
          <p:cNvSpPr txBox="1"/>
          <p:nvPr/>
        </p:nvSpPr>
        <p:spPr>
          <a:xfrm>
            <a:off x="2173804" y="5219703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Preliminary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8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D76E-24B0-AA91-2A15-D935CE59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555744-CBB5-3CD3-F79B-A87088364BD8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EADE7AB-6479-9B13-932E-BEBDAD5EEC01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FC2657D-82CB-4764-DFC0-8480F328EF1B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1E348E-FE4E-9C13-FAC9-A0B1CAC173A2}"/>
              </a:ext>
            </a:extLst>
          </p:cNvPr>
          <p:cNvSpPr txBox="1"/>
          <p:nvPr/>
        </p:nvSpPr>
        <p:spPr>
          <a:xfrm>
            <a:off x="339811" y="6193921"/>
            <a:ext cx="8856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Testov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Instruments and Methods in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815 (2016)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232188-5EC0-02C9-C5E5-765F1EFC74D5}"/>
              </a:ext>
            </a:extLst>
          </p:cNvPr>
          <p:cNvSpPr txBox="1"/>
          <p:nvPr/>
        </p:nvSpPr>
        <p:spPr>
          <a:xfrm>
            <a:off x="486214" y="278708"/>
            <a:ext cx="674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CA83CA-9FE0-F29C-224B-F2196C5F1633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neutron long-</a:t>
            </a:r>
            <a:r>
              <a:rPr lang="fr-FR" sz="2400" b="1" dirty="0" err="1"/>
              <a:t>counter</a:t>
            </a:r>
            <a:r>
              <a:rPr lang="fr-FR" sz="2400" b="1" dirty="0"/>
              <a:t> setup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7A735B9-9DBF-900F-C7B6-9856CF5A2872}"/>
              </a:ext>
            </a:extLst>
          </p:cNvPr>
          <p:cNvGrpSpPr/>
          <p:nvPr/>
        </p:nvGrpSpPr>
        <p:grpSpPr>
          <a:xfrm>
            <a:off x="22359" y="1417368"/>
            <a:ext cx="6148965" cy="4410465"/>
            <a:chOff x="114558" y="961549"/>
            <a:chExt cx="7200901" cy="532350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7879047-42F0-D4D8-0545-F339641CD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319"/>
            <a:stretch/>
          </p:blipFill>
          <p:spPr>
            <a:xfrm>
              <a:off x="114558" y="961549"/>
              <a:ext cx="7200901" cy="53235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7E303C-0A7D-ECEF-E384-07CFFD6644C0}"/>
                </a:ext>
              </a:extLst>
            </p:cNvPr>
            <p:cNvSpPr/>
            <p:nvPr/>
          </p:nvSpPr>
          <p:spPr>
            <a:xfrm>
              <a:off x="871541" y="1415024"/>
              <a:ext cx="442909" cy="26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7FFEF2E5-7FE8-1F39-E3AD-0663F0261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2" t="34375" r="49176" b="50000"/>
          <a:stretch/>
        </p:blipFill>
        <p:spPr bwMode="auto">
          <a:xfrm>
            <a:off x="7150656" y="1053313"/>
            <a:ext cx="919640" cy="8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CC1C9E-5AC4-55CF-A1ED-D80F8612C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467" y="988806"/>
            <a:ext cx="2091326" cy="101807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270E33F-A213-100B-753E-C1970A20D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r="10823" b="72369"/>
          <a:stretch/>
        </p:blipFill>
        <p:spPr bwMode="auto">
          <a:xfrm>
            <a:off x="8270194" y="929537"/>
            <a:ext cx="1065570" cy="11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0CFCC4D-8A7D-2F82-3155-74E7A6F90DC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764550" y="644020"/>
            <a:ext cx="1197699" cy="1149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EAA4574-1AD0-09F4-5622-16EAFD51A191}"/>
              </a:ext>
            </a:extLst>
          </p:cNvPr>
          <p:cNvSpPr txBox="1"/>
          <p:nvPr/>
        </p:nvSpPr>
        <p:spPr>
          <a:xfrm>
            <a:off x="6962249" y="413187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Collection – Decay cycles</a:t>
            </a:r>
          </a:p>
        </p:txBody>
      </p:sp>
    </p:spTree>
    <p:extLst>
      <p:ext uri="{BB962C8B-B14F-4D97-AF65-F5344CB8AC3E}">
        <p14:creationId xmlns:p14="http://schemas.microsoft.com/office/powerpoint/2010/main" val="336004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C1680-6BEF-09D5-29A6-DCC913AE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3753CF-3497-9AC9-4677-AB7A11782655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763ED4-8A95-8F28-A99C-D40E77223C22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56A5220-4209-30F8-3B70-C8C1577315A7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CB96C5-5F2C-2C00-F32F-377236344676}"/>
              </a:ext>
            </a:extLst>
          </p:cNvPr>
          <p:cNvSpPr txBox="1"/>
          <p:nvPr/>
        </p:nvSpPr>
        <p:spPr>
          <a:xfrm>
            <a:off x="339811" y="6193921"/>
            <a:ext cx="8856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Testov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Instruments and Methods in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815 (2016)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7B27BA-3CDA-7A38-B27F-830B771B1D23}"/>
              </a:ext>
            </a:extLst>
          </p:cNvPr>
          <p:cNvSpPr txBox="1"/>
          <p:nvPr/>
        </p:nvSpPr>
        <p:spPr>
          <a:xfrm>
            <a:off x="486214" y="278708"/>
            <a:ext cx="674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0F2232-D4BF-B8AB-C019-E93F1FC7985F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neutron long-</a:t>
            </a:r>
            <a:r>
              <a:rPr lang="fr-FR" sz="2400" b="1" dirty="0" err="1"/>
              <a:t>counter</a:t>
            </a:r>
            <a:r>
              <a:rPr lang="fr-FR" sz="2400" b="1" dirty="0"/>
              <a:t> setup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4AE0B0D-159F-E16F-EF10-A7B81A5DD577}"/>
              </a:ext>
            </a:extLst>
          </p:cNvPr>
          <p:cNvGrpSpPr/>
          <p:nvPr/>
        </p:nvGrpSpPr>
        <p:grpSpPr>
          <a:xfrm>
            <a:off x="22359" y="1417368"/>
            <a:ext cx="6148965" cy="4410465"/>
            <a:chOff x="114558" y="961549"/>
            <a:chExt cx="7200901" cy="532350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3E9EDD1-C2A8-08E3-AAFE-4823503F1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319"/>
            <a:stretch/>
          </p:blipFill>
          <p:spPr>
            <a:xfrm>
              <a:off x="114558" y="961549"/>
              <a:ext cx="7200901" cy="53235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8E0BD0-96CE-3372-2617-50197938C191}"/>
                </a:ext>
              </a:extLst>
            </p:cNvPr>
            <p:cNvSpPr/>
            <p:nvPr/>
          </p:nvSpPr>
          <p:spPr>
            <a:xfrm>
              <a:off x="871541" y="1415024"/>
              <a:ext cx="442909" cy="26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04880921-66C0-4E3F-09FF-096476451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2" t="34375" r="49176" b="50000"/>
          <a:stretch/>
        </p:blipFill>
        <p:spPr bwMode="auto">
          <a:xfrm>
            <a:off x="7150656" y="1053313"/>
            <a:ext cx="919640" cy="8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14AA17-F964-076F-3BA4-CED42E822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467" y="988806"/>
            <a:ext cx="2091326" cy="101807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967C701-5851-80DA-D1F4-0E83C96B2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r="10823" b="72369"/>
          <a:stretch/>
        </p:blipFill>
        <p:spPr bwMode="auto">
          <a:xfrm>
            <a:off x="8270194" y="929537"/>
            <a:ext cx="1065570" cy="11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9EC9EB9-3FBF-FD14-5070-B6AAAC50584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764550" y="644020"/>
            <a:ext cx="1197699" cy="1149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3EE835F-E5A2-C473-1894-0ED70382CBDD}"/>
              </a:ext>
            </a:extLst>
          </p:cNvPr>
          <p:cNvSpPr txBox="1"/>
          <p:nvPr/>
        </p:nvSpPr>
        <p:spPr>
          <a:xfrm>
            <a:off x="6962249" y="413187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Collection – Decay cycles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C2A9F18-707E-7135-4181-7571D98AA185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779094" y="2388336"/>
            <a:ext cx="3183155" cy="1319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E3B81F7-9092-1D92-9CE2-740D229F9278}"/>
              </a:ext>
            </a:extLst>
          </p:cNvPr>
          <p:cNvSpPr txBox="1"/>
          <p:nvPr/>
        </p:nvSpPr>
        <p:spPr>
          <a:xfrm>
            <a:off x="6962249" y="2157503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4π-β plastic </a:t>
            </a:r>
            <a:r>
              <a:rPr lang="fr-FR" sz="2400" b="1" dirty="0" err="1">
                <a:solidFill>
                  <a:srgbClr val="FF0000"/>
                </a:solidFill>
              </a:rPr>
              <a:t>scintillator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E135CED-237C-AEBB-3D90-845B7B7B1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2"/>
          <a:stretch/>
        </p:blipFill>
        <p:spPr bwMode="auto">
          <a:xfrm>
            <a:off x="11011285" y="2291388"/>
            <a:ext cx="714610" cy="13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33FFE4C-3A3C-2393-BE97-EA4B6E1D6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593467" y="2590559"/>
            <a:ext cx="1270590" cy="69757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8BA00E9-1A31-FF85-B245-61D642CF1852}"/>
              </a:ext>
            </a:extLst>
          </p:cNvPr>
          <p:cNvSpPr txBox="1"/>
          <p:nvPr/>
        </p:nvSpPr>
        <p:spPr>
          <a:xfrm>
            <a:off x="6920081" y="2630908"/>
            <a:ext cx="299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Detection</a:t>
            </a:r>
            <a:r>
              <a:rPr lang="fr-FR" b="1" dirty="0"/>
              <a:t> of </a:t>
            </a:r>
            <a:r>
              <a:rPr lang="fr-FR" sz="1800" b="1" dirty="0"/>
              <a:t>β-</a:t>
            </a:r>
            <a:r>
              <a:rPr lang="fr-FR" sz="1800" b="1" dirty="0" err="1"/>
              <a:t>electrons</a:t>
            </a:r>
            <a:endParaRPr lang="fr-FR" sz="1800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Around</a:t>
            </a:r>
            <a:r>
              <a:rPr lang="fr-FR" b="1" dirty="0"/>
              <a:t> 70% </a:t>
            </a:r>
            <a:r>
              <a:rPr lang="fr-FR" b="1" dirty="0" err="1"/>
              <a:t>efficiency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6334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F0855-C67A-B62D-CADF-959BDB592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2A10BF-9037-3B32-0719-0A315781D703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C6821DD-076F-0B06-0F20-728A657BA617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8914B7-238F-B4A0-B65B-B727D68C088D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3CF4556-401D-5E07-F2A2-104FC25FBAC5}"/>
              </a:ext>
            </a:extLst>
          </p:cNvPr>
          <p:cNvSpPr txBox="1"/>
          <p:nvPr/>
        </p:nvSpPr>
        <p:spPr>
          <a:xfrm>
            <a:off x="339811" y="6193921"/>
            <a:ext cx="8856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Testov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Instruments and Methods in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815 (2016)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86A624-6E5E-6CF6-213F-0696B69538F5}"/>
              </a:ext>
            </a:extLst>
          </p:cNvPr>
          <p:cNvSpPr txBox="1"/>
          <p:nvPr/>
        </p:nvSpPr>
        <p:spPr>
          <a:xfrm>
            <a:off x="486214" y="278708"/>
            <a:ext cx="674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3632CB-114F-4FBB-CF65-4B0E1C4ABF05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neutron long-</a:t>
            </a:r>
            <a:r>
              <a:rPr lang="fr-FR" sz="2400" b="1" dirty="0" err="1"/>
              <a:t>counter</a:t>
            </a:r>
            <a:r>
              <a:rPr lang="fr-FR" sz="2400" b="1" dirty="0"/>
              <a:t> setup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8756AB-E083-77D5-7158-6A8270475CB4}"/>
              </a:ext>
            </a:extLst>
          </p:cNvPr>
          <p:cNvGrpSpPr/>
          <p:nvPr/>
        </p:nvGrpSpPr>
        <p:grpSpPr>
          <a:xfrm>
            <a:off x="22359" y="1417368"/>
            <a:ext cx="6148965" cy="4410465"/>
            <a:chOff x="114558" y="961549"/>
            <a:chExt cx="7200901" cy="532350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0A83400-D6E0-EC33-7704-2188563CA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319"/>
            <a:stretch/>
          </p:blipFill>
          <p:spPr>
            <a:xfrm>
              <a:off x="114558" y="961549"/>
              <a:ext cx="7200901" cy="53235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51CB8A-C22C-54D3-957E-00076B6164DE}"/>
                </a:ext>
              </a:extLst>
            </p:cNvPr>
            <p:cNvSpPr/>
            <p:nvPr/>
          </p:nvSpPr>
          <p:spPr>
            <a:xfrm>
              <a:off x="871541" y="1415024"/>
              <a:ext cx="442909" cy="26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55A2C84F-9387-BE76-649E-631ED056E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2" t="34375" r="49176" b="50000"/>
          <a:stretch/>
        </p:blipFill>
        <p:spPr bwMode="auto">
          <a:xfrm>
            <a:off x="7150656" y="1053313"/>
            <a:ext cx="919640" cy="8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0482A1-9B27-D1BD-09B3-097D57556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467" y="988806"/>
            <a:ext cx="2091326" cy="101807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CE016C4-B50C-BAE9-33D6-651D81C23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r="10823" b="72369"/>
          <a:stretch/>
        </p:blipFill>
        <p:spPr bwMode="auto">
          <a:xfrm>
            <a:off x="8270194" y="929537"/>
            <a:ext cx="1065570" cy="11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B2B8DCA-7497-1477-BD3A-9A8A53DF44A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764550" y="644020"/>
            <a:ext cx="1197699" cy="1149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EA196D3-80EC-B1D9-E749-DB45844B0E11}"/>
              </a:ext>
            </a:extLst>
          </p:cNvPr>
          <p:cNvSpPr txBox="1"/>
          <p:nvPr/>
        </p:nvSpPr>
        <p:spPr>
          <a:xfrm>
            <a:off x="6962249" y="413187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Collection – Decay cycles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AC26807-0FB5-FCC7-C694-BCCEE00F9F36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779094" y="2388336"/>
            <a:ext cx="3183155" cy="1319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2F6DBBE-982D-AECC-E0C8-E7DE3BB1F2DC}"/>
              </a:ext>
            </a:extLst>
          </p:cNvPr>
          <p:cNvSpPr txBox="1"/>
          <p:nvPr/>
        </p:nvSpPr>
        <p:spPr>
          <a:xfrm>
            <a:off x="6962249" y="2157503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4π-β plastic </a:t>
            </a:r>
            <a:r>
              <a:rPr lang="fr-FR" sz="2400" b="1" dirty="0" err="1">
                <a:solidFill>
                  <a:srgbClr val="FF0000"/>
                </a:solidFill>
              </a:rPr>
              <a:t>scintillator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25A1053-630F-17A2-CFFF-AB14A3823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2"/>
          <a:stretch/>
        </p:blipFill>
        <p:spPr bwMode="auto">
          <a:xfrm>
            <a:off x="11011285" y="2291388"/>
            <a:ext cx="714610" cy="13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7C18D50-DECF-D615-8B48-1D5AB58E4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593467" y="2590559"/>
            <a:ext cx="1270590" cy="697579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8C75683-A4A2-3BDC-DB1E-E6366BD590A2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867166" y="3819733"/>
            <a:ext cx="5107838" cy="158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85D0BB5-5C47-5CE3-5FA4-1D3260DFF1CB}"/>
              </a:ext>
            </a:extLst>
          </p:cNvPr>
          <p:cNvSpPr txBox="1"/>
          <p:nvPr/>
        </p:nvSpPr>
        <p:spPr>
          <a:xfrm>
            <a:off x="6975004" y="3588900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HPGe</a:t>
            </a:r>
            <a:r>
              <a:rPr lang="fr-FR" sz="2400" b="1" dirty="0">
                <a:solidFill>
                  <a:srgbClr val="FF0000"/>
                </a:solidFill>
              </a:rPr>
              <a:t> detector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FB8B121-6CF4-02D4-3116-C22F8C1D512E}"/>
              </a:ext>
            </a:extLst>
          </p:cNvPr>
          <p:cNvSpPr txBox="1"/>
          <p:nvPr/>
        </p:nvSpPr>
        <p:spPr>
          <a:xfrm>
            <a:off x="6920081" y="2630908"/>
            <a:ext cx="299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Detection</a:t>
            </a:r>
            <a:r>
              <a:rPr lang="fr-FR" b="1" dirty="0"/>
              <a:t> of </a:t>
            </a:r>
            <a:r>
              <a:rPr lang="fr-FR" sz="1800" b="1" dirty="0"/>
              <a:t>β-</a:t>
            </a:r>
            <a:r>
              <a:rPr lang="fr-FR" sz="1800" b="1" dirty="0" err="1"/>
              <a:t>electrons</a:t>
            </a:r>
            <a:endParaRPr lang="fr-FR" sz="1800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Around</a:t>
            </a:r>
            <a:r>
              <a:rPr lang="fr-FR" b="1" dirty="0"/>
              <a:t> 70% </a:t>
            </a:r>
            <a:r>
              <a:rPr lang="fr-FR" b="1" dirty="0" err="1"/>
              <a:t>efficiency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27134F5-A949-75AC-3EC1-6425612EFE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33" t="28129" r="29338"/>
          <a:stretch/>
        </p:blipFill>
        <p:spPr>
          <a:xfrm rot="5400000">
            <a:off x="10595708" y="3529462"/>
            <a:ext cx="937757" cy="164495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A1BCE22-2BAD-3837-154F-C4A61C0DE09E}"/>
              </a:ext>
            </a:extLst>
          </p:cNvPr>
          <p:cNvSpPr txBox="1"/>
          <p:nvPr/>
        </p:nvSpPr>
        <p:spPr>
          <a:xfrm>
            <a:off x="6962249" y="3993893"/>
            <a:ext cx="548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Detection</a:t>
            </a:r>
            <a:r>
              <a:rPr lang="fr-FR" b="1" dirty="0"/>
              <a:t> of γ rays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0.66% </a:t>
            </a:r>
            <a:r>
              <a:rPr lang="fr-FR" b="1" dirty="0" err="1"/>
              <a:t>efficiency</a:t>
            </a:r>
            <a:r>
              <a:rPr lang="fr-FR" b="1" dirty="0"/>
              <a:t> @ 964.1 keV</a:t>
            </a:r>
          </a:p>
        </p:txBody>
      </p:sp>
    </p:spTree>
    <p:extLst>
      <p:ext uri="{BB962C8B-B14F-4D97-AF65-F5344CB8AC3E}">
        <p14:creationId xmlns:p14="http://schemas.microsoft.com/office/powerpoint/2010/main" val="374921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24BE-23BD-20EF-CE12-0BB6DD64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CEF1EC-1205-459C-1FE4-8B1343A6C4C0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D0F5992-4748-4A86-71EE-340DE85A12E5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526E85-6674-4869-0EC9-F64428628F29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7B367E-F681-634C-4EBC-DB324EF7AE36}"/>
              </a:ext>
            </a:extLst>
          </p:cNvPr>
          <p:cNvSpPr txBox="1"/>
          <p:nvPr/>
        </p:nvSpPr>
        <p:spPr>
          <a:xfrm>
            <a:off x="339811" y="6193921"/>
            <a:ext cx="8856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Testov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Instruments and Methods in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815 (2016)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00DE30-9229-BF6F-1FA5-DA604C2C0213}"/>
              </a:ext>
            </a:extLst>
          </p:cNvPr>
          <p:cNvSpPr txBox="1"/>
          <p:nvPr/>
        </p:nvSpPr>
        <p:spPr>
          <a:xfrm>
            <a:off x="486214" y="278708"/>
            <a:ext cx="674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</a:rPr>
              <a:t> setup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CBF8A9-15D5-92D2-C6E8-44B0EDB0B878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neutron long-</a:t>
            </a:r>
            <a:r>
              <a:rPr lang="fr-FR" sz="2400" b="1" dirty="0" err="1"/>
              <a:t>counter</a:t>
            </a:r>
            <a:r>
              <a:rPr lang="fr-FR" sz="2400" b="1" dirty="0"/>
              <a:t> setup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BADE228-DF59-6806-A02F-E6B3C1DC67C8}"/>
              </a:ext>
            </a:extLst>
          </p:cNvPr>
          <p:cNvGrpSpPr/>
          <p:nvPr/>
        </p:nvGrpSpPr>
        <p:grpSpPr>
          <a:xfrm>
            <a:off x="22359" y="1417368"/>
            <a:ext cx="6148965" cy="4410465"/>
            <a:chOff x="114558" y="961549"/>
            <a:chExt cx="7200901" cy="532350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0CE7765-520A-0096-084B-A3E72358C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319"/>
            <a:stretch/>
          </p:blipFill>
          <p:spPr>
            <a:xfrm>
              <a:off x="114558" y="961549"/>
              <a:ext cx="7200901" cy="53235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C2EA3-8A70-6CA1-9FED-476F37A82C7F}"/>
                </a:ext>
              </a:extLst>
            </p:cNvPr>
            <p:cNvSpPr/>
            <p:nvPr/>
          </p:nvSpPr>
          <p:spPr>
            <a:xfrm>
              <a:off x="871541" y="1415024"/>
              <a:ext cx="442909" cy="26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0F9865BD-7E11-1190-826A-1BE1C5817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2" t="34375" r="49176" b="50000"/>
          <a:stretch/>
        </p:blipFill>
        <p:spPr bwMode="auto">
          <a:xfrm>
            <a:off x="7150656" y="1053313"/>
            <a:ext cx="919640" cy="8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0724EF-28C5-581D-4398-A532300BA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467" y="988806"/>
            <a:ext cx="2091326" cy="101807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E2C9D30-05DD-2177-F735-97CC09BC0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r="10823" b="72369"/>
          <a:stretch/>
        </p:blipFill>
        <p:spPr bwMode="auto">
          <a:xfrm>
            <a:off x="8270194" y="929537"/>
            <a:ext cx="1065570" cy="11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7FD8A17-83F5-15E7-B698-4D244CD3148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764550" y="644020"/>
            <a:ext cx="1197699" cy="1149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CDCF3D6-1F8B-8F17-C009-33BE7054C123}"/>
              </a:ext>
            </a:extLst>
          </p:cNvPr>
          <p:cNvSpPr txBox="1"/>
          <p:nvPr/>
        </p:nvSpPr>
        <p:spPr>
          <a:xfrm>
            <a:off x="6962249" y="413187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Collection – Decay cycles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CA48403-5615-9251-C150-E2421F36AF61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779094" y="2388336"/>
            <a:ext cx="3183155" cy="1319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E4B7CEF-4162-F987-215A-D019679640E5}"/>
              </a:ext>
            </a:extLst>
          </p:cNvPr>
          <p:cNvSpPr txBox="1"/>
          <p:nvPr/>
        </p:nvSpPr>
        <p:spPr>
          <a:xfrm>
            <a:off x="6962249" y="2157503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4π-β plastic </a:t>
            </a:r>
            <a:r>
              <a:rPr lang="fr-FR" sz="2400" b="1" dirty="0" err="1">
                <a:solidFill>
                  <a:srgbClr val="FF0000"/>
                </a:solidFill>
              </a:rPr>
              <a:t>scintillator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86C9AE4-BB3E-7DAF-1CBA-8E85B10C4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2"/>
          <a:stretch/>
        </p:blipFill>
        <p:spPr bwMode="auto">
          <a:xfrm>
            <a:off x="11011285" y="2291388"/>
            <a:ext cx="714610" cy="13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737AC93-FF62-B69E-0BFB-BE394E247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593467" y="2590559"/>
            <a:ext cx="1270590" cy="697579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FFEC3E8-50A6-9599-E8D7-3942B62EAF3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867166" y="3819733"/>
            <a:ext cx="5107838" cy="1588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FF3CBE9-A9C2-56A7-9024-75D8EA68A5FA}"/>
              </a:ext>
            </a:extLst>
          </p:cNvPr>
          <p:cNvSpPr txBox="1"/>
          <p:nvPr/>
        </p:nvSpPr>
        <p:spPr>
          <a:xfrm>
            <a:off x="6975004" y="3588900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HPGe</a:t>
            </a:r>
            <a:r>
              <a:rPr lang="fr-FR" sz="2400" b="1" dirty="0">
                <a:solidFill>
                  <a:srgbClr val="FF0000"/>
                </a:solidFill>
              </a:rPr>
              <a:t> detector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94A892D-05BC-67B3-9B78-17958691BD57}"/>
              </a:ext>
            </a:extLst>
          </p:cNvPr>
          <p:cNvSpPr txBox="1"/>
          <p:nvPr/>
        </p:nvSpPr>
        <p:spPr>
          <a:xfrm>
            <a:off x="6920081" y="2630908"/>
            <a:ext cx="299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Detection</a:t>
            </a:r>
            <a:r>
              <a:rPr lang="fr-FR" b="1" dirty="0"/>
              <a:t> of </a:t>
            </a:r>
            <a:r>
              <a:rPr lang="fr-FR" sz="1800" b="1" dirty="0"/>
              <a:t>β-</a:t>
            </a:r>
            <a:r>
              <a:rPr lang="fr-FR" sz="1800" b="1" dirty="0" err="1"/>
              <a:t>electrons</a:t>
            </a:r>
            <a:endParaRPr lang="fr-FR" sz="1800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Around</a:t>
            </a:r>
            <a:r>
              <a:rPr lang="fr-FR" b="1" dirty="0"/>
              <a:t> 70% </a:t>
            </a:r>
            <a:r>
              <a:rPr lang="fr-FR" b="1" dirty="0" err="1"/>
              <a:t>efficiency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B0AD84F-3FD1-03C4-387E-68B7AEF34B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33" t="28129" r="29338"/>
          <a:stretch/>
        </p:blipFill>
        <p:spPr>
          <a:xfrm rot="5400000">
            <a:off x="10595708" y="3529462"/>
            <a:ext cx="937757" cy="164495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4B24EDD-4AE2-4D35-8367-7AACED544FFC}"/>
              </a:ext>
            </a:extLst>
          </p:cNvPr>
          <p:cNvSpPr txBox="1"/>
          <p:nvPr/>
        </p:nvSpPr>
        <p:spPr>
          <a:xfrm>
            <a:off x="6962249" y="3993893"/>
            <a:ext cx="548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Detection</a:t>
            </a:r>
            <a:r>
              <a:rPr lang="fr-FR" b="1" dirty="0"/>
              <a:t> of γ rays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0.66% </a:t>
            </a:r>
            <a:r>
              <a:rPr lang="fr-FR" b="1" dirty="0" err="1"/>
              <a:t>efficiency</a:t>
            </a:r>
            <a:r>
              <a:rPr lang="fr-FR" b="1" dirty="0"/>
              <a:t> @ 964.1 keV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64372B6-E876-9FF2-6550-5366F00B21BB}"/>
              </a:ext>
            </a:extLst>
          </p:cNvPr>
          <p:cNvCxnSpPr>
            <a:cxnSpLocks/>
          </p:cNvCxnSpPr>
          <p:nvPr/>
        </p:nvCxnSpPr>
        <p:spPr>
          <a:xfrm flipH="1">
            <a:off x="4207519" y="5044003"/>
            <a:ext cx="2576945" cy="2219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16E33AAB-E839-B50E-9D2C-6128EC4BA291}"/>
              </a:ext>
            </a:extLst>
          </p:cNvPr>
          <p:cNvSpPr txBox="1"/>
          <p:nvPr/>
        </p:nvSpPr>
        <p:spPr>
          <a:xfrm>
            <a:off x="6962249" y="4785750"/>
            <a:ext cx="493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Slow neutron </a:t>
            </a:r>
            <a:r>
              <a:rPr lang="fr-FR" sz="2400" b="1" dirty="0" err="1">
                <a:solidFill>
                  <a:srgbClr val="FF0000"/>
                </a:solidFill>
              </a:rPr>
              <a:t>counter</a:t>
            </a:r>
            <a:r>
              <a:rPr lang="fr-FR" sz="2400" b="1" dirty="0">
                <a:solidFill>
                  <a:srgbClr val="FF0000"/>
                </a:solidFill>
              </a:rPr>
              <a:t> TETRA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29C6F5C-B568-F7E7-1DBE-F8ADBE78A0D3}"/>
              </a:ext>
            </a:extLst>
          </p:cNvPr>
          <p:cNvSpPr txBox="1"/>
          <p:nvPr/>
        </p:nvSpPr>
        <p:spPr>
          <a:xfrm>
            <a:off x="6962248" y="5267110"/>
            <a:ext cx="5483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   </a:t>
            </a:r>
            <a:r>
              <a:rPr lang="fr-FR" b="1" dirty="0" err="1"/>
              <a:t>Detection</a:t>
            </a:r>
            <a:r>
              <a:rPr lang="fr-FR" b="1" dirty="0"/>
              <a:t> of neutrons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No </a:t>
            </a:r>
            <a:r>
              <a:rPr lang="fr-FR" b="1" dirty="0" err="1"/>
              <a:t>energy</a:t>
            </a:r>
            <a:r>
              <a:rPr lang="fr-FR" b="1" dirty="0"/>
              <a:t> information</a:t>
            </a:r>
          </a:p>
          <a:p>
            <a:pPr marL="285750" indent="-285750">
              <a:buFontTx/>
              <a:buChar char="-"/>
            </a:pPr>
            <a:r>
              <a:rPr lang="fr-FR" b="1" dirty="0" err="1"/>
              <a:t>Around</a:t>
            </a:r>
            <a:r>
              <a:rPr lang="fr-FR" b="1" dirty="0"/>
              <a:t> 50% </a:t>
            </a:r>
            <a:r>
              <a:rPr lang="fr-FR" b="1" dirty="0" err="1"/>
              <a:t>efficiency</a:t>
            </a:r>
            <a:endParaRPr lang="fr-FR" b="1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958FBB9B-A82F-F5C9-7B22-4D12DAC93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r="10473" b="24047"/>
          <a:stretch/>
        </p:blipFill>
        <p:spPr bwMode="auto">
          <a:xfrm>
            <a:off x="10568151" y="5154976"/>
            <a:ext cx="1333392" cy="12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88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63CC7AD-259A-6AEE-ED27-6A48CB595EAA}"/>
                  </a:ext>
                </a:extLst>
              </p:cNvPr>
              <p:cNvSpPr txBox="1"/>
              <p:nvPr/>
            </p:nvSpPr>
            <p:spPr>
              <a:xfrm>
                <a:off x="274717" y="4324527"/>
                <a:ext cx="4744918" cy="216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FF0000"/>
                    </a:solidFill>
                  </a:rPr>
                  <a:t>MCNP simulation :</a:t>
                </a:r>
              </a:p>
              <a:p>
                <a:endParaRPr lang="fr-FR" b="1" dirty="0"/>
              </a:p>
              <a:p>
                <a:r>
                  <a:rPr lang="fr-FR" b="1" dirty="0"/>
                  <a:t>- 80 </a:t>
                </a:r>
                <a:r>
                  <a:rPr lang="fr-FR" b="1" dirty="0" err="1"/>
                  <a:t>cells</a:t>
                </a:r>
                <a:r>
                  <a:rPr lang="fr-FR" b="1" dirty="0"/>
                  <a:t> </a:t>
                </a:r>
                <a:r>
                  <a:rPr lang="fr-FR" b="1" dirty="0" err="1"/>
                  <a:t>arranged</a:t>
                </a:r>
                <a:r>
                  <a:rPr lang="fr-FR" b="1" dirty="0"/>
                  <a:t> in 4 rings</a:t>
                </a:r>
              </a:p>
              <a:p>
                <a:r>
                  <a:rPr lang="fr-FR" b="1" dirty="0"/>
                  <a:t>- Thermal neutron </a:t>
                </a:r>
                <a:r>
                  <a:rPr lang="fr-FR" b="1" dirty="0" err="1"/>
                  <a:t>physics</a:t>
                </a:r>
                <a:endParaRPr lang="fr-FR" b="1" dirty="0"/>
              </a:p>
              <a:p>
                <a:r>
                  <a:rPr lang="fr-FR" b="1" dirty="0"/>
                  <a:t>- </a:t>
                </a:r>
                <a:r>
                  <a:rPr lang="fr-FR" b="1" dirty="0" err="1"/>
                  <a:t>Realistic</a:t>
                </a:r>
                <a:r>
                  <a:rPr lang="fr-FR" b="1" dirty="0"/>
                  <a:t> pressure in </a:t>
                </a:r>
                <a:r>
                  <a:rPr lang="fr-FR" b="1" dirty="0" err="1"/>
                  <a:t>cells</a:t>
                </a:r>
                <a:r>
                  <a:rPr lang="fr-FR" b="1" dirty="0"/>
                  <a:t> (</a:t>
                </a:r>
                <a:r>
                  <a:rPr lang="fr-FR" b="1" dirty="0" err="1"/>
                  <a:t>around</a:t>
                </a:r>
                <a:r>
                  <a:rPr lang="fr-FR" b="1" dirty="0"/>
                  <a:t> 2bars)</a:t>
                </a:r>
              </a:p>
              <a:p>
                <a:r>
                  <a:rPr lang="fr-FR" b="1" dirty="0"/>
                  <a:t>- 99%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fr-F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</m:sPre>
                  </m:oMath>
                </a14:m>
                <a:r>
                  <a:rPr lang="fr-FR" b="1" dirty="0"/>
                  <a:t> and 1% CO</a:t>
                </a:r>
                <a:r>
                  <a:rPr lang="fr-FR" b="1" baseline="-25000" dirty="0"/>
                  <a:t>2</a:t>
                </a:r>
                <a:r>
                  <a:rPr lang="fr-FR" b="1" dirty="0"/>
                  <a:t> mixture</a:t>
                </a:r>
              </a:p>
              <a:p>
                <a:endParaRPr lang="fr-FR" b="1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63CC7AD-259A-6AEE-ED27-6A48CB595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17" y="4324527"/>
                <a:ext cx="4744918" cy="2160271"/>
              </a:xfrm>
              <a:prstGeom prst="rect">
                <a:avLst/>
              </a:prstGeom>
              <a:blipFill>
                <a:blip r:embed="rId2"/>
                <a:stretch>
                  <a:fillRect l="-2133" t="-23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9C431B52-3EF3-82B5-D5EE-149E16788A73}"/>
              </a:ext>
            </a:extLst>
          </p:cNvPr>
          <p:cNvSpPr txBox="1"/>
          <p:nvPr/>
        </p:nvSpPr>
        <p:spPr>
          <a:xfrm>
            <a:off x="486214" y="278708"/>
            <a:ext cx="1130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beta-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8544C6-909B-C4EB-58E4-865A6E69B788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Principle</a:t>
            </a:r>
            <a:r>
              <a:rPr lang="fr-FR" sz="2400" b="1" dirty="0"/>
              <a:t> of the </a:t>
            </a:r>
            <a:r>
              <a:rPr lang="fr-FR" sz="2400" b="1" dirty="0" err="1"/>
              <a:t>method</a:t>
            </a:r>
            <a:endParaRPr lang="fr-FR" sz="24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FA2B8D-0E2E-CE4E-A184-DC40635264EA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7272D7B-AA40-4236-C593-69751450B781}"/>
              </a:ext>
            </a:extLst>
          </p:cNvPr>
          <p:cNvGrpSpPr/>
          <p:nvPr/>
        </p:nvGrpSpPr>
        <p:grpSpPr>
          <a:xfrm>
            <a:off x="402605" y="1633416"/>
            <a:ext cx="2322509" cy="2381050"/>
            <a:chOff x="4366361" y="1354390"/>
            <a:chExt cx="2857785" cy="298127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3F697D3-DFA8-B5CE-616E-863DF983C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7" t="26977" r="52574" b="36325"/>
            <a:stretch/>
          </p:blipFill>
          <p:spPr>
            <a:xfrm>
              <a:off x="4366361" y="1354390"/>
              <a:ext cx="2857785" cy="2981279"/>
            </a:xfrm>
            <a:prstGeom prst="rect">
              <a:avLst/>
            </a:prstGeom>
          </p:spPr>
        </p:pic>
        <p:sp>
          <p:nvSpPr>
            <p:cNvPr id="18" name="Hexagone 17">
              <a:extLst>
                <a:ext uri="{FF2B5EF4-FFF2-40B4-BE49-F238E27FC236}">
                  <a16:creationId xmlns:a16="http://schemas.microsoft.com/office/drawing/2014/main" id="{3B1BD638-49C1-E662-7BEE-5EE4B1ECFDDB}"/>
                </a:ext>
              </a:extLst>
            </p:cNvPr>
            <p:cNvSpPr/>
            <p:nvPr/>
          </p:nvSpPr>
          <p:spPr>
            <a:xfrm rot="5400000">
              <a:off x="5472061" y="2629943"/>
              <a:ext cx="614214" cy="519289"/>
            </a:xfrm>
            <a:prstGeom prst="hexagon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Hexagone 18">
              <a:extLst>
                <a:ext uri="{FF2B5EF4-FFF2-40B4-BE49-F238E27FC236}">
                  <a16:creationId xmlns:a16="http://schemas.microsoft.com/office/drawing/2014/main" id="{FF7A24A3-52D9-86BB-32BB-F9E10E639DDC}"/>
                </a:ext>
              </a:extLst>
            </p:cNvPr>
            <p:cNvSpPr/>
            <p:nvPr/>
          </p:nvSpPr>
          <p:spPr>
            <a:xfrm rot="5400000">
              <a:off x="5349479" y="2518978"/>
              <a:ext cx="891545" cy="794889"/>
            </a:xfrm>
            <a:prstGeom prst="hexagon">
              <a:avLst/>
            </a:prstGeom>
            <a:noFill/>
            <a:ln w="57150">
              <a:solidFill>
                <a:srgbClr val="00F4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DBEBC457-86D5-2215-0910-5DAC7F7B0238}"/>
                </a:ext>
              </a:extLst>
            </p:cNvPr>
            <p:cNvSpPr/>
            <p:nvPr/>
          </p:nvSpPr>
          <p:spPr>
            <a:xfrm rot="5400000">
              <a:off x="5201527" y="2394312"/>
              <a:ext cx="1187450" cy="1044223"/>
            </a:xfrm>
            <a:prstGeom prst="hexagon">
              <a:avLst/>
            </a:prstGeom>
            <a:noFill/>
            <a:ln w="57150">
              <a:solidFill>
                <a:srgbClr val="42F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Hexagone 20">
              <a:extLst>
                <a:ext uri="{FF2B5EF4-FFF2-40B4-BE49-F238E27FC236}">
                  <a16:creationId xmlns:a16="http://schemas.microsoft.com/office/drawing/2014/main" id="{CC8B09CD-2C01-C374-EEC0-46C00C8958C7}"/>
                </a:ext>
              </a:extLst>
            </p:cNvPr>
            <p:cNvSpPr/>
            <p:nvPr/>
          </p:nvSpPr>
          <p:spPr>
            <a:xfrm rot="5400000">
              <a:off x="5059842" y="2249770"/>
              <a:ext cx="1470822" cy="1286486"/>
            </a:xfrm>
            <a:prstGeom prst="hexagon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BD858B6-85F1-A109-73EC-E476E3EF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67" y="1698758"/>
            <a:ext cx="6242250" cy="309428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1FC29F2-A002-545C-88BE-BB95AD30E1CC}"/>
              </a:ext>
            </a:extLst>
          </p:cNvPr>
          <p:cNvSpPr txBox="1"/>
          <p:nvPr/>
        </p:nvSpPr>
        <p:spPr>
          <a:xfrm>
            <a:off x="3799207" y="4993455"/>
            <a:ext cx="459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Neutron </a:t>
            </a:r>
            <a:r>
              <a:rPr lang="fr-FR" b="1" dirty="0" err="1"/>
              <a:t>penetration</a:t>
            </a:r>
            <a:r>
              <a:rPr lang="fr-FR" b="1" dirty="0"/>
              <a:t> </a:t>
            </a:r>
            <a:r>
              <a:rPr lang="fr-FR" b="1" dirty="0" err="1"/>
              <a:t>increases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endParaRPr lang="fr-FR" b="1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0EBB47D-62F2-095C-6911-00117BD40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967" y="3355149"/>
            <a:ext cx="2420859" cy="180538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06FA26A-736F-9FF1-50B8-60335194378E}"/>
              </a:ext>
            </a:extLst>
          </p:cNvPr>
          <p:cNvSpPr txBox="1"/>
          <p:nvPr/>
        </p:nvSpPr>
        <p:spPr>
          <a:xfrm>
            <a:off x="7883514" y="5510229"/>
            <a:ext cx="459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Counts</a:t>
            </a:r>
            <a:r>
              <a:rPr lang="fr-FR" b="1" dirty="0"/>
              <a:t> per ring </a:t>
            </a:r>
            <a:r>
              <a:rPr lang="fr-FR" b="1" dirty="0" err="1"/>
              <a:t>available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TETRA </a:t>
            </a:r>
            <a:r>
              <a:rPr lang="fr-FR" b="1" dirty="0" err="1"/>
              <a:t>segmented</a:t>
            </a:r>
            <a:r>
              <a:rPr lang="fr-FR" b="1" dirty="0"/>
              <a:t> </a:t>
            </a:r>
            <a:r>
              <a:rPr lang="fr-FR" b="1" dirty="0" err="1"/>
              <a:t>electronic</a:t>
            </a:r>
            <a:endParaRPr lang="fr-FR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32E0BE0-A905-9A36-CA5F-5BA7749DE817}"/>
              </a:ext>
            </a:extLst>
          </p:cNvPr>
          <p:cNvSpPr txBox="1"/>
          <p:nvPr/>
        </p:nvSpPr>
        <p:spPr>
          <a:xfrm>
            <a:off x="4337455" y="1679478"/>
            <a:ext cx="331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Efficiency</a:t>
            </a:r>
            <a:r>
              <a:rPr lang="fr-FR" sz="1200" b="1" dirty="0"/>
              <a:t> as a </a:t>
            </a:r>
            <a:r>
              <a:rPr lang="fr-FR" sz="1200" b="1" dirty="0" err="1"/>
              <a:t>function</a:t>
            </a:r>
            <a:r>
              <a:rPr lang="fr-FR" sz="1200" b="1" dirty="0"/>
              <a:t> of </a:t>
            </a:r>
            <a:r>
              <a:rPr lang="fr-FR" sz="1200" b="1" dirty="0" err="1"/>
              <a:t>mean</a:t>
            </a:r>
            <a:r>
              <a:rPr lang="fr-FR" sz="1200" b="1" dirty="0"/>
              <a:t> neutron </a:t>
            </a:r>
            <a:r>
              <a:rPr lang="fr-FR" sz="1200" b="1" dirty="0" err="1"/>
              <a:t>energy</a:t>
            </a:r>
            <a:endParaRPr lang="fr-FR" sz="1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D21D13-6E92-087E-B461-FE037114F18C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774418-C736-6EDB-96CA-D010B36A19E1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Ring-ratios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fr-F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EAB6C05-D075-013A-FC7A-29F0556ED249}"/>
                  </a:ext>
                </a:extLst>
              </p:cNvPr>
              <p:cNvSpPr txBox="1"/>
              <p:nvPr/>
            </p:nvSpPr>
            <p:spPr>
              <a:xfrm>
                <a:off x="8476970" y="4464764"/>
                <a:ext cx="886589" cy="258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b="1" dirty="0">
                    <a:latin typeface="Cambria" panose="020405030504060302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d>
                    <m:r>
                      <a:rPr lang="fr-FR" sz="1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rad>
                    <m:sSup>
                      <m:sSup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1" i="0" smtClean="0">
                                <a:latin typeface="Cambria Math" panose="02040503050406030204" pitchFamily="18" charset="0"/>
                              </a:rPr>
                              <m:t>𝐄</m:t>
                            </m:r>
                          </m:num>
                          <m:den>
                            <m:r>
                              <a:rPr lang="fr-FR" sz="1200" b="1" i="0" smtClean="0">
                                <a:latin typeface="Cambria Math" panose="02040503050406030204" pitchFamily="18" charset="0"/>
                              </a:rPr>
                              <m:t>𝐓</m:t>
                            </m:r>
                          </m:den>
                        </m:f>
                      </m:sup>
                    </m:sSup>
                  </m:oMath>
                </a14:m>
                <a:endParaRPr lang="fr-FR" sz="12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EAB6C05-D075-013A-FC7A-29F0556ED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970" y="4464764"/>
                <a:ext cx="886589" cy="258404"/>
              </a:xfrm>
              <a:prstGeom prst="rect">
                <a:avLst/>
              </a:prstGeom>
              <a:blipFill>
                <a:blip r:embed="rId3"/>
                <a:stretch>
                  <a:fillRect l="-9859" r="-1408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FFCBD0E-3393-BB3F-F4ED-D7E63D104394}"/>
                  </a:ext>
                </a:extLst>
              </p:cNvPr>
              <p:cNvSpPr txBox="1"/>
              <p:nvPr/>
            </p:nvSpPr>
            <p:spPr>
              <a:xfrm>
                <a:off x="9918093" y="4422230"/>
                <a:ext cx="519951" cy="345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</m:acc>
                      <m:r>
                        <a:rPr lang="fr-FR" sz="12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1" i="0" smtClean="0">
                              <a:latin typeface="Cambria Math" panose="02040503050406030204" pitchFamily="18" charset="0"/>
                            </a:rPr>
                            <m:t>𝟑𝐓</m:t>
                          </m:r>
                        </m:num>
                        <m:den>
                          <m:r>
                            <a:rPr lang="fr-FR" sz="12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FFCBD0E-3393-BB3F-F4ED-D7E63D10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093" y="4422230"/>
                <a:ext cx="519951" cy="345672"/>
              </a:xfrm>
              <a:prstGeom prst="rect">
                <a:avLst/>
              </a:prstGeom>
              <a:blipFill>
                <a:blip r:embed="rId4"/>
                <a:stretch>
                  <a:fillRect l="-4762" r="-7143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BD73B9FD-FEA7-3B8D-512E-3CE20BCC41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37"/>
          <a:stretch/>
        </p:blipFill>
        <p:spPr>
          <a:xfrm>
            <a:off x="7833398" y="2770709"/>
            <a:ext cx="3060323" cy="16323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8C6437-E915-BC17-B23A-9715252C4621}"/>
              </a:ext>
            </a:extLst>
          </p:cNvPr>
          <p:cNvSpPr txBox="1"/>
          <p:nvPr/>
        </p:nvSpPr>
        <p:spPr>
          <a:xfrm>
            <a:off x="293887" y="6106774"/>
            <a:ext cx="606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"Evaluation and Application of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Neutron Precursor Data"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Michaele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Clarice Brady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80AC03-D96A-2E36-7C5D-B2BF093CC102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B4EB0-C63E-813C-EC43-4365E2742F33}"/>
              </a:ext>
            </a:extLst>
          </p:cNvPr>
          <p:cNvSpPr txBox="1"/>
          <p:nvPr/>
        </p:nvSpPr>
        <p:spPr>
          <a:xfrm>
            <a:off x="486214" y="278708"/>
            <a:ext cx="1130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beta-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08A606-43EE-192E-2044-72D4083A6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6" y="1823338"/>
            <a:ext cx="7234504" cy="35861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CA8B72-60F4-8093-166E-5DD2E8677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7845" y="1300816"/>
            <a:ext cx="1765862" cy="13342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6D8B3E-A638-C12B-8B1C-4D401D81B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230" y="1274998"/>
            <a:ext cx="1749434" cy="13600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721B04-D3D8-2B8B-069E-F64E3DDCB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227" y="1274998"/>
            <a:ext cx="1897643" cy="143396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C81CEC3-C700-5DD4-1AB3-6AD7988ED818}"/>
              </a:ext>
            </a:extLst>
          </p:cNvPr>
          <p:cNvSpPr txBox="1"/>
          <p:nvPr/>
        </p:nvSpPr>
        <p:spPr>
          <a:xfrm>
            <a:off x="1994174" y="1658779"/>
            <a:ext cx="331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Ring-ratios as a </a:t>
            </a:r>
            <a:r>
              <a:rPr lang="fr-FR" sz="1200" b="1" dirty="0" err="1"/>
              <a:t>function</a:t>
            </a:r>
            <a:r>
              <a:rPr lang="fr-FR" sz="1200" b="1" dirty="0"/>
              <a:t> of </a:t>
            </a:r>
            <a:r>
              <a:rPr lang="fr-FR" sz="1200" b="1" dirty="0" err="1"/>
              <a:t>mean</a:t>
            </a:r>
            <a:r>
              <a:rPr lang="fr-FR" sz="1200" b="1" dirty="0"/>
              <a:t> neutron </a:t>
            </a:r>
            <a:r>
              <a:rPr lang="fr-FR" sz="1200" b="1" dirty="0" err="1"/>
              <a:t>energy</a:t>
            </a:r>
            <a:endParaRPr lang="fr-FR" sz="1200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E0F0DD2-A63E-BBB5-4112-CC9CBD0CB7BC}"/>
              </a:ext>
            </a:extLst>
          </p:cNvPr>
          <p:cNvSpPr txBox="1"/>
          <p:nvPr/>
        </p:nvSpPr>
        <p:spPr>
          <a:xfrm>
            <a:off x="8353196" y="5974555"/>
            <a:ext cx="254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Predictions</a:t>
            </a:r>
            <a:r>
              <a:rPr lang="fr-FR" sz="1200" b="1" dirty="0"/>
              <a:t> of </a:t>
            </a:r>
            <a:r>
              <a:rPr lang="fr-FR" sz="1200" b="1" dirty="0" err="1"/>
              <a:t>mean</a:t>
            </a:r>
            <a:r>
              <a:rPr lang="fr-FR" sz="1200" b="1" dirty="0"/>
              <a:t> neutron </a:t>
            </a:r>
            <a:r>
              <a:rPr lang="fr-FR" sz="1200" b="1" dirty="0" err="1"/>
              <a:t>energy</a:t>
            </a:r>
            <a:r>
              <a:rPr lang="fr-FR" sz="1200" b="1" dirty="0"/>
              <a:t> </a:t>
            </a:r>
            <a:r>
              <a:rPr lang="fr-FR" sz="1200" b="1" dirty="0" err="1"/>
              <a:t>using</a:t>
            </a:r>
            <a:r>
              <a:rPr lang="fr-FR" sz="1200" b="1" dirty="0"/>
              <a:t> ring-ratios </a:t>
            </a:r>
            <a:r>
              <a:rPr lang="fr-FR" sz="1200" b="1" dirty="0" err="1"/>
              <a:t>method</a:t>
            </a:r>
            <a:endParaRPr lang="fr-FR" sz="1200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86B6DE7-00BC-8FBD-2981-A5E4B8EA4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9133" y="4904862"/>
            <a:ext cx="3769904" cy="115468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8FC7AA5-BA8A-22C8-1C88-E35FF621B5E9}"/>
              </a:ext>
            </a:extLst>
          </p:cNvPr>
          <p:cNvSpPr txBox="1"/>
          <p:nvPr/>
        </p:nvSpPr>
        <p:spPr>
          <a:xfrm>
            <a:off x="674138" y="5583002"/>
            <a:ext cx="715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Mean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r>
              <a:rPr lang="fr-FR" b="1" dirty="0"/>
              <a:t> </a:t>
            </a:r>
            <a:r>
              <a:rPr lang="fr-FR" b="1" dirty="0" err="1"/>
              <a:t>prediction</a:t>
            </a:r>
            <a:r>
              <a:rPr lang="fr-FR" b="1" dirty="0"/>
              <a:t> </a:t>
            </a:r>
            <a:r>
              <a:rPr lang="fr-FR" b="1" dirty="0" err="1"/>
              <a:t>depends</a:t>
            </a:r>
            <a:r>
              <a:rPr lang="fr-FR" b="1" dirty="0"/>
              <a:t> on </a:t>
            </a:r>
            <a:r>
              <a:rPr lang="fr-FR" b="1" dirty="0" err="1"/>
              <a:t>shape</a:t>
            </a:r>
            <a:r>
              <a:rPr lang="fr-FR" b="1" dirty="0"/>
              <a:t> of </a:t>
            </a:r>
            <a:r>
              <a:rPr lang="fr-FR" b="1" dirty="0" err="1"/>
              <a:t>primary</a:t>
            </a:r>
            <a:r>
              <a:rPr lang="fr-FR" b="1" dirty="0"/>
              <a:t> distribution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7732F3C-0135-9715-189D-0621F06BCFD2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6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00BDD-26B4-8969-BCAA-57296540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EA8E91-1072-3119-D2B7-36E3D8365319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1F6D4B-A3B0-D94E-61ED-C2078AB1DE20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Bayesian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unfolding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fr-FR" sz="2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131D89-529B-7CEC-C729-A0FE8D002C3D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84387E-3D45-E5BE-A764-597904C0162C}"/>
              </a:ext>
            </a:extLst>
          </p:cNvPr>
          <p:cNvSpPr txBox="1"/>
          <p:nvPr/>
        </p:nvSpPr>
        <p:spPr>
          <a:xfrm>
            <a:off x="486214" y="278708"/>
            <a:ext cx="1130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beta-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C08E07-F245-D255-AB57-4EDAFFFCE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81" y="1932869"/>
            <a:ext cx="2530900" cy="22130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5B9618-FD83-5FDE-58CA-95A2D5E3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762" y="4156237"/>
            <a:ext cx="4050736" cy="20111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3BE470-3785-26AF-9136-95F48C8C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7" y="4219155"/>
            <a:ext cx="7201577" cy="19481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6AAE72-D72B-8EE4-5962-B395EA9E4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594" y="1296699"/>
            <a:ext cx="5040104" cy="24983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C4CA61-81EB-F2B6-F757-E5258BA72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93" y="1424419"/>
            <a:ext cx="2530900" cy="6508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B28088-30F3-4D11-9BEF-137160611632}"/>
              </a:ext>
            </a:extLst>
          </p:cNvPr>
          <p:cNvSpPr txBox="1"/>
          <p:nvPr/>
        </p:nvSpPr>
        <p:spPr>
          <a:xfrm>
            <a:off x="9792041" y="2858280"/>
            <a:ext cx="251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Uncertainty</a:t>
            </a:r>
            <a:r>
              <a:rPr lang="fr-FR" b="1" dirty="0"/>
              <a:t> </a:t>
            </a:r>
            <a:r>
              <a:rPr lang="fr-FR" b="1" dirty="0" err="1"/>
              <a:t>increases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mean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r>
              <a:rPr lang="fr-FR" b="1" dirty="0"/>
              <a:t>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CF66C8-4126-F643-A46B-447974CCD698}"/>
              </a:ext>
            </a:extLst>
          </p:cNvPr>
          <p:cNvSpPr txBox="1"/>
          <p:nvPr/>
        </p:nvSpPr>
        <p:spPr>
          <a:xfrm>
            <a:off x="3321775" y="2423112"/>
            <a:ext cx="2094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Relates </a:t>
            </a:r>
            <a:r>
              <a:rPr lang="fr-FR" b="1" dirty="0" err="1"/>
              <a:t>folded</a:t>
            </a:r>
            <a:r>
              <a:rPr lang="fr-FR" b="1" dirty="0"/>
              <a:t> distribution to real one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06B38D-E978-3358-1BB3-4742112758A4}"/>
              </a:ext>
            </a:extLst>
          </p:cNvPr>
          <p:cNvSpPr txBox="1"/>
          <p:nvPr/>
        </p:nvSpPr>
        <p:spPr>
          <a:xfrm>
            <a:off x="6579391" y="3705072"/>
            <a:ext cx="2958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Predictions</a:t>
            </a:r>
            <a:r>
              <a:rPr lang="fr-FR" sz="1200" b="1" dirty="0"/>
              <a:t> for </a:t>
            </a:r>
            <a:r>
              <a:rPr lang="fr-FR" sz="1200" b="1" dirty="0" err="1"/>
              <a:t>simulated</a:t>
            </a:r>
            <a:r>
              <a:rPr lang="fr-FR" sz="1200" b="1" dirty="0"/>
              <a:t> mono-</a:t>
            </a:r>
            <a:r>
              <a:rPr lang="fr-FR" sz="1200" b="1" dirty="0" err="1"/>
              <a:t>energetic</a:t>
            </a:r>
            <a:r>
              <a:rPr lang="fr-FR" sz="1200" b="1" dirty="0"/>
              <a:t> distributions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1AF10B-C9AC-4E9D-D1ED-4D6791D8216D}"/>
              </a:ext>
            </a:extLst>
          </p:cNvPr>
          <p:cNvSpPr txBox="1"/>
          <p:nvPr/>
        </p:nvSpPr>
        <p:spPr>
          <a:xfrm>
            <a:off x="1898625" y="6108287"/>
            <a:ext cx="4313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Predictions</a:t>
            </a:r>
            <a:r>
              <a:rPr lang="fr-FR" sz="1200" b="1" dirty="0"/>
              <a:t> for </a:t>
            </a:r>
            <a:r>
              <a:rPr lang="fr-FR" sz="1200" b="1" dirty="0" err="1"/>
              <a:t>simulated</a:t>
            </a:r>
            <a:r>
              <a:rPr lang="fr-FR" sz="1200" b="1" dirty="0"/>
              <a:t> neutron </a:t>
            </a:r>
            <a:r>
              <a:rPr lang="fr-FR" sz="1200" b="1" dirty="0" err="1"/>
              <a:t>spectra</a:t>
            </a:r>
            <a:endParaRPr lang="fr-FR" sz="1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2DAE96-8126-1F0A-A297-0E7B254EC157}"/>
              </a:ext>
            </a:extLst>
          </p:cNvPr>
          <p:cNvSpPr txBox="1"/>
          <p:nvPr/>
        </p:nvSpPr>
        <p:spPr>
          <a:xfrm>
            <a:off x="7760876" y="6108275"/>
            <a:ext cx="295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Prediction</a:t>
            </a:r>
            <a:r>
              <a:rPr lang="fr-FR" sz="1200" b="1" dirty="0"/>
              <a:t> </a:t>
            </a:r>
            <a:r>
              <a:rPr lang="fr-FR" sz="1200" b="1" dirty="0" err="1"/>
              <a:t>from</a:t>
            </a:r>
            <a:r>
              <a:rPr lang="fr-FR" sz="1200" b="1" dirty="0"/>
              <a:t> data </a:t>
            </a:r>
            <a:r>
              <a:rPr lang="fr-FR" sz="1200" b="1" dirty="0" err="1"/>
              <a:t>with</a:t>
            </a:r>
            <a:r>
              <a:rPr lang="fr-FR" sz="1200" b="1" dirty="0"/>
              <a:t> </a:t>
            </a:r>
            <a:r>
              <a:rPr lang="fr-FR" sz="1200" b="1" baseline="30000" dirty="0"/>
              <a:t>252</a:t>
            </a:r>
            <a:r>
              <a:rPr lang="fr-FR" sz="1200" b="1" dirty="0"/>
              <a:t>Cf source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7DF1B3-9C33-C57B-1460-203803E4A960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94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EDB85745-80F8-8E74-169B-84E4A361160B}"/>
              </a:ext>
            </a:extLst>
          </p:cNvPr>
          <p:cNvGrpSpPr/>
          <p:nvPr/>
        </p:nvGrpSpPr>
        <p:grpSpPr>
          <a:xfrm>
            <a:off x="0" y="2724702"/>
            <a:ext cx="13663326" cy="2544745"/>
            <a:chOff x="0" y="1365628"/>
            <a:chExt cx="13730592" cy="2557273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55C552-7299-F2CA-5FBA-AB6A56D0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68048"/>
              <a:ext cx="12194945" cy="2154853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23597082-28EA-65F6-7650-74BED5119779}"/>
                </a:ext>
              </a:extLst>
            </p:cNvPr>
            <p:cNvCxnSpPr>
              <a:cxnSpLocks/>
            </p:cNvCxnSpPr>
            <p:nvPr/>
          </p:nvCxnSpPr>
          <p:spPr>
            <a:xfrm>
              <a:off x="1643449" y="1838899"/>
              <a:ext cx="197708" cy="6569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BF824DFA-7D83-C288-8159-68C8CFC7EEB4}"/>
                </a:ext>
              </a:extLst>
            </p:cNvPr>
            <p:cNvCxnSpPr>
              <a:cxnSpLocks/>
            </p:cNvCxnSpPr>
            <p:nvPr/>
          </p:nvCxnSpPr>
          <p:spPr>
            <a:xfrm>
              <a:off x="4266788" y="1873035"/>
              <a:ext cx="2102538" cy="8915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E6998DC4-75F9-28A6-C60B-8ADA34AD4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3650" y="2324502"/>
              <a:ext cx="170740" cy="310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B9805DE2-E4D2-44E7-8D9D-E08DF12F50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94324" y="1802991"/>
              <a:ext cx="0" cy="181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4AD9F2E0-41AB-A576-B2AA-F74D6D63E177}"/>
                    </a:ext>
                  </a:extLst>
                </p:cNvPr>
                <p:cNvSpPr txBox="1"/>
                <p:nvPr/>
              </p:nvSpPr>
              <p:spPr>
                <a:xfrm>
                  <a:off x="3254051" y="1473543"/>
                  <a:ext cx="2578930" cy="365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FF0000"/>
                      </a:solidFill>
                    </a:rPr>
                    <a:t>1348 keV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Ga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rgbClr val="FF0000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rgbClr val="FF0000"/>
                      </a:solidFill>
                    </a:rPr>
                    <a:t> )</a:t>
                  </a: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4AD9F2E0-41AB-A576-B2AA-F74D6D63E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4051" y="1473543"/>
                  <a:ext cx="2578930" cy="365356"/>
                </a:xfrm>
                <a:prstGeom prst="rect">
                  <a:avLst/>
                </a:prstGeom>
                <a:blipFill>
                  <a:blip r:embed="rId3"/>
                  <a:stretch>
                    <a:fillRect l="-985" b="-206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02915A7-A1AA-6DAA-9DFD-11373E93280A}"/>
                    </a:ext>
                  </a:extLst>
                </p:cNvPr>
                <p:cNvSpPr txBox="1"/>
                <p:nvPr/>
              </p:nvSpPr>
              <p:spPr>
                <a:xfrm>
                  <a:off x="675121" y="1365628"/>
                  <a:ext cx="2578930" cy="37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1219.5 keV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Ge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As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 )</a:t>
                  </a:r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02915A7-A1AA-6DAA-9DFD-11373E932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21" y="1365628"/>
                  <a:ext cx="2578930" cy="376193"/>
                </a:xfrm>
                <a:prstGeom prst="rect">
                  <a:avLst/>
                </a:prstGeom>
                <a:blipFill>
                  <a:blip r:embed="rId4"/>
                  <a:stretch>
                    <a:fillRect l="-985" b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F2C4F76-4F58-1668-04EC-ABADAD939D84}"/>
                    </a:ext>
                  </a:extLst>
                </p:cNvPr>
                <p:cNvSpPr txBox="1"/>
                <p:nvPr/>
              </p:nvSpPr>
              <p:spPr>
                <a:xfrm>
                  <a:off x="7468201" y="1938402"/>
                  <a:ext cx="2578930" cy="37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1381 keV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As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 )</a:t>
                  </a: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F2C4F76-4F58-1668-04EC-ABADAD939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8201" y="1938402"/>
                  <a:ext cx="2578930" cy="376193"/>
                </a:xfrm>
                <a:prstGeom prst="rect">
                  <a:avLst/>
                </a:prstGeom>
                <a:blipFill>
                  <a:blip r:embed="rId5"/>
                  <a:stretch>
                    <a:fillRect l="-1478"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ED607B2-685A-8B48-7DB1-68F0287CA180}"/>
                    </a:ext>
                  </a:extLst>
                </p:cNvPr>
                <p:cNvSpPr txBox="1"/>
                <p:nvPr/>
              </p:nvSpPr>
              <p:spPr>
                <a:xfrm>
                  <a:off x="9475991" y="1507679"/>
                  <a:ext cx="4254601" cy="365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1455 keV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As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 →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e>
                      </m:sPre>
                    </m:oMath>
                  </a14:m>
                  <a:r>
                    <a:rPr lang="fr-FR" sz="16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ED607B2-685A-8B48-7DB1-68F0287CA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991" y="1507679"/>
                  <a:ext cx="4254601" cy="365356"/>
                </a:xfrm>
                <a:prstGeom prst="rect">
                  <a:avLst/>
                </a:prstGeom>
                <a:blipFill>
                  <a:blip r:embed="rId6"/>
                  <a:stretch>
                    <a:fillRect l="-599" b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774418-C736-6EDB-96CA-D010B36A19E1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β-2n </a:t>
            </a:r>
            <a:r>
              <a:rPr lang="fr-FR" sz="2400" b="1" dirty="0" err="1"/>
              <a:t>branching</a:t>
            </a:r>
            <a:r>
              <a:rPr lang="fr-FR" sz="2400" b="1" dirty="0"/>
              <a:t> ratio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614C5E-E588-4858-E377-9F111CBD0B54}"/>
              </a:ext>
            </a:extLst>
          </p:cNvPr>
          <p:cNvSpPr txBox="1"/>
          <p:nvPr/>
        </p:nvSpPr>
        <p:spPr>
          <a:xfrm>
            <a:off x="7351575" y="5480705"/>
            <a:ext cx="474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Interpretation</a:t>
            </a:r>
            <a:r>
              <a:rPr lang="fr-FR" b="1" dirty="0"/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under</a:t>
            </a:r>
            <a:r>
              <a:rPr lang="fr-FR" sz="2400" b="1" dirty="0">
                <a:solidFill>
                  <a:srgbClr val="FF0000"/>
                </a:solidFill>
              </a:rPr>
              <a:t> 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4EC3789-BA5D-3FBA-CBD9-A83A69018B8F}"/>
                  </a:ext>
                </a:extLst>
              </p:cNvPr>
              <p:cNvSpPr txBox="1"/>
              <p:nvPr/>
            </p:nvSpPr>
            <p:spPr>
              <a:xfrm>
                <a:off x="486215" y="197706"/>
                <a:ext cx="1022533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Beta-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-neutron 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endParaRPr lang="fr-FR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4EC3789-BA5D-3FBA-CBD9-A83A69018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5" y="197706"/>
                <a:ext cx="10225339" cy="719812"/>
              </a:xfrm>
              <a:prstGeom prst="rect">
                <a:avLst/>
              </a:prstGeom>
              <a:blipFill>
                <a:blip r:embed="rId7"/>
                <a:stretch>
                  <a:fillRect l="-1861" t="-5172" b="-29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85DFD282-6C08-88F9-4AD1-5A40EE4FDFB5}"/>
              </a:ext>
            </a:extLst>
          </p:cNvPr>
          <p:cNvSpPr txBox="1"/>
          <p:nvPr/>
        </p:nvSpPr>
        <p:spPr>
          <a:xfrm>
            <a:off x="4513766" y="6146739"/>
            <a:ext cx="752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Can be compared to another measurement made at BRIKEN       </a:t>
            </a:r>
            <a:r>
              <a:rPr lang="en-US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Yokoyama et al. PRC 108 (2023)</a:t>
            </a:r>
            <a:endParaRPr lang="fr-FR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B9DB7E-A464-A75E-E331-B9CC7A5A35BA}"/>
              </a:ext>
            </a:extLst>
          </p:cNvPr>
          <p:cNvGrpSpPr/>
          <p:nvPr/>
        </p:nvGrpSpPr>
        <p:grpSpPr>
          <a:xfrm>
            <a:off x="7210676" y="946341"/>
            <a:ext cx="4739804" cy="2413982"/>
            <a:chOff x="5774970" y="-71031"/>
            <a:chExt cx="6400180" cy="2135094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7E2AF-0009-7080-BFE2-9927E99A6F78}"/>
                </a:ext>
              </a:extLst>
            </p:cNvPr>
            <p:cNvCxnSpPr>
              <a:cxnSpLocks/>
            </p:cNvCxnSpPr>
            <p:nvPr/>
          </p:nvCxnSpPr>
          <p:spPr>
            <a:xfrm>
              <a:off x="5797906" y="48584"/>
              <a:ext cx="795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FF2637B1-3CAC-E2F4-8F35-97A822D60090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6591350" y="48584"/>
              <a:ext cx="664536" cy="41251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E6489358-974E-45DF-B4EC-AB71FA8A00E8}"/>
                </a:ext>
              </a:extLst>
            </p:cNvPr>
            <p:cNvCxnSpPr>
              <a:cxnSpLocks/>
            </p:cNvCxnSpPr>
            <p:nvPr/>
          </p:nvCxnSpPr>
          <p:spPr>
            <a:xfrm>
              <a:off x="7268194" y="1626900"/>
              <a:ext cx="795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7A7C9F1A-B861-7ADE-1586-A07E2D89B562}"/>
                </a:ext>
              </a:extLst>
            </p:cNvPr>
            <p:cNvCxnSpPr>
              <a:cxnSpLocks/>
            </p:cNvCxnSpPr>
            <p:nvPr/>
          </p:nvCxnSpPr>
          <p:spPr>
            <a:xfrm>
              <a:off x="9706900" y="924944"/>
              <a:ext cx="795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B12AEB-F0D8-C153-FE0A-16B1DF0FF9AB}"/>
                </a:ext>
              </a:extLst>
            </p:cNvPr>
            <p:cNvSpPr/>
            <p:nvPr/>
          </p:nvSpPr>
          <p:spPr>
            <a:xfrm>
              <a:off x="7255886" y="237899"/>
              <a:ext cx="795322" cy="4463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09E3964F-68F9-5839-306E-0CA9384FD8F8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8051207" y="461096"/>
              <a:ext cx="1685160" cy="12685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4F708C7F-B22F-B8D8-1347-FABB835F9573}"/>
                </a:ext>
              </a:extLst>
            </p:cNvPr>
            <p:cNvCxnSpPr>
              <a:cxnSpLocks/>
            </p:cNvCxnSpPr>
            <p:nvPr/>
          </p:nvCxnSpPr>
          <p:spPr>
            <a:xfrm>
              <a:off x="9706899" y="589058"/>
              <a:ext cx="7953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F535C36C-E43B-8574-11B4-7FC29B67C379}"/>
                </a:ext>
              </a:extLst>
            </p:cNvPr>
            <p:cNvCxnSpPr>
              <a:cxnSpLocks/>
            </p:cNvCxnSpPr>
            <p:nvPr/>
          </p:nvCxnSpPr>
          <p:spPr>
            <a:xfrm>
              <a:off x="10104560" y="588066"/>
              <a:ext cx="0" cy="3304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B2D9024-F9A4-FE93-BC64-0466631E6A26}"/>
                </a:ext>
              </a:extLst>
            </p:cNvPr>
            <p:cNvSpPr txBox="1"/>
            <p:nvPr/>
          </p:nvSpPr>
          <p:spPr>
            <a:xfrm>
              <a:off x="10502222" y="761919"/>
              <a:ext cx="1189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0+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45B8503-D414-A049-C860-D3EECF986B8F}"/>
                </a:ext>
              </a:extLst>
            </p:cNvPr>
            <p:cNvSpPr txBox="1"/>
            <p:nvPr/>
          </p:nvSpPr>
          <p:spPr>
            <a:xfrm>
              <a:off x="10171727" y="609652"/>
              <a:ext cx="2003423" cy="34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1348 keV</a:t>
              </a: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93184E56-9F24-6666-5559-077005FED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5812" y="924944"/>
              <a:ext cx="2431087" cy="30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BC9E6A8-4D52-1B60-6302-7E9DE010B8E7}"/>
                    </a:ext>
                  </a:extLst>
                </p:cNvPr>
                <p:cNvSpPr txBox="1"/>
                <p:nvPr/>
              </p:nvSpPr>
              <p:spPr>
                <a:xfrm>
                  <a:off x="5774970" y="108412"/>
                  <a:ext cx="1189518" cy="3283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𝐆𝐚</m:t>
                          </m:r>
                        </m:e>
                      </m:sPre>
                    </m:oMath>
                  </a14:m>
                  <a:r>
                    <a:rPr lang="fr-FR" sz="16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BC9E6A8-4D52-1B60-6302-7E9DE010B8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4970" y="108412"/>
                  <a:ext cx="1189518" cy="32836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4711555-0F04-A337-68BB-12B777AAE9A8}"/>
                </a:ext>
              </a:extLst>
            </p:cNvPr>
            <p:cNvSpPr txBox="1"/>
            <p:nvPr/>
          </p:nvSpPr>
          <p:spPr>
            <a:xfrm>
              <a:off x="10501442" y="413424"/>
              <a:ext cx="1189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2+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7894EB0-13D1-CD0A-8CA2-1DB74CA04352}"/>
                    </a:ext>
                  </a:extLst>
                </p:cNvPr>
                <p:cNvSpPr txBox="1"/>
                <p:nvPr/>
              </p:nvSpPr>
              <p:spPr>
                <a:xfrm>
                  <a:off x="7192629" y="1692808"/>
                  <a:ext cx="1189519" cy="3712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𝐆𝐞</m:t>
                          </m:r>
                        </m:e>
                      </m:sPre>
                    </m:oMath>
                  </a14:m>
                  <a:r>
                    <a:rPr lang="fr-FR" sz="16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7894EB0-13D1-CD0A-8CA2-1DB74CA043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629" y="1692808"/>
                  <a:ext cx="1189519" cy="3712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1AA7DBC2-3910-83B9-559E-DAB84E1B8EAA}"/>
                    </a:ext>
                  </a:extLst>
                </p:cNvPr>
                <p:cNvSpPr txBox="1"/>
                <p:nvPr/>
              </p:nvSpPr>
              <p:spPr>
                <a:xfrm>
                  <a:off x="9760470" y="945623"/>
                  <a:ext cx="1189519" cy="3712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fr-F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𝐆𝐞</m:t>
                          </m:r>
                        </m:e>
                      </m:sPre>
                    </m:oMath>
                  </a14:m>
                  <a:r>
                    <a:rPr lang="fr-FR" sz="16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1AA7DBC2-3910-83B9-559E-DAB84E1B8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0470" y="945623"/>
                  <a:ext cx="1189519" cy="37125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8B57B81-35B4-D928-B866-AF12D60E8881}"/>
                </a:ext>
              </a:extLst>
            </p:cNvPr>
            <p:cNvCxnSpPr>
              <a:cxnSpLocks/>
            </p:cNvCxnSpPr>
            <p:nvPr/>
          </p:nvCxnSpPr>
          <p:spPr>
            <a:xfrm>
              <a:off x="7251280" y="1183044"/>
              <a:ext cx="1263349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BDCB3F4A-4D03-90D7-F871-33DB9425CF46}"/>
                </a:ext>
              </a:extLst>
            </p:cNvPr>
            <p:cNvSpPr txBox="1"/>
            <p:nvPr/>
          </p:nvSpPr>
          <p:spPr>
            <a:xfrm>
              <a:off x="6693435" y="802463"/>
              <a:ext cx="1189519" cy="30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S2n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7A6994E6-B04E-DC16-59AE-85DF4A5BDF16}"/>
                </a:ext>
              </a:extLst>
            </p:cNvPr>
            <p:cNvSpPr txBox="1"/>
            <p:nvPr/>
          </p:nvSpPr>
          <p:spPr>
            <a:xfrm>
              <a:off x="6693435" y="1047327"/>
              <a:ext cx="1189519" cy="30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S1n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718FB3D5-4B23-C9AB-CB42-376DF690F4A1}"/>
                </a:ext>
              </a:extLst>
            </p:cNvPr>
            <p:cNvSpPr txBox="1"/>
            <p:nvPr/>
          </p:nvSpPr>
          <p:spPr>
            <a:xfrm rot="479999">
              <a:off x="6861877" y="-71031"/>
              <a:ext cx="2062309" cy="27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C00000"/>
                  </a:solidFill>
                </a:rPr>
                <a:t>β-</a:t>
              </a:r>
              <a:r>
                <a:rPr lang="fr-FR" sz="1400" dirty="0" err="1">
                  <a:solidFill>
                    <a:srgbClr val="C00000"/>
                  </a:solidFill>
                </a:rPr>
                <a:t>decay</a:t>
              </a:r>
              <a:endParaRPr lang="fr-FR" sz="1400" dirty="0">
                <a:solidFill>
                  <a:srgbClr val="C00000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FBA110B5-1E15-9EB4-F766-984A770F9DE0}"/>
                </a:ext>
              </a:extLst>
            </p:cNvPr>
            <p:cNvSpPr txBox="1"/>
            <p:nvPr/>
          </p:nvSpPr>
          <p:spPr>
            <a:xfrm rot="212544">
              <a:off x="8302689" y="214189"/>
              <a:ext cx="1732160" cy="27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2n-emission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33EE49D-947F-A4A2-86CB-2B2463AAD660}"/>
              </a:ext>
            </a:extLst>
          </p:cNvPr>
          <p:cNvSpPr txBox="1"/>
          <p:nvPr/>
        </p:nvSpPr>
        <p:spPr>
          <a:xfrm>
            <a:off x="554962" y="5336051"/>
            <a:ext cx="7527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 high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feeding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of the 2+ state in the beta-2n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E1B059-1FF4-2B46-AF1C-82189F8BF742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D75423-7A7C-F9B5-92F3-563E75236F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9003" y="929255"/>
            <a:ext cx="3918659" cy="1940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31217C9-3468-A73C-652A-C62464624FF1}"/>
                  </a:ext>
                </a:extLst>
              </p:cNvPr>
              <p:cNvSpPr txBox="1"/>
              <p:nvPr/>
            </p:nvSpPr>
            <p:spPr>
              <a:xfrm>
                <a:off x="584517" y="1848625"/>
                <a:ext cx="2518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</m:t>
                      </m:r>
                      <m:r>
                        <a:rPr lang="fr-FR" sz="2400" b="1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𝟐𝐧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31217C9-3468-A73C-652A-C62464624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17" y="1848625"/>
                <a:ext cx="2518318" cy="369332"/>
              </a:xfrm>
              <a:prstGeom prst="rect">
                <a:avLst/>
              </a:prstGeom>
              <a:blipFill>
                <a:blip r:embed="rId12"/>
                <a:stretch>
                  <a:fillRect l="-2513" r="-2513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1EF05A4-37C2-3564-FD64-BAB1E797352E}"/>
              </a:ext>
            </a:extLst>
          </p:cNvPr>
          <p:cNvSpPr/>
          <p:nvPr/>
        </p:nvSpPr>
        <p:spPr>
          <a:xfrm>
            <a:off x="474089" y="1742626"/>
            <a:ext cx="2628746" cy="581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ADB49C9-77B4-BD20-3F2D-287A2478B33A}"/>
              </a:ext>
            </a:extLst>
          </p:cNvPr>
          <p:cNvCxnSpPr>
            <a:cxnSpLocks/>
          </p:cNvCxnSpPr>
          <p:nvPr/>
        </p:nvCxnSpPr>
        <p:spPr>
          <a:xfrm>
            <a:off x="9239595" y="2364224"/>
            <a:ext cx="5889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1CA139D-0654-B336-5246-A48D842FFBA3}"/>
                  </a:ext>
                </a:extLst>
              </p:cNvPr>
              <p:cNvSpPr txBox="1"/>
              <p:nvPr/>
            </p:nvSpPr>
            <p:spPr>
              <a:xfrm>
                <a:off x="9269074" y="2353559"/>
                <a:ext cx="880926" cy="371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fr-FR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𝐆𝐞</m:t>
                        </m:r>
                      </m:e>
                    </m:sPre>
                  </m:oMath>
                </a14:m>
                <a:r>
                  <a:rPr lang="fr-FR" sz="16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1CA139D-0654-B336-5246-A48D842FF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074" y="2353559"/>
                <a:ext cx="880926" cy="3712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>
            <a:extLst>
              <a:ext uri="{FF2B5EF4-FFF2-40B4-BE49-F238E27FC236}">
                <a16:creationId xmlns:a16="http://schemas.microsoft.com/office/drawing/2014/main" id="{C3CA152B-5424-F0E0-709C-796A2DE67E93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II. </a:t>
            </a:r>
            <a:r>
              <a:rPr lang="fr-FR" sz="1400" dirty="0" err="1"/>
              <a:t>Experiment</a:t>
            </a:r>
            <a:r>
              <a:rPr lang="fr-FR" sz="1400" dirty="0"/>
              <a:t> : TETRA2023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61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CD5A-EA09-FDA7-9509-7845DD04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376199-AB62-D9A3-1633-2AB786D82925}"/>
              </a:ext>
            </a:extLst>
          </p:cNvPr>
          <p:cNvSpPr txBox="1"/>
          <p:nvPr/>
        </p:nvSpPr>
        <p:spPr>
          <a:xfrm>
            <a:off x="131446" y="368183"/>
            <a:ext cx="201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</a:rPr>
              <a:t>Outline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A9B8639-F6F2-7BF3-3217-44D300CEAC96}"/>
              </a:ext>
            </a:extLst>
          </p:cNvPr>
          <p:cNvCxnSpPr>
            <a:cxnSpLocks/>
          </p:cNvCxnSpPr>
          <p:nvPr/>
        </p:nvCxnSpPr>
        <p:spPr>
          <a:xfrm>
            <a:off x="1816280" y="404794"/>
            <a:ext cx="0" cy="60484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90412F0-0FAF-B55C-CE52-4C0841AB7EBB}"/>
              </a:ext>
            </a:extLst>
          </p:cNvPr>
          <p:cNvSpPr txBox="1"/>
          <p:nvPr/>
        </p:nvSpPr>
        <p:spPr>
          <a:xfrm>
            <a:off x="1872727" y="368184"/>
            <a:ext cx="1148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I. Structure </a:t>
            </a:r>
            <a:r>
              <a:rPr lang="fr-FR" sz="3600" b="1" dirty="0" err="1">
                <a:solidFill>
                  <a:srgbClr val="C00000"/>
                </a:solidFill>
              </a:rPr>
              <a:t>above</a:t>
            </a:r>
            <a:r>
              <a:rPr lang="fr-FR" sz="3600" b="1" dirty="0">
                <a:solidFill>
                  <a:srgbClr val="C00000"/>
                </a:solidFill>
              </a:rPr>
              <a:t> the neutron </a:t>
            </a:r>
            <a:r>
              <a:rPr lang="fr-FR" sz="3600" b="1" dirty="0" err="1">
                <a:solidFill>
                  <a:srgbClr val="C00000"/>
                </a:solidFill>
              </a:rPr>
              <a:t>threshold</a:t>
            </a:r>
            <a:r>
              <a:rPr lang="fr-FR" sz="3600" b="1" dirty="0">
                <a:solidFill>
                  <a:srgbClr val="C00000"/>
                </a:solidFill>
              </a:rPr>
              <a:t> at ALTO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699740-8A77-9D9C-A902-04305C7EDC1E}"/>
              </a:ext>
            </a:extLst>
          </p:cNvPr>
          <p:cNvSpPr txBox="1"/>
          <p:nvPr/>
        </p:nvSpPr>
        <p:spPr>
          <a:xfrm>
            <a:off x="1872727" y="2284628"/>
            <a:ext cx="1159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TETRA2023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D4EDF4-AE31-0323-FBCB-C5A85161DF60}"/>
              </a:ext>
            </a:extLst>
          </p:cNvPr>
          <p:cNvSpPr txBox="1"/>
          <p:nvPr/>
        </p:nvSpPr>
        <p:spPr>
          <a:xfrm>
            <a:off x="1872727" y="4573372"/>
            <a:ext cx="933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MONSTER2025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E96F7FF-0626-318A-D386-52E3849EAEEC}"/>
                  </a:ext>
                </a:extLst>
              </p:cNvPr>
              <p:cNvSpPr txBox="1"/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a.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Experimental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setup</a:t>
                </a:r>
              </a:p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New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method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beta-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neutron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spectroscopy</a:t>
                </a: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c. Beta-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-neutron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endParaRPr lang="fr-FR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E96F7FF-0626-318A-D386-52E3849EA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blipFill>
                <a:blip r:embed="rId2"/>
                <a:stretch>
                  <a:fillRect l="-1180" t="-4040" b="-101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BC149B5D-D171-62B3-2616-8C0510BA9160}"/>
              </a:ext>
            </a:extLst>
          </p:cNvPr>
          <p:cNvSpPr txBox="1"/>
          <p:nvPr/>
        </p:nvSpPr>
        <p:spPr>
          <a:xfrm>
            <a:off x="2173804" y="1066974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The ALTO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Beta-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: state of the art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4185F8-6D60-E4B3-ACD7-6DB3FC9588ED}"/>
              </a:ext>
            </a:extLst>
          </p:cNvPr>
          <p:cNvSpPr txBox="1"/>
          <p:nvPr/>
        </p:nvSpPr>
        <p:spPr>
          <a:xfrm>
            <a:off x="2173804" y="5219703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Preliminary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1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577DA-1080-0248-4D18-C21F8D93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521ECF-87AF-3F65-6758-009D93BCA287}"/>
              </a:ext>
            </a:extLst>
          </p:cNvPr>
          <p:cNvSpPr txBox="1"/>
          <p:nvPr/>
        </p:nvSpPr>
        <p:spPr>
          <a:xfrm>
            <a:off x="131446" y="368183"/>
            <a:ext cx="201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</a:rPr>
              <a:t>Outline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DFD7B2D-B5D3-72F3-AAA5-A89FAB21A38F}"/>
              </a:ext>
            </a:extLst>
          </p:cNvPr>
          <p:cNvCxnSpPr>
            <a:cxnSpLocks/>
          </p:cNvCxnSpPr>
          <p:nvPr/>
        </p:nvCxnSpPr>
        <p:spPr>
          <a:xfrm>
            <a:off x="1816280" y="404794"/>
            <a:ext cx="0" cy="60484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AF3B220-C7D5-5099-3FC3-BC9BA1642AEF}"/>
              </a:ext>
            </a:extLst>
          </p:cNvPr>
          <p:cNvSpPr txBox="1"/>
          <p:nvPr/>
        </p:nvSpPr>
        <p:spPr>
          <a:xfrm>
            <a:off x="1872727" y="368184"/>
            <a:ext cx="1148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I. Structure </a:t>
            </a:r>
            <a:r>
              <a:rPr lang="fr-FR" sz="3600" b="1" dirty="0" err="1">
                <a:solidFill>
                  <a:srgbClr val="C00000"/>
                </a:solidFill>
              </a:rPr>
              <a:t>above</a:t>
            </a:r>
            <a:r>
              <a:rPr lang="fr-FR" sz="3600" b="1" dirty="0">
                <a:solidFill>
                  <a:srgbClr val="C00000"/>
                </a:solidFill>
              </a:rPr>
              <a:t> the neutron </a:t>
            </a:r>
            <a:r>
              <a:rPr lang="fr-FR" sz="3600" b="1" dirty="0" err="1">
                <a:solidFill>
                  <a:srgbClr val="C00000"/>
                </a:solidFill>
              </a:rPr>
              <a:t>threshold</a:t>
            </a:r>
            <a:r>
              <a:rPr lang="fr-FR" sz="3600" b="1" dirty="0">
                <a:solidFill>
                  <a:srgbClr val="C00000"/>
                </a:solidFill>
              </a:rPr>
              <a:t> at ALTO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4BE5B7-1EF8-2D1E-D49E-C3627FFED215}"/>
              </a:ext>
            </a:extLst>
          </p:cNvPr>
          <p:cNvSpPr txBox="1"/>
          <p:nvPr/>
        </p:nvSpPr>
        <p:spPr>
          <a:xfrm>
            <a:off x="1872727" y="2284628"/>
            <a:ext cx="1159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TETRA2023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DAF10F-5EFB-4513-6DD4-E41EBD061C89}"/>
              </a:ext>
            </a:extLst>
          </p:cNvPr>
          <p:cNvSpPr txBox="1"/>
          <p:nvPr/>
        </p:nvSpPr>
        <p:spPr>
          <a:xfrm>
            <a:off x="1872727" y="4573372"/>
            <a:ext cx="933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III. </a:t>
            </a:r>
            <a:r>
              <a:rPr lang="fr-FR" sz="3600" b="1" dirty="0" err="1">
                <a:solidFill>
                  <a:srgbClr val="C00000"/>
                </a:solidFill>
              </a:rPr>
              <a:t>Experiment</a:t>
            </a:r>
            <a:r>
              <a:rPr lang="fr-FR" sz="3600" b="1" dirty="0">
                <a:solidFill>
                  <a:srgbClr val="C00000"/>
                </a:solidFill>
              </a:rPr>
              <a:t> : MONSTER2025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F3122A5-C270-83C8-8A24-B963D3404540}"/>
                  </a:ext>
                </a:extLst>
              </p:cNvPr>
              <p:cNvSpPr txBox="1"/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a.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Experimental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setup</a:t>
                </a:r>
              </a:p>
              <a:p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b. New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method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beta-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neutron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spectroscopy</a:t>
                </a: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c. Beta-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-neutron 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24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endParaRPr lang="fr-FR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F3122A5-C270-83C8-8A24-B963D3404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04" y="2977125"/>
                <a:ext cx="8604415" cy="1249316"/>
              </a:xfrm>
              <a:prstGeom prst="rect">
                <a:avLst/>
              </a:prstGeom>
              <a:blipFill>
                <a:blip r:embed="rId2"/>
                <a:stretch>
                  <a:fillRect l="-1180" t="-4040" b="-101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88D9213B-863C-C12E-A77F-1748DE360D95}"/>
              </a:ext>
            </a:extLst>
          </p:cNvPr>
          <p:cNvSpPr txBox="1"/>
          <p:nvPr/>
        </p:nvSpPr>
        <p:spPr>
          <a:xfrm>
            <a:off x="2173804" y="1066974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The ALTO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Beta-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: state of the art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838650-37EE-0144-7EC2-ED1268794585}"/>
              </a:ext>
            </a:extLst>
          </p:cNvPr>
          <p:cNvSpPr txBox="1"/>
          <p:nvPr/>
        </p:nvSpPr>
        <p:spPr>
          <a:xfrm>
            <a:off x="2173804" y="5219703"/>
            <a:ext cx="8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Preliminary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47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B6D1-81F8-4EBC-8B3F-A8D2D7AA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ECBF092-5927-215C-4D02-D4EE2641F63B}"/>
              </a:ext>
            </a:extLst>
          </p:cNvPr>
          <p:cNvSpPr txBox="1"/>
          <p:nvPr/>
        </p:nvSpPr>
        <p:spPr>
          <a:xfrm>
            <a:off x="507206" y="843854"/>
            <a:ext cx="820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beta-</a:t>
            </a:r>
            <a:r>
              <a:rPr lang="fr-FR" sz="2400" b="1" dirty="0" err="1"/>
              <a:t>delayed</a:t>
            </a:r>
            <a:r>
              <a:rPr lang="fr-FR" sz="2400" b="1" dirty="0"/>
              <a:t> neutron-gamma </a:t>
            </a:r>
            <a:r>
              <a:rPr lang="fr-FR" sz="2400" b="1" dirty="0" err="1"/>
              <a:t>spectroscopy</a:t>
            </a:r>
            <a:r>
              <a:rPr lang="fr-FR" sz="2400" b="1" dirty="0"/>
              <a:t> setup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0E8F32-BAAA-3506-A24F-7B9DB3514B88}"/>
              </a:ext>
            </a:extLst>
          </p:cNvPr>
          <p:cNvSpPr txBox="1"/>
          <p:nvPr/>
        </p:nvSpPr>
        <p:spPr>
          <a:xfrm>
            <a:off x="486215" y="197706"/>
            <a:ext cx="1022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99818-6BB9-D4DF-3472-FBD6F08A9522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9BD08B-CC21-A5C6-67B3-D8AC2FDE9827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D3F094B-890D-8EE8-4AD4-2D78AC62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63" y="3065620"/>
            <a:ext cx="2211395" cy="294852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87D4B73-4396-8B71-0AB0-9A70399B979B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III. </a:t>
            </a:r>
            <a:r>
              <a:rPr lang="fr-FR" sz="1400" dirty="0" err="1"/>
              <a:t>Experiment</a:t>
            </a:r>
            <a:r>
              <a:rPr lang="fr-FR" sz="1400" dirty="0"/>
              <a:t> : MONSTER2025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1A68DE-93E8-F5B7-B0A7-1313A07E8E14}"/>
              </a:ext>
            </a:extLst>
          </p:cNvPr>
          <p:cNvSpPr txBox="1"/>
          <p:nvPr/>
        </p:nvSpPr>
        <p:spPr>
          <a:xfrm>
            <a:off x="-115905" y="1367950"/>
            <a:ext cx="4939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BEDO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Collection – Decay cycles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4π-β plastic </a:t>
            </a:r>
            <a:r>
              <a:rPr lang="fr-FR" b="1" dirty="0" err="1"/>
              <a:t>scintillator</a:t>
            </a:r>
            <a:endParaRPr lang="fr-FR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3 </a:t>
            </a:r>
            <a:r>
              <a:rPr lang="fr-FR" b="1" dirty="0" err="1"/>
              <a:t>HPGe</a:t>
            </a:r>
            <a:r>
              <a:rPr lang="fr-FR" b="1" dirty="0"/>
              <a:t> detectors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1 </a:t>
            </a:r>
            <a:r>
              <a:rPr lang="fr-FR" b="1" dirty="0" err="1"/>
              <a:t>LaBr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2148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52DE4-3DD3-C1FD-701F-49E56835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MAT – EUREC">
            <a:extLst>
              <a:ext uri="{FF2B5EF4-FFF2-40B4-BE49-F238E27FC236}">
                <a16:creationId xmlns:a16="http://schemas.microsoft.com/office/drawing/2014/main" id="{77A75463-7080-25D8-A565-9B04B62A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23" y="5875309"/>
            <a:ext cx="1268306" cy="7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EBFB27-B74C-B11D-F202-D3DB15B97BAE}"/>
              </a:ext>
            </a:extLst>
          </p:cNvPr>
          <p:cNvSpPr txBox="1"/>
          <p:nvPr/>
        </p:nvSpPr>
        <p:spPr>
          <a:xfrm>
            <a:off x="507206" y="843854"/>
            <a:ext cx="820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 beta-</a:t>
            </a:r>
            <a:r>
              <a:rPr lang="fr-FR" sz="2400" b="1" dirty="0" err="1"/>
              <a:t>delayed</a:t>
            </a:r>
            <a:r>
              <a:rPr lang="fr-FR" sz="2400" b="1" dirty="0"/>
              <a:t> neutron-gamma </a:t>
            </a:r>
            <a:r>
              <a:rPr lang="fr-FR" sz="2400" b="1" dirty="0" err="1"/>
              <a:t>spectroscopy</a:t>
            </a:r>
            <a:r>
              <a:rPr lang="fr-FR" sz="2400" b="1" dirty="0"/>
              <a:t> setup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BA2CD3-6D1A-1FF7-1E5D-AF31E310B852}"/>
              </a:ext>
            </a:extLst>
          </p:cNvPr>
          <p:cNvSpPr txBox="1"/>
          <p:nvPr/>
        </p:nvSpPr>
        <p:spPr>
          <a:xfrm>
            <a:off x="486215" y="197706"/>
            <a:ext cx="1022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9ECA7-88A5-3C32-CCB8-4DEA30680E1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0923F73-A037-8B8A-A0B6-33F52BD8D573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9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DE875E-74A7-3D34-CE38-C0E2E4F5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63" y="3065620"/>
            <a:ext cx="2211395" cy="294852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DC5A03E-1B65-F4BB-0247-DFCAD2B5EA13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III. </a:t>
            </a:r>
            <a:r>
              <a:rPr lang="fr-FR" sz="1400" dirty="0" err="1"/>
              <a:t>Experiment</a:t>
            </a:r>
            <a:r>
              <a:rPr lang="fr-FR" sz="1400" dirty="0"/>
              <a:t> : MONSTER2025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663EA-26A4-805E-C319-18C16A0ADE48}"/>
              </a:ext>
            </a:extLst>
          </p:cNvPr>
          <p:cNvSpPr txBox="1"/>
          <p:nvPr/>
        </p:nvSpPr>
        <p:spPr>
          <a:xfrm>
            <a:off x="-115905" y="1367950"/>
            <a:ext cx="4939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BEDO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Collection – Decay cycles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4π-β plastic </a:t>
            </a:r>
            <a:r>
              <a:rPr lang="fr-FR" b="1" dirty="0" err="1"/>
              <a:t>scintillator</a:t>
            </a:r>
            <a:endParaRPr lang="fr-FR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3 </a:t>
            </a:r>
            <a:r>
              <a:rPr lang="fr-FR" b="1" dirty="0" err="1"/>
              <a:t>HPGe</a:t>
            </a:r>
            <a:r>
              <a:rPr lang="fr-FR" b="1" dirty="0"/>
              <a:t> detectors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1 </a:t>
            </a:r>
            <a:r>
              <a:rPr lang="fr-FR" b="1" dirty="0" err="1"/>
              <a:t>LaBr</a:t>
            </a:r>
            <a:endParaRPr lang="fr-FR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6E0FB1-8A85-D95A-4693-504BA547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359" y="3156011"/>
            <a:ext cx="3690325" cy="27677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9D63CD-683C-6750-5B83-79BC6049D97F}"/>
              </a:ext>
            </a:extLst>
          </p:cNvPr>
          <p:cNvSpPr txBox="1"/>
          <p:nvPr/>
        </p:nvSpPr>
        <p:spPr>
          <a:xfrm>
            <a:off x="3701658" y="1829432"/>
            <a:ext cx="493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MONSTER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39 </a:t>
            </a:r>
            <a:r>
              <a:rPr lang="fr-FR" sz="2400" b="1" dirty="0"/>
              <a:t> </a:t>
            </a:r>
            <a:r>
              <a:rPr lang="fr-FR" b="1" dirty="0" err="1"/>
              <a:t>liquid</a:t>
            </a:r>
            <a:r>
              <a:rPr lang="fr-FR" b="1" dirty="0"/>
              <a:t> </a:t>
            </a:r>
            <a:r>
              <a:rPr lang="fr-FR" b="1" dirty="0" err="1"/>
              <a:t>scintillators</a:t>
            </a:r>
            <a:r>
              <a:rPr lang="fr-FR" b="1" dirty="0"/>
              <a:t> (EJ301) @ 1.5m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5C608A-EAB2-C565-A816-BDED6160ECDF}"/>
              </a:ext>
            </a:extLst>
          </p:cNvPr>
          <p:cNvSpPr txBox="1"/>
          <p:nvPr/>
        </p:nvSpPr>
        <p:spPr>
          <a:xfrm>
            <a:off x="7675555" y="297862"/>
            <a:ext cx="4254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Two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experiments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planned</a:t>
            </a:r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83,84Ga </a:t>
            </a:r>
            <a:r>
              <a:rPr lang="fr-FR" b="1" dirty="0" err="1"/>
              <a:t>doorway</a:t>
            </a:r>
            <a:r>
              <a:rPr lang="fr-FR" b="1" dirty="0"/>
              <a:t> states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b="1" dirty="0"/>
              <a:t>81Zn </a:t>
            </a:r>
            <a:r>
              <a:rPr lang="fr-FR" b="1" dirty="0" err="1"/>
              <a:t>ground</a:t>
            </a:r>
            <a:r>
              <a:rPr lang="fr-FR" b="1" dirty="0"/>
              <a:t>-state spin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53DEC9-A427-B237-A857-EB4F5F5D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02812" y="4291468"/>
            <a:ext cx="1218178" cy="16292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FE104C-39E4-F211-3C83-29F20B5B8E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2787"/>
          <a:stretch/>
        </p:blipFill>
        <p:spPr>
          <a:xfrm>
            <a:off x="9014029" y="1922228"/>
            <a:ext cx="3016340" cy="223413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7E5FAD1-D30E-91A9-2F99-FAC278F19884}"/>
              </a:ext>
            </a:extLst>
          </p:cNvPr>
          <p:cNvSpPr/>
          <p:nvPr/>
        </p:nvSpPr>
        <p:spPr>
          <a:xfrm>
            <a:off x="2422624" y="4390412"/>
            <a:ext cx="80358" cy="803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A1119-E05B-7051-9B36-8B3510084563}"/>
              </a:ext>
            </a:extLst>
          </p:cNvPr>
          <p:cNvSpPr txBox="1"/>
          <p:nvPr/>
        </p:nvSpPr>
        <p:spPr>
          <a:xfrm>
            <a:off x="62065" y="6135756"/>
            <a:ext cx="302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Beam collection point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BB8A420-C2C1-CC2B-7AC0-66084A4AFE91}"/>
              </a:ext>
            </a:extLst>
          </p:cNvPr>
          <p:cNvCxnSpPr>
            <a:cxnSpLocks/>
          </p:cNvCxnSpPr>
          <p:nvPr/>
        </p:nvCxnSpPr>
        <p:spPr>
          <a:xfrm flipV="1">
            <a:off x="1330036" y="4470770"/>
            <a:ext cx="1092588" cy="1708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25AB2E9-022D-1923-7774-6182DA0B2F7D}"/>
              </a:ext>
            </a:extLst>
          </p:cNvPr>
          <p:cNvSpPr txBox="1"/>
          <p:nvPr/>
        </p:nvSpPr>
        <p:spPr>
          <a:xfrm>
            <a:off x="9720990" y="4186109"/>
            <a:ext cx="251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Beta-neutron-gamma </a:t>
            </a:r>
            <a:r>
              <a:rPr lang="fr-FR" b="1" dirty="0" err="1"/>
              <a:t>coincidences</a:t>
            </a:r>
            <a:endParaRPr lang="fr-FR" b="1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65EB82D-EE19-5CCD-CF52-129996C5B090}"/>
              </a:ext>
            </a:extLst>
          </p:cNvPr>
          <p:cNvSpPr/>
          <p:nvPr/>
        </p:nvSpPr>
        <p:spPr>
          <a:xfrm>
            <a:off x="10096768" y="2105168"/>
            <a:ext cx="191048" cy="1910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8E23C85-D038-3656-1470-D2048294A9FC}"/>
              </a:ext>
            </a:extLst>
          </p:cNvPr>
          <p:cNvSpPr/>
          <p:nvPr/>
        </p:nvSpPr>
        <p:spPr>
          <a:xfrm>
            <a:off x="10927941" y="2434357"/>
            <a:ext cx="191048" cy="1910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928E2F7-92DB-5EED-6C65-37ABA8550D72}"/>
              </a:ext>
            </a:extLst>
          </p:cNvPr>
          <p:cNvSpPr/>
          <p:nvPr/>
        </p:nvSpPr>
        <p:spPr>
          <a:xfrm>
            <a:off x="11366431" y="2529881"/>
            <a:ext cx="191048" cy="1910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039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47EC-E6A8-E9A1-26EE-8D69D650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083B16-B98A-519D-37AB-184271823305}"/>
              </a:ext>
            </a:extLst>
          </p:cNvPr>
          <p:cNvSpPr txBox="1"/>
          <p:nvPr/>
        </p:nvSpPr>
        <p:spPr>
          <a:xfrm>
            <a:off x="507206" y="843854"/>
            <a:ext cx="820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Challenges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CE0072-653D-3C85-3F56-48961E9EEEE7}"/>
              </a:ext>
            </a:extLst>
          </p:cNvPr>
          <p:cNvSpPr txBox="1"/>
          <p:nvPr/>
        </p:nvSpPr>
        <p:spPr>
          <a:xfrm>
            <a:off x="486215" y="197706"/>
            <a:ext cx="1022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and challenges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A063C-E1A8-5558-3207-F07420EBC501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6CC428-12E9-AB94-6D4E-300AD005FDEC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020DBC-4C24-362A-357F-1D6326491C65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III. </a:t>
            </a:r>
            <a:r>
              <a:rPr lang="fr-FR" sz="1400" dirty="0" err="1"/>
              <a:t>Experiment</a:t>
            </a:r>
            <a:r>
              <a:rPr lang="fr-FR" sz="1400" dirty="0"/>
              <a:t> : MONSTER2025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92606B-ADFA-138D-76B3-5BB1F63F8F04}"/>
              </a:ext>
            </a:extLst>
          </p:cNvPr>
          <p:cNvSpPr txBox="1"/>
          <p:nvPr/>
        </p:nvSpPr>
        <p:spPr>
          <a:xfrm>
            <a:off x="0" y="2660357"/>
            <a:ext cx="511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Production </a:t>
            </a:r>
            <a:r>
              <a:rPr lang="fr-FR" b="1" dirty="0" err="1"/>
              <a:t>difficulties</a:t>
            </a:r>
            <a:r>
              <a:rPr lang="fr-FR" b="1" dirty="0"/>
              <a:t> (flood in </a:t>
            </a:r>
            <a:r>
              <a:rPr lang="fr-FR" b="1" dirty="0" err="1"/>
              <a:t>October</a:t>
            </a:r>
            <a:r>
              <a:rPr lang="fr-FR" b="1" dirty="0"/>
              <a:t> 2024)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D6E104-1F66-3835-94F3-3147BDEB6401}"/>
              </a:ext>
            </a:extLst>
          </p:cNvPr>
          <p:cNvSpPr txBox="1"/>
          <p:nvPr/>
        </p:nvSpPr>
        <p:spPr>
          <a:xfrm>
            <a:off x="0" y="3183641"/>
            <a:ext cx="511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Not </a:t>
            </a:r>
            <a:r>
              <a:rPr lang="fr-FR" b="1" dirty="0" err="1"/>
              <a:t>enough</a:t>
            </a:r>
            <a:r>
              <a:rPr lang="fr-FR" b="1" dirty="0"/>
              <a:t> production for 81Zn and 83,84Ga</a:t>
            </a:r>
          </a:p>
          <a:p>
            <a:pPr algn="ctr"/>
            <a:r>
              <a:rPr lang="fr-FR" b="1" dirty="0"/>
              <a:t>Switch to 82Ga and 96Rb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15EBB7-460C-A72A-B9CD-F86262FCE187}"/>
              </a:ext>
            </a:extLst>
          </p:cNvPr>
          <p:cNvSpPr txBox="1"/>
          <p:nvPr/>
        </p:nvSpPr>
        <p:spPr>
          <a:xfrm>
            <a:off x="-123686" y="3915140"/>
            <a:ext cx="5112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Total acquisition time :</a:t>
            </a:r>
          </a:p>
          <a:p>
            <a:pPr algn="ctr"/>
            <a:r>
              <a:rPr lang="fr-FR" b="1" dirty="0"/>
              <a:t>96Rb : 19h</a:t>
            </a:r>
          </a:p>
          <a:p>
            <a:pPr algn="ctr"/>
            <a:r>
              <a:rPr lang="fr-FR" b="1" dirty="0"/>
              <a:t>82Ga : 13h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 err="1"/>
              <a:t>Overall</a:t>
            </a:r>
            <a:r>
              <a:rPr lang="fr-FR" b="1" dirty="0"/>
              <a:t> </a:t>
            </a:r>
            <a:r>
              <a:rPr lang="fr-FR" b="1" dirty="0" err="1"/>
              <a:t>very</a:t>
            </a:r>
            <a:r>
              <a:rPr lang="fr-FR" b="1" dirty="0"/>
              <a:t> </a:t>
            </a:r>
            <a:r>
              <a:rPr lang="fr-FR" b="1" dirty="0" err="1"/>
              <a:t>low</a:t>
            </a:r>
            <a:r>
              <a:rPr lang="fr-FR" b="1" dirty="0"/>
              <a:t> </a:t>
            </a:r>
            <a:r>
              <a:rPr lang="fr-FR" b="1" dirty="0" err="1"/>
              <a:t>statistics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5B538CB-F070-746D-DD34-4F3EFA5DD772}"/>
              </a:ext>
            </a:extLst>
          </p:cNvPr>
          <p:cNvSpPr txBox="1"/>
          <p:nvPr/>
        </p:nvSpPr>
        <p:spPr>
          <a:xfrm>
            <a:off x="5648593" y="2660357"/>
            <a:ext cx="6125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Weird high </a:t>
            </a:r>
            <a:r>
              <a:rPr lang="fr-FR" b="1" dirty="0" err="1"/>
              <a:t>multiplicity</a:t>
            </a:r>
            <a:r>
              <a:rPr lang="fr-FR" b="1" dirty="0"/>
              <a:t> noise in MONSTER </a:t>
            </a:r>
            <a:r>
              <a:rPr lang="fr-FR" b="1" dirty="0" err="1"/>
              <a:t>cells</a:t>
            </a:r>
            <a:r>
              <a:rPr lang="fr-FR" b="1" dirty="0"/>
              <a:t>, </a:t>
            </a:r>
            <a:r>
              <a:rPr lang="fr-FR" b="1" dirty="0" err="1"/>
              <a:t>linked</a:t>
            </a:r>
            <a:r>
              <a:rPr lang="fr-FR" b="1" dirty="0"/>
              <a:t> to LINAC</a:t>
            </a:r>
          </a:p>
        </p:txBody>
      </p:sp>
      <p:pic>
        <p:nvPicPr>
          <p:cNvPr id="10" name="Image66">
            <a:extLst>
              <a:ext uri="{FF2B5EF4-FFF2-40B4-BE49-F238E27FC236}">
                <a16:creationId xmlns:a16="http://schemas.microsoft.com/office/drawing/2014/main" id="{63D6CA25-1277-DADE-D1C5-2EAF7BBFD953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800228" y="3499336"/>
            <a:ext cx="2444962" cy="1600042"/>
          </a:xfrm>
          <a:prstGeom prst="rect">
            <a:avLst/>
          </a:prstGeom>
        </p:spPr>
      </p:pic>
      <p:pic>
        <p:nvPicPr>
          <p:cNvPr id="11" name="Image67">
            <a:extLst>
              <a:ext uri="{FF2B5EF4-FFF2-40B4-BE49-F238E27FC236}">
                <a16:creationId xmlns:a16="http://schemas.microsoft.com/office/drawing/2014/main" id="{3D0DF2FF-FD5E-1373-6C75-00FAAAE17F93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86417" y="3465079"/>
            <a:ext cx="2444962" cy="160004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997EF5A-3FCA-74AD-D5BE-0D6D7B7D63AF}"/>
              </a:ext>
            </a:extLst>
          </p:cNvPr>
          <p:cNvSpPr txBox="1"/>
          <p:nvPr/>
        </p:nvSpPr>
        <p:spPr>
          <a:xfrm>
            <a:off x="5293503" y="5362635"/>
            <a:ext cx="6125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 err="1"/>
              <a:t>Multiplicity</a:t>
            </a:r>
            <a:r>
              <a:rPr lang="fr-FR" b="1" dirty="0"/>
              <a:t> </a:t>
            </a:r>
            <a:r>
              <a:rPr lang="fr-FR" b="1" dirty="0" err="1"/>
              <a:t>dependant</a:t>
            </a:r>
            <a:r>
              <a:rPr lang="fr-FR" b="1" dirty="0"/>
              <a:t> on LINAC </a:t>
            </a:r>
            <a:r>
              <a:rPr lang="fr-FR" b="1" dirty="0" err="1"/>
              <a:t>intensity</a:t>
            </a:r>
            <a:endParaRPr lang="fr-FR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/>
              <a:t>Can </a:t>
            </a:r>
            <a:r>
              <a:rPr lang="fr-FR" b="1" dirty="0" err="1"/>
              <a:t>get</a:t>
            </a:r>
            <a:r>
              <a:rPr lang="fr-FR" b="1" dirty="0"/>
              <a:t> </a:t>
            </a:r>
            <a:r>
              <a:rPr lang="fr-FR" b="1" dirty="0" err="1"/>
              <a:t>rid</a:t>
            </a:r>
            <a:r>
              <a:rPr lang="fr-FR" b="1" dirty="0"/>
              <a:t> of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multiplicity</a:t>
            </a:r>
            <a:r>
              <a:rPr lang="fr-FR" b="1" dirty="0"/>
              <a:t> </a:t>
            </a:r>
            <a:r>
              <a:rPr lang="fr-FR" b="1" dirty="0" err="1"/>
              <a:t>cut</a:t>
            </a:r>
            <a:r>
              <a:rPr lang="fr-FR" b="1" dirty="0"/>
              <a:t> but </a:t>
            </a:r>
            <a:r>
              <a:rPr lang="fr-FR" b="1" dirty="0" err="1"/>
              <a:t>induces</a:t>
            </a:r>
            <a:r>
              <a:rPr lang="fr-FR" b="1" dirty="0"/>
              <a:t> a </a:t>
            </a:r>
            <a:r>
              <a:rPr lang="fr-FR" b="1" dirty="0" err="1"/>
              <a:t>dead</a:t>
            </a:r>
            <a:r>
              <a:rPr lang="fr-FR" b="1" dirty="0"/>
              <a:t> time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072778-E8E9-8FC0-90ED-A4FCE6B469DB}"/>
              </a:ext>
            </a:extLst>
          </p:cNvPr>
          <p:cNvSpPr txBox="1"/>
          <p:nvPr/>
        </p:nvSpPr>
        <p:spPr>
          <a:xfrm>
            <a:off x="133216" y="1798272"/>
            <a:ext cx="511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Production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25362E-89E6-332E-7798-B694720A1C53}"/>
              </a:ext>
            </a:extLst>
          </p:cNvPr>
          <p:cNvSpPr txBox="1"/>
          <p:nvPr/>
        </p:nvSpPr>
        <p:spPr>
          <a:xfrm>
            <a:off x="5979271" y="1802564"/>
            <a:ext cx="511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Setup :</a:t>
            </a: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A99E1E2B-2B4B-1DEC-2392-E71689B618FC}"/>
              </a:ext>
            </a:extLst>
          </p:cNvPr>
          <p:cNvSpPr/>
          <p:nvPr/>
        </p:nvSpPr>
        <p:spPr>
          <a:xfrm>
            <a:off x="1018170" y="3592781"/>
            <a:ext cx="274960" cy="1342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316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EDDA-D28B-C7CA-9813-65056BAD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DAEFFE-2ACD-8BDE-EC01-7A9766530425}"/>
              </a:ext>
            </a:extLst>
          </p:cNvPr>
          <p:cNvSpPr txBox="1"/>
          <p:nvPr/>
        </p:nvSpPr>
        <p:spPr>
          <a:xfrm>
            <a:off x="507206" y="843854"/>
            <a:ext cx="820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baseline="30000" dirty="0">
                <a:solidFill>
                  <a:srgbClr val="FF0000"/>
                </a:solidFill>
              </a:rPr>
              <a:t>96</a:t>
            </a:r>
            <a:r>
              <a:rPr lang="fr-FR" sz="2400" b="1" dirty="0">
                <a:solidFill>
                  <a:srgbClr val="FF0000"/>
                </a:solidFill>
              </a:rPr>
              <a:t>Rb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D915F9-287C-47FF-B4AA-F073B03DD823}"/>
              </a:ext>
            </a:extLst>
          </p:cNvPr>
          <p:cNvSpPr txBox="1"/>
          <p:nvPr/>
        </p:nvSpPr>
        <p:spPr>
          <a:xfrm>
            <a:off x="288254" y="223212"/>
            <a:ext cx="1022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</a:t>
            </a:r>
            <a:r>
              <a:rPr lang="fr-FR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AF8F5-611C-04B3-F684-5E567DAD57CF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7F10BB-E298-E361-6169-843A68F28A02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3D96BC-7644-8749-DFAB-675219EAC2D5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III. </a:t>
            </a:r>
            <a:r>
              <a:rPr lang="fr-FR" sz="1400" dirty="0" err="1"/>
              <a:t>Experiment</a:t>
            </a:r>
            <a:r>
              <a:rPr lang="fr-FR" sz="1400" dirty="0"/>
              <a:t> : MONSTER2025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3EBD00-DB82-ABB8-25EF-E4E55A99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50" y="847921"/>
            <a:ext cx="4636369" cy="23018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DE8513-604E-EB3A-E66D-1D14C5198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783" y="869543"/>
            <a:ext cx="4819460" cy="23927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EB8404-7B1B-8E69-CBF2-64851C7007B1}"/>
              </a:ext>
            </a:extLst>
          </p:cNvPr>
          <p:cNvSpPr txBox="1"/>
          <p:nvPr/>
        </p:nvSpPr>
        <p:spPr>
          <a:xfrm>
            <a:off x="507205" y="3314649"/>
            <a:ext cx="820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baseline="30000" dirty="0">
                <a:solidFill>
                  <a:srgbClr val="FF0000"/>
                </a:solidFill>
              </a:rPr>
              <a:t>82</a:t>
            </a:r>
            <a:r>
              <a:rPr lang="fr-FR" sz="2400" b="1" dirty="0">
                <a:solidFill>
                  <a:srgbClr val="FF0000"/>
                </a:solidFill>
              </a:rPr>
              <a:t>Ga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351C5B-71A5-3369-59C1-FB5866E79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358" y="4039407"/>
            <a:ext cx="3734896" cy="18543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3CA02E-DAE6-1C02-3B38-2C781A44F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254" y="3929367"/>
            <a:ext cx="4033554" cy="20025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DE22BF-F909-3601-066A-05CD5141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54" y="3963543"/>
            <a:ext cx="3802250" cy="18877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EDF58A-B733-73E1-DEEC-3CE43F460307}"/>
              </a:ext>
            </a:extLst>
          </p:cNvPr>
          <p:cNvSpPr txBox="1"/>
          <p:nvPr/>
        </p:nvSpPr>
        <p:spPr>
          <a:xfrm>
            <a:off x="3553572" y="5985456"/>
            <a:ext cx="722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 err="1"/>
              <a:t>Enough</a:t>
            </a:r>
            <a:r>
              <a:rPr lang="fr-FR" b="1" dirty="0"/>
              <a:t> to </a:t>
            </a:r>
            <a:r>
              <a:rPr lang="fr-FR" b="1" dirty="0" err="1"/>
              <a:t>measure</a:t>
            </a:r>
            <a:r>
              <a:rPr lang="fr-FR" b="1" dirty="0"/>
              <a:t> </a:t>
            </a:r>
            <a:r>
              <a:rPr lang="fr-FR" b="1" dirty="0" err="1"/>
              <a:t>mean</a:t>
            </a:r>
            <a:r>
              <a:rPr lang="fr-FR" b="1" dirty="0"/>
              <a:t> neutron </a:t>
            </a:r>
            <a:r>
              <a:rPr lang="fr-FR" b="1" dirty="0" err="1"/>
              <a:t>energy</a:t>
            </a:r>
            <a:r>
              <a:rPr lang="fr-FR" b="1" dirty="0"/>
              <a:t> and test TETRA </a:t>
            </a:r>
            <a:r>
              <a:rPr lang="fr-FR" b="1" dirty="0" err="1"/>
              <a:t>method</a:t>
            </a:r>
            <a:r>
              <a:rPr lang="fr-FR" b="1" dirty="0"/>
              <a:t> 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7EA27B-6543-B035-C9F6-A0814A93F323}"/>
              </a:ext>
            </a:extLst>
          </p:cNvPr>
          <p:cNvSpPr txBox="1"/>
          <p:nvPr/>
        </p:nvSpPr>
        <p:spPr>
          <a:xfrm>
            <a:off x="2491108" y="3272816"/>
            <a:ext cx="722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 err="1"/>
              <a:t>Maybe</a:t>
            </a:r>
            <a:r>
              <a:rPr lang="fr-FR" b="1" dirty="0"/>
              <a:t> </a:t>
            </a:r>
            <a:r>
              <a:rPr lang="fr-FR" b="1" dirty="0" err="1"/>
              <a:t>enough</a:t>
            </a:r>
            <a:r>
              <a:rPr lang="fr-FR" b="1" dirty="0"/>
              <a:t> </a:t>
            </a:r>
            <a:r>
              <a:rPr lang="fr-FR" b="1" dirty="0" err="1"/>
              <a:t>statistics</a:t>
            </a:r>
            <a:r>
              <a:rPr lang="fr-FR" b="1" dirty="0"/>
              <a:t> for a neutron </a:t>
            </a:r>
            <a:r>
              <a:rPr lang="fr-FR" b="1" dirty="0" err="1"/>
              <a:t>energy</a:t>
            </a:r>
            <a:r>
              <a:rPr lang="fr-FR" b="1" dirty="0"/>
              <a:t> </a:t>
            </a:r>
            <a:r>
              <a:rPr lang="fr-FR" b="1" dirty="0" err="1"/>
              <a:t>spectrum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79815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0F6C79-A1A1-BD53-8CF9-774100AB1D3D}"/>
              </a:ext>
            </a:extLst>
          </p:cNvPr>
          <p:cNvSpPr txBox="1"/>
          <p:nvPr/>
        </p:nvSpPr>
        <p:spPr>
          <a:xfrm>
            <a:off x="486214" y="278708"/>
            <a:ext cx="56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A12571-4ACD-ECCA-3D12-DE13F52BA1CB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03D56B1-9DC4-AD8A-8BC8-5451A6300909}"/>
                  </a:ext>
                </a:extLst>
              </p:cNvPr>
              <p:cNvSpPr txBox="1"/>
              <p:nvPr/>
            </p:nvSpPr>
            <p:spPr>
              <a:xfrm>
                <a:off x="258615" y="1487186"/>
                <a:ext cx="11825416" cy="4252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Development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of a new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method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measure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mean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neutron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using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 slow neutron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counter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First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prediction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the </a:t>
                </a:r>
                <a:r>
                  <a:rPr lang="fr-FR" sz="2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mean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neutron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PrePr>
                      <m:sub/>
                      <m:sup>
                        <m:r>
                          <a:rPr lang="fr-FR" sz="24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fr-FR" sz="24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easurement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of the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absolute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branching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ratio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PrePr>
                      <m:sub/>
                      <m:sup>
                        <m:r>
                          <a:rPr lang="fr-FR" sz="2400" b="1"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2400" b="1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beta-2n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branch</a:t>
                </a:r>
                <a:r>
                  <a:rPr lang="fr-F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P2n.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First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MONSTER2025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experiment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at ALTO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MONSTER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will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b="1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be</a:t>
                </a:r>
                <a:r>
                  <a:rPr lang="fr-FR" sz="2400" b="1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back……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03D56B1-9DC4-AD8A-8BC8-5451A6300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5" y="1487186"/>
                <a:ext cx="11825416" cy="4252959"/>
              </a:xfrm>
              <a:prstGeom prst="rect">
                <a:avLst/>
              </a:prstGeom>
              <a:blipFill>
                <a:blip r:embed="rId2"/>
                <a:stretch>
                  <a:fillRect l="-751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>
            <a:extLst>
              <a:ext uri="{FF2B5EF4-FFF2-40B4-BE49-F238E27FC236}">
                <a16:creationId xmlns:a16="http://schemas.microsoft.com/office/drawing/2014/main" id="{43B0B007-532D-364D-C7DC-CBC1CEAB6466}"/>
              </a:ext>
            </a:extLst>
          </p:cNvPr>
          <p:cNvSpPr txBox="1"/>
          <p:nvPr/>
        </p:nvSpPr>
        <p:spPr>
          <a:xfrm>
            <a:off x="11725895" y="6505088"/>
            <a:ext cx="46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8475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76999-CE93-379F-184E-AA40A96D2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C87193A-5727-B79B-6B29-3E9AB7435B61}"/>
              </a:ext>
            </a:extLst>
          </p:cNvPr>
          <p:cNvSpPr txBox="1"/>
          <p:nvPr/>
        </p:nvSpPr>
        <p:spPr>
          <a:xfrm>
            <a:off x="535769" y="329411"/>
            <a:ext cx="568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fr-FR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r-FR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fr-FR" sz="8000" b="1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F79A61-FA8F-C7A0-C35F-3BBB0711F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t="7060" r="5435" b="4414"/>
          <a:stretch/>
        </p:blipFill>
        <p:spPr>
          <a:xfrm>
            <a:off x="1661983" y="5230423"/>
            <a:ext cx="1210540" cy="120033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2E2732-2249-9DFA-577A-4ED70418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75" y="5727391"/>
            <a:ext cx="1989438" cy="6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20EA16D-FE85-8E0E-7D84-9D078B79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5" y="5242089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ppellation, logo et charte graphique : tout ce qu'il faut savoir |  Université Paris Cité">
            <a:extLst>
              <a:ext uri="{FF2B5EF4-FFF2-40B4-BE49-F238E27FC236}">
                <a16:creationId xmlns:a16="http://schemas.microsoft.com/office/drawing/2014/main" id="{F23D83C1-F91B-5FE5-9B11-60E8EA90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2" y="5684718"/>
            <a:ext cx="1989438" cy="7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441BD6-1752-D2B3-C643-9C1243E21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048" y="4307515"/>
            <a:ext cx="2789451" cy="20920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8F1EEB-77AD-FD74-2F23-C772DB149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7092" y="1038932"/>
            <a:ext cx="2687599" cy="23103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38C59C-CD56-222A-9BE4-E3FF0F35F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746" y="4150265"/>
            <a:ext cx="2587263" cy="13234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FD2A439-FD75-E5D4-4D88-82C28124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30" y="661270"/>
            <a:ext cx="2102776" cy="280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85C2C35-5C12-B8C1-6360-D41DAC02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5" y="2599924"/>
            <a:ext cx="2850292" cy="213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9F52C7-4D3E-BB83-DA7A-6727825A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53" y="1799921"/>
            <a:ext cx="1903248" cy="25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34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80F6C79-A1A1-BD53-8CF9-774100AB1D3D}"/>
              </a:ext>
            </a:extLst>
          </p:cNvPr>
          <p:cNvSpPr txBox="1"/>
          <p:nvPr/>
        </p:nvSpPr>
        <p:spPr>
          <a:xfrm>
            <a:off x="486214" y="278708"/>
            <a:ext cx="56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</a:t>
            </a:r>
            <a:endParaRPr lang="fr-FR" sz="3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805C089-710D-0592-816B-92668EDC13A4}"/>
                  </a:ext>
                </a:extLst>
              </p:cNvPr>
              <p:cNvSpPr txBox="1"/>
              <p:nvPr/>
            </p:nvSpPr>
            <p:spPr>
              <a:xfrm>
                <a:off x="715746" y="1796783"/>
                <a:ext cx="7590027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800" b="1" i="0" smtClean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fr-FR" sz="2800" b="1" i="0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fr-FR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b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𝐞𝐱𝐩</m:t>
                                </m:r>
                              </m:sup>
                            </m:sSubSup>
                            <m:r>
                              <a:rPr lang="fr-FR" sz="2800" b="1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b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𝐌𝐚𝐱𝐰</m:t>
                                </m:r>
                              </m:sup>
                            </m:sSubSup>
                            <m:r>
                              <a:rPr lang="fr-FR" sz="2800" b="1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28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fr-FR" sz="2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fr-FR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b="1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2800" b="1" i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b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b>
                              <m:sup>
                                <m:r>
                                  <a:rPr lang="fr-FR" sz="2800" b="1" i="0">
                                    <a:latin typeface="Cambria Math" panose="02040503050406030204" pitchFamily="18" charset="0"/>
                                  </a:rPr>
                                  <m:t>𝐞𝐱𝐩</m:t>
                                </m:r>
                              </m:sup>
                            </m:sSubSup>
                            <m:r>
                              <a:rPr lang="fr-FR" sz="2800" b="1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b="1" i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b>
                                <m:r>
                                  <a:rPr lang="fr-FR" sz="2800" b="1" i="0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b>
                              <m:sup>
                                <m:r>
                                  <a:rPr lang="fr-FR" sz="2800" b="1" i="0">
                                    <a:latin typeface="Cambria Math" panose="02040503050406030204" pitchFamily="18" charset="0"/>
                                  </a:rPr>
                                  <m:t>𝐌𝐚𝐱𝐰</m:t>
                                </m:r>
                              </m:sup>
                            </m:sSubSup>
                            <m:r>
                              <a:rPr lang="fr-FR" sz="2800" b="1" i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sz="28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fr-FR" sz="2800" b="1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805C089-710D-0592-816B-92668EDC1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" y="1796783"/>
                <a:ext cx="7590027" cy="876843"/>
              </a:xfrm>
              <a:prstGeom prst="rect">
                <a:avLst/>
              </a:prstGeom>
              <a:blipFill>
                <a:blip r:embed="rId2"/>
                <a:stretch>
                  <a:fillRect l="-26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1390C7DC-EDDD-D0BF-3BD7-D9A85DA5B43D}"/>
              </a:ext>
            </a:extLst>
          </p:cNvPr>
          <p:cNvSpPr txBox="1"/>
          <p:nvPr/>
        </p:nvSpPr>
        <p:spPr>
          <a:xfrm>
            <a:off x="507207" y="843854"/>
            <a:ext cx="754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Formula</a:t>
            </a:r>
          </a:p>
        </p:txBody>
      </p:sp>
    </p:spTree>
    <p:extLst>
      <p:ext uri="{BB962C8B-B14F-4D97-AF65-F5344CB8AC3E}">
        <p14:creationId xmlns:p14="http://schemas.microsoft.com/office/powerpoint/2010/main" val="429086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306139E-E435-2BED-F77A-B2BC1FD2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977"/>
            <a:ext cx="12192000" cy="20685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1B350E5-4FAD-FBDC-BDE6-F21B9FE9B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179892"/>
            <a:ext cx="12191999" cy="20685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12A60B-EB35-CC68-8170-15BEDF7ACD60}"/>
              </a:ext>
            </a:extLst>
          </p:cNvPr>
          <p:cNvSpPr txBox="1"/>
          <p:nvPr/>
        </p:nvSpPr>
        <p:spPr>
          <a:xfrm>
            <a:off x="507207" y="848608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4πβ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/>
              <a:t>efficiency</a:t>
            </a:r>
            <a:endParaRPr lang="fr-FR" sz="2400" b="1" dirty="0"/>
          </a:p>
        </p:txBody>
      </p:sp>
      <p:sp>
        <p:nvSpPr>
          <p:cNvPr id="36" name="Connecteur 35">
            <a:extLst>
              <a:ext uri="{FF2B5EF4-FFF2-40B4-BE49-F238E27FC236}">
                <a16:creationId xmlns:a16="http://schemas.microsoft.com/office/drawing/2014/main" id="{EF5AF54C-A70B-0159-5639-095E19675036}"/>
              </a:ext>
            </a:extLst>
          </p:cNvPr>
          <p:cNvSpPr/>
          <p:nvPr/>
        </p:nvSpPr>
        <p:spPr>
          <a:xfrm>
            <a:off x="3763942" y="1702794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Connecteur 36">
            <a:extLst>
              <a:ext uri="{FF2B5EF4-FFF2-40B4-BE49-F238E27FC236}">
                <a16:creationId xmlns:a16="http://schemas.microsoft.com/office/drawing/2014/main" id="{83CAAAFB-CD14-7BEE-D97B-67EC44055CD3}"/>
              </a:ext>
            </a:extLst>
          </p:cNvPr>
          <p:cNvSpPr/>
          <p:nvPr/>
        </p:nvSpPr>
        <p:spPr>
          <a:xfrm>
            <a:off x="7590930" y="216081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Connecteur 37">
            <a:extLst>
              <a:ext uri="{FF2B5EF4-FFF2-40B4-BE49-F238E27FC236}">
                <a16:creationId xmlns:a16="http://schemas.microsoft.com/office/drawing/2014/main" id="{8BE94768-5768-05DF-D9E8-545A25EDC21E}"/>
              </a:ext>
            </a:extLst>
          </p:cNvPr>
          <p:cNvSpPr/>
          <p:nvPr/>
        </p:nvSpPr>
        <p:spPr>
          <a:xfrm>
            <a:off x="9846650" y="193618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Connecteur 45">
            <a:extLst>
              <a:ext uri="{FF2B5EF4-FFF2-40B4-BE49-F238E27FC236}">
                <a16:creationId xmlns:a16="http://schemas.microsoft.com/office/drawing/2014/main" id="{F2DF2EFA-0CDD-6ACE-FD0B-2E7F87700D7A}"/>
              </a:ext>
            </a:extLst>
          </p:cNvPr>
          <p:cNvSpPr/>
          <p:nvPr/>
        </p:nvSpPr>
        <p:spPr>
          <a:xfrm>
            <a:off x="1896772" y="3609993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Connecteur 47">
            <a:extLst>
              <a:ext uri="{FF2B5EF4-FFF2-40B4-BE49-F238E27FC236}">
                <a16:creationId xmlns:a16="http://schemas.microsoft.com/office/drawing/2014/main" id="{F30DB3AC-C434-8B22-1E55-3583CE7D828B}"/>
              </a:ext>
            </a:extLst>
          </p:cNvPr>
          <p:cNvSpPr/>
          <p:nvPr/>
        </p:nvSpPr>
        <p:spPr>
          <a:xfrm>
            <a:off x="7838442" y="335290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51" name="Tableau 50">
            <a:extLst>
              <a:ext uri="{FF2B5EF4-FFF2-40B4-BE49-F238E27FC236}">
                <a16:creationId xmlns:a16="http://schemas.microsoft.com/office/drawing/2014/main" id="{8152A3AA-824E-C4A7-0730-FD7E5AC1073D}"/>
              </a:ext>
            </a:extLst>
          </p:cNvPr>
          <p:cNvGraphicFramePr>
            <a:graphicFrameLocks noGrp="1"/>
          </p:cNvGraphicFramePr>
          <p:nvPr/>
        </p:nvGraphicFramePr>
        <p:xfrm>
          <a:off x="507207" y="5603215"/>
          <a:ext cx="87272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544">
                  <a:extLst>
                    <a:ext uri="{9D8B030D-6E8A-4147-A177-3AD203B41FA5}">
                      <a16:colId xmlns:a16="http://schemas.microsoft.com/office/drawing/2014/main" val="2792963176"/>
                    </a:ext>
                  </a:extLst>
                </a:gridCol>
                <a:gridCol w="917547">
                  <a:extLst>
                    <a:ext uri="{9D8B030D-6E8A-4147-A177-3AD203B41FA5}">
                      <a16:colId xmlns:a16="http://schemas.microsoft.com/office/drawing/2014/main" val="630199447"/>
                    </a:ext>
                  </a:extLst>
                </a:gridCol>
                <a:gridCol w="1454546">
                  <a:extLst>
                    <a:ext uri="{9D8B030D-6E8A-4147-A177-3AD203B41FA5}">
                      <a16:colId xmlns:a16="http://schemas.microsoft.com/office/drawing/2014/main" val="3996841982"/>
                    </a:ext>
                  </a:extLst>
                </a:gridCol>
                <a:gridCol w="1454546">
                  <a:extLst>
                    <a:ext uri="{9D8B030D-6E8A-4147-A177-3AD203B41FA5}">
                      <a16:colId xmlns:a16="http://schemas.microsoft.com/office/drawing/2014/main" val="163259524"/>
                    </a:ext>
                  </a:extLst>
                </a:gridCol>
                <a:gridCol w="1454546">
                  <a:extLst>
                    <a:ext uri="{9D8B030D-6E8A-4147-A177-3AD203B41FA5}">
                      <a16:colId xmlns:a16="http://schemas.microsoft.com/office/drawing/2014/main" val="1736137784"/>
                    </a:ext>
                  </a:extLst>
                </a:gridCol>
                <a:gridCol w="1454546">
                  <a:extLst>
                    <a:ext uri="{9D8B030D-6E8A-4147-A177-3AD203B41FA5}">
                      <a16:colId xmlns:a16="http://schemas.microsoft.com/office/drawing/2014/main" val="1840877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Energy (keV)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216.6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711.4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867.2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1348.5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19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/>
                        <a:t>4πβ </a:t>
                      </a:r>
                      <a:r>
                        <a:rPr lang="fr-FR" sz="1800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fr-FR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fficiency</a:t>
                      </a:r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74.9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76.2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76.5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235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1A2C4A7-7CC6-BA40-5981-21A8E584D0CC}"/>
                  </a:ext>
                </a:extLst>
              </p:cNvPr>
              <p:cNvSpPr txBox="1"/>
              <p:nvPr/>
            </p:nvSpPr>
            <p:spPr>
              <a:xfrm>
                <a:off x="9466029" y="5761678"/>
                <a:ext cx="2630464" cy="402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sz="2400" b="1" i="0" smtClean="0">
                              <a:latin typeface="Cambria Math" panose="02040503050406030204" pitchFamily="18" charset="0"/>
                            </a:rPr>
                            <m:t>𝛃</m:t>
                          </m:r>
                        </m:sub>
                      </m:sSub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𝟕𝟑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1A2C4A7-7CC6-BA40-5981-21A8E584D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029" y="5761678"/>
                <a:ext cx="2630464" cy="402418"/>
              </a:xfrm>
              <a:prstGeom prst="rect">
                <a:avLst/>
              </a:prstGeom>
              <a:blipFill>
                <a:blip r:embed="rId6"/>
                <a:stretch>
                  <a:fillRect l="-1442" t="-6061" r="-2404" b="-2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32F98CDB-C906-53CA-C4D2-144533DD2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281" y="266625"/>
            <a:ext cx="2504151" cy="13117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72D610-A83A-1CDF-D102-F1E085653A33}"/>
              </a:ext>
            </a:extLst>
          </p:cNvPr>
          <p:cNvSpPr/>
          <p:nvPr/>
        </p:nvSpPr>
        <p:spPr>
          <a:xfrm>
            <a:off x="8540787" y="3500200"/>
            <a:ext cx="2372810" cy="49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52FDA-96AF-050E-9A72-A4BF39ED8CAC}"/>
              </a:ext>
            </a:extLst>
          </p:cNvPr>
          <p:cNvSpPr txBox="1"/>
          <p:nvPr/>
        </p:nvSpPr>
        <p:spPr>
          <a:xfrm>
            <a:off x="4604055" y="4990846"/>
            <a:ext cx="378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Single and β </a:t>
            </a:r>
            <a:r>
              <a:rPr lang="fr-FR" b="1" dirty="0" err="1"/>
              <a:t>conditionned</a:t>
            </a:r>
            <a:r>
              <a:rPr lang="fr-FR" b="1" dirty="0"/>
              <a:t> γ </a:t>
            </a:r>
            <a:r>
              <a:rPr lang="fr-FR" b="1" dirty="0" err="1"/>
              <a:t>spectra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10C3A73-5A7C-347A-E9FB-925445E94794}"/>
                  </a:ext>
                </a:extLst>
              </p:cNvPr>
              <p:cNvSpPr txBox="1"/>
              <p:nvPr/>
            </p:nvSpPr>
            <p:spPr>
              <a:xfrm>
                <a:off x="445403" y="158308"/>
                <a:ext cx="568510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C00000"/>
                    </a:solidFill>
                  </a:rPr>
                  <a:t>Calibration isotope 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𝟖𝟐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10C3A73-5A7C-347A-E9FB-925445E94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03" y="158308"/>
                <a:ext cx="5685109" cy="719812"/>
              </a:xfrm>
              <a:prstGeom prst="rect">
                <a:avLst/>
              </a:prstGeom>
              <a:blipFill>
                <a:blip r:embed="rId9"/>
                <a:stretch>
                  <a:fillRect l="-3348" t="-3448" b="-29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884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354EF364-0934-EBEF-961C-1D829857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803"/>
            <a:ext cx="12192000" cy="22115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12A60B-EB35-CC68-8170-15BEDF7ACD60}"/>
              </a:ext>
            </a:extLst>
          </p:cNvPr>
          <p:cNvSpPr txBox="1"/>
          <p:nvPr/>
        </p:nvSpPr>
        <p:spPr>
          <a:xfrm>
            <a:off x="445403" y="810765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TETRA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/>
              <a:t>efficiency</a:t>
            </a:r>
            <a:endParaRPr lang="fr-F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1A2C4A7-7CC6-BA40-5981-21A8E584D0CC}"/>
                  </a:ext>
                </a:extLst>
              </p:cNvPr>
              <p:cNvSpPr txBox="1"/>
              <p:nvPr/>
            </p:nvSpPr>
            <p:spPr>
              <a:xfrm>
                <a:off x="7873465" y="5668564"/>
                <a:ext cx="30195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sz="2400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1A2C4A7-7CC6-BA40-5981-21A8E584D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465" y="5668564"/>
                <a:ext cx="3019589" cy="369332"/>
              </a:xfrm>
              <a:prstGeom prst="rect">
                <a:avLst/>
              </a:prstGeom>
              <a:blipFill>
                <a:blip r:embed="rId5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necteur 17">
            <a:extLst>
              <a:ext uri="{FF2B5EF4-FFF2-40B4-BE49-F238E27FC236}">
                <a16:creationId xmlns:a16="http://schemas.microsoft.com/office/drawing/2014/main" id="{EC303367-8627-9FAC-3D03-2235F83DCCB0}"/>
              </a:ext>
            </a:extLst>
          </p:cNvPr>
          <p:cNvSpPr/>
          <p:nvPr/>
        </p:nvSpPr>
        <p:spPr>
          <a:xfrm>
            <a:off x="3742208" y="1946894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onnecteur 18">
            <a:extLst>
              <a:ext uri="{FF2B5EF4-FFF2-40B4-BE49-F238E27FC236}">
                <a16:creationId xmlns:a16="http://schemas.microsoft.com/office/drawing/2014/main" id="{4A3B6484-FC7E-660E-0960-1079E89CBDE1}"/>
              </a:ext>
            </a:extLst>
          </p:cNvPr>
          <p:cNvSpPr/>
          <p:nvPr/>
        </p:nvSpPr>
        <p:spPr>
          <a:xfrm>
            <a:off x="7598507" y="2180509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Connecteur 27">
            <a:extLst>
              <a:ext uri="{FF2B5EF4-FFF2-40B4-BE49-F238E27FC236}">
                <a16:creationId xmlns:a16="http://schemas.microsoft.com/office/drawing/2014/main" id="{4414049C-0455-F150-E4A8-FBB8F6801A28}"/>
              </a:ext>
            </a:extLst>
          </p:cNvPr>
          <p:cNvSpPr/>
          <p:nvPr/>
        </p:nvSpPr>
        <p:spPr>
          <a:xfrm>
            <a:off x="9845924" y="1705834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Connecteur 28">
            <a:extLst>
              <a:ext uri="{FF2B5EF4-FFF2-40B4-BE49-F238E27FC236}">
                <a16:creationId xmlns:a16="http://schemas.microsoft.com/office/drawing/2014/main" id="{A73A2B6A-5F4C-243B-5D40-8F4DA904F380}"/>
              </a:ext>
            </a:extLst>
          </p:cNvPr>
          <p:cNvSpPr/>
          <p:nvPr/>
        </p:nvSpPr>
        <p:spPr>
          <a:xfrm>
            <a:off x="7068000" y="4573410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3451F79-8365-570E-E4A4-C01F75EAE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99353"/>
            <a:ext cx="12192000" cy="22115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CA1175-0C66-C2CA-95FD-5E3566711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043" y="315118"/>
            <a:ext cx="2090592" cy="1095149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6375CE37-4998-891D-E5C3-395132C33106}"/>
              </a:ext>
            </a:extLst>
          </p:cNvPr>
          <p:cNvGraphicFramePr>
            <a:graphicFrameLocks noGrp="1"/>
          </p:cNvGraphicFramePr>
          <p:nvPr/>
        </p:nvGraphicFramePr>
        <p:xfrm>
          <a:off x="955243" y="5553583"/>
          <a:ext cx="639075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534">
                  <a:extLst>
                    <a:ext uri="{9D8B030D-6E8A-4147-A177-3AD203B41FA5}">
                      <a16:colId xmlns:a16="http://schemas.microsoft.com/office/drawing/2014/main" val="2792963176"/>
                    </a:ext>
                  </a:extLst>
                </a:gridCol>
                <a:gridCol w="1007845">
                  <a:extLst>
                    <a:ext uri="{9D8B030D-6E8A-4147-A177-3AD203B41FA5}">
                      <a16:colId xmlns:a16="http://schemas.microsoft.com/office/drawing/2014/main" val="630199447"/>
                    </a:ext>
                  </a:extLst>
                </a:gridCol>
                <a:gridCol w="1597690">
                  <a:extLst>
                    <a:ext uri="{9D8B030D-6E8A-4147-A177-3AD203B41FA5}">
                      <a16:colId xmlns:a16="http://schemas.microsoft.com/office/drawing/2014/main" val="3996841982"/>
                    </a:ext>
                  </a:extLst>
                </a:gridCol>
                <a:gridCol w="1597690">
                  <a:extLst>
                    <a:ext uri="{9D8B030D-6E8A-4147-A177-3AD203B41FA5}">
                      <a16:colId xmlns:a16="http://schemas.microsoft.com/office/drawing/2014/main" val="163259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Energy (keV)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216.6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711.4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19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TETRA </a:t>
                      </a:r>
                      <a:r>
                        <a:rPr lang="fr-FR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efficiency</a:t>
                      </a:r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55.6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55.5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23553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8E2534FC-556C-33AD-76FC-B1598690546D}"/>
              </a:ext>
            </a:extLst>
          </p:cNvPr>
          <p:cNvSpPr/>
          <p:nvPr/>
        </p:nvSpPr>
        <p:spPr>
          <a:xfrm>
            <a:off x="8520245" y="3352391"/>
            <a:ext cx="2372810" cy="49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D5D538-508B-4C44-1369-DA0BD99A3A61}"/>
              </a:ext>
            </a:extLst>
          </p:cNvPr>
          <p:cNvSpPr txBox="1"/>
          <p:nvPr/>
        </p:nvSpPr>
        <p:spPr>
          <a:xfrm>
            <a:off x="3950912" y="5004781"/>
            <a:ext cx="476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Single and neutron </a:t>
            </a:r>
            <a:r>
              <a:rPr lang="fr-FR" b="1" dirty="0" err="1"/>
              <a:t>conditionned</a:t>
            </a:r>
            <a:r>
              <a:rPr lang="fr-FR" b="1" dirty="0"/>
              <a:t> γ </a:t>
            </a:r>
            <a:r>
              <a:rPr lang="fr-FR" b="1" dirty="0" err="1"/>
              <a:t>spectra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F2FB393-2706-2A77-6F58-5ED7E62322E1}"/>
                  </a:ext>
                </a:extLst>
              </p:cNvPr>
              <p:cNvSpPr txBox="1"/>
              <p:nvPr/>
            </p:nvSpPr>
            <p:spPr>
              <a:xfrm>
                <a:off x="445403" y="158308"/>
                <a:ext cx="568510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C00000"/>
                    </a:solidFill>
                  </a:rPr>
                  <a:t>Calibration isotope 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𝟖𝟐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F2FB393-2706-2A77-6F58-5ED7E6232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03" y="158308"/>
                <a:ext cx="5685109" cy="719812"/>
              </a:xfrm>
              <a:prstGeom prst="rect">
                <a:avLst/>
              </a:prstGeom>
              <a:blipFill>
                <a:blip r:embed="rId9"/>
                <a:stretch>
                  <a:fillRect l="-3348" t="-3448" b="-29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424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A5BECEE-8AB9-A05B-4E6B-2F0795F88F0C}"/>
                  </a:ext>
                </a:extLst>
              </p:cNvPr>
              <p:cNvSpPr txBox="1"/>
              <p:nvPr/>
            </p:nvSpPr>
            <p:spPr>
              <a:xfrm>
                <a:off x="507207" y="843854"/>
                <a:ext cx="6072184" cy="510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/>
                  <a:t>Calibration isotope 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400" b="1" i="0" smtClean="0">
                            <a:latin typeface="Cambria Math" panose="02040503050406030204" pitchFamily="18" charset="0"/>
                          </a:rPr>
                          <m:t>𝟖𝟐</m:t>
                        </m:r>
                      </m:sup>
                      <m:e>
                        <m:r>
                          <a:rPr lang="fr-FR" sz="24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A5BECEE-8AB9-A05B-4E6B-2F0795F88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07" y="843854"/>
                <a:ext cx="6072184" cy="510653"/>
              </a:xfrm>
              <a:prstGeom prst="rect">
                <a:avLst/>
              </a:prstGeom>
              <a:blipFill>
                <a:blip r:embed="rId2"/>
                <a:stretch>
                  <a:fillRect l="-1461" b="-24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>
            <a:extLst>
              <a:ext uri="{FF2B5EF4-FFF2-40B4-BE49-F238E27FC236}">
                <a16:creationId xmlns:a16="http://schemas.microsoft.com/office/drawing/2014/main" id="{72677ED2-2C23-69F4-9550-B2EC996E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36" y="3504132"/>
            <a:ext cx="5688753" cy="298003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DBB9D4A-63F5-C8FA-1439-F54F91945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323" y="3316794"/>
            <a:ext cx="5979153" cy="31321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5FB5056-662A-D67C-EF38-1236AD0510B1}"/>
              </a:ext>
            </a:extLst>
          </p:cNvPr>
          <p:cNvSpPr/>
          <p:nvPr/>
        </p:nvSpPr>
        <p:spPr>
          <a:xfrm>
            <a:off x="3815795" y="2767553"/>
            <a:ext cx="3591783" cy="581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8B9E9A-AC3B-802F-A574-83420C9D1920}"/>
              </a:ext>
            </a:extLst>
          </p:cNvPr>
          <p:cNvSpPr txBox="1"/>
          <p:nvPr/>
        </p:nvSpPr>
        <p:spPr>
          <a:xfrm>
            <a:off x="1750214" y="3753512"/>
            <a:ext cx="1534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500 cycles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2B9FA18-CAD2-B4D6-892E-C76F1DC4F004}"/>
              </a:ext>
            </a:extLst>
          </p:cNvPr>
          <p:cNvSpPr txBox="1"/>
          <p:nvPr/>
        </p:nvSpPr>
        <p:spPr>
          <a:xfrm>
            <a:off x="7497536" y="3762012"/>
            <a:ext cx="1534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500 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E971AB2-F391-E491-BCB6-90ABDCB1AE85}"/>
                  </a:ext>
                </a:extLst>
              </p:cNvPr>
              <p:cNvSpPr txBox="1"/>
              <p:nvPr/>
            </p:nvSpPr>
            <p:spPr>
              <a:xfrm>
                <a:off x="3899566" y="2873553"/>
                <a:ext cx="35080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𝟏𝐧</m:t>
                          </m:r>
                        </m:sub>
                      </m:sSub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E971AB2-F391-E491-BCB6-90ABDCB1A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566" y="2873553"/>
                <a:ext cx="3508012" cy="369332"/>
              </a:xfrm>
              <a:prstGeom prst="rect">
                <a:avLst/>
              </a:prstGeom>
              <a:blipFill>
                <a:blip r:embed="rId5"/>
                <a:stretch>
                  <a:fillRect l="-1805" t="-6667" r="-1444" b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CE30550F-D333-78A2-12A6-A6119FC22EAD}"/>
              </a:ext>
            </a:extLst>
          </p:cNvPr>
          <p:cNvGrpSpPr/>
          <p:nvPr/>
        </p:nvGrpSpPr>
        <p:grpSpPr>
          <a:xfrm>
            <a:off x="1084462" y="903421"/>
            <a:ext cx="7152836" cy="1630012"/>
            <a:chOff x="302100" y="1583261"/>
            <a:chExt cx="7152836" cy="163001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78FE0F7-C469-FA98-DDC6-B8AB51A43F4D}"/>
                </a:ext>
              </a:extLst>
            </p:cNvPr>
            <p:cNvGrpSpPr/>
            <p:nvPr/>
          </p:nvGrpSpPr>
          <p:grpSpPr>
            <a:xfrm>
              <a:off x="302100" y="1583261"/>
              <a:ext cx="6822877" cy="1630012"/>
              <a:chOff x="-865329" y="1932532"/>
              <a:chExt cx="7165273" cy="1781418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D762965D-C4CC-9686-C801-4211827724D4}"/>
                  </a:ext>
                </a:extLst>
              </p:cNvPr>
              <p:cNvGrpSpPr/>
              <p:nvPr/>
            </p:nvGrpSpPr>
            <p:grpSpPr>
              <a:xfrm>
                <a:off x="-442987" y="1932532"/>
                <a:ext cx="6742931" cy="1781418"/>
                <a:chOff x="3929365" y="2450016"/>
                <a:chExt cx="6742931" cy="1781418"/>
              </a:xfrm>
            </p:grpSpPr>
            <p:grpSp>
              <p:nvGrpSpPr>
                <p:cNvPr id="5" name="Groupe 4">
                  <a:extLst>
                    <a:ext uri="{FF2B5EF4-FFF2-40B4-BE49-F238E27FC236}">
                      <a16:creationId xmlns:a16="http://schemas.microsoft.com/office/drawing/2014/main" id="{09AF2631-7235-F5F0-465E-42B699E4CC4A}"/>
                    </a:ext>
                  </a:extLst>
                </p:cNvPr>
                <p:cNvGrpSpPr/>
                <p:nvPr/>
              </p:nvGrpSpPr>
              <p:grpSpPr>
                <a:xfrm>
                  <a:off x="7687531" y="2714634"/>
                  <a:ext cx="2984765" cy="1257907"/>
                  <a:chOff x="7335284" y="1328631"/>
                  <a:chExt cx="4454158" cy="1556143"/>
                </a:xfrm>
              </p:grpSpPr>
              <p:cxnSp>
                <p:nvCxnSpPr>
                  <p:cNvPr id="11" name="Connecteur droit 10">
                    <a:extLst>
                      <a:ext uri="{FF2B5EF4-FFF2-40B4-BE49-F238E27FC236}">
                        <a16:creationId xmlns:a16="http://schemas.microsoft.com/office/drawing/2014/main" id="{30DC6EE3-665A-0B20-1379-288EDD6FEAE1}"/>
                      </a:ext>
                    </a:extLst>
                  </p:cNvPr>
                  <p:cNvCxnSpPr/>
                  <p:nvPr/>
                </p:nvCxnSpPr>
                <p:spPr>
                  <a:xfrm>
                    <a:off x="7335284" y="1336379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droit avec flèche 11">
                    <a:extLst>
                      <a:ext uri="{FF2B5EF4-FFF2-40B4-BE49-F238E27FC236}">
                        <a16:creationId xmlns:a16="http://schemas.microsoft.com/office/drawing/2014/main" id="{EBDBD6A6-B72A-EA92-32D4-FD2E7C5384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76207" y="1336379"/>
                    <a:ext cx="570461" cy="78595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necteur droit avec flèche 12">
                    <a:extLst>
                      <a:ext uri="{FF2B5EF4-FFF2-40B4-BE49-F238E27FC236}">
                        <a16:creationId xmlns:a16="http://schemas.microsoft.com/office/drawing/2014/main" id="{D52B085A-12E7-6AE6-9696-0D5DE49CE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71732" y="1328631"/>
                    <a:ext cx="3317710" cy="79370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necteur droit 13">
                    <a:extLst>
                      <a:ext uri="{FF2B5EF4-FFF2-40B4-BE49-F238E27FC236}">
                        <a16:creationId xmlns:a16="http://schemas.microsoft.com/office/drawing/2014/main" id="{5DAA2117-D7D9-C95A-4F04-6944ACA06EA0}"/>
                      </a:ext>
                    </a:extLst>
                  </p:cNvPr>
                  <p:cNvCxnSpPr/>
                  <p:nvPr/>
                </p:nvCxnSpPr>
                <p:spPr>
                  <a:xfrm>
                    <a:off x="7905745" y="2122335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>
                    <a:extLst>
                      <a:ext uri="{FF2B5EF4-FFF2-40B4-BE49-F238E27FC236}">
                        <a16:creationId xmlns:a16="http://schemas.microsoft.com/office/drawing/2014/main" id="{1283EC46-98B7-4864-C1DB-BE113FD34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48519" y="2122336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cteur droit avec flèche 15">
                    <a:extLst>
                      <a:ext uri="{FF2B5EF4-FFF2-40B4-BE49-F238E27FC236}">
                        <a16:creationId xmlns:a16="http://schemas.microsoft.com/office/drawing/2014/main" id="{00EA2E4B-64E4-33FF-8C41-9962AD9A68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05921" y="2098818"/>
                    <a:ext cx="570461" cy="78595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eur droit 16">
                    <a:extLst>
                      <a:ext uri="{FF2B5EF4-FFF2-40B4-BE49-F238E27FC236}">
                        <a16:creationId xmlns:a16="http://schemas.microsoft.com/office/drawing/2014/main" id="{79D240EA-A34A-7DB1-ECD3-FB7ECCC1EED3}"/>
                      </a:ext>
                    </a:extLst>
                  </p:cNvPr>
                  <p:cNvCxnSpPr/>
                  <p:nvPr/>
                </p:nvCxnSpPr>
                <p:spPr>
                  <a:xfrm>
                    <a:off x="8394712" y="2840033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ZoneTexte 18">
                    <a:extLst>
                      <a:ext uri="{FF2B5EF4-FFF2-40B4-BE49-F238E27FC236}">
                        <a16:creationId xmlns:a16="http://schemas.microsoft.com/office/drawing/2014/main" id="{4CC00CED-0591-1304-B72C-BAB59CD4C34B}"/>
                      </a:ext>
                    </a:extLst>
                  </p:cNvPr>
                  <p:cNvSpPr txBox="1"/>
                  <p:nvPr/>
                </p:nvSpPr>
                <p:spPr>
                  <a:xfrm>
                    <a:off x="8202221" y="1502947"/>
                    <a:ext cx="273987" cy="342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endParaRPr lang="fr-FR" sz="1200" dirty="0"/>
                  </a:p>
                </p:txBody>
              </p:sp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FCCD9C6C-F0D7-3D3C-8943-3615497FFDEC}"/>
                      </a:ext>
                    </a:extLst>
                  </p:cNvPr>
                  <p:cNvSpPr txBox="1"/>
                  <p:nvPr/>
                </p:nvSpPr>
                <p:spPr>
                  <a:xfrm>
                    <a:off x="8731493" y="2303397"/>
                    <a:ext cx="315178" cy="342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endParaRPr lang="fr-FR" sz="1200" dirty="0"/>
                  </a:p>
                </p:txBody>
              </p:sp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D16D254B-ED44-DBD8-A0AB-384511BCB5D8}"/>
                      </a:ext>
                    </a:extLst>
                  </p:cNvPr>
                  <p:cNvSpPr txBox="1"/>
                  <p:nvPr/>
                </p:nvSpPr>
                <p:spPr>
                  <a:xfrm>
                    <a:off x="9070433" y="1588824"/>
                    <a:ext cx="1267379" cy="3426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r>
                      <a:rPr lang="fr-FR" sz="1200" dirty="0"/>
                      <a:t>-1n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ZoneTexte 5">
                      <a:extLst>
                        <a:ext uri="{FF2B5EF4-FFF2-40B4-BE49-F238E27FC236}">
                          <a16:creationId xmlns:a16="http://schemas.microsoft.com/office/drawing/2014/main" id="{E9D078B9-4472-0894-7AD7-82FD6D9339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9365" y="3660315"/>
                      <a:ext cx="2005428" cy="5711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e>
                              <m:sub>
                                <m:f>
                                  <m:fPr>
                                    <m:ctrlPr>
                                      <a:rPr lang="fr-FR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fr-FR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sub>
                            </m:sSub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𝟓𝟗𝟗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𝐦𝐬</m:t>
                            </m:r>
                          </m:oMath>
                        </m:oMathPara>
                      </a14:m>
                      <a:endParaRPr lang="fr-FR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" name="ZoneTexte 5">
                      <a:extLst>
                        <a:ext uri="{FF2B5EF4-FFF2-40B4-BE49-F238E27FC236}">
                          <a16:creationId xmlns:a16="http://schemas.microsoft.com/office/drawing/2014/main" id="{E9D078B9-4472-0894-7AD7-82FD6D9339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9365" y="3660315"/>
                      <a:ext cx="2005428" cy="57111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23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ZoneTexte 6">
                      <a:extLst>
                        <a:ext uri="{FF2B5EF4-FFF2-40B4-BE49-F238E27FC236}">
                          <a16:creationId xmlns:a16="http://schemas.microsoft.com/office/drawing/2014/main" id="{7CC531AC-D1E1-835C-B72C-19E3CE26D8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35691" y="2450016"/>
                      <a:ext cx="1064610" cy="5106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400" b="1" i="0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  <m:e>
                                <m:r>
                                  <a:rPr lang="fr-FR" sz="2400" b="1" i="0" smtClean="0">
                                    <a:latin typeface="Cambria Math" panose="02040503050406030204" pitchFamily="18" charset="0"/>
                                  </a:rPr>
                                  <m:t>𝐆𝐚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7" name="ZoneTexte 6">
                      <a:extLst>
                        <a:ext uri="{FF2B5EF4-FFF2-40B4-BE49-F238E27FC236}">
                          <a16:creationId xmlns:a16="http://schemas.microsoft.com/office/drawing/2014/main" id="{7CC531AC-D1E1-835C-B72C-19E3CE26D85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35691" y="2450016"/>
                      <a:ext cx="1064610" cy="510653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ZoneTexte 7">
                      <a:extLst>
                        <a:ext uri="{FF2B5EF4-FFF2-40B4-BE49-F238E27FC236}">
                          <a16:creationId xmlns:a16="http://schemas.microsoft.com/office/drawing/2014/main" id="{4429830E-6CD5-5913-9A20-92A933B91A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23567" y="3110159"/>
                      <a:ext cx="1064610" cy="4738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Ge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8" name="ZoneTexte 7">
                      <a:extLst>
                        <a:ext uri="{FF2B5EF4-FFF2-40B4-BE49-F238E27FC236}">
                          <a16:creationId xmlns:a16="http://schemas.microsoft.com/office/drawing/2014/main" id="{4429830E-6CD5-5913-9A20-92A933B91AA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23567" y="3110159"/>
                      <a:ext cx="1064610" cy="473853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ZoneTexte 8">
                      <a:extLst>
                        <a:ext uri="{FF2B5EF4-FFF2-40B4-BE49-F238E27FC236}">
                          <a16:creationId xmlns:a16="http://schemas.microsoft.com/office/drawing/2014/main" id="{F68B7FDE-08AB-554B-E6CA-492533134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37428" y="3125549"/>
                      <a:ext cx="1064610" cy="4471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Ge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21" name="ZoneTexte 20">
                      <a:extLst>
                        <a:ext uri="{FF2B5EF4-FFF2-40B4-BE49-F238E27FC236}">
                          <a16:creationId xmlns:a16="http://schemas.microsoft.com/office/drawing/2014/main" id="{3A94926D-75B6-22D7-7B25-CA2C2B3E7A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7428" y="3125549"/>
                      <a:ext cx="1064610" cy="44717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ZoneTexte 9">
                      <a:extLst>
                        <a:ext uri="{FF2B5EF4-FFF2-40B4-BE49-F238E27FC236}">
                          <a16:creationId xmlns:a16="http://schemas.microsoft.com/office/drawing/2014/main" id="{7DC9D1F0-93B6-BB71-20CA-83D630BE21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226" y="3714047"/>
                      <a:ext cx="1064610" cy="4471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As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22" name="ZoneTexte 21">
                      <a:extLst>
                        <a:ext uri="{FF2B5EF4-FFF2-40B4-BE49-F238E27FC236}">
                          <a16:creationId xmlns:a16="http://schemas.microsoft.com/office/drawing/2014/main" id="{EF29F9D9-A628-DD30-0B18-AFAF22D58F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1226" y="3714047"/>
                      <a:ext cx="1064610" cy="44717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45832ED0-515A-8946-0776-F318A6E28F3A}"/>
                      </a:ext>
                    </a:extLst>
                  </p:cNvPr>
                  <p:cNvSpPr txBox="1"/>
                  <p:nvPr/>
                </p:nvSpPr>
                <p:spPr>
                  <a:xfrm>
                    <a:off x="-865329" y="2627516"/>
                    <a:ext cx="3075410" cy="4308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𝛃</m:t>
                              </m:r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𝟐𝟗𝟎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𝐌𝐞𝐕</m:t>
                          </m:r>
                        </m:oMath>
                      </m:oMathPara>
                    </a14:m>
                    <a:endParaRPr lang="fr-FR" b="1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45832ED0-515A-8946-0776-F318A6E28F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65329" y="2627516"/>
                    <a:ext cx="3075410" cy="4308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937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3CE297F3-5596-8536-7614-6B1CB88D0E8D}"/>
                </a:ext>
              </a:extLst>
            </p:cNvPr>
            <p:cNvCxnSpPr>
              <a:cxnSpLocks/>
            </p:cNvCxnSpPr>
            <p:nvPr/>
          </p:nvCxnSpPr>
          <p:spPr>
            <a:xfrm>
              <a:off x="7090933" y="2404087"/>
              <a:ext cx="364003" cy="581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68183B1-F7EE-1E3E-8BEC-FB5EA9E6B9F1}"/>
                </a:ext>
              </a:extLst>
            </p:cNvPr>
            <p:cNvCxnSpPr/>
            <p:nvPr/>
          </p:nvCxnSpPr>
          <p:spPr>
            <a:xfrm>
              <a:off x="6700928" y="2952254"/>
              <a:ext cx="7280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D7CB718E-C298-197F-7D66-8207C3E47D2B}"/>
                    </a:ext>
                  </a:extLst>
                </p:cNvPr>
                <p:cNvSpPr txBox="1"/>
                <p:nvPr/>
              </p:nvSpPr>
              <p:spPr>
                <a:xfrm>
                  <a:off x="5876086" y="2748822"/>
                  <a:ext cx="1013737" cy="433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As</m:t>
                            </m:r>
                          </m:e>
                        </m:sPre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D7CB718E-C298-197F-7D66-8207C3E47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6086" y="2748822"/>
                  <a:ext cx="1013737" cy="43358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B1D7640-224B-0D8E-26F0-FFDB5CEFD4D0}"/>
                </a:ext>
              </a:extLst>
            </p:cNvPr>
            <p:cNvSpPr txBox="1"/>
            <p:nvPr/>
          </p:nvSpPr>
          <p:spPr>
            <a:xfrm>
              <a:off x="6948492" y="2580281"/>
              <a:ext cx="201111" cy="25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β</a:t>
              </a:r>
              <a:endParaRPr lang="fr-FR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9C76470-89C5-33DF-A09E-32225BA302DB}"/>
                  </a:ext>
                </a:extLst>
              </p:cNvPr>
              <p:cNvSpPr txBox="1"/>
              <p:nvPr/>
            </p:nvSpPr>
            <p:spPr>
              <a:xfrm>
                <a:off x="7964348" y="6007595"/>
                <a:ext cx="3149966" cy="40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𝟖𝟐</m:t>
                        </m:r>
                      </m:sup>
                      <m:e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neutron activity </a:t>
                </a:r>
                <a:r>
                  <a:rPr lang="fr-FR" b="1" dirty="0" err="1"/>
                  <a:t>curve</a:t>
                </a:r>
                <a:endParaRPr lang="fr-FR" b="1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9C76470-89C5-33DF-A09E-32225BA30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348" y="6007595"/>
                <a:ext cx="3149966" cy="406009"/>
              </a:xfrm>
              <a:prstGeom prst="rect">
                <a:avLst/>
              </a:prstGeom>
              <a:blipFill>
                <a:blip r:embed="rId26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5363220-6535-7EDA-A184-9328D68E22E6}"/>
                  </a:ext>
                </a:extLst>
              </p:cNvPr>
              <p:cNvSpPr txBox="1"/>
              <p:nvPr/>
            </p:nvSpPr>
            <p:spPr>
              <a:xfrm>
                <a:off x="2062594" y="5961291"/>
                <a:ext cx="2741947" cy="40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𝟖𝟐</m:t>
                        </m:r>
                      </m:sup>
                      <m:e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β activity </a:t>
                </a:r>
                <a:r>
                  <a:rPr lang="fr-FR" b="1" dirty="0" err="1"/>
                  <a:t>curve</a:t>
                </a:r>
                <a:endParaRPr lang="fr-FR" b="1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5363220-6535-7EDA-A184-9328D68E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594" y="5961291"/>
                <a:ext cx="2741947" cy="406009"/>
              </a:xfrm>
              <a:prstGeom prst="rect">
                <a:avLst/>
              </a:prstGeom>
              <a:blipFill>
                <a:blip r:embed="rId27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A52CA2D-8EAE-841B-7315-211188C29986}"/>
                  </a:ext>
                </a:extLst>
              </p:cNvPr>
              <p:cNvSpPr txBox="1"/>
              <p:nvPr/>
            </p:nvSpPr>
            <p:spPr>
              <a:xfrm>
                <a:off x="445403" y="158308"/>
                <a:ext cx="10206121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Beta-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delayed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-neutron </a:t>
                </a:r>
                <a:r>
                  <a:rPr lang="fr-FR" sz="3600" b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fr-FR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sup>
                      <m:e>
                        <m:r>
                          <a:rPr lang="fr-FR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endParaRPr lang="fr-FR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A52CA2D-8EAE-841B-7315-211188C29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03" y="158308"/>
                <a:ext cx="10206121" cy="719812"/>
              </a:xfrm>
              <a:prstGeom prst="rect">
                <a:avLst/>
              </a:prstGeom>
              <a:blipFill>
                <a:blip r:embed="rId28"/>
                <a:stretch>
                  <a:fillRect l="-1866" t="-3448" b="-29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D4E1186-6C87-C70C-0D58-8D359A1BDC5E}"/>
                  </a:ext>
                </a:extLst>
              </p:cNvPr>
              <p:cNvSpPr txBox="1"/>
              <p:nvPr/>
            </p:nvSpPr>
            <p:spPr>
              <a:xfrm>
                <a:off x="1483229" y="3273008"/>
                <a:ext cx="1976438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𝛃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𝟕𝟑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D4E1186-6C87-C70C-0D58-8D359A1BD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229" y="3273008"/>
                <a:ext cx="1976438" cy="301878"/>
              </a:xfrm>
              <a:prstGeom prst="rect">
                <a:avLst/>
              </a:prstGeom>
              <a:blipFill>
                <a:blip r:embed="rId29"/>
                <a:stretch>
                  <a:fillRect l="-1274" t="-8000" r="-2548" b="-2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5386AE8-CD06-F8D4-DA1B-AE93DFCC4C41}"/>
                  </a:ext>
                </a:extLst>
              </p:cNvPr>
              <p:cNvSpPr txBox="1"/>
              <p:nvPr/>
            </p:nvSpPr>
            <p:spPr>
              <a:xfrm>
                <a:off x="7433553" y="3186767"/>
                <a:ext cx="301958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5386AE8-CD06-F8D4-DA1B-AE93DFCC4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553" y="3186767"/>
                <a:ext cx="3019589" cy="276999"/>
              </a:xfrm>
              <a:prstGeom prst="rect">
                <a:avLst/>
              </a:prstGeom>
              <a:blipFill>
                <a:blip r:embed="rId30"/>
                <a:stretch>
                  <a:fillRect t="-9091" b="-4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707E565B-9465-2A9F-29BC-9B1D13622F59}"/>
              </a:ext>
            </a:extLst>
          </p:cNvPr>
          <p:cNvGrpSpPr/>
          <p:nvPr/>
        </p:nvGrpSpPr>
        <p:grpSpPr>
          <a:xfrm>
            <a:off x="8795782" y="1085751"/>
            <a:ext cx="2692618" cy="1957158"/>
            <a:chOff x="223250" y="2864221"/>
            <a:chExt cx="4386590" cy="3287966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D5BFA7E8-6513-8A12-1103-A16207E8B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23250" y="2864221"/>
              <a:ext cx="4386590" cy="3287966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82CCE7-9E80-88D0-9418-35CEBF5234A6}"/>
                </a:ext>
              </a:extLst>
            </p:cNvPr>
            <p:cNvSpPr/>
            <p:nvPr/>
          </p:nvSpPr>
          <p:spPr>
            <a:xfrm>
              <a:off x="1238404" y="4246987"/>
              <a:ext cx="2454380" cy="261217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E2CF6A39-6DA8-7EB0-C47F-1BE503B79365}"/>
              </a:ext>
            </a:extLst>
          </p:cNvPr>
          <p:cNvSpPr txBox="1"/>
          <p:nvPr/>
        </p:nvSpPr>
        <p:spPr>
          <a:xfrm>
            <a:off x="9036001" y="675030"/>
            <a:ext cx="3354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Cf. Liang et al. </a:t>
            </a:r>
            <a:r>
              <a:rPr lang="fr-FR" sz="1200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200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 Sheets 168 (2020)</a:t>
            </a:r>
          </a:p>
        </p:txBody>
      </p:sp>
    </p:spTree>
    <p:extLst>
      <p:ext uri="{BB962C8B-B14F-4D97-AF65-F5344CB8AC3E}">
        <p14:creationId xmlns:p14="http://schemas.microsoft.com/office/powerpoint/2010/main" val="6805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2CE777-ECAB-D02A-C7D6-92A13E93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2F8119-01F5-1000-C172-DAE05035C1EF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DBF821-A061-460F-5A73-C8C141629F86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DD804F-F68C-54F1-E8E6-C8605BBFAB90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E82F10D-4D27-5906-BFC0-AA7CE2522D5D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91BFA94-41F9-BD82-3EA3-E35814DA0207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2759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CEBFDDD-CC33-9A8D-6839-36CA7077AB86}"/>
                  </a:ext>
                </a:extLst>
              </p:cNvPr>
              <p:cNvSpPr txBox="1"/>
              <p:nvPr/>
            </p:nvSpPr>
            <p:spPr>
              <a:xfrm>
                <a:off x="0" y="6524164"/>
                <a:ext cx="6171324" cy="33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Beta-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delayed</a:t>
                </a:r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2-neutron 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emission</a:t>
                </a:r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4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Ga</m:t>
                        </m:r>
                      </m:e>
                    </m:sPre>
                  </m:oMath>
                </a14:m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- 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Results</a:t>
                </a:r>
                <a:endParaRPr lang="fr-F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CEBFDDD-CC33-9A8D-6839-36CA7077A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24164"/>
                <a:ext cx="6171324" cy="331181"/>
              </a:xfrm>
              <a:prstGeom prst="rect">
                <a:avLst/>
              </a:prstGeom>
              <a:blipFill>
                <a:blip r:embed="rId2"/>
                <a:stretch>
                  <a:fillRect l="-41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5A774418-C736-6EDB-96CA-D010B36A19E1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Bateman </a:t>
            </a:r>
            <a:r>
              <a:rPr lang="fr-FR" sz="2400" b="1" dirty="0" err="1"/>
              <a:t>fits</a:t>
            </a:r>
            <a:endParaRPr lang="fr-FR" sz="2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EED9E2-CC84-64DB-14BD-E62721311D86}"/>
              </a:ext>
            </a:extLst>
          </p:cNvPr>
          <p:cNvSpPr txBox="1"/>
          <p:nvPr/>
        </p:nvSpPr>
        <p:spPr>
          <a:xfrm>
            <a:off x="11615057" y="6505088"/>
            <a:ext cx="48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1658D1-4D08-9EE6-05BF-95FD5BD9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4" y="3408687"/>
            <a:ext cx="6022412" cy="29829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092AE9-98F0-DEE7-17D4-E08026F14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323" y="3408687"/>
            <a:ext cx="6022412" cy="298295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4083A33-0064-F3B2-83BC-F771018A690B}"/>
              </a:ext>
            </a:extLst>
          </p:cNvPr>
          <p:cNvSpPr txBox="1"/>
          <p:nvPr/>
        </p:nvSpPr>
        <p:spPr>
          <a:xfrm>
            <a:off x="1118842" y="3349048"/>
            <a:ext cx="1534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20880 cycles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9500E3F-A7D1-DEFB-F67E-CE039C697115}"/>
              </a:ext>
            </a:extLst>
          </p:cNvPr>
          <p:cNvSpPr txBox="1"/>
          <p:nvPr/>
        </p:nvSpPr>
        <p:spPr>
          <a:xfrm>
            <a:off x="7141254" y="3349048"/>
            <a:ext cx="1534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20880 cycles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517A22C0-359F-7B15-462C-50EF4ADD74EC}"/>
              </a:ext>
            </a:extLst>
          </p:cNvPr>
          <p:cNvGrpSpPr/>
          <p:nvPr/>
        </p:nvGrpSpPr>
        <p:grpSpPr>
          <a:xfrm>
            <a:off x="0" y="930885"/>
            <a:ext cx="8071765" cy="2115140"/>
            <a:chOff x="603658" y="1134867"/>
            <a:chExt cx="8071765" cy="2115140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6809829B-29F1-05C1-229B-1B256C4424A1}"/>
                </a:ext>
              </a:extLst>
            </p:cNvPr>
            <p:cNvGrpSpPr/>
            <p:nvPr/>
          </p:nvGrpSpPr>
          <p:grpSpPr>
            <a:xfrm>
              <a:off x="603658" y="1134867"/>
              <a:ext cx="6356647" cy="1908630"/>
              <a:chOff x="-375702" y="1932532"/>
              <a:chExt cx="6675646" cy="2085913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E6BD0237-FC96-3BF6-6564-86AFBA6273FC}"/>
                  </a:ext>
                </a:extLst>
              </p:cNvPr>
              <p:cNvGrpSpPr/>
              <p:nvPr/>
            </p:nvGrpSpPr>
            <p:grpSpPr>
              <a:xfrm>
                <a:off x="62624" y="1932532"/>
                <a:ext cx="6237320" cy="2085913"/>
                <a:chOff x="4434976" y="2450016"/>
                <a:chExt cx="6237320" cy="2085913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33200641-8B41-65FC-BB17-8736191BA321}"/>
                    </a:ext>
                  </a:extLst>
                </p:cNvPr>
                <p:cNvGrpSpPr/>
                <p:nvPr/>
              </p:nvGrpSpPr>
              <p:grpSpPr>
                <a:xfrm>
                  <a:off x="7687531" y="2714634"/>
                  <a:ext cx="2984765" cy="1257907"/>
                  <a:chOff x="7335284" y="1328631"/>
                  <a:chExt cx="4454158" cy="1556143"/>
                </a:xfrm>
              </p:grpSpPr>
              <p:cxnSp>
                <p:nvCxnSpPr>
                  <p:cNvPr id="52" name="Connecteur droit 51">
                    <a:extLst>
                      <a:ext uri="{FF2B5EF4-FFF2-40B4-BE49-F238E27FC236}">
                        <a16:creationId xmlns:a16="http://schemas.microsoft.com/office/drawing/2014/main" id="{8D74E834-8DCB-EBC1-0A59-78BF2BCA04FD}"/>
                      </a:ext>
                    </a:extLst>
                  </p:cNvPr>
                  <p:cNvCxnSpPr/>
                  <p:nvPr/>
                </p:nvCxnSpPr>
                <p:spPr>
                  <a:xfrm>
                    <a:off x="7335284" y="1336379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avec flèche 52">
                    <a:extLst>
                      <a:ext uri="{FF2B5EF4-FFF2-40B4-BE49-F238E27FC236}">
                        <a16:creationId xmlns:a16="http://schemas.microsoft.com/office/drawing/2014/main" id="{4DB79A61-7DB3-9845-634D-F8F47B5E09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76207" y="1336379"/>
                    <a:ext cx="570461" cy="78595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avec flèche 53">
                    <a:extLst>
                      <a:ext uri="{FF2B5EF4-FFF2-40B4-BE49-F238E27FC236}">
                        <a16:creationId xmlns:a16="http://schemas.microsoft.com/office/drawing/2014/main" id="{455DB8A1-B7BA-263D-A845-2410E6B91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71732" y="1328631"/>
                    <a:ext cx="3288093" cy="797972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cteur droit 54">
                    <a:extLst>
                      <a:ext uri="{FF2B5EF4-FFF2-40B4-BE49-F238E27FC236}">
                        <a16:creationId xmlns:a16="http://schemas.microsoft.com/office/drawing/2014/main" id="{58429285-ADEC-B5F6-70C7-21653CC08B0D}"/>
                      </a:ext>
                    </a:extLst>
                  </p:cNvPr>
                  <p:cNvCxnSpPr/>
                  <p:nvPr/>
                </p:nvCxnSpPr>
                <p:spPr>
                  <a:xfrm>
                    <a:off x="7905745" y="2122335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cteur droit 55">
                    <a:extLst>
                      <a:ext uri="{FF2B5EF4-FFF2-40B4-BE49-F238E27FC236}">
                        <a16:creationId xmlns:a16="http://schemas.microsoft.com/office/drawing/2014/main" id="{F9AC391A-AEA8-0FB6-6FEC-6884CB1C4C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48519" y="2122336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necteur droit avec flèche 56">
                    <a:extLst>
                      <a:ext uri="{FF2B5EF4-FFF2-40B4-BE49-F238E27FC236}">
                        <a16:creationId xmlns:a16="http://schemas.microsoft.com/office/drawing/2014/main" id="{7F09AF1F-E980-2039-4204-4F2F61FC21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05921" y="2098818"/>
                    <a:ext cx="570461" cy="785956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eur droit 57">
                    <a:extLst>
                      <a:ext uri="{FF2B5EF4-FFF2-40B4-BE49-F238E27FC236}">
                        <a16:creationId xmlns:a16="http://schemas.microsoft.com/office/drawing/2014/main" id="{F85CF6F7-E0FC-BD4E-E5E2-AADA1A95FA1F}"/>
                      </a:ext>
                    </a:extLst>
                  </p:cNvPr>
                  <p:cNvCxnSpPr/>
                  <p:nvPr/>
                </p:nvCxnSpPr>
                <p:spPr>
                  <a:xfrm>
                    <a:off x="8394712" y="2840033"/>
                    <a:ext cx="114092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ZoneTexte 58">
                    <a:extLst>
                      <a:ext uri="{FF2B5EF4-FFF2-40B4-BE49-F238E27FC236}">
                        <a16:creationId xmlns:a16="http://schemas.microsoft.com/office/drawing/2014/main" id="{7440DA1D-9612-8B88-8578-47FC5980DE7B}"/>
                      </a:ext>
                    </a:extLst>
                  </p:cNvPr>
                  <p:cNvSpPr txBox="1"/>
                  <p:nvPr/>
                </p:nvSpPr>
                <p:spPr>
                  <a:xfrm>
                    <a:off x="8202221" y="1502947"/>
                    <a:ext cx="273987" cy="342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endParaRPr lang="fr-FR" sz="1200" dirty="0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66AAB4D0-C375-1CD9-07B4-D763728B74BB}"/>
                      </a:ext>
                    </a:extLst>
                  </p:cNvPr>
                  <p:cNvSpPr txBox="1"/>
                  <p:nvPr/>
                </p:nvSpPr>
                <p:spPr>
                  <a:xfrm>
                    <a:off x="8731493" y="2303397"/>
                    <a:ext cx="315178" cy="342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endParaRPr lang="fr-FR" sz="1200" dirty="0"/>
                  </a:p>
                </p:txBody>
              </p:sp>
              <p:sp>
                <p:nvSpPr>
                  <p:cNvPr id="61" name="ZoneTexte 60">
                    <a:extLst>
                      <a:ext uri="{FF2B5EF4-FFF2-40B4-BE49-F238E27FC236}">
                        <a16:creationId xmlns:a16="http://schemas.microsoft.com/office/drawing/2014/main" id="{02892287-ACDE-3CF2-627C-B385DEBC45F4}"/>
                      </a:ext>
                    </a:extLst>
                  </p:cNvPr>
                  <p:cNvSpPr txBox="1"/>
                  <p:nvPr/>
                </p:nvSpPr>
                <p:spPr>
                  <a:xfrm>
                    <a:off x="9195764" y="1614392"/>
                    <a:ext cx="1267379" cy="3426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200" dirty="0"/>
                      <a:t>β</a:t>
                    </a:r>
                    <a:r>
                      <a:rPr lang="fr-FR" sz="1200" dirty="0"/>
                      <a:t>-1n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ZoneTexte 46">
                      <a:extLst>
                        <a:ext uri="{FF2B5EF4-FFF2-40B4-BE49-F238E27FC236}">
                          <a16:creationId xmlns:a16="http://schemas.microsoft.com/office/drawing/2014/main" id="{0A1B0BD5-1DDD-3F84-4BA2-5B100CE9AA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34976" y="3964810"/>
                      <a:ext cx="2005428" cy="5711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e>
                              <m:sub>
                                <m:f>
                                  <m:fPr>
                                    <m:ctrlPr>
                                      <a:rPr lang="fr-FR" b="1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fr-FR" b="1" i="0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sub>
                            </m:sSub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𝟗𝟕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𝐦𝐬</m:t>
                            </m:r>
                          </m:oMath>
                        </m:oMathPara>
                      </a14:m>
                      <a:endParaRPr lang="fr-FR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ZoneTexte 46">
                      <a:extLst>
                        <a:ext uri="{FF2B5EF4-FFF2-40B4-BE49-F238E27FC236}">
                          <a16:creationId xmlns:a16="http://schemas.microsoft.com/office/drawing/2014/main" id="{0A1B0BD5-1DDD-3F84-4BA2-5B100CE9AA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34976" y="3964810"/>
                      <a:ext cx="2005428" cy="57111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3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ZoneTexte 47">
                      <a:extLst>
                        <a:ext uri="{FF2B5EF4-FFF2-40B4-BE49-F238E27FC236}">
                          <a16:creationId xmlns:a16="http://schemas.microsoft.com/office/drawing/2014/main" id="{F4BF9A54-F43F-59A3-4158-6D8ED2BFED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35691" y="2450016"/>
                      <a:ext cx="1064610" cy="55808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400" b="1" i="0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fr-FR" sz="24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p>
                              <m:e>
                                <m:r>
                                  <a:rPr lang="fr-FR" sz="2400" b="1" i="0" smtClean="0">
                                    <a:latin typeface="Cambria Math" panose="02040503050406030204" pitchFamily="18" charset="0"/>
                                  </a:rPr>
                                  <m:t>𝐆𝐚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48" name="ZoneTexte 47">
                      <a:extLst>
                        <a:ext uri="{FF2B5EF4-FFF2-40B4-BE49-F238E27FC236}">
                          <a16:creationId xmlns:a16="http://schemas.microsoft.com/office/drawing/2014/main" id="{F4BF9A54-F43F-59A3-4158-6D8ED2BFED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35691" y="2450016"/>
                      <a:ext cx="1064610" cy="55808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ZoneTexte 48">
                      <a:extLst>
                        <a:ext uri="{FF2B5EF4-FFF2-40B4-BE49-F238E27FC236}">
                          <a16:creationId xmlns:a16="http://schemas.microsoft.com/office/drawing/2014/main" id="{F1F94CD0-27CC-9479-34F7-A71D8A5286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20389" y="3122748"/>
                      <a:ext cx="1064610" cy="4738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Ge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49" name="ZoneTexte 48">
                      <a:extLst>
                        <a:ext uri="{FF2B5EF4-FFF2-40B4-BE49-F238E27FC236}">
                          <a16:creationId xmlns:a16="http://schemas.microsoft.com/office/drawing/2014/main" id="{F1F94CD0-27CC-9479-34F7-A71D8A5286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20389" y="3122748"/>
                      <a:ext cx="1064610" cy="47385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ZoneTexte 49">
                      <a:extLst>
                        <a:ext uri="{FF2B5EF4-FFF2-40B4-BE49-F238E27FC236}">
                          <a16:creationId xmlns:a16="http://schemas.microsoft.com/office/drawing/2014/main" id="{34946EBC-866F-E537-F341-590CF2B32D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37428" y="3125549"/>
                      <a:ext cx="1064610" cy="4738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Ge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50" name="ZoneTexte 49">
                      <a:extLst>
                        <a:ext uri="{FF2B5EF4-FFF2-40B4-BE49-F238E27FC236}">
                          <a16:creationId xmlns:a16="http://schemas.microsoft.com/office/drawing/2014/main" id="{34946EBC-866F-E537-F341-590CF2B32D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7428" y="3125549"/>
                      <a:ext cx="1064610" cy="473853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ZoneTexte 50">
                      <a:extLst>
                        <a:ext uri="{FF2B5EF4-FFF2-40B4-BE49-F238E27FC236}">
                          <a16:creationId xmlns:a16="http://schemas.microsoft.com/office/drawing/2014/main" id="{83B77B23-07E5-FBEC-F7EE-6FD2777BA5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226" y="3714047"/>
                      <a:ext cx="1064610" cy="4738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As</m:t>
                                </m:r>
                              </m:e>
                            </m:sPre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51" name="ZoneTexte 50">
                      <a:extLst>
                        <a:ext uri="{FF2B5EF4-FFF2-40B4-BE49-F238E27FC236}">
                          <a16:creationId xmlns:a16="http://schemas.microsoft.com/office/drawing/2014/main" id="{83B77B23-07E5-FBEC-F7EE-6FD2777BA5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1226" y="3714047"/>
                      <a:ext cx="1064610" cy="47385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ZoneTexte 44">
                    <a:extLst>
                      <a:ext uri="{FF2B5EF4-FFF2-40B4-BE49-F238E27FC236}">
                        <a16:creationId xmlns:a16="http://schemas.microsoft.com/office/drawing/2014/main" id="{37128F34-F1F5-C7D1-074C-92F629116F20}"/>
                      </a:ext>
                    </a:extLst>
                  </p:cNvPr>
                  <p:cNvSpPr txBox="1"/>
                  <p:nvPr/>
                </p:nvSpPr>
                <p:spPr>
                  <a:xfrm>
                    <a:off x="-375702" y="3023286"/>
                    <a:ext cx="3075410" cy="4308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  <m:sub>
                              <m:r>
                                <a:rPr lang="fr-FR" b="1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𝛃</m:t>
                              </m:r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𝟏𝐧</m:t>
                              </m:r>
                            </m:sub>
                          </m:sSub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𝟖𝟏𝟏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𝐌𝐞𝐕</m:t>
                          </m:r>
                        </m:oMath>
                      </m:oMathPara>
                    </a14:m>
                    <a:endParaRPr lang="fr-FR" b="1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ZoneTexte 44">
                    <a:extLst>
                      <a:ext uri="{FF2B5EF4-FFF2-40B4-BE49-F238E27FC236}">
                        <a16:creationId xmlns:a16="http://schemas.microsoft.com/office/drawing/2014/main" id="{37128F34-F1F5-C7D1-074C-92F629116F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75702" y="3023286"/>
                    <a:ext cx="3075410" cy="43082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937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D448E0B0-1230-CE78-DCF1-833879A358A1}"/>
                </a:ext>
              </a:extLst>
            </p:cNvPr>
            <p:cNvCxnSpPr>
              <a:cxnSpLocks/>
            </p:cNvCxnSpPr>
            <p:nvPr/>
          </p:nvCxnSpPr>
          <p:spPr>
            <a:xfrm>
              <a:off x="5509260" y="2471762"/>
              <a:ext cx="364003" cy="581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7C84E1B9-D9B3-A1F3-44CA-91876E8E95AD}"/>
                </a:ext>
              </a:extLst>
            </p:cNvPr>
            <p:cNvCxnSpPr>
              <a:cxnSpLocks/>
            </p:cNvCxnSpPr>
            <p:nvPr/>
          </p:nvCxnSpPr>
          <p:spPr>
            <a:xfrm>
              <a:off x="6934463" y="1958634"/>
              <a:ext cx="364003" cy="581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4CE81AA-4A15-D0C3-3512-26BC4D0A9ED3}"/>
                </a:ext>
              </a:extLst>
            </p:cNvPr>
            <p:cNvCxnSpPr/>
            <p:nvPr/>
          </p:nvCxnSpPr>
          <p:spPr>
            <a:xfrm>
              <a:off x="5145256" y="3053092"/>
              <a:ext cx="7280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9B64A4A2-B4BB-A4B9-6A6D-293ECB3F847C}"/>
                </a:ext>
              </a:extLst>
            </p:cNvPr>
            <p:cNvCxnSpPr/>
            <p:nvPr/>
          </p:nvCxnSpPr>
          <p:spPr>
            <a:xfrm>
              <a:off x="6570459" y="2539964"/>
              <a:ext cx="7280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D1F8BD39-86D0-0961-CA70-444E1ED6EBA6}"/>
                    </a:ext>
                  </a:extLst>
                </p:cNvPr>
                <p:cNvSpPr txBox="1"/>
                <p:nvPr/>
              </p:nvSpPr>
              <p:spPr>
                <a:xfrm>
                  <a:off x="5766596" y="2305460"/>
                  <a:ext cx="1013737" cy="4471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As</m:t>
                            </m:r>
                          </m:e>
                        </m:sPre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D1F8BD39-86D0-0961-CA70-444E1ED6E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6596" y="2305460"/>
                  <a:ext cx="1013737" cy="44717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A09CD7D2-67DC-1CA5-9FF1-4B7790EAA049}"/>
                    </a:ext>
                  </a:extLst>
                </p:cNvPr>
                <p:cNvSpPr txBox="1"/>
                <p:nvPr/>
              </p:nvSpPr>
              <p:spPr>
                <a:xfrm>
                  <a:off x="4287305" y="2802833"/>
                  <a:ext cx="1013737" cy="4471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</m:sPre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A09CD7D2-67DC-1CA5-9FF1-4B7790EAA0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305" y="2802833"/>
                  <a:ext cx="1013737" cy="44717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E5519845-44AE-8EC0-0748-6879C79663D5}"/>
                </a:ext>
              </a:extLst>
            </p:cNvPr>
            <p:cNvCxnSpPr>
              <a:cxnSpLocks/>
            </p:cNvCxnSpPr>
            <p:nvPr/>
          </p:nvCxnSpPr>
          <p:spPr>
            <a:xfrm>
              <a:off x="4875282" y="1376712"/>
              <a:ext cx="3800141" cy="5144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8B58981B-7AAE-2B82-CA2E-554901DC5520}"/>
                </a:ext>
              </a:extLst>
            </p:cNvPr>
            <p:cNvSpPr txBox="1"/>
            <p:nvPr/>
          </p:nvSpPr>
          <p:spPr>
            <a:xfrm>
              <a:off x="5347071" y="2674507"/>
              <a:ext cx="201111" cy="25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β</a:t>
              </a:r>
              <a:endParaRPr lang="fr-FR" sz="1200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BE7460F-DA81-4084-631D-B63812E0742A}"/>
                </a:ext>
              </a:extLst>
            </p:cNvPr>
            <p:cNvSpPr txBox="1"/>
            <p:nvPr/>
          </p:nvSpPr>
          <p:spPr>
            <a:xfrm>
              <a:off x="6740388" y="2097978"/>
              <a:ext cx="201111" cy="25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β</a:t>
              </a:r>
              <a:endParaRPr lang="fr-FR" sz="1200" dirty="0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14BBE87E-BA11-480F-AE94-68474132CCAB}"/>
                </a:ext>
              </a:extLst>
            </p:cNvPr>
            <p:cNvSpPr txBox="1"/>
            <p:nvPr/>
          </p:nvSpPr>
          <p:spPr>
            <a:xfrm>
              <a:off x="6670057" y="1346334"/>
              <a:ext cx="808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β</a:t>
              </a:r>
              <a:r>
                <a:rPr lang="fr-FR" sz="1200" dirty="0"/>
                <a:t>-2n</a:t>
              </a: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B731666F-1D9C-C4D0-C41D-E9E1787AB4C0}"/>
                </a:ext>
              </a:extLst>
            </p:cNvPr>
            <p:cNvCxnSpPr>
              <a:cxnSpLocks/>
            </p:cNvCxnSpPr>
            <p:nvPr/>
          </p:nvCxnSpPr>
          <p:spPr>
            <a:xfrm>
              <a:off x="7947416" y="1909448"/>
              <a:ext cx="7280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3ACB68AD-BD88-FCF9-3AE8-D97CC55B5671}"/>
                    </a:ext>
                  </a:extLst>
                </p:cNvPr>
                <p:cNvSpPr txBox="1"/>
                <p:nvPr/>
              </p:nvSpPr>
              <p:spPr>
                <a:xfrm>
                  <a:off x="7055465" y="1695814"/>
                  <a:ext cx="1013737" cy="433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Ge</m:t>
                            </m:r>
                          </m:e>
                        </m:sPre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3ACB68AD-BD88-FCF9-3AE8-D97CC55B5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5465" y="1695814"/>
                  <a:ext cx="1013737" cy="43358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au 81">
                <a:extLst>
                  <a:ext uri="{FF2B5EF4-FFF2-40B4-BE49-F238E27FC236}">
                    <a16:creationId xmlns:a16="http://schemas.microsoft.com/office/drawing/2014/main" id="{8F54341D-2666-24EF-B42B-817C5ACD8F6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345931" y="466359"/>
              <a:ext cx="3541269" cy="12051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368">
                      <a:extLst>
                        <a:ext uri="{9D8B030D-6E8A-4147-A177-3AD203B41FA5}">
                          <a16:colId xmlns:a16="http://schemas.microsoft.com/office/drawing/2014/main" val="3397781461"/>
                        </a:ext>
                      </a:extLst>
                    </a:gridCol>
                    <a:gridCol w="2423901">
                      <a:extLst>
                        <a:ext uri="{9D8B030D-6E8A-4147-A177-3AD203B41FA5}">
                          <a16:colId xmlns:a16="http://schemas.microsoft.com/office/drawing/2014/main" val="908711779"/>
                        </a:ext>
                      </a:extLst>
                    </a:gridCol>
                  </a:tblGrid>
                  <a:tr h="6201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N</a:t>
                          </a:r>
                          <a:r>
                            <a:rPr lang="fr-FR" baseline="-25000" dirty="0">
                              <a:solidFill>
                                <a:srgbClr val="FF0000"/>
                              </a:solidFill>
                            </a:rPr>
                            <a:t>β</a:t>
                          </a:r>
                          <a:r>
                            <a:rPr lang="fr-FR" baseline="0" dirty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fr-FR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18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  <m:e>
                                  <m:r>
                                    <a:rPr lang="fr-FR" sz="18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𝐆𝐚</m:t>
                                  </m:r>
                                </m:e>
                              </m:sPre>
                            </m:oMath>
                          </a14:m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tx1"/>
                              </a:solidFill>
                            </a:rPr>
                            <a:t>1107000 (1000)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74680252"/>
                      </a:ext>
                    </a:extLst>
                  </a:tr>
                  <a:tr h="5850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 err="1">
                              <a:solidFill>
                                <a:srgbClr val="3362FF"/>
                              </a:solidFill>
                            </a:rPr>
                            <a:t>N</a:t>
                          </a:r>
                          <a:r>
                            <a:rPr lang="fr-FR" b="1" baseline="-25000" dirty="0" err="1">
                              <a:solidFill>
                                <a:srgbClr val="3362FF"/>
                              </a:solidFill>
                            </a:rPr>
                            <a:t>n</a:t>
                          </a:r>
                          <a:r>
                            <a:rPr lang="fr-FR" b="1" baseline="0" dirty="0">
                              <a:solidFill>
                                <a:srgbClr val="3362FF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fr-FR" sz="1800" b="1" i="1" smtClean="0">
                                      <a:solidFill>
                                        <a:srgbClr val="336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1800" b="1" i="0" smtClean="0">
                                      <a:solidFill>
                                        <a:srgbClr val="336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336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  <m:e>
                                  <m:r>
                                    <a:rPr lang="fr-FR" sz="1800" b="1" i="0" smtClean="0">
                                      <a:solidFill>
                                        <a:srgbClr val="3362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𝐆𝐚</m:t>
                                  </m:r>
                                </m:e>
                              </m:sPre>
                            </m:oMath>
                          </a14:m>
                          <a:r>
                            <a:rPr lang="fr-FR" b="1" dirty="0">
                              <a:solidFill>
                                <a:srgbClr val="3362FF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258100 (500)</a:t>
                          </a:r>
                          <a:endParaRPr lang="fr-FR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0357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au 81">
                <a:extLst>
                  <a:ext uri="{FF2B5EF4-FFF2-40B4-BE49-F238E27FC236}">
                    <a16:creationId xmlns:a16="http://schemas.microsoft.com/office/drawing/2014/main" id="{8F54341D-2666-24EF-B42B-817C5ACD8F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6340890"/>
                  </p:ext>
                </p:extLst>
              </p:nvPr>
            </p:nvGraphicFramePr>
            <p:xfrm>
              <a:off x="8345931" y="466359"/>
              <a:ext cx="3541269" cy="12051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368">
                      <a:extLst>
                        <a:ext uri="{9D8B030D-6E8A-4147-A177-3AD203B41FA5}">
                          <a16:colId xmlns:a16="http://schemas.microsoft.com/office/drawing/2014/main" val="3397781461"/>
                        </a:ext>
                      </a:extLst>
                    </a:gridCol>
                    <a:gridCol w="2423901">
                      <a:extLst>
                        <a:ext uri="{9D8B030D-6E8A-4147-A177-3AD203B41FA5}">
                          <a16:colId xmlns:a16="http://schemas.microsoft.com/office/drawing/2014/main" val="908711779"/>
                        </a:ext>
                      </a:extLst>
                    </a:gridCol>
                  </a:tblGrid>
                  <a:tr h="62010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1136" r="-219318" b="-97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solidFill>
                                <a:schemeClr val="tx1"/>
                              </a:solidFill>
                            </a:rPr>
                            <a:t>1107000 (1000)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74680252"/>
                      </a:ext>
                    </a:extLst>
                  </a:tr>
                  <a:tr h="58501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1136" t="-104255" r="-219318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258100 (500)</a:t>
                          </a:r>
                          <a:endParaRPr lang="fr-FR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03579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8E7D653-1B56-872D-46AE-86CBC23F485F}"/>
                  </a:ext>
                </a:extLst>
              </p:cNvPr>
              <p:cNvSpPr txBox="1"/>
              <p:nvPr/>
            </p:nvSpPr>
            <p:spPr>
              <a:xfrm>
                <a:off x="8472735" y="2277406"/>
                <a:ext cx="30959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𝐧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&gt;∗=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8E7D653-1B56-872D-46AE-86CBC23F4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735" y="2277406"/>
                <a:ext cx="3095912" cy="369332"/>
              </a:xfrm>
              <a:prstGeom prst="rect">
                <a:avLst/>
              </a:prstGeom>
              <a:blipFill>
                <a:blip r:embed="rId16"/>
                <a:stretch>
                  <a:fillRect l="-2449" r="-2449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354BC52A-EED3-E5A2-D3BF-3175075664F7}"/>
              </a:ext>
            </a:extLst>
          </p:cNvPr>
          <p:cNvSpPr/>
          <p:nvPr/>
        </p:nvSpPr>
        <p:spPr>
          <a:xfrm>
            <a:off x="8385274" y="2148681"/>
            <a:ext cx="3299238" cy="581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C914DFC4-81F5-E2A3-0491-118ADEB86687}"/>
                  </a:ext>
                </a:extLst>
              </p:cNvPr>
              <p:cNvSpPr txBox="1"/>
              <p:nvPr/>
            </p:nvSpPr>
            <p:spPr>
              <a:xfrm>
                <a:off x="1983080" y="6037594"/>
                <a:ext cx="2741947" cy="40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β activity </a:t>
                </a:r>
                <a:r>
                  <a:rPr lang="fr-FR" b="1" dirty="0" err="1"/>
                  <a:t>curve</a:t>
                </a:r>
                <a:endParaRPr lang="fr-FR" b="1" dirty="0"/>
              </a:p>
            </p:txBody>
          </p:sp>
        </mc:Choice>
        <mc:Fallback xmlns="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C914DFC4-81F5-E2A3-0491-118ADEB86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080" y="6037594"/>
                <a:ext cx="2741947" cy="406009"/>
              </a:xfrm>
              <a:prstGeom prst="rect">
                <a:avLst/>
              </a:prstGeom>
              <a:blipFill>
                <a:blip r:embed="rId17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9C7EA661-57AE-E3D8-AE1D-21C6DB16857F}"/>
                  </a:ext>
                </a:extLst>
              </p:cNvPr>
              <p:cNvSpPr txBox="1"/>
              <p:nvPr/>
            </p:nvSpPr>
            <p:spPr>
              <a:xfrm>
                <a:off x="7819586" y="6040763"/>
                <a:ext cx="3002803" cy="40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neutron activity </a:t>
                </a:r>
                <a:r>
                  <a:rPr lang="fr-FR" b="1" dirty="0" err="1"/>
                  <a:t>curve</a:t>
                </a:r>
                <a:endParaRPr lang="fr-FR" b="1" dirty="0"/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9C7EA661-57AE-E3D8-AE1D-21C6DB168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586" y="6040763"/>
                <a:ext cx="3002803" cy="406009"/>
              </a:xfrm>
              <a:prstGeom prst="rect">
                <a:avLst/>
              </a:prstGeom>
              <a:blipFill>
                <a:blip r:embed="rId18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929EC98-A7D3-E72A-EAD0-439E82659ECC}"/>
                  </a:ext>
                </a:extLst>
              </p:cNvPr>
              <p:cNvSpPr txBox="1"/>
              <p:nvPr/>
            </p:nvSpPr>
            <p:spPr>
              <a:xfrm>
                <a:off x="486216" y="197706"/>
                <a:ext cx="1832442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929EC98-A7D3-E72A-EAD0-439E82659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6" y="197706"/>
                <a:ext cx="1832442" cy="719812"/>
              </a:xfrm>
              <a:prstGeom prst="rect">
                <a:avLst/>
              </a:prstGeom>
              <a:blipFill>
                <a:blip r:embed="rId19"/>
                <a:stretch>
                  <a:fillRect l="-6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88026F7-852A-5028-4A13-CBE512A0DF71}"/>
                  </a:ext>
                </a:extLst>
              </p:cNvPr>
              <p:cNvSpPr txBox="1"/>
              <p:nvPr/>
            </p:nvSpPr>
            <p:spPr>
              <a:xfrm>
                <a:off x="8301412" y="3387491"/>
                <a:ext cx="268788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88026F7-852A-5028-4A13-CBE512A0D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412" y="3387491"/>
                <a:ext cx="2687884" cy="276999"/>
              </a:xfrm>
              <a:prstGeom prst="rect">
                <a:avLst/>
              </a:prstGeom>
              <a:blipFill>
                <a:blip r:embed="rId2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6FC07B0-2866-23E2-27FA-87A9E931CE46}"/>
                  </a:ext>
                </a:extLst>
              </p:cNvPr>
              <p:cNvSpPr txBox="1"/>
              <p:nvPr/>
            </p:nvSpPr>
            <p:spPr>
              <a:xfrm>
                <a:off x="2453926" y="3323538"/>
                <a:ext cx="28156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0" dirty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</m:acc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𝟎𝟔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6FC07B0-2866-23E2-27FA-87A9E931C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926" y="3323538"/>
                <a:ext cx="2815679" cy="276999"/>
              </a:xfrm>
              <a:prstGeom prst="rect">
                <a:avLst/>
              </a:prstGeom>
              <a:blipFill>
                <a:blip r:embed="rId21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260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F72526-8A8A-AB25-70C1-199E9C60DA67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CEBFDDD-CC33-9A8D-6839-36CA7077AB86}"/>
                  </a:ext>
                </a:extLst>
              </p:cNvPr>
              <p:cNvSpPr txBox="1"/>
              <p:nvPr/>
            </p:nvSpPr>
            <p:spPr>
              <a:xfrm>
                <a:off x="0" y="6524164"/>
                <a:ext cx="6171324" cy="33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Beta-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delayed</a:t>
                </a:r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2-neutron 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emission</a:t>
                </a:r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4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Ga</m:t>
                        </m:r>
                      </m:e>
                    </m:sPre>
                  </m:oMath>
                </a14:m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</a:rPr>
                  <a:t> - </a:t>
                </a:r>
                <a:r>
                  <a:rPr lang="fr-F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Results</a:t>
                </a:r>
                <a:endParaRPr lang="fr-F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CEBFDDD-CC33-9A8D-6839-36CA7077A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24164"/>
                <a:ext cx="6171324" cy="331181"/>
              </a:xfrm>
              <a:prstGeom prst="rect">
                <a:avLst/>
              </a:prstGeom>
              <a:blipFill>
                <a:blip r:embed="rId2"/>
                <a:stretch>
                  <a:fillRect l="-41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5A774418-C736-6EDB-96CA-D010B36A19E1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Two</a:t>
            </a:r>
            <a:r>
              <a:rPr lang="fr-FR" sz="2400" b="1" dirty="0"/>
              <a:t> neutron </a:t>
            </a:r>
            <a:r>
              <a:rPr lang="fr-FR" sz="2400" b="1" dirty="0" err="1"/>
              <a:t>events</a:t>
            </a:r>
            <a:endParaRPr lang="fr-FR" sz="2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EED9E2-CC84-64DB-14BD-E62721311D86}"/>
              </a:ext>
            </a:extLst>
          </p:cNvPr>
          <p:cNvSpPr txBox="1"/>
          <p:nvPr/>
        </p:nvSpPr>
        <p:spPr>
          <a:xfrm>
            <a:off x="11615057" y="6505088"/>
            <a:ext cx="48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au 81">
                <a:extLst>
                  <a:ext uri="{FF2B5EF4-FFF2-40B4-BE49-F238E27FC236}">
                    <a16:creationId xmlns:a16="http://schemas.microsoft.com/office/drawing/2014/main" id="{8F54341D-2666-24EF-B42B-817C5ACD8F6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1460" y="1402309"/>
              <a:ext cx="3541269" cy="5850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5118">
                      <a:extLst>
                        <a:ext uri="{9D8B030D-6E8A-4147-A177-3AD203B41FA5}">
                          <a16:colId xmlns:a16="http://schemas.microsoft.com/office/drawing/2014/main" val="3397781461"/>
                        </a:ext>
                      </a:extLst>
                    </a:gridCol>
                    <a:gridCol w="2186151">
                      <a:extLst>
                        <a:ext uri="{9D8B030D-6E8A-4147-A177-3AD203B41FA5}">
                          <a16:colId xmlns:a16="http://schemas.microsoft.com/office/drawing/2014/main" val="908711779"/>
                        </a:ext>
                      </a:extLst>
                    </a:gridCol>
                  </a:tblGrid>
                  <a:tr h="5850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N</a:t>
                          </a:r>
                          <a:r>
                            <a:rPr lang="fr-FR" b="1" baseline="-25000" dirty="0">
                              <a:solidFill>
                                <a:srgbClr val="00B050"/>
                              </a:solidFill>
                            </a:rPr>
                            <a:t>2n</a:t>
                          </a:r>
                          <a:r>
                            <a:rPr lang="fr-FR" b="1" baseline="0" dirty="0">
                              <a:solidFill>
                                <a:srgbClr val="00B050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fr-FR" sz="1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1800" b="1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  <m:r>
                                    <a:rPr lang="fr-FR" sz="1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  <m:e>
                                  <m:r>
                                    <a:rPr lang="fr-FR" sz="1800" b="1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𝐆𝐚</m:t>
                                  </m:r>
                                </m:e>
                              </m:sPre>
                            </m:oMath>
                          </a14:m>
                          <a:r>
                            <a:rPr lang="fr-FR" b="1" dirty="0">
                              <a:solidFill>
                                <a:srgbClr val="00B050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5540 (70)</a:t>
                          </a:r>
                          <a:endParaRPr lang="fr-FR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0357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au 81">
                <a:extLst>
                  <a:ext uri="{FF2B5EF4-FFF2-40B4-BE49-F238E27FC236}">
                    <a16:creationId xmlns:a16="http://schemas.microsoft.com/office/drawing/2014/main" id="{8F54341D-2666-24EF-B42B-817C5ACD8F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2227604"/>
                  </p:ext>
                </p:extLst>
              </p:nvPr>
            </p:nvGraphicFramePr>
            <p:xfrm>
              <a:off x="4931460" y="1402309"/>
              <a:ext cx="3541269" cy="5850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5118">
                      <a:extLst>
                        <a:ext uri="{9D8B030D-6E8A-4147-A177-3AD203B41FA5}">
                          <a16:colId xmlns:a16="http://schemas.microsoft.com/office/drawing/2014/main" val="3397781461"/>
                        </a:ext>
                      </a:extLst>
                    </a:gridCol>
                    <a:gridCol w="2186151">
                      <a:extLst>
                        <a:ext uri="{9D8B030D-6E8A-4147-A177-3AD203B41FA5}">
                          <a16:colId xmlns:a16="http://schemas.microsoft.com/office/drawing/2014/main" val="908711779"/>
                        </a:ext>
                      </a:extLst>
                    </a:gridCol>
                  </a:tblGrid>
                  <a:tr h="58501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35" t="-2128" r="-162617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5540 (70)</a:t>
                          </a:r>
                          <a:endParaRPr lang="fr-FR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03579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8E7D653-1B56-872D-46AE-86CBC23F485F}"/>
                  </a:ext>
                </a:extLst>
              </p:cNvPr>
              <p:cNvSpPr txBox="1"/>
              <p:nvPr/>
            </p:nvSpPr>
            <p:spPr>
              <a:xfrm>
                <a:off x="9144704" y="2781738"/>
                <a:ext cx="2518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</m:t>
                      </m:r>
                      <m:r>
                        <a:rPr lang="fr-FR" sz="2400" b="1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𝟐𝐧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8E7D653-1B56-872D-46AE-86CBC23F4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04" y="2781738"/>
                <a:ext cx="2518318" cy="369332"/>
              </a:xfrm>
              <a:prstGeom prst="rect">
                <a:avLst/>
              </a:prstGeom>
              <a:blipFill>
                <a:blip r:embed="rId5"/>
                <a:stretch>
                  <a:fillRect l="-2513" r="-2513" b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08A017-2D9E-A0F9-0A47-F7AEF5297659}"/>
                  </a:ext>
                </a:extLst>
              </p:cNvPr>
              <p:cNvSpPr txBox="1"/>
              <p:nvPr/>
            </p:nvSpPr>
            <p:spPr>
              <a:xfrm>
                <a:off x="486214" y="1694815"/>
                <a:ext cx="2928450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fr-FR" b="1" i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𝛃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𝟐𝐧</m:t>
                          </m:r>
                        </m:sub>
                      </m:sSub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𝟏𝟕𝟗</m:t>
                      </m:r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fr-FR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08A017-2D9E-A0F9-0A47-F7AEF5297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4" y="1694815"/>
                <a:ext cx="2928450" cy="394210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DAA8BB8-7604-B608-C800-4FBBFFFD7917}"/>
              </a:ext>
            </a:extLst>
          </p:cNvPr>
          <p:cNvSpPr/>
          <p:nvPr/>
        </p:nvSpPr>
        <p:spPr>
          <a:xfrm>
            <a:off x="9034276" y="2675739"/>
            <a:ext cx="2628746" cy="581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771B07-D4E4-4E95-EC49-F833A4A7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94424"/>
            <a:ext cx="7595559" cy="376214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4083A33-0064-F3B2-83BC-F771018A690B}"/>
              </a:ext>
            </a:extLst>
          </p:cNvPr>
          <p:cNvSpPr txBox="1"/>
          <p:nvPr/>
        </p:nvSpPr>
        <p:spPr>
          <a:xfrm>
            <a:off x="1551493" y="2573847"/>
            <a:ext cx="1534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20880 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34E78BD-967F-D32D-F656-DBF9DC6A2051}"/>
                  </a:ext>
                </a:extLst>
              </p:cNvPr>
              <p:cNvSpPr txBox="1"/>
              <p:nvPr/>
            </p:nvSpPr>
            <p:spPr>
              <a:xfrm>
                <a:off x="7595559" y="4041684"/>
                <a:ext cx="43323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𝟏𝐧</m:t>
                          </m:r>
                        </m:sub>
                      </m:sSub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𝟑𝟒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34E78BD-967F-D32D-F656-DBF9DC6A2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559" y="4041684"/>
                <a:ext cx="4332340" cy="369332"/>
              </a:xfrm>
              <a:prstGeom prst="rect">
                <a:avLst/>
              </a:prstGeom>
              <a:blipFill>
                <a:blip r:embed="rId8"/>
                <a:stretch>
                  <a:fillRect l="-1170" t="-6667" r="-1170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C29F9DEF-FB86-8705-B69D-2A0ACC18E654}"/>
              </a:ext>
            </a:extLst>
          </p:cNvPr>
          <p:cNvSpPr/>
          <p:nvPr/>
        </p:nvSpPr>
        <p:spPr>
          <a:xfrm>
            <a:off x="7595559" y="3935684"/>
            <a:ext cx="4332340" cy="581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C26D20E-AD38-FBA9-3C1F-8BCFE23C9E8B}"/>
                  </a:ext>
                </a:extLst>
              </p:cNvPr>
              <p:cNvSpPr txBox="1"/>
              <p:nvPr/>
            </p:nvSpPr>
            <p:spPr>
              <a:xfrm>
                <a:off x="2222823" y="5719435"/>
                <a:ext cx="3149912" cy="40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1800" b="1" i="0" smtClean="0"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2-neutron activity </a:t>
                </a:r>
                <a:r>
                  <a:rPr lang="fr-FR" b="1" dirty="0" err="1"/>
                  <a:t>curve</a:t>
                </a:r>
                <a:endParaRPr lang="fr-FR" b="1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C26D20E-AD38-FBA9-3C1F-8BCFE23C9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823" y="5719435"/>
                <a:ext cx="3149912" cy="406009"/>
              </a:xfrm>
              <a:prstGeom prst="rect">
                <a:avLst/>
              </a:prstGeom>
              <a:blipFill>
                <a:blip r:embed="rId9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ED2923E-39A3-82CC-39E0-779F88ABB7A5}"/>
                  </a:ext>
                </a:extLst>
              </p:cNvPr>
              <p:cNvSpPr txBox="1"/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ED2923E-39A3-82CC-39E0-779F88AB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blipFill>
                <a:blip r:embed="rId10"/>
                <a:stretch>
                  <a:fillRect l="-2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3C0677FD-EC61-1DDE-49BD-77144E46317B}"/>
              </a:ext>
            </a:extLst>
          </p:cNvPr>
          <p:cNvSpPr txBox="1"/>
          <p:nvPr/>
        </p:nvSpPr>
        <p:spPr>
          <a:xfrm>
            <a:off x="6327322" y="6030057"/>
            <a:ext cx="5769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Cf. Jonson et al. CERN (1981)</a:t>
            </a:r>
            <a:endParaRPr lang="fr-FR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88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D5C0CDC8-C522-DD78-B908-772564C3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513"/>
            <a:ext cx="12192000" cy="221152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35B3223-1B6E-9C5B-13BA-01E43BEA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5385"/>
            <a:ext cx="12192000" cy="2211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1E4A9C2-552A-F904-7C4C-F5641E1546FF}"/>
                  </a:ext>
                </a:extLst>
              </p:cNvPr>
              <p:cNvSpPr txBox="1"/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1E4A9C2-552A-F904-7C4C-F5641E154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blipFill>
                <a:blip r:embed="rId5"/>
                <a:stretch>
                  <a:fillRect l="-2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EDC1821F-2663-2B43-4B85-27D784ABAF26}"/>
              </a:ext>
            </a:extLst>
          </p:cNvPr>
          <p:cNvSpPr txBox="1"/>
          <p:nvPr/>
        </p:nvSpPr>
        <p:spPr>
          <a:xfrm>
            <a:off x="486215" y="818747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Efficiency</a:t>
            </a:r>
            <a:r>
              <a:rPr lang="fr-FR" sz="2400" b="1" dirty="0"/>
              <a:t>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1339876-1830-4090-E902-BB0712E15B69}"/>
                  </a:ext>
                </a:extLst>
              </p:cNvPr>
              <p:cNvSpPr txBox="1"/>
              <p:nvPr/>
            </p:nvSpPr>
            <p:spPr>
              <a:xfrm>
                <a:off x="8992360" y="517469"/>
                <a:ext cx="1191736" cy="558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den>
                    </m:f>
                  </m:oMath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1339876-1830-4090-E902-BB0712E1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60" y="517469"/>
                <a:ext cx="1191736" cy="558871"/>
              </a:xfrm>
              <a:prstGeom prst="rect">
                <a:avLst/>
              </a:prstGeom>
              <a:blipFill>
                <a:blip r:embed="rId6"/>
                <a:stretch>
                  <a:fillRect l="-14737" t="-2222" r="-4211"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034BCDD2-7CFE-5630-1560-9AE904E7B17F}"/>
              </a:ext>
            </a:extLst>
          </p:cNvPr>
          <p:cNvGraphicFramePr>
            <a:graphicFrameLocks noGrp="1"/>
          </p:cNvGraphicFramePr>
          <p:nvPr/>
        </p:nvGraphicFramePr>
        <p:xfrm>
          <a:off x="1913470" y="5640293"/>
          <a:ext cx="398169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225">
                  <a:extLst>
                    <a:ext uri="{9D8B030D-6E8A-4147-A177-3AD203B41FA5}">
                      <a16:colId xmlns:a16="http://schemas.microsoft.com/office/drawing/2014/main" val="2792963176"/>
                    </a:ext>
                  </a:extLst>
                </a:gridCol>
                <a:gridCol w="837235">
                  <a:extLst>
                    <a:ext uri="{9D8B030D-6E8A-4147-A177-3AD203B41FA5}">
                      <a16:colId xmlns:a16="http://schemas.microsoft.com/office/drawing/2014/main" val="630199447"/>
                    </a:ext>
                  </a:extLst>
                </a:gridCol>
                <a:gridCol w="1327230">
                  <a:extLst>
                    <a:ext uri="{9D8B030D-6E8A-4147-A177-3AD203B41FA5}">
                      <a16:colId xmlns:a16="http://schemas.microsoft.com/office/drawing/2014/main" val="3996841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Energy (keV)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247.7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19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235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9CC4333-7E5B-C5D2-4D95-D6C7AA240384}"/>
                  </a:ext>
                </a:extLst>
              </p:cNvPr>
              <p:cNvSpPr txBox="1"/>
              <p:nvPr/>
            </p:nvSpPr>
            <p:spPr>
              <a:xfrm>
                <a:off x="6970871" y="5872633"/>
                <a:ext cx="281567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400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1" i="0" dirty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</m:acc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fr-F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𝟎𝟔</m:t>
                      </m:r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9CC4333-7E5B-C5D2-4D95-D6C7AA240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871" y="5872633"/>
                <a:ext cx="281567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ACDFA3B-D465-46DF-8617-3E8FFEFBCC48}"/>
                  </a:ext>
                </a:extLst>
              </p:cNvPr>
              <p:cNvSpPr txBox="1"/>
              <p:nvPr/>
            </p:nvSpPr>
            <p:spPr>
              <a:xfrm>
                <a:off x="4819449" y="531086"/>
                <a:ext cx="2151423" cy="614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fr-FR" sz="2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𝟏𝐧</m:t>
                        </m:r>
                      </m:sub>
                    </m:sSub>
                    <m:r>
                      <a:rPr lang="fr-FR" sz="24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</m:sub>
                        </m:sSub>
                      </m:den>
                    </m:f>
                    <m:r>
                      <a:rPr lang="fr-FR" sz="24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den>
                    </m:f>
                  </m:oMath>
                </a14:m>
                <a:endParaRPr lang="fr-FR" sz="2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ACDFA3B-D465-46DF-8617-3E8FFEFBC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449" y="531086"/>
                <a:ext cx="2151423" cy="614655"/>
              </a:xfrm>
              <a:prstGeom prst="rect">
                <a:avLst/>
              </a:prstGeom>
              <a:blipFill>
                <a:blip r:embed="rId8"/>
                <a:stretch>
                  <a:fillRect l="-8187" r="-1754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Ellipse 37">
            <a:extLst>
              <a:ext uri="{FF2B5EF4-FFF2-40B4-BE49-F238E27FC236}">
                <a16:creationId xmlns:a16="http://schemas.microsoft.com/office/drawing/2014/main" id="{FDFB4FE1-60C3-8970-E886-470DCBC258AE}"/>
              </a:ext>
            </a:extLst>
          </p:cNvPr>
          <p:cNvSpPr/>
          <p:nvPr/>
        </p:nvSpPr>
        <p:spPr>
          <a:xfrm>
            <a:off x="6578834" y="446314"/>
            <a:ext cx="522514" cy="810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onnecteur 4">
            <a:extLst>
              <a:ext uri="{FF2B5EF4-FFF2-40B4-BE49-F238E27FC236}">
                <a16:creationId xmlns:a16="http://schemas.microsoft.com/office/drawing/2014/main" id="{73878032-9B34-0634-88DC-3F33A1DCB4FE}"/>
              </a:ext>
            </a:extLst>
          </p:cNvPr>
          <p:cNvSpPr/>
          <p:nvPr/>
        </p:nvSpPr>
        <p:spPr>
          <a:xfrm>
            <a:off x="4038879" y="202107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onnecteur 5">
            <a:extLst>
              <a:ext uri="{FF2B5EF4-FFF2-40B4-BE49-F238E27FC236}">
                <a16:creationId xmlns:a16="http://schemas.microsoft.com/office/drawing/2014/main" id="{619B402C-A132-04D3-C0D9-92BC25552EFE}"/>
              </a:ext>
            </a:extLst>
          </p:cNvPr>
          <p:cNvSpPr/>
          <p:nvPr/>
        </p:nvSpPr>
        <p:spPr>
          <a:xfrm>
            <a:off x="3987171" y="401034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AE09A4-19D2-5D5E-39F3-44D8ECAE24C5}"/>
              </a:ext>
            </a:extLst>
          </p:cNvPr>
          <p:cNvSpPr txBox="1"/>
          <p:nvPr/>
        </p:nvSpPr>
        <p:spPr>
          <a:xfrm>
            <a:off x="3544440" y="5032948"/>
            <a:ext cx="606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Single, β </a:t>
            </a:r>
            <a:r>
              <a:rPr lang="fr-FR" b="1" dirty="0" err="1"/>
              <a:t>conditionned</a:t>
            </a:r>
            <a:r>
              <a:rPr lang="fr-FR" b="1" dirty="0"/>
              <a:t> and neutron </a:t>
            </a:r>
            <a:r>
              <a:rPr lang="fr-FR" b="1" dirty="0" err="1"/>
              <a:t>conditionned</a:t>
            </a:r>
            <a:r>
              <a:rPr lang="fr-FR" b="1" dirty="0"/>
              <a:t> γ </a:t>
            </a:r>
            <a:r>
              <a:rPr lang="fr-FR" b="1" dirty="0" err="1"/>
              <a:t>spectra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0422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A774418-C736-6EDB-96CA-D010B36A19E1}"/>
              </a:ext>
            </a:extLst>
          </p:cNvPr>
          <p:cNvSpPr txBox="1"/>
          <p:nvPr/>
        </p:nvSpPr>
        <p:spPr>
          <a:xfrm>
            <a:off x="507207" y="843854"/>
            <a:ext cx="607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TETRA </a:t>
            </a:r>
            <a:r>
              <a:rPr lang="fr-FR" sz="2400" b="1" dirty="0" err="1"/>
              <a:t>efficiency</a:t>
            </a:r>
            <a:endParaRPr lang="fr-FR" sz="24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848A13-43D9-122C-742A-40DC7430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" y="1392632"/>
            <a:ext cx="10780399" cy="22420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43B89EC-3A39-345D-151E-0A5591ED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2" y="3220661"/>
            <a:ext cx="10780399" cy="2242052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DDB890D-BCEA-AB3C-77AE-7C9D0C7E3514}"/>
              </a:ext>
            </a:extLst>
          </p:cNvPr>
          <p:cNvGraphicFramePr>
            <a:graphicFrameLocks noGrp="1"/>
          </p:cNvGraphicFramePr>
          <p:nvPr/>
        </p:nvGraphicFramePr>
        <p:xfrm>
          <a:off x="892037" y="5585187"/>
          <a:ext cx="582973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666">
                  <a:extLst>
                    <a:ext uri="{9D8B030D-6E8A-4147-A177-3AD203B41FA5}">
                      <a16:colId xmlns:a16="http://schemas.microsoft.com/office/drawing/2014/main" val="2792963176"/>
                    </a:ext>
                  </a:extLst>
                </a:gridCol>
                <a:gridCol w="1225826">
                  <a:extLst>
                    <a:ext uri="{9D8B030D-6E8A-4147-A177-3AD203B41FA5}">
                      <a16:colId xmlns:a16="http://schemas.microsoft.com/office/drawing/2014/main" val="630199447"/>
                    </a:ext>
                  </a:extLst>
                </a:gridCol>
                <a:gridCol w="1943246">
                  <a:extLst>
                    <a:ext uri="{9D8B030D-6E8A-4147-A177-3AD203B41FA5}">
                      <a16:colId xmlns:a16="http://schemas.microsoft.com/office/drawing/2014/main" val="3996841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Energy (keV)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247.7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19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TETRA </a:t>
                      </a:r>
                      <a:r>
                        <a:rPr lang="fr-FR" b="1" cap="none" spc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efficiency</a:t>
                      </a:r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46.6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235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FAC337-53B2-FD14-F026-9A9DFCEB601B}"/>
                  </a:ext>
                </a:extLst>
              </p:cNvPr>
              <p:cNvSpPr txBox="1"/>
              <p:nvPr/>
            </p:nvSpPr>
            <p:spPr>
              <a:xfrm>
                <a:off x="5776241" y="572295"/>
                <a:ext cx="2233304" cy="614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fr-FR" sz="24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𝟐𝐧</m:t>
                        </m:r>
                      </m:sub>
                    </m:sSub>
                    <m:r>
                      <a:rPr lang="fr-FR" sz="24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</m:sub>
                        </m:sSub>
                      </m:den>
                    </m:f>
                    <m:r>
                      <a:rPr lang="fr-FR" sz="24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fr-FR" sz="24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𝐧</m:t>
                            </m:r>
                          </m:sub>
                          <m:sup>
                            <m:r>
                              <a:rPr lang="fr-FR" sz="24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endParaRPr lang="fr-FR" sz="2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EFAC337-53B2-FD14-F026-9A9DFCEB6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241" y="572295"/>
                <a:ext cx="2233304" cy="614720"/>
              </a:xfrm>
              <a:prstGeom prst="rect">
                <a:avLst/>
              </a:prstGeom>
              <a:blipFill>
                <a:blip r:embed="rId6"/>
                <a:stretch>
                  <a:fillRect l="-7955" t="-2041"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llipse 14">
            <a:extLst>
              <a:ext uri="{FF2B5EF4-FFF2-40B4-BE49-F238E27FC236}">
                <a16:creationId xmlns:a16="http://schemas.microsoft.com/office/drawing/2014/main" id="{A866D2AF-8338-7B96-F26A-420E3A657669}"/>
              </a:ext>
            </a:extLst>
          </p:cNvPr>
          <p:cNvSpPr/>
          <p:nvPr/>
        </p:nvSpPr>
        <p:spPr>
          <a:xfrm>
            <a:off x="7535318" y="843854"/>
            <a:ext cx="522514" cy="3786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F5C0208-72DE-2C25-ECC9-86A9AE34AD66}"/>
                  </a:ext>
                </a:extLst>
              </p:cNvPr>
              <p:cNvSpPr txBox="1"/>
              <p:nvPr/>
            </p:nvSpPr>
            <p:spPr>
              <a:xfrm>
                <a:off x="8396127" y="5817527"/>
                <a:ext cx="268788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𝛆</m:t>
                              </m:r>
                            </m:e>
                          </m:acc>
                        </m:e>
                        <m:sub>
                          <m:r>
                            <a:rPr lang="fr-FR" sz="2400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F5C0208-72DE-2C25-ECC9-86A9AE34A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127" y="5817527"/>
                <a:ext cx="2687884" cy="369332"/>
              </a:xfrm>
              <a:prstGeom prst="rect">
                <a:avLst/>
              </a:prstGeom>
              <a:blipFill>
                <a:blip r:embed="rId7"/>
                <a:stretch>
                  <a:fillRect r="-469" b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necteur 3">
            <a:extLst>
              <a:ext uri="{FF2B5EF4-FFF2-40B4-BE49-F238E27FC236}">
                <a16:creationId xmlns:a16="http://schemas.microsoft.com/office/drawing/2014/main" id="{F6BCA5C7-F6D6-9E88-D26A-A8B2E8FCB4CA}"/>
              </a:ext>
            </a:extLst>
          </p:cNvPr>
          <p:cNvSpPr/>
          <p:nvPr/>
        </p:nvSpPr>
        <p:spPr>
          <a:xfrm>
            <a:off x="3644199" y="144354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onnecteur 4">
            <a:extLst>
              <a:ext uri="{FF2B5EF4-FFF2-40B4-BE49-F238E27FC236}">
                <a16:creationId xmlns:a16="http://schemas.microsoft.com/office/drawing/2014/main" id="{E132CB7A-300D-C69E-E8EB-E2AB67A25A0D}"/>
              </a:ext>
            </a:extLst>
          </p:cNvPr>
          <p:cNvSpPr/>
          <p:nvPr/>
        </p:nvSpPr>
        <p:spPr>
          <a:xfrm>
            <a:off x="3592491" y="3487772"/>
            <a:ext cx="103415" cy="10341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72D362C-EA0C-82A1-45D2-1DE3382D3B93}"/>
                  </a:ext>
                </a:extLst>
              </p:cNvPr>
              <p:cNvSpPr txBox="1"/>
              <p:nvPr/>
            </p:nvSpPr>
            <p:spPr>
              <a:xfrm>
                <a:off x="8867100" y="457594"/>
                <a:ext cx="2124876" cy="77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𝐜𝐨𝐧𝐝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fr-FR" sz="2400" b="1" i="0" smtClean="0">
                                  <a:latin typeface="Cambria Math" panose="02040503050406030204" pitchFamily="18" charset="0"/>
                                </a:rPr>
                                <m:t>𝐱𝐜𝐨𝐧𝐝</m:t>
                              </m:r>
                            </m:sub>
                          </m:sSub>
                        </m:den>
                      </m:f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latin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fr-FR" sz="24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72D362C-EA0C-82A1-45D2-1DE3382D3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100" y="457594"/>
                <a:ext cx="2124876" cy="772519"/>
              </a:xfrm>
              <a:prstGeom prst="rect">
                <a:avLst/>
              </a:prstGeom>
              <a:blipFill>
                <a:blip r:embed="rId8"/>
                <a:stretch>
                  <a:fillRect l="-1190" t="-1639"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EBB6EAF8-B8A0-3602-4225-84D2A8F38931}"/>
              </a:ext>
            </a:extLst>
          </p:cNvPr>
          <p:cNvSpPr txBox="1"/>
          <p:nvPr/>
        </p:nvSpPr>
        <p:spPr>
          <a:xfrm>
            <a:off x="3627582" y="5114406"/>
            <a:ext cx="476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β-neutron </a:t>
            </a:r>
            <a:r>
              <a:rPr lang="fr-FR" b="1" dirty="0" err="1"/>
              <a:t>conditionned</a:t>
            </a:r>
            <a:r>
              <a:rPr lang="fr-FR" b="1" dirty="0"/>
              <a:t> γ </a:t>
            </a:r>
            <a:r>
              <a:rPr lang="fr-FR" b="1" dirty="0" err="1"/>
              <a:t>spectra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D56A8A-38AF-4A20-B2DF-8F6C5C30D8BB}"/>
                  </a:ext>
                </a:extLst>
              </p:cNvPr>
              <p:cNvSpPr txBox="1"/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fr-FR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𝐆𝐚</m:t>
                        </m:r>
                      </m:e>
                    </m:sPre>
                  </m:oMath>
                </a14:m>
                <a:r>
                  <a:rPr lang="fr-FR" sz="36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D56A8A-38AF-4A20-B2DF-8F6C5C30D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5" y="197706"/>
                <a:ext cx="5685109" cy="719812"/>
              </a:xfrm>
              <a:prstGeom prst="rect">
                <a:avLst/>
              </a:prstGeom>
              <a:blipFill>
                <a:blip r:embed="rId9"/>
                <a:stretch>
                  <a:fillRect l="-2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276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F117B-B130-4984-5704-E818C380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38F6023-E19F-6165-C556-5F1E43B43E20}"/>
              </a:ext>
            </a:extLst>
          </p:cNvPr>
          <p:cNvSpPr txBox="1"/>
          <p:nvPr/>
        </p:nvSpPr>
        <p:spPr>
          <a:xfrm>
            <a:off x="486214" y="278708"/>
            <a:ext cx="56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1D41DC-8173-CDDC-75A3-BBCD1E2F4ED8}"/>
              </a:ext>
            </a:extLst>
          </p:cNvPr>
          <p:cNvSpPr txBox="1"/>
          <p:nvPr/>
        </p:nvSpPr>
        <p:spPr>
          <a:xfrm>
            <a:off x="507207" y="843854"/>
            <a:ext cx="754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Beta detector simulations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A1CE91-2667-6247-7B55-36D5A3B9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04" y="1837091"/>
            <a:ext cx="6353307" cy="34525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FAE97B-CD01-F5C4-CE5A-0C7184AB5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0" t="18752" r="28727" b="29066"/>
          <a:stretch/>
        </p:blipFill>
        <p:spPr>
          <a:xfrm>
            <a:off x="792689" y="2504575"/>
            <a:ext cx="2875240" cy="27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82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FD1A4-ADF7-05E7-EB4E-C66EA684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3693BE-9CE6-43D9-45DD-003D4048654E}"/>
              </a:ext>
            </a:extLst>
          </p:cNvPr>
          <p:cNvSpPr txBox="1"/>
          <p:nvPr/>
        </p:nvSpPr>
        <p:spPr>
          <a:xfrm>
            <a:off x="486214" y="278708"/>
            <a:ext cx="56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C055D6-A5A7-3F03-85C1-3C3A814DB9D9}"/>
              </a:ext>
            </a:extLst>
          </p:cNvPr>
          <p:cNvSpPr txBox="1"/>
          <p:nvPr/>
        </p:nvSpPr>
        <p:spPr>
          <a:xfrm>
            <a:off x="507207" y="843854"/>
            <a:ext cx="754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2n background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3270BB-1B83-E696-CADC-92A10ABCDE08}"/>
              </a:ext>
            </a:extLst>
          </p:cNvPr>
          <p:cNvSpPr txBox="1"/>
          <p:nvPr/>
        </p:nvSpPr>
        <p:spPr>
          <a:xfrm>
            <a:off x="486214" y="4609408"/>
            <a:ext cx="9882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2-n background</a:t>
            </a:r>
          </a:p>
          <a:p>
            <a:endParaRPr lang="fr-FR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Fortuitous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counting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grows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counting</a:t>
            </a: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background (constant)</a:t>
            </a:r>
          </a:p>
          <a:p>
            <a:endParaRPr lang="fr-FR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813CD0-1175-E5D2-FDEB-AAAC30E68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9" y="1371790"/>
            <a:ext cx="5916203" cy="29234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80D5FE-97A8-2776-72F4-CC06449B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26" y="1484357"/>
            <a:ext cx="6161855" cy="3044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71B9542-BDAC-0F89-0FB7-7F23A02F4F72}"/>
                  </a:ext>
                </a:extLst>
              </p:cNvPr>
              <p:cNvSpPr txBox="1"/>
              <p:nvPr/>
            </p:nvSpPr>
            <p:spPr>
              <a:xfrm>
                <a:off x="6881768" y="5578904"/>
                <a:ext cx="4353025" cy="494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𝛌</m:t>
                        </m:r>
                      </m:e>
                      <m:sub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𝐫𝐚𝐧𝐝</m:t>
                        </m:r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𝟐𝐧</m:t>
                        </m:r>
                      </m:sub>
                      <m:sup/>
                    </m:sSubSup>
                    <m:r>
                      <a:rPr lang="fr-FR" sz="2800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𝛌</m:t>
                        </m:r>
                      </m:e>
                      <m:sub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𝟏𝐧</m:t>
                        </m:r>
                      </m:sub>
                      <m:sup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fr-FR" sz="2800" b="1" i="0" smtClean="0">
                        <a:latin typeface="Cambria Math" panose="02040503050406030204" pitchFamily="18" charset="0"/>
                      </a:rPr>
                      <m:t>𝛉</m:t>
                    </m:r>
                    <m:sSup>
                      <m:sSupPr>
                        <m:ctrlPr>
                          <a:rPr lang="fr-FR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fr-FR" sz="28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𝛌</m:t>
                            </m:r>
                          </m:e>
                          <m:sub>
                            <m:r>
                              <a:rPr lang="fr-FR" sz="28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fr-FR" sz="2800" b="1" i="0">
                            <a:latin typeface="Cambria Math" panose="02040503050406030204" pitchFamily="18" charset="0"/>
                          </a:rPr>
                          <m:t>𝛉</m:t>
                        </m:r>
                      </m:sup>
                    </m:sSup>
                  </m:oMath>
                </a14:m>
                <a:endParaRPr lang="fr-FR" sz="2800" b="1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71B9542-BDAC-0F89-0FB7-7F23A02F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768" y="5578904"/>
                <a:ext cx="4353025" cy="494366"/>
              </a:xfrm>
              <a:prstGeom prst="rect">
                <a:avLst/>
              </a:prstGeom>
              <a:blipFill>
                <a:blip r:embed="rId4"/>
                <a:stretch>
                  <a:fillRect l="-4360" t="-5000" b="-3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247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4B5C-E388-7D98-8DD2-C47DD496F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8C305F5-8D9A-3DFC-1CAD-08898E2F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2" y="3071632"/>
            <a:ext cx="4064000" cy="1028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B576D2-6CC1-2DDD-73C8-7752FF044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9" y="4318453"/>
            <a:ext cx="2082800" cy="1066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098268-381D-E78F-A909-A1FFEAB48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14" y="5487096"/>
            <a:ext cx="3098800" cy="10541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223B58E-2840-383B-A7DA-DB5E1555F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5" y="1714414"/>
            <a:ext cx="3568700" cy="889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5C38294-C0D3-CA09-8D87-65A4BF16474D}"/>
              </a:ext>
            </a:extLst>
          </p:cNvPr>
          <p:cNvSpPr txBox="1"/>
          <p:nvPr/>
        </p:nvSpPr>
        <p:spPr>
          <a:xfrm>
            <a:off x="486214" y="278708"/>
            <a:ext cx="56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224BD2-08B0-42A3-BB8E-4B43BA35383B}"/>
              </a:ext>
            </a:extLst>
          </p:cNvPr>
          <p:cNvSpPr txBox="1"/>
          <p:nvPr/>
        </p:nvSpPr>
        <p:spPr>
          <a:xfrm>
            <a:off x="507207" y="843854"/>
            <a:ext cx="754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Bayesian</a:t>
            </a:r>
            <a:r>
              <a:rPr lang="fr-FR" sz="2400" b="1" dirty="0"/>
              <a:t> </a:t>
            </a:r>
            <a:r>
              <a:rPr lang="fr-FR" sz="2400" b="1" dirty="0" err="1"/>
              <a:t>unfolding</a:t>
            </a:r>
            <a:r>
              <a:rPr lang="fr-FR" sz="2400" b="1" dirty="0"/>
              <a:t> </a:t>
            </a:r>
            <a:r>
              <a:rPr lang="fr-FR" sz="2400" b="1" dirty="0" err="1"/>
              <a:t>method</a:t>
            </a:r>
            <a:endParaRPr lang="fr-FR" sz="2400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044E4E6-61F0-9DBC-AEC6-75742DDDA0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757"/>
          <a:stretch/>
        </p:blipFill>
        <p:spPr>
          <a:xfrm>
            <a:off x="6610011" y="205358"/>
            <a:ext cx="3684879" cy="26846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5F946C-3BCB-8710-E4E6-9A43982475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321"/>
          <a:stretch/>
        </p:blipFill>
        <p:spPr>
          <a:xfrm>
            <a:off x="5982070" y="3087712"/>
            <a:ext cx="2554950" cy="160800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17BF39C-2D08-9D44-0719-2563E1ECF2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7327"/>
          <a:stretch/>
        </p:blipFill>
        <p:spPr>
          <a:xfrm>
            <a:off x="5912101" y="4893391"/>
            <a:ext cx="2694888" cy="169595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BAD2271-5458-1B78-D4F9-E2F50F3769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930"/>
          <a:stretch/>
        </p:blipFill>
        <p:spPr>
          <a:xfrm>
            <a:off x="8589702" y="4783082"/>
            <a:ext cx="2926622" cy="186956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4A7855D-2D86-A052-34B6-8EC8A46CE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966"/>
          <a:stretch/>
        </p:blipFill>
        <p:spPr>
          <a:xfrm>
            <a:off x="8627161" y="2913522"/>
            <a:ext cx="2927727" cy="18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0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413F0-C184-866C-1952-3320905A6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248BF1E-8258-B5B6-C6B2-31012D69F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5" y="1666478"/>
            <a:ext cx="3217605" cy="18479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CD724F-DDF9-8779-5CB3-DE088C1A366C}"/>
              </a:ext>
            </a:extLst>
          </p:cNvPr>
          <p:cNvSpPr txBox="1"/>
          <p:nvPr/>
        </p:nvSpPr>
        <p:spPr>
          <a:xfrm>
            <a:off x="486214" y="278708"/>
            <a:ext cx="1161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Beta-</a:t>
            </a:r>
            <a:r>
              <a:rPr lang="fr-FR" sz="3600" b="1" dirty="0" err="1">
                <a:solidFill>
                  <a:srgbClr val="C00000"/>
                </a:solidFill>
              </a:rPr>
              <a:t>delayed</a:t>
            </a:r>
            <a:r>
              <a:rPr lang="fr-FR" sz="3600" b="1" dirty="0">
                <a:solidFill>
                  <a:srgbClr val="C00000"/>
                </a:solidFill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</a:rPr>
              <a:t>emission</a:t>
            </a:r>
            <a:r>
              <a:rPr lang="fr-FR" sz="3600" b="1" dirty="0">
                <a:solidFill>
                  <a:srgbClr val="C00000"/>
                </a:solidFill>
              </a:rPr>
              <a:t> : state of the 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B144B-AED3-4761-4844-DFDD37DE82FC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723C0F-CF63-D59C-806A-54716E7FE034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C03B35-4AA5-A6D1-23E3-92C98B41A24F}"/>
              </a:ext>
            </a:extLst>
          </p:cNvPr>
          <p:cNvSpPr txBox="1"/>
          <p:nvPr/>
        </p:nvSpPr>
        <p:spPr>
          <a:xfrm>
            <a:off x="0" y="6524164"/>
            <a:ext cx="793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452F5D-433B-6FE0-4713-37F52A185CAC}"/>
              </a:ext>
            </a:extLst>
          </p:cNvPr>
          <p:cNvSpPr txBox="1"/>
          <p:nvPr/>
        </p:nvSpPr>
        <p:spPr>
          <a:xfrm>
            <a:off x="486214" y="869922"/>
            <a:ext cx="813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Statistical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r>
              <a:rPr lang="fr-FR" sz="2400" b="1" dirty="0"/>
              <a:t> and « </a:t>
            </a:r>
            <a:r>
              <a:rPr lang="fr-FR" sz="2400" b="1" dirty="0" err="1"/>
              <a:t>Pandemonium</a:t>
            </a:r>
            <a:r>
              <a:rPr lang="fr-FR" sz="2400" b="1" dirty="0"/>
              <a:t> </a:t>
            </a:r>
            <a:r>
              <a:rPr lang="fr-FR" sz="2400" b="1" dirty="0" err="1"/>
              <a:t>effect</a:t>
            </a:r>
            <a:r>
              <a:rPr lang="fr-FR" sz="2400" b="1" dirty="0"/>
              <a:t>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F48A2F-A2DA-7D01-53BC-C633C2FD2EEB}"/>
              </a:ext>
            </a:extLst>
          </p:cNvPr>
          <p:cNvSpPr txBox="1"/>
          <p:nvPr/>
        </p:nvSpPr>
        <p:spPr>
          <a:xfrm>
            <a:off x="-54210" y="4556156"/>
            <a:ext cx="4162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Takahashi and Yamada Prog.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41 (1969) 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F4C5E7-2499-A38D-3202-28FEBB906DF9}"/>
              </a:ext>
            </a:extLst>
          </p:cNvPr>
          <p:cNvSpPr txBox="1"/>
          <p:nvPr/>
        </p:nvSpPr>
        <p:spPr>
          <a:xfrm>
            <a:off x="0" y="4015038"/>
            <a:ext cx="713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Peak structure </a:t>
            </a:r>
            <a:r>
              <a:rPr lang="fr-FR" b="1" dirty="0" err="1"/>
              <a:t>cannot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explained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gross</a:t>
            </a:r>
            <a:r>
              <a:rPr lang="fr-FR" b="1" dirty="0"/>
              <a:t> </a:t>
            </a:r>
            <a:r>
              <a:rPr lang="fr-FR" b="1" dirty="0" err="1"/>
              <a:t>theory</a:t>
            </a:r>
            <a:r>
              <a:rPr lang="fr-FR" b="1" dirty="0"/>
              <a:t> of beta-</a:t>
            </a:r>
            <a:r>
              <a:rPr lang="fr-FR" b="1" dirty="0" err="1"/>
              <a:t>decay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887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5D2A2-F59E-4CC8-5260-92A9B4A8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0EC8A2-5F1C-1E83-D766-8A6F241B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5" y="1666478"/>
            <a:ext cx="3217605" cy="18479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C0A642F-C143-5E6E-F0AD-5DD5A619E396}"/>
              </a:ext>
            </a:extLst>
          </p:cNvPr>
          <p:cNvSpPr txBox="1"/>
          <p:nvPr/>
        </p:nvSpPr>
        <p:spPr>
          <a:xfrm>
            <a:off x="486214" y="278708"/>
            <a:ext cx="1161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Beta-</a:t>
            </a:r>
            <a:r>
              <a:rPr lang="fr-FR" sz="3600" b="1" dirty="0" err="1">
                <a:solidFill>
                  <a:srgbClr val="C00000"/>
                </a:solidFill>
              </a:rPr>
              <a:t>delayed</a:t>
            </a:r>
            <a:r>
              <a:rPr lang="fr-FR" sz="3600" b="1" dirty="0">
                <a:solidFill>
                  <a:srgbClr val="C00000"/>
                </a:solidFill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</a:rPr>
              <a:t>emission</a:t>
            </a:r>
            <a:r>
              <a:rPr lang="fr-FR" sz="3600" b="1" dirty="0">
                <a:solidFill>
                  <a:srgbClr val="C00000"/>
                </a:solidFill>
              </a:rPr>
              <a:t> : state of the 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C5C02-65C6-F906-39FF-33218676CBA4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EF4DF0-CCA6-43D3-6AC3-46D4C0A9BC73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A347BB-F8D3-25C3-A180-684F28FA8A83}"/>
              </a:ext>
            </a:extLst>
          </p:cNvPr>
          <p:cNvSpPr txBox="1"/>
          <p:nvPr/>
        </p:nvSpPr>
        <p:spPr>
          <a:xfrm>
            <a:off x="0" y="6524164"/>
            <a:ext cx="793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F922065A-6AB6-80BD-206B-6048081B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53" y="1523123"/>
            <a:ext cx="2781824" cy="250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Flèche vers la droite 78">
            <a:extLst>
              <a:ext uri="{FF2B5EF4-FFF2-40B4-BE49-F238E27FC236}">
                <a16:creationId xmlns:a16="http://schemas.microsoft.com/office/drawing/2014/main" id="{36D67079-7A22-25A6-2C58-0E883E1339FE}"/>
              </a:ext>
            </a:extLst>
          </p:cNvPr>
          <p:cNvSpPr/>
          <p:nvPr/>
        </p:nvSpPr>
        <p:spPr>
          <a:xfrm>
            <a:off x="3370740" y="2329451"/>
            <a:ext cx="519969" cy="44577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96CB054-3D23-CC19-5BC6-D8931C66218A}"/>
              </a:ext>
            </a:extLst>
          </p:cNvPr>
          <p:cNvSpPr txBox="1"/>
          <p:nvPr/>
        </p:nvSpPr>
        <p:spPr>
          <a:xfrm>
            <a:off x="7517705" y="3049010"/>
            <a:ext cx="2873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Hardy et al.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A305 (1977)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F6B8F7D-AF6D-1334-4DDA-083407786764}"/>
              </a:ext>
            </a:extLst>
          </p:cNvPr>
          <p:cNvSpPr txBox="1"/>
          <p:nvPr/>
        </p:nvSpPr>
        <p:spPr>
          <a:xfrm>
            <a:off x="6496576" y="2052810"/>
            <a:ext cx="5607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Hardy : No structure, </a:t>
            </a:r>
            <a:r>
              <a:rPr lang="fr-FR" sz="1800" b="1" dirty="0" err="1"/>
              <a:t>only</a:t>
            </a:r>
            <a:r>
              <a:rPr lang="fr-FR" sz="1800" b="1" dirty="0"/>
              <a:t> </a:t>
            </a:r>
            <a:r>
              <a:rPr lang="fr-FR" sz="1800" b="1" dirty="0" err="1"/>
              <a:t>statistical</a:t>
            </a:r>
            <a:r>
              <a:rPr lang="fr-FR" sz="1800" b="1" dirty="0"/>
              <a:t>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/>
              <a:t>Pandemonium</a:t>
            </a:r>
            <a:r>
              <a:rPr lang="fr-FR" sz="1800" b="1" dirty="0"/>
              <a:t> </a:t>
            </a:r>
            <a:r>
              <a:rPr lang="fr-FR" sz="1800" b="1" dirty="0" err="1"/>
              <a:t>effect</a:t>
            </a:r>
            <a:r>
              <a:rPr lang="fr-FR" sz="1800" b="1" dirty="0"/>
              <a:t> : </a:t>
            </a:r>
            <a:r>
              <a:rPr lang="fr-FR" sz="1800" b="1" dirty="0" err="1"/>
              <a:t>Overestimation</a:t>
            </a:r>
            <a:r>
              <a:rPr lang="fr-FR" sz="1800" b="1" dirty="0"/>
              <a:t> of </a:t>
            </a:r>
            <a:r>
              <a:rPr lang="fr-FR" sz="1800" b="1" dirty="0" err="1"/>
              <a:t>feeding</a:t>
            </a:r>
            <a:r>
              <a:rPr lang="fr-FR" sz="1800" b="1" dirty="0"/>
              <a:t> the </a:t>
            </a:r>
            <a:r>
              <a:rPr lang="fr-FR" sz="1800" b="1" dirty="0" err="1"/>
              <a:t>levels</a:t>
            </a:r>
            <a:r>
              <a:rPr lang="fr-FR" sz="1800" b="1" dirty="0"/>
              <a:t> </a:t>
            </a:r>
            <a:r>
              <a:rPr lang="fr-FR" sz="1800" b="1" dirty="0" err="1"/>
              <a:t>under</a:t>
            </a:r>
            <a:r>
              <a:rPr lang="fr-FR" sz="1800" b="1" dirty="0"/>
              <a:t> Sn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FBE5D3-57E0-D570-8932-B1CE82B1B315}"/>
              </a:ext>
            </a:extLst>
          </p:cNvPr>
          <p:cNvSpPr txBox="1"/>
          <p:nvPr/>
        </p:nvSpPr>
        <p:spPr>
          <a:xfrm>
            <a:off x="486214" y="869922"/>
            <a:ext cx="813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Statistical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r>
              <a:rPr lang="fr-FR" sz="2400" b="1" dirty="0"/>
              <a:t> and « </a:t>
            </a:r>
            <a:r>
              <a:rPr lang="fr-FR" sz="2400" b="1" dirty="0" err="1"/>
              <a:t>Pandemonium</a:t>
            </a:r>
            <a:r>
              <a:rPr lang="fr-FR" sz="2400" b="1" dirty="0"/>
              <a:t> </a:t>
            </a:r>
            <a:r>
              <a:rPr lang="fr-FR" sz="2400" b="1" dirty="0" err="1"/>
              <a:t>effect</a:t>
            </a:r>
            <a:r>
              <a:rPr lang="fr-FR" sz="2400" b="1" dirty="0"/>
              <a:t>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D5B012-F37C-8C55-59BC-506833AEA56C}"/>
              </a:ext>
            </a:extLst>
          </p:cNvPr>
          <p:cNvSpPr txBox="1"/>
          <p:nvPr/>
        </p:nvSpPr>
        <p:spPr>
          <a:xfrm>
            <a:off x="-54210" y="4556156"/>
            <a:ext cx="4162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Takahashi and Yamada Prog.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41 (1969) 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FFC624-13E8-676B-8DAB-FA719531DF14}"/>
              </a:ext>
            </a:extLst>
          </p:cNvPr>
          <p:cNvSpPr txBox="1"/>
          <p:nvPr/>
        </p:nvSpPr>
        <p:spPr>
          <a:xfrm>
            <a:off x="0" y="4015038"/>
            <a:ext cx="713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Peak structure </a:t>
            </a:r>
            <a:r>
              <a:rPr lang="fr-FR" b="1" dirty="0" err="1"/>
              <a:t>cannot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explained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gross</a:t>
            </a:r>
            <a:r>
              <a:rPr lang="fr-FR" b="1" dirty="0"/>
              <a:t> </a:t>
            </a:r>
            <a:r>
              <a:rPr lang="fr-FR" b="1" dirty="0" err="1"/>
              <a:t>theory</a:t>
            </a:r>
            <a:r>
              <a:rPr lang="fr-FR" b="1" dirty="0"/>
              <a:t> of beta-</a:t>
            </a:r>
            <a:r>
              <a:rPr lang="fr-FR" b="1" dirty="0" err="1"/>
              <a:t>decay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7443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440B-AF05-9055-2539-181E56C2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81D2DA-630D-3479-AFE9-9B977913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5" y="1666478"/>
            <a:ext cx="3217605" cy="18479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47E8E3-021B-9A9A-429F-95E00FCBAFD7}"/>
              </a:ext>
            </a:extLst>
          </p:cNvPr>
          <p:cNvSpPr txBox="1"/>
          <p:nvPr/>
        </p:nvSpPr>
        <p:spPr>
          <a:xfrm>
            <a:off x="486214" y="278708"/>
            <a:ext cx="1161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Beta-</a:t>
            </a:r>
            <a:r>
              <a:rPr lang="fr-FR" sz="3600" b="1" dirty="0" err="1">
                <a:solidFill>
                  <a:srgbClr val="C00000"/>
                </a:solidFill>
              </a:rPr>
              <a:t>delayed</a:t>
            </a:r>
            <a:r>
              <a:rPr lang="fr-FR" sz="3600" b="1" dirty="0">
                <a:solidFill>
                  <a:srgbClr val="C00000"/>
                </a:solidFill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</a:rPr>
              <a:t>emission</a:t>
            </a:r>
            <a:r>
              <a:rPr lang="fr-FR" sz="3600" b="1" dirty="0">
                <a:solidFill>
                  <a:srgbClr val="C00000"/>
                </a:solidFill>
              </a:rPr>
              <a:t> : state of the 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A3FC6B-3645-ED41-9D3A-60A87B7A451D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0A3E80-6718-EF20-6AE6-63116D2A0B93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9A850A-FDEA-F3A5-C76D-5786E36EA8DA}"/>
              </a:ext>
            </a:extLst>
          </p:cNvPr>
          <p:cNvSpPr txBox="1"/>
          <p:nvPr/>
        </p:nvSpPr>
        <p:spPr>
          <a:xfrm>
            <a:off x="0" y="6524164"/>
            <a:ext cx="793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C2793433-4B08-8878-ADEC-2A1DB820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53" y="1523123"/>
            <a:ext cx="2781824" cy="250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Flèche vers la droite 78">
            <a:extLst>
              <a:ext uri="{FF2B5EF4-FFF2-40B4-BE49-F238E27FC236}">
                <a16:creationId xmlns:a16="http://schemas.microsoft.com/office/drawing/2014/main" id="{CD1865FA-1C4E-3806-36EF-780A7AD3F721}"/>
              </a:ext>
            </a:extLst>
          </p:cNvPr>
          <p:cNvSpPr/>
          <p:nvPr/>
        </p:nvSpPr>
        <p:spPr>
          <a:xfrm>
            <a:off x="3370740" y="2329451"/>
            <a:ext cx="519969" cy="44577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183DCCA8-655B-CB3D-9D76-F2869BFE66F2}"/>
              </a:ext>
            </a:extLst>
          </p:cNvPr>
          <p:cNvSpPr txBox="1"/>
          <p:nvPr/>
        </p:nvSpPr>
        <p:spPr>
          <a:xfrm>
            <a:off x="7517705" y="3049010"/>
            <a:ext cx="2873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Hardy et al.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A305 (1977)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9A2670E8-0F33-9B64-3319-BC11ED37209A}"/>
              </a:ext>
            </a:extLst>
          </p:cNvPr>
          <p:cNvSpPr txBox="1"/>
          <p:nvPr/>
        </p:nvSpPr>
        <p:spPr>
          <a:xfrm>
            <a:off x="6496576" y="2052810"/>
            <a:ext cx="5607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Hardy : No structure, </a:t>
            </a:r>
            <a:r>
              <a:rPr lang="fr-FR" sz="1800" b="1" dirty="0" err="1"/>
              <a:t>only</a:t>
            </a:r>
            <a:r>
              <a:rPr lang="fr-FR" sz="1800" b="1" dirty="0"/>
              <a:t> </a:t>
            </a:r>
            <a:r>
              <a:rPr lang="fr-FR" sz="1800" b="1" dirty="0" err="1"/>
              <a:t>statistical</a:t>
            </a:r>
            <a:r>
              <a:rPr lang="fr-FR" sz="1800" b="1" dirty="0"/>
              <a:t>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/>
              <a:t>Pandemonium</a:t>
            </a:r>
            <a:r>
              <a:rPr lang="fr-FR" sz="1800" b="1" dirty="0"/>
              <a:t> </a:t>
            </a:r>
            <a:r>
              <a:rPr lang="fr-FR" sz="1800" b="1" dirty="0" err="1"/>
              <a:t>effect</a:t>
            </a:r>
            <a:r>
              <a:rPr lang="fr-FR" sz="1800" b="1" dirty="0"/>
              <a:t> : </a:t>
            </a:r>
            <a:r>
              <a:rPr lang="fr-FR" sz="1800" b="1" dirty="0" err="1"/>
              <a:t>Overestimation</a:t>
            </a:r>
            <a:r>
              <a:rPr lang="fr-FR" sz="1800" b="1" dirty="0"/>
              <a:t> of </a:t>
            </a:r>
            <a:r>
              <a:rPr lang="fr-FR" sz="1800" b="1" dirty="0" err="1"/>
              <a:t>feeding</a:t>
            </a:r>
            <a:r>
              <a:rPr lang="fr-FR" sz="1800" b="1" dirty="0"/>
              <a:t> the </a:t>
            </a:r>
            <a:r>
              <a:rPr lang="fr-FR" sz="1800" b="1" dirty="0" err="1"/>
              <a:t>levels</a:t>
            </a:r>
            <a:r>
              <a:rPr lang="fr-FR" sz="1800" b="1" dirty="0"/>
              <a:t> </a:t>
            </a:r>
            <a:r>
              <a:rPr lang="fr-FR" sz="1800" b="1" dirty="0" err="1"/>
              <a:t>under</a:t>
            </a:r>
            <a:r>
              <a:rPr lang="fr-FR" sz="1800" b="1" dirty="0"/>
              <a:t> Sn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53ABD-E329-CAF4-F003-99E7C7D02124}"/>
              </a:ext>
            </a:extLst>
          </p:cNvPr>
          <p:cNvSpPr txBox="1"/>
          <p:nvPr/>
        </p:nvSpPr>
        <p:spPr>
          <a:xfrm>
            <a:off x="486214" y="869922"/>
            <a:ext cx="813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Statistical</a:t>
            </a:r>
            <a:r>
              <a:rPr lang="fr-FR" sz="2400" b="1" dirty="0"/>
              <a:t> </a:t>
            </a:r>
            <a:r>
              <a:rPr lang="fr-FR" sz="2400" b="1" dirty="0" err="1"/>
              <a:t>models</a:t>
            </a:r>
            <a:r>
              <a:rPr lang="fr-FR" sz="2400" b="1" dirty="0"/>
              <a:t> and « </a:t>
            </a:r>
            <a:r>
              <a:rPr lang="fr-FR" sz="2400" b="1" dirty="0" err="1"/>
              <a:t>Pandemonium</a:t>
            </a:r>
            <a:r>
              <a:rPr lang="fr-FR" sz="2400" b="1" dirty="0"/>
              <a:t> </a:t>
            </a:r>
            <a:r>
              <a:rPr lang="fr-FR" sz="2400" b="1" dirty="0" err="1"/>
              <a:t>effect</a:t>
            </a:r>
            <a:r>
              <a:rPr lang="fr-FR" sz="2400" b="1" dirty="0"/>
              <a:t>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B5967E-55A3-679C-C3E7-D89403CF5743}"/>
              </a:ext>
            </a:extLst>
          </p:cNvPr>
          <p:cNvSpPr txBox="1"/>
          <p:nvPr/>
        </p:nvSpPr>
        <p:spPr>
          <a:xfrm>
            <a:off x="-54210" y="4556156"/>
            <a:ext cx="4162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Takahashi and Yamada Prog.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41 (1969) </a:t>
            </a:r>
            <a:endParaRPr lang="en-US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63059E-9EA1-4F5A-D8C0-10E32C72F692}"/>
              </a:ext>
            </a:extLst>
          </p:cNvPr>
          <p:cNvSpPr txBox="1"/>
          <p:nvPr/>
        </p:nvSpPr>
        <p:spPr>
          <a:xfrm>
            <a:off x="0" y="4015038"/>
            <a:ext cx="713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Peak structure </a:t>
            </a:r>
            <a:r>
              <a:rPr lang="fr-FR" b="1" dirty="0" err="1"/>
              <a:t>cannot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explained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gross</a:t>
            </a:r>
            <a:r>
              <a:rPr lang="fr-FR" b="1" dirty="0"/>
              <a:t> </a:t>
            </a:r>
            <a:r>
              <a:rPr lang="fr-FR" b="1" dirty="0" err="1"/>
              <a:t>theory</a:t>
            </a:r>
            <a:r>
              <a:rPr lang="fr-FR" b="1" dirty="0"/>
              <a:t> of beta-</a:t>
            </a:r>
            <a:r>
              <a:rPr lang="fr-FR" b="1" dirty="0" err="1"/>
              <a:t>decay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36F65-4F08-73F4-0133-ED0C36E51183}"/>
              </a:ext>
            </a:extLst>
          </p:cNvPr>
          <p:cNvSpPr txBox="1"/>
          <p:nvPr/>
        </p:nvSpPr>
        <p:spPr>
          <a:xfrm>
            <a:off x="1914071" y="5333424"/>
            <a:ext cx="979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Bad </a:t>
            </a:r>
            <a:r>
              <a:rPr lang="fr-FR" b="1" dirty="0" err="1"/>
              <a:t>Pn</a:t>
            </a:r>
            <a:r>
              <a:rPr lang="fr-FR" b="1" dirty="0"/>
              <a:t> and </a:t>
            </a:r>
            <a:r>
              <a:rPr lang="fr-FR" b="1" dirty="0" err="1"/>
              <a:t>half</a:t>
            </a:r>
            <a:r>
              <a:rPr lang="fr-FR" b="1" dirty="0"/>
              <a:t> </a:t>
            </a:r>
            <a:r>
              <a:rPr lang="fr-FR" b="1" dirty="0" err="1"/>
              <a:t>lives</a:t>
            </a:r>
            <a:r>
              <a:rPr lang="fr-FR" b="1" dirty="0"/>
              <a:t> </a:t>
            </a:r>
            <a:r>
              <a:rPr lang="fr-FR" b="1" dirty="0" err="1"/>
              <a:t>predictions</a:t>
            </a:r>
            <a:r>
              <a:rPr lang="fr-FR" b="1" dirty="0"/>
              <a:t> for medium mass nuclei.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No </a:t>
            </a:r>
            <a:r>
              <a:rPr lang="fr-FR" b="1" dirty="0" err="1"/>
              <a:t>explanation</a:t>
            </a:r>
            <a:r>
              <a:rPr lang="fr-FR" b="1" dirty="0"/>
              <a:t> for </a:t>
            </a:r>
            <a:r>
              <a:rPr lang="fr-FR" b="1" dirty="0" err="1"/>
              <a:t>feeding</a:t>
            </a:r>
            <a:r>
              <a:rPr lang="fr-FR" b="1" dirty="0"/>
              <a:t> of </a:t>
            </a:r>
            <a:r>
              <a:rPr lang="fr-FR" b="1" dirty="0" err="1"/>
              <a:t>excited</a:t>
            </a:r>
            <a:r>
              <a:rPr lang="fr-FR" b="1" dirty="0"/>
              <a:t> states </a:t>
            </a:r>
            <a:r>
              <a:rPr lang="fr-FR" b="1" dirty="0" err="1"/>
              <a:t>instead</a:t>
            </a:r>
            <a:r>
              <a:rPr lang="fr-FR" b="1" dirty="0"/>
              <a:t> of </a:t>
            </a:r>
            <a:r>
              <a:rPr lang="fr-FR" b="1" dirty="0" err="1"/>
              <a:t>ground</a:t>
            </a:r>
            <a:r>
              <a:rPr lang="fr-FR" b="1" dirty="0"/>
              <a:t>-state in the residue nuclei.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EB2595-BAB5-E8EB-BA65-49E36ACA495E}"/>
              </a:ext>
            </a:extLst>
          </p:cNvPr>
          <p:cNvSpPr txBox="1"/>
          <p:nvPr/>
        </p:nvSpPr>
        <p:spPr>
          <a:xfrm>
            <a:off x="5343620" y="5988078"/>
            <a:ext cx="2502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De Oliveira PhD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2DB89E-010F-8E21-93C2-8683F9ACFA17}"/>
              </a:ext>
            </a:extLst>
          </p:cNvPr>
          <p:cNvSpPr txBox="1"/>
          <p:nvPr/>
        </p:nvSpPr>
        <p:spPr>
          <a:xfrm>
            <a:off x="687105" y="5320395"/>
            <a:ext cx="518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BUT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14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03D757-F0A2-2889-A766-82E74AA216B6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2CE777-ECAB-D02A-C7D6-92A13E93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DBF821-A061-460F-5A73-C8C141629F86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AA7BA29-6B4B-EC51-012A-CA53918A7CBF}"/>
              </a:ext>
            </a:extLst>
          </p:cNvPr>
          <p:cNvSpPr/>
          <p:nvPr/>
        </p:nvSpPr>
        <p:spPr>
          <a:xfrm>
            <a:off x="4979772" y="2557463"/>
            <a:ext cx="2121115" cy="1306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E4FF26-6A21-5B1F-28A2-C0B60BDE7F4B}"/>
              </a:ext>
            </a:extLst>
          </p:cNvPr>
          <p:cNvCxnSpPr>
            <a:cxnSpLocks/>
            <a:stCxn id="31" idx="1"/>
            <a:endCxn id="21" idx="7"/>
          </p:cNvCxnSpPr>
          <p:nvPr/>
        </p:nvCxnSpPr>
        <p:spPr>
          <a:xfrm flipH="1">
            <a:off x="6790257" y="1155872"/>
            <a:ext cx="1443977" cy="1592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918BE57-5ECA-16F2-EB64-1C4D89F23D16}"/>
              </a:ext>
            </a:extLst>
          </p:cNvPr>
          <p:cNvSpPr txBox="1"/>
          <p:nvPr/>
        </p:nvSpPr>
        <p:spPr>
          <a:xfrm>
            <a:off x="8234234" y="925039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Electron </a:t>
            </a:r>
            <a:r>
              <a:rPr lang="fr-FR" sz="2400" b="1" dirty="0" err="1">
                <a:solidFill>
                  <a:srgbClr val="FF0000"/>
                </a:solidFill>
              </a:rPr>
              <a:t>linear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accelerator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BD77CDB-A4D1-34BE-F1DA-87A3AB2204D4}"/>
              </a:ext>
            </a:extLst>
          </p:cNvPr>
          <p:cNvSpPr txBox="1"/>
          <p:nvPr/>
        </p:nvSpPr>
        <p:spPr>
          <a:xfrm>
            <a:off x="8514835" y="1351477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- 50 MeV </a:t>
            </a:r>
            <a:r>
              <a:rPr lang="fr-FR" b="1" dirty="0" err="1"/>
              <a:t>energy</a:t>
            </a:r>
            <a:endParaRPr lang="fr-FR" b="1" dirty="0"/>
          </a:p>
          <a:p>
            <a:r>
              <a:rPr lang="fr-FR" b="1" dirty="0"/>
              <a:t>- 10 </a:t>
            </a:r>
            <a:r>
              <a:rPr lang="fr-FR" b="1" dirty="0" err="1"/>
              <a:t>μA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D875C2-C1DD-5CBB-4F04-1BE5AC87BF96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C11036-2315-4204-E69F-0E75DFBF9F7D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CC3E7D-6231-EB85-6EE9-E0AAC5C3956F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</p:spTree>
    <p:extLst>
      <p:ext uri="{BB962C8B-B14F-4D97-AF65-F5344CB8AC3E}">
        <p14:creationId xmlns:p14="http://schemas.microsoft.com/office/powerpoint/2010/main" val="669333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77CA5-BA67-6D13-8568-A0ED12FE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6B4BFF1-3DA7-6553-E108-18B7A6BB6F5B}"/>
              </a:ext>
            </a:extLst>
          </p:cNvPr>
          <p:cNvSpPr txBox="1"/>
          <p:nvPr/>
        </p:nvSpPr>
        <p:spPr>
          <a:xfrm>
            <a:off x="486214" y="278708"/>
            <a:ext cx="1161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Beta-</a:t>
            </a:r>
            <a:r>
              <a:rPr lang="fr-FR" sz="3600" b="1" dirty="0" err="1">
                <a:solidFill>
                  <a:srgbClr val="C00000"/>
                </a:solidFill>
              </a:rPr>
              <a:t>delayed</a:t>
            </a:r>
            <a:r>
              <a:rPr lang="fr-FR" sz="3600" b="1" dirty="0">
                <a:solidFill>
                  <a:srgbClr val="C00000"/>
                </a:solidFill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</a:rPr>
              <a:t>emission</a:t>
            </a:r>
            <a:r>
              <a:rPr lang="fr-FR" sz="3600" b="1" dirty="0">
                <a:solidFill>
                  <a:srgbClr val="C00000"/>
                </a:solidFill>
              </a:rPr>
              <a:t> : state of the art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007281-6270-AE82-F026-32ABCE222942}"/>
              </a:ext>
            </a:extLst>
          </p:cNvPr>
          <p:cNvSpPr txBox="1"/>
          <p:nvPr/>
        </p:nvSpPr>
        <p:spPr>
          <a:xfrm>
            <a:off x="486215" y="869922"/>
            <a:ext cx="67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Structure and </a:t>
            </a:r>
            <a:r>
              <a:rPr lang="fr-FR" sz="2400" b="1" dirty="0" err="1"/>
              <a:t>microscopic</a:t>
            </a:r>
            <a:r>
              <a:rPr lang="fr-FR" sz="2400" b="1" dirty="0"/>
              <a:t> </a:t>
            </a:r>
            <a:r>
              <a:rPr lang="fr-FR" sz="2400" b="1" dirty="0" err="1"/>
              <a:t>approaches</a:t>
            </a:r>
            <a:endParaRPr lang="fr-FR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1A7880-F636-1AD2-5DB3-D0E7B7C9BB12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8CA257-8DE2-04CF-AE3C-0DDB401CF6C6}"/>
              </a:ext>
            </a:extLst>
          </p:cNvPr>
          <p:cNvSpPr txBox="1"/>
          <p:nvPr/>
        </p:nvSpPr>
        <p:spPr>
          <a:xfrm>
            <a:off x="11725894" y="6505088"/>
            <a:ext cx="46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C00D71-4F08-5215-2D6B-7D3547FD8B4A}"/>
              </a:ext>
            </a:extLst>
          </p:cNvPr>
          <p:cNvSpPr txBox="1"/>
          <p:nvPr/>
        </p:nvSpPr>
        <p:spPr>
          <a:xfrm>
            <a:off x="0" y="6524164"/>
            <a:ext cx="793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8796937-9CFD-3E1D-2054-932ABD3C0873}"/>
              </a:ext>
            </a:extLst>
          </p:cNvPr>
          <p:cNvGrpSpPr/>
          <p:nvPr/>
        </p:nvGrpSpPr>
        <p:grpSpPr>
          <a:xfrm>
            <a:off x="5054806" y="2571800"/>
            <a:ext cx="2924359" cy="2724793"/>
            <a:chOff x="171218" y="1741309"/>
            <a:chExt cx="3916967" cy="3649662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0F0BBE0-3D93-5A38-F77E-3D74992A4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18" y="1741309"/>
              <a:ext cx="2342066" cy="3649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0203765D-6019-FB42-F131-5DB49FC51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641" y="2922709"/>
              <a:ext cx="1287462" cy="1225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DB8FBEE-3A17-BC98-9EB5-74E404305161}"/>
                </a:ext>
              </a:extLst>
            </p:cNvPr>
            <p:cNvSpPr txBox="1"/>
            <p:nvPr/>
          </p:nvSpPr>
          <p:spPr>
            <a:xfrm>
              <a:off x="3443429" y="2992266"/>
              <a:ext cx="476520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SF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5F9B2B4-7595-1423-D7B9-889A2F7DC17F}"/>
                </a:ext>
              </a:extLst>
            </p:cNvPr>
            <p:cNvSpPr txBox="1"/>
            <p:nvPr/>
          </p:nvSpPr>
          <p:spPr>
            <a:xfrm>
              <a:off x="3443426" y="3319093"/>
              <a:ext cx="644759" cy="412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BSF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ACC87B4-85E4-F2D7-6906-A19F2E5DC20B}"/>
                </a:ext>
              </a:extLst>
            </p:cNvPr>
            <p:cNvSpPr txBox="1"/>
            <p:nvPr/>
          </p:nvSpPr>
          <p:spPr>
            <a:xfrm>
              <a:off x="3443427" y="3703735"/>
              <a:ext cx="644756" cy="412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CP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0E7388E4-7CE6-7205-88FF-E481ED31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5" y="2571800"/>
            <a:ext cx="4332921" cy="25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B048B6-1E8F-599A-E5FF-FE2A9C7E8EE5}"/>
              </a:ext>
            </a:extLst>
          </p:cNvPr>
          <p:cNvSpPr txBox="1"/>
          <p:nvPr/>
        </p:nvSpPr>
        <p:spPr>
          <a:xfrm>
            <a:off x="8119133" y="3150688"/>
            <a:ext cx="436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Nowadays</a:t>
            </a:r>
            <a:r>
              <a:rPr lang="fr-FR" b="1" dirty="0"/>
              <a:t> QRPA for beta </a:t>
            </a:r>
            <a:r>
              <a:rPr lang="fr-FR" b="1" dirty="0" err="1"/>
              <a:t>strength</a:t>
            </a:r>
            <a:r>
              <a:rPr lang="fr-FR" b="1" dirty="0"/>
              <a:t> </a:t>
            </a:r>
            <a:r>
              <a:rPr lang="fr-FR" b="1" dirty="0" err="1"/>
              <a:t>function</a:t>
            </a:r>
            <a:r>
              <a:rPr lang="fr-FR" b="1" dirty="0"/>
              <a:t> (</a:t>
            </a:r>
            <a:r>
              <a:rPr lang="fr-FR" b="1" dirty="0" err="1"/>
              <a:t>microscopic</a:t>
            </a:r>
            <a:r>
              <a:rPr lang="fr-FR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Hauser-</a:t>
            </a:r>
            <a:r>
              <a:rPr lang="fr-FR" b="1" dirty="0" err="1"/>
              <a:t>Feshbach</a:t>
            </a:r>
            <a:r>
              <a:rPr lang="fr-FR" b="1" dirty="0"/>
              <a:t> </a:t>
            </a:r>
            <a:r>
              <a:rPr lang="fr-FR" b="1" dirty="0" err="1"/>
              <a:t>models</a:t>
            </a:r>
            <a:r>
              <a:rPr lang="fr-FR" b="1" dirty="0"/>
              <a:t> for neutron </a:t>
            </a:r>
            <a:r>
              <a:rPr lang="fr-FR" b="1" dirty="0" err="1"/>
              <a:t>emission</a:t>
            </a:r>
            <a:r>
              <a:rPr lang="fr-FR" b="1" dirty="0"/>
              <a:t> (</a:t>
            </a:r>
            <a:r>
              <a:rPr lang="fr-FR" b="1" dirty="0" err="1"/>
              <a:t>statistical</a:t>
            </a:r>
            <a:r>
              <a:rPr lang="fr-FR" b="1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A7AF17-D665-F846-67A8-A94C76209D3E}"/>
              </a:ext>
            </a:extLst>
          </p:cNvPr>
          <p:cNvSpPr txBox="1"/>
          <p:nvPr/>
        </p:nvSpPr>
        <p:spPr>
          <a:xfrm>
            <a:off x="8815934" y="4370959"/>
            <a:ext cx="2502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Minato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PRC 104 (2021)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0B469B7-B798-2677-6601-4749289624A2}"/>
              </a:ext>
            </a:extLst>
          </p:cNvPr>
          <p:cNvSpPr txBox="1"/>
          <p:nvPr/>
        </p:nvSpPr>
        <p:spPr>
          <a:xfrm>
            <a:off x="1050679" y="5888171"/>
            <a:ext cx="1009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New </a:t>
            </a:r>
            <a:r>
              <a:rPr lang="fr-FR" b="1" dirty="0" err="1"/>
              <a:t>approach</a:t>
            </a:r>
            <a:r>
              <a:rPr lang="fr-FR" b="1" dirty="0"/>
              <a:t> for neutron </a:t>
            </a:r>
            <a:r>
              <a:rPr lang="fr-FR" b="1" dirty="0" err="1"/>
              <a:t>emission</a:t>
            </a:r>
            <a:r>
              <a:rPr lang="fr-FR" b="1" dirty="0"/>
              <a:t> : </a:t>
            </a:r>
            <a:r>
              <a:rPr lang="fr-FR" b="1" dirty="0" err="1"/>
              <a:t>doorway</a:t>
            </a:r>
            <a:r>
              <a:rPr lang="fr-FR" b="1" dirty="0"/>
              <a:t> states !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A7A8A4-1680-D296-AF3C-ADADA89526FC}"/>
              </a:ext>
            </a:extLst>
          </p:cNvPr>
          <p:cNvSpPr txBox="1"/>
          <p:nvPr/>
        </p:nvSpPr>
        <p:spPr>
          <a:xfrm>
            <a:off x="6609855" y="5842337"/>
            <a:ext cx="369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</a:t>
            </a:r>
            <a:r>
              <a:rPr lang="fr-FR" sz="12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Heidemann</a:t>
            </a:r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PRC 108 (2023) </a:t>
            </a:r>
          </a:p>
          <a:p>
            <a:r>
              <a:rPr lang="fr-FR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Xu et al. PRL 133 (2024)</a:t>
            </a:r>
          </a:p>
          <a:p>
            <a:pPr algn="r"/>
            <a:endParaRPr lang="fr-FR" sz="1200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0414F6-F7A6-64C7-7012-14A260866086}"/>
              </a:ext>
            </a:extLst>
          </p:cNvPr>
          <p:cNvSpPr txBox="1"/>
          <p:nvPr/>
        </p:nvSpPr>
        <p:spPr>
          <a:xfrm>
            <a:off x="272484" y="1440499"/>
            <a:ext cx="979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Evidence of structure in the beta-</a:t>
            </a:r>
            <a:r>
              <a:rPr lang="fr-FR" b="1" dirty="0" err="1"/>
              <a:t>strength</a:t>
            </a:r>
            <a:r>
              <a:rPr lang="fr-FR" b="1" dirty="0"/>
              <a:t> </a:t>
            </a:r>
            <a:r>
              <a:rPr lang="fr-FR" b="1" dirty="0" err="1"/>
              <a:t>fuction</a:t>
            </a:r>
            <a:r>
              <a:rPr lang="fr-FR" b="1" dirty="0"/>
              <a:t> </a:t>
            </a:r>
            <a:r>
              <a:rPr lang="fr-FR" b="1" dirty="0" err="1"/>
              <a:t>near</a:t>
            </a:r>
            <a:r>
              <a:rPr lang="fr-FR" b="1" dirty="0"/>
              <a:t> Sn.</a:t>
            </a:r>
          </a:p>
        </p:txBody>
      </p:sp>
    </p:spTree>
    <p:extLst>
      <p:ext uri="{BB962C8B-B14F-4D97-AF65-F5344CB8AC3E}">
        <p14:creationId xmlns:p14="http://schemas.microsoft.com/office/powerpoint/2010/main" val="237718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BEA069-0634-670C-5BE4-9C3DFD2CC216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0052A8-56CC-6B5B-74B9-EA4C81743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AA7BA29-6B4B-EC51-012A-CA53918A7CBF}"/>
              </a:ext>
            </a:extLst>
          </p:cNvPr>
          <p:cNvSpPr/>
          <p:nvPr/>
        </p:nvSpPr>
        <p:spPr>
          <a:xfrm>
            <a:off x="4114800" y="2943226"/>
            <a:ext cx="1600637" cy="1306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E4FF26-6A21-5B1F-28A2-C0B60BDE7F4B}"/>
              </a:ext>
            </a:extLst>
          </p:cNvPr>
          <p:cNvCxnSpPr>
            <a:cxnSpLocks/>
            <a:stCxn id="13" idx="1"/>
            <a:endCxn id="21" idx="6"/>
          </p:cNvCxnSpPr>
          <p:nvPr/>
        </p:nvCxnSpPr>
        <p:spPr>
          <a:xfrm flipH="1">
            <a:off x="5715437" y="2270375"/>
            <a:ext cx="2518797" cy="13258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5E390B0-A4CC-D868-8A37-7469E0F7DE6B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7B1E48-8612-D229-C928-CBF2914C86DD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0C9918-B3C5-B7CC-D8F9-12CF5B4A17A8}"/>
              </a:ext>
            </a:extLst>
          </p:cNvPr>
          <p:cNvSpPr txBox="1"/>
          <p:nvPr/>
        </p:nvSpPr>
        <p:spPr>
          <a:xfrm>
            <a:off x="8234234" y="925039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Electron </a:t>
            </a:r>
            <a:r>
              <a:rPr lang="fr-FR" sz="2400" b="1" dirty="0" err="1">
                <a:solidFill>
                  <a:srgbClr val="FF0000"/>
                </a:solidFill>
              </a:rPr>
              <a:t>linear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accelerator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2CD0CB-DC9E-7859-5897-5CE46EC378FC}"/>
              </a:ext>
            </a:extLst>
          </p:cNvPr>
          <p:cNvSpPr txBox="1"/>
          <p:nvPr/>
        </p:nvSpPr>
        <p:spPr>
          <a:xfrm>
            <a:off x="8514835" y="1351477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- 50 MeV </a:t>
            </a:r>
            <a:r>
              <a:rPr lang="fr-FR" b="1" dirty="0" err="1"/>
              <a:t>energy</a:t>
            </a:r>
            <a:endParaRPr lang="fr-FR" b="1" dirty="0"/>
          </a:p>
          <a:p>
            <a:r>
              <a:rPr lang="fr-FR" b="1" dirty="0"/>
              <a:t>- 10 </a:t>
            </a:r>
            <a:r>
              <a:rPr lang="fr-FR" b="1" dirty="0" err="1"/>
              <a:t>μA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D38D57-E39E-0D7B-B64F-36D0A274595F}"/>
              </a:ext>
            </a:extLst>
          </p:cNvPr>
          <p:cNvSpPr txBox="1"/>
          <p:nvPr/>
        </p:nvSpPr>
        <p:spPr>
          <a:xfrm>
            <a:off x="8234234" y="2039542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</a:t>
            </a:r>
            <a:r>
              <a:rPr lang="fr-FR" sz="2400" b="1" dirty="0" err="1">
                <a:solidFill>
                  <a:srgbClr val="FF0000"/>
                </a:solidFill>
              </a:rPr>
              <a:t>Thick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UCx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target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5F8C0E-7075-386D-3EBB-1B0AEE483818}"/>
              </a:ext>
            </a:extLst>
          </p:cNvPr>
          <p:cNvSpPr txBox="1"/>
          <p:nvPr/>
        </p:nvSpPr>
        <p:spPr>
          <a:xfrm>
            <a:off x="8514835" y="2465980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Photofission</a:t>
            </a:r>
          </a:p>
          <a:p>
            <a:r>
              <a:rPr lang="fr-FR" b="1" dirty="0"/>
              <a:t>- </a:t>
            </a:r>
            <a:r>
              <a:rPr lang="fr-FR" b="1" dirty="0" err="1"/>
              <a:t>Heated</a:t>
            </a:r>
            <a:r>
              <a:rPr lang="fr-FR" b="1" dirty="0"/>
              <a:t> up to 2000 °C</a:t>
            </a:r>
          </a:p>
        </p:txBody>
      </p:sp>
      <p:grpSp>
        <p:nvGrpSpPr>
          <p:cNvPr id="4" name="Groupe 9">
            <a:extLst>
              <a:ext uri="{FF2B5EF4-FFF2-40B4-BE49-F238E27FC236}">
                <a16:creationId xmlns:a16="http://schemas.microsoft.com/office/drawing/2014/main" id="{CF1FA907-C789-A6A8-5312-EA706F454AC4}"/>
              </a:ext>
            </a:extLst>
          </p:cNvPr>
          <p:cNvGrpSpPr>
            <a:grpSpLocks/>
          </p:cNvGrpSpPr>
          <p:nvPr/>
        </p:nvGrpSpPr>
        <p:grpSpPr bwMode="auto">
          <a:xfrm>
            <a:off x="8125265" y="3573836"/>
            <a:ext cx="3660690" cy="2001362"/>
            <a:chOff x="611560" y="683695"/>
            <a:chExt cx="5364389" cy="3195355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8597DE-E449-87B6-A3C8-3A74D1DF8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28699"/>
              <a:ext cx="5364389" cy="315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A007E3-C9F1-B8BB-5D04-A00D34CED437}"/>
                </a:ext>
              </a:extLst>
            </p:cNvPr>
            <p:cNvSpPr/>
            <p:nvPr/>
          </p:nvSpPr>
          <p:spPr>
            <a:xfrm>
              <a:off x="836770" y="683695"/>
              <a:ext cx="3330730" cy="225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835F58-5B80-3029-E4B2-F90B88E5DACA}"/>
                </a:ext>
              </a:extLst>
            </p:cNvPr>
            <p:cNvSpPr/>
            <p:nvPr/>
          </p:nvSpPr>
          <p:spPr>
            <a:xfrm>
              <a:off x="5076805" y="2508294"/>
              <a:ext cx="809400" cy="13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7CFB759-E5F3-0FD5-9E57-63488D31B464}"/>
              </a:ext>
            </a:extLst>
          </p:cNvPr>
          <p:cNvSpPr txBox="1"/>
          <p:nvPr/>
        </p:nvSpPr>
        <p:spPr>
          <a:xfrm>
            <a:off x="7401697" y="5870732"/>
            <a:ext cx="466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 contribution in neutron </a:t>
            </a:r>
            <a:r>
              <a:rPr lang="fr-FR" b="1" dirty="0" err="1">
                <a:solidFill>
                  <a:srgbClr val="FF0000"/>
                </a:solidFill>
              </a:rPr>
              <a:t>deficient</a:t>
            </a:r>
            <a:r>
              <a:rPr lang="fr-FR" b="1" dirty="0">
                <a:solidFill>
                  <a:srgbClr val="FF0000"/>
                </a:solidFill>
              </a:rPr>
              <a:t> isotopes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5FA21A-C524-B0A5-668A-6B8474EDCDF7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0B1052-CD1A-A3FB-8B62-D064B0030BAE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DCBA75-8114-D8F6-A6E9-535C56181B7A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64B8D1-604A-FC5E-CB5D-A01C1E0D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AA7BA29-6B4B-EC51-012A-CA53918A7CBF}"/>
              </a:ext>
            </a:extLst>
          </p:cNvPr>
          <p:cNvSpPr/>
          <p:nvPr/>
        </p:nvSpPr>
        <p:spPr>
          <a:xfrm>
            <a:off x="3777100" y="2943226"/>
            <a:ext cx="1938337" cy="1306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5715F7-8776-9701-21E1-95153B729E56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CE6C65-A0AE-9EF6-1571-D0C334B94016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F35069-76AF-AC7D-8E9E-87DCC740466F}"/>
              </a:ext>
            </a:extLst>
          </p:cNvPr>
          <p:cNvSpPr txBox="1"/>
          <p:nvPr/>
        </p:nvSpPr>
        <p:spPr>
          <a:xfrm>
            <a:off x="8234234" y="925039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Electron </a:t>
            </a:r>
            <a:r>
              <a:rPr lang="fr-FR" sz="2400" b="1" dirty="0" err="1">
                <a:solidFill>
                  <a:srgbClr val="FF0000"/>
                </a:solidFill>
              </a:rPr>
              <a:t>linear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accelerator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4199E7-3D84-B59A-629B-E9F5F2F64FB9}"/>
              </a:ext>
            </a:extLst>
          </p:cNvPr>
          <p:cNvSpPr txBox="1"/>
          <p:nvPr/>
        </p:nvSpPr>
        <p:spPr>
          <a:xfrm>
            <a:off x="8514835" y="1351477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- 50 MeV </a:t>
            </a:r>
            <a:r>
              <a:rPr lang="fr-FR" b="1" dirty="0" err="1"/>
              <a:t>energy</a:t>
            </a:r>
            <a:endParaRPr lang="fr-FR" b="1" dirty="0"/>
          </a:p>
          <a:p>
            <a:r>
              <a:rPr lang="fr-FR" b="1" dirty="0"/>
              <a:t>- 10 </a:t>
            </a:r>
            <a:r>
              <a:rPr lang="fr-FR" b="1" dirty="0" err="1"/>
              <a:t>μA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endParaRPr lang="fr-FR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BA6779-E710-9914-9BCC-7B541794FA6C}"/>
              </a:ext>
            </a:extLst>
          </p:cNvPr>
          <p:cNvSpPr txBox="1"/>
          <p:nvPr/>
        </p:nvSpPr>
        <p:spPr>
          <a:xfrm>
            <a:off x="8234234" y="2039542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</a:t>
            </a:r>
            <a:r>
              <a:rPr lang="fr-FR" sz="2400" b="1" dirty="0" err="1">
                <a:solidFill>
                  <a:srgbClr val="FF0000"/>
                </a:solidFill>
              </a:rPr>
              <a:t>Thick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UCx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target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CF3242-2A94-CBD1-BAB5-C7BBAF3B8FB8}"/>
              </a:ext>
            </a:extLst>
          </p:cNvPr>
          <p:cNvSpPr txBox="1"/>
          <p:nvPr/>
        </p:nvSpPr>
        <p:spPr>
          <a:xfrm>
            <a:off x="8514835" y="2465980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Photofission</a:t>
            </a:r>
          </a:p>
          <a:p>
            <a:r>
              <a:rPr lang="fr-FR" b="1" dirty="0"/>
              <a:t>- </a:t>
            </a:r>
            <a:r>
              <a:rPr lang="fr-FR" b="1" dirty="0" err="1"/>
              <a:t>Heated</a:t>
            </a:r>
            <a:r>
              <a:rPr lang="fr-FR" b="1" dirty="0"/>
              <a:t> up to 2000 °C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446773D-9DFE-900B-9E30-6E0AF8384830}"/>
              </a:ext>
            </a:extLst>
          </p:cNvPr>
          <p:cNvSpPr txBox="1"/>
          <p:nvPr/>
        </p:nvSpPr>
        <p:spPr>
          <a:xfrm>
            <a:off x="8234234" y="313096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Laser </a:t>
            </a:r>
            <a:r>
              <a:rPr lang="fr-FR" sz="2400" b="1" dirty="0" err="1">
                <a:solidFill>
                  <a:srgbClr val="FF0000"/>
                </a:solidFill>
              </a:rPr>
              <a:t>ionization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9E4B9FD-B093-2CC8-59BC-89B8EDE8CB09}"/>
              </a:ext>
            </a:extLst>
          </p:cNvPr>
          <p:cNvSpPr txBox="1"/>
          <p:nvPr/>
        </p:nvSpPr>
        <p:spPr>
          <a:xfrm>
            <a:off x="8514835" y="3557405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</a:t>
            </a:r>
            <a:r>
              <a:rPr lang="fr-FR" b="1" dirty="0" err="1"/>
              <a:t>Selection</a:t>
            </a:r>
            <a:r>
              <a:rPr lang="fr-FR" b="1" dirty="0"/>
              <a:t> in Z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F34D8ED-4AE4-2950-6762-34DCDD712715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715437" y="3361800"/>
            <a:ext cx="2518797" cy="2344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CFAE1DC7-C29D-A64E-3CF9-B8BE8AE8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161"/>
          <a:stretch/>
        </p:blipFill>
        <p:spPr>
          <a:xfrm>
            <a:off x="8078818" y="4248456"/>
            <a:ext cx="3793426" cy="17554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6D9D38-C215-BF4F-1329-CA46FFA85FEA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C596B8-5637-11C2-6539-45D232420EF8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52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FA94A9-3AAD-726F-CFE0-B65CCA51DC9B}"/>
              </a:ext>
            </a:extLst>
          </p:cNvPr>
          <p:cNvSpPr/>
          <p:nvPr/>
        </p:nvSpPr>
        <p:spPr>
          <a:xfrm>
            <a:off x="1" y="6494724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3FBC79-8161-64FF-420D-0FC2B59E2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AA7BA29-6B4B-EC51-012A-CA53918A7CBF}"/>
              </a:ext>
            </a:extLst>
          </p:cNvPr>
          <p:cNvSpPr/>
          <p:nvPr/>
        </p:nvSpPr>
        <p:spPr>
          <a:xfrm>
            <a:off x="3156377" y="3592632"/>
            <a:ext cx="1000125" cy="10981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E4FF26-6A21-5B1F-28A2-C0B60BDE7F4B}"/>
              </a:ext>
            </a:extLst>
          </p:cNvPr>
          <p:cNvCxnSpPr>
            <a:cxnSpLocks/>
            <a:stCxn id="34" idx="1"/>
            <a:endCxn id="21" idx="6"/>
          </p:cNvCxnSpPr>
          <p:nvPr/>
        </p:nvCxnSpPr>
        <p:spPr>
          <a:xfrm flipH="1">
            <a:off x="4156502" y="4106463"/>
            <a:ext cx="4077732" cy="35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E7A2BBE1-EC83-5E85-8D02-250F4B90C913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EBFDDD-CC33-9A8D-6839-36CA7077AB86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FB4A4E-F422-6C49-9323-BC6BD1D16B27}"/>
              </a:ext>
            </a:extLst>
          </p:cNvPr>
          <p:cNvSpPr txBox="1"/>
          <p:nvPr/>
        </p:nvSpPr>
        <p:spPr>
          <a:xfrm>
            <a:off x="8234234" y="925039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Electron </a:t>
            </a:r>
            <a:r>
              <a:rPr lang="fr-FR" sz="2400" b="1" dirty="0" err="1">
                <a:solidFill>
                  <a:srgbClr val="FF0000"/>
                </a:solidFill>
              </a:rPr>
              <a:t>linear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accelerator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1239233-1514-92FE-4477-83DC39DD437E}"/>
              </a:ext>
            </a:extLst>
          </p:cNvPr>
          <p:cNvSpPr txBox="1"/>
          <p:nvPr/>
        </p:nvSpPr>
        <p:spPr>
          <a:xfrm>
            <a:off x="8514835" y="1351477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- 50 MeV </a:t>
            </a:r>
            <a:r>
              <a:rPr lang="fr-FR" b="1" dirty="0" err="1"/>
              <a:t>energy</a:t>
            </a:r>
            <a:endParaRPr lang="fr-FR" b="1" dirty="0"/>
          </a:p>
          <a:p>
            <a:r>
              <a:rPr lang="fr-FR" b="1" dirty="0"/>
              <a:t>- 10 </a:t>
            </a:r>
            <a:r>
              <a:rPr lang="fr-FR" b="1" dirty="0" err="1"/>
              <a:t>μA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endParaRPr lang="fr-FR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5C7D847-5C0C-B90C-2ABD-084F911234F8}"/>
              </a:ext>
            </a:extLst>
          </p:cNvPr>
          <p:cNvSpPr txBox="1"/>
          <p:nvPr/>
        </p:nvSpPr>
        <p:spPr>
          <a:xfrm>
            <a:off x="8234234" y="2039542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</a:t>
            </a:r>
            <a:r>
              <a:rPr lang="fr-FR" sz="2400" b="1" dirty="0" err="1">
                <a:solidFill>
                  <a:srgbClr val="FF0000"/>
                </a:solidFill>
              </a:rPr>
              <a:t>Thick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UCx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target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C13A0ED-8E66-B1A3-EAD7-D47FA6CCDDCD}"/>
              </a:ext>
            </a:extLst>
          </p:cNvPr>
          <p:cNvSpPr txBox="1"/>
          <p:nvPr/>
        </p:nvSpPr>
        <p:spPr>
          <a:xfrm>
            <a:off x="8514835" y="2465980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Photofission</a:t>
            </a:r>
          </a:p>
          <a:p>
            <a:r>
              <a:rPr lang="fr-FR" b="1" dirty="0"/>
              <a:t>- </a:t>
            </a:r>
            <a:r>
              <a:rPr lang="fr-FR" b="1" dirty="0" err="1"/>
              <a:t>Heated</a:t>
            </a:r>
            <a:r>
              <a:rPr lang="fr-FR" b="1" dirty="0"/>
              <a:t> up to 2000 °C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5B16D5A-8EE1-8CFC-8A84-188C41801233}"/>
              </a:ext>
            </a:extLst>
          </p:cNvPr>
          <p:cNvSpPr txBox="1"/>
          <p:nvPr/>
        </p:nvSpPr>
        <p:spPr>
          <a:xfrm>
            <a:off x="8234234" y="313096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Laser </a:t>
            </a:r>
            <a:r>
              <a:rPr lang="fr-FR" sz="2400" b="1" dirty="0" err="1">
                <a:solidFill>
                  <a:srgbClr val="FF0000"/>
                </a:solidFill>
              </a:rPr>
              <a:t>ionization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D275F5A-7E97-B9DB-2723-EB7E5F84ED6D}"/>
              </a:ext>
            </a:extLst>
          </p:cNvPr>
          <p:cNvSpPr txBox="1"/>
          <p:nvPr/>
        </p:nvSpPr>
        <p:spPr>
          <a:xfrm>
            <a:off x="8514835" y="3557405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</a:t>
            </a:r>
            <a:r>
              <a:rPr lang="fr-FR" b="1" dirty="0" err="1"/>
              <a:t>Selection</a:t>
            </a:r>
            <a:r>
              <a:rPr lang="fr-FR" b="1" dirty="0"/>
              <a:t> in Z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3A0C371-7F79-9D8E-E0DD-65402A015902}"/>
              </a:ext>
            </a:extLst>
          </p:cNvPr>
          <p:cNvSpPr txBox="1"/>
          <p:nvPr/>
        </p:nvSpPr>
        <p:spPr>
          <a:xfrm>
            <a:off x="8234234" y="3875630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Mass </a:t>
            </a:r>
            <a:r>
              <a:rPr lang="fr-FR" sz="2400" b="1" dirty="0" err="1">
                <a:solidFill>
                  <a:srgbClr val="FF0000"/>
                </a:solidFill>
              </a:rPr>
              <a:t>separation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04D7B0-BD20-0EB5-EE5C-DC5A5D201EF6}"/>
              </a:ext>
            </a:extLst>
          </p:cNvPr>
          <p:cNvSpPr txBox="1"/>
          <p:nvPr/>
        </p:nvSpPr>
        <p:spPr>
          <a:xfrm>
            <a:off x="8514835" y="4302068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</a:t>
            </a:r>
            <a:r>
              <a:rPr lang="fr-FR" b="1" dirty="0" err="1"/>
              <a:t>Selection</a:t>
            </a:r>
            <a:r>
              <a:rPr lang="fr-FR" b="1" dirty="0"/>
              <a:t> in 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274E2B-158A-63FE-E69E-4901CBF8F219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A28DCE-702C-EC53-54F2-D65EF97ABDCD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328937-7C32-5A52-C9D5-24998A40919E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780ABF2-1A1F-F125-11D2-B6F5999C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1" y="1665020"/>
            <a:ext cx="7594262" cy="422797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AA7BA29-6B4B-EC51-012A-CA53918A7CBF}"/>
              </a:ext>
            </a:extLst>
          </p:cNvPr>
          <p:cNvSpPr/>
          <p:nvPr/>
        </p:nvSpPr>
        <p:spPr>
          <a:xfrm>
            <a:off x="2533134" y="4101780"/>
            <a:ext cx="1458097" cy="12162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5A4E02A-F770-D5C4-1B8D-78842AEB4FDD}"/>
              </a:ext>
            </a:extLst>
          </p:cNvPr>
          <p:cNvSpPr txBox="1"/>
          <p:nvPr/>
        </p:nvSpPr>
        <p:spPr>
          <a:xfrm>
            <a:off x="8234234" y="925039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Electron </a:t>
            </a:r>
            <a:r>
              <a:rPr lang="fr-FR" sz="2400" b="1" dirty="0" err="1">
                <a:solidFill>
                  <a:srgbClr val="FF0000"/>
                </a:solidFill>
              </a:rPr>
              <a:t>linear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accelerator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E4FF26-6A21-5B1F-28A2-C0B60BDE7F4B}"/>
              </a:ext>
            </a:extLst>
          </p:cNvPr>
          <p:cNvCxnSpPr>
            <a:cxnSpLocks/>
            <a:stCxn id="10" idx="1"/>
            <a:endCxn id="21" idx="6"/>
          </p:cNvCxnSpPr>
          <p:nvPr/>
        </p:nvCxnSpPr>
        <p:spPr>
          <a:xfrm flipH="1" flipV="1">
            <a:off x="3991231" y="4709907"/>
            <a:ext cx="4243003" cy="149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FA7E9A1-0F6C-EE89-6F9C-831A1DA790B7}"/>
              </a:ext>
            </a:extLst>
          </p:cNvPr>
          <p:cNvSpPr txBox="1"/>
          <p:nvPr/>
        </p:nvSpPr>
        <p:spPr>
          <a:xfrm>
            <a:off x="8514835" y="1351477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- 50 MeV </a:t>
            </a:r>
            <a:r>
              <a:rPr lang="fr-FR" b="1" dirty="0" err="1"/>
              <a:t>energy</a:t>
            </a:r>
            <a:endParaRPr lang="fr-FR" b="1" dirty="0"/>
          </a:p>
          <a:p>
            <a:r>
              <a:rPr lang="fr-FR" b="1" dirty="0"/>
              <a:t>- 10 </a:t>
            </a:r>
            <a:r>
              <a:rPr lang="fr-FR" b="1" dirty="0" err="1"/>
              <a:t>μA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41A58C-075D-495F-FF56-CF68ACD33509}"/>
              </a:ext>
            </a:extLst>
          </p:cNvPr>
          <p:cNvSpPr txBox="1"/>
          <p:nvPr/>
        </p:nvSpPr>
        <p:spPr>
          <a:xfrm>
            <a:off x="8234234" y="2039542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</a:t>
            </a:r>
            <a:r>
              <a:rPr lang="fr-FR" sz="2400" b="1" dirty="0" err="1">
                <a:solidFill>
                  <a:srgbClr val="FF0000"/>
                </a:solidFill>
              </a:rPr>
              <a:t>Thick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UCx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target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52BB25-3B6B-9DFF-EEBB-679D4C80E3CB}"/>
              </a:ext>
            </a:extLst>
          </p:cNvPr>
          <p:cNvSpPr txBox="1"/>
          <p:nvPr/>
        </p:nvSpPr>
        <p:spPr>
          <a:xfrm>
            <a:off x="8514835" y="2465980"/>
            <a:ext cx="382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Photofission</a:t>
            </a:r>
          </a:p>
          <a:p>
            <a:r>
              <a:rPr lang="fr-FR" b="1" dirty="0"/>
              <a:t>- </a:t>
            </a:r>
            <a:r>
              <a:rPr lang="fr-FR" b="1" dirty="0" err="1"/>
              <a:t>Heated</a:t>
            </a:r>
            <a:r>
              <a:rPr lang="fr-FR" b="1" dirty="0"/>
              <a:t> up to 2000 °C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68BE80-4881-2B22-7654-B59961E0784F}"/>
              </a:ext>
            </a:extLst>
          </p:cNvPr>
          <p:cNvSpPr txBox="1"/>
          <p:nvPr/>
        </p:nvSpPr>
        <p:spPr>
          <a:xfrm>
            <a:off x="8234234" y="313096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Laser </a:t>
            </a:r>
            <a:r>
              <a:rPr lang="fr-FR" sz="2400" b="1" dirty="0" err="1">
                <a:solidFill>
                  <a:srgbClr val="FF0000"/>
                </a:solidFill>
              </a:rPr>
              <a:t>ionization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F150A2-A4DB-109A-22B2-C29694D34D48}"/>
              </a:ext>
            </a:extLst>
          </p:cNvPr>
          <p:cNvSpPr txBox="1"/>
          <p:nvPr/>
        </p:nvSpPr>
        <p:spPr>
          <a:xfrm>
            <a:off x="8514835" y="3557405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</a:t>
            </a:r>
            <a:r>
              <a:rPr lang="fr-FR" b="1" dirty="0" err="1"/>
              <a:t>Selection</a:t>
            </a:r>
            <a:r>
              <a:rPr lang="fr-FR" b="1" dirty="0"/>
              <a:t> in Z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929209-4C00-07D6-18F0-F8B4A6970070}"/>
              </a:ext>
            </a:extLst>
          </p:cNvPr>
          <p:cNvSpPr txBox="1"/>
          <p:nvPr/>
        </p:nvSpPr>
        <p:spPr>
          <a:xfrm>
            <a:off x="8234234" y="3875630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Mass </a:t>
            </a:r>
            <a:r>
              <a:rPr lang="fr-FR" sz="2400" b="1" dirty="0" err="1">
                <a:solidFill>
                  <a:srgbClr val="FF0000"/>
                </a:solidFill>
              </a:rPr>
              <a:t>separation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593085-DA3D-0899-D8E2-5AB68991FB87}"/>
              </a:ext>
            </a:extLst>
          </p:cNvPr>
          <p:cNvSpPr txBox="1"/>
          <p:nvPr/>
        </p:nvSpPr>
        <p:spPr>
          <a:xfrm>
            <a:off x="8514835" y="4302068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</a:t>
            </a:r>
            <a:r>
              <a:rPr lang="fr-FR" b="1" dirty="0" err="1"/>
              <a:t>Selection</a:t>
            </a:r>
            <a:r>
              <a:rPr lang="fr-FR" b="1" dirty="0"/>
              <a:t> in 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A2BBE1-EC83-5E85-8D02-250F4B90C913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EBFDDD-CC33-9A8D-6839-36CA7077AB86}"/>
              </a:ext>
            </a:extLst>
          </p:cNvPr>
          <p:cNvSpPr txBox="1"/>
          <p:nvPr/>
        </p:nvSpPr>
        <p:spPr>
          <a:xfrm>
            <a:off x="0" y="6524164"/>
            <a:ext cx="617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B957C9-0E0E-9EA8-8AB6-86FCD4A45DA9}"/>
              </a:ext>
            </a:extLst>
          </p:cNvPr>
          <p:cNvSpPr txBox="1"/>
          <p:nvPr/>
        </p:nvSpPr>
        <p:spPr>
          <a:xfrm>
            <a:off x="8234234" y="4628714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Beta-</a:t>
            </a:r>
            <a:r>
              <a:rPr lang="fr-FR" sz="2400" b="1" dirty="0" err="1">
                <a:solidFill>
                  <a:srgbClr val="FF0000"/>
                </a:solidFill>
              </a:rPr>
              <a:t>decay</a:t>
            </a:r>
            <a:r>
              <a:rPr lang="fr-FR" sz="2400" b="1" dirty="0">
                <a:solidFill>
                  <a:srgbClr val="FF0000"/>
                </a:solidFill>
              </a:rPr>
              <a:t> stations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587E94-9A71-462F-3F9E-40B44149A24F}"/>
              </a:ext>
            </a:extLst>
          </p:cNvPr>
          <p:cNvSpPr txBox="1"/>
          <p:nvPr/>
        </p:nvSpPr>
        <p:spPr>
          <a:xfrm>
            <a:off x="8503251" y="5055176"/>
            <a:ext cx="382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Conversion </a:t>
            </a:r>
            <a:r>
              <a:rPr lang="fr-FR" b="1" dirty="0" err="1"/>
              <a:t>electrons</a:t>
            </a:r>
            <a:r>
              <a:rPr lang="fr-FR" b="1" dirty="0"/>
              <a:t> (</a:t>
            </a:r>
            <a:r>
              <a:rPr lang="fr-FR" b="1" dirty="0" err="1"/>
              <a:t>COeCO</a:t>
            </a:r>
            <a:r>
              <a:rPr lang="fr-FR" b="1" dirty="0"/>
              <a:t>)</a:t>
            </a:r>
          </a:p>
          <a:p>
            <a:r>
              <a:rPr lang="fr-FR" b="1" dirty="0"/>
              <a:t>- Gamma </a:t>
            </a:r>
            <a:r>
              <a:rPr lang="fr-FR" b="1" dirty="0" err="1"/>
              <a:t>spectroscopy</a:t>
            </a:r>
            <a:r>
              <a:rPr lang="fr-FR" b="1" dirty="0"/>
              <a:t> (BEDO)</a:t>
            </a:r>
          </a:p>
          <a:p>
            <a:r>
              <a:rPr lang="fr-FR" b="1" dirty="0"/>
              <a:t>- Neutron </a:t>
            </a:r>
            <a:r>
              <a:rPr lang="fr-FR" b="1" dirty="0" err="1"/>
              <a:t>emission</a:t>
            </a:r>
            <a:r>
              <a:rPr lang="fr-FR" b="1" dirty="0"/>
              <a:t> (TETRA)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D8FE0-2C9C-A7D0-2E80-F0A037CB91F6}"/>
              </a:ext>
            </a:extLst>
          </p:cNvPr>
          <p:cNvSpPr txBox="1"/>
          <p:nvPr/>
        </p:nvSpPr>
        <p:spPr>
          <a:xfrm>
            <a:off x="486215" y="869922"/>
            <a:ext cx="808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ALTO Low Energy Branch : An ISOL </a:t>
            </a:r>
            <a:r>
              <a:rPr lang="fr-FR" sz="2400" b="1" dirty="0" err="1"/>
              <a:t>facility</a:t>
            </a:r>
            <a:endParaRPr lang="fr-FR" sz="2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43D21F-80D2-6DA7-6C7B-76A8D4D8BC03}"/>
              </a:ext>
            </a:extLst>
          </p:cNvPr>
          <p:cNvSpPr txBox="1"/>
          <p:nvPr/>
        </p:nvSpPr>
        <p:spPr>
          <a:xfrm>
            <a:off x="486214" y="278708"/>
            <a:ext cx="106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The ALTO </a:t>
            </a:r>
            <a:r>
              <a:rPr lang="fr-FR" sz="3600" b="1" dirty="0" err="1">
                <a:solidFill>
                  <a:srgbClr val="C00000"/>
                </a:solidFill>
              </a:rPr>
              <a:t>facility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6B380-F7C5-815F-9F49-80A99563E79D}"/>
              </a:ext>
            </a:extLst>
          </p:cNvPr>
          <p:cNvSpPr/>
          <p:nvPr/>
        </p:nvSpPr>
        <p:spPr>
          <a:xfrm>
            <a:off x="8567802" y="5642630"/>
            <a:ext cx="2654379" cy="290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5CBBC-2791-0C10-1FFC-9695BB921869}"/>
              </a:ext>
            </a:extLst>
          </p:cNvPr>
          <p:cNvSpPr/>
          <p:nvPr/>
        </p:nvSpPr>
        <p:spPr>
          <a:xfrm>
            <a:off x="8567801" y="5352298"/>
            <a:ext cx="2942129" cy="290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342A07-0978-5108-B365-AEBFA5F80C9A}"/>
              </a:ext>
            </a:extLst>
          </p:cNvPr>
          <p:cNvSpPr txBox="1"/>
          <p:nvPr/>
        </p:nvSpPr>
        <p:spPr>
          <a:xfrm>
            <a:off x="3562387" y="6053640"/>
            <a:ext cx="834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last </a:t>
            </a:r>
            <a:r>
              <a:rPr lang="fr-FR" b="1" dirty="0" err="1"/>
              <a:t>experiments</a:t>
            </a:r>
            <a:r>
              <a:rPr lang="fr-FR" b="1" dirty="0"/>
              <a:t> (</a:t>
            </a:r>
            <a:r>
              <a:rPr lang="fr-FR" b="1" dirty="0" err="1"/>
              <a:t>Nov</a:t>
            </a:r>
            <a:r>
              <a:rPr lang="fr-FR" b="1" dirty="0"/>
              <a:t> 2023, </a:t>
            </a:r>
            <a:r>
              <a:rPr lang="fr-FR" b="1" dirty="0" err="1"/>
              <a:t>Feb</a:t>
            </a:r>
            <a:r>
              <a:rPr lang="fr-FR" b="1" dirty="0"/>
              <a:t> 2025) :  </a:t>
            </a:r>
            <a:r>
              <a:rPr lang="fr-FR" b="1" dirty="0" err="1"/>
              <a:t>Bringin</a:t>
            </a:r>
            <a:r>
              <a:rPr lang="fr-FR" b="1" dirty="0"/>
              <a:t> neutron </a:t>
            </a:r>
            <a:r>
              <a:rPr lang="fr-FR" b="1" dirty="0" err="1"/>
              <a:t>energy</a:t>
            </a:r>
            <a:r>
              <a:rPr lang="fr-FR" b="1" dirty="0"/>
              <a:t> aspect at ALTO!</a:t>
            </a:r>
          </a:p>
        </p:txBody>
      </p:sp>
    </p:spTree>
    <p:extLst>
      <p:ext uri="{BB962C8B-B14F-4D97-AF65-F5344CB8AC3E}">
        <p14:creationId xmlns:p14="http://schemas.microsoft.com/office/powerpoint/2010/main" val="58336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A94F4631-16CF-6E7E-35C7-26966CC00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8"/>
          <a:stretch/>
        </p:blipFill>
        <p:spPr>
          <a:xfrm>
            <a:off x="6655047" y="1650418"/>
            <a:ext cx="5333426" cy="330719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D5AB234-9E50-F284-763F-019332E4BD44}"/>
              </a:ext>
            </a:extLst>
          </p:cNvPr>
          <p:cNvGrpSpPr/>
          <p:nvPr/>
        </p:nvGrpSpPr>
        <p:grpSpPr>
          <a:xfrm>
            <a:off x="570191" y="5470138"/>
            <a:ext cx="9991610" cy="763222"/>
            <a:chOff x="412899" y="4937675"/>
            <a:chExt cx="10313258" cy="763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1BA98E6-F93E-6BE0-FD87-1587A7E2EC6D}"/>
                    </a:ext>
                  </a:extLst>
                </p:cNvPr>
                <p:cNvSpPr txBox="1"/>
                <p:nvPr/>
              </p:nvSpPr>
              <p:spPr>
                <a:xfrm>
                  <a:off x="412899" y="4937675"/>
                  <a:ext cx="10313258" cy="763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388060" indent="-38806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el-GR" sz="2400" b="1" i="0">
                              <a:latin typeface="Cambria Math" panose="02040503050406030204" pitchFamily="18" charset="0"/>
                            </a:rPr>
                            <m:t>𝛃</m:t>
                          </m:r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el-GR" sz="2400" b="1" i="0">
                              <a:latin typeface="Cambria Math" panose="02040503050406030204" pitchFamily="18" charset="0"/>
                            </a:rPr>
                            <m:t>𝛃</m:t>
                          </m:r>
                        </m:sub>
                      </m:sSub>
                      <m:r>
                        <a:rPr lang="fr-FR" sz="2400" b="1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a14:m>
                  <a:endParaRPr lang="fr-FR" sz="2400" b="1" dirty="0">
                    <a:latin typeface="Cambria" panose="02040503050406030204" pitchFamily="18" charset="0"/>
                  </a:endParaRPr>
                </a:p>
                <a:p>
                  <a:pPr marL="388060" indent="-38806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𝐧</m:t>
                          </m:r>
                        </m:sub>
                      </m:sSub>
                    </m:oMath>
                  </a14:m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Probability for the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daughter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nucleus to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emit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at least one neutron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after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the beta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decay</a:t>
                  </a:r>
                  <a:endParaRPr lang="fr-FR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503A6C47-CF55-0406-B1E0-B6BEE8A50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899" y="4937675"/>
                  <a:ext cx="10313258" cy="763222"/>
                </a:xfrm>
                <a:prstGeom prst="rect">
                  <a:avLst/>
                </a:prstGeom>
                <a:blipFill>
                  <a:blip r:embed="rId3"/>
                  <a:stretch>
                    <a:fillRect l="-1724" t="-9677" b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74C4BEC-A333-91C9-F0F9-B9BFD4E45110}"/>
                </a:ext>
              </a:extLst>
            </p:cNvPr>
            <p:cNvSpPr txBox="1"/>
            <p:nvPr/>
          </p:nvSpPr>
          <p:spPr>
            <a:xfrm>
              <a:off x="2898185" y="4964321"/>
              <a:ext cx="730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Available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energy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for neutrons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BB5D46A-67D6-B7F2-6441-2E3A1D16836F}"/>
              </a:ext>
            </a:extLst>
          </p:cNvPr>
          <p:cNvSpPr txBox="1"/>
          <p:nvPr/>
        </p:nvSpPr>
        <p:spPr>
          <a:xfrm>
            <a:off x="486214" y="278708"/>
            <a:ext cx="1161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Beta-</a:t>
            </a:r>
            <a:r>
              <a:rPr lang="fr-FR" sz="3600" b="1" dirty="0" err="1">
                <a:solidFill>
                  <a:srgbClr val="C00000"/>
                </a:solidFill>
              </a:rPr>
              <a:t>delayed</a:t>
            </a:r>
            <a:r>
              <a:rPr lang="fr-FR" sz="3600" b="1" dirty="0">
                <a:solidFill>
                  <a:srgbClr val="C00000"/>
                </a:solidFill>
              </a:rPr>
              <a:t> neutron </a:t>
            </a:r>
            <a:r>
              <a:rPr lang="fr-FR" sz="3600" b="1" dirty="0" err="1">
                <a:solidFill>
                  <a:srgbClr val="C00000"/>
                </a:solidFill>
              </a:rPr>
              <a:t>emission</a:t>
            </a:r>
            <a:r>
              <a:rPr lang="fr-FR" sz="3600" b="1" dirty="0">
                <a:solidFill>
                  <a:srgbClr val="C00000"/>
                </a:solidFill>
              </a:rPr>
              <a:t> : state of the art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4F49D6-03F3-E4E9-1567-E4D2A88DB792}"/>
              </a:ext>
            </a:extLst>
          </p:cNvPr>
          <p:cNvSpPr txBox="1"/>
          <p:nvPr/>
        </p:nvSpPr>
        <p:spPr>
          <a:xfrm>
            <a:off x="486215" y="869922"/>
            <a:ext cx="390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General </a:t>
            </a:r>
            <a:r>
              <a:rPr lang="fr-FR" sz="2400" b="1" dirty="0" err="1"/>
              <a:t>overview</a:t>
            </a:r>
            <a:endParaRPr lang="fr-FR" sz="2400" b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C27B6D8-C461-7048-CD16-D081ABAC96A6}"/>
              </a:ext>
            </a:extLst>
          </p:cNvPr>
          <p:cNvGrpSpPr/>
          <p:nvPr/>
        </p:nvGrpSpPr>
        <p:grpSpPr>
          <a:xfrm>
            <a:off x="570191" y="5470138"/>
            <a:ext cx="9991610" cy="763222"/>
            <a:chOff x="412899" y="4937675"/>
            <a:chExt cx="10313258" cy="763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E5E7C03-1371-6865-5641-5C5F8BA3EED9}"/>
                    </a:ext>
                  </a:extLst>
                </p:cNvPr>
                <p:cNvSpPr txBox="1"/>
                <p:nvPr/>
              </p:nvSpPr>
              <p:spPr>
                <a:xfrm>
                  <a:off x="412899" y="4937675"/>
                  <a:ext cx="10313258" cy="7632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388060" indent="-38806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el-GR" sz="2400" b="1" i="0">
                              <a:latin typeface="Cambria Math" panose="02040503050406030204" pitchFamily="18" charset="0"/>
                            </a:rPr>
                            <m:t>𝛃</m:t>
                          </m:r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  <m:r>
                        <a:rPr lang="fr-FR" sz="24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el-GR" sz="2400" b="1" i="0">
                              <a:latin typeface="Cambria Math" panose="02040503050406030204" pitchFamily="18" charset="0"/>
                            </a:rPr>
                            <m:t>𝛃</m:t>
                          </m:r>
                        </m:sub>
                      </m:sSub>
                      <m:r>
                        <a:rPr lang="fr-FR" sz="2400" b="1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fr-FR" sz="2400" b="1" i="0"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a14:m>
                  <a:endParaRPr lang="fr-FR" sz="2400" b="1" dirty="0">
                    <a:latin typeface="Cambria" panose="02040503050406030204" pitchFamily="18" charset="0"/>
                  </a:endParaRPr>
                </a:p>
                <a:p>
                  <a:pPr marL="388060" indent="-38806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𝐏</m:t>
                          </m:r>
                        </m:e>
                        <m:sub>
                          <m:r>
                            <a:rPr lang="fr-FR" sz="24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𝐧</m:t>
                          </m:r>
                        </m:sub>
                      </m:sSub>
                    </m:oMath>
                  </a14:m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Probability for the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daughter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nucleus to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emit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at least one neutron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after</a:t>
                  </a:r>
                  <a:r>
                    <a:rPr lang="fr-FR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the beta </a:t>
                  </a:r>
                  <a:r>
                    <a:rPr lang="fr-FR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decay</a:t>
                  </a:r>
                  <a:endParaRPr lang="fr-FR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503A6C47-CF55-0406-B1E0-B6BEE8A50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899" y="4937675"/>
                  <a:ext cx="10313258" cy="763222"/>
                </a:xfrm>
                <a:prstGeom prst="rect">
                  <a:avLst/>
                </a:prstGeom>
                <a:blipFill>
                  <a:blip r:embed="rId3"/>
                  <a:stretch>
                    <a:fillRect l="-1724" t="-9677" b="-193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79431FC-F65E-5BF1-6A32-28540090DA6D}"/>
                </a:ext>
              </a:extLst>
            </p:cNvPr>
            <p:cNvSpPr txBox="1"/>
            <p:nvPr/>
          </p:nvSpPr>
          <p:spPr>
            <a:xfrm>
              <a:off x="2898185" y="4964321"/>
              <a:ext cx="730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Available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energy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for neutrons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EA2089A-DC6E-9EAB-8F5D-6BB1363C5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0" y="1331592"/>
            <a:ext cx="5329569" cy="3928924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D493615-E8B0-B884-36AC-88E0951974C5}"/>
              </a:ext>
            </a:extLst>
          </p:cNvPr>
          <p:cNvGrpSpPr/>
          <p:nvPr/>
        </p:nvGrpSpPr>
        <p:grpSpPr>
          <a:xfrm>
            <a:off x="6655047" y="2876620"/>
            <a:ext cx="5441446" cy="2772649"/>
            <a:chOff x="6785453" y="2651772"/>
            <a:chExt cx="5343141" cy="290373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60E2DFE-D41A-18AB-134C-05BA78403EB4}"/>
                </a:ext>
              </a:extLst>
            </p:cNvPr>
            <p:cNvSpPr txBox="1"/>
            <p:nvPr/>
          </p:nvSpPr>
          <p:spPr>
            <a:xfrm>
              <a:off x="6785453" y="4878616"/>
              <a:ext cx="5343141" cy="676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Fission fragments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produced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at ALTO </a:t>
              </a:r>
            </a:p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measured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in 2006 </a:t>
              </a:r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hot ion plasma source)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DF38E8B-9E93-60C4-89A6-C2611A5A239B}"/>
                    </a:ext>
                  </a:extLst>
                </p:cNvPr>
                <p:cNvSpPr txBox="1"/>
                <p:nvPr/>
              </p:nvSpPr>
              <p:spPr>
                <a:xfrm>
                  <a:off x="7873287" y="4633296"/>
                  <a:ext cx="336820" cy="182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105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1050" b="1" i="0" smtClean="0">
                                <a:latin typeface="Cambria Math" panose="02040503050406030204" pitchFamily="18" charset="0"/>
                              </a:rPr>
                              <m:t>𝟕𝟖</m:t>
                            </m:r>
                          </m:sup>
                          <m:e>
                            <m:r>
                              <a:rPr lang="fr-FR" sz="1050" b="1" i="0" smtClean="0">
                                <a:latin typeface="Cambria Math" panose="02040503050406030204" pitchFamily="18" charset="0"/>
                              </a:rPr>
                              <m:t>𝐍𝐢</m:t>
                            </m:r>
                          </m:e>
                        </m:sPre>
                      </m:oMath>
                    </m:oMathPara>
                  </a14:m>
                  <a:endParaRPr lang="fr-FR" sz="1050" b="1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DF38E8B-9E93-60C4-89A6-C2611A5A23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3287" y="4633296"/>
                  <a:ext cx="336820" cy="182999"/>
                </a:xfrm>
                <a:prstGeom prst="rect">
                  <a:avLst/>
                </a:prstGeom>
                <a:blipFill>
                  <a:blip r:embed="rId5"/>
                  <a:stretch>
                    <a:fillRect t="-13333" b="-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304DC7FA-2BB8-A278-1A01-C8D8A03F3213}"/>
                    </a:ext>
                  </a:extLst>
                </p:cNvPr>
                <p:cNvSpPr txBox="1"/>
                <p:nvPr/>
              </p:nvSpPr>
              <p:spPr>
                <a:xfrm>
                  <a:off x="10909073" y="2651772"/>
                  <a:ext cx="336820" cy="182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105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1050" b="1" i="0" smtClean="0">
                                <a:latin typeface="Cambria Math" panose="02040503050406030204" pitchFamily="18" charset="0"/>
                              </a:rPr>
                              <m:t>𝟏𝟑𝟐</m:t>
                            </m:r>
                          </m:sup>
                          <m:e>
                            <m:r>
                              <a:rPr lang="fr-FR" sz="1050" b="1" i="0" smtClean="0">
                                <a:latin typeface="Cambria Math" panose="02040503050406030204" pitchFamily="18" charset="0"/>
                              </a:rPr>
                              <m:t>𝐒𝐧</m:t>
                            </m:r>
                          </m:e>
                        </m:sPre>
                      </m:oMath>
                    </m:oMathPara>
                  </a14:m>
                  <a:endParaRPr lang="fr-FR" sz="1050" b="1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304DC7FA-2BB8-A278-1A01-C8D8A03F32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9073" y="2651772"/>
                  <a:ext cx="336820" cy="182999"/>
                </a:xfrm>
                <a:prstGeom prst="rect">
                  <a:avLst/>
                </a:prstGeom>
                <a:blipFill>
                  <a:blip r:embed="rId6"/>
                  <a:stretch>
                    <a:fillRect l="-7143" t="-6667" r="-14286" b="-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2442F-2937-03D4-E6C7-5B30429E660B}"/>
              </a:ext>
            </a:extLst>
          </p:cNvPr>
          <p:cNvSpPr txBox="1"/>
          <p:nvPr/>
        </p:nvSpPr>
        <p:spPr>
          <a:xfrm>
            <a:off x="7505853" y="5997942"/>
            <a:ext cx="7227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Cf. Roberts et al. (1939)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E300D-4620-F8C2-C49B-42B46DD2F426}"/>
              </a:ext>
            </a:extLst>
          </p:cNvPr>
          <p:cNvSpPr/>
          <p:nvPr/>
        </p:nvSpPr>
        <p:spPr>
          <a:xfrm>
            <a:off x="1" y="6488668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FC1BCF-CFA8-5878-27C3-E211D8C74077}"/>
              </a:ext>
            </a:extLst>
          </p:cNvPr>
          <p:cNvSpPr txBox="1"/>
          <p:nvPr/>
        </p:nvSpPr>
        <p:spPr>
          <a:xfrm>
            <a:off x="11725895" y="6505088"/>
            <a:ext cx="37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03F6D4-23F6-4C6C-0374-FED317CC592E}"/>
              </a:ext>
            </a:extLst>
          </p:cNvPr>
          <p:cNvSpPr txBox="1"/>
          <p:nvPr/>
        </p:nvSpPr>
        <p:spPr>
          <a:xfrm>
            <a:off x="0" y="6524164"/>
            <a:ext cx="793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I. Structure </a:t>
            </a:r>
            <a:r>
              <a:rPr lang="fr-FR" sz="1400" dirty="0" err="1"/>
              <a:t>above</a:t>
            </a:r>
            <a:r>
              <a:rPr lang="fr-FR" sz="1400" dirty="0"/>
              <a:t> the neutron </a:t>
            </a:r>
            <a:r>
              <a:rPr lang="fr-FR" sz="1400" dirty="0" err="1"/>
              <a:t>threshold</a:t>
            </a:r>
            <a:r>
              <a:rPr lang="fr-FR" sz="1400" dirty="0"/>
              <a:t> at ALTO</a:t>
            </a:r>
          </a:p>
        </p:txBody>
      </p:sp>
    </p:spTree>
    <p:extLst>
      <p:ext uri="{BB962C8B-B14F-4D97-AF65-F5344CB8AC3E}">
        <p14:creationId xmlns:p14="http://schemas.microsoft.com/office/powerpoint/2010/main" val="23277037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2156</Words>
  <Application>Microsoft Macintosh PowerPoint</Application>
  <PresentationFormat>Grand écran</PresentationFormat>
  <Paragraphs>461</Paragraphs>
  <Slides>40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Emile Cantacuzene</cp:lastModifiedBy>
  <cp:revision>171</cp:revision>
  <dcterms:created xsi:type="dcterms:W3CDTF">2024-12-17T13:02:40Z</dcterms:created>
  <dcterms:modified xsi:type="dcterms:W3CDTF">2025-04-03T11:51:30Z</dcterms:modified>
</cp:coreProperties>
</file>