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9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02" r:id="rId4"/>
    <p:sldId id="277" r:id="rId5"/>
    <p:sldId id="268" r:id="rId6"/>
    <p:sldId id="264" r:id="rId7"/>
    <p:sldId id="265" r:id="rId8"/>
    <p:sldId id="299" r:id="rId9"/>
    <p:sldId id="304" r:id="rId10"/>
    <p:sldId id="266" r:id="rId11"/>
    <p:sldId id="305" r:id="rId12"/>
    <p:sldId id="267" r:id="rId13"/>
    <p:sldId id="300" r:id="rId14"/>
    <p:sldId id="290" r:id="rId15"/>
    <p:sldId id="296" r:id="rId16"/>
    <p:sldId id="269" r:id="rId17"/>
    <p:sldId id="270" r:id="rId18"/>
    <p:sldId id="271" r:id="rId19"/>
    <p:sldId id="291" r:id="rId20"/>
    <p:sldId id="303" r:id="rId21"/>
    <p:sldId id="274" r:id="rId22"/>
    <p:sldId id="298" r:id="rId23"/>
    <p:sldId id="292" r:id="rId24"/>
    <p:sldId id="293" r:id="rId25"/>
    <p:sldId id="275" r:id="rId26"/>
    <p:sldId id="297" r:id="rId27"/>
    <p:sldId id="286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9999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DC22F1-4EF5-477A-981C-D01BBE0A5C23}">
  <a:tblStyle styleId="{2FDC22F1-4EF5-477A-981C-D01BBE0A5C2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Style à thème 1 - Accentuation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Style à thème 1 - Accentuation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FD0F851-EC5A-4D38-B0AD-8093EC10F338}" styleName="Style léger 1 - Accentuation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7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9CD9F8-415E-4E79-B0F4-B3F9BFD59E28}" type="datetimeFigureOut">
              <a:rPr lang="fr-FR" smtClean="0"/>
              <a:t>02/04/2025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fr-FR" smtClean="0"/>
              <a:t>ISOL-France 2025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0FA4AD-A745-448D-A407-264C6B47932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8418768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f8f9d7b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f8f9d7b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f8f9d7b5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f8f9d7b5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af8f9d7b51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af8f9d7b51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03825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42d69ead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42d69ead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1189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42d69ead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42d69ead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4814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3442d69eadd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3442d69eadd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827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f8f9d7b5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f8f9d7b5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3fd89b10dd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3fd89b10dd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42d69ead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42d69ead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42d69ead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42d69ead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020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3442d69eadd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3442d69eadd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42d69ead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42d69ead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94107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1c49820c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1c49820c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1c49820c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1c49820c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88116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41c49820ca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41c49820ca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95883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3442d69eadd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3442d69eadd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5422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1c49820c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1c49820c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341c49820ca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341c49820ca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1338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3fd89b10dd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3fd89b10dd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6830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6" name="Google Shape;216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 err="1" smtClean="0"/>
              <a:t>Maybe</a:t>
            </a:r>
            <a:r>
              <a:rPr lang="fr-FR" dirty="0" smtClean="0"/>
              <a:t> </a:t>
            </a:r>
            <a:r>
              <a:rPr lang="fr-FR" dirty="0" err="1" smtClean="0"/>
              <a:t>add</a:t>
            </a:r>
            <a:r>
              <a:rPr lang="fr-FR" baseline="0" dirty="0" smtClean="0"/>
              <a:t> the broadening </a:t>
            </a:r>
            <a:r>
              <a:rPr lang="fr-FR" baseline="0" dirty="0" err="1" smtClean="0"/>
              <a:t>effects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8126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af8f9d7b51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af8f9d7b51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8428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3fd89b10dd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3fd89b10dd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3fd89b10d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33fd89b10d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3442d69eadd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3442d69eadd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4430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5" name="Google Shape;15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282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2.pn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0.png"/><Relationship Id="rId5" Type="http://schemas.openxmlformats.org/officeDocument/2006/relationships/image" Target="../media/image430.PN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0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383227" y="1643475"/>
            <a:ext cx="482365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GISELE laboratory </a:t>
            </a:r>
            <a:r>
              <a:rPr lang="es" dirty="0"/>
              <a:t>at GANIL</a:t>
            </a:r>
            <a:endParaRPr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954000" y="2823200"/>
            <a:ext cx="3591000" cy="1053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 fontScale="92500" lnSpcReduction="1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Andres Felipe Lopez</a:t>
            </a:r>
            <a:endParaRPr dirty="0"/>
          </a:p>
          <a:p>
            <a:pPr marL="0" lvl="0" indent="0" algn="ctr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s" dirty="0" smtClean="0"/>
              <a:t>04</a:t>
            </a:r>
            <a:r>
              <a:rPr lang="es" dirty="0" smtClean="0"/>
              <a:t>/04/2025</a:t>
            </a:r>
            <a:endParaRPr dirty="0"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8589292" y="4761653"/>
            <a:ext cx="427531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 smtClean="0"/>
              <a:t>1</a:t>
            </a:fld>
            <a:endParaRPr sz="1700" dirty="0"/>
          </a:p>
        </p:txBody>
      </p:sp>
      <p:pic>
        <p:nvPicPr>
          <p:cNvPr id="58" name="Google Shape;58;p13"/>
          <p:cNvPicPr preferRelativeResize="0"/>
          <p:nvPr/>
        </p:nvPicPr>
        <p:blipFill>
          <a:blip r:embed="rId4">
            <a:alphaModFix amt="91000"/>
          </a:blip>
          <a:stretch>
            <a:fillRect/>
          </a:stretch>
        </p:blipFill>
        <p:spPr>
          <a:xfrm>
            <a:off x="4829386" y="447985"/>
            <a:ext cx="3246867" cy="40883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Injection-locked </a:t>
            </a:r>
            <a:r>
              <a:rPr lang="es" dirty="0"/>
              <a:t>Ti:Sa cavity</a:t>
            </a:r>
            <a:endParaRPr dirty="0"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10</a:t>
            </a:fld>
            <a:endParaRPr sz="17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8" y="1048337"/>
            <a:ext cx="8307606" cy="2308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6652" y="3216691"/>
            <a:ext cx="791612" cy="280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488962" y="3613155"/>
                <a:ext cx="17410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∝ 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𝑠𝑒𝑒𝑑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962" y="3613155"/>
                <a:ext cx="1741067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35005" y="1965773"/>
            <a:ext cx="896078" cy="32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466973" y="3305378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Mainz design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3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Injection-locked </a:t>
            </a:r>
            <a:r>
              <a:rPr lang="es" dirty="0"/>
              <a:t>Ti:Sa cavity</a:t>
            </a:r>
            <a:endParaRPr dirty="0"/>
          </a:p>
        </p:txBody>
      </p:sp>
      <p:pic>
        <p:nvPicPr>
          <p:cNvPr id="153" name="Google Shape;15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11</a:t>
            </a:fld>
            <a:endParaRPr sz="17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58" y="1048337"/>
            <a:ext cx="8307606" cy="230865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076652" y="3216691"/>
            <a:ext cx="791612" cy="2805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ZoneTexte 2"/>
              <p:cNvSpPr txBox="1"/>
              <p:nvPr/>
            </p:nvSpPr>
            <p:spPr>
              <a:xfrm>
                <a:off x="2488962" y="3613155"/>
                <a:ext cx="17410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 ∝ </m:t>
                      </m:r>
                      <m:sSub>
                        <m:sSubPr>
                          <m:ctrlP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fr-F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𝑠𝑒𝑒𝑑</m:t>
                          </m:r>
                        </m:sub>
                      </m:sSub>
                    </m:oMath>
                  </m:oMathPara>
                </a14:m>
                <a:endParaRPr lang="fr-FR" sz="2400" dirty="0"/>
              </a:p>
            </p:txBody>
          </p:sp>
        </mc:Choice>
        <mc:Fallback xmlns="">
          <p:sp>
            <p:nvSpPr>
              <p:cNvPr id="3" name="ZoneText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8962" y="3613155"/>
                <a:ext cx="1741067" cy="369332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235005" y="1965773"/>
            <a:ext cx="896078" cy="3287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Flèche vers le bas 3"/>
          <p:cNvSpPr/>
          <p:nvPr/>
        </p:nvSpPr>
        <p:spPr>
          <a:xfrm>
            <a:off x="7445210" y="3261649"/>
            <a:ext cx="134344" cy="781646"/>
          </a:xfrm>
          <a:prstGeom prst="downArrow">
            <a:avLst>
              <a:gd name="adj1" fmla="val 50000"/>
              <a:gd name="adj2" fmla="val 70588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604655" y="4043295"/>
            <a:ext cx="18678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Will be </a:t>
            </a:r>
            <a:r>
              <a:rPr lang="fr-FR" dirty="0"/>
              <a:t>r</a:t>
            </a:r>
            <a:r>
              <a:rPr lang="fr-FR" dirty="0" smtClean="0"/>
              <a:t>eplaced by </a:t>
            </a:r>
          </a:p>
          <a:p>
            <a:pPr algn="ctr"/>
            <a:r>
              <a:rPr lang="fr-FR" dirty="0" smtClean="0"/>
              <a:t>the CW-</a:t>
            </a:r>
            <a:r>
              <a:rPr lang="fr-FR" dirty="0" err="1" smtClean="0"/>
              <a:t>cavity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466973" y="3305378"/>
            <a:ext cx="12394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Mainz design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733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Injection-locked Ti:Sa cavity</a:t>
            </a:r>
            <a:endParaRPr dirty="0"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12</a:t>
            </a:fld>
            <a:endParaRPr sz="1700"/>
          </a:p>
        </p:txBody>
      </p:sp>
      <p:pic>
        <p:nvPicPr>
          <p:cNvPr id="163" name="Google Shape;16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7775" y="1213850"/>
            <a:ext cx="4083526" cy="2296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1213850"/>
            <a:ext cx="3847253" cy="27485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88;p27"/>
          <p:cNvSpPr txBox="1">
            <a:spLocks/>
          </p:cNvSpPr>
          <p:nvPr/>
        </p:nvSpPr>
        <p:spPr>
          <a:xfrm>
            <a:off x="5223248" y="818863"/>
            <a:ext cx="265583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Wavemeter readout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5394960" y="4128875"/>
            <a:ext cx="279400" cy="223520"/>
          </a:xfrm>
          <a:prstGeom prst="rect">
            <a:avLst/>
          </a:prstGeom>
          <a:solidFill>
            <a:srgbClr val="00B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394960" y="4439697"/>
            <a:ext cx="279400" cy="223520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Google Shape;188;p27"/>
          <p:cNvSpPr txBox="1">
            <a:spLocks/>
          </p:cNvSpPr>
          <p:nvPr/>
        </p:nvSpPr>
        <p:spPr>
          <a:xfrm>
            <a:off x="5674360" y="4079894"/>
            <a:ext cx="2245347" cy="7196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1200" dirty="0" smtClean="0"/>
              <a:t>Injection-</a:t>
            </a:r>
            <a:r>
              <a:rPr lang="fr-FR" sz="1200" dirty="0" err="1" smtClean="0"/>
              <a:t>locked</a:t>
            </a:r>
            <a:r>
              <a:rPr lang="fr-FR" sz="1200" dirty="0" smtClean="0"/>
              <a:t> laser</a:t>
            </a:r>
          </a:p>
          <a:p>
            <a:endParaRPr lang="fr-FR" sz="1200" dirty="0"/>
          </a:p>
          <a:p>
            <a:r>
              <a:rPr lang="fr-FR" sz="1200" dirty="0" err="1" smtClean="0"/>
              <a:t>Seeding</a:t>
            </a:r>
            <a:r>
              <a:rPr lang="fr-FR" sz="1200" dirty="0" smtClean="0"/>
              <a:t> Diode laser </a:t>
            </a:r>
            <a:endParaRPr lang="fr-FR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512422" y="277670"/>
            <a:ext cx="3174915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" dirty="0" smtClean="0"/>
              <a:t>Characterization </a:t>
            </a:r>
            <a:endParaRPr dirty="0"/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" sz="1700"/>
              <a:t>13</a:t>
            </a:fld>
            <a:endParaRPr sz="1700"/>
          </a:p>
        </p:txBody>
      </p:sp>
      <p:sp>
        <p:nvSpPr>
          <p:cNvPr id="8" name="Google Shape;157;p25"/>
          <p:cNvSpPr txBox="1">
            <a:spLocks/>
          </p:cNvSpPr>
          <p:nvPr/>
        </p:nvSpPr>
        <p:spPr>
          <a:xfrm>
            <a:off x="5400409" y="979174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fr-FR" sz="1800" dirty="0" smtClean="0"/>
              <a:t>Narrowband linewidth</a:t>
            </a:r>
            <a:endParaRPr lang="fr-FR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2194712" y="3790462"/>
                <a:ext cx="129860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𝛿𝜈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=35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712" y="3790462"/>
                <a:ext cx="1298603" cy="246221"/>
              </a:xfrm>
              <a:prstGeom prst="rect">
                <a:avLst/>
              </a:prstGeom>
              <a:blipFill>
                <a:blip r:embed="rId4"/>
                <a:stretch>
                  <a:fillRect l="-939" r="-469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Google Shape;157;p25"/>
          <p:cNvSpPr txBox="1">
            <a:spLocks/>
          </p:cNvSpPr>
          <p:nvPr/>
        </p:nvSpPr>
        <p:spPr>
          <a:xfrm>
            <a:off x="1819171" y="979174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fr-FR" sz="1800" dirty="0" smtClean="0"/>
              <a:t>Diode linewidth</a:t>
            </a:r>
            <a:endParaRPr lang="fr-FR" sz="1800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17"/>
          <a:stretch/>
        </p:blipFill>
        <p:spPr>
          <a:xfrm>
            <a:off x="996365" y="1362320"/>
            <a:ext cx="3505387" cy="234990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40"/>
          <a:stretch/>
        </p:blipFill>
        <p:spPr>
          <a:xfrm>
            <a:off x="4761793" y="1358493"/>
            <a:ext cx="3515931" cy="235373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5617390" y="3790462"/>
                <a:ext cx="1962762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𝛿𝜈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=40−110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𝑀𝐻𝑧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7390" y="3790462"/>
                <a:ext cx="1962762" cy="246221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Parchemin horizontal 13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854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ABU – Atomic Beam Unit</a:t>
            </a:r>
            <a:endParaRPr dirty="0"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14</a:t>
            </a:fld>
            <a:endParaRPr sz="17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155" y="1188997"/>
            <a:ext cx="6802777" cy="253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3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ABU – Atomic Beam Unit</a:t>
            </a:r>
            <a:endParaRPr dirty="0"/>
          </a:p>
        </p:txBody>
      </p:sp>
      <p:pic>
        <p:nvPicPr>
          <p:cNvPr id="161" name="Google Shape;16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15</a:t>
            </a:fld>
            <a:endParaRPr sz="17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5" y="1257262"/>
            <a:ext cx="3991385" cy="2697704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26" r="9571" b="45366"/>
          <a:stretch/>
        </p:blipFill>
        <p:spPr>
          <a:xfrm>
            <a:off x="4244130" y="2868316"/>
            <a:ext cx="4549817" cy="179490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71" b="8076"/>
          <a:stretch/>
        </p:blipFill>
        <p:spPr>
          <a:xfrm>
            <a:off x="4240710" y="407571"/>
            <a:ext cx="4506098" cy="22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72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311700" y="3222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Off-line test on stable Dy</a:t>
            </a:r>
            <a:endParaRPr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16</a:t>
            </a:fld>
            <a:endParaRPr sz="1700"/>
          </a:p>
        </p:txBody>
      </p:sp>
      <p:pic>
        <p:nvPicPr>
          <p:cNvPr id="182" name="Google Shape;182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00750" y="1252525"/>
            <a:ext cx="5927751" cy="233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7"/>
          <p:cNvSpPr txBox="1">
            <a:spLocks noGrp="1"/>
          </p:cNvSpPr>
          <p:nvPr>
            <p:ph type="title"/>
          </p:nvPr>
        </p:nvSpPr>
        <p:spPr>
          <a:xfrm>
            <a:off x="615500" y="236400"/>
            <a:ext cx="4329033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/>
              <a:t>Broadband </a:t>
            </a:r>
            <a:r>
              <a:rPr lang="es" dirty="0" smtClean="0"/>
              <a:t>ionization</a:t>
            </a:r>
            <a:r>
              <a:rPr lang="es" dirty="0" smtClean="0"/>
              <a:t> </a:t>
            </a:r>
            <a:r>
              <a:rPr lang="es" dirty="0"/>
              <a:t>on Dy</a:t>
            </a:r>
            <a:endParaRPr dirty="0"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17</a:t>
            </a:fld>
            <a:endParaRPr sz="1700"/>
          </a:p>
        </p:txBody>
      </p:sp>
      <p:sp>
        <p:nvSpPr>
          <p:cNvPr id="191" name="Google Shape;191;p27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2" name="Google Shape;192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06383" y="1369117"/>
            <a:ext cx="5155848" cy="34909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3" name="Google Shape;193;p27"/>
          <p:cNvGraphicFramePr/>
          <p:nvPr/>
        </p:nvGraphicFramePr>
        <p:xfrm>
          <a:off x="615500" y="1086750"/>
          <a:ext cx="2179550" cy="3169680"/>
        </p:xfrm>
        <a:graphic>
          <a:graphicData uri="http://schemas.openxmlformats.org/drawingml/2006/table">
            <a:tbl>
              <a:tblPr>
                <a:noFill/>
                <a:tableStyleId>{2FDC22F1-4EF5-477A-981C-D01BBE0A5C23}</a:tableStyleId>
              </a:tblPr>
              <a:tblGrid>
                <a:gridCol w="10897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9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5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Isotope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Abundance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59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164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28.26 %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163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24.89 %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162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25.48 %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161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18.89 %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160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2.33 %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158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0.095 %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27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156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0.056 %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" name="Parchemin horizontal 1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  <p:sp>
        <p:nvSpPr>
          <p:cNvPr id="9" name="Google Shape;188;p27"/>
          <p:cNvSpPr txBox="1">
            <a:spLocks/>
          </p:cNvSpPr>
          <p:nvPr/>
        </p:nvSpPr>
        <p:spPr>
          <a:xfrm>
            <a:off x="4920798" y="1012821"/>
            <a:ext cx="19956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ToF Spectrum</a:t>
            </a:r>
            <a:endParaRPr lang="fr-FR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18</a:t>
            </a:fld>
            <a:endParaRPr sz="1700"/>
          </a:p>
        </p:txBody>
      </p:sp>
      <p:sp>
        <p:nvSpPr>
          <p:cNvPr id="200" name="Google Shape;200;p28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1" name="Google Shape;20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3140" y="892226"/>
            <a:ext cx="4394322" cy="328260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361548" y="267522"/>
            <a:ext cx="486701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</a:t>
            </a:r>
            <a:r>
              <a:rPr lang="es" dirty="0"/>
              <a:t>spectroscopy on Dy</a:t>
            </a:r>
            <a:endParaRPr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/>
              <p:cNvSpPr txBox="1"/>
              <p:nvPr/>
            </p:nvSpPr>
            <p:spPr>
              <a:xfrm>
                <a:off x="5502160" y="1295255"/>
                <a:ext cx="2601763" cy="28732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𝑁</m:t>
                      </m:r>
                      <m:r>
                        <a:rPr lang="fr-FR" sz="180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(1 − </m:t>
                      </m:r>
                      <m:sSup>
                        <m:sSupPr>
                          <m:ctrlPr>
                            <a:rPr lang="fr-FR" sz="1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fr-FR" sz="1800" b="0" i="1" smtClean="0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1800" b="0" i="1" smtClean="0">
                                  <a:latin typeface="Cambria Math" panose="02040503050406030204" pitchFamily="18" charset="0"/>
                                </a:rPr>
                                <m:t>𝑠𝑎𝑡</m:t>
                              </m:r>
                            </m:sub>
                          </m:sSub>
                        </m:sup>
                      </m:sSup>
                      <m:r>
                        <a:rPr lang="fr-FR" sz="1800" b="0" i="1" smtClean="0">
                          <a:latin typeface="Cambria Math" panose="02040503050406030204" pitchFamily="18" charset="0"/>
                        </a:rPr>
                        <m:t>)  </m:t>
                      </m:r>
                    </m:oMath>
                  </m:oMathPara>
                </a14:m>
                <a:endParaRPr lang="fr-FR" sz="1800" dirty="0"/>
              </a:p>
            </p:txBody>
          </p:sp>
        </mc:Choice>
        <mc:Fallback xmlns="">
          <p:sp>
            <p:nvSpPr>
              <p:cNvPr id="2" name="ZoneText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160" y="1295255"/>
                <a:ext cx="2601763" cy="287323"/>
              </a:xfrm>
              <a:prstGeom prst="rect">
                <a:avLst/>
              </a:prstGeom>
              <a:blipFill>
                <a:blip r:embed="rId5"/>
                <a:stretch>
                  <a:fillRect t="-6250" b="-3333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8015349"/>
                  </p:ext>
                </p:extLst>
              </p:nvPr>
            </p:nvGraphicFramePr>
            <p:xfrm>
              <a:off x="5502160" y="2033629"/>
              <a:ext cx="2500516" cy="803084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72312">
                      <a:extLst>
                        <a:ext uri="{9D8B030D-6E8A-4147-A177-3AD203B41FA5}">
                          <a16:colId xmlns:a16="http://schemas.microsoft.com/office/drawing/2014/main" val="2880924026"/>
                        </a:ext>
                      </a:extLst>
                    </a:gridCol>
                    <a:gridCol w="1528204">
                      <a:extLst>
                        <a:ext uri="{9D8B030D-6E8A-4147-A177-3AD203B41FA5}">
                          <a16:colId xmlns:a16="http://schemas.microsoft.com/office/drawing/2014/main" val="3078932954"/>
                        </a:ext>
                      </a:extLst>
                    </a:gridCol>
                  </a:tblGrid>
                  <a:tr h="401882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>
                              <a:srgbClr val="000000"/>
                            </a:buClr>
                            <a:buSzTx/>
                            <a:buFont typeface="Arial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fr-FR" sz="1400" b="0" i="1" smtClean="0">
                                        <a:latin typeface="Cambria Math" panose="02040503050406030204" pitchFamily="18" charset="0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fr-FR" sz="1400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sz="1400" b="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1560.36 counts</a:t>
                          </a:r>
                          <a:endParaRPr lang="fr-FR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7529668"/>
                      </a:ext>
                    </a:extLst>
                  </a:tr>
                  <a:tr h="401202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fr-FR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fr-FR" sz="1400" smtClean="0">
                                        <a:latin typeface="Cambria Math" panose="02040503050406030204" pitchFamily="18" charset="0"/>
                                      </a:rPr>
                                      <m:t>𝑠𝑎𝑡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dirty="0" smtClean="0"/>
                            <a:t>127.52    </a:t>
                          </a:r>
                          <a14:m>
                            <m:oMath xmlns:m="http://schemas.openxmlformats.org/officeDocument/2006/math">
                              <m:r>
                                <a:rPr lang="fr-FR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fr-FR" dirty="0" smtClean="0"/>
                            <a:t>W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9379719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au 2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78015349"/>
                  </p:ext>
                </p:extLst>
              </p:nvPr>
            </p:nvGraphicFramePr>
            <p:xfrm>
              <a:off x="5502160" y="2033629"/>
              <a:ext cx="2500516" cy="803084"/>
            </p:xfrm>
            <a:graphic>
              <a:graphicData uri="http://schemas.openxmlformats.org/drawingml/2006/table">
                <a:tbl>
                  <a:tblPr firstRow="1" bandRow="1">
                    <a:tableStyleId>{69CF1AB2-1976-4502-BF36-3FF5EA218861}</a:tableStyleId>
                  </a:tblPr>
                  <a:tblGrid>
                    <a:gridCol w="972312">
                      <a:extLst>
                        <a:ext uri="{9D8B030D-6E8A-4147-A177-3AD203B41FA5}">
                          <a16:colId xmlns:a16="http://schemas.microsoft.com/office/drawing/2014/main" val="2880924026"/>
                        </a:ext>
                      </a:extLst>
                    </a:gridCol>
                    <a:gridCol w="1528204">
                      <a:extLst>
                        <a:ext uri="{9D8B030D-6E8A-4147-A177-3AD203B41FA5}">
                          <a16:colId xmlns:a16="http://schemas.microsoft.com/office/drawing/2014/main" val="3078932954"/>
                        </a:ext>
                      </a:extLst>
                    </a:gridCol>
                  </a:tblGrid>
                  <a:tr h="40188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625" t="-1493" r="-158125" b="-10149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b="0" dirty="0" smtClean="0"/>
                            <a:t>1560.36 counts</a:t>
                          </a:r>
                          <a:endParaRPr lang="fr-FR" b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67529668"/>
                      </a:ext>
                    </a:extLst>
                  </a:tr>
                  <a:tr h="401202"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625" t="-103030" r="-158125" b="-30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6"/>
                          <a:stretch>
                            <a:fillRect l="-64143" t="-103030" r="-797" b="-30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9379719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9" name="Parchemin horizontal 8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19</a:t>
            </a:fld>
            <a:endParaRPr sz="1700"/>
          </a:p>
        </p:txBody>
      </p:sp>
      <p:sp>
        <p:nvSpPr>
          <p:cNvPr id="200" name="Google Shape;200;p28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361548" y="267522"/>
            <a:ext cx="486701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</a:t>
            </a:r>
            <a:r>
              <a:rPr lang="es" dirty="0"/>
              <a:t>spectroscopy on Dy</a:t>
            </a:r>
            <a:endParaRPr dirty="0"/>
          </a:p>
        </p:txBody>
      </p:sp>
      <p:sp>
        <p:nvSpPr>
          <p:cNvPr id="11" name="Parchemin horizontal 10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  <p:pic>
        <p:nvPicPr>
          <p:cNvPr id="13" name="Google Shape;192;p27"/>
          <p:cNvPicPr preferRelativeResize="0"/>
          <p:nvPr/>
        </p:nvPicPr>
        <p:blipFill rotWithShape="1">
          <a:blip r:embed="rId4">
            <a:alphaModFix/>
          </a:blip>
          <a:srcRect r="4370"/>
          <a:stretch/>
        </p:blipFill>
        <p:spPr>
          <a:xfrm>
            <a:off x="4455636" y="1181868"/>
            <a:ext cx="4516287" cy="317787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88;p27"/>
          <p:cNvSpPr txBox="1">
            <a:spLocks/>
          </p:cNvSpPr>
          <p:nvPr/>
        </p:nvSpPr>
        <p:spPr>
          <a:xfrm>
            <a:off x="6030969" y="828205"/>
            <a:ext cx="199562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ToF Spectrum</a:t>
            </a:r>
            <a:endParaRPr lang="fr-FR" sz="2000" dirty="0"/>
          </a:p>
        </p:txBody>
      </p:sp>
      <p:sp>
        <p:nvSpPr>
          <p:cNvPr id="12" name="Google Shape;188;p27"/>
          <p:cNvSpPr txBox="1">
            <a:spLocks/>
          </p:cNvSpPr>
          <p:nvPr/>
        </p:nvSpPr>
        <p:spPr>
          <a:xfrm>
            <a:off x="1351978" y="895518"/>
            <a:ext cx="27024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Narrowband Scan</a:t>
            </a:r>
            <a:endParaRPr lang="fr-FR" sz="20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71" r="6383" b="4723"/>
          <a:stretch/>
        </p:blipFill>
        <p:spPr>
          <a:xfrm>
            <a:off x="62590" y="1238337"/>
            <a:ext cx="4314396" cy="295543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ZoneTexte 4"/>
              <p:cNvSpPr txBox="1"/>
              <p:nvPr/>
            </p:nvSpPr>
            <p:spPr>
              <a:xfrm>
                <a:off x="1922569" y="4144300"/>
                <a:ext cx="108920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  [MHz]</a:t>
                </a:r>
                <a:endParaRPr lang="fr-FR" dirty="0"/>
              </a:p>
            </p:txBody>
          </p:sp>
        </mc:Choice>
        <mc:Fallback>
          <p:sp>
            <p:nvSpPr>
              <p:cNvPr id="5" name="ZoneText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69" y="4144300"/>
                <a:ext cx="1089209" cy="215444"/>
              </a:xfrm>
              <a:prstGeom prst="rect">
                <a:avLst/>
              </a:prstGeom>
              <a:blipFill>
                <a:blip r:embed="rId6"/>
                <a:stretch>
                  <a:fillRect l="-3911" t="-25714" r="-7821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959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</a:t>
            </a:fld>
            <a:endParaRPr sz="1700"/>
          </a:p>
        </p:txBody>
      </p:sp>
      <p:sp>
        <p:nvSpPr>
          <p:cNvPr id="65" name="Google Shape;65;p14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 txBox="1"/>
          <p:nvPr/>
        </p:nvSpPr>
        <p:spPr>
          <a:xfrm>
            <a:off x="953226" y="567887"/>
            <a:ext cx="3966308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300" b="1" dirty="0" smtClean="0">
                <a:solidFill>
                  <a:srgbClr val="FF0000"/>
                </a:solidFill>
              </a:rPr>
              <a:t>Outline</a:t>
            </a:r>
            <a:endParaRPr sz="2300" dirty="0">
              <a:solidFill>
                <a:schemeClr val="dk2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584565" y="1242266"/>
            <a:ext cx="6348701" cy="156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s" sz="2000" dirty="0" smtClean="0">
                <a:solidFill>
                  <a:schemeClr val="tx1"/>
                </a:solidFill>
              </a:rPr>
              <a:t>GISELE Setup.</a:t>
            </a: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s" sz="2000" dirty="0" smtClean="0">
                <a:solidFill>
                  <a:schemeClr val="tx1"/>
                </a:solidFill>
              </a:rPr>
              <a:t>Characterization of the laser systems.</a:t>
            </a:r>
            <a:endParaRPr sz="2000" dirty="0">
              <a:solidFill>
                <a:schemeClr val="tx1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AutoNum type="arabicParenR"/>
            </a:pPr>
            <a:r>
              <a:rPr lang="es" sz="2000" dirty="0">
                <a:solidFill>
                  <a:schemeClr val="tx1"/>
                </a:solidFill>
              </a:rPr>
              <a:t>Results on Dy. </a:t>
            </a:r>
            <a:endParaRPr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20</a:t>
            </a:fld>
            <a:endParaRPr sz="1700"/>
          </a:p>
        </p:txBody>
      </p:sp>
      <p:sp>
        <p:nvSpPr>
          <p:cNvPr id="200" name="Google Shape;200;p28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361548" y="267522"/>
            <a:ext cx="486701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</a:t>
            </a:r>
            <a:r>
              <a:rPr lang="es" dirty="0"/>
              <a:t>spectroscopy on Dy</a:t>
            </a:r>
            <a:endParaRPr dirty="0"/>
          </a:p>
        </p:txBody>
      </p:sp>
      <p:sp>
        <p:nvSpPr>
          <p:cNvPr id="11" name="Parchemin horizontal 10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  <p:sp>
        <p:nvSpPr>
          <p:cNvPr id="12" name="Google Shape;188;p27"/>
          <p:cNvSpPr txBox="1">
            <a:spLocks/>
          </p:cNvSpPr>
          <p:nvPr/>
        </p:nvSpPr>
        <p:spPr>
          <a:xfrm>
            <a:off x="1351978" y="895518"/>
            <a:ext cx="27024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Narrowband Scan</a:t>
            </a:r>
            <a:endParaRPr lang="fr-FR" sz="2000" dirty="0"/>
          </a:p>
        </p:txBody>
      </p:sp>
      <p:sp>
        <p:nvSpPr>
          <p:cNvPr id="14" name="Google Shape;188;p27"/>
          <p:cNvSpPr txBox="1">
            <a:spLocks/>
          </p:cNvSpPr>
          <p:nvPr/>
        </p:nvSpPr>
        <p:spPr>
          <a:xfrm>
            <a:off x="5295934" y="895518"/>
            <a:ext cx="2702453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fr-FR" sz="2000" dirty="0" smtClean="0"/>
              <a:t>Narrowband Scan</a:t>
            </a:r>
            <a:endParaRPr lang="fr-FR" sz="2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8" r="7122" b="4921"/>
          <a:stretch/>
        </p:blipFill>
        <p:spPr>
          <a:xfrm>
            <a:off x="4124625" y="1296927"/>
            <a:ext cx="4165646" cy="28862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ZoneTexte 16"/>
              <p:cNvSpPr txBox="1"/>
              <p:nvPr/>
            </p:nvSpPr>
            <p:spPr>
              <a:xfrm>
                <a:off x="1922569" y="4144300"/>
                <a:ext cx="108920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  [MHz]</a:t>
                </a:r>
                <a:endParaRPr lang="fr-FR" dirty="0"/>
              </a:p>
            </p:txBody>
          </p:sp>
        </mc:Choice>
        <mc:Fallback>
          <p:sp>
            <p:nvSpPr>
              <p:cNvPr id="17" name="ZoneTexte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69" y="4144300"/>
                <a:ext cx="1089209" cy="215444"/>
              </a:xfrm>
              <a:prstGeom prst="rect">
                <a:avLst/>
              </a:prstGeom>
              <a:blipFill>
                <a:blip r:embed="rId5"/>
                <a:stretch>
                  <a:fillRect l="-3911" t="-25714" r="-7821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8" name="ZoneTexte 17"/>
              <p:cNvSpPr txBox="1"/>
              <p:nvPr/>
            </p:nvSpPr>
            <p:spPr>
              <a:xfrm>
                <a:off x="5901582" y="4143098"/>
                <a:ext cx="108920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  [MHz]</a:t>
                </a:r>
                <a:endParaRPr lang="fr-FR" dirty="0"/>
              </a:p>
            </p:txBody>
          </p:sp>
        </mc:Choice>
        <mc:Fallback>
          <p:sp>
            <p:nvSpPr>
              <p:cNvPr id="18" name="ZoneTexte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82" y="4143098"/>
                <a:ext cx="1089209" cy="215444"/>
              </a:xfrm>
              <a:prstGeom prst="rect">
                <a:avLst/>
              </a:prstGeom>
              <a:blipFill>
                <a:blip r:embed="rId6"/>
                <a:stretch>
                  <a:fillRect l="-3911" t="-28571" r="-7821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" t="10265" r="8309" b="5908"/>
          <a:stretch/>
        </p:blipFill>
        <p:spPr>
          <a:xfrm>
            <a:off x="110475" y="1338051"/>
            <a:ext cx="4030810" cy="2805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54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21</a:t>
            </a:fld>
            <a:endParaRPr sz="1700"/>
          </a:p>
        </p:txBody>
      </p:sp>
      <p:sp>
        <p:nvSpPr>
          <p:cNvPr id="224" name="Google Shape;224;p31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1111071" y="340461"/>
            <a:ext cx="30135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Isotope shift </a:t>
            </a:r>
            <a:r>
              <a:rPr lang="es" dirty="0"/>
              <a:t>on Dy</a:t>
            </a:r>
            <a:endParaRPr dirty="0"/>
          </a:p>
        </p:txBody>
      </p:sp>
      <p:sp>
        <p:nvSpPr>
          <p:cNvPr id="10" name="Parchemin horizontal 9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7" r="5434" b="6424"/>
          <a:stretch/>
        </p:blipFill>
        <p:spPr>
          <a:xfrm>
            <a:off x="213549" y="1007534"/>
            <a:ext cx="4394279" cy="291769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448417"/>
                  </p:ext>
                </p:extLst>
              </p:nvPr>
            </p:nvGraphicFramePr>
            <p:xfrm>
              <a:off x="4722525" y="1635336"/>
              <a:ext cx="4206367" cy="1404198"/>
            </p:xfrm>
            <a:graphic>
              <a:graphicData uri="http://schemas.openxmlformats.org/drawingml/2006/table">
                <a:tbl>
                  <a:tblPr firstRow="1" bandRow="1">
                    <a:tableStyleId>{2FDC22F1-4EF5-477A-981C-D01BBE0A5C23}</a:tableStyleId>
                  </a:tblPr>
                  <a:tblGrid>
                    <a:gridCol w="1087213">
                      <a:extLst>
                        <a:ext uri="{9D8B030D-6E8A-4147-A177-3AD203B41FA5}">
                          <a16:colId xmlns:a16="http://schemas.microsoft.com/office/drawing/2014/main" val="781059576"/>
                        </a:ext>
                      </a:extLst>
                    </a:gridCol>
                    <a:gridCol w="1717032">
                      <a:extLst>
                        <a:ext uri="{9D8B030D-6E8A-4147-A177-3AD203B41FA5}">
                          <a16:colId xmlns:a16="http://schemas.microsoft.com/office/drawing/2014/main" val="210365278"/>
                        </a:ext>
                      </a:extLst>
                    </a:gridCol>
                    <a:gridCol w="1402122">
                      <a:extLst>
                        <a:ext uri="{9D8B030D-6E8A-4147-A177-3AD203B41FA5}">
                          <a16:colId xmlns:a16="http://schemas.microsoft.com/office/drawing/2014/main" val="1054808405"/>
                        </a:ext>
                      </a:extLst>
                    </a:gridCol>
                  </a:tblGrid>
                  <a:tr h="383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dirty="0" smtClean="0"/>
                            <a:t>Transition</a:t>
                          </a:r>
                          <a:endParaRPr lang="fr-FR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164−162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dirty="0" smtClean="0"/>
                            <a:t>  </a:t>
                          </a:r>
                          <a:r>
                            <a:rPr lang="fr-FR" sz="1100" dirty="0" smtClean="0"/>
                            <a:t>[MHz]</a:t>
                          </a:r>
                          <a:endParaRPr lang="fr-FR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fr-FR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sSub>
                                <m:sSubPr>
                                  <m:ctrlP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  <m:sub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16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−16</m:t>
                                  </m:r>
                                  <m:r>
                                    <a:rPr lang="fr-FR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oMath>
                          </a14:m>
                          <a:r>
                            <a:rPr lang="fr-FR" dirty="0" smtClean="0"/>
                            <a:t> </a:t>
                          </a:r>
                          <a:r>
                            <a:rPr lang="fr-FR" sz="1050" dirty="0" smtClean="0"/>
                            <a:t>[</a:t>
                          </a:r>
                          <a:r>
                            <a:rPr lang="fr-FR" sz="1100" dirty="0" smtClean="0"/>
                            <a:t>MHz</a:t>
                          </a:r>
                          <a:r>
                            <a:rPr lang="fr-FR" sz="1050" dirty="0" smtClean="0"/>
                            <a:t>]</a:t>
                          </a:r>
                          <a:endParaRPr lang="fr-FR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947260421"/>
                      </a:ext>
                    </a:extLst>
                  </a:tr>
                  <a:tr h="472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421.291 nm</a:t>
                          </a:r>
                        </a:p>
                        <a:p>
                          <a:pPr algn="ctr"/>
                          <a:r>
                            <a:rPr lang="fr-FR" sz="900" dirty="0" smtClean="0"/>
                            <a:t>(</a:t>
                          </a:r>
                          <a:r>
                            <a:rPr lang="fr-FR" sz="900" dirty="0" err="1" smtClean="0"/>
                            <a:t>prev</a:t>
                          </a:r>
                          <a:r>
                            <a:rPr lang="fr-FR" sz="900" dirty="0" smtClean="0"/>
                            <a:t>. </a:t>
                          </a:r>
                          <a:r>
                            <a:rPr lang="fr-FR" sz="900" dirty="0" err="1" smtClean="0"/>
                            <a:t>Work</a:t>
                          </a:r>
                          <a:r>
                            <a:rPr lang="fr-FR" sz="900" dirty="0" smtClean="0"/>
                            <a:t> 2013) </a:t>
                          </a:r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913.2(8)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1895(2)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1734991"/>
                      </a:ext>
                    </a:extLst>
                  </a:tr>
                  <a:tr h="39115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421.291 nm</a:t>
                          </a:r>
                        </a:p>
                        <a:p>
                          <a:pPr algn="ctr"/>
                          <a:r>
                            <a:rPr lang="fr-FR" sz="900" dirty="0" smtClean="0"/>
                            <a:t>(</a:t>
                          </a:r>
                          <a:r>
                            <a:rPr lang="fr-FR" sz="900" dirty="0" err="1" smtClean="0"/>
                            <a:t>this</a:t>
                          </a:r>
                          <a:r>
                            <a:rPr lang="fr-FR" sz="900" dirty="0" smtClean="0"/>
                            <a:t> </a:t>
                          </a:r>
                          <a:r>
                            <a:rPr lang="fr-FR" sz="900" dirty="0" err="1" smtClean="0"/>
                            <a:t>work</a:t>
                          </a:r>
                          <a:r>
                            <a:rPr lang="fr-FR" sz="900" dirty="0" smtClean="0"/>
                            <a:t>)</a:t>
                          </a:r>
                        </a:p>
                        <a:p>
                          <a:pPr algn="ctr"/>
                          <a:endParaRPr lang="fr-FR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906.8(7)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1893(2)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4610547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7" name="Tableau 6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448417"/>
                  </p:ext>
                </p:extLst>
              </p:nvPr>
            </p:nvGraphicFramePr>
            <p:xfrm>
              <a:off x="4722525" y="1635336"/>
              <a:ext cx="4206367" cy="1404198"/>
            </p:xfrm>
            <a:graphic>
              <a:graphicData uri="http://schemas.openxmlformats.org/drawingml/2006/table">
                <a:tbl>
                  <a:tblPr firstRow="1" bandRow="1">
                    <a:tableStyleId>{2FDC22F1-4EF5-477A-981C-D01BBE0A5C23}</a:tableStyleId>
                  </a:tblPr>
                  <a:tblGrid>
                    <a:gridCol w="1087213">
                      <a:extLst>
                        <a:ext uri="{9D8B030D-6E8A-4147-A177-3AD203B41FA5}">
                          <a16:colId xmlns:a16="http://schemas.microsoft.com/office/drawing/2014/main" val="781059576"/>
                        </a:ext>
                      </a:extLst>
                    </a:gridCol>
                    <a:gridCol w="1717032">
                      <a:extLst>
                        <a:ext uri="{9D8B030D-6E8A-4147-A177-3AD203B41FA5}">
                          <a16:colId xmlns:a16="http://schemas.microsoft.com/office/drawing/2014/main" val="210365278"/>
                        </a:ext>
                      </a:extLst>
                    </a:gridCol>
                    <a:gridCol w="1402122">
                      <a:extLst>
                        <a:ext uri="{9D8B030D-6E8A-4147-A177-3AD203B41FA5}">
                          <a16:colId xmlns:a16="http://schemas.microsoft.com/office/drawing/2014/main" val="1054808405"/>
                        </a:ext>
                      </a:extLst>
                    </a:gridCol>
                  </a:tblGrid>
                  <a:tr h="38311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000" dirty="0" smtClean="0"/>
                            <a:t>Transition</a:t>
                          </a:r>
                          <a:endParaRPr lang="fr-FR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63830" t="-1587" r="-82270" b="-26984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>
                        <a:blipFill>
                          <a:blip r:embed="rId5"/>
                          <a:stretch>
                            <a:fillRect l="-200870" t="-1587" r="-870" b="-26984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47260421"/>
                      </a:ext>
                    </a:extLst>
                  </a:tr>
                  <a:tr h="50292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421.291 nm</a:t>
                          </a:r>
                        </a:p>
                        <a:p>
                          <a:pPr algn="ctr"/>
                          <a:r>
                            <a:rPr lang="fr-FR" sz="900" dirty="0" smtClean="0"/>
                            <a:t>(</a:t>
                          </a:r>
                          <a:r>
                            <a:rPr lang="fr-FR" sz="900" dirty="0" err="1" smtClean="0"/>
                            <a:t>prev</a:t>
                          </a:r>
                          <a:r>
                            <a:rPr lang="fr-FR" sz="900" dirty="0" smtClean="0"/>
                            <a:t>. </a:t>
                          </a:r>
                          <a:r>
                            <a:rPr lang="fr-FR" sz="900" dirty="0" err="1" smtClean="0"/>
                            <a:t>Work</a:t>
                          </a:r>
                          <a:r>
                            <a:rPr lang="fr-FR" sz="900" dirty="0" smtClean="0"/>
                            <a:t> 2013) </a:t>
                          </a:r>
                          <a:endParaRPr lang="fr-FR" sz="9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913.2(8)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1895(2)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801734991"/>
                      </a:ext>
                    </a:extLst>
                  </a:tr>
                  <a:tr h="5181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900" dirty="0" smtClean="0"/>
                            <a:t>421.291 nm</a:t>
                          </a:r>
                        </a:p>
                        <a:p>
                          <a:pPr algn="ctr"/>
                          <a:r>
                            <a:rPr lang="fr-FR" sz="900" dirty="0" smtClean="0"/>
                            <a:t>(</a:t>
                          </a:r>
                          <a:r>
                            <a:rPr lang="fr-FR" sz="900" dirty="0" err="1" smtClean="0"/>
                            <a:t>this</a:t>
                          </a:r>
                          <a:r>
                            <a:rPr lang="fr-FR" sz="900" dirty="0" smtClean="0"/>
                            <a:t> </a:t>
                          </a:r>
                          <a:r>
                            <a:rPr lang="fr-FR" sz="900" dirty="0" err="1" smtClean="0"/>
                            <a:t>work</a:t>
                          </a:r>
                          <a:r>
                            <a:rPr lang="fr-FR" sz="900" dirty="0" smtClean="0"/>
                            <a:t>)</a:t>
                          </a:r>
                        </a:p>
                        <a:p>
                          <a:pPr algn="ctr"/>
                          <a:endParaRPr lang="fr-FR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906.8(7)</a:t>
                          </a:r>
                          <a:endParaRPr lang="fr-FR" sz="14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fr-FR" sz="1400" dirty="0" smtClean="0"/>
                            <a:t>1893(2)</a:t>
                          </a:r>
                          <a:endParaRPr lang="fr-FR" sz="14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461054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ZoneTexte 13"/>
              <p:cNvSpPr txBox="1"/>
              <p:nvPr/>
            </p:nvSpPr>
            <p:spPr>
              <a:xfrm>
                <a:off x="1974608" y="3925229"/>
                <a:ext cx="1089209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fr-FR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fr-F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fr-FR" dirty="0" smtClean="0"/>
                  <a:t>  [MHz]</a:t>
                </a:r>
                <a:endParaRPr lang="fr-FR" dirty="0"/>
              </a:p>
            </p:txBody>
          </p:sp>
        </mc:Choice>
        <mc:Fallback>
          <p:sp>
            <p:nvSpPr>
              <p:cNvPr id="14" name="ZoneTexte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608" y="3925229"/>
                <a:ext cx="1089209" cy="215444"/>
              </a:xfrm>
              <a:prstGeom prst="rect">
                <a:avLst/>
              </a:prstGeom>
              <a:blipFill>
                <a:blip r:embed="rId6"/>
                <a:stretch>
                  <a:fillRect l="-4469" t="-25714" r="-7821" b="-51429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22</a:t>
            </a:fld>
            <a:endParaRPr sz="1700"/>
          </a:p>
        </p:txBody>
      </p:sp>
      <p:sp>
        <p:nvSpPr>
          <p:cNvPr id="224" name="Google Shape;224;p31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1030621" y="491279"/>
            <a:ext cx="449052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Conclusions and Perspectives</a:t>
            </a:r>
            <a:endParaRPr dirty="0"/>
          </a:p>
        </p:txBody>
      </p:sp>
      <p:sp>
        <p:nvSpPr>
          <p:cNvPr id="11" name="Google Shape;188;p27"/>
          <p:cNvSpPr txBox="1">
            <a:spLocks/>
          </p:cNvSpPr>
          <p:nvPr/>
        </p:nvSpPr>
        <p:spPr>
          <a:xfrm>
            <a:off x="338949" y="1320677"/>
            <a:ext cx="8269460" cy="290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800" dirty="0" err="1" smtClean="0"/>
              <a:t>After</a:t>
            </a:r>
            <a:r>
              <a:rPr lang="fr-FR" sz="1800" dirty="0" smtClean="0"/>
              <a:t> a </a:t>
            </a:r>
            <a:r>
              <a:rPr lang="fr-FR" sz="1800" dirty="0" err="1" smtClean="0"/>
              <a:t>complete</a:t>
            </a:r>
            <a:r>
              <a:rPr lang="fr-FR" sz="1800" dirty="0" smtClean="0"/>
              <a:t> </a:t>
            </a:r>
            <a:r>
              <a:rPr lang="fr-FR" sz="1800" dirty="0" smtClean="0"/>
              <a:t>restructuration of the </a:t>
            </a:r>
            <a:r>
              <a:rPr lang="fr-FR" sz="1800" dirty="0" err="1" smtClean="0"/>
              <a:t>lab</a:t>
            </a:r>
            <a:r>
              <a:rPr lang="fr-FR" sz="1800" dirty="0" smtClean="0"/>
              <a:t>, </a:t>
            </a:r>
            <a:r>
              <a:rPr lang="fr-FR" sz="1800" dirty="0" smtClean="0"/>
              <a:t>GISELE offline </a:t>
            </a:r>
            <a:r>
              <a:rPr lang="fr-FR" sz="1800" dirty="0" err="1" smtClean="0"/>
              <a:t>laboratory</a:t>
            </a:r>
            <a:r>
              <a:rPr lang="fr-FR" sz="1800" dirty="0" smtClean="0"/>
              <a:t> </a:t>
            </a:r>
            <a:r>
              <a:rPr lang="fr-FR" sz="1800" dirty="0" err="1" smtClean="0"/>
              <a:t>is</a:t>
            </a:r>
            <a:r>
              <a:rPr lang="fr-FR" sz="1800" dirty="0" smtClean="0"/>
              <a:t> </a:t>
            </a:r>
            <a:r>
              <a:rPr lang="fr-FR" sz="1800" dirty="0" err="1" smtClean="0"/>
              <a:t>again</a:t>
            </a:r>
            <a:r>
              <a:rPr lang="fr-FR" sz="1800" dirty="0" smtClean="0"/>
              <a:t> </a:t>
            </a:r>
            <a:r>
              <a:rPr lang="fr-FR" sz="1800" dirty="0" err="1" smtClean="0"/>
              <a:t>fully</a:t>
            </a:r>
            <a:r>
              <a:rPr lang="fr-FR" sz="1800" dirty="0" smtClean="0"/>
              <a:t> </a:t>
            </a:r>
            <a:r>
              <a:rPr lang="fr-FR" sz="1800" dirty="0" err="1" smtClean="0"/>
              <a:t>operational</a:t>
            </a:r>
            <a:r>
              <a:rPr lang="fr-FR" sz="1800" dirty="0" smtClean="0"/>
              <a:t>.</a:t>
            </a:r>
            <a:endParaRPr lang="fr-FR" sz="18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fr-FR" sz="18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800" dirty="0" smtClean="0"/>
              <a:t>The </a:t>
            </a:r>
            <a:r>
              <a:rPr lang="fr-FR" sz="1800" dirty="0" smtClean="0"/>
              <a:t>first test on stable Dy </a:t>
            </a:r>
            <a:r>
              <a:rPr lang="fr-FR" sz="1800" dirty="0" err="1" smtClean="0"/>
              <a:t>was</a:t>
            </a:r>
            <a:r>
              <a:rPr lang="fr-FR" sz="1800" dirty="0" smtClean="0"/>
              <a:t> </a:t>
            </a:r>
            <a:r>
              <a:rPr lang="fr-FR" sz="1800" dirty="0" err="1" smtClean="0"/>
              <a:t>succesfully</a:t>
            </a:r>
            <a:r>
              <a:rPr lang="fr-FR" sz="1800" dirty="0" smtClean="0"/>
              <a:t> </a:t>
            </a:r>
            <a:r>
              <a:rPr lang="fr-FR" sz="1800" dirty="0" err="1" smtClean="0"/>
              <a:t>carried</a:t>
            </a:r>
            <a:r>
              <a:rPr lang="fr-FR" sz="1800" dirty="0" smtClean="0"/>
              <a:t> out at GISELE. 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endParaRPr lang="fr-FR" sz="18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800" dirty="0" smtClean="0"/>
              <a:t>Future </a:t>
            </a:r>
            <a:r>
              <a:rPr lang="fr-FR" sz="1800" dirty="0" err="1" smtClean="0"/>
              <a:t>studies</a:t>
            </a:r>
            <a:r>
              <a:rPr lang="fr-FR" sz="1800" dirty="0" smtClean="0"/>
              <a:t> on Gd and Ho </a:t>
            </a:r>
            <a:r>
              <a:rPr lang="fr-FR" sz="1800" dirty="0" err="1" smtClean="0"/>
              <a:t>will</a:t>
            </a:r>
            <a:r>
              <a:rPr lang="fr-FR" sz="1800" dirty="0" smtClean="0"/>
              <a:t> be </a:t>
            </a:r>
            <a:r>
              <a:rPr lang="fr-FR" sz="1800" dirty="0" err="1" smtClean="0"/>
              <a:t>performed</a:t>
            </a:r>
            <a:r>
              <a:rPr lang="fr-FR" sz="1800" dirty="0"/>
              <a:t> </a:t>
            </a:r>
            <a:r>
              <a:rPr lang="fr-FR" sz="1800" dirty="0" smtClean="0"/>
              <a:t>as </a:t>
            </a:r>
            <a:r>
              <a:rPr lang="fr-FR" sz="1800" dirty="0" err="1" smtClean="0"/>
              <a:t>paving</a:t>
            </a:r>
            <a:r>
              <a:rPr lang="fr-FR" sz="1800" dirty="0" smtClean="0"/>
              <a:t> the route of S3LEB </a:t>
            </a:r>
            <a:r>
              <a:rPr lang="fr-FR" sz="1800" dirty="0" err="1" smtClean="0"/>
              <a:t>experiments</a:t>
            </a:r>
            <a:r>
              <a:rPr lang="fr-FR" sz="1800" dirty="0" smtClean="0"/>
              <a:t>. </a:t>
            </a:r>
          </a:p>
          <a:p>
            <a:pPr algn="just"/>
            <a:endParaRPr lang="fr-FR" sz="1800" dirty="0" smtClean="0"/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fr-FR" sz="1800" dirty="0" smtClean="0"/>
              <a:t>New laser room at S3LEB </a:t>
            </a:r>
            <a:r>
              <a:rPr lang="fr-FR" sz="1800" dirty="0" err="1" smtClean="0"/>
              <a:t>will</a:t>
            </a:r>
            <a:r>
              <a:rPr lang="fr-FR" sz="1800" dirty="0" smtClean="0"/>
              <a:t> be </a:t>
            </a:r>
            <a:r>
              <a:rPr lang="fr-FR" sz="1800" dirty="0" err="1" smtClean="0"/>
              <a:t>commissioned</a:t>
            </a:r>
            <a:r>
              <a:rPr lang="fr-FR" sz="1800" dirty="0" smtClean="0"/>
              <a:t> in the </a:t>
            </a:r>
            <a:r>
              <a:rPr lang="fr-FR" sz="1800" dirty="0" err="1" smtClean="0"/>
              <a:t>following</a:t>
            </a:r>
            <a:r>
              <a:rPr lang="fr-FR" sz="1800" dirty="0" smtClean="0"/>
              <a:t> </a:t>
            </a:r>
            <a:r>
              <a:rPr lang="fr-FR" sz="1800" dirty="0" err="1" smtClean="0"/>
              <a:t>months</a:t>
            </a:r>
            <a:r>
              <a:rPr lang="fr-FR" sz="1800" dirty="0" smtClean="0"/>
              <a:t>.</a:t>
            </a:r>
          </a:p>
          <a:p>
            <a:pPr algn="just"/>
            <a:r>
              <a:rPr lang="fr-FR" sz="18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721237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23</a:t>
            </a:fld>
            <a:endParaRPr sz="1700"/>
          </a:p>
        </p:txBody>
      </p:sp>
      <p:sp>
        <p:nvSpPr>
          <p:cNvPr id="224" name="Google Shape;224;p31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829900" y="1694715"/>
            <a:ext cx="30135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 smtClean="0"/>
              <a:t>Thank you!</a:t>
            </a:r>
            <a:endParaRPr sz="3200" dirty="0"/>
          </a:p>
        </p:txBody>
      </p:sp>
    </p:spTree>
    <p:extLst>
      <p:ext uri="{BB962C8B-B14F-4D97-AF65-F5344CB8AC3E}">
        <p14:creationId xmlns:p14="http://schemas.microsoft.com/office/powerpoint/2010/main" val="1199782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24</a:t>
            </a:fld>
            <a:endParaRPr sz="1700"/>
          </a:p>
        </p:txBody>
      </p:sp>
      <p:sp>
        <p:nvSpPr>
          <p:cNvPr id="200" name="Google Shape;200;p28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88;p27"/>
          <p:cNvSpPr txBox="1">
            <a:spLocks noGrp="1"/>
          </p:cNvSpPr>
          <p:nvPr>
            <p:ph type="title"/>
          </p:nvPr>
        </p:nvSpPr>
        <p:spPr>
          <a:xfrm>
            <a:off x="361548" y="267522"/>
            <a:ext cx="4867011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Narrowband </a:t>
            </a:r>
            <a:r>
              <a:rPr lang="es" dirty="0"/>
              <a:t>spectroscopy on Dy</a:t>
            </a:r>
            <a:endParaRPr dirty="0"/>
          </a:p>
        </p:txBody>
      </p:sp>
      <p:sp>
        <p:nvSpPr>
          <p:cNvPr id="11" name="Parchemin horizontal 10"/>
          <p:cNvSpPr/>
          <p:nvPr/>
        </p:nvSpPr>
        <p:spPr>
          <a:xfrm>
            <a:off x="7745823" y="68430"/>
            <a:ext cx="1226100" cy="64964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Preliminary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66" y="1168334"/>
            <a:ext cx="2922946" cy="3120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25</a:t>
            </a:fld>
            <a:endParaRPr sz="1700"/>
          </a:p>
        </p:txBody>
      </p:sp>
      <p:pic>
        <p:nvPicPr>
          <p:cNvPr id="232" name="Google Shape;232;p32"/>
          <p:cNvPicPr preferRelativeResize="0"/>
          <p:nvPr/>
        </p:nvPicPr>
        <p:blipFill rotWithShape="1">
          <a:blip r:embed="rId4">
            <a:alphaModFix/>
          </a:blip>
          <a:srcRect r="6279"/>
          <a:stretch/>
        </p:blipFill>
        <p:spPr>
          <a:xfrm>
            <a:off x="110475" y="797425"/>
            <a:ext cx="4205189" cy="33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29125" y="810269"/>
            <a:ext cx="4592026" cy="3444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26</a:t>
            </a:fld>
            <a:endParaRPr sz="170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556" y="355029"/>
            <a:ext cx="7274172" cy="39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27</a:t>
            </a:fld>
            <a:endParaRPr sz="1700"/>
          </a:p>
        </p:txBody>
      </p:sp>
      <p:sp>
        <p:nvSpPr>
          <p:cNvPr id="74" name="Google Shape;74;p15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28;p20"/>
          <p:cNvSpPr txBox="1">
            <a:spLocks noGrp="1"/>
          </p:cNvSpPr>
          <p:nvPr>
            <p:ph type="title"/>
          </p:nvPr>
        </p:nvSpPr>
        <p:spPr>
          <a:xfrm>
            <a:off x="400400" y="377550"/>
            <a:ext cx="8520600" cy="25561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Laser Spectroscopy for Nuclear Structure </a:t>
            </a:r>
            <a:r>
              <a:rPr lang="es" dirty="0" smtClean="0"/>
              <a:t/>
            </a:r>
            <a:br>
              <a:rPr lang="es" dirty="0" smtClean="0"/>
            </a:br>
            <a:r>
              <a:rPr lang="es" dirty="0"/>
              <a:t/>
            </a:r>
            <a:br>
              <a:rPr lang="es" dirty="0"/>
            </a:br>
            <a:r>
              <a:rPr lang="es" dirty="0" smtClean="0"/>
              <a:t/>
            </a:r>
            <a:br>
              <a:rPr lang="es" dirty="0" smtClean="0"/>
            </a:br>
            <a:r>
              <a:rPr lang="es" dirty="0" smtClean="0"/>
              <a:t>put it S3LEB Gas cell, what you can do and a list of what you need, tunable laser, high power-pulsed, broadband, narrowband</a:t>
            </a:r>
            <a:endParaRPr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6" r="5826"/>
          <a:stretch/>
        </p:blipFill>
        <p:spPr>
          <a:xfrm>
            <a:off x="4257227" y="3503002"/>
            <a:ext cx="2974985" cy="74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19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" sz="1700"/>
              <a:t>3</a:t>
            </a:fld>
            <a:endParaRPr sz="1700"/>
          </a:p>
        </p:txBody>
      </p:sp>
      <p:sp>
        <p:nvSpPr>
          <p:cNvPr id="221" name="Google Shape;221;p32"/>
          <p:cNvSpPr txBox="1">
            <a:spLocks noGrp="1"/>
          </p:cNvSpPr>
          <p:nvPr>
            <p:ph type="title"/>
          </p:nvPr>
        </p:nvSpPr>
        <p:spPr>
          <a:xfrm>
            <a:off x="669414" y="198836"/>
            <a:ext cx="3013554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" dirty="0" smtClean="0"/>
              <a:t>S3-LEB</a:t>
            </a:r>
            <a:endParaRPr dirty="0"/>
          </a:p>
        </p:txBody>
      </p:sp>
      <p:sp>
        <p:nvSpPr>
          <p:cNvPr id="3" name="Rectangle 2"/>
          <p:cNvSpPr/>
          <p:nvPr/>
        </p:nvSpPr>
        <p:spPr>
          <a:xfrm>
            <a:off x="2936488" y="560872"/>
            <a:ext cx="2490439" cy="16470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3036657" y="2053166"/>
            <a:ext cx="2390270" cy="336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Google Shape;58;p13" descr="https://lh4.googleusercontent.com/JgXilKJ9CWHncIa89qsdOw7rtiPADfkGmWQ2TTzQrUIkPEufbD990cs4UhhPAsPNif9RaNm5NrHp5d42M04mJY4V4RMcK-9z5ey7eZvTt8a7YkqlfUs99kxK0VhErIgXNWfxbmfGgo4=s0">
            <a:extLst>
              <a:ext uri="{FF2B5EF4-FFF2-40B4-BE49-F238E27FC236}">
                <a16:creationId xmlns:a16="http://schemas.microsoft.com/office/drawing/2014/main" id="{E6017E00-16A4-E0A8-E819-1E9B6F1982EA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6955" t="1273" r="34797" b="32741"/>
          <a:stretch/>
        </p:blipFill>
        <p:spPr>
          <a:xfrm rot="5400000">
            <a:off x="833294" y="3565692"/>
            <a:ext cx="710417" cy="654933"/>
          </a:xfrm>
          <a:prstGeom prst="rect">
            <a:avLst/>
          </a:prstGeom>
          <a:noFill/>
          <a:ln w="31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11" name="Groupe 10"/>
          <p:cNvGrpSpPr/>
          <p:nvPr/>
        </p:nvGrpSpPr>
        <p:grpSpPr>
          <a:xfrm>
            <a:off x="-119354" y="-2003320"/>
            <a:ext cx="8052355" cy="5231040"/>
            <a:chOff x="2350784" y="1126180"/>
            <a:chExt cx="7836234" cy="5231040"/>
          </a:xfrm>
        </p:grpSpPr>
        <p:grpSp>
          <p:nvGrpSpPr>
            <p:cNvPr id="14" name="Group 25">
              <a:extLst>
                <a:ext uri="{FF2B5EF4-FFF2-40B4-BE49-F238E27FC236}">
                  <a16:creationId xmlns:a16="http://schemas.microsoft.com/office/drawing/2014/main" id="{DA05245A-86C6-15EB-41CF-6F66D12A3C78}"/>
                </a:ext>
              </a:extLst>
            </p:cNvPr>
            <p:cNvGrpSpPr/>
            <p:nvPr/>
          </p:nvGrpSpPr>
          <p:grpSpPr>
            <a:xfrm>
              <a:off x="2350784" y="1126180"/>
              <a:ext cx="7836234" cy="5231040"/>
              <a:chOff x="1426129" y="950011"/>
              <a:chExt cx="7836234" cy="5231040"/>
            </a:xfrm>
          </p:grpSpPr>
          <p:pic>
            <p:nvPicPr>
              <p:cNvPr id="17" name="Image 26">
                <a:extLst>
                  <a:ext uri="{FF2B5EF4-FFF2-40B4-BE49-F238E27FC236}">
                    <a16:creationId xmlns:a16="http://schemas.microsoft.com/office/drawing/2014/main" id="{47F53C2C-CAC0-FC17-336B-762A9E89CEB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1" t="1" r="58588" b="-692"/>
              <a:stretch/>
            </p:blipFill>
            <p:spPr>
              <a:xfrm>
                <a:off x="1426129" y="950011"/>
                <a:ext cx="3906845" cy="5231040"/>
              </a:xfrm>
              <a:prstGeom prst="rect">
                <a:avLst/>
              </a:prstGeom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CFB338DF-1DFE-71ED-4671-922B2FE9492B}"/>
                  </a:ext>
                </a:extLst>
              </p:cNvPr>
              <p:cNvSpPr/>
              <p:nvPr/>
            </p:nvSpPr>
            <p:spPr>
              <a:xfrm>
                <a:off x="8764681" y="3765067"/>
                <a:ext cx="497682" cy="74025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</p:grpSp>
        <p:pic>
          <p:nvPicPr>
            <p:cNvPr id="15" name="Image 26">
              <a:extLst>
                <a:ext uri="{FF2B5EF4-FFF2-40B4-BE49-F238E27FC236}">
                  <a16:creationId xmlns:a16="http://schemas.microsoft.com/office/drawing/2014/main" id="{47F53C2C-CAC0-FC17-336B-762A9E89C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05" r="90712" b="24511"/>
            <a:stretch/>
          </p:blipFill>
          <p:spPr>
            <a:xfrm>
              <a:off x="2821312" y="5126009"/>
              <a:ext cx="719137" cy="19542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2466935" y="4772756"/>
              <a:ext cx="774075" cy="2469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pic>
        <p:nvPicPr>
          <p:cNvPr id="24" name="Google Shape;157;p15">
            <a:extLst>
              <a:ext uri="{FF2B5EF4-FFF2-40B4-BE49-F238E27FC236}">
                <a16:creationId xmlns:a16="http://schemas.microsoft.com/office/drawing/2014/main" id="{A3E01E4D-C59C-53A6-F59F-D8DD77388AF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t="16569"/>
          <a:stretch/>
        </p:blipFill>
        <p:spPr>
          <a:xfrm>
            <a:off x="1455077" y="3177410"/>
            <a:ext cx="2073881" cy="12606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Flèche vers le bas 3"/>
          <p:cNvSpPr/>
          <p:nvPr/>
        </p:nvSpPr>
        <p:spPr>
          <a:xfrm>
            <a:off x="2249565" y="2908495"/>
            <a:ext cx="146943" cy="268915"/>
          </a:xfrm>
          <a:prstGeom prst="down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2257359" y="1662138"/>
            <a:ext cx="73650" cy="34579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261180" y="2159461"/>
            <a:ext cx="77666" cy="44645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ZoneTexte 5"/>
              <p:cNvSpPr txBox="1"/>
              <p:nvPr/>
            </p:nvSpPr>
            <p:spPr>
              <a:xfrm>
                <a:off x="4655757" y="1930593"/>
                <a:ext cx="370494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fr-FR" dirty="0" smtClean="0"/>
                  <a:t>Broad-linewidth     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dirty="0" smtClean="0"/>
                  <a:t> few GHz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fr-FR" dirty="0" smtClean="0"/>
                  <a:t>Narrow-linewidth  </a:t>
                </a:r>
                <a14:m>
                  <m:oMath xmlns:m="http://schemas.openxmlformats.org/officeDocument/2006/math">
                    <m:r>
                      <a:rPr lang="fr-FR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</m:t>
                    </m:r>
                    <m: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dirty="0"/>
                  <a:t> </a:t>
                </a:r>
                <a:r>
                  <a:rPr lang="fr-FR" dirty="0" err="1" smtClean="0"/>
                  <a:t>tens</a:t>
                </a:r>
                <a:r>
                  <a:rPr lang="fr-FR" dirty="0" smtClean="0"/>
                  <a:t> MHz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fr-FR" dirty="0" smtClean="0"/>
                  <a:t>Pulsed  </a:t>
                </a:r>
                <a14:m>
                  <m:oMath xmlns:m="http://schemas.openxmlformats.org/officeDocument/2006/math">
                    <m:r>
                      <a:rPr lang="fr-FR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fr-FR" dirty="0" smtClean="0"/>
                  <a:t> 10 kHz     </a:t>
                </a:r>
              </a:p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ü"/>
                </a:pPr>
                <a:r>
                  <a:rPr lang="fr-FR" dirty="0" err="1" smtClean="0"/>
                  <a:t>Tunable</a:t>
                </a:r>
                <a:endParaRPr lang="fr-FR" dirty="0"/>
              </a:p>
            </p:txBody>
          </p:sp>
        </mc:Choice>
        <mc:Fallback>
          <p:sp>
            <p:nvSpPr>
              <p:cNvPr id="6" name="ZoneTexte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5757" y="1930593"/>
                <a:ext cx="3704944" cy="1384995"/>
              </a:xfrm>
              <a:prstGeom prst="rect">
                <a:avLst/>
              </a:prstGeom>
              <a:blipFill>
                <a:blip r:embed="rId7"/>
                <a:stretch>
                  <a:fillRect l="-329" b="-8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à coins arrondis 6"/>
          <p:cNvSpPr/>
          <p:nvPr/>
        </p:nvSpPr>
        <p:spPr>
          <a:xfrm>
            <a:off x="4028871" y="340166"/>
            <a:ext cx="945322" cy="40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Gas Cell</a:t>
            </a:r>
            <a:endParaRPr lang="fr-FR" dirty="0"/>
          </a:p>
        </p:txBody>
      </p:sp>
      <p:sp>
        <p:nvSpPr>
          <p:cNvPr id="29" name="Rectangle à coins arrondis 28"/>
          <p:cNvSpPr/>
          <p:nvPr/>
        </p:nvSpPr>
        <p:spPr>
          <a:xfrm>
            <a:off x="7694001" y="270797"/>
            <a:ext cx="1324560" cy="5548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Broadband Spectroscopy</a:t>
            </a:r>
            <a:endParaRPr lang="fr-FR" dirty="0"/>
          </a:p>
        </p:txBody>
      </p:sp>
      <p:sp>
        <p:nvSpPr>
          <p:cNvPr id="30" name="Rectangle à coins arrondis 29"/>
          <p:cNvSpPr/>
          <p:nvPr/>
        </p:nvSpPr>
        <p:spPr>
          <a:xfrm>
            <a:off x="4060613" y="1238465"/>
            <a:ext cx="945322" cy="40198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Gas-jet</a:t>
            </a:r>
            <a:endParaRPr lang="fr-FR" dirty="0"/>
          </a:p>
        </p:txBody>
      </p:sp>
      <p:sp>
        <p:nvSpPr>
          <p:cNvPr id="31" name="Rectangle à coins arrondis 30"/>
          <p:cNvSpPr/>
          <p:nvPr/>
        </p:nvSpPr>
        <p:spPr>
          <a:xfrm>
            <a:off x="7687944" y="1153554"/>
            <a:ext cx="1324559" cy="55482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Narrowband Spectroscopy</a:t>
            </a:r>
            <a:endParaRPr lang="fr-FR" dirty="0"/>
          </a:p>
        </p:txBody>
      </p:sp>
      <p:sp>
        <p:nvSpPr>
          <p:cNvPr id="8" name="Flèche droite 7"/>
          <p:cNvSpPr/>
          <p:nvPr/>
        </p:nvSpPr>
        <p:spPr>
          <a:xfrm>
            <a:off x="4996854" y="513786"/>
            <a:ext cx="369715" cy="98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7" name="Groupe 66"/>
          <p:cNvGrpSpPr/>
          <p:nvPr/>
        </p:nvGrpSpPr>
        <p:grpSpPr>
          <a:xfrm>
            <a:off x="5103389" y="3422026"/>
            <a:ext cx="2923095" cy="1503439"/>
            <a:chOff x="5903405" y="3363205"/>
            <a:chExt cx="2923095" cy="1503439"/>
          </a:xfrm>
        </p:grpSpPr>
        <p:cxnSp>
          <p:nvCxnSpPr>
            <p:cNvPr id="27" name="Connecteur droit 26"/>
            <p:cNvCxnSpPr/>
            <p:nvPr/>
          </p:nvCxnSpPr>
          <p:spPr>
            <a:xfrm>
              <a:off x="5987109" y="4719062"/>
              <a:ext cx="1819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Connecteur droit 39"/>
            <p:cNvCxnSpPr/>
            <p:nvPr/>
          </p:nvCxnSpPr>
          <p:spPr>
            <a:xfrm>
              <a:off x="5931582" y="4173265"/>
              <a:ext cx="1819697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Connecteur droit 40"/>
            <p:cNvCxnSpPr/>
            <p:nvPr/>
          </p:nvCxnSpPr>
          <p:spPr>
            <a:xfrm>
              <a:off x="5903405" y="3670844"/>
              <a:ext cx="1819697" cy="0"/>
            </a:xfrm>
            <a:prstGeom prst="line">
              <a:avLst/>
            </a:prstGeom>
            <a:ln w="9525" cap="flat" cmpd="sng" algn="ctr">
              <a:solidFill>
                <a:schemeClr val="dk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Ellipse 27"/>
            <p:cNvSpPr/>
            <p:nvPr/>
          </p:nvSpPr>
          <p:spPr>
            <a:xfrm>
              <a:off x="6628270" y="3363205"/>
              <a:ext cx="268687" cy="24942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7000"/>
                  </a:schemeClr>
                </a:gs>
                <a:gs pos="48000">
                  <a:schemeClr val="accent1">
                    <a:lumMod val="97000"/>
                    <a:lumOff val="3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4" name="Ellipse 43"/>
            <p:cNvSpPr/>
            <p:nvPr/>
          </p:nvSpPr>
          <p:spPr>
            <a:xfrm>
              <a:off x="6633802" y="4036700"/>
              <a:ext cx="268687" cy="24942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653258" y="4617220"/>
              <a:ext cx="268687" cy="249424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8" name="Connecteur droit avec flèche 37"/>
            <p:cNvCxnSpPr/>
            <p:nvPr/>
          </p:nvCxnSpPr>
          <p:spPr>
            <a:xfrm flipH="1">
              <a:off x="7876117" y="4484125"/>
              <a:ext cx="950383" cy="0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 flipV="1">
              <a:off x="7823201" y="3914742"/>
              <a:ext cx="980353" cy="1091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  <a:scene3d>
              <a:camera prst="orthographicFront"/>
              <a:lightRig rig="threePt" dir="t"/>
            </a:scene3d>
            <a:sp3d>
              <a:bevelT w="139700" prst="cross"/>
            </a:sp3d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ZoneTexte 41"/>
            <p:cNvSpPr txBox="1"/>
            <p:nvPr/>
          </p:nvSpPr>
          <p:spPr>
            <a:xfrm>
              <a:off x="8045036" y="4213154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Laser 1</a:t>
              </a:r>
              <a:endParaRPr lang="fr-FR" sz="1200" dirty="0"/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8030574" y="3669252"/>
              <a:ext cx="69602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/>
                <a:t>Laser 2</a:t>
              </a:r>
              <a:endParaRPr lang="fr-FR" sz="1200" dirty="0"/>
            </a:p>
          </p:txBody>
        </p:sp>
      </p:grpSp>
      <p:sp>
        <p:nvSpPr>
          <p:cNvPr id="73" name="Flèche droite 72"/>
          <p:cNvSpPr/>
          <p:nvPr/>
        </p:nvSpPr>
        <p:spPr>
          <a:xfrm>
            <a:off x="5029030" y="1390227"/>
            <a:ext cx="369715" cy="98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à coins arrondis 73"/>
          <p:cNvSpPr/>
          <p:nvPr/>
        </p:nvSpPr>
        <p:spPr>
          <a:xfrm>
            <a:off x="5398745" y="110732"/>
            <a:ext cx="1861547" cy="90089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Collision broadening</a:t>
            </a:r>
          </a:p>
          <a:p>
            <a:pPr algn="ctr"/>
            <a:r>
              <a:rPr lang="fr-FR" sz="1200" dirty="0" smtClean="0"/>
              <a:t>Doppler effect</a:t>
            </a:r>
          </a:p>
          <a:p>
            <a:pPr algn="ctr"/>
            <a:r>
              <a:rPr lang="fr-FR" sz="1200" dirty="0" smtClean="0"/>
              <a:t>Power broadening</a:t>
            </a:r>
            <a:endParaRPr lang="fr-FR" sz="1200" dirty="0"/>
          </a:p>
        </p:txBody>
      </p:sp>
      <p:sp>
        <p:nvSpPr>
          <p:cNvPr id="75" name="Rectangle à coins arrondis 74"/>
          <p:cNvSpPr/>
          <p:nvPr/>
        </p:nvSpPr>
        <p:spPr>
          <a:xfrm>
            <a:off x="5426927" y="1236001"/>
            <a:ext cx="1851857" cy="38930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 </a:t>
            </a:r>
            <a:r>
              <a:rPr lang="el-GR" sz="16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ρ ↘︎ </a:t>
            </a:r>
            <a:r>
              <a:rPr lang="fr-FR" sz="16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↘</a:t>
            </a:r>
            <a:endParaRPr lang="fr-FR" dirty="0"/>
          </a:p>
        </p:txBody>
      </p:sp>
      <p:sp>
        <p:nvSpPr>
          <p:cNvPr id="76" name="Flèche droite 75"/>
          <p:cNvSpPr/>
          <p:nvPr/>
        </p:nvSpPr>
        <p:spPr>
          <a:xfrm>
            <a:off x="7299282" y="1381739"/>
            <a:ext cx="369715" cy="98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Flèche droite 76"/>
          <p:cNvSpPr/>
          <p:nvPr/>
        </p:nvSpPr>
        <p:spPr>
          <a:xfrm>
            <a:off x="7305640" y="492867"/>
            <a:ext cx="369715" cy="98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6"/>
          <p:cNvSpPr txBox="1">
            <a:spLocks noGrp="1"/>
          </p:cNvSpPr>
          <p:nvPr>
            <p:ph type="title"/>
          </p:nvPr>
        </p:nvSpPr>
        <p:spPr>
          <a:xfrm>
            <a:off x="606872" y="142316"/>
            <a:ext cx="8922154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dirty="0" smtClean="0"/>
              <a:t>Elements </a:t>
            </a:r>
            <a:r>
              <a:rPr lang="es" dirty="0" smtClean="0"/>
              <a:t>of </a:t>
            </a:r>
            <a:r>
              <a:rPr lang="es" dirty="0" smtClean="0"/>
              <a:t>interest 1st experiment S3LEB</a:t>
            </a:r>
            <a:endParaRPr dirty="0"/>
          </a:p>
        </p:txBody>
      </p:sp>
      <p:pic>
        <p:nvPicPr>
          <p:cNvPr id="180" name="Google Shape;18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4</a:t>
            </a:fld>
            <a:endParaRPr sz="1700"/>
          </a:p>
        </p:txBody>
      </p:sp>
      <p:sp>
        <p:nvSpPr>
          <p:cNvPr id="183" name="Google Shape;183;p26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2" y="707307"/>
            <a:ext cx="5486237" cy="3598435"/>
          </a:xfrm>
          <a:prstGeom prst="rect">
            <a:avLst/>
          </a:prstGeom>
        </p:spPr>
      </p:pic>
      <p:cxnSp>
        <p:nvCxnSpPr>
          <p:cNvPr id="5" name="Connecteur droit avec flèche 4"/>
          <p:cNvCxnSpPr/>
          <p:nvPr/>
        </p:nvCxnSpPr>
        <p:spPr>
          <a:xfrm flipV="1">
            <a:off x="6093109" y="1140883"/>
            <a:ext cx="652708" cy="320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6753718" y="986994"/>
            <a:ext cx="17187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Extensively</a:t>
            </a:r>
            <a:r>
              <a:rPr lang="fr-FR" dirty="0" smtClean="0"/>
              <a:t> </a:t>
            </a:r>
            <a:r>
              <a:rPr lang="fr-FR" dirty="0" err="1" smtClean="0"/>
              <a:t>studied</a:t>
            </a:r>
            <a:endParaRPr lang="fr-FR" dirty="0"/>
          </a:p>
        </p:txBody>
      </p:sp>
      <p:sp>
        <p:nvSpPr>
          <p:cNvPr id="16" name="Google Shape;111;g345904bed00_0_10"/>
          <p:cNvSpPr txBox="1"/>
          <p:nvPr/>
        </p:nvSpPr>
        <p:spPr>
          <a:xfrm>
            <a:off x="6603149" y="1937539"/>
            <a:ext cx="1575600" cy="3078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r="-769" b="-11999"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1400" b="0" i="0" u="none" strike="noStrike" cap="none" dirty="0">
                <a:latin typeface="Arial"/>
                <a:ea typeface="Arial"/>
                <a:cs typeface="Arial"/>
                <a:sym typeface="Arial"/>
              </a:rPr>
              <a:t> 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516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5</a:t>
            </a:fld>
            <a:endParaRPr sz="1700"/>
          </a:p>
        </p:txBody>
      </p:sp>
      <p:sp>
        <p:nvSpPr>
          <p:cNvPr id="172" name="Google Shape;172;p25"/>
          <p:cNvSpPr/>
          <p:nvPr/>
        </p:nvSpPr>
        <p:spPr>
          <a:xfrm>
            <a:off x="4124625" y="3486275"/>
            <a:ext cx="1195800" cy="393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75" y="221016"/>
            <a:ext cx="7252395" cy="4191244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887" y="2140588"/>
            <a:ext cx="3228271" cy="2429273"/>
          </a:xfrm>
          <a:prstGeom prst="rect">
            <a:avLst/>
          </a:prstGeom>
        </p:spPr>
      </p:pic>
      <p:sp>
        <p:nvSpPr>
          <p:cNvPr id="15" name="Google Shape;173;p25"/>
          <p:cNvSpPr txBox="1"/>
          <p:nvPr/>
        </p:nvSpPr>
        <p:spPr>
          <a:xfrm>
            <a:off x="370492" y="129865"/>
            <a:ext cx="172315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800" b="1" dirty="0">
                <a:solidFill>
                  <a:schemeClr val="dk1"/>
                </a:solidFill>
              </a:rPr>
              <a:t>GISELE</a:t>
            </a: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1"/>
          <p:cNvSpPr txBox="1">
            <a:spLocks noGrp="1"/>
          </p:cNvSpPr>
          <p:nvPr>
            <p:ph type="title"/>
          </p:nvPr>
        </p:nvSpPr>
        <p:spPr>
          <a:xfrm>
            <a:off x="311700" y="13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Single etalon broadband cavities</a:t>
            </a:r>
            <a:endParaRPr/>
          </a:p>
        </p:txBody>
      </p:sp>
      <p:sp>
        <p:nvSpPr>
          <p:cNvPr id="134" name="Google Shape;134;p21"/>
          <p:cNvSpPr txBox="1">
            <a:spLocks noGrp="1"/>
          </p:cNvSpPr>
          <p:nvPr>
            <p:ph type="body" idx="1"/>
          </p:nvPr>
        </p:nvSpPr>
        <p:spPr>
          <a:xfrm>
            <a:off x="311700" y="845600"/>
            <a:ext cx="8520600" cy="294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dirty="0"/>
              <a:t>									</a:t>
            </a:r>
            <a:endParaRPr dirty="0"/>
          </a:p>
        </p:txBody>
      </p:sp>
      <p:pic>
        <p:nvPicPr>
          <p:cNvPr id="135" name="Google Shape;13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6</a:t>
            </a:fld>
            <a:endParaRPr sz="17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39" y="1256880"/>
            <a:ext cx="6769753" cy="27560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764338" y="3821539"/>
            <a:ext cx="1041154" cy="1914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/>
          <p:cNvSpPr/>
          <p:nvPr/>
        </p:nvSpPr>
        <p:spPr>
          <a:xfrm>
            <a:off x="871060" y="2218828"/>
            <a:ext cx="1230760" cy="4657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 à coins arrondis 3"/>
          <p:cNvSpPr/>
          <p:nvPr/>
        </p:nvSpPr>
        <p:spPr>
          <a:xfrm>
            <a:off x="5367453" y="2765502"/>
            <a:ext cx="564996" cy="245327"/>
          </a:xfrm>
          <a:prstGeom prst="round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smtClean="0">
                <a:solidFill>
                  <a:schemeClr val="tx1"/>
                </a:solidFill>
              </a:rPr>
              <a:t>BIBO</a:t>
            </a:r>
            <a:endParaRPr lang="fr-FR" sz="11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2"/>
          <p:cNvSpPr txBox="1">
            <a:spLocks noGrp="1"/>
          </p:cNvSpPr>
          <p:nvPr>
            <p:ph type="title"/>
          </p:nvPr>
        </p:nvSpPr>
        <p:spPr>
          <a:xfrm>
            <a:off x="311700" y="1381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/>
              <a:t>Single etalon broadband cavities</a:t>
            </a:r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1"/>
          </p:nvPr>
        </p:nvSpPr>
        <p:spPr>
          <a:xfrm>
            <a:off x="311700" y="845600"/>
            <a:ext cx="8520600" cy="29499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rmAutofit/>
          </a:bodyPr>
          <a:lstStyle/>
          <a:p>
            <a:pPr marL="914400" lvl="0" indent="45720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s" dirty="0"/>
              <a:t>1st Step				</a:t>
            </a:r>
            <a:r>
              <a:rPr lang="es" dirty="0" smtClean="0"/>
              <a:t>       2nd </a:t>
            </a:r>
            <a:r>
              <a:rPr lang="es" dirty="0"/>
              <a:t>Step</a:t>
            </a:r>
            <a:endParaRPr dirty="0"/>
          </a:p>
        </p:txBody>
      </p:sp>
      <p:pic>
        <p:nvPicPr>
          <p:cNvPr id="144" name="Google Shape;144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 sz="1700"/>
              <a:t>7</a:t>
            </a:fld>
            <a:endParaRPr sz="1700"/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373350"/>
            <a:ext cx="4082974" cy="2297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0950" y="1392900"/>
            <a:ext cx="3873199" cy="2179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à coins arrondis 51"/>
          <p:cNvSpPr/>
          <p:nvPr/>
        </p:nvSpPr>
        <p:spPr>
          <a:xfrm>
            <a:off x="554567" y="590530"/>
            <a:ext cx="3424766" cy="2300837"/>
          </a:xfrm>
          <a:prstGeom prst="roundRect">
            <a:avLst/>
          </a:prstGeom>
          <a:noFill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482086" y="17830"/>
            <a:ext cx="75563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" dirty="0" smtClean="0"/>
              <a:t>Characterization Broadband cavity</a:t>
            </a:r>
            <a:endParaRPr dirty="0"/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" sz="1700"/>
              <a:t>8</a:t>
            </a:fld>
            <a:endParaRPr sz="170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713" y="894786"/>
            <a:ext cx="3959432" cy="2969574"/>
          </a:xfrm>
          <a:prstGeom prst="rect">
            <a:avLst/>
          </a:prstGeom>
        </p:spPr>
      </p:pic>
      <p:sp>
        <p:nvSpPr>
          <p:cNvPr id="8" name="Google Shape;157;p25"/>
          <p:cNvSpPr txBox="1">
            <a:spLocks/>
          </p:cNvSpPr>
          <p:nvPr/>
        </p:nvSpPr>
        <p:spPr>
          <a:xfrm>
            <a:off x="5297001" y="697490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fr-FR" sz="1800" dirty="0" smtClean="0"/>
              <a:t>Broadband Cavity linewidth</a:t>
            </a:r>
            <a:endParaRPr lang="fr-FR" sz="1800" dirty="0"/>
          </a:p>
        </p:txBody>
      </p:sp>
      <p:sp>
        <p:nvSpPr>
          <p:cNvPr id="9" name="Google Shape;157;p25"/>
          <p:cNvSpPr txBox="1">
            <a:spLocks/>
          </p:cNvSpPr>
          <p:nvPr/>
        </p:nvSpPr>
        <p:spPr>
          <a:xfrm>
            <a:off x="5337327" y="4130646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endParaRPr lang="fr-FR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ZoneTexte 3"/>
              <p:cNvSpPr txBox="1"/>
              <p:nvPr/>
            </p:nvSpPr>
            <p:spPr>
              <a:xfrm>
                <a:off x="6216377" y="3931963"/>
                <a:ext cx="129860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𝛿𝜈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=3.16 </m:t>
                      </m:r>
                      <m:r>
                        <a:rPr lang="fr-FR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𝐺𝐻𝑧</m:t>
                      </m:r>
                    </m:oMath>
                  </m:oMathPara>
                </a14:m>
                <a:endParaRPr lang="fr-FR" sz="1600" dirty="0"/>
              </a:p>
            </p:txBody>
          </p:sp>
        </mc:Choice>
        <mc:Fallback>
          <p:sp>
            <p:nvSpPr>
              <p:cNvPr id="4" name="ZoneTexte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6377" y="3931963"/>
                <a:ext cx="1298603" cy="246221"/>
              </a:xfrm>
              <a:prstGeom prst="rect">
                <a:avLst/>
              </a:prstGeom>
              <a:blipFill>
                <a:blip r:embed="rId5"/>
                <a:stretch>
                  <a:fillRect l="-5164" r="-4225" b="-1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s://www.thorlabs.com/Images/TabImages/Confocal_FP_Resonator_D1-78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043" y="807409"/>
            <a:ext cx="3183476" cy="190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Connecteur droit 4"/>
          <p:cNvCxnSpPr/>
          <p:nvPr/>
        </p:nvCxnSpPr>
        <p:spPr>
          <a:xfrm>
            <a:off x="246063" y="1449580"/>
            <a:ext cx="2944812" cy="1568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265113" y="1447896"/>
            <a:ext cx="876300" cy="102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>
            <a:off x="1366838" y="1453007"/>
            <a:ext cx="876300" cy="1022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V="1">
            <a:off x="1487488" y="1465263"/>
            <a:ext cx="1687512" cy="43815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V="1">
            <a:off x="1485505" y="1903413"/>
            <a:ext cx="170537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1485505" y="1457421"/>
            <a:ext cx="1705370" cy="44599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 flipH="1">
            <a:off x="2524125" y="1469677"/>
            <a:ext cx="628651" cy="1670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1501775" y="1898302"/>
            <a:ext cx="741363" cy="25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 flipH="1" flipV="1">
            <a:off x="2524125" y="1731963"/>
            <a:ext cx="619919" cy="1492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/>
          <p:cNvSpPr txBox="1"/>
          <p:nvPr/>
        </p:nvSpPr>
        <p:spPr>
          <a:xfrm>
            <a:off x="632743" y="711435"/>
            <a:ext cx="463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FPI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ZoneTexte 53"/>
              <p:cNvSpPr txBox="1"/>
              <p:nvPr/>
            </p:nvSpPr>
            <p:spPr>
              <a:xfrm>
                <a:off x="546099" y="3050877"/>
                <a:ext cx="1071033" cy="4840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b="0" i="0" smtClean="0">
                          <a:latin typeface="Cambria Math" panose="02040503050406030204" pitchFamily="18" charset="0"/>
                        </a:rPr>
                        <m:t>L</m:t>
                      </m:r>
                      <m:r>
                        <a:rPr lang="fr-FR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b="0" i="1" smtClean="0">
                          <a:latin typeface="Cambria Math" panose="02040503050406030204" pitchFamily="18" charset="0"/>
                        </a:rPr>
                        <m:t>𝑞</m:t>
                      </m:r>
                      <m:d>
                        <m:dPr>
                          <m:ctrlPr>
                            <a:rPr lang="fr-F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fr-FR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fr-F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num>
                            <m:den>
                              <m:r>
                                <a:rPr lang="fr-FR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4" name="ZoneTexte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099" y="3050877"/>
                <a:ext cx="1071033" cy="4840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Connecteur droit 55"/>
          <p:cNvCxnSpPr/>
          <p:nvPr/>
        </p:nvCxnSpPr>
        <p:spPr>
          <a:xfrm>
            <a:off x="1452764" y="711435"/>
            <a:ext cx="1770919" cy="0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7" name="Rectangle 56"/>
              <p:cNvSpPr/>
              <p:nvPr/>
            </p:nvSpPr>
            <p:spPr>
              <a:xfrm>
                <a:off x="2191622" y="656465"/>
                <a:ext cx="279243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900">
                          <a:latin typeface="Cambria Math" panose="02040503050406030204" pitchFamily="18" charset="0"/>
                        </a:rPr>
                        <m:t>L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622" y="656465"/>
                <a:ext cx="279243" cy="2308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Connecteur droit 58"/>
          <p:cNvCxnSpPr/>
          <p:nvPr/>
        </p:nvCxnSpPr>
        <p:spPr>
          <a:xfrm>
            <a:off x="1452764" y="643661"/>
            <a:ext cx="0" cy="1178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4" name="Connecteur droit 63"/>
          <p:cNvCxnSpPr/>
          <p:nvPr/>
        </p:nvCxnSpPr>
        <p:spPr>
          <a:xfrm>
            <a:off x="3225472" y="661358"/>
            <a:ext cx="0" cy="11780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ZoneTexte 59"/>
          <p:cNvSpPr txBox="1"/>
          <p:nvPr/>
        </p:nvSpPr>
        <p:spPr>
          <a:xfrm>
            <a:off x="554567" y="3531854"/>
            <a:ext cx="12307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Constructive </a:t>
            </a:r>
            <a:r>
              <a:rPr lang="fr-FR" dirty="0" err="1" smtClean="0"/>
              <a:t>interference</a:t>
            </a:r>
            <a:endParaRPr lang="fr-F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1" name="Rectangle 60"/>
              <p:cNvSpPr/>
              <p:nvPr/>
            </p:nvSpPr>
            <p:spPr>
              <a:xfrm>
                <a:off x="1995851" y="3271616"/>
                <a:ext cx="2313849" cy="5004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fr-FR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𝐹𝑊𝐻𝑀</m:t>
                          </m:r>
                        </m:sub>
                      </m:sSub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fr-FR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𝐹𝑊𝐻𝑀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den>
                      </m:f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⋅</m:t>
                      </m:r>
                      <m:r>
                        <a:rPr lang="fr-FR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𝐹𝑆𝑅</m:t>
                      </m:r>
                    </m:oMath>
                  </m:oMathPara>
                </a14:m>
                <a:endParaRPr lang="fr-FR" sz="2000" dirty="0"/>
              </a:p>
            </p:txBody>
          </p:sp>
        </mc:Choice>
        <mc:Fallback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851" y="3271616"/>
                <a:ext cx="2313849" cy="500458"/>
              </a:xfrm>
              <a:prstGeom prst="rect">
                <a:avLst/>
              </a:prstGeom>
              <a:blipFill>
                <a:blip r:embed="rId9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069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5"/>
          <p:cNvSpPr txBox="1">
            <a:spLocks noGrp="1"/>
          </p:cNvSpPr>
          <p:nvPr>
            <p:ph type="title"/>
          </p:nvPr>
        </p:nvSpPr>
        <p:spPr>
          <a:xfrm>
            <a:off x="459094" y="425540"/>
            <a:ext cx="755631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s" dirty="0" smtClean="0"/>
              <a:t>Characterization Broadband cavity</a:t>
            </a:r>
            <a:endParaRPr dirty="0"/>
          </a:p>
        </p:txBody>
      </p:sp>
      <p:pic>
        <p:nvPicPr>
          <p:cNvPr id="158" name="Google Shape;158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475" y="4484125"/>
            <a:ext cx="2684579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</a:pPr>
            <a:fld id="{00000000-1234-1234-1234-123412341234}" type="slidenum">
              <a:rPr lang="es" sz="1700"/>
              <a:t>9</a:t>
            </a:fld>
            <a:endParaRPr sz="1700"/>
          </a:p>
        </p:txBody>
      </p:sp>
      <p:sp>
        <p:nvSpPr>
          <p:cNvPr id="9" name="Google Shape;157;p25"/>
          <p:cNvSpPr txBox="1">
            <a:spLocks/>
          </p:cNvSpPr>
          <p:nvPr/>
        </p:nvSpPr>
        <p:spPr>
          <a:xfrm>
            <a:off x="5337327" y="4130646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endParaRPr lang="fr-FR" sz="18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00" y="1338215"/>
            <a:ext cx="3723241" cy="2792431"/>
          </a:xfrm>
          <a:prstGeom prst="rect">
            <a:avLst/>
          </a:prstGeom>
        </p:spPr>
      </p:pic>
      <p:sp>
        <p:nvSpPr>
          <p:cNvPr id="12" name="Google Shape;157;p25"/>
          <p:cNvSpPr txBox="1">
            <a:spLocks/>
          </p:cNvSpPr>
          <p:nvPr/>
        </p:nvSpPr>
        <p:spPr>
          <a:xfrm>
            <a:off x="459094" y="1051865"/>
            <a:ext cx="3137356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ct val="111111"/>
            </a:pPr>
            <a:r>
              <a:rPr lang="fr-FR" sz="1800" dirty="0" smtClean="0"/>
              <a:t>Broadband scanning routine</a:t>
            </a:r>
            <a:endParaRPr lang="fr-FR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ZoneTexte 12"/>
              <p:cNvSpPr txBox="1"/>
              <p:nvPr/>
            </p:nvSpPr>
            <p:spPr>
              <a:xfrm>
                <a:off x="4303578" y="3777175"/>
                <a:ext cx="158138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𝛿𝜈</m:t>
                    </m:r>
                    <m:r>
                      <a:rPr lang="fr-F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=13.5 </m:t>
                    </m:r>
                  </m:oMath>
                </a14:m>
                <a:r>
                  <a:rPr lang="fr-FR" sz="1600" dirty="0" smtClean="0"/>
                  <a:t> GHz</a:t>
                </a:r>
                <a:endParaRPr lang="fr-FR" sz="1600" dirty="0"/>
              </a:p>
            </p:txBody>
          </p:sp>
        </mc:Choice>
        <mc:Fallback>
          <p:sp>
            <p:nvSpPr>
              <p:cNvPr id="13" name="ZoneTexte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578" y="3777175"/>
                <a:ext cx="1581388" cy="246221"/>
              </a:xfrm>
              <a:prstGeom prst="rect">
                <a:avLst/>
              </a:prstGeom>
              <a:blipFill>
                <a:blip r:embed="rId5"/>
                <a:stretch>
                  <a:fillRect l="-4633" t="-27500" b="-50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5" r="6933"/>
          <a:stretch/>
        </p:blipFill>
        <p:spPr>
          <a:xfrm>
            <a:off x="3596450" y="1477779"/>
            <a:ext cx="2518949" cy="182280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66" r="6680"/>
          <a:stretch/>
        </p:blipFill>
        <p:spPr>
          <a:xfrm>
            <a:off x="6608658" y="1477779"/>
            <a:ext cx="2535342" cy="1836576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>
            <a:off x="6128021" y="2319454"/>
            <a:ext cx="414028" cy="237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43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10272</TotalTime>
  <Words>561</Words>
  <Application>Microsoft Office PowerPoint</Application>
  <PresentationFormat>Affichage à l'écran (16:9)</PresentationFormat>
  <Paragraphs>156</Paragraphs>
  <Slides>27</Slides>
  <Notes>27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1" baseType="lpstr">
      <vt:lpstr>Arial</vt:lpstr>
      <vt:lpstr>Cambria Math</vt:lpstr>
      <vt:lpstr>Wingdings</vt:lpstr>
      <vt:lpstr>Simple Light</vt:lpstr>
      <vt:lpstr>GISELE laboratory at GANIL</vt:lpstr>
      <vt:lpstr>Présentation PowerPoint</vt:lpstr>
      <vt:lpstr>S3-LEB</vt:lpstr>
      <vt:lpstr>Elements of interest 1st experiment S3LEB</vt:lpstr>
      <vt:lpstr>Présentation PowerPoint</vt:lpstr>
      <vt:lpstr>Single etalon broadband cavities</vt:lpstr>
      <vt:lpstr>Single etalon broadband cavities</vt:lpstr>
      <vt:lpstr>Characterization Broadband cavity</vt:lpstr>
      <vt:lpstr>Characterization Broadband cavity</vt:lpstr>
      <vt:lpstr>Narrowband Injection-locked Ti:Sa cavity</vt:lpstr>
      <vt:lpstr>Narrowband Injection-locked Ti:Sa cavity</vt:lpstr>
      <vt:lpstr>Injection-locked Ti:Sa cavity</vt:lpstr>
      <vt:lpstr>Characterization </vt:lpstr>
      <vt:lpstr>ABU – Atomic Beam Unit</vt:lpstr>
      <vt:lpstr>ABU – Atomic Beam Unit</vt:lpstr>
      <vt:lpstr>Off-line test on stable Dy</vt:lpstr>
      <vt:lpstr>Broadband ionization on Dy</vt:lpstr>
      <vt:lpstr>Narrowband spectroscopy on Dy</vt:lpstr>
      <vt:lpstr>Narrowband spectroscopy on Dy</vt:lpstr>
      <vt:lpstr>Narrowband spectroscopy on Dy</vt:lpstr>
      <vt:lpstr>Isotope shift on Dy</vt:lpstr>
      <vt:lpstr>Conclusions and Perspectives</vt:lpstr>
      <vt:lpstr>Thank you!</vt:lpstr>
      <vt:lpstr>Narrowband spectroscopy on Dy</vt:lpstr>
      <vt:lpstr>Présentation PowerPoint</vt:lpstr>
      <vt:lpstr>Présentation PowerPoint</vt:lpstr>
      <vt:lpstr>Laser Spectroscopy for Nuclear Structure    put it S3LEB Gas cell, what you can do and a list of what you need, tunable laser, high power-pulsed, broadband, narrowband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Brief Introduction to Ti:Sa laser systems at GANIL</dc:title>
  <dc:creator>Lopez Andres</dc:creator>
  <cp:lastModifiedBy>Lopez Andres</cp:lastModifiedBy>
  <cp:revision>80</cp:revision>
  <dcterms:modified xsi:type="dcterms:W3CDTF">2025-04-04T08:55:30Z</dcterms:modified>
</cp:coreProperties>
</file>