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0"/>
  </p:notesMasterIdLst>
  <p:sldIdLst>
    <p:sldId id="256" r:id="rId2"/>
    <p:sldId id="309" r:id="rId3"/>
    <p:sldId id="310" r:id="rId4"/>
    <p:sldId id="314" r:id="rId5"/>
    <p:sldId id="311" r:id="rId6"/>
    <p:sldId id="317" r:id="rId7"/>
    <p:sldId id="318" r:id="rId8"/>
    <p:sldId id="319" r:id="rId9"/>
    <p:sldId id="320" r:id="rId10"/>
    <p:sldId id="328" r:id="rId11"/>
    <p:sldId id="315" r:id="rId12"/>
    <p:sldId id="323" r:id="rId13"/>
    <p:sldId id="322" r:id="rId14"/>
    <p:sldId id="324" r:id="rId15"/>
    <p:sldId id="325" r:id="rId16"/>
    <p:sldId id="321" r:id="rId17"/>
    <p:sldId id="327" r:id="rId18"/>
    <p:sldId id="32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2DA1F0-1C40-43D9-9CF4-ADB0293BC0AA}">
          <p14:sldIdLst>
            <p14:sldId id="256"/>
            <p14:sldId id="309"/>
            <p14:sldId id="310"/>
          </p14:sldIdLst>
        </p14:section>
        <p14:section name="RADRIS" id="{25A3C302-5D15-4EF3-8377-A4549F1A9F19}">
          <p14:sldIdLst>
            <p14:sldId id="314"/>
            <p14:sldId id="311"/>
            <p14:sldId id="317"/>
            <p14:sldId id="318"/>
            <p14:sldId id="319"/>
            <p14:sldId id="320"/>
            <p14:sldId id="328"/>
          </p14:sldIdLst>
        </p14:section>
        <p14:section name="JetRIS" id="{B4FCFC1B-1D90-4DD4-B7A4-E73DB1E4CC53}">
          <p14:sldIdLst>
            <p14:sldId id="315"/>
            <p14:sldId id="323"/>
            <p14:sldId id="322"/>
            <p14:sldId id="324"/>
            <p14:sldId id="325"/>
            <p14:sldId id="321"/>
          </p14:sldIdLst>
        </p14:section>
        <p14:section name="End" id="{5C62932B-A5B8-4353-8399-0F516F1F62A8}">
          <p14:sldIdLst>
            <p14:sldId id="327"/>
            <p14:sldId id="326"/>
          </p14:sldIdLst>
        </p14:section>
        <p14:section name="Back up" id="{02E3EC12-23E6-4EC1-BA3C-C16EA4CB383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0A1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1:02:32.460"/>
    </inkml:context>
    <inkml:brush xml:id="br0">
      <inkml:brushProperty name="width" value="0.05" units="cm"/>
      <inkml:brushProperty name="height" value="0.05" units="cm"/>
      <inkml:brushProperty name="color" value="#37953B"/>
    </inkml:brush>
  </inkml:definitions>
  <inkml:trace contextRef="#ctx0" brushRef="#br0">4 0 24575,'-1'49'0,"0"-31"0,0 1 0,1-1 0,1 1 0,0-1 0,2 1 0,0-1 0,6 19 0,-5-27 0,1-1 0,0 1 0,0-1 0,1 0 0,0-1 0,0 0 0,1 0 0,0 0 0,0-1 0,1 1 0,11 6 0,-11-7 0,-1 0 0,0 0 0,0 0 0,0 1 0,-1 0 0,0 0 0,-1 0 0,0 1 0,0 0 0,-1 0 0,5 13 0,-2 8 0,0 0 0,-2 0 0,-1 1 0,-1-1 0,-3 56 0,0-79 0,0 172-1365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01:02:32.461"/>
    </inkml:context>
    <inkml:brush xml:id="br0">
      <inkml:brushProperty name="width" value="0.05" units="cm"/>
      <inkml:brushProperty name="height" value="0.05" units="cm"/>
      <inkml:brushProperty name="color" value="#37953B"/>
    </inkml:brush>
  </inkml:definitions>
  <inkml:trace contextRef="#ctx0" brushRef="#br0">1 1 24575,'5'103'0,"-2"69"0,0 6 0,3 220 0,-7-247 0,7-129-1365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4F33-0B5D-4394-8A5D-5485269D7DE4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624F-6C52-497F-921F-F38A7EAB29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5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0624F-6C52-497F-921F-F38A7EAB29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3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FAC-22B7-4CC5-8B84-89C342403AD6}" type="datetime1">
              <a:rPr lang="fr-FR" smtClean="0"/>
              <a:t>24/04/2025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8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E0D8-286E-480C-9476-3DABBC87E6B3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678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7B87-8B94-4291-B6E3-F1C344B4BFCC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5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A9C9-FFC3-411C-A1AD-C26E65E65C27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0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67B9-073D-412A-9C01-7449572817BE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421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F74-A927-4C21-9D4C-4B8B1ACAE7CF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593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AB1-111F-4438-9AD1-4BED7CEBC59A}" type="datetime1">
              <a:rPr lang="fr-FR" smtClean="0"/>
              <a:t>24/04/2025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48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2A0-491E-4C05-B5DA-32279F2873FE}" type="datetime1">
              <a:rPr lang="fr-FR" smtClean="0"/>
              <a:t>24/04/2025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83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274-AE4A-44EA-8339-A10134587162}" type="datetime1">
              <a:rPr lang="fr-FR" smtClean="0"/>
              <a:t>24/04/2025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4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9FB-7CB3-4820-B87A-B0F9BEE7B026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25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556-E272-4E63-8F75-9350E7FED715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6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E160C16-E390-460B-8105-90338FA1C929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1094491-B6D4-4B17-B197-BFFA757F9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2.png"/><Relationship Id="rId5" Type="http://schemas.openxmlformats.org/officeDocument/2006/relationships/image" Target="../media/image47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7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8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16.png"/><Relationship Id="rId5" Type="http://schemas.openxmlformats.org/officeDocument/2006/relationships/image" Target="../media/image740.png"/><Relationship Id="rId10" Type="http://schemas.openxmlformats.org/officeDocument/2006/relationships/image" Target="../media/image79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872" y="581891"/>
            <a:ext cx="9418320" cy="26600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results from RADRIS/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JetRIS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1872" y="4347462"/>
            <a:ext cx="9418320" cy="1691640"/>
          </a:xfrm>
        </p:spPr>
        <p:txBody>
          <a:bodyPr/>
          <a:lstStyle/>
          <a:p>
            <a:r>
              <a:rPr lang="fr-FR" dirty="0" smtClean="0"/>
              <a:t>Alexandre Brizard</a:t>
            </a:r>
          </a:p>
          <a:p>
            <a:r>
              <a:rPr lang="fr-FR" dirty="0" smtClean="0"/>
              <a:t>Workshop ISOL-France VII, 2025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</a:t>
            </a:fld>
            <a:endParaRPr lang="fr-FR"/>
          </a:p>
        </p:txBody>
      </p:sp>
      <p:pic>
        <p:nvPicPr>
          <p:cNvPr id="5" name="Picture 2" descr="GSI Helmholtz Centre for Heavy Ion Research (Germany) | E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9" b="24936"/>
          <a:stretch/>
        </p:blipFill>
        <p:spPr bwMode="auto">
          <a:xfrm>
            <a:off x="0" y="5312280"/>
            <a:ext cx="4944845" cy="14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AN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54" y="5650167"/>
            <a:ext cx="3646264" cy="7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672" y="141798"/>
            <a:ext cx="9692640" cy="996122"/>
          </a:xfrm>
        </p:spPr>
        <p:txBody>
          <a:bodyPr/>
          <a:lstStyle/>
          <a:p>
            <a:r>
              <a:rPr lang="en-GB" dirty="0" smtClean="0"/>
              <a:t>Goals for </a:t>
            </a:r>
            <a:r>
              <a:rPr lang="en-GB" dirty="0" err="1" smtClean="0"/>
              <a:t>beamtime</a:t>
            </a:r>
            <a:r>
              <a:rPr lang="en-GB" dirty="0" smtClean="0"/>
              <a:t> 2025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10</a:t>
            </a:fld>
            <a:endParaRPr lang="fr-FR"/>
          </a:p>
        </p:txBody>
      </p:sp>
      <p:grpSp>
        <p:nvGrpSpPr>
          <p:cNvPr id="59" name="Gruppieren 3">
            <a:extLst>
              <a:ext uri="{FF2B5EF4-FFF2-40B4-BE49-F238E27FC236}">
                <a16:creationId xmlns:a16="http://schemas.microsoft.com/office/drawing/2014/main" id="{37A8AFEF-119E-B6EF-145F-000992D01690}"/>
              </a:ext>
            </a:extLst>
          </p:cNvPr>
          <p:cNvGrpSpPr/>
          <p:nvPr/>
        </p:nvGrpSpPr>
        <p:grpSpPr>
          <a:xfrm>
            <a:off x="641336" y="2051631"/>
            <a:ext cx="830612" cy="720000"/>
            <a:chOff x="624664" y="2959281"/>
            <a:chExt cx="830612" cy="720000"/>
          </a:xfrm>
        </p:grpSpPr>
        <p:sp>
          <p:nvSpPr>
            <p:cNvPr id="60" name="Rechteck 4">
              <a:extLst>
                <a:ext uri="{FF2B5EF4-FFF2-40B4-BE49-F238E27FC236}">
                  <a16:creationId xmlns:a16="http://schemas.microsoft.com/office/drawing/2014/main" id="{9E5EE22A-1E1B-88C4-8FCD-878506656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5">
                  <a:extLst>
                    <a:ext uri="{FF2B5EF4-FFF2-40B4-BE49-F238E27FC236}">
                      <a16:creationId xmlns:a16="http://schemas.microsoft.com/office/drawing/2014/main" id="{57630CF6-9FEB-4D56-A76E-A1D63A9F8585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830612" cy="3724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992A380B-EB0A-69E2-A6F0-0F36D7B0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830612" cy="372410"/>
                </a:xfrm>
                <a:prstGeom prst="rect">
                  <a:avLst/>
                </a:prstGeom>
                <a:blipFill>
                  <a:blip r:embed="rId2"/>
                  <a:stretch>
                    <a:fillRect b="-20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feld 6">
                  <a:extLst>
                    <a:ext uri="{FF2B5EF4-FFF2-40B4-BE49-F238E27FC236}">
                      <a16:creationId xmlns:a16="http://schemas.microsoft.com/office/drawing/2014/main" id="{5C38D8DB-B829-994F-C74C-30386D967B92}"/>
                    </a:ext>
                  </a:extLst>
                </p:cNvPr>
                <p:cNvSpPr txBox="1"/>
                <p:nvPr/>
              </p:nvSpPr>
              <p:spPr>
                <a:xfrm>
                  <a:off x="765696" y="3346035"/>
                  <a:ext cx="580608" cy="27699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de-DE" sz="1200" b="0" i="0" smtClean="0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5" name="Textfeld 4">
                  <a:extLst>
                    <a:ext uri="{FF2B5EF4-FFF2-40B4-BE49-F238E27FC236}">
                      <a16:creationId xmlns:a16="http://schemas.microsoft.com/office/drawing/2014/main" id="{9A2C4033-3885-E96B-5E55-9594E285A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96" y="3346035"/>
                  <a:ext cx="580608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Gerade Verbindung mit Pfeil 7">
            <a:extLst>
              <a:ext uri="{FF2B5EF4-FFF2-40B4-BE49-F238E27FC236}">
                <a16:creationId xmlns:a16="http://schemas.microsoft.com/office/drawing/2014/main" id="{BF449E96-5523-D9BC-9CF0-B996CD9BF429}"/>
              </a:ext>
            </a:extLst>
          </p:cNvPr>
          <p:cNvCxnSpPr>
            <a:cxnSpLocks/>
          </p:cNvCxnSpPr>
          <p:nvPr/>
        </p:nvCxnSpPr>
        <p:spPr>
          <a:xfrm rot="13500000" flipH="1">
            <a:off x="1317151" y="3009292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8">
                <a:extLst>
                  <a:ext uri="{FF2B5EF4-FFF2-40B4-BE49-F238E27FC236}">
                    <a16:creationId xmlns:a16="http://schemas.microsoft.com/office/drawing/2014/main" id="{25B678ED-5721-C475-4C54-0FB68020859C}"/>
                  </a:ext>
                </a:extLst>
              </p:cNvPr>
              <p:cNvSpPr txBox="1"/>
              <p:nvPr/>
            </p:nvSpPr>
            <p:spPr>
              <a:xfrm>
                <a:off x="966700" y="2894519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feld 8">
                <a:extLst>
                  <a:ext uri="{FF2B5EF4-FFF2-40B4-BE49-F238E27FC236}">
                    <a16:creationId xmlns:a16="http://schemas.microsoft.com/office/drawing/2014/main" id="{25B678ED-5721-C475-4C54-0FB680208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00" y="2894519"/>
                <a:ext cx="7104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uppieren 9">
            <a:extLst>
              <a:ext uri="{FF2B5EF4-FFF2-40B4-BE49-F238E27FC236}">
                <a16:creationId xmlns:a16="http://schemas.microsoft.com/office/drawing/2014/main" id="{94429296-34F6-2795-FE9F-C00C914D8C80}"/>
              </a:ext>
            </a:extLst>
          </p:cNvPr>
          <p:cNvGrpSpPr/>
          <p:nvPr/>
        </p:nvGrpSpPr>
        <p:grpSpPr>
          <a:xfrm>
            <a:off x="1880650" y="3268035"/>
            <a:ext cx="867482" cy="720000"/>
            <a:chOff x="624664" y="2959281"/>
            <a:chExt cx="867482" cy="720000"/>
          </a:xfrm>
        </p:grpSpPr>
        <p:sp>
          <p:nvSpPr>
            <p:cNvPr id="66" name="Rechteck 10">
              <a:extLst>
                <a:ext uri="{FF2B5EF4-FFF2-40B4-BE49-F238E27FC236}">
                  <a16:creationId xmlns:a16="http://schemas.microsoft.com/office/drawing/2014/main" id="{72B7723E-2A06-F138-A658-A665362BC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feld 11">
                  <a:extLst>
                    <a:ext uri="{FF2B5EF4-FFF2-40B4-BE49-F238E27FC236}">
                      <a16:creationId xmlns:a16="http://schemas.microsoft.com/office/drawing/2014/main" id="{0B89B064-0037-07B5-CCB9-A10B7D4A52B4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867482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Md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01A2F7AF-D5CF-24AE-2FFA-5A291B90B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867482" cy="372410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feld 12">
                  <a:extLst>
                    <a:ext uri="{FF2B5EF4-FFF2-40B4-BE49-F238E27FC236}">
                      <a16:creationId xmlns:a16="http://schemas.microsoft.com/office/drawing/2014/main" id="{EA4C2BF5-C0F1-8C81-2C26-991A6BCC607A}"/>
                    </a:ext>
                  </a:extLst>
                </p:cNvPr>
                <p:cNvSpPr txBox="1"/>
                <p:nvPr/>
              </p:nvSpPr>
              <p:spPr>
                <a:xfrm>
                  <a:off x="742587" y="3355559"/>
                  <a:ext cx="6559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DF30D5E3-7D1D-2EFA-DD77-D80F4218E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87" y="3355559"/>
                  <a:ext cx="655949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13">
                <a:extLst>
                  <a:ext uri="{FF2B5EF4-FFF2-40B4-BE49-F238E27FC236}">
                    <a16:creationId xmlns:a16="http://schemas.microsoft.com/office/drawing/2014/main" id="{26FD731F-9795-CF72-EDD7-4070F58247BE}"/>
                  </a:ext>
                </a:extLst>
              </p:cNvPr>
              <p:cNvSpPr txBox="1"/>
              <p:nvPr/>
            </p:nvSpPr>
            <p:spPr>
              <a:xfrm>
                <a:off x="6982963" y="1954498"/>
                <a:ext cx="4202779" cy="341632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 smtClean="0"/>
                  <a:t>Three </a:t>
                </a:r>
                <a:r>
                  <a:rPr lang="en-US" sz="2400" dirty="0"/>
                  <a:t>atomic levels </a:t>
                </a:r>
                <a:r>
                  <a:rPr lang="en-US" sz="2400" dirty="0" smtClean="0"/>
                  <a:t>predicted around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	25.500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400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/>
                  <a:t>Two atomic </a:t>
                </a:r>
                <a:r>
                  <a:rPr lang="en-US" sz="2400" dirty="0" smtClean="0"/>
                  <a:t>levels predicted around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	 28.500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feld 13">
                <a:extLst>
                  <a:ext uri="{FF2B5EF4-FFF2-40B4-BE49-F238E27FC236}">
                    <a16:creationId xmlns:a16="http://schemas.microsoft.com/office/drawing/2014/main" id="{26FD731F-9795-CF72-EDD7-4070F582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963" y="1954498"/>
                <a:ext cx="4202779" cy="3416320"/>
              </a:xfrm>
              <a:prstGeom prst="rect">
                <a:avLst/>
              </a:prstGeom>
              <a:blipFill>
                <a:blip r:embed="rId7"/>
                <a:stretch>
                  <a:fillRect l="-1583" t="-885" b="-2832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Gerade Verbindung mit Pfeil 14">
            <a:extLst>
              <a:ext uri="{FF2B5EF4-FFF2-40B4-BE49-F238E27FC236}">
                <a16:creationId xmlns:a16="http://schemas.microsoft.com/office/drawing/2014/main" id="{1D31EB8D-9916-152B-2975-A21D2B13EEF8}"/>
              </a:ext>
            </a:extLst>
          </p:cNvPr>
          <p:cNvCxnSpPr>
            <a:cxnSpLocks/>
          </p:cNvCxnSpPr>
          <p:nvPr/>
        </p:nvCxnSpPr>
        <p:spPr>
          <a:xfrm rot="13500000" flipH="1">
            <a:off x="2549081" y="4225345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ieren 15">
            <a:extLst>
              <a:ext uri="{FF2B5EF4-FFF2-40B4-BE49-F238E27FC236}">
                <a16:creationId xmlns:a16="http://schemas.microsoft.com/office/drawing/2014/main" id="{24184A61-5E3D-0EA9-F86F-71FB2E87A23A}"/>
              </a:ext>
            </a:extLst>
          </p:cNvPr>
          <p:cNvGrpSpPr/>
          <p:nvPr/>
        </p:nvGrpSpPr>
        <p:grpSpPr>
          <a:xfrm>
            <a:off x="3106136" y="4479904"/>
            <a:ext cx="862672" cy="720000"/>
            <a:chOff x="5959849" y="3429000"/>
            <a:chExt cx="862672" cy="720000"/>
          </a:xfrm>
        </p:grpSpPr>
        <p:sp>
          <p:nvSpPr>
            <p:cNvPr id="72" name="Rechteck 16">
              <a:extLst>
                <a:ext uri="{FF2B5EF4-FFF2-40B4-BE49-F238E27FC236}">
                  <a16:creationId xmlns:a16="http://schemas.microsoft.com/office/drawing/2014/main" id="{30E7E82E-EFA3-87C3-2E3A-0EE4907A3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1185" y="3429000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feld 17">
                  <a:extLst>
                    <a:ext uri="{FF2B5EF4-FFF2-40B4-BE49-F238E27FC236}">
                      <a16:creationId xmlns:a16="http://schemas.microsoft.com/office/drawing/2014/main" id="{A6689778-989C-C267-221E-743081D1DA6D}"/>
                    </a:ext>
                  </a:extLst>
                </p:cNvPr>
                <p:cNvSpPr txBox="1"/>
                <p:nvPr/>
              </p:nvSpPr>
              <p:spPr>
                <a:xfrm>
                  <a:off x="5959849" y="3452868"/>
                  <a:ext cx="862672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2F2F3998-E0D0-545E-C979-C7452ABDF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849" y="3452868"/>
                  <a:ext cx="862672" cy="372410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feld 18">
                  <a:extLst>
                    <a:ext uri="{FF2B5EF4-FFF2-40B4-BE49-F238E27FC236}">
                      <a16:creationId xmlns:a16="http://schemas.microsoft.com/office/drawing/2014/main" id="{763332D3-D780-E5B4-5AC1-30445A962CC7}"/>
                    </a:ext>
                  </a:extLst>
                </p:cNvPr>
                <p:cNvSpPr txBox="1"/>
                <p:nvPr/>
              </p:nvSpPr>
              <p:spPr>
                <a:xfrm>
                  <a:off x="6133742" y="3816829"/>
                  <a:ext cx="5148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3.2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0A24EC3E-3031-A3B9-E5B4-2244B6DC9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742" y="3816829"/>
                  <a:ext cx="514885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Oval 19">
            <a:extLst>
              <a:ext uri="{FF2B5EF4-FFF2-40B4-BE49-F238E27FC236}">
                <a16:creationId xmlns:a16="http://schemas.microsoft.com/office/drawing/2014/main" id="{4F34CDBE-69BF-48AC-3CF5-47BA0F791980}"/>
              </a:ext>
            </a:extLst>
          </p:cNvPr>
          <p:cNvSpPr>
            <a:spLocks noChangeAspect="1"/>
          </p:cNvSpPr>
          <p:nvPr/>
        </p:nvSpPr>
        <p:spPr>
          <a:xfrm>
            <a:off x="550672" y="1881526"/>
            <a:ext cx="1044000" cy="10440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Gerade Verbindung mit Pfeil 20">
            <a:extLst>
              <a:ext uri="{FF2B5EF4-FFF2-40B4-BE49-F238E27FC236}">
                <a16:creationId xmlns:a16="http://schemas.microsoft.com/office/drawing/2014/main" id="{5B3D0C7A-C659-1D02-7DA6-11E43FE360A3}"/>
              </a:ext>
            </a:extLst>
          </p:cNvPr>
          <p:cNvCxnSpPr>
            <a:cxnSpLocks/>
          </p:cNvCxnSpPr>
          <p:nvPr/>
        </p:nvCxnSpPr>
        <p:spPr>
          <a:xfrm flipV="1">
            <a:off x="1594672" y="2403526"/>
            <a:ext cx="126678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21">
            <a:extLst>
              <a:ext uri="{FF2B5EF4-FFF2-40B4-BE49-F238E27FC236}">
                <a16:creationId xmlns:a16="http://schemas.microsoft.com/office/drawing/2014/main" id="{44EE681B-D375-4DEC-EED8-9EDBAFE63396}"/>
              </a:ext>
            </a:extLst>
          </p:cNvPr>
          <p:cNvSpPr txBox="1"/>
          <p:nvPr/>
        </p:nvSpPr>
        <p:spPr>
          <a:xfrm>
            <a:off x="2885878" y="2234617"/>
            <a:ext cx="138347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78" name="Oval 22">
            <a:extLst>
              <a:ext uri="{FF2B5EF4-FFF2-40B4-BE49-F238E27FC236}">
                <a16:creationId xmlns:a16="http://schemas.microsoft.com/office/drawing/2014/main" id="{09426E13-CBB7-6214-9291-C23C52BA48B3}"/>
              </a:ext>
            </a:extLst>
          </p:cNvPr>
          <p:cNvSpPr>
            <a:spLocks noChangeAspect="1"/>
          </p:cNvSpPr>
          <p:nvPr/>
        </p:nvSpPr>
        <p:spPr>
          <a:xfrm>
            <a:off x="1799072" y="3112182"/>
            <a:ext cx="1044000" cy="10440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Gerade Verbindung mit Pfeil 23">
            <a:extLst>
              <a:ext uri="{FF2B5EF4-FFF2-40B4-BE49-F238E27FC236}">
                <a16:creationId xmlns:a16="http://schemas.microsoft.com/office/drawing/2014/main" id="{2178FA57-DB3D-67B2-BD7F-A6B6B8BCC2F5}"/>
              </a:ext>
            </a:extLst>
          </p:cNvPr>
          <p:cNvCxnSpPr>
            <a:cxnSpLocks/>
          </p:cNvCxnSpPr>
          <p:nvPr/>
        </p:nvCxnSpPr>
        <p:spPr>
          <a:xfrm flipV="1">
            <a:off x="2843072" y="3634182"/>
            <a:ext cx="126678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24">
            <a:extLst>
              <a:ext uri="{FF2B5EF4-FFF2-40B4-BE49-F238E27FC236}">
                <a16:creationId xmlns:a16="http://schemas.microsoft.com/office/drawing/2014/main" id="{C6223F2D-A312-5106-3149-372CE1C66802}"/>
              </a:ext>
            </a:extLst>
          </p:cNvPr>
          <p:cNvSpPr txBox="1"/>
          <p:nvPr/>
        </p:nvSpPr>
        <p:spPr>
          <a:xfrm>
            <a:off x="4134278" y="3465273"/>
            <a:ext cx="162991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Spectroscopy</a:t>
            </a:r>
          </a:p>
        </p:txBody>
      </p:sp>
      <p:cxnSp>
        <p:nvCxnSpPr>
          <p:cNvPr id="81" name="Gerade Verbindung mit Pfeil 25">
            <a:extLst>
              <a:ext uri="{FF2B5EF4-FFF2-40B4-BE49-F238E27FC236}">
                <a16:creationId xmlns:a16="http://schemas.microsoft.com/office/drawing/2014/main" id="{9EC672A9-E550-0CB0-DDFB-4923D9705AEF}"/>
              </a:ext>
            </a:extLst>
          </p:cNvPr>
          <p:cNvCxnSpPr>
            <a:cxnSpLocks/>
          </p:cNvCxnSpPr>
          <p:nvPr/>
        </p:nvCxnSpPr>
        <p:spPr>
          <a:xfrm flipV="1">
            <a:off x="4083209" y="4851134"/>
            <a:ext cx="1008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26">
            <a:extLst>
              <a:ext uri="{FF2B5EF4-FFF2-40B4-BE49-F238E27FC236}">
                <a16:creationId xmlns:a16="http://schemas.microsoft.com/office/drawing/2014/main" id="{B0556DE9-B9A2-C3A5-FE6A-80D4910F810D}"/>
              </a:ext>
            </a:extLst>
          </p:cNvPr>
          <p:cNvSpPr txBox="1"/>
          <p:nvPr/>
        </p:nvSpPr>
        <p:spPr>
          <a:xfrm>
            <a:off x="5136421" y="4682225"/>
            <a:ext cx="1629916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Detection</a:t>
            </a:r>
          </a:p>
        </p:txBody>
      </p:sp>
      <p:cxnSp>
        <p:nvCxnSpPr>
          <p:cNvPr id="83" name="Gerade Verbindung mit Pfeil 27">
            <a:extLst>
              <a:ext uri="{FF2B5EF4-FFF2-40B4-BE49-F238E27FC236}">
                <a16:creationId xmlns:a16="http://schemas.microsoft.com/office/drawing/2014/main" id="{9CE2DBD6-411F-0F4C-A5CC-962CCFFECBEC}"/>
              </a:ext>
            </a:extLst>
          </p:cNvPr>
          <p:cNvCxnSpPr>
            <a:cxnSpLocks/>
            <a:stCxn id="80" idx="3"/>
            <a:endCxn id="69" idx="1"/>
          </p:cNvCxnSpPr>
          <p:nvPr/>
        </p:nvCxnSpPr>
        <p:spPr>
          <a:xfrm>
            <a:off x="5764194" y="3649939"/>
            <a:ext cx="1218769" cy="127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28">
            <a:extLst>
              <a:ext uri="{FF2B5EF4-FFF2-40B4-BE49-F238E27FC236}">
                <a16:creationId xmlns:a16="http://schemas.microsoft.com/office/drawing/2014/main" id="{57C12C17-C41A-F2B2-F0B7-7431E34F4BED}"/>
              </a:ext>
            </a:extLst>
          </p:cNvPr>
          <p:cNvCxnSpPr>
            <a:cxnSpLocks/>
          </p:cNvCxnSpPr>
          <p:nvPr/>
        </p:nvCxnSpPr>
        <p:spPr>
          <a:xfrm rot="-2700000" flipH="1">
            <a:off x="2566544" y="5445901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29">
            <a:extLst>
              <a:ext uri="{FF2B5EF4-FFF2-40B4-BE49-F238E27FC236}">
                <a16:creationId xmlns:a16="http://schemas.microsoft.com/office/drawing/2014/main" id="{7540349B-8278-B967-13BA-8DD3113B4748}"/>
              </a:ext>
            </a:extLst>
          </p:cNvPr>
          <p:cNvSpPr>
            <a:spLocks noChangeAspect="1"/>
          </p:cNvSpPr>
          <p:nvPr/>
        </p:nvSpPr>
        <p:spPr>
          <a:xfrm>
            <a:off x="3027779" y="4317704"/>
            <a:ext cx="1044000" cy="104400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30">
                <a:extLst>
                  <a:ext uri="{FF2B5EF4-FFF2-40B4-BE49-F238E27FC236}">
                    <a16:creationId xmlns:a16="http://schemas.microsoft.com/office/drawing/2014/main" id="{BEEA6728-4496-8305-CC71-47BDFCEE80EA}"/>
                  </a:ext>
                </a:extLst>
              </p:cNvPr>
              <p:cNvSpPr txBox="1"/>
              <p:nvPr/>
            </p:nvSpPr>
            <p:spPr>
              <a:xfrm>
                <a:off x="3001652" y="5392214"/>
                <a:ext cx="208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feld 30">
                <a:extLst>
                  <a:ext uri="{FF2B5EF4-FFF2-40B4-BE49-F238E27FC236}">
                    <a16:creationId xmlns:a16="http://schemas.microsoft.com/office/drawing/2014/main" id="{BEEA6728-4496-8305-CC71-47BDFCEE8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52" y="5392214"/>
                <a:ext cx="208968" cy="276999"/>
              </a:xfrm>
              <a:prstGeom prst="rect">
                <a:avLst/>
              </a:prstGeom>
              <a:blipFill>
                <a:blip r:embed="rId10"/>
                <a:stretch>
                  <a:fillRect l="-14286" r="-8571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31">
                <a:extLst>
                  <a:ext uri="{FF2B5EF4-FFF2-40B4-BE49-F238E27FC236}">
                    <a16:creationId xmlns:a16="http://schemas.microsoft.com/office/drawing/2014/main" id="{39CEBCD5-3776-BC0C-F651-BEC20936B81B}"/>
                  </a:ext>
                </a:extLst>
              </p:cNvPr>
              <p:cNvSpPr txBox="1"/>
              <p:nvPr/>
            </p:nvSpPr>
            <p:spPr>
              <a:xfrm>
                <a:off x="2132299" y="5074157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feld 31">
                <a:extLst>
                  <a:ext uri="{FF2B5EF4-FFF2-40B4-BE49-F238E27FC236}">
                    <a16:creationId xmlns:a16="http://schemas.microsoft.com/office/drawing/2014/main" id="{39CEBCD5-3776-BC0C-F651-BEC20936B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99" y="5074157"/>
                <a:ext cx="8274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413849" y="1391835"/>
            <a:ext cx="396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 search in mendelevium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02" y="260557"/>
            <a:ext cx="9418320" cy="1402357"/>
          </a:xfrm>
        </p:spPr>
        <p:txBody>
          <a:bodyPr/>
          <a:lstStyle/>
          <a:p>
            <a:r>
              <a:rPr lang="en-GB" dirty="0" err="1" smtClean="0"/>
              <a:t>JetRIS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2358" y="85436"/>
            <a:ext cx="4812145" cy="1752600"/>
          </a:xfrm>
          <a:prstGeom prst="rect">
            <a:avLst/>
          </a:prstGeom>
          <a:noFill/>
          <a:ln w="171450">
            <a:solidFill>
              <a:srgbClr val="70A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603" t="1121" r="37156" b="1571"/>
          <a:stretch/>
        </p:blipFill>
        <p:spPr>
          <a:xfrm>
            <a:off x="4043680" y="2565325"/>
            <a:ext cx="6705600" cy="36830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3080" y="2192961"/>
            <a:ext cx="9132570" cy="38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502660" y="2358251"/>
            <a:ext cx="552450" cy="3929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855" y="294198"/>
            <a:ext cx="10178657" cy="1008129"/>
          </a:xfrm>
        </p:spPr>
        <p:txBody>
          <a:bodyPr/>
          <a:lstStyle/>
          <a:p>
            <a:r>
              <a:rPr lang="en-GB" dirty="0" smtClean="0"/>
              <a:t>Online characterisation in 2022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8218" y="1588656"/>
            <a:ext cx="5292437" cy="4591482"/>
          </a:xfrm>
        </p:spPr>
        <p:txBody>
          <a:bodyPr/>
          <a:lstStyle/>
          <a:p>
            <a:r>
              <a:rPr lang="en-GB" baseline="30000" dirty="0" smtClean="0"/>
              <a:t>254</a:t>
            </a:r>
            <a:r>
              <a:rPr lang="en-GB" dirty="0" smtClean="0"/>
              <a:t>No measurement (high yield of 2 to 3 ions per second entering the cell)</a:t>
            </a:r>
          </a:p>
          <a:p>
            <a:r>
              <a:rPr lang="en-GB" dirty="0" smtClean="0"/>
              <a:t>Transport efficiency of 0.24%, with an overall efficiency of 0.01% (two orders of magnitude lower than RADRIS)</a:t>
            </a:r>
          </a:p>
          <a:p>
            <a:r>
              <a:rPr lang="en-GB" dirty="0" smtClean="0"/>
              <a:t>FWHM of about 770 MHz, five times better than RADRIS with 3900 MHz</a:t>
            </a:r>
          </a:p>
          <a:p>
            <a:r>
              <a:rPr lang="en-GB" dirty="0" smtClean="0"/>
              <a:t>Without power broadening, FWHM expected to be about 200 MHz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65" y="1380194"/>
            <a:ext cx="5210175" cy="3905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80656" y="6388600"/>
            <a:ext cx="5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J. </a:t>
            </a:r>
            <a:r>
              <a:rPr lang="en-GB" sz="1400" i="1" dirty="0" err="1" smtClean="0"/>
              <a:t>Lantis</a:t>
            </a:r>
            <a:r>
              <a:rPr lang="en-GB" sz="1400" i="1" dirty="0" smtClean="0"/>
              <a:t> et all, </a:t>
            </a:r>
            <a:r>
              <a:rPr lang="en-US" sz="1400" i="1" dirty="0" smtClean="0"/>
              <a:t>Phys. Rev. Research </a:t>
            </a:r>
            <a:r>
              <a:rPr lang="en-US" sz="1400" i="1" dirty="0"/>
              <a:t>6, 023318 (2024)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4533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282" y="105975"/>
            <a:ext cx="10095530" cy="845746"/>
          </a:xfrm>
        </p:spPr>
        <p:txBody>
          <a:bodyPr/>
          <a:lstStyle/>
          <a:p>
            <a:r>
              <a:rPr lang="en-GB" dirty="0" smtClean="0"/>
              <a:t>New design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0582" y="1126836"/>
            <a:ext cx="9818254" cy="5053302"/>
          </a:xfrm>
        </p:spPr>
        <p:txBody>
          <a:bodyPr/>
          <a:lstStyle/>
          <a:p>
            <a:r>
              <a:rPr lang="en-GB" dirty="0" smtClean="0"/>
              <a:t>In a collaboration with KU Leuven, a new design was proposed following COMSOL simulation of the gas cell by F. Ivandikov</a:t>
            </a:r>
          </a:p>
          <a:p>
            <a:r>
              <a:rPr lang="en-GB" dirty="0" smtClean="0"/>
              <a:t>Filament in front of the channel guiding the flow to the nozzle for better collection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13</a:t>
            </a:fld>
            <a:endParaRPr lang="fr-FR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138CA58-2C1E-AD5B-D18B-37501A2FA64C}"/>
              </a:ext>
            </a:extLst>
          </p:cNvPr>
          <p:cNvSpPr txBox="1">
            <a:spLocks/>
          </p:cNvSpPr>
          <p:nvPr/>
        </p:nvSpPr>
        <p:spPr>
          <a:xfrm>
            <a:off x="326618" y="2400537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Conical channel (prior tests)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5A9F5C-A14E-9B14-3E64-ED4C0D0BA4B5}"/>
              </a:ext>
            </a:extLst>
          </p:cNvPr>
          <p:cNvSpPr txBox="1">
            <a:spLocks/>
          </p:cNvSpPr>
          <p:nvPr/>
        </p:nvSpPr>
        <p:spPr>
          <a:xfrm>
            <a:off x="5922818" y="2400537"/>
            <a:ext cx="5445000" cy="540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Free filament (new prototype)</a:t>
            </a:r>
            <a:endParaRPr lang="en-GB" dirty="0"/>
          </a:p>
        </p:txBody>
      </p: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B0DA4316-8487-FE08-6CC1-A5D83F0B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79" y="2895752"/>
            <a:ext cx="4993003" cy="3836988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97B51105-AAC1-0537-EF28-418A1080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8" y="2895752"/>
            <a:ext cx="4947457" cy="3836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17">
                <a:extLst>
                  <a:ext uri="{FF2B5EF4-FFF2-40B4-BE49-F238E27FC236}">
                    <a16:creationId xmlns:a16="http://schemas.microsoft.com/office/drawing/2014/main" id="{5985BBC4-8BDE-2F0E-F493-62E3BF8C66AA}"/>
                  </a:ext>
                </a:extLst>
              </p14:cNvPr>
              <p14:cNvContentPartPr/>
              <p14:nvPr/>
            </p14:nvContentPartPr>
            <p14:xfrm>
              <a:off x="4766783" y="4413917"/>
              <a:ext cx="74160" cy="307800"/>
            </p14:xfrm>
          </p:contentPart>
        </mc:Choice>
        <mc:Fallback xmlns="">
          <p:pic>
            <p:nvPicPr>
              <p:cNvPr id="9" name="Ink 17">
                <a:extLst>
                  <a:ext uri="{FF2B5EF4-FFF2-40B4-BE49-F238E27FC236}">
                    <a16:creationId xmlns:a16="http://schemas.microsoft.com/office/drawing/2014/main" id="{5985BBC4-8BDE-2F0E-F493-62E3BF8C66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4483" y="4401691"/>
                <a:ext cx="98759" cy="33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19">
                <a:extLst>
                  <a:ext uri="{FF2B5EF4-FFF2-40B4-BE49-F238E27FC236}">
                    <a16:creationId xmlns:a16="http://schemas.microsoft.com/office/drawing/2014/main" id="{1736FB9E-FBA3-B535-067A-64BECC7DB683}"/>
                  </a:ext>
                </a:extLst>
              </p14:cNvPr>
              <p14:cNvContentPartPr/>
              <p14:nvPr/>
            </p14:nvContentPartPr>
            <p14:xfrm>
              <a:off x="10366868" y="4427057"/>
              <a:ext cx="8280" cy="369360"/>
            </p14:xfrm>
          </p:contentPart>
        </mc:Choice>
        <mc:Fallback xmlns="">
          <p:pic>
            <p:nvPicPr>
              <p:cNvPr id="10" name="Ink 19">
                <a:extLst>
                  <a:ext uri="{FF2B5EF4-FFF2-40B4-BE49-F238E27FC236}">
                    <a16:creationId xmlns:a16="http://schemas.microsoft.com/office/drawing/2014/main" id="{1736FB9E-FBA3-B535-067A-64BECC7DB6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54628" y="4414805"/>
                <a:ext cx="32400" cy="393504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Content Placeholder 13">
            <a:extLst>
              <a:ext uri="{FF2B5EF4-FFF2-40B4-BE49-F238E27FC236}">
                <a16:creationId xmlns:a16="http://schemas.microsoft.com/office/drawing/2014/main" id="{97B51105-AAC1-0537-EF28-418A1080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70"/>
          <a:stretch/>
        </p:blipFill>
        <p:spPr>
          <a:xfrm>
            <a:off x="6154465" y="2904988"/>
            <a:ext cx="971202" cy="38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036" y="294198"/>
            <a:ext cx="10132476" cy="906529"/>
          </a:xfrm>
        </p:spPr>
        <p:txBody>
          <a:bodyPr/>
          <a:lstStyle/>
          <a:p>
            <a:r>
              <a:rPr lang="en-GB" dirty="0" err="1" smtClean="0"/>
              <a:t>Beamtime</a:t>
            </a:r>
            <a:r>
              <a:rPr lang="en-GB" dirty="0" smtClean="0"/>
              <a:t> 2024 goal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5927" y="1828800"/>
            <a:ext cx="3649257" cy="4351337"/>
          </a:xfrm>
        </p:spPr>
        <p:txBody>
          <a:bodyPr/>
          <a:lstStyle/>
          <a:p>
            <a:r>
              <a:rPr lang="en-GB" baseline="30000" dirty="0" smtClean="0"/>
              <a:t>254</a:t>
            </a:r>
            <a:r>
              <a:rPr lang="en-GB" dirty="0" smtClean="0"/>
              <a:t>No K=8</a:t>
            </a:r>
            <a:r>
              <a:rPr lang="en-GB" baseline="30000" dirty="0" smtClean="0"/>
              <a:t>-</a:t>
            </a:r>
            <a:r>
              <a:rPr lang="en-GB" dirty="0" smtClean="0"/>
              <a:t> isomer</a:t>
            </a:r>
            <a:endParaRPr lang="en-GB" dirty="0"/>
          </a:p>
          <a:p>
            <a:r>
              <a:rPr lang="en-GB" dirty="0" smtClean="0"/>
              <a:t>Rather high yield, about 1/3 of the </a:t>
            </a:r>
            <a:r>
              <a:rPr lang="en-GB" baseline="30000" dirty="0" smtClean="0"/>
              <a:t>254</a:t>
            </a:r>
            <a:r>
              <a:rPr lang="en-GB" dirty="0" smtClean="0"/>
              <a:t>No</a:t>
            </a:r>
          </a:p>
          <a:p>
            <a:r>
              <a:rPr lang="en-GB" dirty="0" smtClean="0"/>
              <a:t>Short lifetime ~250 </a:t>
            </a:r>
            <a:r>
              <a:rPr lang="en-GB" dirty="0" err="1" smtClean="0"/>
              <a:t>ms</a:t>
            </a:r>
            <a:r>
              <a:rPr lang="en-GB" dirty="0" smtClean="0"/>
              <a:t>, out of RADRIS range</a:t>
            </a:r>
          </a:p>
          <a:p>
            <a:r>
              <a:rPr lang="en-GB" dirty="0" smtClean="0"/>
              <a:t>Two quasiparticles state configuration unknown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84" y="1502014"/>
            <a:ext cx="6747656" cy="38911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80656" y="6388600"/>
            <a:ext cx="5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R.D. Herzberg et all, </a:t>
            </a:r>
            <a:r>
              <a:rPr lang="fr-FR" sz="1400" i="1" dirty="0"/>
              <a:t>Phys. </a:t>
            </a:r>
            <a:r>
              <a:rPr lang="fr-FR" sz="1400" i="1" dirty="0" err="1"/>
              <a:t>Scr</a:t>
            </a:r>
            <a:r>
              <a:rPr lang="fr-FR" sz="1400" i="1" dirty="0"/>
              <a:t>. T125, 73 (2006</a:t>
            </a:r>
            <a:r>
              <a:rPr lang="fr-FR" sz="1400" i="1" dirty="0" smtClean="0"/>
              <a:t>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4887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20328812">
            <a:off x="1599130" y="3987487"/>
            <a:ext cx="829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bg1">
                    <a:lumMod val="95000"/>
                  </a:schemeClr>
                </a:solidFill>
              </a:rPr>
              <a:t>PRELIMINARY</a:t>
            </a:r>
            <a:endParaRPr lang="en-GB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82" y="155652"/>
            <a:ext cx="9692640" cy="856739"/>
          </a:xfrm>
        </p:spPr>
        <p:txBody>
          <a:bodyPr/>
          <a:lstStyle/>
          <a:p>
            <a:r>
              <a:rPr lang="en-GB" dirty="0" err="1" smtClean="0"/>
              <a:t>Beamtime</a:t>
            </a:r>
            <a:r>
              <a:rPr lang="en-GB" dirty="0" smtClean="0"/>
              <a:t>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164" y="1294390"/>
            <a:ext cx="8952068" cy="4877810"/>
          </a:xfrm>
        </p:spPr>
        <p:txBody>
          <a:bodyPr/>
          <a:lstStyle/>
          <a:p>
            <a:r>
              <a:rPr lang="en-GB" dirty="0" smtClean="0"/>
              <a:t>Efficiency improvement, to be analysed quantitatively !</a:t>
            </a:r>
          </a:p>
          <a:p>
            <a:r>
              <a:rPr lang="en-GB" dirty="0" smtClean="0"/>
              <a:t>Spectrum of </a:t>
            </a:r>
            <a:r>
              <a:rPr lang="en-GB" baseline="30000" dirty="0" smtClean="0"/>
              <a:t>254</a:t>
            </a:r>
            <a:r>
              <a:rPr lang="en-GB" dirty="0" smtClean="0"/>
              <a:t>No and its isomer 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30" y="4677624"/>
            <a:ext cx="6841421" cy="218037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64088" y="294198"/>
            <a:ext cx="10190424" cy="933353"/>
          </a:xfrm>
        </p:spPr>
        <p:txBody>
          <a:bodyPr/>
          <a:lstStyle/>
          <a:p>
            <a:r>
              <a:rPr lang="en-GB" dirty="0" smtClean="0"/>
              <a:t>Further developments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51770" y="1553228"/>
            <a:ext cx="9005462" cy="462691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Working on improving the efficiency</a:t>
            </a:r>
          </a:p>
          <a:p>
            <a:pPr lvl="1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filament holder design to prevent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updrift</a:t>
            </a:r>
            <a:endParaRPr lang="en-GB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simulations on the gas cell design</a:t>
            </a:r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Implementation of an MR-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ToF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decay limitation (beta, long lived nuclei…)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Possible mass measurement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Tested offline in the University of Mainz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Soon coupled to the bunching section, then to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JetRIS</a:t>
            </a:r>
            <a:endParaRPr lang="en-GB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4800" y="593436"/>
            <a:ext cx="9982200" cy="9144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17</a:t>
            </a:fld>
            <a:endParaRPr lang="fr-FR"/>
          </a:p>
        </p:txBody>
      </p:sp>
      <p:sp>
        <p:nvSpPr>
          <p:cNvPr id="6" name="Textfeld 31">
            <a:extLst>
              <a:ext uri="{FF2B5EF4-FFF2-40B4-BE49-F238E27FC236}">
                <a16:creationId xmlns:a16="http://schemas.microsoft.com/office/drawing/2014/main" id="{33D38B04-EDD1-73FA-7E79-97E0532BF544}"/>
              </a:ext>
            </a:extLst>
          </p:cNvPr>
          <p:cNvSpPr txBox="1"/>
          <p:nvPr/>
        </p:nvSpPr>
        <p:spPr>
          <a:xfrm>
            <a:off x="7977" y="2327936"/>
            <a:ext cx="2565877" cy="170302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defTabSz="743023">
              <a:spcBef>
                <a:spcPts val="488"/>
              </a:spcBef>
              <a:defRPr/>
            </a:pPr>
            <a:r>
              <a:rPr lang="en-GB" sz="1100" b="1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GSI Darmstadt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743023">
              <a:spcBef>
                <a:spcPts val="488"/>
              </a:spcBef>
              <a:defRPr/>
            </a:pP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B. </a:t>
            </a:r>
            <a:r>
              <a:rPr lang="en-GB" sz="11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Andelic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, M. Block,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F.</a:t>
            </a:r>
            <a:r>
              <a:rPr lang="en-GB" sz="11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1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Giacoppo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, O. </a:t>
            </a:r>
            <a:r>
              <a:rPr lang="en-GB" sz="11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Kaleja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,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Kieck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A. Mistry, S. Raeder, M. </a:t>
            </a:r>
            <a:r>
              <a:rPr lang="en-GB" sz="11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Gutierrez-Torres</a:t>
            </a:r>
            <a:r>
              <a:rPr lang="en-GB" sz="11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, J. </a:t>
            </a:r>
            <a:r>
              <a:rPr lang="en-GB" sz="1100" kern="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Warbinek</a:t>
            </a:r>
            <a:endParaRPr lang="en-GB" sz="1100" kern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/>
            </a:endParaRPr>
          </a:p>
          <a:p>
            <a:pPr defTabSz="743023">
              <a:spcBef>
                <a:spcPts val="488"/>
              </a:spcBef>
              <a:defRPr/>
            </a:pPr>
            <a:endParaRPr lang="en-GB" sz="1100" kern="0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cs typeface="Arial"/>
            </a:endParaRPr>
          </a:p>
          <a:p>
            <a:pPr>
              <a:spcBef>
                <a:spcPts val="488"/>
              </a:spcBef>
              <a:defRPr/>
            </a:pPr>
            <a:r>
              <a:rPr lang="en-GB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 Darmstadt</a:t>
            </a:r>
            <a:endParaRPr lang="en-GB" sz="1100" dirty="0"/>
          </a:p>
          <a:p>
            <a:pPr>
              <a:spcBef>
                <a:spcPts val="488"/>
              </a:spcBef>
              <a:defRPr/>
            </a:pPr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Kenneth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 Beek, A. Mistry, Th. Walther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F30281A-C7E3-9312-ECD2-19658379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858" y="2308581"/>
            <a:ext cx="3185652" cy="1888681"/>
          </a:xfrm>
          <a:prstGeom prst="rect">
            <a:avLst/>
          </a:prstGeom>
          <a:noFill/>
          <a:ln>
            <a:noFill/>
          </a:ln>
        </p:spPr>
        <p:txBody>
          <a:bodyPr wrap="square" lIns="74890" tIns="70209" rIns="74890" bIns="3744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5pPr>
            <a:lvl6pPr marL="25146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6pPr>
            <a:lvl7pPr marL="29718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7pPr>
            <a:lvl8pPr marL="34290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8pPr>
            <a:lvl9pPr marL="38862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9pPr>
          </a:lstStyle>
          <a:p>
            <a:pPr>
              <a:spcBef>
                <a:spcPts val="488"/>
              </a:spcBef>
              <a:defRPr/>
            </a:pPr>
            <a:r>
              <a:rPr lang="en-GB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Universität Mainz</a:t>
            </a:r>
            <a:endParaRPr sz="1400" dirty="0"/>
          </a:p>
          <a:p>
            <a:pPr>
              <a:spcBef>
                <a:spcPts val="488"/>
              </a:spcBef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Arya, S. Berndt, Ch.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Düllmann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 Hasse, B. Jana, M. Kaja, E. Kim, M.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Laatiaoui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Lantis,            T. Niemeier, E. Romero Romero, M.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Stemmler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 Wendt</a:t>
            </a:r>
          </a:p>
          <a:p>
            <a:pPr>
              <a:spcBef>
                <a:spcPts val="488"/>
              </a:spcBef>
              <a:defRPr/>
            </a:pP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488"/>
              </a:spcBef>
              <a:defRPr/>
            </a:pPr>
            <a:r>
              <a:rPr lang="en-GB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 Leuven</a:t>
            </a:r>
            <a:endParaRPr lang="en-GB" sz="1100" dirty="0"/>
          </a:p>
          <a:p>
            <a:pPr>
              <a:spcBef>
                <a:spcPts val="488"/>
              </a:spcBef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n-GB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Claessens</a:t>
            </a:r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R. Ferrer, F.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Ivandikov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Romans, P.</a:t>
            </a:r>
            <a:r>
              <a:rPr lang="en-GB" sz="1100" dirty="0"/>
              <a:t>  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</a:t>
            </a:r>
            <a:r>
              <a:rPr lang="en-GB" sz="1100" dirty="0"/>
              <a:t> 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Duppen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CAF0F93-E2C7-D647-D5BB-E8C18C7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15" y="2315015"/>
            <a:ext cx="2407984" cy="1824561"/>
          </a:xfrm>
          <a:prstGeom prst="rect">
            <a:avLst/>
          </a:prstGeom>
          <a:noFill/>
          <a:ln>
            <a:noFill/>
          </a:ln>
        </p:spPr>
        <p:txBody>
          <a:bodyPr wrap="square" lIns="74890" tIns="70209" rIns="74890" bIns="3744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5pPr>
            <a:lvl6pPr marL="25146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6pPr>
            <a:lvl7pPr marL="29718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7pPr>
            <a:lvl8pPr marL="34290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8pPr>
            <a:lvl9pPr marL="38862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9pPr>
          </a:lstStyle>
          <a:p>
            <a:pPr>
              <a:spcBef>
                <a:spcPts val="488"/>
              </a:spcBef>
              <a:defRPr/>
            </a:pPr>
            <a:r>
              <a:rPr lang="en-GB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HIM Mainz</a:t>
            </a:r>
            <a:endParaRPr sz="1400" dirty="0"/>
          </a:p>
          <a:p>
            <a:pPr>
              <a:spcBef>
                <a:spcPts val="488"/>
              </a:spcBef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P. Chhetri, St.</a:t>
            </a: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Nothhelfer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Münzberg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E. Rickert, D. Studer, J. Weyrich</a:t>
            </a:r>
          </a:p>
          <a:p>
            <a:pPr>
              <a:spcBef>
                <a:spcPts val="488"/>
              </a:spcBef>
              <a:defRPr/>
            </a:pPr>
            <a:endParaRPr lang="en-GB" sz="11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488"/>
              </a:spcBef>
              <a:defRPr/>
            </a:pPr>
            <a:r>
              <a:rPr lang="en-GB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GANIL</a:t>
            </a:r>
            <a:endParaRPr sz="1400" dirty="0"/>
          </a:p>
          <a:p>
            <a:pPr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Brizard, P.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Chauveau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Geldhof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 N. Lecesne, V. </a:t>
            </a:r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Manea, 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De Roubin, H.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Savajols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6DDE8587-96A3-AC1F-BC5C-801B8E71AD31}"/>
              </a:ext>
            </a:extLst>
          </p:cNvPr>
          <p:cNvSpPr/>
          <p:nvPr/>
        </p:nvSpPr>
        <p:spPr bwMode="auto">
          <a:xfrm>
            <a:off x="8911504" y="2327936"/>
            <a:ext cx="2176939" cy="4950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ts val="488"/>
              </a:spcBef>
              <a:defRPr/>
            </a:pPr>
            <a:r>
              <a:rPr lang="en-GB" sz="11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CEA </a:t>
            </a:r>
            <a:r>
              <a:rPr lang="en-GB" sz="11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Saclay</a:t>
            </a:r>
            <a:endParaRPr lang="en-GB" sz="1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488"/>
              </a:spcBef>
              <a:defRPr/>
            </a:pP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 Rey-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Herme</a:t>
            </a:r>
            <a:r>
              <a:rPr lang="en-GB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 </a:t>
            </a:r>
            <a:r>
              <a:rPr lang="en-GB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Vandebrouck</a:t>
            </a:r>
            <a:r>
              <a:rPr lang="en-GB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069411-7FA0-9D71-3B46-CC1B9400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282" y="3118817"/>
            <a:ext cx="1998143" cy="511381"/>
          </a:xfrm>
          <a:prstGeom prst="rect">
            <a:avLst/>
          </a:prstGeom>
          <a:noFill/>
          <a:ln>
            <a:noFill/>
          </a:ln>
        </p:spPr>
        <p:txBody>
          <a:bodyPr wrap="square" lIns="74890" tIns="70209" rIns="74890" bIns="3744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5pPr>
            <a:lvl6pPr marL="25146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6pPr>
            <a:lvl7pPr marL="29718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7pPr>
            <a:lvl8pPr marL="34290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8pPr>
            <a:lvl9pPr marL="3886200" indent="-228600" defTabSz="449263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/>
                <a:ea typeface="MS Gothic"/>
              </a:defRPr>
            </a:lvl9pPr>
          </a:lstStyle>
          <a:p>
            <a:pPr>
              <a:spcBef>
                <a:spcPts val="488"/>
              </a:spcBef>
              <a:defRPr/>
            </a:pPr>
            <a:r>
              <a:rPr lang="de-DE" sz="11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Jyväskylä</a:t>
            </a:r>
            <a:endParaRPr sz="1400" dirty="0"/>
          </a:p>
          <a:p>
            <a:pPr>
              <a:spcBef>
                <a:spcPts val="488"/>
              </a:spcBef>
              <a:defRPr/>
            </a:pPr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Moore, A. </a:t>
            </a:r>
            <a:r>
              <a:rPr lang="de-DE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Raggio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15A88B24-EE0E-8F1E-3AC2-813DD773DB4C}"/>
              </a:ext>
            </a:extLst>
          </p:cNvPr>
          <p:cNvSpPr txBox="1">
            <a:spLocks/>
          </p:cNvSpPr>
          <p:nvPr/>
        </p:nvSpPr>
        <p:spPr>
          <a:xfrm>
            <a:off x="1283536" y="6616856"/>
            <a:ext cx="9024209" cy="23392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spc="-1" dirty="0" smtClean="0">
                <a:solidFill>
                  <a:schemeClr val="bg1"/>
                </a:solidFill>
                <a:latin typeface="Arial"/>
              </a:rPr>
              <a:t>This Marie </a:t>
            </a:r>
            <a:r>
              <a:rPr lang="en-GB" sz="800" spc="-1" dirty="0" err="1" smtClean="0">
                <a:solidFill>
                  <a:schemeClr val="bg1"/>
                </a:solidFill>
                <a:latin typeface="Arial"/>
              </a:rPr>
              <a:t>Sklodowska</a:t>
            </a:r>
            <a:r>
              <a:rPr lang="en-GB" sz="800" spc="-1" dirty="0" smtClean="0">
                <a:solidFill>
                  <a:schemeClr val="bg1"/>
                </a:solidFill>
                <a:latin typeface="Arial"/>
              </a:rPr>
              <a:t>-Curie Action (MSCA) Innovative Training Network (ITN) receives funding from the European Union H2020 Framework Programme under grant agreement no. 861198.</a:t>
            </a:r>
            <a:endParaRPr lang="de-DE" sz="800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2" name="Grafik 5">
            <a:extLst>
              <a:ext uri="{FF2B5EF4-FFF2-40B4-BE49-F238E27FC236}">
                <a16:creationId xmlns:a16="http://schemas.microsoft.com/office/drawing/2014/main" id="{DA988D53-7061-F012-1976-84BA30D6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3" y="5148898"/>
            <a:ext cx="805380" cy="564596"/>
          </a:xfrm>
          <a:prstGeom prst="rect">
            <a:avLst/>
          </a:prstGeom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9B840683-CF17-04B2-708C-CB5D32305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55" y="5102717"/>
            <a:ext cx="808981" cy="739391"/>
          </a:xfrm>
          <a:prstGeom prst="rect">
            <a:avLst/>
          </a:prstGeom>
        </p:spPr>
      </p:pic>
      <p:pic>
        <p:nvPicPr>
          <p:cNvPr id="14" name="Grafik 9">
            <a:extLst>
              <a:ext uri="{FF2B5EF4-FFF2-40B4-BE49-F238E27FC236}">
                <a16:creationId xmlns:a16="http://schemas.microsoft.com/office/drawing/2014/main" id="{24857D7E-A9DA-816F-387C-FB08BD78A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75" y="5170724"/>
            <a:ext cx="1096322" cy="564596"/>
          </a:xfrm>
          <a:prstGeom prst="rect">
            <a:avLst/>
          </a:prstGeom>
        </p:spPr>
      </p:pic>
      <p:pic>
        <p:nvPicPr>
          <p:cNvPr id="15" name="Grafik 12">
            <a:extLst>
              <a:ext uri="{FF2B5EF4-FFF2-40B4-BE49-F238E27FC236}">
                <a16:creationId xmlns:a16="http://schemas.microsoft.com/office/drawing/2014/main" id="{85E76A4B-E9EB-F47D-CD79-6778E624A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90" y="5258252"/>
            <a:ext cx="1324846" cy="564597"/>
          </a:xfrm>
          <a:prstGeom prst="rect">
            <a:avLst/>
          </a:prstGeom>
        </p:spPr>
      </p:pic>
      <p:pic>
        <p:nvPicPr>
          <p:cNvPr id="16" name="Grafik 14">
            <a:extLst>
              <a:ext uri="{FF2B5EF4-FFF2-40B4-BE49-F238E27FC236}">
                <a16:creationId xmlns:a16="http://schemas.microsoft.com/office/drawing/2014/main" id="{D7D15004-6856-458C-3675-6074D0E12C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74" y="5203148"/>
            <a:ext cx="1393162" cy="499747"/>
          </a:xfrm>
          <a:prstGeom prst="rect">
            <a:avLst/>
          </a:prstGeom>
        </p:spPr>
      </p:pic>
      <p:pic>
        <p:nvPicPr>
          <p:cNvPr id="17" name="Grafik 18">
            <a:extLst>
              <a:ext uri="{FF2B5EF4-FFF2-40B4-BE49-F238E27FC236}">
                <a16:creationId xmlns:a16="http://schemas.microsoft.com/office/drawing/2014/main" id="{C4AC25E0-4D97-805B-1A78-765619B03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22" y="5175700"/>
            <a:ext cx="1267814" cy="688021"/>
          </a:xfrm>
          <a:prstGeom prst="rect">
            <a:avLst/>
          </a:prstGeom>
        </p:spPr>
      </p:pic>
      <p:pic>
        <p:nvPicPr>
          <p:cNvPr id="18" name="Grafik 22">
            <a:extLst>
              <a:ext uri="{FF2B5EF4-FFF2-40B4-BE49-F238E27FC236}">
                <a16:creationId xmlns:a16="http://schemas.microsoft.com/office/drawing/2014/main" id="{A7787772-148B-04E3-C57D-E8D145144E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27" y="5967002"/>
            <a:ext cx="1966422" cy="541318"/>
          </a:xfrm>
          <a:prstGeom prst="rect">
            <a:avLst/>
          </a:prstGeom>
        </p:spPr>
      </p:pic>
      <p:pic>
        <p:nvPicPr>
          <p:cNvPr id="19" name="Grafik 24">
            <a:extLst>
              <a:ext uri="{FF2B5EF4-FFF2-40B4-BE49-F238E27FC236}">
                <a16:creationId xmlns:a16="http://schemas.microsoft.com/office/drawing/2014/main" id="{DC8CF6A3-1154-E32C-3F48-7B64541BF0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20" y="5977190"/>
            <a:ext cx="1714774" cy="520944"/>
          </a:xfrm>
          <a:prstGeom prst="rect">
            <a:avLst/>
          </a:prstGeom>
        </p:spPr>
      </p:pic>
      <p:pic>
        <p:nvPicPr>
          <p:cNvPr id="20" name="Grafik 26">
            <a:extLst>
              <a:ext uri="{FF2B5EF4-FFF2-40B4-BE49-F238E27FC236}">
                <a16:creationId xmlns:a16="http://schemas.microsoft.com/office/drawing/2014/main" id="{5FC24A97-4C8E-7E46-77FC-77868340A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70" y="5893650"/>
            <a:ext cx="1314690" cy="688021"/>
          </a:xfrm>
          <a:prstGeom prst="rect">
            <a:avLst/>
          </a:prstGeom>
        </p:spPr>
      </p:pic>
      <p:pic>
        <p:nvPicPr>
          <p:cNvPr id="21" name="Grafik 28">
            <a:extLst>
              <a:ext uri="{FF2B5EF4-FFF2-40B4-BE49-F238E27FC236}">
                <a16:creationId xmlns:a16="http://schemas.microsoft.com/office/drawing/2014/main" id="{018BF0AF-6AFD-2734-0EA7-BDFDAABA2D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30" y="5170724"/>
            <a:ext cx="1648561" cy="520945"/>
          </a:xfrm>
          <a:prstGeom prst="rect">
            <a:avLst/>
          </a:prstGeom>
        </p:spPr>
      </p:pic>
      <p:pic>
        <p:nvPicPr>
          <p:cNvPr id="22" name="Grafik 30">
            <a:extLst>
              <a:ext uri="{FF2B5EF4-FFF2-40B4-BE49-F238E27FC236}">
                <a16:creationId xmlns:a16="http://schemas.microsoft.com/office/drawing/2014/main" id="{2057D5FC-CB6F-F334-7373-3F65131B4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36" y="5893650"/>
            <a:ext cx="726784" cy="688022"/>
          </a:xfrm>
          <a:prstGeom prst="rect">
            <a:avLst/>
          </a:prstGeom>
        </p:spPr>
      </p:pic>
      <p:pic>
        <p:nvPicPr>
          <p:cNvPr id="23" name="Inhaltsplatzhalter 7">
            <a:extLst>
              <a:ext uri="{FF2B5EF4-FFF2-40B4-BE49-F238E27FC236}">
                <a16:creationId xmlns:a16="http://schemas.microsoft.com/office/drawing/2014/main" id="{28B3A89F-9EC2-6A55-CDFC-90600984F6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96" y="5956743"/>
            <a:ext cx="1820640" cy="604481"/>
          </a:xfrm>
          <a:prstGeom prst="rect">
            <a:avLst/>
          </a:prstGeom>
        </p:spPr>
      </p:pic>
      <p:pic>
        <p:nvPicPr>
          <p:cNvPr id="24" name="Picture 2" descr="GANI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" y="6045498"/>
            <a:ext cx="1841064" cy="3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232" y="146417"/>
            <a:ext cx="9692640" cy="1397124"/>
          </a:xfrm>
        </p:spPr>
        <p:txBody>
          <a:bodyPr/>
          <a:lstStyle/>
          <a:p>
            <a:r>
              <a:rPr lang="en-GB" dirty="0" smtClean="0"/>
              <a:t>A stroll through laser spectroscopy at GSI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RADRIS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Results from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Latest technical developments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Goals for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2025</a:t>
            </a: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accent1"/>
                </a:solidFill>
              </a:rPr>
              <a:t>JetRIS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Latest changes of the setup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Preliminary results from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2025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Further developments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6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272" y="211070"/>
            <a:ext cx="9692640" cy="906529"/>
          </a:xfrm>
        </p:spPr>
        <p:txBody>
          <a:bodyPr/>
          <a:lstStyle/>
          <a:p>
            <a:r>
              <a:rPr lang="en-GB" dirty="0" smtClean="0"/>
              <a:t>Resonance Ionisation Spectroscopy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4106" y="1763476"/>
            <a:ext cx="4361596" cy="4757397"/>
          </a:xfrm>
        </p:spPr>
        <p:txBody>
          <a:bodyPr/>
          <a:lstStyle/>
          <a:p>
            <a:r>
              <a:rPr lang="en-GB" dirty="0" smtClean="0"/>
              <a:t>Isotope shift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Hyperfine structure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2</a:t>
            </a:fld>
            <a:endParaRPr lang="fr-FR"/>
          </a:p>
        </p:txBody>
      </p:sp>
      <p:cxnSp>
        <p:nvCxnSpPr>
          <p:cNvPr id="6" name="Gerade Verbindung mit Pfeil 3">
            <a:extLst>
              <a:ext uri="{FF2B5EF4-FFF2-40B4-BE49-F238E27FC236}">
                <a16:creationId xmlns:a16="http://schemas.microsoft.com/office/drawing/2014/main" id="{33B3CFE4-72FE-BF09-E6CF-49961C499702}"/>
              </a:ext>
            </a:extLst>
          </p:cNvPr>
          <p:cNvCxnSpPr>
            <a:cxnSpLocks/>
          </p:cNvCxnSpPr>
          <p:nvPr/>
        </p:nvCxnSpPr>
        <p:spPr>
          <a:xfrm flipV="1">
            <a:off x="2026818" y="2226829"/>
            <a:ext cx="0" cy="3921564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70C0"/>
                </a:gs>
                <a:gs pos="100000">
                  <a:srgbClr val="F3F3F3">
                    <a:lumMod val="0"/>
                    <a:lumOff val="100000"/>
                  </a:srgbClr>
                </a:gs>
              </a:gsLst>
              <a:lin ang="16200000" scaled="1"/>
              <a:tileRect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7">
            <a:extLst>
              <a:ext uri="{FF2B5EF4-FFF2-40B4-BE49-F238E27FC236}">
                <a16:creationId xmlns:a16="http://schemas.microsoft.com/office/drawing/2014/main" id="{C0B4881F-793D-960B-667C-1A4D4CDDA6D7}"/>
              </a:ext>
            </a:extLst>
          </p:cNvPr>
          <p:cNvCxnSpPr>
            <a:cxnSpLocks/>
          </p:cNvCxnSpPr>
          <p:nvPr/>
        </p:nvCxnSpPr>
        <p:spPr>
          <a:xfrm>
            <a:off x="2486754" y="5156583"/>
            <a:ext cx="2160000" cy="0"/>
          </a:xfrm>
          <a:prstGeom prst="line">
            <a:avLst/>
          </a:prstGeom>
          <a:ln w="28575">
            <a:solidFill>
              <a:srgbClr val="2D8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50FD3381-5F25-7FB5-58BF-31B14084111C}"/>
              </a:ext>
            </a:extLst>
          </p:cNvPr>
          <p:cNvCxnSpPr/>
          <p:nvPr/>
        </p:nvCxnSpPr>
        <p:spPr>
          <a:xfrm>
            <a:off x="2486754" y="3985096"/>
            <a:ext cx="2160000" cy="0"/>
          </a:xfrm>
          <a:prstGeom prst="line">
            <a:avLst/>
          </a:prstGeom>
          <a:ln w="28575">
            <a:solidFill>
              <a:srgbClr val="FF080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0">
            <a:extLst>
              <a:ext uri="{FF2B5EF4-FFF2-40B4-BE49-F238E27FC236}">
                <a16:creationId xmlns:a16="http://schemas.microsoft.com/office/drawing/2014/main" id="{A21327DB-8A9F-7B88-3147-36FFF726E081}"/>
              </a:ext>
            </a:extLst>
          </p:cNvPr>
          <p:cNvCxnSpPr/>
          <p:nvPr/>
        </p:nvCxnSpPr>
        <p:spPr>
          <a:xfrm>
            <a:off x="2486754" y="2677170"/>
            <a:ext cx="2160000" cy="0"/>
          </a:xfrm>
          <a:prstGeom prst="line">
            <a:avLst/>
          </a:prstGeom>
          <a:ln w="28575">
            <a:solidFill>
              <a:srgbClr val="2D8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565DAB71-8255-A643-014C-4E0C3A501046}"/>
              </a:ext>
            </a:extLst>
          </p:cNvPr>
          <p:cNvCxnSpPr/>
          <p:nvPr/>
        </p:nvCxnSpPr>
        <p:spPr>
          <a:xfrm>
            <a:off x="2486754" y="2782848"/>
            <a:ext cx="2160000" cy="0"/>
          </a:xfrm>
          <a:prstGeom prst="line">
            <a:avLst/>
          </a:prstGeom>
          <a:ln w="28575">
            <a:solidFill>
              <a:srgbClr val="2D8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4F030CA6-173D-94F3-1C10-CF523FD2591F}"/>
              </a:ext>
            </a:extLst>
          </p:cNvPr>
          <p:cNvCxnSpPr/>
          <p:nvPr/>
        </p:nvCxnSpPr>
        <p:spPr>
          <a:xfrm>
            <a:off x="2486754" y="2926864"/>
            <a:ext cx="2160000" cy="0"/>
          </a:xfrm>
          <a:prstGeom prst="line">
            <a:avLst/>
          </a:prstGeom>
          <a:ln w="28575">
            <a:solidFill>
              <a:srgbClr val="2D8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3">
            <a:extLst>
              <a:ext uri="{FF2B5EF4-FFF2-40B4-BE49-F238E27FC236}">
                <a16:creationId xmlns:a16="http://schemas.microsoft.com/office/drawing/2014/main" id="{177D49E8-7D3E-DE8C-0922-3781C914859C}"/>
              </a:ext>
            </a:extLst>
          </p:cNvPr>
          <p:cNvCxnSpPr/>
          <p:nvPr/>
        </p:nvCxnSpPr>
        <p:spPr>
          <a:xfrm>
            <a:off x="2486754" y="3070880"/>
            <a:ext cx="2160000" cy="0"/>
          </a:xfrm>
          <a:prstGeom prst="line">
            <a:avLst/>
          </a:prstGeom>
          <a:ln w="28575">
            <a:solidFill>
              <a:srgbClr val="2D8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4">
            <a:extLst>
              <a:ext uri="{FF2B5EF4-FFF2-40B4-BE49-F238E27FC236}">
                <a16:creationId xmlns:a16="http://schemas.microsoft.com/office/drawing/2014/main" id="{1AC1AF96-3BFE-1394-84F2-E2EB7740B16A}"/>
              </a:ext>
            </a:extLst>
          </p:cNvPr>
          <p:cNvCxnSpPr/>
          <p:nvPr/>
        </p:nvCxnSpPr>
        <p:spPr>
          <a:xfrm>
            <a:off x="2486754" y="2638832"/>
            <a:ext cx="2160000" cy="0"/>
          </a:xfrm>
          <a:prstGeom prst="line">
            <a:avLst/>
          </a:prstGeom>
          <a:ln w="28575">
            <a:solidFill>
              <a:srgbClr val="2D89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5">
            <a:extLst>
              <a:ext uri="{FF2B5EF4-FFF2-40B4-BE49-F238E27FC236}">
                <a16:creationId xmlns:a16="http://schemas.microsoft.com/office/drawing/2014/main" id="{A3C69059-81FF-04B0-73B3-5A9B6718419D}"/>
              </a:ext>
            </a:extLst>
          </p:cNvPr>
          <p:cNvSpPr/>
          <p:nvPr/>
        </p:nvSpPr>
        <p:spPr>
          <a:xfrm>
            <a:off x="2486754" y="2226488"/>
            <a:ext cx="2160000" cy="37833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F3F3F3">
                  <a:lumMod val="0"/>
                  <a:lumOff val="100000"/>
                </a:srgbClr>
              </a:gs>
            </a:gsLst>
            <a:lin ang="16200000" scaled="1"/>
          </a:gra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7">
                <a:extLst>
                  <a:ext uri="{FF2B5EF4-FFF2-40B4-BE49-F238E27FC236}">
                    <a16:creationId xmlns:a16="http://schemas.microsoft.com/office/drawing/2014/main" id="{7C88A577-0E89-A4B2-9F26-7703DF4EF92F}"/>
                  </a:ext>
                </a:extLst>
              </p:cNvPr>
              <p:cNvSpPr txBox="1"/>
              <p:nvPr/>
            </p:nvSpPr>
            <p:spPr>
              <a:xfrm>
                <a:off x="2034739" y="4945501"/>
                <a:ext cx="488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7">
                <a:extLst>
                  <a:ext uri="{FF2B5EF4-FFF2-40B4-BE49-F238E27FC236}">
                    <a16:creationId xmlns:a16="http://schemas.microsoft.com/office/drawing/2014/main" id="{7C88A577-0E89-A4B2-9F26-7703DF4EF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39" y="4945501"/>
                <a:ext cx="488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9">
                <a:extLst>
                  <a:ext uri="{FF2B5EF4-FFF2-40B4-BE49-F238E27FC236}">
                    <a16:creationId xmlns:a16="http://schemas.microsoft.com/office/drawing/2014/main" id="{003FEFB5-5E41-897E-858C-C7040E8BD860}"/>
                  </a:ext>
                </a:extLst>
              </p:cNvPr>
              <p:cNvSpPr txBox="1"/>
              <p:nvPr/>
            </p:nvSpPr>
            <p:spPr>
              <a:xfrm>
                <a:off x="1976803" y="2368735"/>
                <a:ext cx="568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dirty="0" smtClean="0">
                              <a:latin typeface="Cambria Math" panose="02040503050406030204" pitchFamily="18" charset="0"/>
                            </a:rPr>
                            <m:t>IP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9">
                <a:extLst>
                  <a:ext uri="{FF2B5EF4-FFF2-40B4-BE49-F238E27FC236}">
                    <a16:creationId xmlns:a16="http://schemas.microsoft.com/office/drawing/2014/main" id="{003FEFB5-5E41-897E-858C-C7040E8BD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03" y="2368735"/>
                <a:ext cx="568874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0">
            <a:extLst>
              <a:ext uri="{FF2B5EF4-FFF2-40B4-BE49-F238E27FC236}">
                <a16:creationId xmlns:a16="http://schemas.microsoft.com/office/drawing/2014/main" id="{B2634966-E9B2-386A-E342-9DD67EA83BBC}"/>
              </a:ext>
            </a:extLst>
          </p:cNvPr>
          <p:cNvCxnSpPr>
            <a:cxnSpLocks/>
          </p:cNvCxnSpPr>
          <p:nvPr/>
        </p:nvCxnSpPr>
        <p:spPr>
          <a:xfrm flipV="1">
            <a:off x="3206754" y="2415996"/>
            <a:ext cx="0" cy="1569100"/>
          </a:xfrm>
          <a:prstGeom prst="straightConnector1">
            <a:avLst/>
          </a:prstGeom>
          <a:ln w="69850">
            <a:solidFill>
              <a:srgbClr val="FF983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44">
            <a:extLst>
              <a:ext uri="{FF2B5EF4-FFF2-40B4-BE49-F238E27FC236}">
                <a16:creationId xmlns:a16="http://schemas.microsoft.com/office/drawing/2014/main" id="{E542BBBE-5CC2-43E5-3538-F9CFFA04D849}"/>
              </a:ext>
            </a:extLst>
          </p:cNvPr>
          <p:cNvCxnSpPr>
            <a:cxnSpLocks/>
          </p:cNvCxnSpPr>
          <p:nvPr/>
        </p:nvCxnSpPr>
        <p:spPr>
          <a:xfrm flipV="1">
            <a:off x="2798754" y="3967342"/>
            <a:ext cx="0" cy="1188000"/>
          </a:xfrm>
          <a:prstGeom prst="straightConnector1">
            <a:avLst/>
          </a:prstGeom>
          <a:ln w="698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47">
            <a:extLst>
              <a:ext uri="{FF2B5EF4-FFF2-40B4-BE49-F238E27FC236}">
                <a16:creationId xmlns:a16="http://schemas.microsoft.com/office/drawing/2014/main" id="{C8A7366A-A9CB-B297-9280-03C63B1963C8}"/>
              </a:ext>
            </a:extLst>
          </p:cNvPr>
          <p:cNvSpPr txBox="1"/>
          <p:nvPr/>
        </p:nvSpPr>
        <p:spPr>
          <a:xfrm>
            <a:off x="485656" y="4970676"/>
            <a:ext cx="189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state</a:t>
            </a:r>
          </a:p>
        </p:txBody>
      </p:sp>
      <p:sp>
        <p:nvSpPr>
          <p:cNvPr id="24" name="Textfeld 48">
            <a:extLst>
              <a:ext uri="{FF2B5EF4-FFF2-40B4-BE49-F238E27FC236}">
                <a16:creationId xmlns:a16="http://schemas.microsoft.com/office/drawing/2014/main" id="{197B38D2-DDC2-AB08-A8A0-04F38A9FA380}"/>
              </a:ext>
            </a:extLst>
          </p:cNvPr>
          <p:cNvSpPr txBox="1"/>
          <p:nvPr/>
        </p:nvSpPr>
        <p:spPr>
          <a:xfrm>
            <a:off x="488758" y="3754479"/>
            <a:ext cx="189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Excited state</a:t>
            </a:r>
          </a:p>
        </p:txBody>
      </p:sp>
      <p:sp>
        <p:nvSpPr>
          <p:cNvPr id="25" name="Textfeld 49">
            <a:extLst>
              <a:ext uri="{FF2B5EF4-FFF2-40B4-BE49-F238E27FC236}">
                <a16:creationId xmlns:a16="http://schemas.microsoft.com/office/drawing/2014/main" id="{92898FE0-827E-0CC0-A244-643BA0234B01}"/>
              </a:ext>
            </a:extLst>
          </p:cNvPr>
          <p:cNvSpPr txBox="1"/>
          <p:nvPr/>
        </p:nvSpPr>
        <p:spPr>
          <a:xfrm>
            <a:off x="293670" y="2234722"/>
            <a:ext cx="189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Ionization potential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/>
          <a:srcRect l="7279" b="38986"/>
          <a:stretch/>
        </p:blipFill>
        <p:spPr>
          <a:xfrm>
            <a:off x="6514533" y="2235879"/>
            <a:ext cx="4562213" cy="220102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/>
          <a:srcRect l="6654" t="60446" b="9992"/>
          <a:stretch/>
        </p:blipFill>
        <p:spPr>
          <a:xfrm>
            <a:off x="6514533" y="5082779"/>
            <a:ext cx="4562213" cy="1059250"/>
          </a:xfrm>
          <a:prstGeom prst="rect">
            <a:avLst/>
          </a:prstGeom>
        </p:spPr>
      </p:pic>
      <p:cxnSp>
        <p:nvCxnSpPr>
          <p:cNvPr id="33" name="Gerade Verbindung 26">
            <a:extLst>
              <a:ext uri="{FF2B5EF4-FFF2-40B4-BE49-F238E27FC236}">
                <a16:creationId xmlns:a16="http://schemas.microsoft.com/office/drawing/2014/main" id="{1B5E95D8-DB86-BB7D-0501-BE0FE5149E29}"/>
              </a:ext>
            </a:extLst>
          </p:cNvPr>
          <p:cNvCxnSpPr>
            <a:cxnSpLocks/>
          </p:cNvCxnSpPr>
          <p:nvPr/>
        </p:nvCxnSpPr>
        <p:spPr>
          <a:xfrm>
            <a:off x="5366754" y="3631982"/>
            <a:ext cx="51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29">
            <a:extLst>
              <a:ext uri="{FF2B5EF4-FFF2-40B4-BE49-F238E27FC236}">
                <a16:creationId xmlns:a16="http://schemas.microsoft.com/office/drawing/2014/main" id="{571A1ED2-23C9-2BFD-2533-7E5514AAD42D}"/>
              </a:ext>
            </a:extLst>
          </p:cNvPr>
          <p:cNvCxnSpPr>
            <a:cxnSpLocks/>
          </p:cNvCxnSpPr>
          <p:nvPr/>
        </p:nvCxnSpPr>
        <p:spPr>
          <a:xfrm>
            <a:off x="5366754" y="3755720"/>
            <a:ext cx="51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1">
            <a:extLst>
              <a:ext uri="{FF2B5EF4-FFF2-40B4-BE49-F238E27FC236}">
                <a16:creationId xmlns:a16="http://schemas.microsoft.com/office/drawing/2014/main" id="{87EED698-D367-E9AE-F168-93851EDA57CB}"/>
              </a:ext>
            </a:extLst>
          </p:cNvPr>
          <p:cNvCxnSpPr>
            <a:cxnSpLocks/>
          </p:cNvCxnSpPr>
          <p:nvPr/>
        </p:nvCxnSpPr>
        <p:spPr>
          <a:xfrm>
            <a:off x="5366754" y="4082298"/>
            <a:ext cx="51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8">
            <a:extLst>
              <a:ext uri="{FF2B5EF4-FFF2-40B4-BE49-F238E27FC236}">
                <a16:creationId xmlns:a16="http://schemas.microsoft.com/office/drawing/2014/main" id="{EDDBA956-5D96-D39D-5BA0-D1984A68CB75}"/>
              </a:ext>
            </a:extLst>
          </p:cNvPr>
          <p:cNvCxnSpPr>
            <a:cxnSpLocks/>
          </p:cNvCxnSpPr>
          <p:nvPr/>
        </p:nvCxnSpPr>
        <p:spPr>
          <a:xfrm>
            <a:off x="5366754" y="4351982"/>
            <a:ext cx="51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9">
            <a:extLst>
              <a:ext uri="{FF2B5EF4-FFF2-40B4-BE49-F238E27FC236}">
                <a16:creationId xmlns:a16="http://schemas.microsoft.com/office/drawing/2014/main" id="{5EC93233-CE28-1A9A-11EE-DF880E4561AB}"/>
              </a:ext>
            </a:extLst>
          </p:cNvPr>
          <p:cNvCxnSpPr>
            <a:cxnSpLocks/>
          </p:cNvCxnSpPr>
          <p:nvPr/>
        </p:nvCxnSpPr>
        <p:spPr>
          <a:xfrm>
            <a:off x="5366754" y="4406707"/>
            <a:ext cx="51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40">
            <a:extLst>
              <a:ext uri="{FF2B5EF4-FFF2-40B4-BE49-F238E27FC236}">
                <a16:creationId xmlns:a16="http://schemas.microsoft.com/office/drawing/2014/main" id="{4F7ACD9B-0118-1876-D6A6-DBBADA52DE19}"/>
              </a:ext>
            </a:extLst>
          </p:cNvPr>
          <p:cNvCxnSpPr>
            <a:cxnSpLocks/>
          </p:cNvCxnSpPr>
          <p:nvPr/>
        </p:nvCxnSpPr>
        <p:spPr>
          <a:xfrm flipV="1">
            <a:off x="4646754" y="3617100"/>
            <a:ext cx="720000" cy="367996"/>
          </a:xfrm>
          <a:prstGeom prst="line">
            <a:avLst/>
          </a:prstGeom>
          <a:ln w="95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43">
            <a:extLst>
              <a:ext uri="{FF2B5EF4-FFF2-40B4-BE49-F238E27FC236}">
                <a16:creationId xmlns:a16="http://schemas.microsoft.com/office/drawing/2014/main" id="{066A0B45-C70E-A347-0E17-52DF3F8C2107}"/>
              </a:ext>
            </a:extLst>
          </p:cNvPr>
          <p:cNvCxnSpPr>
            <a:cxnSpLocks/>
          </p:cNvCxnSpPr>
          <p:nvPr/>
        </p:nvCxnSpPr>
        <p:spPr>
          <a:xfrm flipV="1">
            <a:off x="4646754" y="3755720"/>
            <a:ext cx="720000" cy="229376"/>
          </a:xfrm>
          <a:prstGeom prst="line">
            <a:avLst/>
          </a:prstGeom>
          <a:ln w="95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46">
            <a:extLst>
              <a:ext uri="{FF2B5EF4-FFF2-40B4-BE49-F238E27FC236}">
                <a16:creationId xmlns:a16="http://schemas.microsoft.com/office/drawing/2014/main" id="{C9DA914F-0C16-4D81-BDCE-886679544AAB}"/>
              </a:ext>
            </a:extLst>
          </p:cNvPr>
          <p:cNvCxnSpPr>
            <a:cxnSpLocks/>
          </p:cNvCxnSpPr>
          <p:nvPr/>
        </p:nvCxnSpPr>
        <p:spPr>
          <a:xfrm>
            <a:off x="4646754" y="3985096"/>
            <a:ext cx="720000" cy="97202"/>
          </a:xfrm>
          <a:prstGeom prst="line">
            <a:avLst/>
          </a:prstGeom>
          <a:ln w="95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56">
            <a:extLst>
              <a:ext uri="{FF2B5EF4-FFF2-40B4-BE49-F238E27FC236}">
                <a16:creationId xmlns:a16="http://schemas.microsoft.com/office/drawing/2014/main" id="{8D7157A0-8062-3CA3-FAA8-B0CB9E636937}"/>
              </a:ext>
            </a:extLst>
          </p:cNvPr>
          <p:cNvCxnSpPr>
            <a:cxnSpLocks/>
          </p:cNvCxnSpPr>
          <p:nvPr/>
        </p:nvCxnSpPr>
        <p:spPr>
          <a:xfrm>
            <a:off x="4646754" y="3985096"/>
            <a:ext cx="720000" cy="366886"/>
          </a:xfrm>
          <a:prstGeom prst="line">
            <a:avLst/>
          </a:prstGeom>
          <a:ln w="95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59">
            <a:extLst>
              <a:ext uri="{FF2B5EF4-FFF2-40B4-BE49-F238E27FC236}">
                <a16:creationId xmlns:a16="http://schemas.microsoft.com/office/drawing/2014/main" id="{9DCAE034-649A-FDFD-E429-4E7359C5CA8E}"/>
              </a:ext>
            </a:extLst>
          </p:cNvPr>
          <p:cNvCxnSpPr>
            <a:cxnSpLocks/>
          </p:cNvCxnSpPr>
          <p:nvPr/>
        </p:nvCxnSpPr>
        <p:spPr>
          <a:xfrm>
            <a:off x="4646754" y="3985096"/>
            <a:ext cx="720000" cy="421611"/>
          </a:xfrm>
          <a:prstGeom prst="line">
            <a:avLst/>
          </a:prstGeom>
          <a:ln w="95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62">
            <a:extLst>
              <a:ext uri="{FF2B5EF4-FFF2-40B4-BE49-F238E27FC236}">
                <a16:creationId xmlns:a16="http://schemas.microsoft.com/office/drawing/2014/main" id="{C281F829-D3A0-A22B-441C-9D9151BE9434}"/>
              </a:ext>
            </a:extLst>
          </p:cNvPr>
          <p:cNvCxnSpPr>
            <a:cxnSpLocks/>
          </p:cNvCxnSpPr>
          <p:nvPr/>
        </p:nvCxnSpPr>
        <p:spPr>
          <a:xfrm>
            <a:off x="3286443" y="3888886"/>
            <a:ext cx="136955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232" y="146417"/>
            <a:ext cx="9692640" cy="1397124"/>
          </a:xfrm>
        </p:spPr>
        <p:txBody>
          <a:bodyPr/>
          <a:lstStyle/>
          <a:p>
            <a:r>
              <a:rPr lang="en-GB" dirty="0" smtClean="0"/>
              <a:t>A stroll through laser spectroscopy at GSI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RADRIS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Results from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Latest technical developments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Goals for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2025</a:t>
            </a: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accent1"/>
                </a:solidFill>
              </a:rPr>
              <a:t>JetRIS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Latest changes of the setup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Preliminary results from </a:t>
            </a:r>
            <a:r>
              <a:rPr lang="en-GB" sz="2000" dirty="0" err="1" smtClean="0">
                <a:solidFill>
                  <a:schemeClr val="accent1"/>
                </a:solidFill>
              </a:rPr>
              <a:t>beamtime</a:t>
            </a:r>
            <a:r>
              <a:rPr lang="en-GB" sz="2000" dirty="0" smtClean="0">
                <a:solidFill>
                  <a:schemeClr val="accent1"/>
                </a:solidFill>
              </a:rPr>
              <a:t> 2025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 Further developments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02" y="260557"/>
            <a:ext cx="9418320" cy="1402357"/>
          </a:xfrm>
        </p:spPr>
        <p:txBody>
          <a:bodyPr/>
          <a:lstStyle/>
          <a:p>
            <a:r>
              <a:rPr lang="en-GB" dirty="0" smtClean="0"/>
              <a:t>RADRIS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4</a:t>
            </a:fld>
            <a:endParaRPr lang="fr-FR"/>
          </a:p>
        </p:txBody>
      </p:sp>
      <p:sp>
        <p:nvSpPr>
          <p:cNvPr id="5" name="Abgerundetes Rechteck 1">
            <a:extLst>
              <a:ext uri="{FF2B5EF4-FFF2-40B4-BE49-F238E27FC236}">
                <a16:creationId xmlns:a16="http://schemas.microsoft.com/office/drawing/2014/main" id="{59662B2A-2680-402E-5859-5DCD5099C25A}"/>
              </a:ext>
            </a:extLst>
          </p:cNvPr>
          <p:cNvSpPr/>
          <p:nvPr/>
        </p:nvSpPr>
        <p:spPr>
          <a:xfrm>
            <a:off x="5969159" y="1918977"/>
            <a:ext cx="2520000" cy="440700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49">
            <a:extLst>
              <a:ext uri="{FF2B5EF4-FFF2-40B4-BE49-F238E27FC236}">
                <a16:creationId xmlns:a16="http://schemas.microsoft.com/office/drawing/2014/main" id="{8FDB98C2-FD7A-4126-2B6E-8E37BD93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979893" y="2143086"/>
            <a:ext cx="1684073" cy="1427246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0C6C0158-E2F1-EF59-4137-FE2977B3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0462" y="1918977"/>
            <a:ext cx="4949504" cy="4407009"/>
          </a:xfrm>
          <a:prstGeom prst="rect">
            <a:avLst/>
          </a:prstGeom>
        </p:spPr>
      </p:pic>
      <p:sp>
        <p:nvSpPr>
          <p:cNvPr id="8" name="Textfeld 11">
            <a:extLst>
              <a:ext uri="{FF2B5EF4-FFF2-40B4-BE49-F238E27FC236}">
                <a16:creationId xmlns:a16="http://schemas.microsoft.com/office/drawing/2014/main" id="{D709F941-986A-074C-CED4-D16D30471213}"/>
              </a:ext>
            </a:extLst>
          </p:cNvPr>
          <p:cNvSpPr txBox="1"/>
          <p:nvPr/>
        </p:nvSpPr>
        <p:spPr>
          <a:xfrm>
            <a:off x="4490918" y="4996632"/>
            <a:ext cx="123577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90mbar </a:t>
            </a:r>
            <a:r>
              <a:rPr lang="en-US" sz="1400" dirty="0" err="1"/>
              <a:t>Ar</a:t>
            </a:r>
            <a:endParaRPr lang="en-US" sz="1400" dirty="0"/>
          </a:p>
          <a:p>
            <a:pPr algn="ctr"/>
            <a:r>
              <a:rPr lang="en-US" sz="1400" dirty="0"/>
              <a:t>buffer gas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58" y="85436"/>
            <a:ext cx="4812145" cy="1752600"/>
          </a:xfrm>
          <a:prstGeom prst="rect">
            <a:avLst/>
          </a:prstGeom>
          <a:noFill/>
          <a:ln w="171450">
            <a:solidFill>
              <a:srgbClr val="70A1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382" y="101600"/>
            <a:ext cx="9692640" cy="838324"/>
          </a:xfrm>
        </p:spPr>
        <p:txBody>
          <a:bodyPr/>
          <a:lstStyle/>
          <a:p>
            <a:r>
              <a:rPr lang="en-GB" dirty="0" err="1" smtClean="0"/>
              <a:t>Beamtime</a:t>
            </a:r>
            <a:r>
              <a:rPr lang="en-GB" dirty="0" smtClean="0"/>
              <a:t> 2024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1">
                <a:extLst>
                  <a:ext uri="{FF2B5EF4-FFF2-40B4-BE49-F238E27FC236}">
                    <a16:creationId xmlns:a16="http://schemas.microsoft.com/office/drawing/2014/main" id="{CD68CA20-D987-E8A6-9987-9D5DC6156020}"/>
                  </a:ext>
                </a:extLst>
              </p:cNvPr>
              <p:cNvSpPr txBox="1"/>
              <p:nvPr/>
            </p:nvSpPr>
            <p:spPr>
              <a:xfrm>
                <a:off x="2475702" y="1855104"/>
                <a:ext cx="2880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de-DE" sz="240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  <m:r>
                          <a:rPr lang="de-DE" sz="24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Cr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sz="240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  <m:r>
                              <a:rPr lang="de-DE" sz="24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07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Ag</m:t>
                            </m:r>
                            <m: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</m:e>
                    </m:sPre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l-GR" sz="240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de-DE" sz="2400" b="0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pxn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Lu</m:t>
                        </m:r>
                      </m:e>
                    </m:sPre>
                  </m:oMath>
                </a14:m>
                <a:r>
                  <a:rPr lang="de-DE" sz="2400" dirty="0">
                    <a:sym typeface="Wingdings" panose="05000000000000000000" pitchFamily="2" charset="2"/>
                  </a:rPr>
                  <a:t> 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Textfeld 1">
                <a:extLst>
                  <a:ext uri="{FF2B5EF4-FFF2-40B4-BE49-F238E27FC236}">
                    <a16:creationId xmlns:a16="http://schemas.microsoft.com/office/drawing/2014/main" id="{CD68CA20-D987-E8A6-9987-9D5DC6156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02" y="1855104"/>
                <a:ext cx="2880000" cy="461665"/>
              </a:xfrm>
              <a:prstGeom prst="rect">
                <a:avLst/>
              </a:prstGeom>
              <a:blipFill>
                <a:blip r:embed="rId2"/>
                <a:stretch>
                  <a:fillRect r="-1057"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7">
            <a:extLst>
              <a:ext uri="{FF2B5EF4-FFF2-40B4-BE49-F238E27FC236}">
                <a16:creationId xmlns:a16="http://schemas.microsoft.com/office/drawing/2014/main" id="{D4EC23BC-2422-B57B-83D4-30A8255EA2D9}"/>
              </a:ext>
            </a:extLst>
          </p:cNvPr>
          <p:cNvSpPr txBox="1"/>
          <p:nvPr/>
        </p:nvSpPr>
        <p:spPr>
          <a:xfrm>
            <a:off x="8090704" y="2316769"/>
            <a:ext cx="2992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Production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de-DE" sz="24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 err="1" smtClean="0"/>
              <a:t>Direct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Lu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Yb</a:t>
            </a:r>
            <a:endParaRPr lang="de-DE" sz="1600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de-DE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 smtClean="0"/>
              <a:t>Tm </a:t>
            </a:r>
            <a:r>
              <a:rPr lang="de-DE" sz="1600" dirty="0" err="1" smtClean="0"/>
              <a:t>and</a:t>
            </a:r>
            <a:r>
              <a:rPr lang="de-DE" sz="1600" dirty="0" smtClean="0"/>
              <a:t> Er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decay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5D40ADB9-6687-21D9-99C9-31BA727B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604" y="2422387"/>
            <a:ext cx="7240596" cy="35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360" y="112959"/>
            <a:ext cx="9692640" cy="963013"/>
          </a:xfrm>
        </p:spPr>
        <p:txBody>
          <a:bodyPr/>
          <a:lstStyle/>
          <a:p>
            <a:r>
              <a:rPr lang="en-GB" dirty="0" smtClean="0"/>
              <a:t>RIS on </a:t>
            </a:r>
            <a:r>
              <a:rPr lang="en-GB" baseline="30000" dirty="0" smtClean="0"/>
              <a:t>152-154</a:t>
            </a:r>
            <a:r>
              <a:rPr lang="en-GB" dirty="0" smtClean="0"/>
              <a:t>Tm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6</a:t>
            </a:fld>
            <a:endParaRPr lang="fr-FR"/>
          </a:p>
        </p:txBody>
      </p:sp>
      <p:grpSp>
        <p:nvGrpSpPr>
          <p:cNvPr id="5" name="Gruppieren 52">
            <a:extLst>
              <a:ext uri="{FF2B5EF4-FFF2-40B4-BE49-F238E27FC236}">
                <a16:creationId xmlns:a16="http://schemas.microsoft.com/office/drawing/2014/main" id="{F68638BD-6ED2-6BA3-493C-29BB0484AC71}"/>
              </a:ext>
            </a:extLst>
          </p:cNvPr>
          <p:cNvGrpSpPr/>
          <p:nvPr/>
        </p:nvGrpSpPr>
        <p:grpSpPr>
          <a:xfrm>
            <a:off x="7995665" y="1889126"/>
            <a:ext cx="3223172" cy="4206736"/>
            <a:chOff x="8188391" y="1471501"/>
            <a:chExt cx="3223172" cy="4206736"/>
          </a:xfrm>
        </p:grpSpPr>
        <p:cxnSp>
          <p:nvCxnSpPr>
            <p:cNvPr id="6" name="Gerade Verbindung 20">
              <a:extLst>
                <a:ext uri="{FF2B5EF4-FFF2-40B4-BE49-F238E27FC236}">
                  <a16:creationId xmlns:a16="http://schemas.microsoft.com/office/drawing/2014/main" id="{2BCA78E4-8A81-405F-89D6-525975333DFE}"/>
                </a:ext>
              </a:extLst>
            </p:cNvPr>
            <p:cNvCxnSpPr>
              <a:cxnSpLocks/>
            </p:cNvCxnSpPr>
            <p:nvPr/>
          </p:nvCxnSpPr>
          <p:spPr>
            <a:xfrm>
              <a:off x="9791563" y="5384879"/>
              <a:ext cx="162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1">
              <a:extLst>
                <a:ext uri="{FF2B5EF4-FFF2-40B4-BE49-F238E27FC236}">
                  <a16:creationId xmlns:a16="http://schemas.microsoft.com/office/drawing/2014/main" id="{30F29638-8D8C-DB0A-EDE4-9835DC1C55B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562" y="4213392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36">
              <a:extLst>
                <a:ext uri="{FF2B5EF4-FFF2-40B4-BE49-F238E27FC236}">
                  <a16:creationId xmlns:a16="http://schemas.microsoft.com/office/drawing/2014/main" id="{9D0EE0D9-0CAB-AEBD-D8B6-9E5588FD9E47}"/>
                </a:ext>
              </a:extLst>
            </p:cNvPr>
            <p:cNvSpPr/>
            <p:nvPr/>
          </p:nvSpPr>
          <p:spPr>
            <a:xfrm>
              <a:off x="9791562" y="1471501"/>
              <a:ext cx="1620000" cy="1444708"/>
            </a:xfrm>
            <a:prstGeom prst="rect">
              <a:avLst/>
            </a:prstGeom>
            <a:gradFill>
              <a:gsLst>
                <a:gs pos="0">
                  <a:srgbClr val="2D89CD"/>
                </a:gs>
                <a:gs pos="100000">
                  <a:srgbClr val="F3F3F3">
                    <a:lumMod val="0"/>
                    <a:lumOff val="10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Gerade Verbindung mit Pfeil 37">
              <a:extLst>
                <a:ext uri="{FF2B5EF4-FFF2-40B4-BE49-F238E27FC236}">
                  <a16:creationId xmlns:a16="http://schemas.microsoft.com/office/drawing/2014/main" id="{990A4F9E-61B4-E993-E0D6-46A4040E55C0}"/>
                </a:ext>
              </a:extLst>
            </p:cNvPr>
            <p:cNvCxnSpPr/>
            <p:nvPr/>
          </p:nvCxnSpPr>
          <p:spPr>
            <a:xfrm flipV="1">
              <a:off x="9876000" y="4213392"/>
              <a:ext cx="0" cy="11714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38">
                  <a:extLst>
                    <a:ext uri="{FF2B5EF4-FFF2-40B4-BE49-F238E27FC236}">
                      <a16:creationId xmlns:a16="http://schemas.microsoft.com/office/drawing/2014/main" id="{717841FE-E16C-5A63-EA35-9C2D1007E797}"/>
                    </a:ext>
                  </a:extLst>
                </p:cNvPr>
                <p:cNvSpPr txBox="1"/>
                <p:nvPr/>
              </p:nvSpPr>
              <p:spPr>
                <a:xfrm>
                  <a:off x="8188391" y="2598472"/>
                  <a:ext cx="128535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983E"/>
                      </a:solidFill>
                    </a:rPr>
                    <a:t>28169.0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983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rgbClr val="FF983E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983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400" dirty="0">
                    <a:solidFill>
                      <a:srgbClr val="FF983E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717841FE-E16C-5A63-EA35-9C2D1007E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91" y="2598472"/>
                  <a:ext cx="1285352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980" t="-4000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39">
                  <a:extLst>
                    <a:ext uri="{FF2B5EF4-FFF2-40B4-BE49-F238E27FC236}">
                      <a16:creationId xmlns:a16="http://schemas.microsoft.com/office/drawing/2014/main" id="{2FD12D2E-FDF5-2B61-8153-EFAF0ECDB6A8}"/>
                    </a:ext>
                  </a:extLst>
                </p:cNvPr>
                <p:cNvSpPr txBox="1"/>
                <p:nvPr/>
              </p:nvSpPr>
              <p:spPr>
                <a:xfrm>
                  <a:off x="8193377" y="4086433"/>
                  <a:ext cx="147078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F0"/>
                      </a:solidFill>
                    </a:rPr>
                    <a:t>25745.117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2FD12D2E-FDF5-2B61-8153-EFAF0ECDB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3377" y="4086433"/>
                  <a:ext cx="147078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724" t="-4000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 Verbindung mit Pfeil 40">
              <a:extLst>
                <a:ext uri="{FF2B5EF4-FFF2-40B4-BE49-F238E27FC236}">
                  <a16:creationId xmlns:a16="http://schemas.microsoft.com/office/drawing/2014/main" id="{153EAC3F-707F-ED43-96B6-79AD05DD2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9559" y="2504879"/>
              <a:ext cx="0" cy="1708513"/>
            </a:xfrm>
            <a:prstGeom prst="straightConnector1">
              <a:avLst/>
            </a:prstGeom>
            <a:ln w="28575">
              <a:solidFill>
                <a:srgbClr val="FF983E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41">
              <a:extLst>
                <a:ext uri="{FF2B5EF4-FFF2-40B4-BE49-F238E27FC236}">
                  <a16:creationId xmlns:a16="http://schemas.microsoft.com/office/drawing/2014/main" id="{87BF8E16-0401-8DBA-62EC-6E160FDC747B}"/>
                </a:ext>
              </a:extLst>
            </p:cNvPr>
            <p:cNvSpPr txBox="1"/>
            <p:nvPr/>
          </p:nvSpPr>
          <p:spPr>
            <a:xfrm>
              <a:off x="10130296" y="5424321"/>
              <a:ext cx="10054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4</a:t>
              </a:r>
              <a:r>
                <a:rPr lang="de-DE" sz="1050" i="1" dirty="0"/>
                <a:t>f</a:t>
              </a:r>
              <a:r>
                <a:rPr lang="de-DE" sz="1050" baseline="30000" dirty="0"/>
                <a:t>13</a:t>
              </a:r>
              <a:r>
                <a:rPr lang="de-DE" sz="1050" dirty="0"/>
                <a:t>6</a:t>
              </a:r>
              <a:r>
                <a:rPr lang="de-DE" sz="1050" i="1" dirty="0"/>
                <a:t>s</a:t>
              </a:r>
              <a:r>
                <a:rPr lang="de-DE" sz="1050" baseline="30000" dirty="0"/>
                <a:t>2</a:t>
              </a:r>
              <a:r>
                <a:rPr lang="en-US" sz="1050" baseline="30000" dirty="0"/>
                <a:t> </a:t>
              </a:r>
              <a:r>
                <a:rPr lang="en-US" sz="1050" b="1" dirty="0"/>
                <a:t>J</a:t>
              </a:r>
              <a:r>
                <a:rPr lang="en-US" sz="1050" b="1" baseline="-25000" dirty="0"/>
                <a:t>0</a:t>
              </a:r>
              <a:r>
                <a:rPr lang="en-US" sz="1050" b="1" dirty="0"/>
                <a:t>=7/2</a:t>
              </a:r>
              <a:endParaRPr lang="en-US" sz="1050" dirty="0"/>
            </a:p>
          </p:txBody>
        </p:sp>
        <p:cxnSp>
          <p:nvCxnSpPr>
            <p:cNvPr id="14" name="Gerade Verbindung 21">
              <a:extLst>
                <a:ext uri="{FF2B5EF4-FFF2-40B4-BE49-F238E27FC236}">
                  <a16:creationId xmlns:a16="http://schemas.microsoft.com/office/drawing/2014/main" id="{BF1D0E0D-2E5E-234E-495E-8132FC91C14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562" y="3806046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3">
              <a:extLst>
                <a:ext uri="{FF2B5EF4-FFF2-40B4-BE49-F238E27FC236}">
                  <a16:creationId xmlns:a16="http://schemas.microsoft.com/office/drawing/2014/main" id="{2E755130-94A2-0AEE-C7AA-197BDDA89C5C}"/>
                </a:ext>
              </a:extLst>
            </p:cNvPr>
            <p:cNvCxnSpPr>
              <a:cxnSpLocks/>
            </p:cNvCxnSpPr>
            <p:nvPr/>
          </p:nvCxnSpPr>
          <p:spPr>
            <a:xfrm>
              <a:off x="9791562" y="3399479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44">
              <a:extLst>
                <a:ext uri="{FF2B5EF4-FFF2-40B4-BE49-F238E27FC236}">
                  <a16:creationId xmlns:a16="http://schemas.microsoft.com/office/drawing/2014/main" id="{0210FDC5-43A9-ACD6-C5FA-45A8234CB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6000" y="3789000"/>
              <a:ext cx="0" cy="159587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45">
              <a:extLst>
                <a:ext uri="{FF2B5EF4-FFF2-40B4-BE49-F238E27FC236}">
                  <a16:creationId xmlns:a16="http://schemas.microsoft.com/office/drawing/2014/main" id="{B06AA1A7-B283-DDB7-5A5C-14C55AD40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6000" y="3399479"/>
              <a:ext cx="0" cy="198539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46">
              <a:extLst>
                <a:ext uri="{FF2B5EF4-FFF2-40B4-BE49-F238E27FC236}">
                  <a16:creationId xmlns:a16="http://schemas.microsoft.com/office/drawing/2014/main" id="{A69AA100-6796-53A3-E10D-31F61D684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8359" y="2097533"/>
              <a:ext cx="0" cy="1708513"/>
            </a:xfrm>
            <a:prstGeom prst="straightConnector1">
              <a:avLst/>
            </a:prstGeom>
            <a:ln w="28575">
              <a:solidFill>
                <a:srgbClr val="FF983E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47">
              <a:extLst>
                <a:ext uri="{FF2B5EF4-FFF2-40B4-BE49-F238E27FC236}">
                  <a16:creationId xmlns:a16="http://schemas.microsoft.com/office/drawing/2014/main" id="{050B76E2-4DC1-8673-BC9F-DE8960B7B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8359" y="1737533"/>
              <a:ext cx="0" cy="1661946"/>
            </a:xfrm>
            <a:prstGeom prst="straightConnector1">
              <a:avLst/>
            </a:prstGeom>
            <a:ln w="28575">
              <a:solidFill>
                <a:srgbClr val="FF983E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48">
                  <a:extLst>
                    <a:ext uri="{FF2B5EF4-FFF2-40B4-BE49-F238E27FC236}">
                      <a16:creationId xmlns:a16="http://schemas.microsoft.com/office/drawing/2014/main" id="{B7A4E9AE-B97E-C7B7-7E83-7C06794AFA8F}"/>
                    </a:ext>
                  </a:extLst>
                </p:cNvPr>
                <p:cNvSpPr txBox="1"/>
                <p:nvPr/>
              </p:nvSpPr>
              <p:spPr>
                <a:xfrm>
                  <a:off x="8193376" y="3679087"/>
                  <a:ext cx="148412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25717.197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feld 48">
                  <a:extLst>
                    <a:ext uri="{FF2B5EF4-FFF2-40B4-BE49-F238E27FC236}">
                      <a16:creationId xmlns:a16="http://schemas.microsoft.com/office/drawing/2014/main" id="{B7A4E9AE-B97E-C7B7-7E83-7C06794AF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3376" y="3679087"/>
                  <a:ext cx="148412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95" t="-4000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49">
                  <a:extLst>
                    <a:ext uri="{FF2B5EF4-FFF2-40B4-BE49-F238E27FC236}">
                      <a16:creationId xmlns:a16="http://schemas.microsoft.com/office/drawing/2014/main" id="{57279A30-200A-2ACA-6339-A4714813EEB2}"/>
                    </a:ext>
                  </a:extLst>
                </p:cNvPr>
                <p:cNvSpPr txBox="1"/>
                <p:nvPr/>
              </p:nvSpPr>
              <p:spPr>
                <a:xfrm>
                  <a:off x="8188391" y="3307758"/>
                  <a:ext cx="148412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2060"/>
                      </a:solidFill>
                    </a:rPr>
                    <a:t>25656.019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feld 49">
                  <a:extLst>
                    <a:ext uri="{FF2B5EF4-FFF2-40B4-BE49-F238E27FC236}">
                      <a16:creationId xmlns:a16="http://schemas.microsoft.com/office/drawing/2014/main" id="{57279A30-200A-2ACA-6339-A4714813E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391" y="3307758"/>
                  <a:ext cx="148412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847" t="-3846" b="-19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Grafik 2">
            <a:extLst>
              <a:ext uri="{FF2B5EF4-FFF2-40B4-BE49-F238E27FC236}">
                <a16:creationId xmlns:a16="http://schemas.microsoft.com/office/drawing/2014/main" id="{52210CEE-2328-4253-08F0-33B2C8CD5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360" y="1990298"/>
            <a:ext cx="3745620" cy="3739027"/>
          </a:xfrm>
          <a:prstGeom prst="rect">
            <a:avLst/>
          </a:prstGeom>
        </p:spPr>
      </p:pic>
      <p:pic>
        <p:nvPicPr>
          <p:cNvPr id="23" name="Grafik 4">
            <a:extLst>
              <a:ext uri="{FF2B5EF4-FFF2-40B4-BE49-F238E27FC236}">
                <a16:creationId xmlns:a16="http://schemas.microsoft.com/office/drawing/2014/main" id="{C84FB1CA-EFBC-3AB1-2F12-8713F09C3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8587" y="2017017"/>
            <a:ext cx="3745620" cy="3739027"/>
          </a:xfrm>
          <a:prstGeom prst="rect">
            <a:avLst/>
          </a:prstGeom>
        </p:spPr>
      </p:pic>
      <p:sp>
        <p:nvSpPr>
          <p:cNvPr id="24" name="Textfeld 57">
            <a:extLst>
              <a:ext uri="{FF2B5EF4-FFF2-40B4-BE49-F238E27FC236}">
                <a16:creationId xmlns:a16="http://schemas.microsoft.com/office/drawing/2014/main" id="{9924D020-16DD-40DA-0694-4327722383AB}"/>
              </a:ext>
            </a:extLst>
          </p:cNvPr>
          <p:cNvSpPr txBox="1"/>
          <p:nvPr/>
        </p:nvSpPr>
        <p:spPr>
          <a:xfrm rot="20319668">
            <a:off x="2445505" y="3407719"/>
            <a:ext cx="5068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>
                    <a:lumMod val="85000"/>
                    <a:alpha val="49781"/>
                  </a:schemeClr>
                </a:solidFill>
              </a:rPr>
              <a:t>Preliminary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27265" y="4438902"/>
            <a:ext cx="1512952" cy="45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500" dirty="0">
                <a:solidFill>
                  <a:schemeClr val="accent1"/>
                </a:solidFill>
              </a:rPr>
              <a:t>25656.019 cm</a:t>
            </a:r>
            <a:r>
              <a:rPr lang="en-GB" sz="1500" baseline="30000" dirty="0">
                <a:solidFill>
                  <a:schemeClr val="accent1"/>
                </a:solidFill>
              </a:rPr>
              <a:t>-1</a:t>
            </a:r>
          </a:p>
          <a:p>
            <a:pPr algn="ctr"/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7947173" y="4053130"/>
            <a:ext cx="1512952" cy="45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500" dirty="0" smtClean="0">
                <a:solidFill>
                  <a:schemeClr val="accent2"/>
                </a:solidFill>
              </a:rPr>
              <a:t>25717.197 </a:t>
            </a:r>
            <a:r>
              <a:rPr lang="en-GB" sz="1500" dirty="0">
                <a:solidFill>
                  <a:schemeClr val="accent2"/>
                </a:solidFill>
              </a:rPr>
              <a:t>cm</a:t>
            </a:r>
            <a:r>
              <a:rPr lang="en-GB" sz="1500" baseline="30000" dirty="0">
                <a:solidFill>
                  <a:schemeClr val="accent2"/>
                </a:solidFill>
              </a:rPr>
              <a:t>-1</a:t>
            </a:r>
          </a:p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7947173" y="3641236"/>
            <a:ext cx="1512952" cy="45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500" dirty="0" smtClean="0">
                <a:solidFill>
                  <a:srgbClr val="002060"/>
                </a:solidFill>
              </a:rPr>
              <a:t>25745.117 </a:t>
            </a:r>
            <a:r>
              <a:rPr lang="en-GB" sz="1500" dirty="0">
                <a:solidFill>
                  <a:srgbClr val="002060"/>
                </a:solidFill>
              </a:rPr>
              <a:t>cm</a:t>
            </a:r>
            <a:r>
              <a:rPr lang="en-GB" sz="1500" baseline="30000" dirty="0">
                <a:solidFill>
                  <a:srgbClr val="002060"/>
                </a:solidFill>
              </a:rPr>
              <a:t>-1</a:t>
            </a:r>
          </a:p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9732208" y="5849035"/>
            <a:ext cx="1353256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500" dirty="0"/>
              <a:t>4</a:t>
            </a:r>
            <a:r>
              <a:rPr lang="de-DE" sz="1500" i="1" dirty="0"/>
              <a:t>f</a:t>
            </a:r>
            <a:r>
              <a:rPr lang="de-DE" sz="1500" baseline="30000" dirty="0"/>
              <a:t>13</a:t>
            </a:r>
            <a:r>
              <a:rPr lang="de-DE" sz="1500" dirty="0"/>
              <a:t>6</a:t>
            </a:r>
            <a:r>
              <a:rPr lang="de-DE" sz="1500" i="1" dirty="0"/>
              <a:t>s</a:t>
            </a:r>
            <a:r>
              <a:rPr lang="de-DE" sz="1500" baseline="30000" dirty="0"/>
              <a:t>2</a:t>
            </a:r>
            <a:r>
              <a:rPr lang="en-US" sz="1500" baseline="30000" dirty="0"/>
              <a:t> </a:t>
            </a:r>
            <a:r>
              <a:rPr lang="en-US" sz="1500" b="1" dirty="0"/>
              <a:t>J</a:t>
            </a:r>
            <a:r>
              <a:rPr lang="en-US" sz="1500" b="1" baseline="-25000" dirty="0"/>
              <a:t>0</a:t>
            </a:r>
            <a:r>
              <a:rPr lang="en-US" sz="1500" b="1" dirty="0"/>
              <a:t>=7/2</a:t>
            </a:r>
            <a:endParaRPr lang="en-US" sz="15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080656" y="6388600"/>
            <a:ext cx="571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Analysis</a:t>
            </a:r>
            <a:r>
              <a:rPr lang="fr-FR" sz="1400" i="1" dirty="0" smtClean="0"/>
              <a:t> by K. van Beek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1599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/>
          <a:srcRect l="81243" t="13241" r="2732" b="81935"/>
          <a:stretch/>
        </p:blipFill>
        <p:spPr>
          <a:xfrm>
            <a:off x="7130861" y="2297854"/>
            <a:ext cx="1609746" cy="342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408" y="61961"/>
            <a:ext cx="9692640" cy="787385"/>
          </a:xfrm>
        </p:spPr>
        <p:txBody>
          <a:bodyPr/>
          <a:lstStyle/>
          <a:p>
            <a:r>
              <a:rPr lang="en-GB" dirty="0" smtClean="0"/>
              <a:t>RIS on </a:t>
            </a:r>
            <a:r>
              <a:rPr lang="en-GB" baseline="30000" dirty="0" smtClean="0"/>
              <a:t>150-153</a:t>
            </a:r>
            <a:r>
              <a:rPr lang="en-GB" dirty="0" smtClean="0"/>
              <a:t>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7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9291481" y="5968177"/>
            <a:ext cx="19172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291481" y="4085301"/>
            <a:ext cx="19172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291481" y="4552333"/>
            <a:ext cx="19172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5">
            <a:extLst>
              <a:ext uri="{FF2B5EF4-FFF2-40B4-BE49-F238E27FC236}">
                <a16:creationId xmlns:a16="http://schemas.microsoft.com/office/drawing/2014/main" id="{A3C69059-81FF-04B0-73B3-5A9B6718419D}"/>
              </a:ext>
            </a:extLst>
          </p:cNvPr>
          <p:cNvSpPr/>
          <p:nvPr/>
        </p:nvSpPr>
        <p:spPr>
          <a:xfrm>
            <a:off x="9291481" y="1648538"/>
            <a:ext cx="1917291" cy="147168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F3F3F3">
                  <a:lumMod val="0"/>
                  <a:lumOff val="100000"/>
                </a:srgbClr>
              </a:gs>
            </a:gsLst>
            <a:lin ang="16200000" scaled="1"/>
          </a:gra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9507794" y="4552333"/>
            <a:ext cx="0" cy="1415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9738852" y="4080383"/>
            <a:ext cx="0" cy="18720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09281" y="4301253"/>
            <a:ext cx="1512952" cy="45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500" dirty="0" smtClean="0">
                <a:solidFill>
                  <a:schemeClr val="accent1"/>
                </a:solidFill>
              </a:rPr>
              <a:t>21701.885 </a:t>
            </a:r>
            <a:r>
              <a:rPr lang="en-GB" sz="1500" dirty="0">
                <a:solidFill>
                  <a:schemeClr val="accent1"/>
                </a:solidFill>
              </a:rPr>
              <a:t>cm</a:t>
            </a:r>
            <a:r>
              <a:rPr lang="en-GB" sz="1500" baseline="30000" dirty="0">
                <a:solidFill>
                  <a:schemeClr val="accent1"/>
                </a:solidFill>
              </a:rPr>
              <a:t>-1</a:t>
            </a:r>
          </a:p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829189" y="3817161"/>
            <a:ext cx="1512952" cy="45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500" dirty="0" smtClean="0">
                <a:solidFill>
                  <a:schemeClr val="accent2"/>
                </a:solidFill>
              </a:rPr>
              <a:t>25392.779 </a:t>
            </a:r>
            <a:r>
              <a:rPr lang="en-GB" sz="1500" dirty="0">
                <a:solidFill>
                  <a:schemeClr val="accent2"/>
                </a:solidFill>
              </a:rPr>
              <a:t>cm</a:t>
            </a:r>
            <a:r>
              <a:rPr lang="en-GB" sz="1500" baseline="30000" dirty="0">
                <a:solidFill>
                  <a:schemeClr val="accent2"/>
                </a:solidFill>
              </a:rPr>
              <a:t>-1</a:t>
            </a:r>
          </a:p>
          <a:p>
            <a:pPr algn="ctr"/>
            <a:endParaRPr lang="en-GB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0530351" y="2680333"/>
            <a:ext cx="0" cy="187200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0781071" y="2208383"/>
            <a:ext cx="0" cy="1872000"/>
          </a:xfrm>
          <a:prstGeom prst="straightConnector1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38">
                <a:extLst>
                  <a:ext uri="{FF2B5EF4-FFF2-40B4-BE49-F238E27FC236}">
                    <a16:creationId xmlns:a16="http://schemas.microsoft.com/office/drawing/2014/main" id="{717841FE-E16C-5A63-EA35-9C2D1007E797}"/>
                  </a:ext>
                </a:extLst>
              </p:cNvPr>
              <p:cNvSpPr txBox="1"/>
              <p:nvPr/>
            </p:nvSpPr>
            <p:spPr>
              <a:xfrm>
                <a:off x="7873465" y="2956568"/>
                <a:ext cx="1372492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983E"/>
                    </a:solidFill>
                  </a:rPr>
                  <a:t>28169.0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solidFill>
                              <a:srgbClr val="FF983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500" b="0" i="0" smtClean="0">
                            <a:solidFill>
                              <a:srgbClr val="FF983E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1500" b="0" i="1" smtClean="0">
                            <a:solidFill>
                              <a:srgbClr val="FF983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500" dirty="0">
                  <a:solidFill>
                    <a:srgbClr val="FF983E"/>
                  </a:solidFill>
                </a:endParaRPr>
              </a:p>
            </p:txBody>
          </p:sp>
        </mc:Choice>
        <mc:Fallback xmlns="">
          <p:sp>
            <p:nvSpPr>
              <p:cNvPr id="24" name="Textfeld 38">
                <a:extLst>
                  <a:ext uri="{FF2B5EF4-FFF2-40B4-BE49-F238E27FC236}">
                    <a16:creationId xmlns:a16="http://schemas.microsoft.com/office/drawing/2014/main" id="{717841FE-E16C-5A63-EA35-9C2D1007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65" y="2956568"/>
                <a:ext cx="1372492" cy="323165"/>
              </a:xfrm>
              <a:prstGeom prst="rect">
                <a:avLst/>
              </a:prstGeom>
              <a:blipFill>
                <a:blip r:embed="rId3"/>
                <a:stretch>
                  <a:fillRect l="-1778" t="-3774" b="-207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9653648" y="6014499"/>
            <a:ext cx="11929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dirty="0" smtClean="0"/>
              <a:t>4</a:t>
            </a:r>
            <a:r>
              <a:rPr lang="de-DE" sz="1500" i="1" dirty="0" smtClean="0"/>
              <a:t>f</a:t>
            </a:r>
            <a:r>
              <a:rPr lang="de-DE" sz="1500" baseline="30000" dirty="0" smtClean="0"/>
              <a:t>12</a:t>
            </a:r>
            <a:r>
              <a:rPr lang="de-DE" sz="1500" dirty="0" smtClean="0"/>
              <a:t>6</a:t>
            </a:r>
            <a:r>
              <a:rPr lang="de-DE" sz="1500" i="1" dirty="0" smtClean="0"/>
              <a:t>s</a:t>
            </a:r>
            <a:r>
              <a:rPr lang="de-DE" sz="1500" baseline="30000" dirty="0" smtClean="0"/>
              <a:t>2</a:t>
            </a:r>
            <a:r>
              <a:rPr lang="en-US" sz="1500" baseline="30000" dirty="0" smtClean="0"/>
              <a:t> </a:t>
            </a:r>
            <a:r>
              <a:rPr lang="en-US" sz="1500" b="1" dirty="0" smtClean="0"/>
              <a:t>J</a:t>
            </a:r>
            <a:r>
              <a:rPr lang="en-US" sz="1500" b="1" baseline="-25000" dirty="0" smtClean="0"/>
              <a:t>0</a:t>
            </a:r>
            <a:r>
              <a:rPr lang="en-US" sz="1500" b="1" dirty="0" smtClean="0"/>
              <a:t>=6</a:t>
            </a:r>
            <a:endParaRPr lang="en-US" sz="1500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/>
          <a:srcRect l="81243" t="26969" r="2732" b="68154"/>
          <a:stretch/>
        </p:blipFill>
        <p:spPr>
          <a:xfrm>
            <a:off x="7135169" y="1688518"/>
            <a:ext cx="1609746" cy="346676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461089" y="743417"/>
            <a:ext cx="234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fr-FR" sz="1600" baseline="-25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25392.779 cm</a:t>
            </a:r>
            <a:r>
              <a:rPr lang="fr-FR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en-GB" baseline="30000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34" y="1113381"/>
            <a:ext cx="2997627" cy="573383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1092991" y="742784"/>
            <a:ext cx="234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fr-FR" sz="1600" baseline="-25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21701.885 cm</a:t>
            </a:r>
            <a:r>
              <a:rPr lang="fr-FR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en-GB" baseline="300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44" y="1112116"/>
            <a:ext cx="2998288" cy="573509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/>
          <a:srcRect l="81243" t="31625" r="2732" b="63908"/>
          <a:stretch/>
        </p:blipFill>
        <p:spPr>
          <a:xfrm>
            <a:off x="7130861" y="1359948"/>
            <a:ext cx="1609746" cy="3175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/>
          <a:srcRect l="81243" t="17537" r="2732" b="77957"/>
          <a:stretch/>
        </p:blipFill>
        <p:spPr>
          <a:xfrm>
            <a:off x="7130861" y="1971694"/>
            <a:ext cx="1609746" cy="320265"/>
          </a:xfrm>
          <a:prstGeom prst="rect">
            <a:avLst/>
          </a:prstGeom>
        </p:spPr>
      </p:pic>
      <p:sp>
        <p:nvSpPr>
          <p:cNvPr id="10" name="Textfeld 57">
            <a:extLst>
              <a:ext uri="{FF2B5EF4-FFF2-40B4-BE49-F238E27FC236}">
                <a16:creationId xmlns:a16="http://schemas.microsoft.com/office/drawing/2014/main" id="{9924D020-16DD-40DA-0694-4327722383AB}"/>
              </a:ext>
            </a:extLst>
          </p:cNvPr>
          <p:cNvSpPr txBox="1"/>
          <p:nvPr/>
        </p:nvSpPr>
        <p:spPr>
          <a:xfrm rot="20319668">
            <a:off x="1312734" y="3351444"/>
            <a:ext cx="5068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>
                    <a:lumMod val="85000"/>
                    <a:alpha val="49781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0155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2">
            <a:extLst>
              <a:ext uri="{FF2B5EF4-FFF2-40B4-BE49-F238E27FC236}">
                <a16:creationId xmlns:a16="http://schemas.microsoft.com/office/drawing/2014/main" id="{694F5321-FFD1-AE06-7026-E05839E87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0" y="1137920"/>
            <a:ext cx="7262415" cy="4434288"/>
          </a:xfrm>
          <a:prstGeom prst="rect">
            <a:avLst/>
          </a:prstGeom>
        </p:spPr>
      </p:pic>
      <p:cxnSp>
        <p:nvCxnSpPr>
          <p:cNvPr id="6" name="Gerade Verbindung mit Pfeil 33">
            <a:extLst>
              <a:ext uri="{FF2B5EF4-FFF2-40B4-BE49-F238E27FC236}">
                <a16:creationId xmlns:a16="http://schemas.microsoft.com/office/drawing/2014/main" id="{95CC3D6D-6FC8-ADAE-682B-F193B1A00017}"/>
              </a:ext>
            </a:extLst>
          </p:cNvPr>
          <p:cNvCxnSpPr/>
          <p:nvPr/>
        </p:nvCxnSpPr>
        <p:spPr>
          <a:xfrm flipV="1">
            <a:off x="1476236" y="1887541"/>
            <a:ext cx="2926022" cy="4920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672" y="162118"/>
            <a:ext cx="9692640" cy="975802"/>
          </a:xfrm>
        </p:spPr>
        <p:txBody>
          <a:bodyPr/>
          <a:lstStyle/>
          <a:p>
            <a:r>
              <a:rPr lang="en-GB" dirty="0" smtClean="0"/>
              <a:t>The 8 detectors setup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6800" y="2956560"/>
            <a:ext cx="6187440" cy="3223577"/>
          </a:xfrm>
        </p:spPr>
        <p:txBody>
          <a:bodyPr/>
          <a:lstStyle/>
          <a:p>
            <a:r>
              <a:rPr lang="en-GB" dirty="0" smtClean="0"/>
              <a:t>Access to longer lived isotopes</a:t>
            </a:r>
          </a:p>
          <a:p>
            <a:endParaRPr lang="en-GB" dirty="0" smtClean="0"/>
          </a:p>
          <a:p>
            <a:r>
              <a:rPr lang="en-GB" dirty="0" smtClean="0"/>
              <a:t>Multi detector configuration already tested with three detectors on a rotating wheel</a:t>
            </a:r>
          </a:p>
          <a:p>
            <a:endParaRPr lang="en-GB" dirty="0" smtClean="0"/>
          </a:p>
          <a:p>
            <a:r>
              <a:rPr lang="en-GB" dirty="0" smtClean="0"/>
              <a:t>Commissioning in June 2025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672" y="141798"/>
            <a:ext cx="9692640" cy="996122"/>
          </a:xfrm>
        </p:spPr>
        <p:txBody>
          <a:bodyPr/>
          <a:lstStyle/>
          <a:p>
            <a:r>
              <a:rPr lang="en-GB" dirty="0" smtClean="0"/>
              <a:t>Goals for </a:t>
            </a:r>
            <a:r>
              <a:rPr lang="en-GB" dirty="0" err="1" smtClean="0"/>
              <a:t>beamtime</a:t>
            </a:r>
            <a:r>
              <a:rPr lang="en-GB" dirty="0" smtClean="0"/>
              <a:t> 2025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1094491-B6D4-4B17-B197-BFFA757F9D82}" type="slidenum">
              <a:rPr lang="fr-FR" smtClean="0"/>
              <a:t>9</a:t>
            </a:fld>
            <a:endParaRPr lang="fr-FR"/>
          </a:p>
        </p:txBody>
      </p:sp>
      <p:grpSp>
        <p:nvGrpSpPr>
          <p:cNvPr id="28" name="Gruppieren 5">
            <a:extLst>
              <a:ext uri="{FF2B5EF4-FFF2-40B4-BE49-F238E27FC236}">
                <a16:creationId xmlns:a16="http://schemas.microsoft.com/office/drawing/2014/main" id="{E2E0FAC5-0C63-3522-EB38-8C1FF40EA8B0}"/>
              </a:ext>
            </a:extLst>
          </p:cNvPr>
          <p:cNvGrpSpPr/>
          <p:nvPr/>
        </p:nvGrpSpPr>
        <p:grpSpPr>
          <a:xfrm>
            <a:off x="7305827" y="1894472"/>
            <a:ext cx="830612" cy="720000"/>
            <a:chOff x="624664" y="2959281"/>
            <a:chExt cx="830612" cy="720000"/>
          </a:xfrm>
        </p:grpSpPr>
        <p:sp>
          <p:nvSpPr>
            <p:cNvPr id="29" name="Rechteck 6">
              <a:extLst>
                <a:ext uri="{FF2B5EF4-FFF2-40B4-BE49-F238E27FC236}">
                  <a16:creationId xmlns:a16="http://schemas.microsoft.com/office/drawing/2014/main" id="{8171BD42-0B8D-A974-ED59-24DC72BEC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7">
                  <a:extLst>
                    <a:ext uri="{FF2B5EF4-FFF2-40B4-BE49-F238E27FC236}">
                      <a16:creationId xmlns:a16="http://schemas.microsoft.com/office/drawing/2014/main" id="{1E5A555E-CB57-A1BE-B0C3-E442B6851290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830612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273CB50F-CA73-2D1F-E8E0-0E720A9B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830612" cy="372410"/>
                </a:xfrm>
                <a:prstGeom prst="rect">
                  <a:avLst/>
                </a:prstGeom>
                <a:blipFill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8">
                  <a:extLst>
                    <a:ext uri="{FF2B5EF4-FFF2-40B4-BE49-F238E27FC236}">
                      <a16:creationId xmlns:a16="http://schemas.microsoft.com/office/drawing/2014/main" id="{88C85FBC-71A7-103B-3C8B-CB97A11A89CA}"/>
                    </a:ext>
                  </a:extLst>
                </p:cNvPr>
                <p:cNvSpPr txBox="1"/>
                <p:nvPr/>
              </p:nvSpPr>
              <p:spPr>
                <a:xfrm>
                  <a:off x="765696" y="3346035"/>
                  <a:ext cx="5806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de-DE" sz="1200" b="0" i="0" smtClean="0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80" name="Textfeld 79">
                  <a:extLst>
                    <a:ext uri="{FF2B5EF4-FFF2-40B4-BE49-F238E27FC236}">
                      <a16:creationId xmlns:a16="http://schemas.microsoft.com/office/drawing/2014/main" id="{F277A2E9-6C0F-9222-98DA-49B6CAB34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96" y="3346035"/>
                  <a:ext cx="58060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Gerade Verbindung mit Pfeil 9">
            <a:extLst>
              <a:ext uri="{FF2B5EF4-FFF2-40B4-BE49-F238E27FC236}">
                <a16:creationId xmlns:a16="http://schemas.microsoft.com/office/drawing/2014/main" id="{2C20C394-EF7D-6590-484A-41814AD8417A}"/>
              </a:ext>
            </a:extLst>
          </p:cNvPr>
          <p:cNvCxnSpPr>
            <a:cxnSpLocks/>
          </p:cNvCxnSpPr>
          <p:nvPr/>
        </p:nvCxnSpPr>
        <p:spPr>
          <a:xfrm rot="-2700000" flipH="1">
            <a:off x="6762604" y="2852651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10">
            <a:extLst>
              <a:ext uri="{FF2B5EF4-FFF2-40B4-BE49-F238E27FC236}">
                <a16:creationId xmlns:a16="http://schemas.microsoft.com/office/drawing/2014/main" id="{80D44E03-38A2-BA38-943E-2228A06E7106}"/>
              </a:ext>
            </a:extLst>
          </p:cNvPr>
          <p:cNvGrpSpPr/>
          <p:nvPr/>
        </p:nvGrpSpPr>
        <p:grpSpPr>
          <a:xfrm>
            <a:off x="6080528" y="3122381"/>
            <a:ext cx="862672" cy="720000"/>
            <a:chOff x="624664" y="2959281"/>
            <a:chExt cx="862672" cy="720000"/>
          </a:xfrm>
        </p:grpSpPr>
        <p:sp>
          <p:nvSpPr>
            <p:cNvPr id="34" name="Rechteck 11">
              <a:extLst>
                <a:ext uri="{FF2B5EF4-FFF2-40B4-BE49-F238E27FC236}">
                  <a16:creationId xmlns:a16="http://schemas.microsoft.com/office/drawing/2014/main" id="{47A340A1-772F-F4A9-703C-24F3E8E76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12">
                  <a:extLst>
                    <a:ext uri="{FF2B5EF4-FFF2-40B4-BE49-F238E27FC236}">
                      <a16:creationId xmlns:a16="http://schemas.microsoft.com/office/drawing/2014/main" id="{774E2522-0AEB-0E40-9111-F209EFEDE506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862672" cy="372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250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id="{D5D2A3C4-BA44-1840-A499-5256B2B42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862672" cy="372410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13">
                  <a:extLst>
                    <a:ext uri="{FF2B5EF4-FFF2-40B4-BE49-F238E27FC236}">
                      <a16:creationId xmlns:a16="http://schemas.microsoft.com/office/drawing/2014/main" id="{65F1FA1F-9D03-F917-B7C1-7B723A5A603C}"/>
                    </a:ext>
                  </a:extLst>
                </p:cNvPr>
                <p:cNvSpPr txBox="1"/>
                <p:nvPr/>
              </p:nvSpPr>
              <p:spPr>
                <a:xfrm>
                  <a:off x="716240" y="3355559"/>
                  <a:ext cx="6559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id="{C18F54C8-DBD5-EB8F-2B4D-F1F1C042B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40" y="3355559"/>
                  <a:ext cx="655949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pieren 14">
            <a:extLst>
              <a:ext uri="{FF2B5EF4-FFF2-40B4-BE49-F238E27FC236}">
                <a16:creationId xmlns:a16="http://schemas.microsoft.com/office/drawing/2014/main" id="{629BA0D7-B1CA-EFA6-009E-B5E6B2FB249D}"/>
              </a:ext>
            </a:extLst>
          </p:cNvPr>
          <p:cNvGrpSpPr/>
          <p:nvPr/>
        </p:nvGrpSpPr>
        <p:grpSpPr>
          <a:xfrm>
            <a:off x="4861781" y="4353269"/>
            <a:ext cx="791336" cy="720000"/>
            <a:chOff x="624664" y="2959281"/>
            <a:chExt cx="791336" cy="720000"/>
          </a:xfrm>
        </p:grpSpPr>
        <p:sp>
          <p:nvSpPr>
            <p:cNvPr id="38" name="Rechteck 15">
              <a:extLst>
                <a:ext uri="{FF2B5EF4-FFF2-40B4-BE49-F238E27FC236}">
                  <a16:creationId xmlns:a16="http://schemas.microsoft.com/office/drawing/2014/main" id="{415D0EC7-C635-B266-24F6-BCDBB9D864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16">
                  <a:extLst>
                    <a:ext uri="{FF2B5EF4-FFF2-40B4-BE49-F238E27FC236}">
                      <a16:creationId xmlns:a16="http://schemas.microsoft.com/office/drawing/2014/main" id="{DEFC550E-4DD4-C259-8090-CBC890B059B7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752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246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Cf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2" name="Textfeld 91">
                  <a:extLst>
                    <a:ext uri="{FF2B5EF4-FFF2-40B4-BE49-F238E27FC236}">
                      <a16:creationId xmlns:a16="http://schemas.microsoft.com/office/drawing/2014/main" id="{6EB32733-4F7B-EAB7-1172-3314D4460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75206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17">
                  <a:extLst>
                    <a:ext uri="{FF2B5EF4-FFF2-40B4-BE49-F238E27FC236}">
                      <a16:creationId xmlns:a16="http://schemas.microsoft.com/office/drawing/2014/main" id="{9D9249A7-54B7-32B4-A6CE-663D8EB65215}"/>
                    </a:ext>
                  </a:extLst>
                </p:cNvPr>
                <p:cNvSpPr txBox="1"/>
                <p:nvPr/>
              </p:nvSpPr>
              <p:spPr>
                <a:xfrm>
                  <a:off x="748018" y="3355559"/>
                  <a:ext cx="5998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35.7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93" name="Textfeld 92">
                  <a:extLst>
                    <a:ext uri="{FF2B5EF4-FFF2-40B4-BE49-F238E27FC236}">
                      <a16:creationId xmlns:a16="http://schemas.microsoft.com/office/drawing/2014/main" id="{1DE30017-A9CA-F22A-B58E-7EAE78783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18" y="3355559"/>
                  <a:ext cx="599843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uppieren 18">
            <a:extLst>
              <a:ext uri="{FF2B5EF4-FFF2-40B4-BE49-F238E27FC236}">
                <a16:creationId xmlns:a16="http://schemas.microsoft.com/office/drawing/2014/main" id="{33AA5A6C-D249-E1EC-F0F5-F900B4A20549}"/>
              </a:ext>
            </a:extLst>
          </p:cNvPr>
          <p:cNvGrpSpPr/>
          <p:nvPr/>
        </p:nvGrpSpPr>
        <p:grpSpPr>
          <a:xfrm>
            <a:off x="3670491" y="5564934"/>
            <a:ext cx="873894" cy="720000"/>
            <a:chOff x="624664" y="2959281"/>
            <a:chExt cx="873894" cy="720000"/>
          </a:xfrm>
        </p:grpSpPr>
        <p:sp>
          <p:nvSpPr>
            <p:cNvPr id="42" name="Rechteck 19">
              <a:extLst>
                <a:ext uri="{FF2B5EF4-FFF2-40B4-BE49-F238E27FC236}">
                  <a16:creationId xmlns:a16="http://schemas.microsoft.com/office/drawing/2014/main" id="{DE0D6CFA-51F1-ABFB-1480-2CEFF8F8D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00" y="2959281"/>
              <a:ext cx="720000" cy="720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feld 20">
                  <a:extLst>
                    <a:ext uri="{FF2B5EF4-FFF2-40B4-BE49-F238E27FC236}">
                      <a16:creationId xmlns:a16="http://schemas.microsoft.com/office/drawing/2014/main" id="{7C68D6E9-B0B2-BFC2-E1A6-2C724A5616E4}"/>
                    </a:ext>
                  </a:extLst>
                </p:cNvPr>
                <p:cNvSpPr txBox="1"/>
                <p:nvPr/>
              </p:nvSpPr>
              <p:spPr>
                <a:xfrm>
                  <a:off x="624664" y="2983149"/>
                  <a:ext cx="873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242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</m:sPre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9" name="Textfeld 98">
                  <a:extLst>
                    <a:ext uri="{FF2B5EF4-FFF2-40B4-BE49-F238E27FC236}">
                      <a16:creationId xmlns:a16="http://schemas.microsoft.com/office/drawing/2014/main" id="{99BC33E6-923B-D63D-F4D6-8459E5612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64" y="2983149"/>
                  <a:ext cx="87389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21">
                  <a:extLst>
                    <a:ext uri="{FF2B5EF4-FFF2-40B4-BE49-F238E27FC236}">
                      <a16:creationId xmlns:a16="http://schemas.microsoft.com/office/drawing/2014/main" id="{8BAC00E4-B856-B7BB-ADE3-E50E6B8A7960}"/>
                    </a:ext>
                  </a:extLst>
                </p:cNvPr>
                <p:cNvSpPr txBox="1"/>
                <p:nvPr/>
              </p:nvSpPr>
              <p:spPr>
                <a:xfrm>
                  <a:off x="656635" y="3354273"/>
                  <a:ext cx="7697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162.86</m:t>
                        </m:r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00" name="Textfeld 99">
                  <a:extLst>
                    <a:ext uri="{FF2B5EF4-FFF2-40B4-BE49-F238E27FC236}">
                      <a16:creationId xmlns:a16="http://schemas.microsoft.com/office/drawing/2014/main" id="{BEA0ABD7-3407-2A40-D52B-939122DA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35" y="3354273"/>
                  <a:ext cx="76976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22">
                <a:extLst>
                  <a:ext uri="{FF2B5EF4-FFF2-40B4-BE49-F238E27FC236}">
                    <a16:creationId xmlns:a16="http://schemas.microsoft.com/office/drawing/2014/main" id="{8EA87575-1B82-0409-EF03-038927F1EA2A}"/>
                  </a:ext>
                </a:extLst>
              </p:cNvPr>
              <p:cNvSpPr txBox="1"/>
              <p:nvPr/>
            </p:nvSpPr>
            <p:spPr>
              <a:xfrm>
                <a:off x="7229652" y="2718555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feld 22">
                <a:extLst>
                  <a:ext uri="{FF2B5EF4-FFF2-40B4-BE49-F238E27FC236}">
                    <a16:creationId xmlns:a16="http://schemas.microsoft.com/office/drawing/2014/main" id="{8EA87575-1B82-0409-EF03-038927F1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52" y="2718555"/>
                <a:ext cx="7104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mit Pfeil 23">
            <a:extLst>
              <a:ext uri="{FF2B5EF4-FFF2-40B4-BE49-F238E27FC236}">
                <a16:creationId xmlns:a16="http://schemas.microsoft.com/office/drawing/2014/main" id="{C3135503-C242-0717-B835-ED73E1279FA3}"/>
              </a:ext>
            </a:extLst>
          </p:cNvPr>
          <p:cNvCxnSpPr>
            <a:cxnSpLocks/>
          </p:cNvCxnSpPr>
          <p:nvPr/>
        </p:nvCxnSpPr>
        <p:spPr>
          <a:xfrm rot="-2700000" flipH="1">
            <a:off x="5559484" y="4089379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24">
                <a:extLst>
                  <a:ext uri="{FF2B5EF4-FFF2-40B4-BE49-F238E27FC236}">
                    <a16:creationId xmlns:a16="http://schemas.microsoft.com/office/drawing/2014/main" id="{BF0CB3EF-957E-9649-1E7B-E833244526B2}"/>
                  </a:ext>
                </a:extLst>
              </p:cNvPr>
              <p:cNvSpPr txBox="1"/>
              <p:nvPr/>
            </p:nvSpPr>
            <p:spPr>
              <a:xfrm>
                <a:off x="6010334" y="397387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feld 24">
                <a:extLst>
                  <a:ext uri="{FF2B5EF4-FFF2-40B4-BE49-F238E27FC236}">
                    <a16:creationId xmlns:a16="http://schemas.microsoft.com/office/drawing/2014/main" id="{BF0CB3EF-957E-9649-1E7B-E83324452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334" y="3973876"/>
                <a:ext cx="9476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mit Pfeil 25">
            <a:extLst>
              <a:ext uri="{FF2B5EF4-FFF2-40B4-BE49-F238E27FC236}">
                <a16:creationId xmlns:a16="http://schemas.microsoft.com/office/drawing/2014/main" id="{25FCCACF-8783-29FF-6D9D-97238D7EAEE4}"/>
              </a:ext>
            </a:extLst>
          </p:cNvPr>
          <p:cNvCxnSpPr>
            <a:cxnSpLocks/>
          </p:cNvCxnSpPr>
          <p:nvPr/>
        </p:nvCxnSpPr>
        <p:spPr>
          <a:xfrm rot="-2700000" flipH="1">
            <a:off x="4343956" y="5316674"/>
            <a:ext cx="720000" cy="0"/>
          </a:xfrm>
          <a:prstGeom prst="straightConnector1">
            <a:avLst/>
          </a:prstGeom>
          <a:ln w="698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26">
                <a:extLst>
                  <a:ext uri="{FF2B5EF4-FFF2-40B4-BE49-F238E27FC236}">
                    <a16:creationId xmlns:a16="http://schemas.microsoft.com/office/drawing/2014/main" id="{7B79E4EC-5599-BB22-1B1E-15E1B9E8E9EA}"/>
                  </a:ext>
                </a:extLst>
              </p:cNvPr>
              <p:cNvSpPr txBox="1"/>
              <p:nvPr/>
            </p:nvSpPr>
            <p:spPr>
              <a:xfrm>
                <a:off x="4863242" y="5340504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feld 26">
                <a:extLst>
                  <a:ext uri="{FF2B5EF4-FFF2-40B4-BE49-F238E27FC236}">
                    <a16:creationId xmlns:a16="http://schemas.microsoft.com/office/drawing/2014/main" id="{7B79E4EC-5599-BB22-1B1E-15E1B9E8E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42" y="5340504"/>
                <a:ext cx="83869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30">
            <a:extLst>
              <a:ext uri="{FF2B5EF4-FFF2-40B4-BE49-F238E27FC236}">
                <a16:creationId xmlns:a16="http://schemas.microsoft.com/office/drawing/2014/main" id="{65AEE5C0-6538-72FA-94B4-250D95A33249}"/>
              </a:ext>
            </a:extLst>
          </p:cNvPr>
          <p:cNvSpPr>
            <a:spLocks noChangeAspect="1"/>
          </p:cNvSpPr>
          <p:nvPr/>
        </p:nvSpPr>
        <p:spPr>
          <a:xfrm>
            <a:off x="7229652" y="1711241"/>
            <a:ext cx="1044000" cy="10440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Gerade Verbindung mit Pfeil 31">
            <a:extLst>
              <a:ext uri="{FF2B5EF4-FFF2-40B4-BE49-F238E27FC236}">
                <a16:creationId xmlns:a16="http://schemas.microsoft.com/office/drawing/2014/main" id="{832E7791-F173-872E-B31A-73C399B02AF1}"/>
              </a:ext>
            </a:extLst>
          </p:cNvPr>
          <p:cNvCxnSpPr>
            <a:cxnSpLocks/>
          </p:cNvCxnSpPr>
          <p:nvPr/>
        </p:nvCxnSpPr>
        <p:spPr>
          <a:xfrm flipV="1">
            <a:off x="8273652" y="2233241"/>
            <a:ext cx="126678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32">
            <a:extLst>
              <a:ext uri="{FF2B5EF4-FFF2-40B4-BE49-F238E27FC236}">
                <a16:creationId xmlns:a16="http://schemas.microsoft.com/office/drawing/2014/main" id="{1ED72C53-F14B-7C21-CC9A-543E56D9600D}"/>
              </a:ext>
            </a:extLst>
          </p:cNvPr>
          <p:cNvSpPr txBox="1"/>
          <p:nvPr/>
        </p:nvSpPr>
        <p:spPr>
          <a:xfrm>
            <a:off x="9564858" y="2064332"/>
            <a:ext cx="138347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Production</a:t>
            </a:r>
          </a:p>
        </p:txBody>
      </p:sp>
      <p:sp>
        <p:nvSpPr>
          <p:cNvPr id="53" name="Oval 33">
            <a:extLst>
              <a:ext uri="{FF2B5EF4-FFF2-40B4-BE49-F238E27FC236}">
                <a16:creationId xmlns:a16="http://schemas.microsoft.com/office/drawing/2014/main" id="{A5B4C11E-CF7B-D16F-E8B6-2C0A5F59F096}"/>
              </a:ext>
            </a:extLst>
          </p:cNvPr>
          <p:cNvSpPr>
            <a:spLocks noChangeAspect="1"/>
          </p:cNvSpPr>
          <p:nvPr/>
        </p:nvSpPr>
        <p:spPr>
          <a:xfrm>
            <a:off x="5998904" y="2968906"/>
            <a:ext cx="1044000" cy="10440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Gerade Verbindung mit Pfeil 34">
            <a:extLst>
              <a:ext uri="{FF2B5EF4-FFF2-40B4-BE49-F238E27FC236}">
                <a16:creationId xmlns:a16="http://schemas.microsoft.com/office/drawing/2014/main" id="{284647D0-F283-4D53-ED4B-8E0CC2D16CC0}"/>
              </a:ext>
            </a:extLst>
          </p:cNvPr>
          <p:cNvCxnSpPr>
            <a:cxnSpLocks/>
          </p:cNvCxnSpPr>
          <p:nvPr/>
        </p:nvCxnSpPr>
        <p:spPr>
          <a:xfrm flipV="1">
            <a:off x="7042904" y="3490906"/>
            <a:ext cx="126678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35">
            <a:extLst>
              <a:ext uri="{FF2B5EF4-FFF2-40B4-BE49-F238E27FC236}">
                <a16:creationId xmlns:a16="http://schemas.microsoft.com/office/drawing/2014/main" id="{0198E92F-37BC-13E1-F531-417D542FDD75}"/>
              </a:ext>
            </a:extLst>
          </p:cNvPr>
          <p:cNvSpPr txBox="1"/>
          <p:nvPr/>
        </p:nvSpPr>
        <p:spPr>
          <a:xfrm>
            <a:off x="8334109" y="3321997"/>
            <a:ext cx="226434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Breeding on filament</a:t>
            </a:r>
          </a:p>
        </p:txBody>
      </p:sp>
      <p:cxnSp>
        <p:nvCxnSpPr>
          <p:cNvPr id="56" name="Gerade Verbindung mit Pfeil 36">
            <a:extLst>
              <a:ext uri="{FF2B5EF4-FFF2-40B4-BE49-F238E27FC236}">
                <a16:creationId xmlns:a16="http://schemas.microsoft.com/office/drawing/2014/main" id="{803A5D2F-644C-F374-9570-C5F0155EC5C8}"/>
              </a:ext>
            </a:extLst>
          </p:cNvPr>
          <p:cNvCxnSpPr>
            <a:cxnSpLocks/>
          </p:cNvCxnSpPr>
          <p:nvPr/>
        </p:nvCxnSpPr>
        <p:spPr>
          <a:xfrm flipV="1">
            <a:off x="5833267" y="4735039"/>
            <a:ext cx="126678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37">
            <a:extLst>
              <a:ext uri="{FF2B5EF4-FFF2-40B4-BE49-F238E27FC236}">
                <a16:creationId xmlns:a16="http://schemas.microsoft.com/office/drawing/2014/main" id="{BD794BAD-280F-E72E-A53D-820E0B567DF2}"/>
              </a:ext>
            </a:extLst>
          </p:cNvPr>
          <p:cNvSpPr txBox="1"/>
          <p:nvPr/>
        </p:nvSpPr>
        <p:spPr>
          <a:xfrm>
            <a:off x="7125145" y="4284804"/>
            <a:ext cx="162991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Spectroscopy  &amp;</a:t>
            </a:r>
          </a:p>
          <a:p>
            <a:pPr algn="ctr"/>
            <a:r>
              <a:rPr lang="en-US" dirty="0"/>
              <a:t>detection</a:t>
            </a:r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BF4F1BB2-69AE-28AC-8DFC-6AEC990FE112}"/>
              </a:ext>
            </a:extLst>
          </p:cNvPr>
          <p:cNvSpPr>
            <a:spLocks noChangeAspect="1"/>
          </p:cNvSpPr>
          <p:nvPr/>
        </p:nvSpPr>
        <p:spPr>
          <a:xfrm>
            <a:off x="4777837" y="4201609"/>
            <a:ext cx="1044000" cy="104400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space réservé du contenu 2"/>
          <p:cNvSpPr>
            <a:spLocks noGrp="1"/>
          </p:cNvSpPr>
          <p:nvPr>
            <p:ph idx="1"/>
          </p:nvPr>
        </p:nvSpPr>
        <p:spPr>
          <a:xfrm>
            <a:off x="755761" y="1687646"/>
            <a:ext cx="4092162" cy="3223577"/>
          </a:xfrm>
        </p:spPr>
        <p:txBody>
          <a:bodyPr/>
          <a:lstStyle/>
          <a:p>
            <a:r>
              <a:rPr lang="en-GB" dirty="0" smtClean="0"/>
              <a:t>“Long lived” </a:t>
            </a:r>
            <a:r>
              <a:rPr lang="en-GB" baseline="30000" dirty="0" smtClean="0"/>
              <a:t>246</a:t>
            </a:r>
            <a:r>
              <a:rPr lang="en-GB" dirty="0" smtClean="0"/>
              <a:t>Cf</a:t>
            </a:r>
          </a:p>
          <a:p>
            <a:endParaRPr lang="en-GB" dirty="0" smtClean="0"/>
          </a:p>
          <a:p>
            <a:r>
              <a:rPr lang="en-GB" dirty="0" smtClean="0"/>
              <a:t>Good case for testing the new 8 detectors setup</a:t>
            </a:r>
          </a:p>
          <a:p>
            <a:endParaRPr lang="en-GB" dirty="0" smtClean="0"/>
          </a:p>
          <a:p>
            <a:r>
              <a:rPr lang="en-GB" dirty="0" smtClean="0"/>
              <a:t>Paving the way for measuring isotope shift in californium isotopes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32205</TotalTime>
  <Words>912</Words>
  <Application>Microsoft Office PowerPoint</Application>
  <PresentationFormat>Grand écran</PresentationFormat>
  <Paragraphs>197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Cambria Math</vt:lpstr>
      <vt:lpstr>Wingdings</vt:lpstr>
      <vt:lpstr>Wingdings 2</vt:lpstr>
      <vt:lpstr>View</vt:lpstr>
      <vt:lpstr>Recent results from RADRIS/JetRIS</vt:lpstr>
      <vt:lpstr>Resonance Ionisation Spectroscopy</vt:lpstr>
      <vt:lpstr>A stroll through laser spectroscopy at GSI</vt:lpstr>
      <vt:lpstr>RADRIS</vt:lpstr>
      <vt:lpstr>Beamtime 2024</vt:lpstr>
      <vt:lpstr>RIS on 152-154Tm</vt:lpstr>
      <vt:lpstr>RIS on 150-153Er</vt:lpstr>
      <vt:lpstr>The 8 detectors setup</vt:lpstr>
      <vt:lpstr>Goals for beamtime 2025</vt:lpstr>
      <vt:lpstr>Goals for beamtime 2025</vt:lpstr>
      <vt:lpstr>JetRIS</vt:lpstr>
      <vt:lpstr>Online characterisation in 2022</vt:lpstr>
      <vt:lpstr>New design</vt:lpstr>
      <vt:lpstr>Beamtime 2024 goal</vt:lpstr>
      <vt:lpstr>Beamtime results</vt:lpstr>
      <vt:lpstr>Further developments</vt:lpstr>
      <vt:lpstr>Thank you for your attention</vt:lpstr>
      <vt:lpstr>A stroll through laser spectroscopy at GSI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Cooler Buncher for high precision mass measurement A collaboration between GANIL and GSI</dc:title>
  <dc:creator>Brizard Alexandre</dc:creator>
  <cp:lastModifiedBy>Brizard Alexandre</cp:lastModifiedBy>
  <cp:revision>197</cp:revision>
  <dcterms:created xsi:type="dcterms:W3CDTF">2023-04-24T09:49:33Z</dcterms:created>
  <dcterms:modified xsi:type="dcterms:W3CDTF">2025-04-24T11:56:19Z</dcterms:modified>
</cp:coreProperties>
</file>