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2" r:id="rId2"/>
    <p:sldId id="298" r:id="rId3"/>
    <p:sldId id="326" r:id="rId4"/>
    <p:sldId id="264" r:id="rId5"/>
    <p:sldId id="410" r:id="rId6"/>
    <p:sldId id="332" r:id="rId7"/>
    <p:sldId id="411" r:id="rId8"/>
    <p:sldId id="408" r:id="rId9"/>
    <p:sldId id="331" r:id="rId10"/>
    <p:sldId id="328" r:id="rId11"/>
    <p:sldId id="347" r:id="rId12"/>
    <p:sldId id="348" r:id="rId13"/>
    <p:sldId id="409" r:id="rId14"/>
    <p:sldId id="327" r:id="rId15"/>
    <p:sldId id="407" r:id="rId16"/>
    <p:sldId id="330" r:id="rId17"/>
    <p:sldId id="289" r:id="rId18"/>
    <p:sldId id="272" r:id="rId19"/>
    <p:sldId id="280" r:id="rId20"/>
    <p:sldId id="282" r:id="rId21"/>
    <p:sldId id="284" r:id="rId22"/>
    <p:sldId id="287" r:id="rId23"/>
    <p:sldId id="398" r:id="rId24"/>
    <p:sldId id="412" r:id="rId25"/>
    <p:sldId id="413" r:id="rId26"/>
    <p:sldId id="402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uthier guignard" initials="gg" lastIdx="1" clrIdx="0">
    <p:extLst>
      <p:ext uri="{19B8F6BF-5375-455C-9EA6-DF929625EA0E}">
        <p15:presenceInfo xmlns:p15="http://schemas.microsoft.com/office/powerpoint/2012/main" userId="S-1-5-21-1707044366-884229614-1916815836-79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0"/>
    <a:srgbClr val="009A44"/>
    <a:srgbClr val="FFFFFF"/>
    <a:srgbClr val="880000"/>
    <a:srgbClr val="1EB8D0"/>
    <a:srgbClr val="A6B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3275" autoAdjust="0"/>
  </p:normalViewPr>
  <p:slideViewPr>
    <p:cSldViewPr snapToGrid="0">
      <p:cViewPr varScale="1">
        <p:scale>
          <a:sx n="81" d="100"/>
          <a:sy n="81" d="100"/>
        </p:scale>
        <p:origin x="907" y="5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ourd-Regular" panose="0100000000000000000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ourd-Regular" panose="01000000000000000000"/>
              </a:defRPr>
            </a:lvl1pPr>
          </a:lstStyle>
          <a:p>
            <a:fld id="{696DD9ED-E4A0-49B6-BCDA-42C03E86F72F}" type="datetimeFigureOut">
              <a:rPr lang="fr-FR" smtClean="0"/>
              <a:pPr/>
              <a:t>03/04/2025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ourd-Regular" panose="0100000000000000000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ourd-Regular" panose="01000000000000000000"/>
              </a:defRPr>
            </a:lvl1pPr>
          </a:lstStyle>
          <a:p>
            <a:fld id="{EEFE8C08-F169-4A49-91A8-2E4C8BA1C928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5230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ourd-Regular" panose="0100000000000000000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ourd-Regular" panose="0100000000000000000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ourd-Regular" panose="0100000000000000000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ourd-Regular" panose="0100000000000000000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ourd-Regular" panose="0100000000000000000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noProof="0" dirty="0"/>
              <a:t>Hello</a:t>
            </a:r>
          </a:p>
          <a:p>
            <a:pPr marL="171450" indent="-171450">
              <a:buFontTx/>
              <a:buChar char="-"/>
            </a:pPr>
            <a:r>
              <a:rPr lang="en-GB" noProof="0" dirty="0"/>
              <a:t>New PHD student on PIPERADE</a:t>
            </a:r>
          </a:p>
          <a:p>
            <a:pPr marL="171450" indent="-171450">
              <a:buFontTx/>
              <a:buChar char="-"/>
            </a:pPr>
            <a:r>
              <a:rPr lang="en-GB" noProof="0" dirty="0"/>
              <a:t>Present status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650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 the intervention happened in January</a:t>
            </a:r>
          </a:p>
          <a:p>
            <a:r>
              <a:rPr lang="en-GB" noProof="0" dirty="0"/>
              <a:t>-&gt;pressure will only be lower in the second trap after that</a:t>
            </a:r>
          </a:p>
          <a:p>
            <a:r>
              <a:rPr lang="en-GB" noProof="0" dirty="0"/>
              <a:t>-&gt;So now how do we know the in-trap pressure the trap are working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762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-&gt;measurement of pressure -&gt;use </a:t>
            </a:r>
            <a:r>
              <a:rPr lang="en-GB" noProof="0" dirty="0" err="1"/>
              <a:t>ToF</a:t>
            </a:r>
            <a:r>
              <a:rPr lang="en-GB" noProof="0" dirty="0"/>
              <a:t> measurement -&gt; show cooling scheme -&gt; during cooling time we let the ion interact the helium gas -&gt; energy of the ion decrease  -&gt; decrease bunch dispersion</a:t>
            </a:r>
          </a:p>
          <a:p>
            <a:r>
              <a:rPr lang="en-GB" noProof="0" dirty="0"/>
              <a:t>-&gt;after that we extract the standard deviation of each step and plot it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5DB4F-C8DC-444D-B2CB-0338F619CAB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35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 plot the evolution of bunch dispersion for different flowmeter opening -&gt; use this equation for fitting </a:t>
            </a:r>
          </a:p>
          <a:p>
            <a:r>
              <a:rPr lang="en-GB" noProof="0" dirty="0"/>
              <a:t>-&gt; show pressure graph –&gt; linear evolution of the pressure</a:t>
            </a:r>
          </a:p>
          <a:p>
            <a:r>
              <a:rPr lang="en-GB" noProof="0" dirty="0"/>
              <a:t>-&gt; this method work so will we use it for the second trap also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5DB4F-C8DC-444D-B2CB-0338F619CAB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71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-&gt; not definitive slide </a:t>
            </a:r>
          </a:p>
          <a:p>
            <a:r>
              <a:rPr lang="en-GB" dirty="0"/>
              <a:t>-&gt; plot bigger valve opening because only a very small effect on the pressure </a:t>
            </a:r>
          </a:p>
          <a:p>
            <a:r>
              <a:rPr lang="en-GB" dirty="0"/>
              <a:t>-&gt; pressure plot : observe a similar linear response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8C08-F169-4A49-91A8-2E4C8BA1C928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246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 We see that the size of the spot is </a:t>
            </a:r>
            <a:r>
              <a:rPr lang="en-US" dirty="0"/>
              <a:t>of the same order of magnitude</a:t>
            </a:r>
            <a:r>
              <a:rPr lang="en-GB" noProof="0" dirty="0"/>
              <a:t>r than the motion of the </a:t>
            </a:r>
            <a:r>
              <a:rPr lang="en-GB" noProof="0" dirty="0" err="1"/>
              <a:t>center</a:t>
            </a:r>
            <a:r>
              <a:rPr lang="en-GB" noProof="0" dirty="0"/>
              <a:t> -&gt; unusable for PI-ICR </a:t>
            </a:r>
          </a:p>
          <a:p>
            <a:r>
              <a:rPr lang="en-GB" noProof="0" dirty="0"/>
              <a:t>-&gt; culprit insulator -&gt; hypothesis : some charge effect happen on it  which change the extraction optics </a:t>
            </a:r>
          </a:p>
          <a:p>
            <a:r>
              <a:rPr lang="en-GB" noProof="0" dirty="0"/>
              <a:t>-&gt; after extension addition-&gt; motion of the </a:t>
            </a:r>
            <a:r>
              <a:rPr lang="en-GB" noProof="0" dirty="0" err="1"/>
              <a:t>center</a:t>
            </a:r>
            <a:r>
              <a:rPr lang="en-GB" noProof="0" dirty="0"/>
              <a:t> much smaller than the size of the spot </a:t>
            </a:r>
          </a:p>
          <a:p>
            <a:r>
              <a:rPr lang="en-GB" noProof="0" dirty="0"/>
              <a:t>-&gt; lastly a quick vision about our acquisition software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288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-&gt; PTSD stand for </a:t>
            </a:r>
            <a:r>
              <a:rPr lang="en-GB" sz="1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Python Trap Scanner for DESIR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800020"/>
                </a:solidFill>
                <a:latin typeface="Nourd-Regular" panose="01000000000000000000"/>
              </a:rPr>
              <a:t>-&gt; Wish to develop it to be </a:t>
            </a:r>
            <a:r>
              <a:rPr lang="en-GB" sz="1200" dirty="0">
                <a:latin typeface="Nourd-Regular" panose="01000000000000000000"/>
              </a:rPr>
              <a:t>Adaptable to any DESIR detector type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85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787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300F-A79A-4E8B-B2DB-16917D4DDAB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4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63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C300F-A79A-4E8B-B2DB-16917D4DDAB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6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-&gt; DESIR : we are working on two devices designed for the DESIR hall at GANIL :	GPIB for ….. And PIPERADE for ….</a:t>
            </a:r>
          </a:p>
          <a:p>
            <a:pPr marL="0" indent="0">
              <a:buFontTx/>
              <a:buNone/>
            </a:pPr>
            <a:r>
              <a:rPr lang="en-GB" dirty="0"/>
              <a:t>-&gt; LP2iB : Currently this two device are here at LP2IB, so what is on this beam line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8C08-F169-4A49-91A8-2E4C8BA1C928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4477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27CE-D00E-41D2-AF21-DDC277A152E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61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-&gt; On this beam line we have : - stable ion source, use </a:t>
            </a:r>
            <a:r>
              <a:rPr lang="en-GB" dirty="0" err="1"/>
              <a:t>primarly</a:t>
            </a:r>
            <a:r>
              <a:rPr lang="en-GB" dirty="0"/>
              <a:t> K and </a:t>
            </a:r>
            <a:r>
              <a:rPr lang="en-GB" dirty="0" err="1"/>
              <a:t>Rb</a:t>
            </a:r>
            <a:r>
              <a:rPr lang="en-GB" dirty="0"/>
              <a:t> – GPIB –PIPERADE – the </a:t>
            </a:r>
            <a:r>
              <a:rPr lang="en-GB" dirty="0" err="1"/>
              <a:t>detectior</a:t>
            </a:r>
            <a:r>
              <a:rPr lang="en-GB" dirty="0"/>
              <a:t> whish is a position sensitive Microchannel plate</a:t>
            </a:r>
          </a:p>
          <a:p>
            <a:r>
              <a:rPr lang="en-GB" dirty="0"/>
              <a:t>-&gt; show arrow : we go from continuous to bunched, after that what happen when the ion bunch arrived in PIPERADE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8C08-F169-4A49-91A8-2E4C8BA1C928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620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-&gt; </a:t>
            </a:r>
            <a:r>
              <a:rPr lang="en-GB" noProof="0" dirty="0"/>
              <a:t>here we have a view inside PIPERADE : he a double penning trap with : Magnet of 7 tesla field and multiple electrode stacking </a:t>
            </a:r>
          </a:p>
          <a:p>
            <a:endParaRPr lang="en-GB" noProof="0" dirty="0"/>
          </a:p>
          <a:p>
            <a:r>
              <a:rPr lang="en-GB" noProof="0" dirty="0"/>
              <a:t>-&gt; Red dot : simulate ion -&gt;[….PT…MT…] -&gt; MCP : count the numbers of ions, measure the time of flight of each and reconstruct the position of each</a:t>
            </a:r>
          </a:p>
          <a:p>
            <a:endParaRPr lang="en-GB" noProof="0" dirty="0"/>
          </a:p>
          <a:p>
            <a:r>
              <a:rPr lang="en-GB" noProof="0" dirty="0"/>
              <a:t>-&gt; Now we will see what happen inside the two traps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501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 PT : inject gas through the flowmeter(point) for buffer gas cooling.</a:t>
            </a:r>
            <a:r>
              <a:rPr lang="en-US" dirty="0"/>
              <a:t> Us</a:t>
            </a:r>
            <a:r>
              <a:rPr lang="en-US" u="none" dirty="0"/>
              <a:t>ed</a:t>
            </a:r>
            <a:r>
              <a:rPr lang="en-US" dirty="0"/>
              <a:t> for separation of </a:t>
            </a:r>
            <a:r>
              <a:rPr lang="en-US" dirty="0" err="1"/>
              <a:t>IoI</a:t>
            </a:r>
            <a:r>
              <a:rPr lang="en-US" dirty="0"/>
              <a:t> (green) </a:t>
            </a:r>
            <a:r>
              <a:rPr lang="en-US" u="none" dirty="0"/>
              <a:t>which are </a:t>
            </a:r>
            <a:r>
              <a:rPr lang="en-US" dirty="0"/>
              <a:t>going through the diaphragm's hole and the contaminant (red) </a:t>
            </a:r>
            <a:r>
              <a:rPr lang="en-US" u="none" dirty="0"/>
              <a:t>which are </a:t>
            </a:r>
            <a:r>
              <a:rPr lang="en-US" dirty="0"/>
              <a:t>stopped by it</a:t>
            </a:r>
          </a:p>
          <a:p>
            <a:r>
              <a:rPr lang="en-GB" noProof="0" dirty="0"/>
              <a:t>-&gt; MT : </a:t>
            </a:r>
            <a:r>
              <a:rPr lang="en-US" dirty="0"/>
              <a:t>In the traps, the ions have a complex motion that can be related to the cyclotron frequency, itself related to the ion's mass through this equation. The cyclotron frequency will be measured at PIPERADE with two methods :</a:t>
            </a:r>
          </a:p>
          <a:p>
            <a:r>
              <a:rPr lang="en-GB" noProof="0" dirty="0"/>
              <a:t>-&gt; </a:t>
            </a:r>
            <a:r>
              <a:rPr lang="en-US" dirty="0"/>
              <a:t>Now I will explain the basic principle of those two methods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34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-&gt; </a:t>
            </a:r>
            <a:r>
              <a:rPr lang="en-GB" dirty="0" err="1"/>
              <a:t>ToF</a:t>
            </a:r>
            <a:r>
              <a:rPr lang="en-GB" dirty="0"/>
              <a:t>-ICR : see a resonance around </a:t>
            </a:r>
            <a:r>
              <a:rPr lang="en-GB" dirty="0" err="1"/>
              <a:t>nu_c</a:t>
            </a:r>
            <a:r>
              <a:rPr lang="en-GB" dirty="0"/>
              <a:t> (value in the </a:t>
            </a:r>
            <a:r>
              <a:rPr lang="en-GB" dirty="0" err="1"/>
              <a:t>center</a:t>
            </a:r>
            <a:r>
              <a:rPr lang="en-GB" dirty="0"/>
              <a:t>) -&gt; find m with this equation -&gt; with multiple </a:t>
            </a:r>
            <a:r>
              <a:rPr lang="en-GB" dirty="0" err="1"/>
              <a:t>ToF</a:t>
            </a:r>
            <a:r>
              <a:rPr lang="en-GB" dirty="0"/>
              <a:t>-ICR measurement -&gt; mass plot (longer excitation time give smaller error bar) -&gt; we routinely use it </a:t>
            </a:r>
          </a:p>
          <a:p>
            <a:r>
              <a:rPr lang="en-GB" dirty="0"/>
              <a:t>-&gt; PI-ICR: this method use position of 3 spot : </a:t>
            </a:r>
            <a:r>
              <a:rPr lang="en-GB" dirty="0" err="1"/>
              <a:t>center</a:t>
            </a:r>
            <a:r>
              <a:rPr lang="en-GB" dirty="0"/>
              <a:t> {reduced cyclotron and magnetron} which constitute the cyclotron motion in the traps -&gt; extract the angle between the two -&gt; obtain </a:t>
            </a:r>
            <a:r>
              <a:rPr lang="en-GB" dirty="0" err="1"/>
              <a:t>nu_c</a:t>
            </a:r>
            <a:r>
              <a:rPr lang="en-GB" dirty="0"/>
              <a:t> with this equation -&gt; same as </a:t>
            </a:r>
            <a:r>
              <a:rPr lang="en-GB" dirty="0" err="1"/>
              <a:t>ToF</a:t>
            </a:r>
            <a:r>
              <a:rPr lang="en-GB" dirty="0"/>
              <a:t>-ICR after that multiple Pi-ICR -&gt; mass plot -&gt; need more development for the moment </a:t>
            </a:r>
          </a:p>
          <a:p>
            <a:r>
              <a:rPr lang="en-GB" dirty="0"/>
              <a:t>-&gt; both need systematics studies -&gt; I will add a little more explanation on the </a:t>
            </a:r>
            <a:r>
              <a:rPr lang="en-GB" dirty="0" err="1"/>
              <a:t>ToF</a:t>
            </a:r>
            <a:r>
              <a:rPr lang="en-GB" dirty="0"/>
              <a:t>-ICR analysis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8C08-F169-4A49-91A8-2E4C8BA1C928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443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-&gt; </a:t>
            </a:r>
            <a:r>
              <a:rPr lang="en-GB" dirty="0" err="1"/>
              <a:t>ToF</a:t>
            </a:r>
            <a:r>
              <a:rPr lang="en-GB" dirty="0"/>
              <a:t>-ICR shape : multiparameter equation -&gt; use numerical fit to determine </a:t>
            </a:r>
            <a:r>
              <a:rPr lang="en-GB" dirty="0" err="1"/>
              <a:t>nu_c</a:t>
            </a:r>
            <a:r>
              <a:rPr lang="en-GB" dirty="0"/>
              <a:t> precisely </a:t>
            </a:r>
          </a:p>
          <a:p>
            <a:r>
              <a:rPr lang="en-GB" dirty="0"/>
              <a:t>-&gt; Plot : when we see the excitation time augment the shape of the </a:t>
            </a:r>
            <a:r>
              <a:rPr lang="en-GB" dirty="0" err="1"/>
              <a:t>ToF</a:t>
            </a:r>
            <a:r>
              <a:rPr lang="en-GB" dirty="0"/>
              <a:t>-ICR deteriorate and the become thinner -&gt; show range reducing -&gt; The longer the excitation time is the heavier the deterioration of the </a:t>
            </a:r>
            <a:r>
              <a:rPr lang="en-GB" dirty="0" err="1"/>
              <a:t>ToF</a:t>
            </a:r>
            <a:r>
              <a:rPr lang="en-GB" dirty="0"/>
              <a:t>-ICR shape is but the lower the uncertainty is  </a:t>
            </a:r>
          </a:p>
          <a:p>
            <a:r>
              <a:rPr lang="en-GB" dirty="0"/>
              <a:t>-&gt;all this fitting and mass determination will be supported by our software IPA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8C08-F169-4A49-91A8-2E4C8BA1C928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726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 show plot </a:t>
            </a:r>
            <a:r>
              <a:rPr lang="en-GB" noProof="0" dirty="0" err="1"/>
              <a:t>ToF</a:t>
            </a:r>
            <a:r>
              <a:rPr lang="en-GB" noProof="0" dirty="0"/>
              <a:t>-ICR with data gating -&gt; parameter window all </a:t>
            </a:r>
            <a:r>
              <a:rPr lang="en-GB" noProof="0" dirty="0" err="1"/>
              <a:t>ToF</a:t>
            </a:r>
            <a:r>
              <a:rPr lang="en-GB" noProof="0" dirty="0"/>
              <a:t> parameter for changeable -&gt; mass determination working also -&gt; Pi-ICR analysis under development </a:t>
            </a:r>
          </a:p>
          <a:p>
            <a:r>
              <a:rPr lang="en-GB" noProof="0" dirty="0"/>
              <a:t>-&gt; now I will talk about one parameter specifically the pressure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064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-&gt; Why the pressure ? -&gt; When we use the buffer gas cooling 1st trap -&gt; small gas transfer to 2</a:t>
            </a:r>
            <a:r>
              <a:rPr lang="en-GB" baseline="30000" noProof="0" dirty="0"/>
              <a:t>nd</a:t>
            </a:r>
            <a:r>
              <a:rPr lang="en-GB" noProof="0" dirty="0"/>
              <a:t> trap through diaphragm </a:t>
            </a:r>
          </a:p>
          <a:p>
            <a:r>
              <a:rPr lang="en-GB" noProof="0" dirty="0"/>
              <a:t>-&gt; what effect in the second trap</a:t>
            </a:r>
          </a:p>
          <a:p>
            <a:r>
              <a:rPr lang="en-GB" noProof="0" dirty="0"/>
              <a:t>-&gt; </a:t>
            </a:r>
            <a:r>
              <a:rPr lang="en-GB" noProof="0" dirty="0" err="1"/>
              <a:t>ToF</a:t>
            </a:r>
            <a:r>
              <a:rPr lang="en-GB" noProof="0" dirty="0"/>
              <a:t>-ICR effect -&gt; small range of low pressure -&gt; </a:t>
            </a:r>
            <a:r>
              <a:rPr lang="en-US" dirty="0"/>
              <a:t>Strong damping of the resonance</a:t>
            </a:r>
            <a:r>
              <a:rPr lang="en-GB" noProof="0" dirty="0"/>
              <a:t> </a:t>
            </a:r>
          </a:p>
          <a:p>
            <a:r>
              <a:rPr lang="en-GB" noProof="0" dirty="0"/>
              <a:t>-&gt;also to PI-ICR -&gt; 100ms to 1s -&gt;deterioration of the spot (reduced cyclotron ++)</a:t>
            </a:r>
          </a:p>
          <a:p>
            <a:r>
              <a:rPr lang="en-GB" noProof="0" dirty="0"/>
              <a:t>-&gt; </a:t>
            </a:r>
            <a:r>
              <a:rPr lang="en-US" dirty="0"/>
              <a:t>In order to limit the gas </a:t>
            </a:r>
            <a:r>
              <a:rPr lang="en-US" dirty="0" err="1"/>
              <a:t>transfert</a:t>
            </a:r>
            <a:r>
              <a:rPr lang="en-US" dirty="0"/>
              <a:t>, we planned to change the diaphragm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70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36BA6-AE0E-44AD-88E5-BBB400E56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49D6D-9345-4FED-91D6-C356B978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04667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D65B12-5EC0-4A72-80A4-883EAAAF6356}"/>
              </a:ext>
            </a:extLst>
          </p:cNvPr>
          <p:cNvSpPr/>
          <p:nvPr userDrawn="1"/>
        </p:nvSpPr>
        <p:spPr>
          <a:xfrm>
            <a:off x="-1" y="6506925"/>
            <a:ext cx="12192000" cy="369332"/>
          </a:xfrm>
          <a:prstGeom prst="rect">
            <a:avLst/>
          </a:prstGeom>
          <a:solidFill>
            <a:srgbClr val="880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1CFC3A-A0A8-4376-A803-849F48A2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209"/>
            <a:ext cx="10515600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18F323-25DA-4813-9D07-E5BD7C34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72"/>
            <a:ext cx="12191999" cy="5684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AFEC1-65D1-4AFB-A551-F60C4BE8F71F}"/>
              </a:ext>
            </a:extLst>
          </p:cNvPr>
          <p:cNvSpPr txBox="1"/>
          <p:nvPr userDrawn="1"/>
        </p:nvSpPr>
        <p:spPr>
          <a:xfrm>
            <a:off x="11339147" y="6549792"/>
            <a:ext cx="852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2ABF454-4767-4291-8CCF-7B30370D6D68}" type="slidenum">
              <a:rPr lang="en-GB" sz="1600" b="1" smtClean="0">
                <a:solidFill>
                  <a:schemeClr val="bg1"/>
                </a:solidFill>
              </a:rPr>
              <a:pPr algn="r"/>
              <a:t>‹#›</a:t>
            </a:fld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1768E7-B235-4768-8628-E28F15D5CD67}"/>
              </a:ext>
            </a:extLst>
          </p:cNvPr>
          <p:cNvSpPr txBox="1"/>
          <p:nvPr userDrawn="1"/>
        </p:nvSpPr>
        <p:spPr>
          <a:xfrm>
            <a:off x="-2" y="6528595"/>
            <a:ext cx="1855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03/04/2025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B27F7-BCF6-4E45-8712-E38F46BCB9A4}"/>
              </a:ext>
            </a:extLst>
          </p:cNvPr>
          <p:cNvSpPr txBox="1"/>
          <p:nvPr userDrawn="1"/>
        </p:nvSpPr>
        <p:spPr>
          <a:xfrm>
            <a:off x="4160995" y="6549792"/>
            <a:ext cx="3870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 dirty="0">
                <a:solidFill>
                  <a:schemeClr val="bg1"/>
                </a:solidFill>
              </a:rPr>
              <a:t>ISOL-France 2025 – Gauthier Guignard LP2iB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35D089-AB17-4B2A-8C32-6B22C0B2FAFB}"/>
              </a:ext>
            </a:extLst>
          </p:cNvPr>
          <p:cNvCxnSpPr/>
          <p:nvPr userDrawn="1"/>
        </p:nvCxnSpPr>
        <p:spPr>
          <a:xfrm>
            <a:off x="-36000" y="6516000"/>
            <a:ext cx="12240000" cy="0"/>
          </a:xfrm>
          <a:prstGeom prst="line">
            <a:avLst/>
          </a:prstGeom>
          <a:ln w="57150">
            <a:solidFill>
              <a:srgbClr val="009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rtial Circle 1">
            <a:extLst>
              <a:ext uri="{FF2B5EF4-FFF2-40B4-BE49-F238E27FC236}">
                <a16:creationId xmlns:a16="http://schemas.microsoft.com/office/drawing/2014/main" id="{BEEC672D-F622-45BC-8E94-D0D89EAF2B0B}"/>
              </a:ext>
            </a:extLst>
          </p:cNvPr>
          <p:cNvSpPr/>
          <p:nvPr userDrawn="1"/>
        </p:nvSpPr>
        <p:spPr>
          <a:xfrm>
            <a:off x="-1080000" y="-900000"/>
            <a:ext cx="2160000" cy="1800000"/>
          </a:xfrm>
          <a:prstGeom prst="pie">
            <a:avLst>
              <a:gd name="adj1" fmla="val 0"/>
              <a:gd name="adj2" fmla="val 5400000"/>
            </a:avLst>
          </a:prstGeom>
          <a:solidFill>
            <a:srgbClr val="880000"/>
          </a:solidFill>
          <a:ln>
            <a:solidFill>
              <a:srgbClr val="800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FEA94-B26A-46AC-9BFB-C00DAE67C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" y="51810"/>
            <a:ext cx="829956" cy="5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D65B12-5EC0-4A72-80A4-883EAAAF6356}"/>
              </a:ext>
            </a:extLst>
          </p:cNvPr>
          <p:cNvSpPr/>
          <p:nvPr userDrawn="1"/>
        </p:nvSpPr>
        <p:spPr>
          <a:xfrm>
            <a:off x="-1" y="6506925"/>
            <a:ext cx="12192000" cy="369332"/>
          </a:xfrm>
          <a:prstGeom prst="rect">
            <a:avLst/>
          </a:prstGeom>
          <a:solidFill>
            <a:srgbClr val="8800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1CFC3A-A0A8-4376-A803-849F48A2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209"/>
            <a:ext cx="10515600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18F323-25DA-4813-9D07-E5BD7C34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72"/>
            <a:ext cx="12191999" cy="5684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AFEC1-65D1-4AFB-A551-F60C4BE8F71F}"/>
              </a:ext>
            </a:extLst>
          </p:cNvPr>
          <p:cNvSpPr txBox="1"/>
          <p:nvPr userDrawn="1"/>
        </p:nvSpPr>
        <p:spPr>
          <a:xfrm>
            <a:off x="11339147" y="6549792"/>
            <a:ext cx="852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2ABF454-4767-4291-8CCF-7B30370D6D68}" type="slidenum">
              <a:rPr lang="en-GB" sz="1600" b="1" smtClean="0">
                <a:solidFill>
                  <a:schemeClr val="bg1"/>
                </a:solidFill>
              </a:rPr>
              <a:pPr algn="r"/>
              <a:t>‹#›</a:t>
            </a:fld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1768E7-B235-4768-8628-E28F15D5CD67}"/>
              </a:ext>
            </a:extLst>
          </p:cNvPr>
          <p:cNvSpPr txBox="1"/>
          <p:nvPr userDrawn="1"/>
        </p:nvSpPr>
        <p:spPr>
          <a:xfrm>
            <a:off x="-2" y="6528595"/>
            <a:ext cx="1855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03/04/2025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B27F7-BCF6-4E45-8712-E38F46BCB9A4}"/>
              </a:ext>
            </a:extLst>
          </p:cNvPr>
          <p:cNvSpPr txBox="1"/>
          <p:nvPr userDrawn="1"/>
        </p:nvSpPr>
        <p:spPr>
          <a:xfrm>
            <a:off x="4160995" y="6549792"/>
            <a:ext cx="3870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 dirty="0">
                <a:solidFill>
                  <a:schemeClr val="bg1"/>
                </a:solidFill>
              </a:rPr>
              <a:t>ISOL-France 2025 – Gauthier Guignard LP2iB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35D089-AB17-4B2A-8C32-6B22C0B2FAFB}"/>
              </a:ext>
            </a:extLst>
          </p:cNvPr>
          <p:cNvCxnSpPr/>
          <p:nvPr userDrawn="1"/>
        </p:nvCxnSpPr>
        <p:spPr>
          <a:xfrm>
            <a:off x="-36000" y="6516000"/>
            <a:ext cx="12240000" cy="0"/>
          </a:xfrm>
          <a:prstGeom prst="line">
            <a:avLst/>
          </a:prstGeom>
          <a:ln w="57150">
            <a:solidFill>
              <a:srgbClr val="009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84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CEFB92-953A-4CE1-8ED5-CEA94A53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76059E-4BCA-47F6-BEF5-97182EF5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9ADBCA-86E8-402C-8978-878A2BE4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urd-Regular" panose="01000000000000000000"/>
              </a:defRPr>
            </a:lvl1pPr>
          </a:lstStyle>
          <a:p>
            <a:r>
              <a:rPr lang="fr-FR"/>
              <a:t>03/04/2025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4AFF04-3A1E-48E5-B783-F3AF4B7CB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urd-Regular" panose="01000000000000000000"/>
              </a:defRPr>
            </a:lvl1pPr>
          </a:lstStyle>
          <a:p>
            <a:r>
              <a:rPr lang="fr-FR" dirty="0"/>
              <a:t>ISOL-France 2025 – Gauthier Guignard LP2iB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7F1F5-5070-42EF-944B-71DBF7FA1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urd-Regular" panose="01000000000000000000"/>
              </a:defRPr>
            </a:lvl1pPr>
          </a:lstStyle>
          <a:p>
            <a:fld id="{4EEC5C22-2FE5-4D65-BDF4-B7C0A78F340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4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urd-Regular" panose="0100000000000000000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ourd-Regular" panose="0100000000000000000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ourd-Regular" panose="0100000000000000000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ourd-Regular" panose="0100000000000000000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urd-Regular" panose="0100000000000000000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urd-Regular" panose="0100000000000000000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microsoft.com/office/2007/relationships/hdphoto" Target="../media/hdphoto1.wdp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10.png"/><Relationship Id="rId3" Type="http://schemas.openxmlformats.org/officeDocument/2006/relationships/image" Target="../media/image63.jpe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5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emf"/><Relationship Id="rId7" Type="http://schemas.openxmlformats.org/officeDocument/2006/relationships/image" Target="../media/image78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80.png"/><Relationship Id="rId7" Type="http://schemas.openxmlformats.org/officeDocument/2006/relationships/image" Target="../media/image670.png"/><Relationship Id="rId12" Type="http://schemas.openxmlformats.org/officeDocument/2006/relationships/image" Target="../media/image72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11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00.png"/><Relationship Id="rId4" Type="http://schemas.openxmlformats.org/officeDocument/2006/relationships/image" Target="../media/image81.png"/><Relationship Id="rId9" Type="http://schemas.openxmlformats.org/officeDocument/2006/relationships/image" Target="../media/image6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84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hyperlink" Target="https://doi.org/10.1016/j.nima.2021.165857.%20567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3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0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3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image" Target="../media/image310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1" y="2051968"/>
            <a:ext cx="5718417" cy="27426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" y="116128"/>
            <a:ext cx="2016488" cy="10817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14847" y="5598581"/>
            <a:ext cx="296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Nourd-Regular" panose="01000000000000000000"/>
              </a:rPr>
              <a:t>Gauthier Guignard</a:t>
            </a:r>
          </a:p>
          <a:p>
            <a:pPr algn="ctr"/>
            <a:r>
              <a:rPr lang="fr-FR" sz="2800" dirty="0">
                <a:latin typeface="Nourd-Regular" panose="01000000000000000000"/>
              </a:rPr>
              <a:t>LP2iB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492" y="5778050"/>
            <a:ext cx="1469549" cy="81641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1504" y="5890724"/>
            <a:ext cx="1552678" cy="5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BCBBBD1-26DF-4F11-AA36-F550DB57B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473" y="0"/>
            <a:ext cx="3162039" cy="12052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EE8C6A-804E-4147-8C32-78F671E85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62" y="1964685"/>
            <a:ext cx="5186004" cy="291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8C233-3EB4-4439-9239-E5D5291AD3F1}"/>
              </a:ext>
            </a:extLst>
          </p:cNvPr>
          <p:cNvSpPr txBox="1"/>
          <p:nvPr/>
        </p:nvSpPr>
        <p:spPr>
          <a:xfrm>
            <a:off x="3116320" y="782365"/>
            <a:ext cx="59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880000"/>
                </a:solidFill>
              </a:rPr>
              <a:t>Status PIPERADE 2025</a:t>
            </a:r>
          </a:p>
        </p:txBody>
      </p:sp>
      <p:pic>
        <p:nvPicPr>
          <p:cNvPr id="11" name="Picture 8" descr="Stored and Cooled Ions Division - Laboratory Astrophysics Workshop  Heidelberg 2015 - Scientific Scope &amp;amp;amp; Invited Speakers">
            <a:extLst>
              <a:ext uri="{FF2B5EF4-FFF2-40B4-BE49-F238E27FC236}">
                <a16:creationId xmlns:a16="http://schemas.microsoft.com/office/drawing/2014/main" id="{0C3543A9-DA43-44D9-B409-57E6B5A5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63" y="5613678"/>
            <a:ext cx="1066432" cy="1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B482C5-6E9D-42AF-B17D-D4CA04B018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6" b="89964" l="9542" r="89998">
                        <a14:foregroundMark x1="14241" y1="36276" x2="14241" y2="36276"/>
                        <a14:foregroundMark x1="9542" y1="34099" x2="9542" y2="34099"/>
                        <a14:foregroundMark x1="18842" y1="34281" x2="18842" y2="34281"/>
                        <a14:foregroundMark x1="27828" y1="30109" x2="27828" y2="30109"/>
                        <a14:foregroundMark x1="26278" y1="26663" x2="26278" y2="26663"/>
                        <a14:foregroundMark x1="27416" y1="22975" x2="27416" y2="22975"/>
                        <a14:foregroundMark x1="27706" y1="21403" x2="27706" y2="21403"/>
                        <a14:foregroundMark x1="32235" y1="35187" x2="32235" y2="35187"/>
                        <a14:foregroundMark x1="40300" y1="29021" x2="40300" y2="29021"/>
                        <a14:foregroundMark x1="48002" y1="29323" x2="48002" y2="29323"/>
                        <a14:foregroundMark x1="54468" y1="35671" x2="54468" y2="35671"/>
                        <a14:foregroundMark x1="61274" y1="35067" x2="61274" y2="35067"/>
                        <a14:foregroundMark x1="65754" y1="33313" x2="65754" y2="33313"/>
                        <a14:foregroundMark x1="61395" y1="20919" x2="61395" y2="20919"/>
                        <a14:foregroundMark x1="74740" y1="28235" x2="74740" y2="28235"/>
                        <a14:foregroundMark x1="75248" y1="18622" x2="75248" y2="18622"/>
                        <a14:foregroundMark x1="27537" y1="56711" x2="27537" y2="56711"/>
                        <a14:foregroundMark x1="28821" y1="58888" x2="28821" y2="58888"/>
                        <a14:foregroundMark x1="42165" y1="58283" x2="42165" y2="58283"/>
                        <a14:foregroundMark x1="49552" y1="58283" x2="49552" y2="58283"/>
                        <a14:foregroundMark x1="57302" y1="58888" x2="57302" y2="58888"/>
                        <a14:foregroundMark x1="64447" y1="58102" x2="64447" y2="58102"/>
                        <a14:foregroundMark x1="72390" y1="57981" x2="72390" y2="57981"/>
                        <a14:foregroundMark x1="79026" y1="58283" x2="79026" y2="58283"/>
                        <a14:foregroundMark x1="86728" y1="59190" x2="86728" y2="59190"/>
                        <a14:foregroundMark x1="36328" y1="30774" x2="36328" y2="30774"/>
                        <a14:foregroundMark x1="51005" y1="29867" x2="51005" y2="29867"/>
                        <a14:foregroundMark x1="51005" y1="29867" x2="51005" y2="29867"/>
                        <a14:foregroundMark x1="52337" y1="42140" x2="52337" y2="42140"/>
                        <a14:foregroundMark x1="26617" y1="27267" x2="26617" y2="27267"/>
                        <a14:backgroundMark x1="26835" y1="59976" x2="26835" y2="59976"/>
                        <a14:backgroundMark x1="29329" y1="60278" x2="29329" y2="60278"/>
                        <a14:backgroundMark x1="35650" y1="61245" x2="35650" y2="61245"/>
                        <a14:backgroundMark x1="73141" y1="63845" x2="73141" y2="63845"/>
                        <a14:backgroundMark x1="26278" y1="26602" x2="26278" y2="26602"/>
                        <a14:backgroundMark x1="26278" y1="26602" x2="26278" y2="26602"/>
                        <a14:backgroundMark x1="27367" y1="23096" x2="27367" y2="23096"/>
                        <a14:backgroundMark x1="27440" y1="23096" x2="27440" y2="23096"/>
                        <a14:backgroundMark x1="35602" y1="29746" x2="35602" y2="29746"/>
                        <a14:backgroundMark x1="49697" y1="59613" x2="49697" y2="59613"/>
                        <a14:backgroundMark x1="49697" y1="68863" x2="49697" y2="68863"/>
                        <a14:backgroundMark x1="52313" y1="68319" x2="52313" y2="68319"/>
                        <a14:backgroundMark x1="57472" y1="59492" x2="57472" y2="59492"/>
                        <a14:backgroundMark x1="73093" y1="62031" x2="73093" y2="62031"/>
                        <a14:backgroundMark x1="34439" y1="68198" x2="34439" y2="68198"/>
                        <a14:backgroundMark x1="34439" y1="59613" x2="34439" y2="59613"/>
                        <a14:backgroundMark x1="34488" y1="72854" x2="34488" y2="72854"/>
                        <a14:backgroundMark x1="34488" y1="72854" x2="34488" y2="72854"/>
                        <a14:backgroundMark x1="37733" y1="64933" x2="37733" y2="64933"/>
                        <a14:backgroundMark x1="73044" y1="61669" x2="73044" y2="61669"/>
                        <a14:backgroundMark x1="40518" y1="31258" x2="40518" y2="31258"/>
                        <a14:backgroundMark x1="48293" y1="29141" x2="48293" y2="2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7" y="5682320"/>
            <a:ext cx="2516034" cy="1007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56E179-F42A-4F58-A4AC-F4A31F9E1D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67" y="5697782"/>
            <a:ext cx="2106975" cy="9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1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0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Diaphragm change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D0FED6-2B31-4C09-8873-78353EB4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5" y="2865208"/>
            <a:ext cx="4744212" cy="3162808"/>
          </a:xfrm>
          <a:prstGeom prst="rect">
            <a:avLst/>
          </a:prstGeom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10EE8DB7-77C5-495C-8302-465A127E0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85" y="629177"/>
            <a:ext cx="5122678" cy="1728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E6935A-BC5D-4840-91D0-0CC447C7F210}"/>
              </a:ext>
            </a:extLst>
          </p:cNvPr>
          <p:cNvSpPr/>
          <p:nvPr/>
        </p:nvSpPr>
        <p:spPr>
          <a:xfrm>
            <a:off x="5031957" y="2720286"/>
            <a:ext cx="27578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Nourd-Regular" panose="01000000000000000000"/>
              </a:rPr>
              <a:t>Diaphragm</a:t>
            </a:r>
          </a:p>
          <a:p>
            <a:pPr algn="ctr"/>
            <a:r>
              <a:rPr lang="en-GB" sz="2000" dirty="0">
                <a:latin typeface="Nourd-Regular" panose="01000000000000000000"/>
              </a:rPr>
              <a:t>2mm Ø  </a:t>
            </a:r>
            <a:r>
              <a:rPr lang="en-GB" sz="2000" dirty="0">
                <a:latin typeface="Nourd-Regular" panose="01000000000000000000"/>
                <a:sym typeface="Wingdings" panose="05000000000000000000" pitchFamily="2" charset="2"/>
              </a:rPr>
              <a:t> </a:t>
            </a:r>
            <a:r>
              <a:rPr lang="en-GB" sz="2000" dirty="0">
                <a:latin typeface="Nourd-Regular" panose="01000000000000000000"/>
              </a:rPr>
              <a:t>1mm Ø</a:t>
            </a:r>
          </a:p>
          <a:p>
            <a:pPr algn="ctr"/>
            <a:endParaRPr lang="en-GB" sz="2000" dirty="0">
              <a:latin typeface="Nourd-Regular" panose="0100000000000000000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093411-E96A-4453-8C60-2B237F3BE0CC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6410860" y="1597306"/>
            <a:ext cx="279307" cy="1122980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3">
            <a:extLst>
              <a:ext uri="{FF2B5EF4-FFF2-40B4-BE49-F238E27FC236}">
                <a16:creationId xmlns:a16="http://schemas.microsoft.com/office/drawing/2014/main" id="{2157D4DE-32A3-4531-B244-4182A1525B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2984" r="18366" b="2984"/>
          <a:stretch/>
        </p:blipFill>
        <p:spPr>
          <a:xfrm>
            <a:off x="7789763" y="2720286"/>
            <a:ext cx="4016978" cy="35606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AC125E-9A4E-4748-B344-C3DD1CF76E41}"/>
              </a:ext>
            </a:extLst>
          </p:cNvPr>
          <p:cNvCxnSpPr>
            <a:cxnSpLocks/>
          </p:cNvCxnSpPr>
          <p:nvPr/>
        </p:nvCxnSpPr>
        <p:spPr>
          <a:xfrm>
            <a:off x="6933235" y="3413760"/>
            <a:ext cx="2842934" cy="1093470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  <a:effectLst>
            <a:glow rad="38100">
              <a:srgbClr val="009A44">
                <a:alpha val="35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2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33">
            <a:extLst>
              <a:ext uri="{FF2B5EF4-FFF2-40B4-BE49-F238E27FC236}">
                <a16:creationId xmlns:a16="http://schemas.microsoft.com/office/drawing/2014/main" id="{1C0DAC6C-F4F9-430F-89EF-1A868965571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In-trap pressure measurement: 1</a:t>
            </a:r>
            <a:r>
              <a:rPr lang="en-GB" sz="3200" baseline="300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st</a:t>
            </a:r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 Trap</a:t>
            </a:r>
          </a:p>
        </p:txBody>
      </p:sp>
      <p:pic>
        <p:nvPicPr>
          <p:cNvPr id="27" name="Espace réservé du contenu 5">
            <a:extLst>
              <a:ext uri="{FF2B5EF4-FFF2-40B4-BE49-F238E27FC236}">
                <a16:creationId xmlns:a16="http://schemas.microsoft.com/office/drawing/2014/main" id="{2F517E7C-4448-4AE4-B672-54E95E0AB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43" y="1505092"/>
            <a:ext cx="8132456" cy="4312002"/>
          </a:xfrm>
          <a:ln w="28575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7BC3604-2480-452A-9029-89888127A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43" y="-5775"/>
            <a:ext cx="2380456" cy="803077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A6FD27-81AF-4262-9F96-C95ACBBDE86C}"/>
              </a:ext>
            </a:extLst>
          </p:cNvPr>
          <p:cNvSpPr/>
          <p:nvPr/>
        </p:nvSpPr>
        <p:spPr>
          <a:xfrm>
            <a:off x="9987915" y="28575"/>
            <a:ext cx="1474471" cy="742949"/>
          </a:xfrm>
          <a:prstGeom prst="rect">
            <a:avLst/>
          </a:prstGeom>
          <a:noFill/>
          <a:ln w="38100">
            <a:solidFill>
              <a:srgbClr val="00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667CFC-56E5-45CC-A47D-937C5B6B3F30}"/>
              </a:ext>
            </a:extLst>
          </p:cNvPr>
          <p:cNvGrpSpPr/>
          <p:nvPr/>
        </p:nvGrpSpPr>
        <p:grpSpPr>
          <a:xfrm>
            <a:off x="107390" y="2434591"/>
            <a:ext cx="3789592" cy="1971773"/>
            <a:chOff x="599974" y="4393401"/>
            <a:chExt cx="3281339" cy="17073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1EFDFA-9F55-4528-8B42-0475BA277BF1}"/>
                </a:ext>
              </a:extLst>
            </p:cNvPr>
            <p:cNvSpPr/>
            <p:nvPr/>
          </p:nvSpPr>
          <p:spPr>
            <a:xfrm>
              <a:off x="2137197" y="5017222"/>
              <a:ext cx="1236617" cy="4052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44">
              <a:extLst>
                <a:ext uri="{FF2B5EF4-FFF2-40B4-BE49-F238E27FC236}">
                  <a16:creationId xmlns:a16="http://schemas.microsoft.com/office/drawing/2014/main" id="{7D43CA7F-32F6-496A-895A-B861B93121B7}"/>
                </a:ext>
              </a:extLst>
            </p:cNvPr>
            <p:cNvCxnSpPr/>
            <p:nvPr/>
          </p:nvCxnSpPr>
          <p:spPr>
            <a:xfrm>
              <a:off x="1985137" y="5420468"/>
              <a:ext cx="1882553" cy="423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48">
              <a:extLst>
                <a:ext uri="{FF2B5EF4-FFF2-40B4-BE49-F238E27FC236}">
                  <a16:creationId xmlns:a16="http://schemas.microsoft.com/office/drawing/2014/main" id="{14BB6D74-6B1E-4F28-A2DD-3DE988B3D76B}"/>
                </a:ext>
              </a:extLst>
            </p:cNvPr>
            <p:cNvCxnSpPr/>
            <p:nvPr/>
          </p:nvCxnSpPr>
          <p:spPr>
            <a:xfrm>
              <a:off x="1998760" y="5956338"/>
              <a:ext cx="1879189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52">
              <a:extLst>
                <a:ext uri="{FF2B5EF4-FFF2-40B4-BE49-F238E27FC236}">
                  <a16:creationId xmlns:a16="http://schemas.microsoft.com/office/drawing/2014/main" id="{FBD5E99D-F505-4031-BF7A-43A701A448DF}"/>
                </a:ext>
              </a:extLst>
            </p:cNvPr>
            <p:cNvSpPr txBox="1"/>
            <p:nvPr/>
          </p:nvSpPr>
          <p:spPr>
            <a:xfrm>
              <a:off x="599974" y="5081417"/>
              <a:ext cx="1480722" cy="346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800020"/>
                  </a:solidFill>
                  <a:latin typeface="Nourd-Regular" panose="01000000000000000000" pitchFamily="2" charset="0"/>
                </a:rPr>
                <a:t>Cooling</a:t>
              </a:r>
              <a:endParaRPr lang="fr-FR" sz="2000" b="1" dirty="0">
                <a:solidFill>
                  <a:srgbClr val="800020"/>
                </a:solidFill>
                <a:latin typeface="Nourd-Regular" panose="01000000000000000000" pitchFamily="2" charset="0"/>
              </a:endParaRPr>
            </a:p>
          </p:txBody>
        </p:sp>
        <p:sp>
          <p:nvSpPr>
            <p:cNvPr id="11" name="ZoneTexte 53">
              <a:extLst>
                <a:ext uri="{FF2B5EF4-FFF2-40B4-BE49-F238E27FC236}">
                  <a16:creationId xmlns:a16="http://schemas.microsoft.com/office/drawing/2014/main" id="{2DF488F9-E293-4EDD-AAFD-F55CAEC296EF}"/>
                </a:ext>
              </a:extLst>
            </p:cNvPr>
            <p:cNvSpPr txBox="1"/>
            <p:nvPr/>
          </p:nvSpPr>
          <p:spPr>
            <a:xfrm>
              <a:off x="599974" y="5627287"/>
              <a:ext cx="1480722" cy="346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Nourd-Regular" panose="01000000000000000000" pitchFamily="2" charset="0"/>
                </a:rPr>
                <a:t>Extraction</a:t>
              </a:r>
            </a:p>
          </p:txBody>
        </p:sp>
        <p:cxnSp>
          <p:nvCxnSpPr>
            <p:cNvPr id="12" name="Connecteur droit 54">
              <a:extLst>
                <a:ext uri="{FF2B5EF4-FFF2-40B4-BE49-F238E27FC236}">
                  <a16:creationId xmlns:a16="http://schemas.microsoft.com/office/drawing/2014/main" id="{FE972D16-258B-406A-BFA6-77F60428A48A}"/>
                </a:ext>
              </a:extLst>
            </p:cNvPr>
            <p:cNvCxnSpPr/>
            <p:nvPr/>
          </p:nvCxnSpPr>
          <p:spPr>
            <a:xfrm>
              <a:off x="2016446" y="4866807"/>
              <a:ext cx="1864867" cy="3933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55">
              <a:extLst>
                <a:ext uri="{FF2B5EF4-FFF2-40B4-BE49-F238E27FC236}">
                  <a16:creationId xmlns:a16="http://schemas.microsoft.com/office/drawing/2014/main" id="{E711D0C2-C474-46E6-8CB9-9A4CA6703B56}"/>
                </a:ext>
              </a:extLst>
            </p:cNvPr>
            <p:cNvSpPr txBox="1"/>
            <p:nvPr/>
          </p:nvSpPr>
          <p:spPr>
            <a:xfrm>
              <a:off x="599974" y="4533744"/>
              <a:ext cx="1480722" cy="346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latin typeface="Nourd-Regular" panose="01000000000000000000" pitchFamily="2" charset="0"/>
                </a:rPr>
                <a:t>Injection</a:t>
              </a:r>
            </a:p>
          </p:txBody>
        </p:sp>
        <p:cxnSp>
          <p:nvCxnSpPr>
            <p:cNvPr id="14" name="Connecteur droit 50">
              <a:extLst>
                <a:ext uri="{FF2B5EF4-FFF2-40B4-BE49-F238E27FC236}">
                  <a16:creationId xmlns:a16="http://schemas.microsoft.com/office/drawing/2014/main" id="{3DD2558D-A438-4537-BB8C-DBFBB8350373}"/>
                </a:ext>
              </a:extLst>
            </p:cNvPr>
            <p:cNvCxnSpPr>
              <a:cxnSpLocks/>
            </p:cNvCxnSpPr>
            <p:nvPr/>
          </p:nvCxnSpPr>
          <p:spPr>
            <a:xfrm>
              <a:off x="2000493" y="4393401"/>
              <a:ext cx="0" cy="17073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1C4DD3-7E10-4A9B-8882-AEEF627862D1}"/>
                </a:ext>
              </a:extLst>
            </p:cNvPr>
            <p:cNvSpPr/>
            <p:nvPr/>
          </p:nvSpPr>
          <p:spPr>
            <a:xfrm>
              <a:off x="2012510" y="4448236"/>
              <a:ext cx="124687" cy="40523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CC97E3-27F8-4C66-9F7C-79733683A197}"/>
                </a:ext>
              </a:extLst>
            </p:cNvPr>
            <p:cNvSpPr/>
            <p:nvPr/>
          </p:nvSpPr>
          <p:spPr>
            <a:xfrm>
              <a:off x="3373814" y="5541212"/>
              <a:ext cx="124687" cy="4052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A7A45C7-AC3C-4D1C-8CAB-B5F09128C6A8}"/>
              </a:ext>
            </a:extLst>
          </p:cNvPr>
          <p:cNvSpPr/>
          <p:nvPr/>
        </p:nvSpPr>
        <p:spPr>
          <a:xfrm>
            <a:off x="1738716" y="4608208"/>
            <a:ext cx="2170260" cy="539097"/>
          </a:xfrm>
          <a:prstGeom prst="rightArrow">
            <a:avLst/>
          </a:prstGeom>
          <a:noFill/>
          <a:ln w="50800">
            <a:solidFill>
              <a:srgbClr val="800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D326FF-BBA7-4894-B7D1-D2DE16AC3308}"/>
              </a:ext>
            </a:extLst>
          </p:cNvPr>
          <p:cNvCxnSpPr>
            <a:cxnSpLocks/>
          </p:cNvCxnSpPr>
          <p:nvPr/>
        </p:nvCxnSpPr>
        <p:spPr>
          <a:xfrm>
            <a:off x="5295900" y="2334260"/>
            <a:ext cx="0" cy="1853565"/>
          </a:xfrm>
          <a:prstGeom prst="straightConnector1">
            <a:avLst/>
          </a:prstGeom>
          <a:ln w="76200">
            <a:solidFill>
              <a:srgbClr val="009A4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E456A2F-B259-44BB-B077-13CE7A8B1F0C}"/>
              </a:ext>
            </a:extLst>
          </p:cNvPr>
          <p:cNvSpPr txBox="1"/>
          <p:nvPr/>
        </p:nvSpPr>
        <p:spPr>
          <a:xfrm>
            <a:off x="5295900" y="2737822"/>
            <a:ext cx="280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9A44"/>
                </a:solidFill>
              </a:rPr>
              <a:t>Bunch dispersion</a:t>
            </a:r>
          </a:p>
        </p:txBody>
      </p:sp>
    </p:spTree>
    <p:extLst>
      <p:ext uri="{BB962C8B-B14F-4D97-AF65-F5344CB8AC3E}">
        <p14:creationId xmlns:p14="http://schemas.microsoft.com/office/powerpoint/2010/main" val="6211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1289043"/>
            <a:ext cx="9687364" cy="4729376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F2C5EC-9DF9-406F-B07A-0F8F6B278965}"/>
              </a:ext>
            </a:extLst>
          </p:cNvPr>
          <p:cNvSpPr txBox="1"/>
          <p:nvPr/>
        </p:nvSpPr>
        <p:spPr>
          <a:xfrm>
            <a:off x="2343715" y="700414"/>
            <a:ext cx="6608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Nourd-Regular" panose="01000000000000000000"/>
              </a:rPr>
              <a:t>Fit of the bunch dispersion as a function of the cooling time in the first trap</a:t>
            </a:r>
          </a:p>
        </p:txBody>
      </p:sp>
      <p:sp>
        <p:nvSpPr>
          <p:cNvPr id="23" name="ZoneTexte 33">
            <a:extLst>
              <a:ext uri="{FF2B5EF4-FFF2-40B4-BE49-F238E27FC236}">
                <a16:creationId xmlns:a16="http://schemas.microsoft.com/office/drawing/2014/main" id="{1C0DAC6C-F4F9-430F-89EF-1A8689655719}"/>
              </a:ext>
            </a:extLst>
          </p:cNvPr>
          <p:cNvSpPr txBox="1"/>
          <p:nvPr/>
        </p:nvSpPr>
        <p:spPr>
          <a:xfrm>
            <a:off x="0" y="-170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In-trap pressure measurement: 1</a:t>
            </a:r>
            <a:r>
              <a:rPr lang="en-GB" sz="3200" baseline="300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st</a:t>
            </a:r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 Trap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4E0FB2DE-DC8A-4AC2-8E18-D5556FF1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9811543" y="2691850"/>
            <a:ext cx="2197263" cy="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2E3A68E4-3889-4468-87E2-91400937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auto">
          <a:xfrm>
            <a:off x="10084708" y="3330440"/>
            <a:ext cx="170679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B8A658D-384B-4DA6-B332-1ABD4A86687D}"/>
              </a:ext>
            </a:extLst>
          </p:cNvPr>
          <p:cNvSpPr txBox="1"/>
          <p:nvPr/>
        </p:nvSpPr>
        <p:spPr>
          <a:xfrm>
            <a:off x="9619020" y="2074634"/>
            <a:ext cx="2638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Nourd-Regular" panose="01000000000000000000"/>
              </a:rPr>
              <a:t>Equation used to fit this data</a:t>
            </a: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6038964F-DAFF-4A01-90F2-8E515EA5BA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39" b="94384" l="2261" r="95770">
                        <a14:foregroundMark x1="72575" y1="18143" x2="72575" y2="18143"/>
                        <a14:foregroundMark x1="82495" y1="23326" x2="82495" y2="23326"/>
                        <a14:foregroundMark x1="80015" y1="30238" x2="80015" y2="30238"/>
                        <a14:foregroundMark x1="92195" y1="30886" x2="92195" y2="30886"/>
                        <a14:foregroundMark x1="93071" y1="33477" x2="93071" y2="33477"/>
                        <a14:foregroundMark x1="95915" y1="27646" x2="95915" y2="27646"/>
                        <a14:foregroundMark x1="71627" y1="13823" x2="71627" y2="13823"/>
                        <a14:foregroundMark x1="72137" y1="71706" x2="72137" y2="71706"/>
                        <a14:foregroundMark x1="76003" y1="77970" x2="76003" y2="77970"/>
                        <a14:foregroundMark x1="80379" y1="70842" x2="80379" y2="70842"/>
                        <a14:foregroundMark x1="79504" y1="31749" x2="79504" y2="31749"/>
                        <a14:foregroundMark x1="81546" y1="20734" x2="81546" y2="20734"/>
                        <a14:foregroundMark x1="69147" y1="95032" x2="69147" y2="95032"/>
                        <a14:foregroundMark x1="77681" y1="76674" x2="77681" y2="76674"/>
                        <a14:foregroundMark x1="81619" y1="76458" x2="81619" y2="76458"/>
                        <a14:foregroundMark x1="85923" y1="75810" x2="85923" y2="75810"/>
                        <a14:foregroundMark x1="5908" y1="22894" x2="5908" y2="22894"/>
                        <a14:foregroundMark x1="37053" y1="12311" x2="37053" y2="12311"/>
                        <a14:foregroundMark x1="45295" y1="85313" x2="45295" y2="85313"/>
                        <a14:foregroundMark x1="36543" y1="87257" x2="36543" y2="87257"/>
                        <a14:foregroundMark x1="5689" y1="67171" x2="5689" y2="67171"/>
                        <a14:foregroundMark x1="2261" y1="20734" x2="2261" y2="20734"/>
                        <a14:foregroundMark x1="21007" y1="80130" x2="21007" y2="80130"/>
                        <a14:foregroundMark x1="15171" y1="79914" x2="15171" y2="79914"/>
                        <a14:foregroundMark x1="72721" y1="84449" x2="72721" y2="84449"/>
                        <a14:foregroundMark x1="87381" y1="77106" x2="87381" y2="77106"/>
                        <a14:foregroundMark x1="90153" y1="77106" x2="90153" y2="77106"/>
                        <a14:foregroundMark x1="52735" y1="84665" x2="52735" y2="84665"/>
                        <a14:foregroundMark x1="61488" y1="86825" x2="61488" y2="86825"/>
                        <a14:foregroundMark x1="62947" y1="79698" x2="62947" y2="79698"/>
                        <a14:foregroundMark x1="49453" y1="23326" x2="49453" y2="23326"/>
                        <a14:foregroundMark x1="20277" y1="80562" x2="20277" y2="80562"/>
                        <a14:foregroundMark x1="20423" y1="22894" x2="20423" y2="22894"/>
                        <a14:foregroundMark x1="47484" y1="22894" x2="47484" y2="22894"/>
                        <a14:foregroundMark x1="15244" y1="21814" x2="15244" y2="21814"/>
                        <a14:foregroundMark x1="28811" y1="22678" x2="28811" y2="22678"/>
                        <a14:backgroundMark x1="22830" y1="20518" x2="22830" y2="20518"/>
                        <a14:backgroundMark x1="47046" y1="21382" x2="47046" y2="21382"/>
                        <a14:backgroundMark x1="49015" y1="20086" x2="49015" y2="20086"/>
                        <a14:backgroundMark x1="75638" y1="68898" x2="75638" y2="68898"/>
                        <a14:backgroundMark x1="75274" y1="41253" x2="75274" y2="41253"/>
                        <a14:backgroundMark x1="17943" y1="23326" x2="17943" y2="23326"/>
                        <a14:backgroundMark x1="21444" y1="20086" x2="21444" y2="20086"/>
                        <a14:backgroundMark x1="15609" y1="19870" x2="15609" y2="19870"/>
                        <a14:backgroundMark x1="32239" y1="22246" x2="32239" y2="2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43" y="-1703"/>
            <a:ext cx="2380456" cy="803077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817674-A761-41E6-8F7F-DD96D36C55DA}"/>
              </a:ext>
            </a:extLst>
          </p:cNvPr>
          <p:cNvSpPr/>
          <p:nvPr/>
        </p:nvSpPr>
        <p:spPr>
          <a:xfrm>
            <a:off x="9987915" y="32647"/>
            <a:ext cx="1474471" cy="742949"/>
          </a:xfrm>
          <a:prstGeom prst="rect">
            <a:avLst/>
          </a:prstGeom>
          <a:noFill/>
          <a:ln w="38100">
            <a:solidFill>
              <a:srgbClr val="00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502FC-7DFD-4978-AC9D-9257C06E59CA}"/>
              </a:ext>
            </a:extLst>
          </p:cNvPr>
          <p:cNvSpPr/>
          <p:nvPr/>
        </p:nvSpPr>
        <p:spPr>
          <a:xfrm>
            <a:off x="6342704" y="1311621"/>
            <a:ext cx="3333371" cy="260994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5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3">
            <a:extLst>
              <a:ext uri="{FF2B5EF4-FFF2-40B4-BE49-F238E27FC236}">
                <a16:creationId xmlns:a16="http://schemas.microsoft.com/office/drawing/2014/main" id="{62DD9671-766D-43D4-B7F5-DCD48ADDD225}"/>
              </a:ext>
            </a:extLst>
          </p:cNvPr>
          <p:cNvSpPr txBox="1"/>
          <p:nvPr/>
        </p:nvSpPr>
        <p:spPr>
          <a:xfrm>
            <a:off x="0" y="-170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In-trap pressure measurement: 2</a:t>
            </a:r>
            <a:r>
              <a:rPr lang="en-GB" sz="3200" baseline="300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nd</a:t>
            </a:r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 Trap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231EAB-30A4-4801-961C-1BF061FE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11827" r="9782"/>
          <a:stretch/>
        </p:blipFill>
        <p:spPr>
          <a:xfrm>
            <a:off x="875263" y="879676"/>
            <a:ext cx="10332213" cy="5507575"/>
          </a:xfrm>
        </p:spPr>
      </p:pic>
      <p:pic>
        <p:nvPicPr>
          <p:cNvPr id="6" name="Image 9">
            <a:extLst>
              <a:ext uri="{FF2B5EF4-FFF2-40B4-BE49-F238E27FC236}">
                <a16:creationId xmlns:a16="http://schemas.microsoft.com/office/drawing/2014/main" id="{8FEC8F3E-AC3D-4E0E-8A59-331E7E8C9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43" y="-5775"/>
            <a:ext cx="2380456" cy="803077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B4ADDA-515C-4B74-A0C7-E8A8407C836C}"/>
              </a:ext>
            </a:extLst>
          </p:cNvPr>
          <p:cNvSpPr/>
          <p:nvPr/>
        </p:nvSpPr>
        <p:spPr>
          <a:xfrm>
            <a:off x="11553825" y="24288"/>
            <a:ext cx="535306" cy="742949"/>
          </a:xfrm>
          <a:prstGeom prst="rect">
            <a:avLst/>
          </a:prstGeom>
          <a:noFill/>
          <a:ln w="38100">
            <a:solidFill>
              <a:srgbClr val="00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06795-EDB5-45AB-8D55-088ED04D9889}"/>
              </a:ext>
            </a:extLst>
          </p:cNvPr>
          <p:cNvSpPr txBox="1"/>
          <p:nvPr/>
        </p:nvSpPr>
        <p:spPr>
          <a:xfrm rot="1200000">
            <a:off x="1435262" y="1845220"/>
            <a:ext cx="1012997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>
                <a:ln>
                  <a:solidFill>
                    <a:srgbClr val="FFFFFF">
                      <a:alpha val="50000"/>
                    </a:srgbClr>
                  </a:solidFill>
                </a:ln>
                <a:solidFill>
                  <a:schemeClr val="tx1">
                    <a:alpha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latin typeface="Nourd-Regular" panose="0100000000000000000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598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0" y="-170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Correction of the trap </a:t>
            </a:r>
            <a:r>
              <a:rPr lang="en-GB" sz="3200" dirty="0" err="1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center</a:t>
            </a:r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 movement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94D27C-1F8A-4BEB-AF4B-3892ED6959CD}"/>
              </a:ext>
            </a:extLst>
          </p:cNvPr>
          <p:cNvSpPr txBox="1"/>
          <p:nvPr/>
        </p:nvSpPr>
        <p:spPr>
          <a:xfrm>
            <a:off x="559294" y="914400"/>
            <a:ext cx="600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Nourd-Regular" panose="01000000000000000000"/>
              </a:rPr>
              <a:t>Last ISOL-France meeting, we showed that the projection of the trap center on the MCP was moving</a:t>
            </a:r>
            <a:endParaRPr lang="en-GB" sz="1600" dirty="0">
              <a:latin typeface="Nourd-Regular" panose="0100000000000000000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23B648-FF7B-4EF3-B50B-A56F3B9C71BE}"/>
              </a:ext>
            </a:extLst>
          </p:cNvPr>
          <p:cNvSpPr txBox="1"/>
          <p:nvPr/>
        </p:nvSpPr>
        <p:spPr>
          <a:xfrm>
            <a:off x="559294" y="1735967"/>
            <a:ext cx="4527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Nourd-Regular" panose="01000000000000000000"/>
              </a:rPr>
              <a:t>We found the culprit: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3794683-2586-4306-A79B-3C8EF8152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00" y="1516156"/>
            <a:ext cx="2921446" cy="1489591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2192E74-B989-4F67-B67D-5CD9AA8C41A6}"/>
              </a:ext>
            </a:extLst>
          </p:cNvPr>
          <p:cNvCxnSpPr>
            <a:cxnSpLocks/>
          </p:cNvCxnSpPr>
          <p:nvPr/>
        </p:nvCxnSpPr>
        <p:spPr>
          <a:xfrm flipV="1">
            <a:off x="4776112" y="2460432"/>
            <a:ext cx="1" cy="709756"/>
          </a:xfrm>
          <a:prstGeom prst="straightConnector1">
            <a:avLst/>
          </a:prstGeom>
          <a:ln w="50800"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36558E32-914B-41D6-9642-0E7224551416}"/>
              </a:ext>
            </a:extLst>
          </p:cNvPr>
          <p:cNvSpPr txBox="1"/>
          <p:nvPr/>
        </p:nvSpPr>
        <p:spPr>
          <a:xfrm>
            <a:off x="3666736" y="3170188"/>
            <a:ext cx="221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Nourd-Regular" panose="01000000000000000000"/>
              </a:rPr>
              <a:t>Ions “see” the insulator</a:t>
            </a: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628FA51B-E0B5-4DBE-9B71-783A32E71FBA}"/>
              </a:ext>
            </a:extLst>
          </p:cNvPr>
          <p:cNvSpPr txBox="1"/>
          <p:nvPr/>
        </p:nvSpPr>
        <p:spPr>
          <a:xfrm>
            <a:off x="554478" y="3503906"/>
            <a:ext cx="5975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Nourd-Regular" panose="01000000000000000000"/>
              </a:rPr>
              <a:t>We added an </a:t>
            </a:r>
            <a:r>
              <a:rPr lang="en-US" sz="1600" b="1" dirty="0">
                <a:latin typeface="Nourd-Regular" panose="01000000000000000000"/>
              </a:rPr>
              <a:t>electrode extension </a:t>
            </a:r>
            <a:r>
              <a:rPr lang="en-US" sz="1600" dirty="0">
                <a:latin typeface="Nourd-Regular" panose="01000000000000000000"/>
              </a:rPr>
              <a:t>to shield the ion from the insulator: </a:t>
            </a:r>
            <a:endParaRPr lang="en-GB" sz="1600" dirty="0">
              <a:latin typeface="Nourd-Regular" panose="0100000000000000000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23CB5-A138-4EC7-BE34-333958295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14445" r="18060" b="9957"/>
          <a:stretch/>
        </p:blipFill>
        <p:spPr>
          <a:xfrm flipH="1">
            <a:off x="1953061" y="3830329"/>
            <a:ext cx="3497856" cy="2634672"/>
          </a:xfrm>
          <a:prstGeom prst="rect">
            <a:avLst/>
          </a:prstGeom>
        </p:spPr>
      </p:pic>
      <p:pic>
        <p:nvPicPr>
          <p:cNvPr id="13" name="Espace réservé du contenu 5">
            <a:extLst>
              <a:ext uri="{FF2B5EF4-FFF2-40B4-BE49-F238E27FC236}">
                <a16:creationId xmlns:a16="http://schemas.microsoft.com/office/drawing/2014/main" id="{761D0909-DA62-40BD-B039-9F8C48735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-1502" r="-1045"/>
          <a:stretch/>
        </p:blipFill>
        <p:spPr>
          <a:xfrm>
            <a:off x="7535144" y="571539"/>
            <a:ext cx="3492000" cy="2920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FE2B5E42-121E-42F8-8C61-72DF69EBC8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-1502" r="-1045"/>
          <a:stretch/>
        </p:blipFill>
        <p:spPr>
          <a:xfrm>
            <a:off x="7535144" y="3503906"/>
            <a:ext cx="3492000" cy="2920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50FE1E-87D2-4E25-A4F1-DF424B0F4448}"/>
              </a:ext>
            </a:extLst>
          </p:cNvPr>
          <p:cNvSpPr/>
          <p:nvPr/>
        </p:nvSpPr>
        <p:spPr>
          <a:xfrm rot="1998183">
            <a:off x="4171435" y="5668825"/>
            <a:ext cx="1145335" cy="669602"/>
          </a:xfrm>
          <a:prstGeom prst="ellipse">
            <a:avLst/>
          </a:prstGeom>
          <a:noFill/>
          <a:ln w="38100">
            <a:solidFill>
              <a:srgbClr val="00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9AD785-9BC8-4188-8CCF-916780373F17}"/>
              </a:ext>
            </a:extLst>
          </p:cNvPr>
          <p:cNvSpPr>
            <a:spLocks noChangeAspect="1"/>
          </p:cNvSpPr>
          <p:nvPr/>
        </p:nvSpPr>
        <p:spPr>
          <a:xfrm>
            <a:off x="8597144" y="4725373"/>
            <a:ext cx="684000" cy="684000"/>
          </a:xfrm>
          <a:prstGeom prst="ellipse">
            <a:avLst/>
          </a:prstGeom>
          <a:noFill/>
          <a:ln w="38100">
            <a:solidFill>
              <a:srgbClr val="800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47675F-59EE-4AF4-9A68-6587B0A85297}"/>
              </a:ext>
            </a:extLst>
          </p:cNvPr>
          <p:cNvSpPr>
            <a:spLocks noChangeAspect="1"/>
          </p:cNvSpPr>
          <p:nvPr/>
        </p:nvSpPr>
        <p:spPr>
          <a:xfrm>
            <a:off x="9026900" y="2074521"/>
            <a:ext cx="684000" cy="684000"/>
          </a:xfrm>
          <a:prstGeom prst="ellipse">
            <a:avLst/>
          </a:prstGeom>
          <a:noFill/>
          <a:ln w="38100">
            <a:solidFill>
              <a:srgbClr val="88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BFD5448-9CF8-4FDD-8215-648625FF3A0B}"/>
              </a:ext>
            </a:extLst>
          </p:cNvPr>
          <p:cNvSpPr>
            <a:spLocks noChangeAspect="1"/>
          </p:cNvSpPr>
          <p:nvPr/>
        </p:nvSpPr>
        <p:spPr>
          <a:xfrm>
            <a:off x="11385966" y="1788648"/>
            <a:ext cx="447208" cy="447208"/>
          </a:xfrm>
          <a:prstGeom prst="ellipse">
            <a:avLst/>
          </a:prstGeom>
          <a:noFill/>
          <a:ln w="38100">
            <a:solidFill>
              <a:srgbClr val="800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A95FA-E156-4225-B0EB-2B357124928D}"/>
              </a:ext>
            </a:extLst>
          </p:cNvPr>
          <p:cNvSpPr txBox="1"/>
          <p:nvPr/>
        </p:nvSpPr>
        <p:spPr>
          <a:xfrm>
            <a:off x="11027143" y="2202907"/>
            <a:ext cx="116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800020"/>
                </a:solidFill>
              </a:rPr>
              <a:t>Bunch FWHM </a:t>
            </a:r>
          </a:p>
        </p:txBody>
      </p:sp>
    </p:spTree>
    <p:extLst>
      <p:ext uri="{BB962C8B-B14F-4D97-AF65-F5344CB8AC3E}">
        <p14:creationId xmlns:p14="http://schemas.microsoft.com/office/powerpoint/2010/main" val="35741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/>
      <p:bldP spid="10" grpId="0"/>
      <p:bldP spid="17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-11575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Python Trap Scanner for DESIR (PTSD)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F2DD8-7708-41E4-AB88-91B2DE89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1" y="936760"/>
            <a:ext cx="8678667" cy="5252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41626-B0E3-403B-A270-59511BD4EFF7}"/>
              </a:ext>
            </a:extLst>
          </p:cNvPr>
          <p:cNvSpPr txBox="1"/>
          <p:nvPr/>
        </p:nvSpPr>
        <p:spPr>
          <a:xfrm>
            <a:off x="8957388" y="2159797"/>
            <a:ext cx="32230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ourd-Regular" panose="01000000000000000000"/>
              </a:rPr>
              <a:t>Scan all EPICS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Nourd-Regular" panose="01000000000000000000"/>
              </a:rPr>
              <a:t>Control trapping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Signal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Position reconstruction</a:t>
            </a:r>
          </a:p>
          <a:p>
            <a:endParaRPr lang="en-GB" sz="1600" dirty="0"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Nourd-Regular" panose="01000000000000000000"/>
              </a:rPr>
              <a:t>Data gating and fitting</a:t>
            </a:r>
          </a:p>
          <a:p>
            <a:endParaRPr lang="en-GB" sz="1600" dirty="0">
              <a:latin typeface="Nourd-Regular" panose="01000000000000000000"/>
            </a:endParaRPr>
          </a:p>
          <a:p>
            <a:endParaRPr lang="en-GB" sz="1600" dirty="0">
              <a:latin typeface="Nourd-Regular" panose="01000000000000000000"/>
            </a:endParaRPr>
          </a:p>
          <a:p>
            <a:r>
              <a:rPr lang="en-GB" sz="1600" b="1" dirty="0">
                <a:latin typeface="Nourd-Regular" panose="01000000000000000000"/>
              </a:rPr>
              <a:t>End goal :</a:t>
            </a:r>
          </a:p>
          <a:p>
            <a:endParaRPr lang="en-GB" sz="1600" dirty="0">
              <a:latin typeface="Nourd-Regular" panose="0100000000000000000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Nourd-Regular" panose="01000000000000000000"/>
              </a:rPr>
              <a:t>Adaptable to any DESIR detector type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295CDB-5D7A-49C1-B99D-1881E9463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602" y="311609"/>
            <a:ext cx="2520000" cy="2087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49B755-C74E-4343-A311-F0943666F9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0"/>
          <a:stretch/>
        </p:blipFill>
        <p:spPr>
          <a:xfrm>
            <a:off x="15942746" y="539109"/>
            <a:ext cx="3240000" cy="18360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C0496E-C7B7-48B2-8CA7-B07D26C81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388" y="3902781"/>
            <a:ext cx="2520000" cy="20870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BBC09-E15A-4EC3-ABB1-7EFF12D468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6"/>
          <a:stretch/>
        </p:blipFill>
        <p:spPr>
          <a:xfrm>
            <a:off x="12413905" y="4397079"/>
            <a:ext cx="3240000" cy="17700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637AA3-B48E-43BC-BC73-165F9C63E6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0"/>
          <a:stretch/>
        </p:blipFill>
        <p:spPr>
          <a:xfrm>
            <a:off x="16557133" y="4198076"/>
            <a:ext cx="3240000" cy="18360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389AC07-9350-42B0-9C4E-903C5FFF1C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7"/>
          <a:stretch/>
        </p:blipFill>
        <p:spPr>
          <a:xfrm>
            <a:off x="13587433" y="2357399"/>
            <a:ext cx="3240000" cy="1799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37A59C-9DD7-4FB1-8B54-16078C335A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9"/>
          <a:stretch/>
        </p:blipFill>
        <p:spPr>
          <a:xfrm>
            <a:off x="19022079" y="2255012"/>
            <a:ext cx="3240000" cy="17932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ACF478-8B44-44D3-9A44-5C59656A1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/>
          <a:stretch/>
        </p:blipFill>
        <p:spPr>
          <a:xfrm>
            <a:off x="20642079" y="469833"/>
            <a:ext cx="3240000" cy="1807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A41DC-01EC-4275-B8AD-AD72EC66A7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00" y="72787"/>
            <a:ext cx="2087010" cy="2087010"/>
          </a:xfrm>
          <a:prstGeom prst="ellipse">
            <a:avLst/>
          </a:prstGeom>
          <a:ln w="63500" cap="rnd">
            <a:solidFill>
              <a:srgbClr val="80002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2285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0" y="-3027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Conclusion and perspectives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1C4AF-5A3B-4AD1-9E70-155DF6238476}"/>
              </a:ext>
            </a:extLst>
          </p:cNvPr>
          <p:cNvSpPr txBox="1"/>
          <p:nvPr/>
        </p:nvSpPr>
        <p:spPr>
          <a:xfrm>
            <a:off x="674702" y="1042075"/>
            <a:ext cx="61255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9A44"/>
                </a:solidFill>
                <a:latin typeface="Nourd-Regular" panose="01000000000000000000"/>
              </a:rPr>
              <a:t>Conclusion</a:t>
            </a:r>
            <a:r>
              <a:rPr lang="en-GB" sz="1600" dirty="0">
                <a:latin typeface="Nourd-Regular" panose="01000000000000000000"/>
              </a:rPr>
              <a:t> </a:t>
            </a:r>
          </a:p>
          <a:p>
            <a:r>
              <a:rPr lang="en-GB" sz="1600" dirty="0">
                <a:latin typeface="Nourd-Regular" panose="01000000000000000000"/>
              </a:rPr>
              <a:t>	- Intervention to change the diaphragm </a:t>
            </a:r>
          </a:p>
          <a:p>
            <a:endParaRPr lang="en-GB" sz="1600" dirty="0">
              <a:latin typeface="Nourd-Regular" panose="01000000000000000000"/>
            </a:endParaRPr>
          </a:p>
          <a:p>
            <a:r>
              <a:rPr lang="en-GB" sz="1600" dirty="0">
                <a:latin typeface="Nourd-Regular" panose="01000000000000000000"/>
              </a:rPr>
              <a:t>	- </a:t>
            </a:r>
            <a:r>
              <a:rPr lang="en-GB" sz="1600" dirty="0"/>
              <a:t>Study of pressure behaviour </a:t>
            </a:r>
            <a:r>
              <a:rPr lang="en-GB" sz="1600" dirty="0">
                <a:latin typeface="Nourd-Regular" panose="01000000000000000000"/>
              </a:rPr>
              <a:t>inside the traps</a:t>
            </a:r>
          </a:p>
          <a:p>
            <a:endParaRPr lang="en-GB" sz="1600" dirty="0">
              <a:latin typeface="Nourd-Regular" panose="01000000000000000000"/>
            </a:endParaRPr>
          </a:p>
          <a:p>
            <a:r>
              <a:rPr lang="en-GB" sz="1600" dirty="0">
                <a:latin typeface="Nourd-Regular" panose="01000000000000000000"/>
              </a:rPr>
              <a:t>	- Software development (IPA, PTSD) under progress</a:t>
            </a:r>
          </a:p>
          <a:p>
            <a:endParaRPr lang="en-GB" sz="1600" dirty="0">
              <a:latin typeface="Nourd-Regular" panose="01000000000000000000"/>
            </a:endParaRPr>
          </a:p>
          <a:p>
            <a:r>
              <a:rPr lang="en-GB" sz="1600" dirty="0">
                <a:latin typeface="Nourd-Regular" panose="01000000000000000000"/>
              </a:rPr>
              <a:t>	- Solved trap </a:t>
            </a:r>
            <a:r>
              <a:rPr lang="en-GB" sz="1600" dirty="0" err="1">
                <a:latin typeface="Nourd-Regular" panose="01000000000000000000"/>
              </a:rPr>
              <a:t>center</a:t>
            </a:r>
            <a:r>
              <a:rPr lang="en-GB" sz="1600" dirty="0">
                <a:latin typeface="Nourd-Regular" panose="01000000000000000000"/>
              </a:rPr>
              <a:t> movement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437DD-E2A7-4531-86B6-E65D12DE66A0}"/>
              </a:ext>
            </a:extLst>
          </p:cNvPr>
          <p:cNvSpPr txBox="1"/>
          <p:nvPr/>
        </p:nvSpPr>
        <p:spPr>
          <a:xfrm>
            <a:off x="674702" y="3261332"/>
            <a:ext cx="61255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9A44"/>
                </a:solidFill>
                <a:latin typeface="Nourd-Regular" panose="01000000000000000000"/>
              </a:rPr>
              <a:t>Perspectives</a:t>
            </a:r>
            <a:r>
              <a:rPr lang="en-GB" sz="1600" dirty="0">
                <a:latin typeface="Nourd-Regular" panose="01000000000000000000"/>
              </a:rPr>
              <a:t>	</a:t>
            </a:r>
          </a:p>
          <a:p>
            <a:r>
              <a:rPr lang="en-GB" sz="1600" dirty="0">
                <a:latin typeface="Nourd-Regular" panose="01000000000000000000"/>
              </a:rPr>
              <a:t>	- Investigation of the trapping potentials’ stability</a:t>
            </a:r>
          </a:p>
          <a:p>
            <a:r>
              <a:rPr lang="en-GB" sz="1600" dirty="0">
                <a:latin typeface="Nourd-Regular" panose="01000000000000000000"/>
              </a:rPr>
              <a:t>	</a:t>
            </a:r>
          </a:p>
          <a:p>
            <a:r>
              <a:rPr lang="en-GB" sz="1600" dirty="0">
                <a:latin typeface="Nourd-Regular" panose="01000000000000000000"/>
              </a:rPr>
              <a:t>	- PI-ICR mass measurement for 1s</a:t>
            </a:r>
          </a:p>
          <a:p>
            <a:endParaRPr lang="en-GB" sz="1600" dirty="0">
              <a:latin typeface="Nourd-Regular" panose="01000000000000000000"/>
            </a:endParaRPr>
          </a:p>
          <a:p>
            <a:r>
              <a:rPr lang="en-GB" sz="1600" dirty="0">
                <a:latin typeface="Nourd-Regular" panose="01000000000000000000"/>
              </a:rPr>
              <a:t>	- Design new MCP chamber</a:t>
            </a:r>
          </a:p>
          <a:p>
            <a:endParaRPr lang="en-GB" sz="1600" dirty="0">
              <a:latin typeface="Nourd-Regular" panose="01000000000000000000"/>
            </a:endParaRPr>
          </a:p>
          <a:p>
            <a:r>
              <a:rPr lang="en-GB" sz="1600" dirty="0">
                <a:latin typeface="Nourd-Regular" panose="01000000000000000000"/>
              </a:rPr>
              <a:t>	- </a:t>
            </a:r>
            <a:r>
              <a:rPr lang="en-US" sz="1600" dirty="0">
                <a:latin typeface="Nourd-Regular" panose="01000000000000000000"/>
              </a:rPr>
              <a:t>Systematic studies (potential anharmonicities, B-field 		inhomogeneities and fluctuations, mass-dependent errors, 	image distortion, etc.)</a:t>
            </a:r>
          </a:p>
          <a:p>
            <a:r>
              <a:rPr lang="en-GB" sz="1600" dirty="0">
                <a:latin typeface="Nourd-Regular" panose="01000000000000000000"/>
              </a:rPr>
              <a:t>	</a:t>
            </a:r>
          </a:p>
          <a:p>
            <a:r>
              <a:rPr lang="en-GB" sz="1600" dirty="0">
                <a:latin typeface="Nourd-Regular" panose="01000000000000000000"/>
              </a:rPr>
              <a:t>	- Preparation for the move to GANIL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83B99-5B32-4F28-91FC-C3930C774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86" y="1042075"/>
            <a:ext cx="3745872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3DE0A-E201-4F43-AA6A-9EEC0CAED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71" y="1336259"/>
            <a:ext cx="3948067" cy="3046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337510-1042-485D-9F05-B574695A1258}"/>
              </a:ext>
            </a:extLst>
          </p:cNvPr>
          <p:cNvSpPr txBox="1"/>
          <p:nvPr/>
        </p:nvSpPr>
        <p:spPr>
          <a:xfrm>
            <a:off x="7146758" y="4784826"/>
            <a:ext cx="1179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Faraday cup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88D3B-7DFB-4F9E-A964-241769AA3833}"/>
              </a:ext>
            </a:extLst>
          </p:cNvPr>
          <p:cNvSpPr txBox="1"/>
          <p:nvPr/>
        </p:nvSpPr>
        <p:spPr>
          <a:xfrm>
            <a:off x="8466221" y="4784826"/>
            <a:ext cx="117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Attenuation grid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F03407-1B6B-434F-B65E-9F8BA47B24F9}"/>
              </a:ext>
            </a:extLst>
          </p:cNvPr>
          <p:cNvSpPr txBox="1"/>
          <p:nvPr/>
        </p:nvSpPr>
        <p:spPr>
          <a:xfrm>
            <a:off x="9785684" y="4784826"/>
            <a:ext cx="684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Iris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02E64B-9C0C-492A-B0E3-CD9695254D36}"/>
              </a:ext>
            </a:extLst>
          </p:cNvPr>
          <p:cNvSpPr txBox="1"/>
          <p:nvPr/>
        </p:nvSpPr>
        <p:spPr>
          <a:xfrm>
            <a:off x="10610292" y="4784825"/>
            <a:ext cx="117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MCP </a:t>
            </a:r>
          </a:p>
          <a:p>
            <a:pPr algn="ctr"/>
            <a:r>
              <a:rPr lang="en-GB" sz="1600" dirty="0"/>
              <a:t> delay line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76F18C-2896-40E1-9375-B46ACE612819}"/>
              </a:ext>
            </a:extLst>
          </p:cNvPr>
          <p:cNvCxnSpPr>
            <a:stCxn id="4" idx="0"/>
          </p:cNvCxnSpPr>
          <p:nvPr/>
        </p:nvCxnSpPr>
        <p:spPr>
          <a:xfrm flipV="1">
            <a:off x="7736306" y="3633537"/>
            <a:ext cx="818147" cy="1151289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2615B4-0B97-4EDA-B5E5-2C4B7BD8AECC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995610" y="3537284"/>
            <a:ext cx="60159" cy="1247542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D764E5-8C86-402C-A21F-81373B36BF54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728364" y="3429000"/>
            <a:ext cx="399440" cy="1355826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6E9B2D-550B-4CCB-9C6E-135CAC53BEEB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317911" y="3429000"/>
            <a:ext cx="881929" cy="1355825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6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9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2262987" y="1633704"/>
            <a:ext cx="5673857" cy="14675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chemeClr val="tx1"/>
                </a:solidFill>
                <a:latin typeface="Nourd-Regular" panose="01000000000000000000"/>
              </a:rPr>
              <a:t> </a:t>
            </a:r>
            <a:endParaRPr lang="en-US" sz="2400" i="1" dirty="0">
              <a:solidFill>
                <a:schemeClr val="tx1"/>
              </a:solidFill>
              <a:latin typeface="Nourd-Regular" panose="01000000000000000000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3" y="4080410"/>
            <a:ext cx="4438436" cy="2125593"/>
          </a:xfrm>
          <a:prstGeom prst="rect">
            <a:avLst/>
          </a:prstGeom>
        </p:spPr>
      </p:pic>
      <p:pic>
        <p:nvPicPr>
          <p:cNvPr id="12" name="Picture 4" descr="IN2P3 Les 2 infinis (@IN2P3_CNRS) / Twitte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386" y="5288666"/>
            <a:ext cx="1121266" cy="11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067" y="121188"/>
            <a:ext cx="3162039" cy="1205204"/>
          </a:xfrm>
          <a:prstGeom prst="rect">
            <a:avLst/>
          </a:prstGeom>
        </p:spPr>
      </p:pic>
      <p:sp>
        <p:nvSpPr>
          <p:cNvPr id="2" name="AutoShape 2" descr="Contrats ANR (Agence nationale de la recherche) - Laboratoire d'Economie et  de Management de Nantes-Atlantique (LEMN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Nourd-Regular" panose="0100000000000000000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1046" y="5754796"/>
            <a:ext cx="1370903" cy="5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tored and Cooled Ions Division - Laboratory Astrophysics Workshop  Heidelberg 2015 - Scientific Scope &amp;amp;amp; Invited Speak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30" y="5180769"/>
            <a:ext cx="1066432" cy="1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6"/>
          <a:stretch/>
        </p:blipFill>
        <p:spPr>
          <a:xfrm>
            <a:off x="7230759" y="1849405"/>
            <a:ext cx="4856700" cy="25628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2202268"/>
            <a:ext cx="7230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Nourd-Regular" panose="01000000000000000000"/>
              </a:rPr>
              <a:t>Thanks for your attention!</a:t>
            </a:r>
          </a:p>
          <a:p>
            <a:pPr algn="ctr"/>
            <a:r>
              <a:rPr lang="fr-FR" dirty="0"/>
              <a:t>P. </a:t>
            </a:r>
            <a:r>
              <a:rPr lang="fr-FR" dirty="0" err="1"/>
              <a:t>Alfaurt</a:t>
            </a:r>
            <a:r>
              <a:rPr lang="fr-FR" dirty="0"/>
              <a:t>, </a:t>
            </a:r>
            <a:r>
              <a:rPr lang="fr-FR" b="1" dirty="0"/>
              <a:t>P. </a:t>
            </a:r>
            <a:r>
              <a:rPr lang="fr-FR" b="1" dirty="0" err="1"/>
              <a:t>Ascher</a:t>
            </a:r>
            <a:r>
              <a:rPr lang="fr-FR" dirty="0"/>
              <a:t>, D. </a:t>
            </a:r>
            <a:r>
              <a:rPr lang="fr-FR" dirty="0" err="1"/>
              <a:t>Atanasov</a:t>
            </a:r>
            <a:r>
              <a:rPr lang="fr-FR" dirty="0"/>
              <a:t>, A. </a:t>
            </a:r>
            <a:r>
              <a:rPr lang="fr-FR" dirty="0" err="1"/>
              <a:t>Balana</a:t>
            </a:r>
            <a:r>
              <a:rPr lang="fr-FR" dirty="0"/>
              <a:t>, B. Blank, </a:t>
            </a:r>
            <a:r>
              <a:rPr lang="fr-FR" b="1" dirty="0"/>
              <a:t>L. </a:t>
            </a:r>
            <a:r>
              <a:rPr lang="fr-FR" b="1" dirty="0" err="1"/>
              <a:t>Daudin</a:t>
            </a:r>
            <a:r>
              <a:rPr lang="fr-FR" dirty="0"/>
              <a:t>, </a:t>
            </a:r>
            <a:r>
              <a:rPr lang="fr-FR" b="1" dirty="0"/>
              <a:t>M. </a:t>
            </a:r>
            <a:r>
              <a:rPr lang="fr-FR" b="1" dirty="0" err="1"/>
              <a:t>Flayol</a:t>
            </a:r>
            <a:r>
              <a:rPr lang="fr-FR" dirty="0"/>
              <a:t>, </a:t>
            </a:r>
            <a:r>
              <a:rPr lang="fr-FR" b="1" dirty="0"/>
              <a:t>M. </a:t>
            </a:r>
            <a:r>
              <a:rPr lang="fr-FR" b="1" dirty="0" err="1"/>
              <a:t>Gerbaux</a:t>
            </a:r>
            <a:r>
              <a:rPr lang="fr-FR" dirty="0"/>
              <a:t>, S. Grévy, </a:t>
            </a:r>
            <a:r>
              <a:rPr lang="fr-FR" b="1" dirty="0"/>
              <a:t>G. Guignard</a:t>
            </a:r>
            <a:r>
              <a:rPr lang="fr-FR" dirty="0"/>
              <a:t>, M. </a:t>
            </a:r>
            <a:r>
              <a:rPr lang="fr-FR" dirty="0" err="1"/>
              <a:t>Hukkanen</a:t>
            </a:r>
            <a:r>
              <a:rPr lang="fr-FR" dirty="0"/>
              <a:t>, A. Husson, G. </a:t>
            </a:r>
            <a:r>
              <a:rPr lang="fr-FR" dirty="0" err="1"/>
              <a:t>Jevelot</a:t>
            </a:r>
            <a:r>
              <a:rPr lang="fr-FR" dirty="0"/>
              <a:t>, </a:t>
            </a:r>
          </a:p>
          <a:p>
            <a:pPr algn="ctr"/>
            <a:r>
              <a:rPr lang="fr-FR" dirty="0"/>
              <a:t>B. </a:t>
            </a:r>
            <a:r>
              <a:rPr lang="fr-FR" dirty="0" err="1"/>
              <a:t>Lachacinski</a:t>
            </a:r>
            <a:r>
              <a:rPr lang="fr-FR" dirty="0"/>
              <a:t>, </a:t>
            </a:r>
            <a:r>
              <a:rPr lang="fr-FR" b="1" dirty="0"/>
              <a:t>S. Lechner</a:t>
            </a:r>
            <a:r>
              <a:rPr lang="fr-FR" dirty="0"/>
              <a:t>, S. Perard, </a:t>
            </a:r>
            <a:r>
              <a:rPr lang="fr-FR" b="1" dirty="0"/>
              <a:t>E. Rey-</a:t>
            </a:r>
            <a:r>
              <a:rPr lang="fr-FR" b="1" dirty="0" err="1"/>
              <a:t>herme</a:t>
            </a:r>
            <a:r>
              <a:rPr lang="fr-FR" dirty="0"/>
              <a:t>, </a:t>
            </a:r>
            <a:r>
              <a:rPr lang="fr-FR" b="1" dirty="0"/>
              <a:t>M. Roche</a:t>
            </a:r>
            <a:r>
              <a:rPr lang="fr-FR" dirty="0"/>
              <a:t>, A. de </a:t>
            </a:r>
            <a:r>
              <a:rPr lang="fr-FR" dirty="0" err="1"/>
              <a:t>Roubin</a:t>
            </a:r>
            <a:r>
              <a:rPr lang="fr-FR" dirty="0"/>
              <a:t>, </a:t>
            </a:r>
          </a:p>
          <a:p>
            <a:pPr algn="ctr"/>
            <a:r>
              <a:rPr lang="fr-FR" b="1" dirty="0"/>
              <a:t>C. </a:t>
            </a:r>
            <a:r>
              <a:rPr lang="fr-FR" b="1" dirty="0" err="1"/>
              <a:t>Roumegou</a:t>
            </a:r>
            <a:endParaRPr lang="fr-FR" b="1" dirty="0">
              <a:latin typeface="Nourd-Regular" panose="0100000000000000000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70514A-03CF-4949-815A-4EA93987C2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8" y="4667783"/>
            <a:ext cx="2700305" cy="1328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AB6F6-44C6-4642-B4C3-B0F73AA21E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4486"/>
            <a:ext cx="8418857" cy="1653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7D30A-F373-4970-9D7C-6D0A4A1EA7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6" b="89964" l="9542" r="89998">
                        <a14:foregroundMark x1="14241" y1="36276" x2="14241" y2="36276"/>
                        <a14:foregroundMark x1="9542" y1="34099" x2="9542" y2="34099"/>
                        <a14:foregroundMark x1="18842" y1="34281" x2="18842" y2="34281"/>
                        <a14:foregroundMark x1="27828" y1="30109" x2="27828" y2="30109"/>
                        <a14:foregroundMark x1="26278" y1="26663" x2="26278" y2="26663"/>
                        <a14:foregroundMark x1="27416" y1="22975" x2="27416" y2="22975"/>
                        <a14:foregroundMark x1="27706" y1="21403" x2="27706" y2="21403"/>
                        <a14:foregroundMark x1="32235" y1="35187" x2="32235" y2="35187"/>
                        <a14:foregroundMark x1="40300" y1="29021" x2="40300" y2="29021"/>
                        <a14:foregroundMark x1="48002" y1="29323" x2="48002" y2="29323"/>
                        <a14:foregroundMark x1="54468" y1="35671" x2="54468" y2="35671"/>
                        <a14:foregroundMark x1="61274" y1="35067" x2="61274" y2="35067"/>
                        <a14:foregroundMark x1="65754" y1="33313" x2="65754" y2="33313"/>
                        <a14:foregroundMark x1="61395" y1="20919" x2="61395" y2="20919"/>
                        <a14:foregroundMark x1="74740" y1="28235" x2="74740" y2="28235"/>
                        <a14:foregroundMark x1="75248" y1="18622" x2="75248" y2="18622"/>
                        <a14:foregroundMark x1="27537" y1="56711" x2="27537" y2="56711"/>
                        <a14:foregroundMark x1="28821" y1="58888" x2="28821" y2="58888"/>
                        <a14:foregroundMark x1="42165" y1="58283" x2="42165" y2="58283"/>
                        <a14:foregroundMark x1="49552" y1="58283" x2="49552" y2="58283"/>
                        <a14:foregroundMark x1="57302" y1="58888" x2="57302" y2="58888"/>
                        <a14:foregroundMark x1="64447" y1="58102" x2="64447" y2="58102"/>
                        <a14:foregroundMark x1="72390" y1="57981" x2="72390" y2="57981"/>
                        <a14:foregroundMark x1="79026" y1="58283" x2="79026" y2="58283"/>
                        <a14:foregroundMark x1="86728" y1="59190" x2="86728" y2="59190"/>
                        <a14:foregroundMark x1="36328" y1="30774" x2="36328" y2="30774"/>
                        <a14:foregroundMark x1="51005" y1="29867" x2="51005" y2="29867"/>
                        <a14:foregroundMark x1="51005" y1="29867" x2="51005" y2="29867"/>
                        <a14:foregroundMark x1="52337" y1="42140" x2="52337" y2="42140"/>
                        <a14:foregroundMark x1="26617" y1="27267" x2="26617" y2="27267"/>
                        <a14:backgroundMark x1="26835" y1="59976" x2="26835" y2="59976"/>
                        <a14:backgroundMark x1="29329" y1="60278" x2="29329" y2="60278"/>
                        <a14:backgroundMark x1="35650" y1="61245" x2="35650" y2="61245"/>
                        <a14:backgroundMark x1="73141" y1="63845" x2="73141" y2="63845"/>
                        <a14:backgroundMark x1="26278" y1="26602" x2="26278" y2="26602"/>
                        <a14:backgroundMark x1="26278" y1="26602" x2="26278" y2="26602"/>
                        <a14:backgroundMark x1="27367" y1="23096" x2="27367" y2="23096"/>
                        <a14:backgroundMark x1="27440" y1="23096" x2="27440" y2="23096"/>
                        <a14:backgroundMark x1="35602" y1="29746" x2="35602" y2="29746"/>
                        <a14:backgroundMark x1="49697" y1="59613" x2="49697" y2="59613"/>
                        <a14:backgroundMark x1="49697" y1="68863" x2="49697" y2="68863"/>
                        <a14:backgroundMark x1="52313" y1="68319" x2="52313" y2="68319"/>
                        <a14:backgroundMark x1="57472" y1="59492" x2="57472" y2="59492"/>
                        <a14:backgroundMark x1="73093" y1="62031" x2="73093" y2="62031"/>
                        <a14:backgroundMark x1="34439" y1="68198" x2="34439" y2="68198"/>
                        <a14:backgroundMark x1="34439" y1="59613" x2="34439" y2="59613"/>
                        <a14:backgroundMark x1="34488" y1="72854" x2="34488" y2="72854"/>
                        <a14:backgroundMark x1="34488" y1="72854" x2="34488" y2="72854"/>
                        <a14:backgroundMark x1="37733" y1="64933" x2="37733" y2="64933"/>
                        <a14:backgroundMark x1="73044" y1="61669" x2="73044" y2="61669"/>
                        <a14:backgroundMark x1="40518" y1="31258" x2="40518" y2="31258"/>
                        <a14:backgroundMark x1="48293" y1="29141" x2="48293" y2="2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59" y="4484126"/>
            <a:ext cx="2348205" cy="940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7EEBA-1293-4B8E-8AC7-F9C464CB5F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80" y="4560509"/>
            <a:ext cx="2106975" cy="9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8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87" y="560136"/>
            <a:ext cx="6393837" cy="215704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23617" y="621456"/>
            <a:ext cx="62198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Nourd-Regular" panose="01000000000000000000"/>
              </a:rPr>
              <a:t>Strong homogeneous magnetic field : radial confinement</a:t>
            </a:r>
          </a:p>
          <a:p>
            <a:pPr lvl="1"/>
            <a:r>
              <a:rPr lang="en-GB" sz="1600">
                <a:latin typeface="Nourd-Regular" panose="01000000000000000000"/>
              </a:rPr>
              <a:t>(2 homogeneous regions &lt; 1 ppm over 1 cm</a:t>
            </a:r>
            <a:r>
              <a:rPr lang="en-GB" sz="1600" baseline="30000">
                <a:latin typeface="Nourd-Regular" panose="01000000000000000000"/>
              </a:rPr>
              <a:t>3</a:t>
            </a:r>
            <a:r>
              <a:rPr lang="en-GB" sz="1600">
                <a:latin typeface="Nourd-Regular" panose="0100000000000000000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Nourd-Regular" panose="01000000000000000000"/>
              </a:rPr>
              <a:t>Weak quadrupolar electrostatic field : axial confinement (correction electrodes to limit the anharmonicities)</a:t>
            </a:r>
          </a:p>
          <a:p>
            <a:endParaRPr lang="en-GB" sz="1600">
              <a:latin typeface="Nourd-Regular" panose="01000000000000000000"/>
            </a:endParaRPr>
          </a:p>
          <a:p>
            <a:r>
              <a:rPr lang="en-GB" sz="1600">
                <a:latin typeface="Nourd-Regular" panose="01000000000000000000"/>
                <a:sym typeface="Wingdings" panose="05000000000000000000" pitchFamily="2" charset="2"/>
              </a:rPr>
              <a:t> </a:t>
            </a:r>
            <a:r>
              <a:rPr lang="en-GB" sz="1600">
                <a:latin typeface="Nourd-Regular" panose="01000000000000000000"/>
              </a:rPr>
              <a:t>Superposition of 3 motions with 3 eigen frequencies: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41" y="1623457"/>
            <a:ext cx="111374" cy="99578"/>
          </a:xfrm>
          <a:prstGeom prst="rect">
            <a:avLst/>
          </a:prstGeom>
          <a:effectLst>
            <a:glow rad="38100">
              <a:schemeClr val="bg1">
                <a:alpha val="84000"/>
              </a:schemeClr>
            </a:glow>
          </a:effectLst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0" y="2843116"/>
            <a:ext cx="4341177" cy="3600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40" y="2843116"/>
            <a:ext cx="4341177" cy="36000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21478" r="30417" b="26009"/>
          <a:stretch/>
        </p:blipFill>
        <p:spPr>
          <a:xfrm>
            <a:off x="6995238" y="1138075"/>
            <a:ext cx="3328186" cy="1044000"/>
          </a:xfrm>
          <a:prstGeom prst="rect">
            <a:avLst/>
          </a:prstGeom>
        </p:spPr>
      </p:pic>
      <p:pic>
        <p:nvPicPr>
          <p:cNvPr id="51" name="Image 5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600">
            <a:off x="8243340" y="1996488"/>
            <a:ext cx="1012739" cy="1405296"/>
          </a:xfrm>
          <a:prstGeom prst="rect">
            <a:avLst/>
          </a:prstGeom>
          <a:effectLst>
            <a:glow rad="50800">
              <a:schemeClr val="bg1">
                <a:alpha val="84000"/>
              </a:schemeClr>
            </a:glow>
          </a:effectLst>
        </p:spPr>
      </p:pic>
      <p:grpSp>
        <p:nvGrpSpPr>
          <p:cNvPr id="68" name="Groupe 67"/>
          <p:cNvGrpSpPr/>
          <p:nvPr/>
        </p:nvGrpSpPr>
        <p:grpSpPr>
          <a:xfrm>
            <a:off x="6732899" y="1208125"/>
            <a:ext cx="4536000" cy="914400"/>
            <a:chOff x="6732899" y="1208125"/>
            <a:chExt cx="4536000" cy="914400"/>
          </a:xfrm>
        </p:grpSpPr>
        <p:cxnSp>
          <p:nvCxnSpPr>
            <p:cNvPr id="61" name="Connecteur droit avec flèche 60"/>
            <p:cNvCxnSpPr/>
            <p:nvPr/>
          </p:nvCxnSpPr>
          <p:spPr>
            <a:xfrm>
              <a:off x="6732899" y="12081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6732899" y="13605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6732899" y="15129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>
              <a:off x="6732899" y="16653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6732899" y="18177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6732899" y="19701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6732899" y="2122525"/>
              <a:ext cx="45360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>
              <a:glow rad="50800">
                <a:schemeClr val="bg1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ZoneTexte 51"/>
          <p:cNvSpPr txBox="1"/>
          <p:nvPr/>
        </p:nvSpPr>
        <p:spPr>
          <a:xfrm>
            <a:off x="0" y="-788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Ion motions in a Penning trap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63492" y="2525228"/>
            <a:ext cx="6593347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2"/>
                </a:solidFill>
                <a:latin typeface="Symbol" panose="05050102010706020507" pitchFamily="18" charset="2"/>
              </a:rPr>
              <a:t>n</a:t>
            </a:r>
            <a:r>
              <a:rPr lang="en-GB" sz="1600" b="1" baseline="-25000">
                <a:solidFill>
                  <a:schemeClr val="tx2"/>
                </a:solidFill>
                <a:latin typeface="Nourd-Regular" panose="01000000000000000000"/>
              </a:rPr>
              <a:t>z</a:t>
            </a:r>
            <a:r>
              <a:rPr lang="en-GB" sz="1600">
                <a:solidFill>
                  <a:schemeClr val="tx2"/>
                </a:solidFill>
                <a:latin typeface="Nourd-Regular" panose="01000000000000000000"/>
              </a:rPr>
              <a:t> : Axial motion ( ~100 kHz)</a:t>
            </a:r>
          </a:p>
          <a:p>
            <a:endParaRPr lang="en-GB" sz="1600" baseline="-25000">
              <a:solidFill>
                <a:schemeClr val="tx2"/>
              </a:solidFill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2"/>
                </a:solidFill>
                <a:latin typeface="Symbol" panose="05050102010706020507" pitchFamily="18" charset="2"/>
              </a:rPr>
              <a:t>n</a:t>
            </a:r>
            <a:r>
              <a:rPr lang="en-GB" sz="1600" b="1" baseline="-25000">
                <a:solidFill>
                  <a:schemeClr val="tx2"/>
                </a:solidFill>
                <a:latin typeface="Nourd-Regular" panose="01000000000000000000"/>
              </a:rPr>
              <a:t>+</a:t>
            </a:r>
            <a:r>
              <a:rPr lang="en-GB" sz="1600" b="1">
                <a:solidFill>
                  <a:schemeClr val="tx2"/>
                </a:solidFill>
                <a:latin typeface="Nourd-Regular" panose="01000000000000000000"/>
              </a:rPr>
              <a:t> </a:t>
            </a:r>
            <a:r>
              <a:rPr lang="en-GB" sz="1600">
                <a:solidFill>
                  <a:schemeClr val="tx2"/>
                </a:solidFill>
                <a:latin typeface="Nourd-Regular" panose="01000000000000000000"/>
              </a:rPr>
              <a:t>: Reduced cyclotron motion (~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>
              <a:solidFill>
                <a:schemeClr val="tx2"/>
              </a:solidFill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2"/>
                </a:solidFill>
                <a:latin typeface="Symbol" panose="05050102010706020507" pitchFamily="18" charset="2"/>
              </a:rPr>
              <a:t>n</a:t>
            </a:r>
            <a:r>
              <a:rPr lang="en-GB" sz="1600" b="1" baseline="-25000">
                <a:solidFill>
                  <a:schemeClr val="tx2"/>
                </a:solidFill>
                <a:latin typeface="Nourd-Regular" panose="01000000000000000000"/>
              </a:rPr>
              <a:t>-</a:t>
            </a:r>
            <a:r>
              <a:rPr lang="en-GB" sz="1600">
                <a:solidFill>
                  <a:schemeClr val="tx2"/>
                </a:solidFill>
                <a:latin typeface="Nourd-Regular" panose="01000000000000000000"/>
              </a:rPr>
              <a:t> : Magnetron motion (~ kHz) (mass-independent)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chemeClr val="tx2"/>
              </a:solidFill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>
              <a:solidFill>
                <a:schemeClr val="tx2"/>
              </a:solidFill>
              <a:latin typeface="Nourd-Regular" panose="010000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>
              <a:solidFill>
                <a:schemeClr val="tx2"/>
              </a:solidFill>
              <a:latin typeface="Nourd-Regular" panose="0100000000000000000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6630" y="4444246"/>
            <a:ext cx="729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Nourd-Regular" panose="01000000000000000000"/>
              </a:rPr>
              <a:t>Amplitude of these motions can be modified by buffer gas or RF-excitations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sz="1600">
                <a:latin typeface="Nourd-Regular" panose="01000000000000000000"/>
              </a:rPr>
              <a:t>Dipolar to increase/decrease a motion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GB" sz="1600">
                <a:latin typeface="Nourd-Regular" panose="01000000000000000000"/>
              </a:rPr>
              <a:t>Quadrupolar to convert one motion into another 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>
                <a:off x="1315038" y="3874957"/>
                <a:ext cx="5484967" cy="491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tx1"/>
                    </a:solidFill>
                    <a:latin typeface="Nourd-Regular" panose="01000000000000000000"/>
                    <a:ea typeface="Cambria Math" panose="02040503050406030204" pitchFamily="18" charset="0"/>
                  </a:rPr>
                  <a:t>Cyclotron frequency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𝒒𝑩</m:t>
                        </m:r>
                      </m:num>
                      <m:den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GB" sz="1100" dirty="0">
                  <a:solidFill>
                    <a:schemeClr val="tx1"/>
                  </a:solidFill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38" y="3874957"/>
                <a:ext cx="5484967" cy="491160"/>
              </a:xfrm>
              <a:prstGeom prst="rect">
                <a:avLst/>
              </a:prstGeom>
              <a:blipFill>
                <a:blip r:embed="rId9"/>
                <a:stretch>
                  <a:fillRect l="-1001" b="-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4854479" y="2747308"/>
            <a:ext cx="254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Nourd-Regular" panose="01000000000000000000"/>
              </a:rPr>
              <a:t>Reduced by the gas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76E6000-1158-42CC-92F7-71367D0966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1147" flipH="1">
            <a:off x="4448789" y="2671373"/>
            <a:ext cx="459364" cy="296212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7C7EDE7-C991-4ABE-935E-991202F0A1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5534" flipH="1">
            <a:off x="4442593" y="2904285"/>
            <a:ext cx="436712" cy="332426"/>
          </a:xfrm>
          <a:prstGeom prst="rect">
            <a:avLst/>
          </a:prstGeom>
          <a:noFill/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F21716D-F8B8-432A-A51A-8BFAFDC5B726}"/>
              </a:ext>
            </a:extLst>
          </p:cNvPr>
          <p:cNvSpPr txBox="1"/>
          <p:nvPr/>
        </p:nvSpPr>
        <p:spPr>
          <a:xfrm>
            <a:off x="122952" y="5337041"/>
            <a:ext cx="6219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Nourd-Regular" panose="01000000000000000000"/>
              </a:rPr>
              <a:t>Three main purification/measurement techniques :</a:t>
            </a:r>
          </a:p>
          <a:p>
            <a:r>
              <a:rPr lang="en-GB" sz="1600">
                <a:latin typeface="Nourd-Regular" panose="01000000000000000000"/>
              </a:rPr>
              <a:t>	- Buffer gas cooling </a:t>
            </a:r>
          </a:p>
          <a:p>
            <a:r>
              <a:rPr lang="en-GB" sz="1600">
                <a:latin typeface="Nourd-Regular" panose="01000000000000000000"/>
              </a:rPr>
              <a:t>	- Time-of-Flight Ion-Cyclotron-Resonance (ToF-ICR)</a:t>
            </a:r>
          </a:p>
          <a:p>
            <a:r>
              <a:rPr lang="en-GB" sz="1600">
                <a:latin typeface="Nourd-Regular" panose="01000000000000000000"/>
              </a:rPr>
              <a:t>	- Phase-Imaging Ion-Cyclotron-Resonance (PI-ICR)</a:t>
            </a:r>
          </a:p>
        </p:txBody>
      </p:sp>
    </p:spTree>
    <p:extLst>
      <p:ext uri="{BB962C8B-B14F-4D97-AF65-F5344CB8AC3E}">
        <p14:creationId xmlns:p14="http://schemas.microsoft.com/office/powerpoint/2010/main" val="9735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2" grpId="0"/>
      <p:bldP spid="9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833949" y="3685946"/>
                <a:ext cx="132754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3949" y="3685946"/>
                <a:ext cx="1327543" cy="6108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39812"/>
          <a:stretch/>
        </p:blipFill>
        <p:spPr>
          <a:xfrm>
            <a:off x="3864189" y="1100474"/>
            <a:ext cx="3556874" cy="2231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4099762" y="2702257"/>
                <a:ext cx="1134798" cy="347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</m:ac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000" b="0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762" y="2702257"/>
                <a:ext cx="1134798" cy="347018"/>
              </a:xfrm>
              <a:prstGeom prst="rect">
                <a:avLst/>
              </a:prstGeom>
              <a:blipFill>
                <a:blip r:embed="rId4"/>
                <a:stretch>
                  <a:fillRect l="-5376" t="-35088" r="-4301" b="-2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557209" y="4085797"/>
            <a:ext cx="8536578" cy="1899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1600" dirty="0">
                <a:latin typeface="Nourd-Regular" panose="01000000000000000000"/>
              </a:rPr>
              <a:t>Transfer (30-50 </a:t>
            </a:r>
            <a:r>
              <a:rPr lang="en-GB" sz="1600" dirty="0" err="1">
                <a:latin typeface="Symbol" panose="05050102010706020507" pitchFamily="18" charset="2"/>
              </a:rPr>
              <a:t>m</a:t>
            </a:r>
            <a:r>
              <a:rPr lang="en-GB" sz="1600" dirty="0" err="1">
                <a:latin typeface="Nourd-Regular" panose="01000000000000000000"/>
              </a:rPr>
              <a:t>s</a:t>
            </a:r>
            <a:r>
              <a:rPr lang="en-GB" sz="1600" dirty="0">
                <a:latin typeface="Nourd-Regular" panose="0100000000000000000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1600" dirty="0">
                <a:latin typeface="Nourd-Regular" panose="01000000000000000000"/>
              </a:rPr>
              <a:t>Dipolar excitation at the magnetron frequency (5 </a:t>
            </a:r>
            <a:r>
              <a:rPr lang="en-GB" sz="1600" dirty="0" err="1">
                <a:latin typeface="Nourd-Regular" panose="01000000000000000000"/>
              </a:rPr>
              <a:t>ms</a:t>
            </a:r>
            <a:r>
              <a:rPr lang="en-GB" sz="1600" dirty="0">
                <a:latin typeface="Nourd-Regular" panose="0100000000000000000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1600" dirty="0">
                <a:latin typeface="Nourd-Regular" panose="01000000000000000000"/>
              </a:rPr>
              <a:t>Quadrupolar excitation at the frequency </a:t>
            </a:r>
            <a:r>
              <a:rPr lang="en-GB" sz="1600" dirty="0" err="1">
                <a:latin typeface="Symbol" panose="05050102010706020507" pitchFamily="18" charset="2"/>
              </a:rPr>
              <a:t>n</a:t>
            </a:r>
            <a:r>
              <a:rPr lang="en-GB" sz="1600" baseline="-25000" dirty="0" err="1">
                <a:latin typeface="Nourd-Regular" panose="01000000000000000000"/>
              </a:rPr>
              <a:t>c</a:t>
            </a:r>
            <a:r>
              <a:rPr lang="en-GB" sz="1600" baseline="-25000" dirty="0">
                <a:latin typeface="Nourd-Regular" panose="01000000000000000000"/>
              </a:rPr>
              <a:t> </a:t>
            </a:r>
            <a:r>
              <a:rPr lang="en-GB" sz="1600" dirty="0">
                <a:latin typeface="Nourd-Regular" panose="01000000000000000000"/>
                <a:sym typeface="Wingdings" panose="05000000000000000000" pitchFamily="2" charset="2"/>
              </a:rPr>
              <a:t> radial energy increases (40 – 1000 </a:t>
            </a:r>
            <a:r>
              <a:rPr lang="en-GB" sz="1600" dirty="0" err="1">
                <a:latin typeface="Nourd-Regular" panose="01000000000000000000"/>
                <a:sym typeface="Wingdings" panose="05000000000000000000" pitchFamily="2" charset="2"/>
              </a:rPr>
              <a:t>ms</a:t>
            </a:r>
            <a:r>
              <a:rPr lang="en-GB" sz="1600" dirty="0">
                <a:latin typeface="Nourd-Regular" panose="01000000000000000000"/>
                <a:sym typeface="Wingdings" panose="05000000000000000000" pitchFamily="2" charset="2"/>
              </a:rPr>
              <a:t>)</a:t>
            </a:r>
            <a:endParaRPr lang="en-GB" sz="1600" dirty="0">
              <a:latin typeface="Nourd-Regular" panose="0100000000000000000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1600" dirty="0">
                <a:latin typeface="Nourd-Regular" panose="01000000000000000000"/>
              </a:rPr>
              <a:t>Extraction through the magnetic field gradient </a:t>
            </a:r>
            <a:r>
              <a:rPr lang="en-GB" sz="1600" dirty="0">
                <a:latin typeface="Nourd-Regular" panose="01000000000000000000"/>
                <a:sym typeface="Wingdings" panose="05000000000000000000" pitchFamily="2" charset="2"/>
              </a:rPr>
              <a:t>  conversion to axial energy</a:t>
            </a:r>
            <a:endParaRPr lang="en-GB" sz="1600" dirty="0">
              <a:latin typeface="Nourd-Regular" panose="0100000000000000000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GB" sz="1600" dirty="0">
                <a:latin typeface="Nourd-Regular" panose="01000000000000000000"/>
              </a:rPr>
              <a:t>MCP detection </a:t>
            </a:r>
            <a:r>
              <a:rPr lang="en-GB" sz="1600" dirty="0">
                <a:latin typeface="Nourd-Regular" panose="01000000000000000000"/>
                <a:sym typeface="Wingdings" panose="05000000000000000000" pitchFamily="2" charset="2"/>
              </a:rPr>
              <a:t> time of flight shorter at the resonance</a:t>
            </a:r>
            <a:endParaRPr lang="en-GB" sz="1600" dirty="0">
              <a:latin typeface="Nourd-Regular" panose="0100000000000000000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ToF</a:t>
            </a:r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-ICR (Time-of-Flight Ion-Cyclotron-</a:t>
            </a:r>
            <a:r>
              <a:rPr lang="fr-FR" sz="3200" dirty="0" err="1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Resonance</a:t>
            </a:r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)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9" y="995401"/>
            <a:ext cx="3427633" cy="24916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48" y="3885583"/>
            <a:ext cx="2573952" cy="2388508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9712709" y="5476511"/>
            <a:ext cx="128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Nourd-Regular" panose="01000000000000000000"/>
              </a:rPr>
              <a:t>1 second</a:t>
            </a:r>
          </a:p>
        </p:txBody>
      </p:sp>
      <p:pic>
        <p:nvPicPr>
          <p:cNvPr id="23" name="Espace réservé du contenu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37" y="532592"/>
            <a:ext cx="3388209" cy="345345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7604312" y="643167"/>
            <a:ext cx="4188838" cy="2586732"/>
            <a:chOff x="7785981" y="745572"/>
            <a:chExt cx="4188838" cy="2586732"/>
          </a:xfrm>
        </p:grpSpPr>
        <p:pic>
          <p:nvPicPr>
            <p:cNvPr id="13" name="Image 12" title="Ideal ToF ICR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981" y="745572"/>
              <a:ext cx="4188838" cy="25867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7854151" y="2954959"/>
              <a:ext cx="363338" cy="346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</p:grpSp>
      <p:cxnSp>
        <p:nvCxnSpPr>
          <p:cNvPr id="8" name="Connecteur droit avec flèche 7"/>
          <p:cNvCxnSpPr>
            <a:cxnSpLocks/>
          </p:cNvCxnSpPr>
          <p:nvPr/>
        </p:nvCxnSpPr>
        <p:spPr>
          <a:xfrm flipH="1" flipV="1">
            <a:off x="9897042" y="2397014"/>
            <a:ext cx="965558" cy="16052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7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0301"/>
            <a:ext cx="1425058" cy="7644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C5557E5-98F2-43B1-8C5F-AB4A90786A0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Nourd-Regular" panose="01000000000000000000"/>
              </a:rPr>
              <a:t>PIPERADE at DESIR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E18839-45D3-4B8D-A65F-388D0F83A59D}"/>
              </a:ext>
            </a:extLst>
          </p:cNvPr>
          <p:cNvGrpSpPr/>
          <p:nvPr/>
        </p:nvGrpSpPr>
        <p:grpSpPr>
          <a:xfrm>
            <a:off x="1524000" y="789510"/>
            <a:ext cx="9144000" cy="5366868"/>
            <a:chOff x="1524000" y="791492"/>
            <a:chExt cx="9144000" cy="536686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43"/>
            <a:stretch/>
          </p:blipFill>
          <p:spPr>
            <a:xfrm>
              <a:off x="1524000" y="791492"/>
              <a:ext cx="9144000" cy="5366868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8842214" y="2215210"/>
              <a:ext cx="1481796" cy="461665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Nourd-Regular" panose="01000000000000000000"/>
                </a:rPr>
                <a:t>PIPERADE</a:t>
              </a:r>
            </a:p>
          </p:txBody>
        </p:sp>
        <p:sp>
          <p:nvSpPr>
            <p:cNvPr id="13" name="Ellipse 12"/>
            <p:cNvSpPr/>
            <p:nvPr/>
          </p:nvSpPr>
          <p:spPr>
            <a:xfrm rot="1491082">
              <a:off x="7660198" y="2858904"/>
              <a:ext cx="2908119" cy="1553890"/>
            </a:xfrm>
            <a:prstGeom prst="ellipse">
              <a:avLst/>
            </a:prstGeom>
            <a:noFill/>
            <a:ln w="6350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18" name="ZoneTexte 11">
              <a:extLst>
                <a:ext uri="{FF2B5EF4-FFF2-40B4-BE49-F238E27FC236}">
                  <a16:creationId xmlns:a16="http://schemas.microsoft.com/office/drawing/2014/main" id="{10DACBB4-340E-4DAC-942E-EC1B5E4ED074}"/>
                </a:ext>
              </a:extLst>
            </p:cNvPr>
            <p:cNvSpPr txBox="1"/>
            <p:nvPr/>
          </p:nvSpPr>
          <p:spPr>
            <a:xfrm>
              <a:off x="6509259" y="1224580"/>
              <a:ext cx="933856" cy="461665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Nourd-Regular" panose="01000000000000000000"/>
                </a:rPr>
                <a:t>GPIB</a:t>
              </a:r>
            </a:p>
          </p:txBody>
        </p:sp>
        <p:sp>
          <p:nvSpPr>
            <p:cNvPr id="19" name="Ellipse 12">
              <a:extLst>
                <a:ext uri="{FF2B5EF4-FFF2-40B4-BE49-F238E27FC236}">
                  <a16:creationId xmlns:a16="http://schemas.microsoft.com/office/drawing/2014/main" id="{6E2B03C3-8063-4B9A-9D3E-20AD38A82E16}"/>
                </a:ext>
              </a:extLst>
            </p:cNvPr>
            <p:cNvSpPr/>
            <p:nvPr/>
          </p:nvSpPr>
          <p:spPr>
            <a:xfrm rot="1491082">
              <a:off x="5915259" y="1852042"/>
              <a:ext cx="1188000" cy="1188000"/>
            </a:xfrm>
            <a:prstGeom prst="ellipse">
              <a:avLst/>
            </a:prstGeom>
            <a:noFill/>
            <a:ln w="63500">
              <a:solidFill>
                <a:srgbClr val="8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E7B894-2AD7-4AEC-9C83-0A1272643185}"/>
              </a:ext>
            </a:extLst>
          </p:cNvPr>
          <p:cNvGrpSpPr/>
          <p:nvPr/>
        </p:nvGrpSpPr>
        <p:grpSpPr>
          <a:xfrm>
            <a:off x="1708016" y="1883578"/>
            <a:ext cx="6242387" cy="3739742"/>
            <a:chOff x="6623080" y="4057258"/>
            <a:chExt cx="3698898" cy="2215967"/>
          </a:xfrm>
        </p:grpSpPr>
        <p:pic>
          <p:nvPicPr>
            <p:cNvPr id="22" name="Espace réservé du contenu 3">
              <a:extLst>
                <a:ext uri="{FF2B5EF4-FFF2-40B4-BE49-F238E27FC236}">
                  <a16:creationId xmlns:a16="http://schemas.microsoft.com/office/drawing/2014/main" id="{F1152866-8AF9-44C5-B9AF-AC884DA87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9" r="43197" b="4727"/>
            <a:stretch/>
          </p:blipFill>
          <p:spPr>
            <a:xfrm>
              <a:off x="6623080" y="4057258"/>
              <a:ext cx="2219134" cy="2215967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84CC679-4124-4EB9-93F5-977C478B1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5653" y="4527323"/>
              <a:ext cx="1074182" cy="708946"/>
            </a:xfrm>
            <a:prstGeom prst="straightConnector1">
              <a:avLst/>
            </a:prstGeom>
            <a:ln w="76200">
              <a:solidFill>
                <a:srgbClr val="8000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5AF6D43-A5CE-4E28-82ED-0ED956C3109F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8410000" y="5133732"/>
              <a:ext cx="1911978" cy="193005"/>
            </a:xfrm>
            <a:prstGeom prst="straightConnector1">
              <a:avLst/>
            </a:prstGeom>
            <a:ln w="76200">
              <a:solidFill>
                <a:srgbClr val="8000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">
            <a:extLst>
              <a:ext uri="{FF2B5EF4-FFF2-40B4-BE49-F238E27FC236}">
                <a16:creationId xmlns:a16="http://schemas.microsoft.com/office/drawing/2014/main" id="{D9CD49EB-85B4-4596-8D32-91FD8AC8B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963" y="15141"/>
            <a:ext cx="2295136" cy="874786"/>
          </a:xfrm>
          <a:prstGeom prst="rect">
            <a:avLst/>
          </a:prstGeom>
        </p:spPr>
      </p:pic>
      <p:pic>
        <p:nvPicPr>
          <p:cNvPr id="15" name="Espace réservé du contenu 3">
            <a:extLst>
              <a:ext uri="{FF2B5EF4-FFF2-40B4-BE49-F238E27FC236}">
                <a16:creationId xmlns:a16="http://schemas.microsoft.com/office/drawing/2014/main" id="{0D672D53-E32F-43E5-AEC8-FBC1A106A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r="43197" b="4727"/>
          <a:stretch/>
        </p:blipFill>
        <p:spPr>
          <a:xfrm>
            <a:off x="792822" y="701622"/>
            <a:ext cx="5571216" cy="5563266"/>
          </a:xfr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3117F2A-1962-41C3-B3C8-DF54DDAD696B}"/>
              </a:ext>
            </a:extLst>
          </p:cNvPr>
          <p:cNvGrpSpPr/>
          <p:nvPr/>
        </p:nvGrpSpPr>
        <p:grpSpPr>
          <a:xfrm>
            <a:off x="4477678" y="1748118"/>
            <a:ext cx="6442900" cy="1880841"/>
            <a:chOff x="4477678" y="1748118"/>
            <a:chExt cx="6442900" cy="18808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8620CB-7D31-405F-B404-76850BCF72ED}"/>
                </a:ext>
              </a:extLst>
            </p:cNvPr>
            <p:cNvSpPr txBox="1"/>
            <p:nvPr/>
          </p:nvSpPr>
          <p:spPr>
            <a:xfrm>
              <a:off x="7297894" y="1748118"/>
              <a:ext cx="3622684" cy="40011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80002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Cooling &amp; bunching of the beam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75E128-5BE4-4CEB-A878-34EDC16B9348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4477678" y="1948173"/>
              <a:ext cx="2820216" cy="1680786"/>
            </a:xfrm>
            <a:prstGeom prst="straightConnector1">
              <a:avLst/>
            </a:prstGeom>
            <a:ln w="76200">
              <a:solidFill>
                <a:srgbClr val="8000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659E443-1669-4F66-B53D-3A4B049DC129}"/>
              </a:ext>
            </a:extLst>
          </p:cNvPr>
          <p:cNvSpPr txBox="1"/>
          <p:nvPr/>
        </p:nvSpPr>
        <p:spPr>
          <a:xfrm>
            <a:off x="7297894" y="3632997"/>
            <a:ext cx="3622684" cy="707886"/>
          </a:xfrm>
          <a:prstGeom prst="rect">
            <a:avLst/>
          </a:prstGeom>
          <a:solidFill>
            <a:schemeClr val="bg1"/>
          </a:solidFill>
          <a:ln w="63500">
            <a:solidFill>
              <a:srgbClr val="80002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Beam purification </a:t>
            </a:r>
          </a:p>
          <a:p>
            <a:pPr algn="ctr"/>
            <a:r>
              <a:rPr lang="en-GB" sz="2000" dirty="0"/>
              <a:t>&amp;  mass measurement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F3FD5B-A836-4538-BA45-8CFEC5671874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5294569" y="3929748"/>
            <a:ext cx="2003325" cy="57192"/>
          </a:xfrm>
          <a:prstGeom prst="straightConnector1">
            <a:avLst/>
          </a:prstGeom>
          <a:ln w="76200">
            <a:solidFill>
              <a:srgbClr val="800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8">
            <a:extLst>
              <a:ext uri="{FF2B5EF4-FFF2-40B4-BE49-F238E27FC236}">
                <a16:creationId xmlns:a16="http://schemas.microsoft.com/office/drawing/2014/main" id="{4F1A20C3-52A9-4268-9B03-3419423C005C}"/>
              </a:ext>
            </a:extLst>
          </p:cNvPr>
          <p:cNvSpPr txBox="1"/>
          <p:nvPr/>
        </p:nvSpPr>
        <p:spPr>
          <a:xfrm>
            <a:off x="0" y="233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Nourd-Regular" panose="01000000000000000000"/>
              </a:rPr>
              <a:t>PIPERADE at LP2iB</a:t>
            </a:r>
          </a:p>
        </p:txBody>
      </p:sp>
    </p:spTree>
    <p:extLst>
      <p:ext uri="{BB962C8B-B14F-4D97-AF65-F5344CB8AC3E}">
        <p14:creationId xmlns:p14="http://schemas.microsoft.com/office/powerpoint/2010/main" val="421456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 animBg="1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0272" y="991656"/>
                <a:ext cx="1451872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sz="2000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72" y="991656"/>
                <a:ext cx="1451872" cy="6685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/>
          <p:cNvCxnSpPr/>
          <p:nvPr/>
        </p:nvCxnSpPr>
        <p:spPr>
          <a:xfrm>
            <a:off x="1066340" y="850542"/>
            <a:ext cx="287023" cy="210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60410" y="562631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+1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1726599" y="879450"/>
            <a:ext cx="411090" cy="154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137689" y="539960"/>
            <a:ext cx="363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Measured thanks to a reference (well-known mass)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3998"/>
          <a:stretch/>
        </p:blipFill>
        <p:spPr>
          <a:xfrm>
            <a:off x="7920428" y="1806747"/>
            <a:ext cx="3485703" cy="180605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564" y="1806747"/>
            <a:ext cx="3536864" cy="180605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5"/>
          <a:srcRect t="1522"/>
          <a:stretch/>
        </p:blipFill>
        <p:spPr>
          <a:xfrm>
            <a:off x="759980" y="1806747"/>
            <a:ext cx="3623584" cy="1800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3332787" y="2495793"/>
                <a:ext cx="742063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787" y="2495793"/>
                <a:ext cx="742063" cy="4089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8550333" y="2497779"/>
                <a:ext cx="742063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333" y="2497779"/>
                <a:ext cx="742063" cy="4089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6726223" y="2497779"/>
                <a:ext cx="748475" cy="406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41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223" y="2497779"/>
                <a:ext cx="748475" cy="4062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/>
          <p:cNvSpPr txBox="1"/>
          <p:nvPr/>
        </p:nvSpPr>
        <p:spPr>
          <a:xfrm>
            <a:off x="40641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ToF</a:t>
            </a:r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-ICR mass </a:t>
            </a:r>
            <a:r>
              <a:rPr lang="fr-FR" sz="3200" dirty="0" err="1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measurements</a:t>
            </a:r>
            <a:endParaRPr lang="fr-FR" sz="3200" dirty="0">
              <a:solidFill>
                <a:srgbClr val="800020"/>
              </a:solidFill>
              <a:latin typeface="Nourd-Regular" panose="0100000000000000000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550332" y="1100679"/>
                <a:ext cx="3454792" cy="561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41</m:t>
                              </m:r>
                            </m:sup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sPre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39</m:t>
                                  </m:r>
                                </m:sup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sPre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2000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332" y="1100679"/>
                <a:ext cx="3454792" cy="5615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014760" y="482477"/>
                <a:ext cx="5071145" cy="117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Nourd-Regular" panose="01000000000000000000"/>
                  </a:rPr>
                  <a:t>Experimentally, we measure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𝟑𝟗</m:t>
                            </m:r>
                          </m:sup>
                          <m:e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sPre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Pre>
                          <m:sPrePr>
                            <m:ctrlP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𝟒𝟏</m:t>
                            </m:r>
                          </m:sup>
                          <m:e>
                            <m:r>
                              <a:rPr lang="en-GB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sPre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latin typeface="Nourd-Regular" panose="01000000000000000000"/>
                </a:endParaRPr>
              </a:p>
              <a:p>
                <a:endParaRPr lang="en-GB" dirty="0">
                  <a:latin typeface="Nourd-Regular" panose="01000000000000000000"/>
                </a:endParaRPr>
              </a:p>
              <a:p>
                <a:r>
                  <a:rPr lang="en-GB" dirty="0">
                    <a:latin typeface="Nourd-Regular" panose="01000000000000000000"/>
                  </a:rPr>
                  <a:t>Mass determination    </a:t>
                </a:r>
                <a:r>
                  <a:rPr lang="en-GB" dirty="0">
                    <a:latin typeface="Nourd-Regular" panose="01000000000000000000"/>
                    <a:sym typeface="Wingdings" panose="05000000000000000000" pitchFamily="2" charset="2"/>
                  </a:rPr>
                  <a:t> </a:t>
                </a:r>
                <a:endParaRPr lang="en-GB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760" y="482477"/>
                <a:ext cx="5071145" cy="1177695"/>
              </a:xfrm>
              <a:prstGeom prst="rect">
                <a:avLst/>
              </a:prstGeom>
              <a:blipFill>
                <a:blip r:embed="rId10"/>
                <a:stretch>
                  <a:fillRect l="-1082" b="-77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E265D716-76C8-4054-8C10-EC7891DDA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37" y="3607565"/>
            <a:ext cx="3705425" cy="2779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622770A-3312-4CE9-B2D1-0447F19E456C}"/>
                  </a:ext>
                </a:extLst>
              </p:cNvPr>
              <p:cNvSpPr txBox="1"/>
              <p:nvPr/>
            </p:nvSpPr>
            <p:spPr>
              <a:xfrm>
                <a:off x="6726223" y="4265670"/>
                <a:ext cx="3705426" cy="544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Nourd-Regular" panose="01000000000000000000"/>
                    <a:sym typeface="Wingdings" panose="05000000000000000000" pitchFamily="2" charset="2"/>
                  </a:rPr>
                  <a:t> </a:t>
                </a:r>
                <a:r>
                  <a:rPr lang="en-GB" sz="2000" dirty="0">
                    <a:latin typeface="Nourd-Regular" panose="01000000000000000000"/>
                  </a:rPr>
                  <a:t>Precision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3∗10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GB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622770A-3312-4CE9-B2D1-0447F19E4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223" y="4265670"/>
                <a:ext cx="3705426" cy="544829"/>
              </a:xfrm>
              <a:prstGeom prst="rect">
                <a:avLst/>
              </a:prstGeom>
              <a:blipFill>
                <a:blip r:embed="rId12"/>
                <a:stretch>
                  <a:fillRect l="-1645" b="-7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5A2AFDE9-6F8C-4FD7-86C5-8F5EC65115BC}"/>
              </a:ext>
            </a:extLst>
          </p:cNvPr>
          <p:cNvSpPr txBox="1"/>
          <p:nvPr/>
        </p:nvSpPr>
        <p:spPr>
          <a:xfrm>
            <a:off x="6726223" y="4934104"/>
            <a:ext cx="4895875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Nourd-Regular" panose="01000000000000000000"/>
              </a:rPr>
              <a:t>Studies of </a:t>
            </a:r>
            <a:r>
              <a:rPr lang="en-GB" dirty="0" err="1">
                <a:latin typeface="Nourd-Regular" panose="01000000000000000000"/>
              </a:rPr>
              <a:t>systematical</a:t>
            </a:r>
            <a:r>
              <a:rPr lang="en-GB" dirty="0">
                <a:latin typeface="Nourd-Regular" panose="01000000000000000000"/>
              </a:rPr>
              <a:t> uncertainties in progress (magnetic field fluctuations, number of ions, mass of the reference, etc…)</a:t>
            </a:r>
          </a:p>
        </p:txBody>
      </p:sp>
    </p:spTree>
    <p:extLst>
      <p:ext uri="{BB962C8B-B14F-4D97-AF65-F5344CB8AC3E}">
        <p14:creationId xmlns:p14="http://schemas.microsoft.com/office/powerpoint/2010/main" val="322603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15" grpId="0"/>
      <p:bldP spid="16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r="4328"/>
          <a:stretch/>
        </p:blipFill>
        <p:spPr>
          <a:xfrm>
            <a:off x="8066356" y="3115477"/>
            <a:ext cx="3728752" cy="3270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42474" y="2639426"/>
            <a:ext cx="3457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latin typeface="Nourd-Regular" panose="01000000000000000000"/>
              </a:rPr>
              <a:t>M. </a:t>
            </a:r>
            <a:r>
              <a:rPr lang="fr-FR" sz="1600" i="1" dirty="0" err="1">
                <a:latin typeface="Nourd-Regular" panose="01000000000000000000"/>
              </a:rPr>
              <a:t>Hukkanen</a:t>
            </a:r>
            <a:r>
              <a:rPr lang="fr-FR" sz="1600" i="1" dirty="0">
                <a:latin typeface="Nourd-Regular" panose="01000000000000000000"/>
              </a:rPr>
              <a:t> et al. Phys. </a:t>
            </a:r>
            <a:r>
              <a:rPr lang="fr-FR" sz="1600" i="1" dirty="0" err="1">
                <a:latin typeface="Nourd-Regular" panose="01000000000000000000"/>
              </a:rPr>
              <a:t>Rev</a:t>
            </a:r>
            <a:r>
              <a:rPr lang="fr-FR" sz="1600" i="1" dirty="0">
                <a:latin typeface="Nourd-Regular" panose="01000000000000000000"/>
              </a:rPr>
              <a:t>. C </a:t>
            </a:r>
            <a:r>
              <a:rPr lang="fr-FR" sz="1600" b="1" i="1" dirty="0">
                <a:latin typeface="Nourd-Regular" panose="01000000000000000000"/>
              </a:rPr>
              <a:t>107</a:t>
            </a:r>
            <a:r>
              <a:rPr lang="fr-FR" sz="1600" i="1" dirty="0">
                <a:latin typeface="Nourd-Regular" panose="01000000000000000000"/>
              </a:rPr>
              <a:t> (2023) 014306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157882" y="3859657"/>
            <a:ext cx="8057684" cy="2195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endParaRPr lang="en-GB" sz="1600" dirty="0">
              <a:latin typeface="Nourd-Regular" panose="0100000000000000000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75499" y="1665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PI-ICR (Phase-Imaging Ion-Cyclotron-</a:t>
            </a:r>
            <a:r>
              <a:rPr lang="fr-FR" sz="3200" dirty="0" err="1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Resonance</a:t>
            </a:r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2" t="23228" r="6868" b="15956"/>
          <a:stretch/>
        </p:blipFill>
        <p:spPr>
          <a:xfrm>
            <a:off x="816444" y="1443538"/>
            <a:ext cx="2206171" cy="221562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671523" y="2400664"/>
            <a:ext cx="108000" cy="108000"/>
            <a:chOff x="800943" y="2046063"/>
            <a:chExt cx="356751" cy="348531"/>
          </a:xfrm>
        </p:grpSpPr>
        <p:sp>
          <p:nvSpPr>
            <p:cNvPr id="18" name="Ellipse 17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849326" y="2109583"/>
              <a:ext cx="142700" cy="139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580852" y="2501042"/>
            <a:ext cx="108000" cy="108000"/>
            <a:chOff x="800943" y="2046063"/>
            <a:chExt cx="356751" cy="348531"/>
          </a:xfrm>
        </p:grpSpPr>
        <p:sp>
          <p:nvSpPr>
            <p:cNvPr id="26" name="Ellipse 25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849326" y="2109583"/>
              <a:ext cx="142700" cy="139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711622" y="2551348"/>
            <a:ext cx="108000" cy="108000"/>
            <a:chOff x="800943" y="2046063"/>
            <a:chExt cx="356751" cy="348531"/>
          </a:xfrm>
        </p:grpSpPr>
        <p:sp>
          <p:nvSpPr>
            <p:cNvPr id="34" name="Ellipse 33"/>
            <p:cNvSpPr/>
            <p:nvPr/>
          </p:nvSpPr>
          <p:spPr>
            <a:xfrm>
              <a:off x="1013694" y="222221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1005392" y="2118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6" name="Ellipse 35"/>
            <p:cNvSpPr/>
            <p:nvPr/>
          </p:nvSpPr>
          <p:spPr>
            <a:xfrm>
              <a:off x="946174" y="2186301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920610" y="204606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800943" y="2194548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849326" y="2109583"/>
              <a:ext cx="142700" cy="1394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895510" y="2250594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690157" y="2183520"/>
            <a:ext cx="208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urd-Regular" panose="01000000000000000000"/>
              </a:rPr>
              <a:t>c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1580852" y="2571031"/>
            <a:ext cx="2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urd-Regular" panose="01000000000000000000"/>
              </a:rPr>
              <a:t>1</a:t>
            </a: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150487" y="1322031"/>
            <a:ext cx="3070250" cy="2355675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stCxn id="36" idx="7"/>
          </p:cNvCxnSpPr>
          <p:nvPr/>
        </p:nvCxnSpPr>
        <p:spPr>
          <a:xfrm>
            <a:off x="1792797" y="2601339"/>
            <a:ext cx="2153624" cy="580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1735557" y="2445286"/>
            <a:ext cx="2201796" cy="9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>
            <a:stCxn id="27" idx="6"/>
          </p:cNvCxnSpPr>
          <p:nvPr/>
        </p:nvCxnSpPr>
        <p:spPr>
          <a:xfrm>
            <a:off x="1686338" y="2545664"/>
            <a:ext cx="2184622" cy="279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6"/>
          <a:srcRect l="11126" t="53177" r="8210" b="4675"/>
          <a:stretch/>
        </p:blipFill>
        <p:spPr>
          <a:xfrm>
            <a:off x="6277312" y="1297346"/>
            <a:ext cx="2062480" cy="1976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8746270" y="840301"/>
                <a:ext cx="226863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270" y="840301"/>
                <a:ext cx="2268634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9165720" y="1711510"/>
                <a:ext cx="1518301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5720" y="1711510"/>
                <a:ext cx="1518301" cy="6127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ZoneTexte 65"/>
          <p:cNvSpPr txBox="1"/>
          <p:nvPr/>
        </p:nvSpPr>
        <p:spPr>
          <a:xfrm>
            <a:off x="7041369" y="2589120"/>
            <a:ext cx="2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urd-Regular" panose="01000000000000000000"/>
              </a:rPr>
              <a:t>1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359116" y="2342776"/>
            <a:ext cx="209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urd-Regular" panose="01000000000000000000"/>
              </a:rPr>
              <a:t>2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531556" y="2168032"/>
            <a:ext cx="384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urd-Regular" panose="01000000000000000000"/>
              </a:rPr>
              <a:t>2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7363949" y="1350292"/>
            <a:ext cx="24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urd-Regular" panose="01000000000000000000"/>
              </a:rPr>
              <a:t>c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0" y="555743"/>
            <a:ext cx="869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Nourd-Regular" panose="01000000000000000000"/>
              </a:rPr>
              <a:t>Projection of radial motion phases on a position-sensitive detector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573258" y="4274449"/>
            <a:ext cx="72644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Nourd-Regular" panose="01000000000000000000"/>
              </a:rPr>
              <a:t>High sensitivity (“non scanning method”)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Nourd-Regular" panose="01000000000000000000"/>
              </a:rPr>
              <a:t>Gain of a factor of  5-10 in precision  and 40 in resolution compared to </a:t>
            </a:r>
            <a:r>
              <a:rPr lang="en-GB" sz="1600" dirty="0" err="1">
                <a:latin typeface="Nourd-Regular" panose="01000000000000000000"/>
              </a:rPr>
              <a:t>ToF</a:t>
            </a:r>
            <a:r>
              <a:rPr lang="en-GB" sz="1600" dirty="0">
                <a:latin typeface="Nourd-Regular" panose="01000000000000000000"/>
              </a:rPr>
              <a:t>-ICR (up to R = 10</a:t>
            </a:r>
            <a:r>
              <a:rPr lang="en-GB" sz="1600" baseline="30000" dirty="0">
                <a:latin typeface="Nourd-Regular" panose="01000000000000000000"/>
              </a:rPr>
              <a:t>7</a:t>
            </a:r>
            <a:r>
              <a:rPr lang="en-GB" sz="1600" dirty="0">
                <a:latin typeface="Nourd-Regular" panose="01000000000000000000"/>
              </a:rPr>
              <a:t>)</a:t>
            </a:r>
            <a:endParaRPr lang="en-GB" sz="1600" b="1" dirty="0">
              <a:solidFill>
                <a:srgbClr val="FF0000"/>
              </a:solidFill>
              <a:latin typeface="Nourd-Regular" panose="01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FF0000"/>
              </a:solidFill>
              <a:latin typeface="Nourd-Regular" panose="01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Nourd-Regular" panose="01000000000000000000"/>
              </a:rPr>
              <a:t>Measurement of ground state masses and isomer excitation energies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Nourd-Regular" panose="01000000000000000000"/>
              </a:rPr>
              <a:t>Capable of separate isomers </a:t>
            </a:r>
            <a:r>
              <a:rPr lang="en-GB" sz="1600" dirty="0">
                <a:latin typeface="Nourd-Regular" panose="01000000000000000000"/>
                <a:sym typeface="Wingdings" panose="05000000000000000000" pitchFamily="2" charset="2"/>
              </a:rPr>
              <a:t> high-resolution </a:t>
            </a:r>
            <a:r>
              <a:rPr lang="en-GB" sz="1600" dirty="0">
                <a:latin typeface="Nourd-Regular" panose="01000000000000000000"/>
              </a:rPr>
              <a:t>purification for DESIR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Nourd-Regular" panose="01000000000000000000"/>
            </a:endParaRPr>
          </a:p>
          <a:p>
            <a:endParaRPr lang="fr-FR" dirty="0">
              <a:latin typeface="Nourd-Regular" panose="01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574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>
            <a:extLst>
              <a:ext uri="{FF2B5EF4-FFF2-40B4-BE49-F238E27FC236}">
                <a16:creationId xmlns:a16="http://schemas.microsoft.com/office/drawing/2014/main" id="{B89ED083-5B6D-48D7-9980-B685F40A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9"/>
          <a:stretch/>
        </p:blipFill>
        <p:spPr>
          <a:xfrm>
            <a:off x="6167338" y="3777592"/>
            <a:ext cx="4892773" cy="260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52DEF84-8F0A-46AE-9E4A-7BF3D7BE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72" y="778577"/>
            <a:ext cx="2510169" cy="216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48296E4-71BB-4ACE-977D-AA1F853ED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778577"/>
            <a:ext cx="2510169" cy="21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B4C1A2B-18AF-45C8-9FFC-6BA4D65E0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05" y="796413"/>
            <a:ext cx="2527990" cy="21753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02E77B-FCD8-4828-A901-19E3F5E92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1" y="797113"/>
            <a:ext cx="2520000" cy="216846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0" y="16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PI-ICR at PIPERADE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98DD4C-3804-4BE0-9FD0-3692816287EC}"/>
              </a:ext>
            </a:extLst>
          </p:cNvPr>
          <p:cNvSpPr txBox="1"/>
          <p:nvPr/>
        </p:nvSpPr>
        <p:spPr>
          <a:xfrm>
            <a:off x="630620" y="409245"/>
            <a:ext cx="290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Nourd-Regular" panose="01000000000000000000"/>
              </a:rPr>
              <a:t>Initial conditions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58F38BE-91C7-4229-B4EF-39A2DF7AFA3A}"/>
              </a:ext>
            </a:extLst>
          </p:cNvPr>
          <p:cNvSpPr txBox="1"/>
          <p:nvPr/>
        </p:nvSpPr>
        <p:spPr>
          <a:xfrm>
            <a:off x="3446652" y="409245"/>
            <a:ext cx="297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Nourd-Regular" panose="01000000000000000000"/>
              </a:rPr>
              <a:t>Magnetron</a:t>
            </a:r>
            <a:r>
              <a:rPr lang="fr-FR" dirty="0">
                <a:latin typeface="Nourd-Regular" panose="01000000000000000000"/>
              </a:rPr>
              <a:t> </a:t>
            </a:r>
            <a:r>
              <a:rPr lang="fr-FR" dirty="0" err="1">
                <a:latin typeface="Nourd-Regular" panose="01000000000000000000"/>
              </a:rPr>
              <a:t>damping</a:t>
            </a:r>
            <a:endParaRPr lang="fr-FR" dirty="0">
              <a:latin typeface="Nourd-Regular" panose="0100000000000000000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BEABD73-AC9B-4C15-9935-40D8B066891C}"/>
              </a:ext>
            </a:extLst>
          </p:cNvPr>
          <p:cNvSpPr txBox="1"/>
          <p:nvPr/>
        </p:nvSpPr>
        <p:spPr>
          <a:xfrm>
            <a:off x="6588650" y="429424"/>
            <a:ext cx="196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baseline="-25000" dirty="0">
                <a:latin typeface="Nourd-Regular" panose="01000000000000000000"/>
              </a:rPr>
              <a:t>+</a:t>
            </a:r>
            <a:r>
              <a:rPr lang="fr-FR" dirty="0">
                <a:latin typeface="Nourd-Regular" panose="01000000000000000000"/>
              </a:rPr>
              <a:t> excitation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377C80E-AD1B-49F9-BB15-F32FE2A0E736}"/>
              </a:ext>
            </a:extLst>
          </p:cNvPr>
          <p:cNvSpPr txBox="1"/>
          <p:nvPr/>
        </p:nvSpPr>
        <p:spPr>
          <a:xfrm>
            <a:off x="8842860" y="427081"/>
            <a:ext cx="238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Nourd-Regular" panose="01000000000000000000"/>
              </a:rPr>
              <a:t>Conversion </a:t>
            </a:r>
            <a:r>
              <a:rPr lang="fr-FR" dirty="0" err="1">
                <a:latin typeface="Nourd-Regular" panose="01000000000000000000"/>
              </a:rPr>
              <a:t>magnetron</a:t>
            </a:r>
            <a:endParaRPr lang="fr-FR" dirty="0">
              <a:latin typeface="Nourd-Regular" panose="0100000000000000000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12366C0-42AB-4467-B087-C2FE781F6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131887" y="3777592"/>
            <a:ext cx="4964112" cy="2605795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A832F67-4EF0-46A7-BB56-A61BA9126639}"/>
              </a:ext>
            </a:extLst>
          </p:cNvPr>
          <p:cNvCxnSpPr/>
          <p:nvPr/>
        </p:nvCxnSpPr>
        <p:spPr>
          <a:xfrm>
            <a:off x="282102" y="3429000"/>
            <a:ext cx="114330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F9CF654-5F8B-4DF5-84ED-F83D420CF7F3}"/>
              </a:ext>
            </a:extLst>
          </p:cNvPr>
          <p:cNvCxnSpPr/>
          <p:nvPr/>
        </p:nvCxnSpPr>
        <p:spPr>
          <a:xfrm>
            <a:off x="404817" y="3258766"/>
            <a:ext cx="0" cy="340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702AF0AC-DBBA-481A-BD27-F6679AD0BEFC}"/>
              </a:ext>
            </a:extLst>
          </p:cNvPr>
          <p:cNvSpPr txBox="1"/>
          <p:nvPr/>
        </p:nvSpPr>
        <p:spPr>
          <a:xfrm>
            <a:off x="15710" y="3526272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Nourd-Regular" panose="01000000000000000000"/>
              </a:rPr>
              <a:t>Step</a:t>
            </a:r>
            <a:r>
              <a:rPr lang="fr-FR" dirty="0">
                <a:latin typeface="Nourd-Regular" panose="01000000000000000000"/>
              </a:rPr>
              <a:t> 1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37CE257-D054-4596-9D72-99BD41D8EACC}"/>
              </a:ext>
            </a:extLst>
          </p:cNvPr>
          <p:cNvCxnSpPr/>
          <p:nvPr/>
        </p:nvCxnSpPr>
        <p:spPr>
          <a:xfrm>
            <a:off x="3125541" y="3256404"/>
            <a:ext cx="0" cy="340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E3E8C6D8-23FF-4CFD-AECA-BB5F794D1B5F}"/>
              </a:ext>
            </a:extLst>
          </p:cNvPr>
          <p:cNvSpPr txBox="1"/>
          <p:nvPr/>
        </p:nvSpPr>
        <p:spPr>
          <a:xfrm>
            <a:off x="2736434" y="3523910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Nourd-Regular" panose="01000000000000000000"/>
              </a:rPr>
              <a:t>Step</a:t>
            </a:r>
            <a:r>
              <a:rPr lang="fr-FR" dirty="0">
                <a:latin typeface="Nourd-Regular" panose="01000000000000000000"/>
              </a:rPr>
              <a:t> 2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644DA171-6F44-44EA-9792-786CD6D0176B}"/>
              </a:ext>
            </a:extLst>
          </p:cNvPr>
          <p:cNvCxnSpPr/>
          <p:nvPr/>
        </p:nvCxnSpPr>
        <p:spPr>
          <a:xfrm>
            <a:off x="6011206" y="3256068"/>
            <a:ext cx="0" cy="340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9A44D4C8-0DAF-428C-B4AB-D65D70206C90}"/>
              </a:ext>
            </a:extLst>
          </p:cNvPr>
          <p:cNvSpPr txBox="1"/>
          <p:nvPr/>
        </p:nvSpPr>
        <p:spPr>
          <a:xfrm>
            <a:off x="5622099" y="3523574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Nourd-Regular" panose="01000000000000000000"/>
              </a:rPr>
              <a:t>Step</a:t>
            </a:r>
            <a:r>
              <a:rPr lang="fr-FR" dirty="0">
                <a:latin typeface="Nourd-Regular" panose="01000000000000000000"/>
              </a:rPr>
              <a:t> 3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6FD23F34-F2F2-469E-B664-501EFBD3FACE}"/>
              </a:ext>
            </a:extLst>
          </p:cNvPr>
          <p:cNvCxnSpPr/>
          <p:nvPr/>
        </p:nvCxnSpPr>
        <p:spPr>
          <a:xfrm>
            <a:off x="8833132" y="3264786"/>
            <a:ext cx="0" cy="340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C0AF6808-9B27-48F8-83C6-B0D28DA9F714}"/>
              </a:ext>
            </a:extLst>
          </p:cNvPr>
          <p:cNvSpPr txBox="1"/>
          <p:nvPr/>
        </p:nvSpPr>
        <p:spPr>
          <a:xfrm>
            <a:off x="8444025" y="3532292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Nourd-Regular" panose="01000000000000000000"/>
              </a:rPr>
              <a:t>Step</a:t>
            </a:r>
            <a:r>
              <a:rPr lang="fr-FR" dirty="0">
                <a:latin typeface="Nourd-Regular" panose="01000000000000000000"/>
              </a:rPr>
              <a:t> 4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5437C835-5034-46E8-A2A7-927E3F104707}"/>
              </a:ext>
            </a:extLst>
          </p:cNvPr>
          <p:cNvCxnSpPr/>
          <p:nvPr/>
        </p:nvCxnSpPr>
        <p:spPr>
          <a:xfrm>
            <a:off x="11368890" y="3264786"/>
            <a:ext cx="0" cy="3404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51768085-D093-4D36-9B55-F9FBBFC32FAC}"/>
              </a:ext>
            </a:extLst>
          </p:cNvPr>
          <p:cNvSpPr txBox="1"/>
          <p:nvPr/>
        </p:nvSpPr>
        <p:spPr>
          <a:xfrm>
            <a:off x="10979783" y="3532292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Nourd-Regular" panose="01000000000000000000"/>
              </a:rPr>
              <a:t>Step</a:t>
            </a:r>
            <a:r>
              <a:rPr lang="fr-FR" dirty="0">
                <a:latin typeface="Nourd-Regular" panose="01000000000000000000"/>
              </a:rPr>
              <a:t> 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8B701A-712B-4585-8C68-019BFC2B0F45}"/>
              </a:ext>
            </a:extLst>
          </p:cNvPr>
          <p:cNvSpPr/>
          <p:nvPr/>
        </p:nvSpPr>
        <p:spPr>
          <a:xfrm>
            <a:off x="1900082" y="6320910"/>
            <a:ext cx="5603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  <a:latin typeface="-apple-system"/>
              </a:rPr>
              <a:t>Eliseev</a:t>
            </a:r>
            <a:r>
              <a:rPr lang="en-US" sz="1400" i="1" dirty="0">
                <a:solidFill>
                  <a:srgbClr val="C00000"/>
                </a:solidFill>
                <a:latin typeface="-apple-system"/>
              </a:rPr>
              <a:t>, S et al. Appl. Phys. B </a:t>
            </a:r>
            <a:r>
              <a:rPr lang="en-US" sz="1400" b="1" i="1" dirty="0">
                <a:solidFill>
                  <a:srgbClr val="C00000"/>
                </a:solidFill>
                <a:latin typeface="-apple-system"/>
              </a:rPr>
              <a:t>114</a:t>
            </a:r>
            <a:r>
              <a:rPr lang="en-US" sz="1400" i="1" dirty="0">
                <a:solidFill>
                  <a:srgbClr val="C00000"/>
                </a:solidFill>
                <a:latin typeface="-apple-system"/>
              </a:rPr>
              <a:t> (2014) 107–128</a:t>
            </a:r>
            <a:endParaRPr lang="fr-FR" sz="1400" i="1" dirty="0">
              <a:solidFill>
                <a:srgbClr val="C00000"/>
              </a:solidFill>
              <a:latin typeface="Nourd-Regular" panose="01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442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42" grpId="0"/>
      <p:bldP spid="47" grpId="0"/>
      <p:bldP spid="50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3" y="876373"/>
            <a:ext cx="4670338" cy="56056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1" y="819604"/>
            <a:ext cx="5702078" cy="38340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85661" y="3792797"/>
            <a:ext cx="356616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latin typeface="Nourd-Regular" panose="01000000000000000000" pitchFamily="2" charset="0"/>
              </a:rPr>
              <a:t>Base </a:t>
            </a:r>
            <a:r>
              <a:rPr lang="fr-FR" sz="2800" err="1">
                <a:latin typeface="Nourd-Regular" panose="01000000000000000000" pitchFamily="2" charset="0"/>
              </a:rPr>
              <a:t>flange</a:t>
            </a:r>
            <a:r>
              <a:rPr lang="fr-FR" sz="2800">
                <a:latin typeface="Nourd-Regular" panose="01000000000000000000" pitchFamily="2" charset="0"/>
              </a:rPr>
              <a:t> 250 mm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685661" y="2631723"/>
            <a:ext cx="244727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err="1">
                <a:latin typeface="Nourd-Regular" panose="01000000000000000000" pitchFamily="2" charset="0"/>
              </a:rPr>
              <a:t>Mounting</a:t>
            </a:r>
            <a:r>
              <a:rPr lang="fr-FR" sz="2800">
                <a:latin typeface="Nourd-Regular" panose="01000000000000000000" pitchFamily="2" charset="0"/>
              </a:rPr>
              <a:t> ring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24451" y="1874679"/>
            <a:ext cx="1411177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latin typeface="Nourd-Regular" panose="01000000000000000000" pitchFamily="2" charset="0"/>
              </a:rPr>
              <a:t>DLD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79937" y="1169547"/>
            <a:ext cx="215148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err="1">
                <a:latin typeface="Nourd-Regular" panose="01000000000000000000" pitchFamily="2" charset="0"/>
              </a:rPr>
              <a:t>Holder</a:t>
            </a:r>
            <a:r>
              <a:rPr lang="fr-FR" sz="2400">
                <a:latin typeface="Nourd-Regular" panose="01000000000000000000" pitchFamily="2" charset="0"/>
              </a:rPr>
              <a:t> plate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034341" y="892495"/>
            <a:ext cx="165003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latin typeface="Nourd-Regular" panose="01000000000000000000" pitchFamily="2" charset="0"/>
              </a:rPr>
              <a:t>MCP rings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937" y="4793249"/>
            <a:ext cx="64579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4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8EC1F-C067-425F-9015-E2F4FEF89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5" y="952107"/>
            <a:ext cx="7268665" cy="51386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0AA0B6-2D4B-4B6A-B515-55D67A64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800020"/>
                </a:solidFill>
              </a:rPr>
              <a:t>Magnetic field fluctuations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085FF-4FD9-4F3D-9556-E589553701E1}"/>
              </a:ext>
            </a:extLst>
          </p:cNvPr>
          <p:cNvSpPr txBox="1"/>
          <p:nvPr/>
        </p:nvSpPr>
        <p:spPr>
          <a:xfrm>
            <a:off x="7888332" y="1259035"/>
            <a:ext cx="392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Linear interpolation of a reference nuclei is used to determine the value of the magnetic field for the two methods </a:t>
            </a:r>
          </a:p>
        </p:txBody>
      </p:sp>
    </p:spTree>
    <p:extLst>
      <p:ext uri="{BB962C8B-B14F-4D97-AF65-F5344CB8AC3E}">
        <p14:creationId xmlns:p14="http://schemas.microsoft.com/office/powerpoint/2010/main" val="2784818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489C7E-9B27-4E8C-A10F-0EFB0ED0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800020"/>
                </a:solidFill>
              </a:rPr>
              <a:t>Electric field anharmonicities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4A9CC5-5CA1-4976-AEB5-969ABC3D6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9504" r="14112"/>
          <a:stretch/>
        </p:blipFill>
        <p:spPr>
          <a:xfrm>
            <a:off x="1263445" y="671459"/>
            <a:ext cx="9665110" cy="551508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B1EE7-17D8-4B51-B796-11EEE87CA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0" y="1070084"/>
            <a:ext cx="10160080" cy="5116456"/>
          </a:xfrm>
        </p:spPr>
      </p:pic>
    </p:spTree>
    <p:extLst>
      <p:ext uri="{BB962C8B-B14F-4D97-AF65-F5344CB8AC3E}">
        <p14:creationId xmlns:p14="http://schemas.microsoft.com/office/powerpoint/2010/main" val="38506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95601" y="1722262"/>
            <a:ext cx="6975230" cy="35730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AB29BB9-EC69-2D43-0884-E45C89E55BE4}"/>
              </a:ext>
            </a:extLst>
          </p:cNvPr>
          <p:cNvSpPr txBox="1"/>
          <p:nvPr/>
        </p:nvSpPr>
        <p:spPr>
          <a:xfrm>
            <a:off x="1925516" y="5472498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Nourd-Regular" panose="01000000000000000000"/>
              </a:rPr>
              <a:t>Multiple Hit Readout of a Microchannel Plate Detector With a Three-Layer Delay-Line Anode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Nourd-Regular" panose="0100000000000000000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AC710E36-8626-DC4F-45E0-5D2037AED21A}"/>
              </a:ext>
            </a:extLst>
          </p:cNvPr>
          <p:cNvSpPr txBox="1"/>
          <p:nvPr/>
        </p:nvSpPr>
        <p:spPr>
          <a:xfrm>
            <a:off x="9244986" y="2925665"/>
            <a:ext cx="376891" cy="436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2"/>
              </a:lnSpc>
            </a:pPr>
            <a:r>
              <a:rPr lang="en-US" sz="2400" b="1" dirty="0">
                <a:latin typeface="Open Sauce Light"/>
              </a:rPr>
              <a:t>u1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744C1DCF-9EAA-4162-D527-124B39A5BA98}"/>
              </a:ext>
            </a:extLst>
          </p:cNvPr>
          <p:cNvSpPr txBox="1"/>
          <p:nvPr/>
        </p:nvSpPr>
        <p:spPr>
          <a:xfrm>
            <a:off x="9244985" y="4859085"/>
            <a:ext cx="3192183" cy="436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2"/>
              </a:lnSpc>
            </a:pPr>
            <a:r>
              <a:rPr lang="en-US" sz="2400" b="1" dirty="0">
                <a:latin typeface="Open Sauce Light"/>
              </a:rPr>
              <a:t>u2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988A076-976A-985B-5E88-412FC6772C75}"/>
              </a:ext>
            </a:extLst>
          </p:cNvPr>
          <p:cNvSpPr txBox="1"/>
          <p:nvPr/>
        </p:nvSpPr>
        <p:spPr>
          <a:xfrm>
            <a:off x="6741953" y="1416134"/>
            <a:ext cx="3192183" cy="436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2"/>
              </a:lnSpc>
            </a:pPr>
            <a:r>
              <a:rPr lang="en-US" sz="2400" b="1" dirty="0">
                <a:latin typeface="Open Sauce Light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712A372-9AA5-5654-B6DA-482837DDD989}"/>
                  </a:ext>
                </a:extLst>
              </p:cNvPr>
              <p:cNvSpPr txBox="1"/>
              <p:nvPr/>
            </p:nvSpPr>
            <p:spPr>
              <a:xfrm>
                <a:off x="-368983" y="1068068"/>
                <a:ext cx="55795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𝑠𝑢𝑚</m:t>
                          </m:r>
                        </m:sub>
                      </m:sSub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sz="3200" dirty="0">
                  <a:latin typeface="Open Sauce" panose="020B0604020202020204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712A372-9AA5-5654-B6DA-482837DDD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8983" y="1068068"/>
                <a:ext cx="557959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lipse 20">
            <a:extLst>
              <a:ext uri="{FF2B5EF4-FFF2-40B4-BE49-F238E27FC236}">
                <a16:creationId xmlns:a16="http://schemas.microsoft.com/office/drawing/2014/main" id="{D0AFEFC0-851E-C8EE-5133-EC9D20C29A62}"/>
              </a:ext>
            </a:extLst>
          </p:cNvPr>
          <p:cNvSpPr/>
          <p:nvPr/>
        </p:nvSpPr>
        <p:spPr>
          <a:xfrm>
            <a:off x="6383216" y="3335286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Nourd-Regular" panose="0100000000000000000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BFDAFDA-B23A-A0E0-586B-67B549106565}"/>
              </a:ext>
            </a:extLst>
          </p:cNvPr>
          <p:cNvSpPr/>
          <p:nvPr/>
        </p:nvSpPr>
        <p:spPr>
          <a:xfrm>
            <a:off x="6383377" y="3352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Nourd-Regular" panose="0100000000000000000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FBB4C77-FA2F-65D6-979C-687E9195D58C}"/>
              </a:ext>
            </a:extLst>
          </p:cNvPr>
          <p:cNvSpPr txBox="1"/>
          <p:nvPr/>
        </p:nvSpPr>
        <p:spPr>
          <a:xfrm>
            <a:off x="-169984" y="601897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Open Sauce" panose="020B0604020202020204" charset="0"/>
              </a:rPr>
              <a:t>Isometric</a:t>
            </a:r>
            <a:r>
              <a:rPr lang="fr-FR" sz="2400" dirty="0">
                <a:latin typeface="Open Sauce" panose="020B0604020202020204" charset="0"/>
              </a:rPr>
              <a:t> </a:t>
            </a:r>
            <a:r>
              <a:rPr lang="fr-FR" sz="2400" dirty="0" err="1">
                <a:latin typeface="Open Sauce" panose="020B0604020202020204" charset="0"/>
              </a:rPr>
              <a:t>view</a:t>
            </a:r>
            <a:endParaRPr lang="fr-FR" sz="2400" dirty="0">
              <a:latin typeface="Open Sauce" panose="020B060402020202020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AF176E9-ABE0-DA73-B425-0782D365A5F9}"/>
              </a:ext>
            </a:extLst>
          </p:cNvPr>
          <p:cNvCxnSpPr>
            <a:cxnSpLocks/>
          </p:cNvCxnSpPr>
          <p:nvPr/>
        </p:nvCxnSpPr>
        <p:spPr>
          <a:xfrm>
            <a:off x="4051139" y="3411486"/>
            <a:ext cx="4286905" cy="175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8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347 L 0.16107 -0.00556 L 0.17161 -0.0419 L -0.18607 -0.04398 L -0.17669 -0.07963 L 0.18112 -0.07847 L 0.19153 -0.11597 L -0.16784 -0.11597 L -0.13998 -0.2 L 0.23945 -0.19815 L 0.24049 0.02917 " pathEditMode="relative" rAng="0" ptsTypes="AAAAAAAAAAA">
                                      <p:cBhvr>
                                        <p:cTn id="1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81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024 L -0.19675 -0.00347 L -0.20781 0.03287 L 0.14987 0.03403 L 0.14153 0.07153 L -0.21784 0.06852 L -0.22787 0.1051 L 0.12995 0.10695 L 0.12096 0.14352 L -0.23841 0.14561 L -0.24844 0.18125 L 0.10937 0.17917 L 0.09883 0.21667 L -0.25847 0.21667 L -0.26888 0.25116 L 0.24049 0.25232 L 0.23945 0.16528 " pathEditMode="relative" rAng="0" ptsTypes="AAAAAAAAAAAAAAAAA">
                                      <p:cBhvr>
                                        <p:cTn id="13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1240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5557E5-98F2-43B1-8C5F-AB4A90786A0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Nourd-Regular" panose="01000000000000000000"/>
              </a:rPr>
              <a:t>PIPERADE at LP2iB</a:t>
            </a:r>
          </a:p>
        </p:txBody>
      </p:sp>
      <p:sp>
        <p:nvSpPr>
          <p:cNvPr id="19" name="Flèche droite 2">
            <a:extLst>
              <a:ext uri="{FF2B5EF4-FFF2-40B4-BE49-F238E27FC236}">
                <a16:creationId xmlns:a16="http://schemas.microsoft.com/office/drawing/2014/main" id="{688E301A-A758-4F4A-B5F2-1147D4578C6F}"/>
              </a:ext>
            </a:extLst>
          </p:cNvPr>
          <p:cNvSpPr/>
          <p:nvPr/>
        </p:nvSpPr>
        <p:spPr>
          <a:xfrm>
            <a:off x="1153537" y="5192097"/>
            <a:ext cx="4270719" cy="498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lèche droite 10">
            <a:extLst>
              <a:ext uri="{FF2B5EF4-FFF2-40B4-BE49-F238E27FC236}">
                <a16:creationId xmlns:a16="http://schemas.microsoft.com/office/drawing/2014/main" id="{97D4D478-C5C1-4078-A76D-CC864D2C1974}"/>
              </a:ext>
            </a:extLst>
          </p:cNvPr>
          <p:cNvSpPr/>
          <p:nvPr/>
        </p:nvSpPr>
        <p:spPr>
          <a:xfrm>
            <a:off x="5424256" y="5192097"/>
            <a:ext cx="6379039" cy="498598"/>
          </a:xfrm>
          <a:prstGeom prst="rightArrow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ZoneTexte 11">
            <a:extLst>
              <a:ext uri="{FF2B5EF4-FFF2-40B4-BE49-F238E27FC236}">
                <a16:creationId xmlns:a16="http://schemas.microsoft.com/office/drawing/2014/main" id="{5F82AA3F-878B-49F8-8982-AC9A70AF91E7}"/>
              </a:ext>
            </a:extLst>
          </p:cNvPr>
          <p:cNvSpPr txBox="1"/>
          <p:nvPr/>
        </p:nvSpPr>
        <p:spPr>
          <a:xfrm>
            <a:off x="7518183" y="5592953"/>
            <a:ext cx="145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 bunch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F3553D-75E5-4C54-8F09-30558A61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4985"/>
          <a:stretch>
            <a:fillRect/>
          </a:stretch>
        </p:blipFill>
        <p:spPr>
          <a:xfrm>
            <a:off x="8694" y="1552941"/>
            <a:ext cx="11794603" cy="360271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4">
                <a:extLst>
                  <a:ext uri="{FF2B5EF4-FFF2-40B4-BE49-F238E27FC236}">
                    <a16:creationId xmlns:a16="http://schemas.microsoft.com/office/drawing/2014/main" id="{FA8B0EDE-B418-468F-9F34-5C128D8DDB02}"/>
                  </a:ext>
                </a:extLst>
              </p:cNvPr>
              <p:cNvSpPr txBox="1"/>
              <p:nvPr/>
            </p:nvSpPr>
            <p:spPr>
              <a:xfrm>
                <a:off x="75686" y="2065873"/>
                <a:ext cx="2694814" cy="69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Stable-ion source</a:t>
                </a:r>
              </a:p>
              <a:p>
                <a:pPr algn="ctr"/>
                <a:r>
                  <a:rPr lang="fr-FR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39,41</m:t>
                        </m:r>
                      </m:sup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</m:oMath>
                </a14:m>
                <a:r>
                  <a:rPr lang="fr-FR" dirty="0"/>
                  <a:t>⁺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85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87</m:t>
                        </m:r>
                      </m:sup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𝑅𝑏</m:t>
                        </m:r>
                      </m:e>
                    </m:sPre>
                  </m:oMath>
                </a14:m>
                <a:r>
                  <a:rPr lang="fr-FR" dirty="0"/>
                  <a:t>⁺ )</a:t>
                </a:r>
              </a:p>
            </p:txBody>
          </p:sp>
        </mc:Choice>
        <mc:Fallback xmlns="">
          <p:sp>
            <p:nvSpPr>
              <p:cNvPr id="23" name="ZoneTexte 4">
                <a:extLst>
                  <a:ext uri="{FF2B5EF4-FFF2-40B4-BE49-F238E27FC236}">
                    <a16:creationId xmlns:a16="http://schemas.microsoft.com/office/drawing/2014/main" id="{FA8B0EDE-B418-468F-9F34-5C128D8DD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6" y="2065873"/>
                <a:ext cx="2694814" cy="697242"/>
              </a:xfrm>
              <a:prstGeom prst="rect">
                <a:avLst/>
              </a:prstGeom>
              <a:blipFill>
                <a:blip r:embed="rId4"/>
                <a:stretch>
                  <a:fillRect t="-5263" b="-122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5">
            <a:extLst>
              <a:ext uri="{FF2B5EF4-FFF2-40B4-BE49-F238E27FC236}">
                <a16:creationId xmlns:a16="http://schemas.microsoft.com/office/drawing/2014/main" id="{5FF1D7DA-68BB-4840-A78D-5FEBEDFDFB1A}"/>
              </a:ext>
            </a:extLst>
          </p:cNvPr>
          <p:cNvSpPr txBox="1"/>
          <p:nvPr/>
        </p:nvSpPr>
        <p:spPr>
          <a:xfrm>
            <a:off x="3889166" y="1379178"/>
            <a:ext cx="202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</a:t>
            </a:r>
            <a:r>
              <a:rPr lang="en-GB" dirty="0"/>
              <a:t>eneral </a:t>
            </a:r>
            <a:r>
              <a:rPr lang="en-GB" b="1" dirty="0"/>
              <a:t>P</a:t>
            </a:r>
            <a:r>
              <a:rPr lang="en-GB" dirty="0"/>
              <a:t>urpose </a:t>
            </a:r>
            <a:r>
              <a:rPr lang="en-GB" b="1" dirty="0"/>
              <a:t>I</a:t>
            </a:r>
            <a:r>
              <a:rPr lang="en-GB" dirty="0"/>
              <a:t>on </a:t>
            </a:r>
            <a:r>
              <a:rPr lang="en-GB" b="1" dirty="0" err="1"/>
              <a:t>B</a:t>
            </a:r>
            <a:r>
              <a:rPr lang="en-GB" dirty="0" err="1"/>
              <a:t>uncher</a:t>
            </a:r>
            <a:r>
              <a:rPr lang="en-GB" dirty="0"/>
              <a:t> (</a:t>
            </a:r>
            <a:r>
              <a:rPr lang="en-GB" b="1" dirty="0"/>
              <a:t>GPIB</a:t>
            </a:r>
            <a:r>
              <a:rPr lang="en-GB" dirty="0"/>
              <a:t>)</a:t>
            </a:r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81D63448-84D1-464B-AE6A-0F44EB21E0DC}"/>
              </a:ext>
            </a:extLst>
          </p:cNvPr>
          <p:cNvSpPr txBox="1"/>
          <p:nvPr/>
        </p:nvSpPr>
        <p:spPr>
          <a:xfrm>
            <a:off x="8151282" y="832948"/>
            <a:ext cx="2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PI</a:t>
            </a:r>
            <a:r>
              <a:rPr lang="fr-FR" dirty="0" err="1"/>
              <a:t>èges</a:t>
            </a:r>
            <a:r>
              <a:rPr lang="fr-FR" dirty="0"/>
              <a:t> de </a:t>
            </a:r>
            <a:r>
              <a:rPr lang="fr-FR" b="1" dirty="0" err="1"/>
              <a:t>PE</a:t>
            </a:r>
            <a:r>
              <a:rPr lang="fr-FR" dirty="0" err="1"/>
              <a:t>nning</a:t>
            </a:r>
            <a:r>
              <a:rPr lang="fr-FR" dirty="0"/>
              <a:t> pour les </a:t>
            </a:r>
            <a:r>
              <a:rPr lang="fr-FR" b="1" dirty="0" err="1"/>
              <a:t>RA</a:t>
            </a:r>
            <a:r>
              <a:rPr lang="fr-FR" dirty="0" err="1"/>
              <a:t>dionucléides</a:t>
            </a:r>
            <a:r>
              <a:rPr lang="fr-FR" dirty="0"/>
              <a:t> à </a:t>
            </a:r>
            <a:r>
              <a:rPr lang="fr-FR" b="1" dirty="0"/>
              <a:t>DE</a:t>
            </a:r>
            <a:r>
              <a:rPr lang="fr-FR" dirty="0"/>
              <a:t>SIR (</a:t>
            </a:r>
            <a:r>
              <a:rPr lang="fr-FR" b="1" dirty="0"/>
              <a:t>PIPERADE</a:t>
            </a:r>
            <a:r>
              <a:rPr lang="fr-FR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4B899-9323-43E2-B665-C8D2180C817A}"/>
              </a:ext>
            </a:extLst>
          </p:cNvPr>
          <p:cNvSpPr txBox="1"/>
          <p:nvPr/>
        </p:nvSpPr>
        <p:spPr>
          <a:xfrm>
            <a:off x="34744" y="5256730"/>
            <a:ext cx="106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 beam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828DD46C-AAF5-49EE-B97A-3F3A378B3BA8}"/>
              </a:ext>
            </a:extLst>
          </p:cNvPr>
          <p:cNvSpPr txBox="1"/>
          <p:nvPr/>
        </p:nvSpPr>
        <p:spPr>
          <a:xfrm>
            <a:off x="10325934" y="1274792"/>
            <a:ext cx="1866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Position-sensitive </a:t>
            </a:r>
            <a:r>
              <a:rPr lang="en-GB" b="1" dirty="0" err="1"/>
              <a:t>M</a:t>
            </a:r>
            <a:r>
              <a:rPr lang="en-GB" dirty="0" err="1"/>
              <a:t>icro</a:t>
            </a:r>
            <a:r>
              <a:rPr lang="en-GB" b="1" dirty="0" err="1"/>
              <a:t>C</a:t>
            </a:r>
            <a:r>
              <a:rPr lang="en-GB" dirty="0" err="1"/>
              <a:t>hannel</a:t>
            </a:r>
            <a:r>
              <a:rPr lang="en-GB" b="1" dirty="0"/>
              <a:t> P</a:t>
            </a:r>
            <a:r>
              <a:rPr lang="en-GB" dirty="0"/>
              <a:t>late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b="1" dirty="0"/>
              <a:t>MCP</a:t>
            </a:r>
            <a:r>
              <a:rPr lang="en-GB" dirty="0"/>
              <a:t>) </a:t>
            </a:r>
          </a:p>
        </p:txBody>
      </p:sp>
      <p:cxnSp>
        <p:nvCxnSpPr>
          <p:cNvPr id="12" name="Connecteur droit 5">
            <a:extLst>
              <a:ext uri="{FF2B5EF4-FFF2-40B4-BE49-F238E27FC236}">
                <a16:creationId xmlns:a16="http://schemas.microsoft.com/office/drawing/2014/main" id="{E409E8F5-0F54-4F5C-AFA7-CF0A8316AC3A}"/>
              </a:ext>
            </a:extLst>
          </p:cNvPr>
          <p:cNvCxnSpPr>
            <a:cxnSpLocks/>
          </p:cNvCxnSpPr>
          <p:nvPr/>
        </p:nvCxnSpPr>
        <p:spPr>
          <a:xfrm>
            <a:off x="11890695" y="5063396"/>
            <a:ext cx="0" cy="75600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1">
            <a:extLst>
              <a:ext uri="{FF2B5EF4-FFF2-40B4-BE49-F238E27FC236}">
                <a16:creationId xmlns:a16="http://schemas.microsoft.com/office/drawing/2014/main" id="{7B0FAED9-AD96-4934-86F4-F586D6260805}"/>
              </a:ext>
            </a:extLst>
          </p:cNvPr>
          <p:cNvSpPr txBox="1"/>
          <p:nvPr/>
        </p:nvSpPr>
        <p:spPr>
          <a:xfrm>
            <a:off x="2563289" y="5592953"/>
            <a:ext cx="145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Continuous</a:t>
            </a:r>
          </a:p>
        </p:txBody>
      </p:sp>
    </p:spTree>
    <p:extLst>
      <p:ext uri="{BB962C8B-B14F-4D97-AF65-F5344CB8AC3E}">
        <p14:creationId xmlns:p14="http://schemas.microsoft.com/office/powerpoint/2010/main" val="15110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0" y="-364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PIPERADE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02535" y="4146842"/>
            <a:ext cx="116914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latin typeface="Nourd-Regular" panose="01000000000000000000"/>
              </a:rPr>
              <a:t>P. Ascher </a:t>
            </a:r>
            <a:r>
              <a:rPr lang="en-GB" sz="1200" i="1">
                <a:latin typeface="Nourd-Regular" panose="01000000000000000000"/>
              </a:rPr>
              <a:t>et al.</a:t>
            </a:r>
            <a:r>
              <a:rPr lang="en-GB" sz="1200">
                <a:latin typeface="Nourd-Regular" panose="01000000000000000000"/>
              </a:rPr>
              <a:t>, </a:t>
            </a:r>
            <a:r>
              <a:rPr lang="en-GB" sz="1200" i="1">
                <a:latin typeface="Nourd-Regular" panose="01000000000000000000"/>
              </a:rPr>
              <a:t>PIPERADE: A double Penning trap for mass separation and mass spectrometry at DESIR/SPIRAL2</a:t>
            </a:r>
            <a:r>
              <a:rPr lang="en-GB" sz="1200">
                <a:latin typeface="Nourd-Regular" panose="01000000000000000000"/>
              </a:rPr>
              <a:t>,  </a:t>
            </a:r>
            <a:r>
              <a:rPr lang="en-GB" sz="1200">
                <a:latin typeface="Nourd-Regular" panose="01000000000000000000"/>
                <a:hlinkClick r:id="rId3"/>
              </a:rPr>
              <a:t>Nucl. Instrum. Methods Phys. Res. A 1019 (2021) 165857</a:t>
            </a:r>
            <a:endParaRPr lang="en-GB" sz="1200">
              <a:latin typeface="Nourd-Regular" panose="0100000000000000000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8C578F-9ADE-4E40-8399-7CB09AC02C27}"/>
              </a:ext>
            </a:extLst>
          </p:cNvPr>
          <p:cNvGrpSpPr/>
          <p:nvPr/>
        </p:nvGrpSpPr>
        <p:grpSpPr>
          <a:xfrm>
            <a:off x="-62716" y="4730214"/>
            <a:ext cx="12265369" cy="1765547"/>
            <a:chOff x="-62716" y="4730214"/>
            <a:chExt cx="12265369" cy="1765547"/>
          </a:xfrm>
        </p:grpSpPr>
        <p:grpSp>
          <p:nvGrpSpPr>
            <p:cNvPr id="27" name="Groupe 26"/>
            <p:cNvGrpSpPr>
              <a:grpSpLocks noChangeAspect="1"/>
            </p:cNvGrpSpPr>
            <p:nvPr/>
          </p:nvGrpSpPr>
          <p:grpSpPr>
            <a:xfrm>
              <a:off x="478904" y="4730214"/>
              <a:ext cx="10873317" cy="1576538"/>
              <a:chOff x="-1" y="3979810"/>
              <a:chExt cx="12192000" cy="1767736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-1" y="4152364"/>
                <a:ext cx="12192000" cy="1595182"/>
                <a:chOff x="-1" y="4152364"/>
                <a:chExt cx="12192000" cy="1595182"/>
              </a:xfrm>
            </p:grpSpPr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" y="4152364"/>
                  <a:ext cx="12192000" cy="920660"/>
                </a:xfrm>
                <a:prstGeom prst="rect">
                  <a:avLst/>
                </a:prstGeom>
              </p:spPr>
            </p:pic>
            <p:grpSp>
              <p:nvGrpSpPr>
                <p:cNvPr id="22" name="Groupe 21"/>
                <p:cNvGrpSpPr/>
                <p:nvPr/>
              </p:nvGrpSpPr>
              <p:grpSpPr>
                <a:xfrm>
                  <a:off x="66368" y="5096815"/>
                  <a:ext cx="12076645" cy="650731"/>
                  <a:chOff x="66368" y="5096815"/>
                  <a:chExt cx="12076645" cy="650731"/>
                </a:xfrm>
              </p:grpSpPr>
              <p:sp>
                <p:nvSpPr>
                  <p:cNvPr id="8" name="ZoneTexte 7"/>
                  <p:cNvSpPr txBox="1"/>
                  <p:nvPr/>
                </p:nvSpPr>
                <p:spPr>
                  <a:xfrm>
                    <a:off x="4903110" y="5149580"/>
                    <a:ext cx="1424939" cy="5979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Purification trap</a:t>
                    </a:r>
                  </a:p>
                </p:txBody>
              </p:sp>
              <p:sp>
                <p:nvSpPr>
                  <p:cNvPr id="9" name="ZoneTexte 8"/>
                  <p:cNvSpPr txBox="1"/>
                  <p:nvPr/>
                </p:nvSpPr>
                <p:spPr>
                  <a:xfrm>
                    <a:off x="6227580" y="5149580"/>
                    <a:ext cx="1424939" cy="5979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Measurement trap</a:t>
                    </a:r>
                  </a:p>
                </p:txBody>
              </p:sp>
              <p:sp>
                <p:nvSpPr>
                  <p:cNvPr id="10" name="ZoneTexte 9"/>
                  <p:cNvSpPr txBox="1"/>
                  <p:nvPr/>
                </p:nvSpPr>
                <p:spPr>
                  <a:xfrm>
                    <a:off x="7258704" y="5096816"/>
                    <a:ext cx="4296617" cy="3517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Extraction optics</a:t>
                    </a:r>
                  </a:p>
                </p:txBody>
              </p:sp>
              <p:sp>
                <p:nvSpPr>
                  <p:cNvPr id="12" name="ZoneTexte 11"/>
                  <p:cNvSpPr txBox="1"/>
                  <p:nvPr/>
                </p:nvSpPr>
                <p:spPr>
                  <a:xfrm>
                    <a:off x="746438" y="5096815"/>
                    <a:ext cx="4156672" cy="3517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Injection optics</a:t>
                    </a:r>
                  </a:p>
                </p:txBody>
              </p:sp>
              <p:cxnSp>
                <p:nvCxnSpPr>
                  <p:cNvPr id="18" name="Connecteur droit 17"/>
                  <p:cNvCxnSpPr/>
                  <p:nvPr/>
                </p:nvCxnSpPr>
                <p:spPr>
                  <a:xfrm flipV="1">
                    <a:off x="2865060" y="5126789"/>
                    <a:ext cx="2088000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necteur droit 18"/>
                  <p:cNvCxnSpPr>
                    <a:cxnSpLocks/>
                  </p:cNvCxnSpPr>
                  <p:nvPr/>
                </p:nvCxnSpPr>
                <p:spPr>
                  <a:xfrm flipV="1">
                    <a:off x="7025580" y="5126789"/>
                    <a:ext cx="2304000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necteur droit 19"/>
                  <p:cNvCxnSpPr/>
                  <p:nvPr/>
                </p:nvCxnSpPr>
                <p:spPr>
                  <a:xfrm flipV="1">
                    <a:off x="5003580" y="5126789"/>
                    <a:ext cx="1224000" cy="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Connecteur droit 20"/>
                  <p:cNvCxnSpPr/>
                  <p:nvPr/>
                </p:nvCxnSpPr>
                <p:spPr>
                  <a:xfrm flipV="1">
                    <a:off x="6378990" y="5126789"/>
                    <a:ext cx="612000" cy="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necteur droit 15"/>
                  <p:cNvCxnSpPr>
                    <a:cxnSpLocks/>
                  </p:cNvCxnSpPr>
                  <p:nvPr/>
                </p:nvCxnSpPr>
                <p:spPr>
                  <a:xfrm>
                    <a:off x="66368" y="5126789"/>
                    <a:ext cx="4886692" cy="0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eur droit 16"/>
                  <p:cNvCxnSpPr>
                    <a:cxnSpLocks/>
                  </p:cNvCxnSpPr>
                  <p:nvPr/>
                </p:nvCxnSpPr>
                <p:spPr>
                  <a:xfrm>
                    <a:off x="7021732" y="5126789"/>
                    <a:ext cx="5121281" cy="0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6" name="ZoneTexte 25"/>
              <p:cNvSpPr txBox="1"/>
              <p:nvPr/>
            </p:nvSpPr>
            <p:spPr>
              <a:xfrm>
                <a:off x="5585849" y="3979810"/>
                <a:ext cx="1424941" cy="345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Nourd-Regular" panose="01000000000000000000"/>
                  </a:rPr>
                  <a:t>Diaphragm</a:t>
                </a:r>
              </a:p>
            </p:txBody>
          </p:sp>
        </p:grp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10625"/>
              <a:ext cx="468000" cy="190288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-62716" y="4906638"/>
              <a:ext cx="5632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Nourd-Regular" panose="01000000000000000000"/>
                </a:rPr>
                <a:t>From</a:t>
              </a:r>
            </a:p>
            <a:p>
              <a:endParaRPr lang="en-GB" sz="1400" dirty="0">
                <a:latin typeface="Nourd-Regular" panose="01000000000000000000"/>
              </a:endParaRPr>
            </a:p>
            <a:p>
              <a:r>
                <a:rPr lang="en-GB" sz="1400" dirty="0">
                  <a:latin typeface="Nourd-Regular" panose="01000000000000000000"/>
                </a:rPr>
                <a:t>GPIB</a:t>
              </a:r>
            </a:p>
          </p:txBody>
        </p: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2224" y="5184498"/>
              <a:ext cx="554738" cy="225553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10955831" y="5513957"/>
              <a:ext cx="12468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Nourd-Regular" panose="01000000000000000000"/>
                </a:rPr>
                <a:t>             MCP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1400" dirty="0">
                  <a:latin typeface="Nourd-Regular" panose="01000000000000000000"/>
                </a:rPr>
                <a:t>Counting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1400" dirty="0" err="1">
                  <a:latin typeface="Nourd-Regular" panose="01000000000000000000"/>
                </a:rPr>
                <a:t>ToF</a:t>
              </a:r>
              <a:r>
                <a:rPr lang="en-GB" sz="1400" dirty="0">
                  <a:latin typeface="Nourd-Regular" panose="01000000000000000000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1400" dirty="0">
                  <a:latin typeface="Nourd-Regular" panose="01000000000000000000"/>
                </a:rPr>
                <a:t>Position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0" y="6187984"/>
              <a:ext cx="34239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Nourd-Regular" panose="01000000000000000000"/>
                </a:rPr>
                <a:t>Designed and machined at MPIK Heidelberg</a:t>
              </a:r>
            </a:p>
          </p:txBody>
        </p:sp>
        <p:cxnSp>
          <p:nvCxnSpPr>
            <p:cNvPr id="6" name="Connecteur droit 5"/>
            <p:cNvCxnSpPr>
              <a:cxnSpLocks/>
            </p:cNvCxnSpPr>
            <p:nvPr/>
          </p:nvCxnSpPr>
          <p:spPr>
            <a:xfrm>
              <a:off x="12010207" y="4918536"/>
              <a:ext cx="0" cy="75600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Image 24">
            <a:extLst>
              <a:ext uri="{FF2B5EF4-FFF2-40B4-BE49-F238E27FC236}">
                <a16:creationId xmlns:a16="http://schemas.microsoft.com/office/drawing/2014/main" id="{4A81A697-65AF-4B7F-9E95-4C638BC4C4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09" y="805884"/>
            <a:ext cx="5067512" cy="3378341"/>
          </a:xfrm>
          <a:prstGeom prst="rect">
            <a:avLst/>
          </a:prstGeom>
        </p:spPr>
      </p:pic>
      <p:pic>
        <p:nvPicPr>
          <p:cNvPr id="43" name="Image 26">
            <a:extLst>
              <a:ext uri="{FF2B5EF4-FFF2-40B4-BE49-F238E27FC236}">
                <a16:creationId xmlns:a16="http://schemas.microsoft.com/office/drawing/2014/main" id="{4FEC80C5-A059-497A-9C44-08A35761D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9" y="1239446"/>
            <a:ext cx="5753514" cy="2741909"/>
          </a:xfrm>
          <a:prstGeom prst="rect">
            <a:avLst/>
          </a:prstGeom>
          <a:scene3d>
            <a:camera prst="isometricOffAxis1Right">
              <a:rot lat="0" lon="0" rev="0"/>
            </a:camera>
            <a:lightRig rig="threePt" dir="t"/>
          </a:scene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D3416E1-5E65-430E-B421-58BEBD767C8E}"/>
              </a:ext>
            </a:extLst>
          </p:cNvPr>
          <p:cNvSpPr/>
          <p:nvPr/>
        </p:nvSpPr>
        <p:spPr>
          <a:xfrm>
            <a:off x="5521124" y="1239446"/>
            <a:ext cx="727139" cy="496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549466-554F-42CD-B7A3-A7DCA3997D61}"/>
              </a:ext>
            </a:extLst>
          </p:cNvPr>
          <p:cNvSpPr/>
          <p:nvPr/>
        </p:nvSpPr>
        <p:spPr>
          <a:xfrm>
            <a:off x="7620" y="5240644"/>
            <a:ext cx="10946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9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44778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18 0.0007 L 0.51315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67 0.00046 L 0.9756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AAF3F2-7D21-4864-95D4-039D1B9A47E7}"/>
              </a:ext>
            </a:extLst>
          </p:cNvPr>
          <p:cNvGrpSpPr/>
          <p:nvPr/>
        </p:nvGrpSpPr>
        <p:grpSpPr>
          <a:xfrm>
            <a:off x="-64783" y="4730214"/>
            <a:ext cx="12265369" cy="1765543"/>
            <a:chOff x="-64783" y="4730214"/>
            <a:chExt cx="12265369" cy="176554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1FF2F26-16EA-4276-BA6F-0FD7A85688AA}"/>
                </a:ext>
              </a:extLst>
            </p:cNvPr>
            <p:cNvGrpSpPr/>
            <p:nvPr/>
          </p:nvGrpSpPr>
          <p:grpSpPr>
            <a:xfrm>
              <a:off x="-64783" y="4884102"/>
              <a:ext cx="12265369" cy="1611655"/>
              <a:chOff x="-62716" y="4884106"/>
              <a:chExt cx="12265369" cy="1611655"/>
            </a:xfrm>
          </p:grpSpPr>
          <p:grpSp>
            <p:nvGrpSpPr>
              <p:cNvPr id="104" name="Groupe 22">
                <a:extLst>
                  <a:ext uri="{FF2B5EF4-FFF2-40B4-BE49-F238E27FC236}">
                    <a16:creationId xmlns:a16="http://schemas.microsoft.com/office/drawing/2014/main" id="{B1579D6F-5B46-4FAF-AF4F-7584E546F10F}"/>
                  </a:ext>
                </a:extLst>
              </p:cNvPr>
              <p:cNvGrpSpPr/>
              <p:nvPr/>
            </p:nvGrpSpPr>
            <p:grpSpPr>
              <a:xfrm>
                <a:off x="478905" y="4884106"/>
                <a:ext cx="10873317" cy="1422648"/>
                <a:chOff x="0" y="4152363"/>
                <a:chExt cx="12192000" cy="1595183"/>
              </a:xfrm>
            </p:grpSpPr>
            <p:pic>
              <p:nvPicPr>
                <p:cNvPr id="106" name="Image 6">
                  <a:extLst>
                    <a:ext uri="{FF2B5EF4-FFF2-40B4-BE49-F238E27FC236}">
                      <a16:creationId xmlns:a16="http://schemas.microsoft.com/office/drawing/2014/main" id="{B48F0004-1BAA-4B61-AAFE-562A4DA6E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152363"/>
                  <a:ext cx="12192000" cy="920659"/>
                </a:xfrm>
                <a:prstGeom prst="rect">
                  <a:avLst/>
                </a:prstGeom>
              </p:spPr>
            </p:pic>
            <p:grpSp>
              <p:nvGrpSpPr>
                <p:cNvPr id="107" name="Groupe 21">
                  <a:extLst>
                    <a:ext uri="{FF2B5EF4-FFF2-40B4-BE49-F238E27FC236}">
                      <a16:creationId xmlns:a16="http://schemas.microsoft.com/office/drawing/2014/main" id="{768E7D19-8C59-44DD-934D-3133564C56AC}"/>
                    </a:ext>
                  </a:extLst>
                </p:cNvPr>
                <p:cNvGrpSpPr/>
                <p:nvPr/>
              </p:nvGrpSpPr>
              <p:grpSpPr>
                <a:xfrm>
                  <a:off x="66368" y="5096815"/>
                  <a:ext cx="12076645" cy="650731"/>
                  <a:chOff x="66368" y="5096815"/>
                  <a:chExt cx="12076645" cy="650731"/>
                </a:xfrm>
              </p:grpSpPr>
              <p:sp>
                <p:nvSpPr>
                  <p:cNvPr id="108" name="ZoneTexte 7">
                    <a:extLst>
                      <a:ext uri="{FF2B5EF4-FFF2-40B4-BE49-F238E27FC236}">
                        <a16:creationId xmlns:a16="http://schemas.microsoft.com/office/drawing/2014/main" id="{081ECCA1-A0ED-42EE-8B86-4BACDC857328}"/>
                      </a:ext>
                    </a:extLst>
                  </p:cNvPr>
                  <p:cNvSpPr txBox="1"/>
                  <p:nvPr/>
                </p:nvSpPr>
                <p:spPr>
                  <a:xfrm>
                    <a:off x="4903110" y="5149580"/>
                    <a:ext cx="1424939" cy="5979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Purification trap</a:t>
                    </a:r>
                  </a:p>
                </p:txBody>
              </p:sp>
              <p:sp>
                <p:nvSpPr>
                  <p:cNvPr id="109" name="ZoneTexte 8">
                    <a:extLst>
                      <a:ext uri="{FF2B5EF4-FFF2-40B4-BE49-F238E27FC236}">
                        <a16:creationId xmlns:a16="http://schemas.microsoft.com/office/drawing/2014/main" id="{A32A0269-C108-4556-9BF3-556739364E18}"/>
                      </a:ext>
                    </a:extLst>
                  </p:cNvPr>
                  <p:cNvSpPr txBox="1"/>
                  <p:nvPr/>
                </p:nvSpPr>
                <p:spPr>
                  <a:xfrm>
                    <a:off x="6227580" y="5149580"/>
                    <a:ext cx="1424939" cy="5979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Measurement trap</a:t>
                    </a:r>
                  </a:p>
                </p:txBody>
              </p:sp>
              <p:sp>
                <p:nvSpPr>
                  <p:cNvPr id="110" name="ZoneTexte 9">
                    <a:extLst>
                      <a:ext uri="{FF2B5EF4-FFF2-40B4-BE49-F238E27FC236}">
                        <a16:creationId xmlns:a16="http://schemas.microsoft.com/office/drawing/2014/main" id="{BBFDD048-F76B-42D4-9779-23C94CF451D4}"/>
                      </a:ext>
                    </a:extLst>
                  </p:cNvPr>
                  <p:cNvSpPr txBox="1"/>
                  <p:nvPr/>
                </p:nvSpPr>
                <p:spPr>
                  <a:xfrm>
                    <a:off x="7258704" y="5096816"/>
                    <a:ext cx="4296617" cy="3517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Extraction optics</a:t>
                    </a:r>
                  </a:p>
                </p:txBody>
              </p:sp>
              <p:sp>
                <p:nvSpPr>
                  <p:cNvPr id="111" name="ZoneTexte 11">
                    <a:extLst>
                      <a:ext uri="{FF2B5EF4-FFF2-40B4-BE49-F238E27FC236}">
                        <a16:creationId xmlns:a16="http://schemas.microsoft.com/office/drawing/2014/main" id="{8FACEBBD-54CE-4F24-8568-1B1A73F5635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438" y="5096815"/>
                    <a:ext cx="4156672" cy="3517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Nourd-Regular" panose="01000000000000000000"/>
                      </a:rPr>
                      <a:t>Injection optics</a:t>
                    </a:r>
                  </a:p>
                </p:txBody>
              </p:sp>
              <p:cxnSp>
                <p:nvCxnSpPr>
                  <p:cNvPr id="112" name="Connecteur droit 17">
                    <a:extLst>
                      <a:ext uri="{FF2B5EF4-FFF2-40B4-BE49-F238E27FC236}">
                        <a16:creationId xmlns:a16="http://schemas.microsoft.com/office/drawing/2014/main" id="{AB290E77-4676-4330-9ED8-F4A1AD5EEB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865060" y="5126789"/>
                    <a:ext cx="2088000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Connecteur droit 18">
                    <a:extLst>
                      <a:ext uri="{FF2B5EF4-FFF2-40B4-BE49-F238E27FC236}">
                        <a16:creationId xmlns:a16="http://schemas.microsoft.com/office/drawing/2014/main" id="{820E54B4-00A2-48C0-8BB9-AA7452B472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25580" y="5126789"/>
                    <a:ext cx="2304000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onnecteur droit 19">
                    <a:extLst>
                      <a:ext uri="{FF2B5EF4-FFF2-40B4-BE49-F238E27FC236}">
                        <a16:creationId xmlns:a16="http://schemas.microsoft.com/office/drawing/2014/main" id="{15D7252E-4415-4A7E-BC5D-168BE58D21D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003580" y="5126789"/>
                    <a:ext cx="1224000" cy="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necteur droit 20">
                    <a:extLst>
                      <a:ext uri="{FF2B5EF4-FFF2-40B4-BE49-F238E27FC236}">
                        <a16:creationId xmlns:a16="http://schemas.microsoft.com/office/drawing/2014/main" id="{7AE31BBB-4306-4644-BAFB-F65BEA971CB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78990" y="5126789"/>
                    <a:ext cx="612000" cy="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Connecteur droit 15">
                    <a:extLst>
                      <a:ext uri="{FF2B5EF4-FFF2-40B4-BE49-F238E27FC236}">
                        <a16:creationId xmlns:a16="http://schemas.microsoft.com/office/drawing/2014/main" id="{47BF9D07-E6BB-4CB8-8B99-34C86D687C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368" y="5126789"/>
                    <a:ext cx="4886692" cy="0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onnecteur droit 16">
                    <a:extLst>
                      <a:ext uri="{FF2B5EF4-FFF2-40B4-BE49-F238E27FC236}">
                        <a16:creationId xmlns:a16="http://schemas.microsoft.com/office/drawing/2014/main" id="{7AFB42B8-1248-4D32-9C5E-7C054B342E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21732" y="5126789"/>
                    <a:ext cx="5121281" cy="0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98" name="Image 36">
                <a:extLst>
                  <a:ext uri="{FF2B5EF4-FFF2-40B4-BE49-F238E27FC236}">
                    <a16:creationId xmlns:a16="http://schemas.microsoft.com/office/drawing/2014/main" id="{2DD77E0F-EF78-4025-99F1-B87C74AEB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10625"/>
                <a:ext cx="468000" cy="190288"/>
              </a:xfrm>
              <a:prstGeom prst="rect">
                <a:avLst/>
              </a:prstGeom>
            </p:spPr>
          </p:pic>
          <p:sp>
            <p:nvSpPr>
              <p:cNvPr id="99" name="ZoneTexte 37">
                <a:extLst>
                  <a:ext uri="{FF2B5EF4-FFF2-40B4-BE49-F238E27FC236}">
                    <a16:creationId xmlns:a16="http://schemas.microsoft.com/office/drawing/2014/main" id="{36EFB806-4681-40D3-9433-93A3EA7C2F03}"/>
                  </a:ext>
                </a:extLst>
              </p:cNvPr>
              <p:cNvSpPr txBox="1"/>
              <p:nvPr/>
            </p:nvSpPr>
            <p:spPr>
              <a:xfrm>
                <a:off x="-62716" y="4906638"/>
                <a:ext cx="56329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Nourd-Regular" panose="01000000000000000000"/>
                  </a:rPr>
                  <a:t>From</a:t>
                </a:r>
              </a:p>
              <a:p>
                <a:endParaRPr lang="en-GB" sz="1400" dirty="0">
                  <a:latin typeface="Nourd-Regular" panose="01000000000000000000"/>
                </a:endParaRPr>
              </a:p>
              <a:p>
                <a:r>
                  <a:rPr lang="en-GB" sz="1400" dirty="0">
                    <a:latin typeface="Nourd-Regular" panose="01000000000000000000"/>
                  </a:rPr>
                  <a:t>GPIB</a:t>
                </a:r>
              </a:p>
            </p:txBody>
          </p:sp>
          <p:pic>
            <p:nvPicPr>
              <p:cNvPr id="100" name="Image 38">
                <a:extLst>
                  <a:ext uri="{FF2B5EF4-FFF2-40B4-BE49-F238E27FC236}">
                    <a16:creationId xmlns:a16="http://schemas.microsoft.com/office/drawing/2014/main" id="{8D326EBF-4CEE-4FF9-B840-C9774EBFC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52224" y="5184498"/>
                <a:ext cx="554738" cy="225553"/>
              </a:xfrm>
              <a:prstGeom prst="rect">
                <a:avLst/>
              </a:prstGeom>
            </p:spPr>
          </p:pic>
          <p:sp>
            <p:nvSpPr>
              <p:cNvPr id="101" name="ZoneTexte 39">
                <a:extLst>
                  <a:ext uri="{FF2B5EF4-FFF2-40B4-BE49-F238E27FC236}">
                    <a16:creationId xmlns:a16="http://schemas.microsoft.com/office/drawing/2014/main" id="{823E565F-0CF0-48EB-B462-EC03902C4991}"/>
                  </a:ext>
                </a:extLst>
              </p:cNvPr>
              <p:cNvSpPr txBox="1"/>
              <p:nvPr/>
            </p:nvSpPr>
            <p:spPr>
              <a:xfrm>
                <a:off x="10955831" y="5513957"/>
                <a:ext cx="124682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Nourd-Regular" panose="01000000000000000000"/>
                  </a:rPr>
                  <a:t>             MCP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400" dirty="0">
                    <a:latin typeface="Nourd-Regular" panose="01000000000000000000"/>
                  </a:rPr>
                  <a:t>Counting 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400" dirty="0" err="1">
                    <a:latin typeface="Nourd-Regular" panose="01000000000000000000"/>
                  </a:rPr>
                  <a:t>ToF</a:t>
                </a:r>
                <a:r>
                  <a:rPr lang="en-GB" sz="1400" dirty="0">
                    <a:latin typeface="Nourd-Regular" panose="01000000000000000000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1400" dirty="0">
                    <a:latin typeface="Nourd-Regular" panose="01000000000000000000"/>
                  </a:rPr>
                  <a:t>Position</a:t>
                </a:r>
              </a:p>
            </p:txBody>
          </p:sp>
          <p:sp>
            <p:nvSpPr>
              <p:cNvPr id="102" name="ZoneTexte 4">
                <a:extLst>
                  <a:ext uri="{FF2B5EF4-FFF2-40B4-BE49-F238E27FC236}">
                    <a16:creationId xmlns:a16="http://schemas.microsoft.com/office/drawing/2014/main" id="{EDAE3715-8AE5-474E-934E-9DB8AA38CAF0}"/>
                  </a:ext>
                </a:extLst>
              </p:cNvPr>
              <p:cNvSpPr txBox="1"/>
              <p:nvPr/>
            </p:nvSpPr>
            <p:spPr>
              <a:xfrm>
                <a:off x="0" y="6187984"/>
                <a:ext cx="3423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 dirty="0">
                    <a:latin typeface="Nourd-Regular" panose="01000000000000000000"/>
                  </a:rPr>
                  <a:t>Designed and machined at MPIK Heidelberg</a:t>
                </a:r>
              </a:p>
            </p:txBody>
          </p:sp>
          <p:cxnSp>
            <p:nvCxnSpPr>
              <p:cNvPr id="103" name="Connecteur droit 5">
                <a:extLst>
                  <a:ext uri="{FF2B5EF4-FFF2-40B4-BE49-F238E27FC236}">
                    <a16:creationId xmlns:a16="http://schemas.microsoft.com/office/drawing/2014/main" id="{B3D321C3-C2FD-4620-AF13-F264FFEF5D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10207" y="4918536"/>
                <a:ext cx="0" cy="756000"/>
              </a:xfrm>
              <a:prstGeom prst="line">
                <a:avLst/>
              </a:prstGeom>
              <a:ln w="127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ZoneTexte 25">
              <a:extLst>
                <a:ext uri="{FF2B5EF4-FFF2-40B4-BE49-F238E27FC236}">
                  <a16:creationId xmlns:a16="http://schemas.microsoft.com/office/drawing/2014/main" id="{6ED85991-B90A-4BFE-BB25-3A980852AC16}"/>
                </a:ext>
              </a:extLst>
            </p:cNvPr>
            <p:cNvSpPr txBox="1"/>
            <p:nvPr/>
          </p:nvSpPr>
          <p:spPr>
            <a:xfrm>
              <a:off x="5460590" y="4730214"/>
              <a:ext cx="1270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Nourd-Regular" panose="01000000000000000000"/>
                </a:rPr>
                <a:t>Diaphragm</a:t>
              </a:r>
            </a:p>
          </p:txBody>
        </p:sp>
      </p:grpSp>
      <p:pic>
        <p:nvPicPr>
          <p:cNvPr id="30" name="Image 9">
            <a:extLst>
              <a:ext uri="{FF2B5EF4-FFF2-40B4-BE49-F238E27FC236}">
                <a16:creationId xmlns:a16="http://schemas.microsoft.com/office/drawing/2014/main" id="{EC98D661-0BCE-43FD-BC39-7747F4EFF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16" y="633729"/>
            <a:ext cx="8997565" cy="3035442"/>
          </a:xfrm>
          <a:prstGeom prst="rect">
            <a:avLst/>
          </a:prstGeom>
        </p:spPr>
      </p:pic>
      <p:pic>
        <p:nvPicPr>
          <p:cNvPr id="120" name="Espace réservé du contenu 6">
            <a:extLst>
              <a:ext uri="{FF2B5EF4-FFF2-40B4-BE49-F238E27FC236}">
                <a16:creationId xmlns:a16="http://schemas.microsoft.com/office/drawing/2014/main" id="{57EAE925-F45A-44BB-89DF-739443F87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8210" r="13816" b="18532"/>
          <a:stretch/>
        </p:blipFill>
        <p:spPr>
          <a:xfrm>
            <a:off x="1635445" y="590348"/>
            <a:ext cx="8864915" cy="3259720"/>
          </a:xfrm>
          <a:effectLst>
            <a:softEdge rad="673100"/>
          </a:effectLst>
        </p:spPr>
      </p:pic>
      <p:sp>
        <p:nvSpPr>
          <p:cNvPr id="34" name="ZoneTexte 33"/>
          <p:cNvSpPr txBox="1"/>
          <p:nvPr/>
        </p:nvSpPr>
        <p:spPr>
          <a:xfrm>
            <a:off x="0" y="-364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88000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PIPERADE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34D3B25-9C44-4082-A1C7-817149069D6F}"/>
              </a:ext>
            </a:extLst>
          </p:cNvPr>
          <p:cNvCxnSpPr>
            <a:cxnSpLocks/>
          </p:cNvCxnSpPr>
          <p:nvPr/>
        </p:nvCxnSpPr>
        <p:spPr>
          <a:xfrm>
            <a:off x="752353" y="1309161"/>
            <a:ext cx="1030150" cy="11574"/>
          </a:xfrm>
          <a:prstGeom prst="straightConnector1">
            <a:avLst/>
          </a:prstGeom>
          <a:ln w="508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loud 48">
            <a:extLst>
              <a:ext uri="{FF2B5EF4-FFF2-40B4-BE49-F238E27FC236}">
                <a16:creationId xmlns:a16="http://schemas.microsoft.com/office/drawing/2014/main" id="{B29F8458-098A-4D16-BA48-1973EBA42E86}"/>
              </a:ext>
            </a:extLst>
          </p:cNvPr>
          <p:cNvSpPr/>
          <p:nvPr/>
        </p:nvSpPr>
        <p:spPr>
          <a:xfrm>
            <a:off x="52082" y="1028347"/>
            <a:ext cx="700271" cy="584775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A3C827-8FD0-410F-8AAD-554FE76269BA}"/>
              </a:ext>
            </a:extLst>
          </p:cNvPr>
          <p:cNvSpPr txBox="1"/>
          <p:nvPr/>
        </p:nvSpPr>
        <p:spPr>
          <a:xfrm>
            <a:off x="4293663" y="3444486"/>
            <a:ext cx="219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20"/>
                </a:solidFill>
              </a:rPr>
              <a:t>Purification Trap (PT)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D6385B-E456-4B6A-934B-EACDD5CA8439}"/>
              </a:ext>
            </a:extLst>
          </p:cNvPr>
          <p:cNvSpPr txBox="1"/>
          <p:nvPr/>
        </p:nvSpPr>
        <p:spPr>
          <a:xfrm>
            <a:off x="8475091" y="3116107"/>
            <a:ext cx="1606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00020"/>
                </a:solidFill>
              </a:rPr>
              <a:t>Measurement Trap (MT)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A13D82-FC1A-4700-902A-7D2B5A18B3D6}"/>
              </a:ext>
            </a:extLst>
          </p:cNvPr>
          <p:cNvSpPr/>
          <p:nvPr/>
        </p:nvSpPr>
        <p:spPr>
          <a:xfrm>
            <a:off x="1495981" y="657922"/>
            <a:ext cx="9200033" cy="3215511"/>
          </a:xfrm>
          <a:prstGeom prst="rect">
            <a:avLst/>
          </a:prstGeom>
          <a:noFill/>
          <a:ln w="63500">
            <a:solidFill>
              <a:srgbClr val="800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AE684C-85F0-4BBF-883D-79BB6F9767D1}"/>
              </a:ext>
            </a:extLst>
          </p:cNvPr>
          <p:cNvSpPr/>
          <p:nvPr/>
        </p:nvSpPr>
        <p:spPr>
          <a:xfrm>
            <a:off x="4887929" y="5055222"/>
            <a:ext cx="1672891" cy="475584"/>
          </a:xfrm>
          <a:prstGeom prst="rect">
            <a:avLst/>
          </a:prstGeom>
          <a:noFill/>
          <a:ln w="63500">
            <a:solidFill>
              <a:srgbClr val="800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C49A1E-DDF0-4DB3-9847-158DA261041E}"/>
              </a:ext>
            </a:extLst>
          </p:cNvPr>
          <p:cNvCxnSpPr>
            <a:cxnSpLocks/>
          </p:cNvCxnSpPr>
          <p:nvPr/>
        </p:nvCxnSpPr>
        <p:spPr>
          <a:xfrm flipH="1" flipV="1">
            <a:off x="1495982" y="3873434"/>
            <a:ext cx="3407270" cy="1181788"/>
          </a:xfrm>
          <a:prstGeom prst="line">
            <a:avLst/>
          </a:prstGeom>
          <a:ln w="63500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A0C0CC-1328-4A1F-93C5-78C705452194}"/>
              </a:ext>
            </a:extLst>
          </p:cNvPr>
          <p:cNvCxnSpPr>
            <a:cxnSpLocks/>
          </p:cNvCxnSpPr>
          <p:nvPr/>
        </p:nvCxnSpPr>
        <p:spPr>
          <a:xfrm flipV="1">
            <a:off x="6560820" y="3873433"/>
            <a:ext cx="4135194" cy="1181789"/>
          </a:xfrm>
          <a:prstGeom prst="line">
            <a:avLst/>
          </a:prstGeom>
          <a:ln w="63500">
            <a:solidFill>
              <a:srgbClr val="8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52AED9B-9F4D-48E3-BC61-78BE226D792B}"/>
              </a:ext>
            </a:extLst>
          </p:cNvPr>
          <p:cNvSpPr txBox="1"/>
          <p:nvPr/>
        </p:nvSpPr>
        <p:spPr>
          <a:xfrm>
            <a:off x="1733977" y="4345974"/>
            <a:ext cx="3407271" cy="984885"/>
          </a:xfrm>
          <a:prstGeom prst="rect">
            <a:avLst/>
          </a:prstGeom>
          <a:solidFill>
            <a:schemeClr val="bg1"/>
          </a:solidFill>
          <a:ln w="635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Helium buffer-gas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Separate </a:t>
            </a:r>
            <a:r>
              <a:rPr lang="en-GB" sz="1600" b="1" dirty="0"/>
              <a:t>ions of interest </a:t>
            </a:r>
            <a:r>
              <a:rPr lang="en-GB" sz="1600" dirty="0"/>
              <a:t>from the contaminants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DEB6CB-4B5D-48BF-9A31-D2C281B78C05}"/>
              </a:ext>
            </a:extLst>
          </p:cNvPr>
          <p:cNvGrpSpPr/>
          <p:nvPr/>
        </p:nvGrpSpPr>
        <p:grpSpPr>
          <a:xfrm>
            <a:off x="6233177" y="4340867"/>
            <a:ext cx="5623439" cy="1897273"/>
            <a:chOff x="6233177" y="4340867"/>
            <a:chExt cx="5623439" cy="1897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176A9C1-9383-42CA-A2B5-A0920767FBFA}"/>
                    </a:ext>
                  </a:extLst>
                </p:cNvPr>
                <p:cNvSpPr txBox="1"/>
                <p:nvPr/>
              </p:nvSpPr>
              <p:spPr>
                <a:xfrm>
                  <a:off x="6233177" y="5099367"/>
                  <a:ext cx="5623439" cy="1138773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Determine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1600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en-GB" sz="1600" dirty="0"/>
                    <a:t> with:</a:t>
                  </a:r>
                </a:p>
                <a:p>
                  <a:endParaRPr lang="en-GB" sz="1000" dirty="0"/>
                </a:p>
                <a:p>
                  <a:pPr marL="1200150" lvl="2" indent="-285750">
                    <a:buFont typeface="Arial" panose="020B0604020202020204" pitchFamily="34" charset="0"/>
                    <a:buChar char="•"/>
                  </a:pPr>
                  <a:r>
                    <a:rPr lang="en-GB" sz="1600" b="1" dirty="0"/>
                    <a:t>T</a:t>
                  </a:r>
                  <a:r>
                    <a:rPr lang="en-GB" sz="1600" dirty="0"/>
                    <a:t>ime-</a:t>
                  </a:r>
                  <a:r>
                    <a:rPr lang="en-GB" sz="1600" b="1" dirty="0"/>
                    <a:t>o</a:t>
                  </a:r>
                  <a:r>
                    <a:rPr lang="en-GB" sz="1600" dirty="0"/>
                    <a:t>f-</a:t>
                  </a:r>
                  <a:r>
                    <a:rPr lang="en-GB" sz="1600" b="1" dirty="0"/>
                    <a:t>F</a:t>
                  </a:r>
                  <a:r>
                    <a:rPr lang="en-GB" sz="1600" dirty="0"/>
                    <a:t>light </a:t>
                  </a:r>
                  <a:r>
                    <a:rPr lang="en-GB" sz="1600" b="1" dirty="0"/>
                    <a:t>I</a:t>
                  </a:r>
                  <a:r>
                    <a:rPr lang="en-GB" sz="1600" dirty="0"/>
                    <a:t>on-</a:t>
                  </a:r>
                  <a:r>
                    <a:rPr lang="en-GB" sz="1600" b="1" dirty="0"/>
                    <a:t>C</a:t>
                  </a:r>
                  <a:r>
                    <a:rPr lang="en-GB" sz="1600" dirty="0"/>
                    <a:t>yclotron-</a:t>
                  </a:r>
                  <a:r>
                    <a:rPr lang="en-GB" sz="1600" b="1" dirty="0"/>
                    <a:t>R</a:t>
                  </a:r>
                  <a:r>
                    <a:rPr lang="en-GB" sz="1600" dirty="0"/>
                    <a:t>esonance (</a:t>
                  </a:r>
                  <a:r>
                    <a:rPr lang="en-GB" sz="1600" dirty="0" err="1"/>
                    <a:t>ToF</a:t>
                  </a:r>
                  <a:r>
                    <a:rPr lang="en-GB" sz="1600" dirty="0"/>
                    <a:t>-ICR)</a:t>
                  </a:r>
                </a:p>
                <a:p>
                  <a:pPr lvl="2"/>
                  <a:endParaRPr lang="en-GB" sz="1000" dirty="0"/>
                </a:p>
                <a:p>
                  <a:pPr marL="1200150" lvl="2" indent="-285750">
                    <a:buFont typeface="Arial" panose="020B0604020202020204" pitchFamily="34" charset="0"/>
                    <a:buChar char="•"/>
                  </a:pPr>
                  <a:r>
                    <a:rPr lang="en-GB" sz="1600" b="1" dirty="0"/>
                    <a:t>P</a:t>
                  </a:r>
                  <a:r>
                    <a:rPr lang="en-GB" sz="1600" dirty="0"/>
                    <a:t>hase-</a:t>
                  </a:r>
                  <a:r>
                    <a:rPr lang="en-GB" sz="1600" b="1" dirty="0"/>
                    <a:t>I</a:t>
                  </a:r>
                  <a:r>
                    <a:rPr lang="en-GB" sz="1600" dirty="0"/>
                    <a:t>maging </a:t>
                  </a:r>
                  <a:r>
                    <a:rPr lang="en-GB" sz="1600" b="1" dirty="0"/>
                    <a:t>I</a:t>
                  </a:r>
                  <a:r>
                    <a:rPr lang="en-GB" sz="1600" dirty="0"/>
                    <a:t>on-</a:t>
                  </a:r>
                  <a:r>
                    <a:rPr lang="en-GB" sz="1600" b="1" dirty="0"/>
                    <a:t>C</a:t>
                  </a:r>
                  <a:r>
                    <a:rPr lang="en-GB" sz="1600" dirty="0"/>
                    <a:t>yclotron-</a:t>
                  </a:r>
                  <a:r>
                    <a:rPr lang="en-GB" sz="1600" b="1" dirty="0"/>
                    <a:t>R</a:t>
                  </a:r>
                  <a:r>
                    <a:rPr lang="en-GB" sz="1600" dirty="0"/>
                    <a:t>esonance (PI-ICR)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176A9C1-9383-42CA-A2B5-A0920767FB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3177" y="5099367"/>
                  <a:ext cx="5623439" cy="113877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6350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985A93F-ADA8-4433-B3D6-537CD4DC8950}"/>
                    </a:ext>
                  </a:extLst>
                </p:cNvPr>
                <p:cNvSpPr/>
                <p:nvPr/>
              </p:nvSpPr>
              <p:spPr>
                <a:xfrm>
                  <a:off x="8355476" y="4340867"/>
                  <a:ext cx="1378839" cy="610873"/>
                </a:xfrm>
                <a:prstGeom prst="rect">
                  <a:avLst/>
                </a:prstGeom>
                <a:solidFill>
                  <a:srgbClr val="FFFFFF"/>
                </a:solidFill>
                <a:ln w="63500">
                  <a:solidFill>
                    <a:srgbClr val="88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80002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80002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80002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𝒒𝑩</m:t>
                            </m:r>
                          </m:num>
                          <m:den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fr-FR" b="1" i="1" smtClean="0">
                                <a:solidFill>
                                  <a:srgbClr val="80002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oMath>
                    </m:oMathPara>
                  </a14:m>
                  <a:endParaRPr lang="en-GB" dirty="0">
                    <a:latin typeface="Nourd-Regular" panose="01000000000000000000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985A93F-ADA8-4433-B3D6-537CD4DC89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5476" y="4340867"/>
                  <a:ext cx="1378839" cy="61087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0">
                  <a:solidFill>
                    <a:srgbClr val="88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85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" grpId="0" animBg="1"/>
      <p:bldP spid="35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3">
            <a:extLst>
              <a:ext uri="{FF2B5EF4-FFF2-40B4-BE49-F238E27FC236}">
                <a16:creationId xmlns:a16="http://schemas.microsoft.com/office/drawing/2014/main" id="{0CE57B95-434C-416B-9139-E7332E1D2D22}"/>
              </a:ext>
            </a:extLst>
          </p:cNvPr>
          <p:cNvSpPr txBox="1"/>
          <p:nvPr/>
        </p:nvSpPr>
        <p:spPr>
          <a:xfrm>
            <a:off x="0" y="-364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</a:rPr>
              <a:t>Measurement analysis</a:t>
            </a:r>
            <a:endParaRPr lang="en-US" sz="3200" dirty="0">
              <a:solidFill>
                <a:srgbClr val="800020"/>
              </a:solidFill>
              <a:latin typeface="Nourd-Regular" panose="0100000000000000000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5A4E4AD-9DC7-488A-BB12-9767F0A0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0" y="3498816"/>
            <a:ext cx="4834815" cy="241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F1577-D4F8-454A-894B-D539F3262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83" y="3634825"/>
            <a:ext cx="4889104" cy="244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05748C-D139-4009-A2DB-EBED84DDD584}"/>
              </a:ext>
            </a:extLst>
          </p:cNvPr>
          <p:cNvSpPr txBox="1"/>
          <p:nvPr/>
        </p:nvSpPr>
        <p:spPr>
          <a:xfrm>
            <a:off x="9164139" y="461107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9A44"/>
                </a:solidFill>
              </a:rPr>
              <a:t>PI-ICR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FA744-F2D4-46B8-AA5F-372E1D9ACBC6}"/>
              </a:ext>
            </a:extLst>
          </p:cNvPr>
          <p:cNvSpPr txBox="1"/>
          <p:nvPr/>
        </p:nvSpPr>
        <p:spPr>
          <a:xfrm>
            <a:off x="1990727" y="58885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1"/>
                </a:solidFill>
              </a:rPr>
              <a:t>ToF</a:t>
            </a:r>
            <a:r>
              <a:rPr lang="en-GB" sz="2400" b="1" dirty="0">
                <a:solidFill>
                  <a:schemeClr val="accent1"/>
                </a:solidFill>
              </a:rPr>
              <a:t>-ICR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0C3C3-9537-4220-AB8B-2291FE3F14B7}"/>
              </a:ext>
            </a:extLst>
          </p:cNvPr>
          <p:cNvSpPr txBox="1"/>
          <p:nvPr/>
        </p:nvSpPr>
        <p:spPr>
          <a:xfrm>
            <a:off x="185100" y="5885792"/>
            <a:ext cx="558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/>
              <a:t>Systematics studies in progress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4C1645-F464-472D-BD71-4308BA173C4F}"/>
                  </a:ext>
                </a:extLst>
              </p:cNvPr>
              <p:cNvSpPr/>
              <p:nvPr/>
            </p:nvSpPr>
            <p:spPr>
              <a:xfrm>
                <a:off x="5567702" y="3123563"/>
                <a:ext cx="1378839" cy="610873"/>
              </a:xfrm>
              <a:prstGeom prst="rect">
                <a:avLst/>
              </a:prstGeom>
              <a:solidFill>
                <a:srgbClr val="FFFFFF"/>
              </a:solid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4C1645-F464-472D-BD71-4308BA173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702" y="3123563"/>
                <a:ext cx="1378839" cy="6108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8B763EB7-94BC-44C9-9BDF-9D62CF527882}"/>
              </a:ext>
            </a:extLst>
          </p:cNvPr>
          <p:cNvCxnSpPr>
            <a:cxnSpLocks/>
            <a:stCxn id="3" idx="3"/>
            <a:endCxn id="22" idx="0"/>
          </p:cNvCxnSpPr>
          <p:nvPr/>
        </p:nvCxnSpPr>
        <p:spPr>
          <a:xfrm>
            <a:off x="5159675" y="2216034"/>
            <a:ext cx="1097447" cy="907529"/>
          </a:xfrm>
          <a:prstGeom prst="curved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717F3F25-62EE-42F2-85A2-6D6F876111A9}"/>
              </a:ext>
            </a:extLst>
          </p:cNvPr>
          <p:cNvCxnSpPr>
            <a:cxnSpLocks/>
            <a:stCxn id="22" idx="2"/>
            <a:endCxn id="65" idx="3"/>
          </p:cNvCxnSpPr>
          <p:nvPr/>
        </p:nvCxnSpPr>
        <p:spPr>
          <a:xfrm rot="5400000">
            <a:off x="5339634" y="3788458"/>
            <a:ext cx="971510" cy="863467"/>
          </a:xfrm>
          <a:prstGeom prst="curved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9A8707-0818-4CEA-86B6-B997835761EE}"/>
              </a:ext>
            </a:extLst>
          </p:cNvPr>
          <p:cNvGrpSpPr/>
          <p:nvPr/>
        </p:nvGrpSpPr>
        <p:grpSpPr>
          <a:xfrm>
            <a:off x="8528290" y="860014"/>
            <a:ext cx="3242739" cy="2775532"/>
            <a:chOff x="5340852" y="1799843"/>
            <a:chExt cx="5246727" cy="4368319"/>
          </a:xfrm>
        </p:grpSpPr>
        <p:pic>
          <p:nvPicPr>
            <p:cNvPr id="31" name="Espace réservé du contenu 5">
              <a:extLst>
                <a:ext uri="{FF2B5EF4-FFF2-40B4-BE49-F238E27FC236}">
                  <a16:creationId xmlns:a16="http://schemas.microsoft.com/office/drawing/2014/main" id="{97C570AD-7B3C-4ECB-86C8-CF3516516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0" t="-5799" r="-1619" b="1"/>
            <a:stretch/>
          </p:blipFill>
          <p:spPr>
            <a:xfrm>
              <a:off x="5340852" y="1799843"/>
              <a:ext cx="5246727" cy="43683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Ellipse 8">
              <a:extLst>
                <a:ext uri="{FF2B5EF4-FFF2-40B4-BE49-F238E27FC236}">
                  <a16:creationId xmlns:a16="http://schemas.microsoft.com/office/drawing/2014/main" id="{05C05723-0EB8-4B1E-927B-7ACF63A83E87}"/>
                </a:ext>
              </a:extLst>
            </p:cNvPr>
            <p:cNvSpPr/>
            <p:nvPr/>
          </p:nvSpPr>
          <p:spPr>
            <a:xfrm>
              <a:off x="7335767" y="2949939"/>
              <a:ext cx="480060" cy="4648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3" name="Ellipse 9">
              <a:extLst>
                <a:ext uri="{FF2B5EF4-FFF2-40B4-BE49-F238E27FC236}">
                  <a16:creationId xmlns:a16="http://schemas.microsoft.com/office/drawing/2014/main" id="{A4AB93E8-EAEF-4B58-9F91-FAFA377C1893}"/>
                </a:ext>
              </a:extLst>
            </p:cNvPr>
            <p:cNvSpPr/>
            <p:nvPr/>
          </p:nvSpPr>
          <p:spPr>
            <a:xfrm>
              <a:off x="8321982" y="3493745"/>
              <a:ext cx="644144" cy="603588"/>
            </a:xfrm>
            <a:prstGeom prst="ellipse">
              <a:avLst/>
            </a:prstGeom>
            <a:noFill/>
            <a:ln w="38100">
              <a:solidFill>
                <a:srgbClr val="800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sp>
          <p:nvSpPr>
            <p:cNvPr id="34" name="Ellipse 10">
              <a:extLst>
                <a:ext uri="{FF2B5EF4-FFF2-40B4-BE49-F238E27FC236}">
                  <a16:creationId xmlns:a16="http://schemas.microsoft.com/office/drawing/2014/main" id="{4DC772BE-5EC1-4050-949C-D52A60FCE4FD}"/>
                </a:ext>
              </a:extLst>
            </p:cNvPr>
            <p:cNvSpPr/>
            <p:nvPr/>
          </p:nvSpPr>
          <p:spPr>
            <a:xfrm>
              <a:off x="6063474" y="3085272"/>
              <a:ext cx="747715" cy="710267"/>
            </a:xfrm>
            <a:prstGeom prst="ellipse">
              <a:avLst/>
            </a:prstGeom>
            <a:noFill/>
            <a:ln w="38100">
              <a:solidFill>
                <a:srgbClr val="009A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p:cxnSp>
          <p:nvCxnSpPr>
            <p:cNvPr id="35" name="Connecteur droit 11">
              <a:extLst>
                <a:ext uri="{FF2B5EF4-FFF2-40B4-BE49-F238E27FC236}">
                  <a16:creationId xmlns:a16="http://schemas.microsoft.com/office/drawing/2014/main" id="{43953F43-75DA-407E-924D-2BDBF58EE5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429" y="3171679"/>
              <a:ext cx="1156544" cy="27506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12">
              <a:extLst>
                <a:ext uri="{FF2B5EF4-FFF2-40B4-BE49-F238E27FC236}">
                  <a16:creationId xmlns:a16="http://schemas.microsoft.com/office/drawing/2014/main" id="{5CC626B9-1B19-4F94-9F18-5455C1FC4ED3}"/>
                </a:ext>
              </a:extLst>
            </p:cNvPr>
            <p:cNvCxnSpPr>
              <a:cxnSpLocks/>
            </p:cNvCxnSpPr>
            <p:nvPr/>
          </p:nvCxnSpPr>
          <p:spPr>
            <a:xfrm>
              <a:off x="7555570" y="3175768"/>
              <a:ext cx="1088485" cy="60119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orme libre 13">
              <a:extLst>
                <a:ext uri="{FF2B5EF4-FFF2-40B4-BE49-F238E27FC236}">
                  <a16:creationId xmlns:a16="http://schemas.microsoft.com/office/drawing/2014/main" id="{637FD98E-09E5-4C8B-885D-6B9D07F5A1AD}"/>
                </a:ext>
              </a:extLst>
            </p:cNvPr>
            <p:cNvSpPr/>
            <p:nvPr/>
          </p:nvSpPr>
          <p:spPr>
            <a:xfrm>
              <a:off x="7054677" y="3283167"/>
              <a:ext cx="899639" cy="344320"/>
            </a:xfrm>
            <a:custGeom>
              <a:avLst/>
              <a:gdLst>
                <a:gd name="connsiteX0" fmla="*/ 116840 w 202403"/>
                <a:gd name="connsiteY0" fmla="*/ 421640 h 421640"/>
                <a:gd name="connsiteX1" fmla="*/ 198120 w 202403"/>
                <a:gd name="connsiteY1" fmla="*/ 177800 h 421640"/>
                <a:gd name="connsiteX2" fmla="*/ 0 w 202403"/>
                <a:gd name="connsiteY2" fmla="*/ 0 h 421640"/>
                <a:gd name="connsiteX0" fmla="*/ 116840 w 188335"/>
                <a:gd name="connsiteY0" fmla="*/ 421640 h 421640"/>
                <a:gd name="connsiteX1" fmla="*/ 182880 w 188335"/>
                <a:gd name="connsiteY1" fmla="*/ 142240 h 421640"/>
                <a:gd name="connsiteX2" fmla="*/ 0 w 188335"/>
                <a:gd name="connsiteY2" fmla="*/ 0 h 421640"/>
                <a:gd name="connsiteX0" fmla="*/ 116840 w 186485"/>
                <a:gd name="connsiteY0" fmla="*/ 421640 h 421640"/>
                <a:gd name="connsiteX1" fmla="*/ 182880 w 186485"/>
                <a:gd name="connsiteY1" fmla="*/ 142240 h 421640"/>
                <a:gd name="connsiteX2" fmla="*/ 0 w 186485"/>
                <a:gd name="connsiteY2" fmla="*/ 0 h 421640"/>
                <a:gd name="connsiteX0" fmla="*/ 116840 w 177286"/>
                <a:gd name="connsiteY0" fmla="*/ 421640 h 421640"/>
                <a:gd name="connsiteX1" fmla="*/ 172720 w 177286"/>
                <a:gd name="connsiteY1" fmla="*/ 162560 h 421640"/>
                <a:gd name="connsiteX2" fmla="*/ 0 w 177286"/>
                <a:gd name="connsiteY2" fmla="*/ 0 h 421640"/>
                <a:gd name="connsiteX0" fmla="*/ 116840 w 175338"/>
                <a:gd name="connsiteY0" fmla="*/ 421640 h 421640"/>
                <a:gd name="connsiteX1" fmla="*/ 172720 w 175338"/>
                <a:gd name="connsiteY1" fmla="*/ 162560 h 421640"/>
                <a:gd name="connsiteX2" fmla="*/ 0 w 175338"/>
                <a:gd name="connsiteY2" fmla="*/ 0 h 421640"/>
                <a:gd name="connsiteX0" fmla="*/ 116840 w 151366"/>
                <a:gd name="connsiteY0" fmla="*/ 421640 h 421640"/>
                <a:gd name="connsiteX1" fmla="*/ 140960 w 151366"/>
                <a:gd name="connsiteY1" fmla="*/ 179705 h 421640"/>
                <a:gd name="connsiteX2" fmla="*/ 0 w 151366"/>
                <a:gd name="connsiteY2" fmla="*/ 0 h 421640"/>
                <a:gd name="connsiteX0" fmla="*/ 116840 w 149982"/>
                <a:gd name="connsiteY0" fmla="*/ 421640 h 421640"/>
                <a:gd name="connsiteX1" fmla="*/ 140960 w 149982"/>
                <a:gd name="connsiteY1" fmla="*/ 179705 h 421640"/>
                <a:gd name="connsiteX2" fmla="*/ 0 w 149982"/>
                <a:gd name="connsiteY2" fmla="*/ 0 h 421640"/>
                <a:gd name="connsiteX0" fmla="*/ 0 w 90990"/>
                <a:gd name="connsiteY0" fmla="*/ 504767 h 504767"/>
                <a:gd name="connsiteX1" fmla="*/ 24120 w 90990"/>
                <a:gd name="connsiteY1" fmla="*/ 262832 h 504767"/>
                <a:gd name="connsiteX2" fmla="*/ 58144 w 90990"/>
                <a:gd name="connsiteY2" fmla="*/ 0 h 504767"/>
                <a:gd name="connsiteX0" fmla="*/ 0 w 804922"/>
                <a:gd name="connsiteY0" fmla="*/ 10861 h 359629"/>
                <a:gd name="connsiteX1" fmla="*/ 738052 w 804922"/>
                <a:gd name="connsiteY1" fmla="*/ 358374 h 359629"/>
                <a:gd name="connsiteX2" fmla="*/ 772076 w 804922"/>
                <a:gd name="connsiteY2" fmla="*/ 95542 h 359629"/>
                <a:gd name="connsiteX0" fmla="*/ 0 w 804922"/>
                <a:gd name="connsiteY0" fmla="*/ 0 h 350240"/>
                <a:gd name="connsiteX1" fmla="*/ 738052 w 804922"/>
                <a:gd name="connsiteY1" fmla="*/ 347513 h 350240"/>
                <a:gd name="connsiteX2" fmla="*/ 772076 w 804922"/>
                <a:gd name="connsiteY2" fmla="*/ 84681 h 350240"/>
                <a:gd name="connsiteX0" fmla="*/ 0 w 772076"/>
                <a:gd name="connsiteY0" fmla="*/ 0 h 350240"/>
                <a:gd name="connsiteX1" fmla="*/ 738052 w 772076"/>
                <a:gd name="connsiteY1" fmla="*/ 347513 h 350240"/>
                <a:gd name="connsiteX2" fmla="*/ 772076 w 772076"/>
                <a:gd name="connsiteY2" fmla="*/ 84681 h 350240"/>
                <a:gd name="connsiteX0" fmla="*/ 0 w 842069"/>
                <a:gd name="connsiteY0" fmla="*/ 0 h 350240"/>
                <a:gd name="connsiteX1" fmla="*/ 738052 w 842069"/>
                <a:gd name="connsiteY1" fmla="*/ 347513 h 350240"/>
                <a:gd name="connsiteX2" fmla="*/ 842069 w 842069"/>
                <a:gd name="connsiteY2" fmla="*/ 160251 h 350240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17358"/>
                <a:gd name="connsiteX1" fmla="*/ 430082 w 842069"/>
                <a:gd name="connsiteY1" fmla="*/ 317285 h 317358"/>
                <a:gd name="connsiteX2" fmla="*/ 842069 w 842069"/>
                <a:gd name="connsiteY2" fmla="*/ 160251 h 317358"/>
                <a:gd name="connsiteX0" fmla="*/ 0 w 842069"/>
                <a:gd name="connsiteY0" fmla="*/ 0 h 263915"/>
                <a:gd name="connsiteX1" fmla="*/ 415966 w 842069"/>
                <a:gd name="connsiteY1" fmla="*/ 244895 h 263915"/>
                <a:gd name="connsiteX2" fmla="*/ 842069 w 842069"/>
                <a:gd name="connsiteY2" fmla="*/ 160251 h 263915"/>
                <a:gd name="connsiteX0" fmla="*/ 0 w 842069"/>
                <a:gd name="connsiteY0" fmla="*/ 0 h 267602"/>
                <a:gd name="connsiteX1" fmla="*/ 415966 w 842069"/>
                <a:gd name="connsiteY1" fmla="*/ 244895 h 267602"/>
                <a:gd name="connsiteX2" fmla="*/ 842069 w 842069"/>
                <a:gd name="connsiteY2" fmla="*/ 160251 h 267602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18674"/>
                <a:gd name="connsiteX1" fmla="*/ 385971 w 842069"/>
                <a:gd name="connsiteY1" fmla="*/ 315380 h 318674"/>
                <a:gd name="connsiteX2" fmla="*/ 842069 w 842069"/>
                <a:gd name="connsiteY2" fmla="*/ 160251 h 318674"/>
                <a:gd name="connsiteX0" fmla="*/ 0 w 842069"/>
                <a:gd name="connsiteY0" fmla="*/ 0 h 160251"/>
                <a:gd name="connsiteX1" fmla="*/ 842069 w 842069"/>
                <a:gd name="connsiteY1" fmla="*/ 160251 h 160251"/>
                <a:gd name="connsiteX0" fmla="*/ 0 w 842069"/>
                <a:gd name="connsiteY0" fmla="*/ 0 h 183364"/>
                <a:gd name="connsiteX1" fmla="*/ 842069 w 842069"/>
                <a:gd name="connsiteY1" fmla="*/ 160251 h 183364"/>
                <a:gd name="connsiteX0" fmla="*/ 0 w 842069"/>
                <a:gd name="connsiteY0" fmla="*/ 0 h 328677"/>
                <a:gd name="connsiteX1" fmla="*/ 842069 w 842069"/>
                <a:gd name="connsiteY1" fmla="*/ 160251 h 328677"/>
                <a:gd name="connsiteX0" fmla="*/ 0 w 842069"/>
                <a:gd name="connsiteY0" fmla="*/ 0 h 359925"/>
                <a:gd name="connsiteX1" fmla="*/ 842069 w 842069"/>
                <a:gd name="connsiteY1" fmla="*/ 160251 h 359925"/>
                <a:gd name="connsiteX0" fmla="*/ 0 w 833247"/>
                <a:gd name="connsiteY0" fmla="*/ 0 h 344320"/>
                <a:gd name="connsiteX1" fmla="*/ 833247 w 833247"/>
                <a:gd name="connsiteY1" fmla="*/ 133581 h 34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247" h="344320">
                  <a:moveTo>
                    <a:pt x="0" y="0"/>
                  </a:moveTo>
                  <a:cubicBezTo>
                    <a:pt x="128950" y="430607"/>
                    <a:pt x="672537" y="436399"/>
                    <a:pt x="833247" y="133581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Nourd-Regular" panose="0100000000000000000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17">
                  <a:extLst>
                    <a:ext uri="{FF2B5EF4-FFF2-40B4-BE49-F238E27FC236}">
                      <a16:creationId xmlns:a16="http://schemas.microsoft.com/office/drawing/2014/main" id="{AFACA9CB-8084-4C50-ACA4-E6C95B73F483}"/>
                    </a:ext>
                  </a:extLst>
                </p:cNvPr>
                <p:cNvSpPr txBox="1"/>
                <p:nvPr/>
              </p:nvSpPr>
              <p:spPr>
                <a:xfrm>
                  <a:off x="7455057" y="3584169"/>
                  <a:ext cx="543110" cy="435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latin typeface="Nourd-Regular" panose="01000000000000000000"/>
                  </a:endParaRPr>
                </a:p>
              </p:txBody>
            </p:sp>
          </mc:Choice>
          <mc:Fallback xmlns="">
            <p:sp>
              <p:nvSpPr>
                <p:cNvPr id="38" name="ZoneTexte 17">
                  <a:extLst>
                    <a:ext uri="{FF2B5EF4-FFF2-40B4-BE49-F238E27FC236}">
                      <a16:creationId xmlns:a16="http://schemas.microsoft.com/office/drawing/2014/main" id="{AFACA9CB-8084-4C50-ACA4-E6C95B73F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5057" y="3584169"/>
                  <a:ext cx="543110" cy="435960"/>
                </a:xfrm>
                <a:prstGeom prst="rect">
                  <a:avLst/>
                </a:prstGeom>
                <a:blipFill>
                  <a:blip r:embed="rId7"/>
                  <a:stretch>
                    <a:fillRect l="-14545" r="-5455"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ZoneTexte 19">
              <a:extLst>
                <a:ext uri="{FF2B5EF4-FFF2-40B4-BE49-F238E27FC236}">
                  <a16:creationId xmlns:a16="http://schemas.microsoft.com/office/drawing/2014/main" id="{FC343CCD-542E-4657-8AF2-56B47F2A92E0}"/>
                </a:ext>
              </a:extLst>
            </p:cNvPr>
            <p:cNvSpPr txBox="1"/>
            <p:nvPr/>
          </p:nvSpPr>
          <p:spPr>
            <a:xfrm>
              <a:off x="5796857" y="3867777"/>
              <a:ext cx="2520402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9A44"/>
                  </a:solidFill>
                  <a:latin typeface="Nourd-Regular" panose="01000000000000000000" pitchFamily="2" charset="0"/>
                </a:rPr>
                <a:t>Reduced cyclotron</a:t>
              </a:r>
            </a:p>
          </p:txBody>
        </p:sp>
        <p:sp>
          <p:nvSpPr>
            <p:cNvPr id="40" name="ZoneTexte 21">
              <a:extLst>
                <a:ext uri="{FF2B5EF4-FFF2-40B4-BE49-F238E27FC236}">
                  <a16:creationId xmlns:a16="http://schemas.microsoft.com/office/drawing/2014/main" id="{34B8AE2B-F41D-4B88-90BD-9629A01A875B}"/>
                </a:ext>
              </a:extLst>
            </p:cNvPr>
            <p:cNvSpPr txBox="1"/>
            <p:nvPr/>
          </p:nvSpPr>
          <p:spPr>
            <a:xfrm>
              <a:off x="8173114" y="4103070"/>
              <a:ext cx="1644579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880000"/>
                  </a:solidFill>
                  <a:latin typeface="Nourd-Regular" panose="01000000000000000000" pitchFamily="2" charset="0"/>
                </a:rPr>
                <a:t>Magnetron</a:t>
              </a:r>
              <a:endParaRPr lang="en-GB" sz="1600" b="1" dirty="0">
                <a:solidFill>
                  <a:srgbClr val="880000"/>
                </a:solidFill>
                <a:latin typeface="Nourd-Regular" panose="01000000000000000000" pitchFamily="2" charset="0"/>
              </a:endParaRPr>
            </a:p>
          </p:txBody>
        </p:sp>
        <p:sp>
          <p:nvSpPr>
            <p:cNvPr id="41" name="ZoneTexte 22">
              <a:extLst>
                <a:ext uri="{FF2B5EF4-FFF2-40B4-BE49-F238E27FC236}">
                  <a16:creationId xmlns:a16="http://schemas.microsoft.com/office/drawing/2014/main" id="{955C318F-7176-4D28-B5B2-8FE4499975D7}"/>
                </a:ext>
              </a:extLst>
            </p:cNvPr>
            <p:cNvSpPr txBox="1"/>
            <p:nvPr/>
          </p:nvSpPr>
          <p:spPr>
            <a:xfrm>
              <a:off x="7263410" y="2559890"/>
              <a:ext cx="1096594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Nourd-Regular" panose="01000000000000000000" pitchFamily="2" charset="0"/>
                </a:rPr>
                <a:t>Center</a:t>
              </a:r>
              <a:endParaRPr lang="en-GB" sz="1600" b="1" dirty="0">
                <a:latin typeface="Nourd-Regular" panose="01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1">
                  <a:extLst>
                    <a:ext uri="{FF2B5EF4-FFF2-40B4-BE49-F238E27FC236}">
                      <a16:creationId xmlns:a16="http://schemas.microsoft.com/office/drawing/2014/main" id="{58E943E0-8303-450A-A158-52675DB5A377}"/>
                    </a:ext>
                  </a:extLst>
                </p:cNvPr>
                <p:cNvSpPr txBox="1"/>
                <p:nvPr/>
              </p:nvSpPr>
              <p:spPr>
                <a:xfrm>
                  <a:off x="7408237" y="1934124"/>
                  <a:ext cx="2368416" cy="5812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𝒂𝒄𝒄</m:t>
                          </m:r>
                        </m:sub>
                      </m:sSub>
                    </m:oMath>
                  </a14:m>
                  <a:r>
                    <a:rPr lang="en-GB" dirty="0">
                      <a:latin typeface="Nourd-Regular" panose="01000000000000000000" pitchFamily="2" charset="0"/>
                    </a:rPr>
                    <a:t> = 100 </a:t>
                  </a:r>
                  <a:r>
                    <a:rPr lang="en-GB" dirty="0" err="1">
                      <a:latin typeface="Nourd-Regular" panose="01000000000000000000" pitchFamily="2" charset="0"/>
                    </a:rPr>
                    <a:t>ms</a:t>
                  </a:r>
                  <a:endParaRPr lang="en-GB" dirty="0">
                    <a:latin typeface="Nourd-Regular" panose="01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42" name="ZoneTexte 1">
                  <a:extLst>
                    <a:ext uri="{FF2B5EF4-FFF2-40B4-BE49-F238E27FC236}">
                      <a16:creationId xmlns:a16="http://schemas.microsoft.com/office/drawing/2014/main" id="{58E943E0-8303-450A-A158-52675DB5A3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8237" y="1934124"/>
                  <a:ext cx="2368416" cy="581280"/>
                </a:xfrm>
                <a:prstGeom prst="rect">
                  <a:avLst/>
                </a:prstGeom>
                <a:blipFill>
                  <a:blip r:embed="rId9"/>
                  <a:stretch>
                    <a:fillRect t="-8197" r="-291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A9FE55E-81E6-4308-A9FA-76689738ED94}"/>
              </a:ext>
            </a:extLst>
          </p:cNvPr>
          <p:cNvGrpSpPr/>
          <p:nvPr/>
        </p:nvGrpSpPr>
        <p:grpSpPr>
          <a:xfrm>
            <a:off x="6179394" y="2085205"/>
            <a:ext cx="2348896" cy="1038359"/>
            <a:chOff x="6179394" y="2085205"/>
            <a:chExt cx="2348896" cy="10383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1AAD59A-E15F-4809-86A7-6621CE799672}"/>
                    </a:ext>
                  </a:extLst>
                </p:cNvPr>
                <p:cNvSpPr/>
                <p:nvPr/>
              </p:nvSpPr>
              <p:spPr>
                <a:xfrm>
                  <a:off x="6179394" y="2085205"/>
                  <a:ext cx="2005806" cy="338554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fi-FI" sz="1600" b="1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i-FI" sz="1600" b="1" i="1" ker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fr-FR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fr-FR" sz="1600" b="1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- </a:t>
                  </a:r>
                  <a14:m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fr-FR" sz="1600" b="1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n</a:t>
                  </a:r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1AAD59A-E15F-4809-86A7-6621CE7996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9394" y="2085205"/>
                  <a:ext cx="2005806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CC6D7BA9-4B11-4226-889A-A136F5F46EAE}"/>
                </a:ext>
              </a:extLst>
            </p:cNvPr>
            <p:cNvCxnSpPr>
              <a:cxnSpLocks/>
              <a:stCxn id="31" idx="1"/>
              <a:endCxn id="29" idx="3"/>
            </p:cNvCxnSpPr>
            <p:nvPr/>
          </p:nvCxnSpPr>
          <p:spPr>
            <a:xfrm rot="10800000" flipV="1">
              <a:off x="8185200" y="2247780"/>
              <a:ext cx="343090" cy="6702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9A4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76E04022-2F63-40C0-AB70-E32F4FC18A05}"/>
                </a:ext>
              </a:extLst>
            </p:cNvPr>
            <p:cNvCxnSpPr>
              <a:cxnSpLocks/>
              <a:stCxn id="29" idx="2"/>
              <a:endCxn id="22" idx="0"/>
            </p:cNvCxnSpPr>
            <p:nvPr/>
          </p:nvCxnSpPr>
          <p:spPr>
            <a:xfrm rot="5400000">
              <a:off x="6369808" y="2311074"/>
              <a:ext cx="699804" cy="925175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9A4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74C67C3B-517F-4D13-B612-B4A695CF628A}"/>
              </a:ext>
            </a:extLst>
          </p:cNvPr>
          <p:cNvCxnSpPr>
            <a:cxnSpLocks/>
            <a:stCxn id="22" idx="2"/>
            <a:endCxn id="8" idx="1"/>
          </p:cNvCxnSpPr>
          <p:nvPr/>
        </p:nvCxnSpPr>
        <p:spPr>
          <a:xfrm rot="16200000" flipH="1">
            <a:off x="6138565" y="3852992"/>
            <a:ext cx="1121074" cy="883961"/>
          </a:xfrm>
          <a:prstGeom prst="curvedConnector2">
            <a:avLst/>
          </a:prstGeom>
          <a:ln w="63500">
            <a:solidFill>
              <a:srgbClr val="009A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7B81711-E9A9-4533-9322-744794C081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8987" r="13706"/>
          <a:stretch/>
        </p:blipFill>
        <p:spPr>
          <a:xfrm>
            <a:off x="792820" y="971078"/>
            <a:ext cx="4366855" cy="24899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14B43B-3763-465A-AEEF-103FA10331E6}"/>
              </a:ext>
            </a:extLst>
          </p:cNvPr>
          <p:cNvCxnSpPr/>
          <p:nvPr/>
        </p:nvCxnSpPr>
        <p:spPr>
          <a:xfrm>
            <a:off x="2825496" y="1050518"/>
            <a:ext cx="0" cy="210797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01B854-676F-4B15-9BB2-96C7B96A340F}"/>
                  </a:ext>
                </a:extLst>
              </p:cNvPr>
              <p:cNvSpPr txBox="1"/>
              <p:nvPr/>
            </p:nvSpPr>
            <p:spPr>
              <a:xfrm>
                <a:off x="2810316" y="1075810"/>
                <a:ext cx="40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GB" sz="1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01B854-676F-4B15-9BB2-96C7B96A3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16" y="1075810"/>
                <a:ext cx="40765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82FFAC89-A53F-47C0-88AC-4D71BE66E5F9}"/>
              </a:ext>
            </a:extLst>
          </p:cNvPr>
          <p:cNvSpPr txBox="1"/>
          <p:nvPr/>
        </p:nvSpPr>
        <p:spPr>
          <a:xfrm rot="2860236">
            <a:off x="79468" y="2150114"/>
            <a:ext cx="6075965" cy="255454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rgbClr val="FFFFFF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Routinely used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F2F515-B3E3-44C6-A0E6-AF8913DE276F}"/>
              </a:ext>
            </a:extLst>
          </p:cNvPr>
          <p:cNvSpPr txBox="1"/>
          <p:nvPr/>
        </p:nvSpPr>
        <p:spPr>
          <a:xfrm rot="2388762">
            <a:off x="6417344" y="2435860"/>
            <a:ext cx="6283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Development under progress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88A87D-63F0-47E3-A6EB-4305124D85AE}"/>
              </a:ext>
            </a:extLst>
          </p:cNvPr>
          <p:cNvSpPr txBox="1"/>
          <p:nvPr/>
        </p:nvSpPr>
        <p:spPr>
          <a:xfrm>
            <a:off x="7224484" y="5911142"/>
            <a:ext cx="472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/>
              <a:t>Systematics studies started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80807C-35DF-4FD8-82A6-5415372F2B21}"/>
                  </a:ext>
                </a:extLst>
              </p:cNvPr>
              <p:cNvSpPr txBox="1"/>
              <p:nvPr/>
            </p:nvSpPr>
            <p:spPr>
              <a:xfrm flipH="1">
                <a:off x="3798725" y="3498816"/>
                <a:ext cx="472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41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𝑣𝑠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39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80807C-35DF-4FD8-82A6-5415372F2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98725" y="3498816"/>
                <a:ext cx="472145" cy="369332"/>
              </a:xfrm>
              <a:prstGeom prst="rect">
                <a:avLst/>
              </a:prstGeom>
              <a:blipFill>
                <a:blip r:embed="rId13"/>
                <a:stretch>
                  <a:fillRect r="-23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976829E-1EB8-4D30-BFC9-C16C30B7C0C4}"/>
                  </a:ext>
                </a:extLst>
              </p:cNvPr>
              <p:cNvSpPr txBox="1"/>
              <p:nvPr/>
            </p:nvSpPr>
            <p:spPr>
              <a:xfrm flipH="1">
                <a:off x="10386516" y="3650464"/>
                <a:ext cx="1560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41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𝑣𝑠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 39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976829E-1EB8-4D30-BFC9-C16C30B7C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386516" y="3650464"/>
                <a:ext cx="1560271" cy="369332"/>
              </a:xfrm>
              <a:prstGeom prst="rect">
                <a:avLst/>
              </a:prstGeom>
              <a:blipFill>
                <a:blip r:embed="rId14"/>
                <a:stretch>
                  <a:fillRect r="-1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2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 animBg="1"/>
      <p:bldP spid="9" grpId="0"/>
      <p:bldP spid="68" grpId="0"/>
      <p:bldP spid="69" grpId="0"/>
      <p:bldP spid="43" grpId="0"/>
      <p:bldP spid="26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15">
                <a:extLst>
                  <a:ext uri="{FF2B5EF4-FFF2-40B4-BE49-F238E27FC236}">
                    <a16:creationId xmlns:a16="http://schemas.microsoft.com/office/drawing/2014/main" id="{E4EC6EA7-2DE1-4148-A3B3-FAD665E8C440}"/>
                  </a:ext>
                </a:extLst>
              </p:cNvPr>
              <p:cNvSpPr txBox="1"/>
              <p:nvPr/>
            </p:nvSpPr>
            <p:spPr>
              <a:xfrm>
                <a:off x="3961537" y="670705"/>
                <a:ext cx="4268926" cy="32297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𝑻𝒐𝑭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𝒓𝒇</m:t>
                              </m:r>
                            </m:sub>
                          </m:sSub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009A44">
                                <a:alpha val="40000"/>
                              </a:srgbClr>
                            </a:glo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1" i="1" smtClean="0">
                              <a:effectLst>
                                <a:glow rad="1016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effectLst>
                                <a:glow rad="1016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effectLst>
                                <a:glow rad="1016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𝒆𝒙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880000"/>
                              </a:solidFill>
                              <a:effectLst>
                                <a:glow rad="1016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880000"/>
                              </a:solidFill>
                              <a:effectLst>
                                <a:glow rad="1016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880000"/>
                              </a:solidFill>
                              <a:effectLst>
                                <a:glow rad="101600">
                                  <a:srgbClr val="009A44">
                                    <a:alpha val="40000"/>
                                  </a:srgb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1" i="1" smtClean="0">
                          <a:effectLst>
                            <a:glow rad="101600">
                              <a:srgbClr val="009A44">
                                <a:alpha val="40000"/>
                              </a:srgbClr>
                            </a:glow>
                          </a:effectLst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>
                  <a:latin typeface="Nourd-Regular" panose="01000000000000000000"/>
                </a:endParaRPr>
              </a:p>
            </p:txBody>
          </p:sp>
        </mc:Choice>
        <mc:Fallback xmlns="">
          <p:sp>
            <p:nvSpPr>
              <p:cNvPr id="5" name="ZoneTexte 15">
                <a:extLst>
                  <a:ext uri="{FF2B5EF4-FFF2-40B4-BE49-F238E27FC236}">
                    <a16:creationId xmlns:a16="http://schemas.microsoft.com/office/drawing/2014/main" id="{E4EC6EA7-2DE1-4148-A3B3-FAD665E8C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537" y="670705"/>
                <a:ext cx="4268926" cy="322974"/>
              </a:xfrm>
              <a:prstGeom prst="rect">
                <a:avLst/>
              </a:prstGeom>
              <a:blipFill>
                <a:blip r:embed="rId3"/>
                <a:stretch>
                  <a:fillRect b="-10667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1D93F08-11EA-4D72-B670-B0595637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800020"/>
                </a:solidFill>
              </a:rPr>
              <a:t>A little more on </a:t>
            </a:r>
            <a:r>
              <a:rPr lang="en-GB" dirty="0" err="1">
                <a:solidFill>
                  <a:srgbClr val="800020"/>
                </a:solidFill>
              </a:rPr>
              <a:t>ToF</a:t>
            </a:r>
            <a:r>
              <a:rPr lang="en-GB" dirty="0">
                <a:solidFill>
                  <a:srgbClr val="800020"/>
                </a:solidFill>
              </a:rPr>
              <a:t>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D24C2-7FE1-4C64-A366-F5A7D506CCBF}"/>
              </a:ext>
            </a:extLst>
          </p:cNvPr>
          <p:cNvSpPr/>
          <p:nvPr/>
        </p:nvSpPr>
        <p:spPr>
          <a:xfrm>
            <a:off x="3961538" y="569168"/>
            <a:ext cx="4268925" cy="5260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Nourd-Regular" panose="0100000000000000000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E58C30-C3F7-4469-B00E-F40392611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/>
          <a:stretch/>
        </p:blipFill>
        <p:spPr>
          <a:xfrm>
            <a:off x="306108" y="1426495"/>
            <a:ext cx="8029330" cy="5049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99EE90-2081-4556-BE12-55C004E0FE79}"/>
                  </a:ext>
                </a:extLst>
              </p:cNvPr>
              <p:cNvSpPr txBox="1"/>
              <p:nvPr/>
            </p:nvSpPr>
            <p:spPr>
              <a:xfrm>
                <a:off x="8125907" y="2044540"/>
                <a:ext cx="40660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Simultaneous fit of </a:t>
                </a:r>
                <a:r>
                  <a:rPr lang="en-US" dirty="0" err="1"/>
                  <a:t>ToF</a:t>
                </a:r>
                <a:r>
                  <a:rPr lang="en-US" dirty="0"/>
                  <a:t>-IRC resonances with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𝒆𝒙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:r>
                  <a:rPr lang="en-US" dirty="0">
                    <a:effectLst>
                      <a:glow rad="101600">
                        <a:srgbClr val="009A44">
                          <a:alpha val="40000"/>
                        </a:srgbClr>
                      </a:glow>
                    </a:effectLst>
                  </a:rPr>
                  <a:t>shared parameters</a:t>
                </a:r>
                <a:endParaRPr lang="en-GB" dirty="0">
                  <a:effectLst>
                    <a:glow rad="101600">
                      <a:srgbClr val="009A44">
                        <a:alpha val="40000"/>
                      </a:srgb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99EE90-2081-4556-BE12-55C004E0F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907" y="2044540"/>
                <a:ext cx="4066093" cy="646331"/>
              </a:xfrm>
              <a:prstGeom prst="rect">
                <a:avLst/>
              </a:prstGeom>
              <a:blipFill>
                <a:blip r:embed="rId5"/>
                <a:stretch>
                  <a:fillRect l="-1199" t="-4717" r="-2249" b="-207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0F30C1-A7A8-4FBA-8829-8D493702A142}"/>
                  </a:ext>
                </a:extLst>
              </p:cNvPr>
              <p:cNvSpPr txBox="1"/>
              <p:nvPr/>
            </p:nvSpPr>
            <p:spPr>
              <a:xfrm>
                <a:off x="8230463" y="3955248"/>
                <a:ext cx="365542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When</a:t>
                </a:r>
                <a:r>
                  <a:rPr lang="fr-FR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sz="2000" b="1" i="1">
                            <a:latin typeface="Cambria Math" panose="02040503050406030204" pitchFamily="18" charset="0"/>
                          </a:rPr>
                          <m:t>𝒆𝒙</m:t>
                        </m:r>
                      </m:sub>
                    </m:sSub>
                  </m:oMath>
                </a14:m>
                <a:r>
                  <a:rPr lang="en-GB" sz="2000" dirty="0"/>
                  <a:t> ↗ :</a:t>
                </a:r>
              </a:p>
              <a:p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Deterioration of the </a:t>
                </a:r>
                <a:r>
                  <a:rPr lang="en-GB" sz="2000" dirty="0" err="1"/>
                  <a:t>ToF</a:t>
                </a:r>
                <a:r>
                  <a:rPr lang="en-GB" sz="2000" dirty="0"/>
                  <a:t>-ICR shape ↗</a:t>
                </a:r>
              </a:p>
              <a:p>
                <a:r>
                  <a:rPr lang="en-GB" sz="20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Uncertainty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fr-FR" sz="2000" b="1" i="1">
                        <a:solidFill>
                          <a:srgbClr val="88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↘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0F30C1-A7A8-4FBA-8829-8D493702A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463" y="3955248"/>
                <a:ext cx="3655427" cy="1938992"/>
              </a:xfrm>
              <a:prstGeom prst="rect">
                <a:avLst/>
              </a:prstGeom>
              <a:blipFill>
                <a:blip r:embed="rId6"/>
                <a:stretch>
                  <a:fillRect l="-1667" t="-1887" b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5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-11575" y="444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Interface for PIPERADE Analysis (IPA)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19EDF-0F8B-47B6-8A4D-088E166CC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7" y="872824"/>
            <a:ext cx="10369307" cy="556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6E38B-646A-47F2-8F3B-068B80EB1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7" y="1770926"/>
            <a:ext cx="6181659" cy="43002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DF2277-0D6F-4A8F-BFDC-1A45F4A4A23A}"/>
              </a:ext>
            </a:extLst>
          </p:cNvPr>
          <p:cNvSpPr txBox="1"/>
          <p:nvPr/>
        </p:nvSpPr>
        <p:spPr>
          <a:xfrm>
            <a:off x="2133033" y="526714"/>
            <a:ext cx="7925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Nourd-Regular" panose="01000000000000000000"/>
              </a:rPr>
              <a:t>Software dedicated to </a:t>
            </a:r>
            <a:r>
              <a:rPr lang="en-GB" sz="2000" dirty="0" err="1">
                <a:latin typeface="Nourd-Regular" panose="01000000000000000000"/>
              </a:rPr>
              <a:t>ToF</a:t>
            </a:r>
            <a:r>
              <a:rPr lang="en-GB" sz="2000" dirty="0">
                <a:latin typeface="Nourd-Regular" panose="01000000000000000000"/>
              </a:rPr>
              <a:t>-ICR and PI-ICR fitting and mass determination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347ED8-459B-4913-919E-20D36C6E9B13}"/>
              </a:ext>
            </a:extLst>
          </p:cNvPr>
          <p:cNvSpPr/>
          <p:nvPr/>
        </p:nvSpPr>
        <p:spPr>
          <a:xfrm>
            <a:off x="1117008" y="3217640"/>
            <a:ext cx="6038028" cy="236636"/>
          </a:xfrm>
          <a:prstGeom prst="rect">
            <a:avLst/>
          </a:prstGeom>
          <a:noFill/>
          <a:ln w="38100">
            <a:solidFill>
              <a:srgbClr val="800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8C7C9-1C4A-4752-BF8D-F2CD72EAF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895" l="3553" r="94737">
                        <a14:foregroundMark x1="12105" y1="45132" x2="12105" y2="45132"/>
                        <a14:foregroundMark x1="3684" y1="38553" x2="3684" y2="38553"/>
                        <a14:foregroundMark x1="93947" y1="31316" x2="93947" y2="31316"/>
                        <a14:foregroundMark x1="55658" y1="31974" x2="55658" y2="31974"/>
                        <a14:foregroundMark x1="55658" y1="31974" x2="55658" y2="31974"/>
                        <a14:foregroundMark x1="61579" y1="38289" x2="61579" y2="38289"/>
                        <a14:foregroundMark x1="94868" y1="65789" x2="94868" y2="65789"/>
                        <a14:foregroundMark x1="66316" y1="53553" x2="66316" y2="53553"/>
                        <a14:foregroundMark x1="76842" y1="60395" x2="76842" y2="60395"/>
                        <a14:foregroundMark x1="76842" y1="60395" x2="76842" y2="60395"/>
                        <a14:foregroundMark x1="51053" y1="2500" x2="51053" y2="2500"/>
                        <a14:foregroundMark x1="33684" y1="69868" x2="33684" y2="69868"/>
                        <a14:foregroundMark x1="28684" y1="93289" x2="28684" y2="93289"/>
                        <a14:foregroundMark x1="66711" y1="95395" x2="66711" y2="95395"/>
                        <a14:foregroundMark x1="63421" y1="95789" x2="63421" y2="95789"/>
                        <a14:foregroundMark x1="46053" y1="97895" x2="46053" y2="97895"/>
                        <a14:foregroundMark x1="33816" y1="86447" x2="33816" y2="86447"/>
                        <a14:foregroundMark x1="53947" y1="79079" x2="53947" y2="79079"/>
                        <a14:foregroundMark x1="59868" y1="93947" x2="59868" y2="93947"/>
                        <a14:foregroundMark x1="52368" y1="81316" x2="52368" y2="81316"/>
                        <a14:foregroundMark x1="56579" y1="80263" x2="56579" y2="80263"/>
                        <a14:foregroundMark x1="56579" y1="80263" x2="56579" y2="80263"/>
                        <a14:foregroundMark x1="56579" y1="80263" x2="56579" y2="80263"/>
                        <a14:foregroundMark x1="46184" y1="78947" x2="46184" y2="78947"/>
                        <a14:foregroundMark x1="35658" y1="87368" x2="35658" y2="8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5"/>
          <a:stretch/>
        </p:blipFill>
        <p:spPr>
          <a:xfrm>
            <a:off x="10386767" y="0"/>
            <a:ext cx="1759778" cy="17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/>
          <p:cNvSpPr txBox="1"/>
          <p:nvPr/>
        </p:nvSpPr>
        <p:spPr>
          <a:xfrm>
            <a:off x="0" y="-170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800020"/>
                </a:solidFill>
                <a:latin typeface="Nourd-Regular" panose="01000000000000000000"/>
                <a:ea typeface="CMU Sans Serif" panose="02000603000000000000" pitchFamily="2" charset="0"/>
                <a:cs typeface="CMU Sans Serif" panose="02000603000000000000" pitchFamily="2" charset="0"/>
              </a:rPr>
              <a:t>Pressure effect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6914C5-A65B-4B34-8ECE-009B59871B05}"/>
              </a:ext>
            </a:extLst>
          </p:cNvPr>
          <p:cNvGrpSpPr>
            <a:grpSpLocks noChangeAspect="1"/>
          </p:cNvGrpSpPr>
          <p:nvPr/>
        </p:nvGrpSpPr>
        <p:grpSpPr>
          <a:xfrm>
            <a:off x="8218727" y="3327255"/>
            <a:ext cx="3384000" cy="2885695"/>
            <a:chOff x="270339" y="1285608"/>
            <a:chExt cx="5516269" cy="4400991"/>
          </a:xfrm>
        </p:grpSpPr>
        <p:pic>
          <p:nvPicPr>
            <p:cNvPr id="24" name="Image 7">
              <a:extLst>
                <a:ext uri="{FF2B5EF4-FFF2-40B4-BE49-F238E27FC236}">
                  <a16:creationId xmlns:a16="http://schemas.microsoft.com/office/drawing/2014/main" id="{CD010D5C-DCE0-41F3-87D8-AC7A38D87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0" t="-2382" r="-2278" b="-1"/>
            <a:stretch/>
          </p:blipFill>
          <p:spPr>
            <a:xfrm>
              <a:off x="270339" y="1285608"/>
              <a:ext cx="5516269" cy="4400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5">
                  <a:extLst>
                    <a:ext uri="{FF2B5EF4-FFF2-40B4-BE49-F238E27FC236}">
                      <a16:creationId xmlns:a16="http://schemas.microsoft.com/office/drawing/2014/main" id="{30215280-FA98-4C28-8621-2CB7EE460B2C}"/>
                    </a:ext>
                  </a:extLst>
                </p:cNvPr>
                <p:cNvSpPr txBox="1"/>
                <p:nvPr/>
              </p:nvSpPr>
              <p:spPr>
                <a:xfrm>
                  <a:off x="3028473" y="1440780"/>
                  <a:ext cx="1860081" cy="610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en-GB" sz="2000" dirty="0">
                      <a:latin typeface="Nourd-Regular" panose="01000000000000000000" pitchFamily="2" charset="0"/>
                    </a:rPr>
                    <a:t> = 1 s</a:t>
                  </a:r>
                </a:p>
              </p:txBody>
            </p:sp>
          </mc:Choice>
          <mc:Fallback xmlns="">
            <p:sp>
              <p:nvSpPr>
                <p:cNvPr id="23" name="ZoneTexte 25">
                  <a:extLst>
                    <a:ext uri="{FF2B5EF4-FFF2-40B4-BE49-F238E27FC236}">
                      <a16:creationId xmlns:a16="http://schemas.microsoft.com/office/drawing/2014/main" id="{30215280-FA98-4C28-8621-2CB7EE460B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8473" y="1440780"/>
                  <a:ext cx="1860081" cy="610210"/>
                </a:xfrm>
                <a:prstGeom prst="rect">
                  <a:avLst/>
                </a:prstGeom>
                <a:blipFill>
                  <a:blip r:embed="rId4"/>
                  <a:stretch>
                    <a:fillRect t="-9231" r="-4278" b="-2615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9">
              <a:extLst>
                <a:ext uri="{FF2B5EF4-FFF2-40B4-BE49-F238E27FC236}">
                  <a16:creationId xmlns:a16="http://schemas.microsoft.com/office/drawing/2014/main" id="{362383C3-CB79-46B4-9F38-5CCEA44BC920}"/>
                </a:ext>
              </a:extLst>
            </p:cNvPr>
            <p:cNvSpPr txBox="1"/>
            <p:nvPr/>
          </p:nvSpPr>
          <p:spPr>
            <a:xfrm>
              <a:off x="953332" y="2289706"/>
              <a:ext cx="2503413" cy="458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9A44"/>
                  </a:solidFill>
                  <a:latin typeface="Nourd-Regular" panose="01000000000000000000" pitchFamily="2" charset="0"/>
                </a:rPr>
                <a:t>Reduced cyclotron</a:t>
              </a:r>
            </a:p>
          </p:txBody>
        </p:sp>
        <p:sp>
          <p:nvSpPr>
            <p:cNvPr id="26" name="ZoneTexte 30">
              <a:extLst>
                <a:ext uri="{FF2B5EF4-FFF2-40B4-BE49-F238E27FC236}">
                  <a16:creationId xmlns:a16="http://schemas.microsoft.com/office/drawing/2014/main" id="{3ABA81AC-95FE-4513-AD70-D0F558A4DAB0}"/>
                </a:ext>
              </a:extLst>
            </p:cNvPr>
            <p:cNvSpPr txBox="1"/>
            <p:nvPr/>
          </p:nvSpPr>
          <p:spPr>
            <a:xfrm>
              <a:off x="2782332" y="3806175"/>
              <a:ext cx="1633494" cy="458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880000"/>
                  </a:solidFill>
                  <a:latin typeface="Nourd-Regular" panose="01000000000000000000" pitchFamily="2" charset="0"/>
                </a:rPr>
                <a:t>Magnetron</a:t>
              </a:r>
            </a:p>
          </p:txBody>
        </p:sp>
        <p:sp>
          <p:nvSpPr>
            <p:cNvPr id="27" name="ZoneTexte 31">
              <a:extLst>
                <a:ext uri="{FF2B5EF4-FFF2-40B4-BE49-F238E27FC236}">
                  <a16:creationId xmlns:a16="http://schemas.microsoft.com/office/drawing/2014/main" id="{D27013E0-34C9-42F4-BB0B-771E70BED845}"/>
                </a:ext>
              </a:extLst>
            </p:cNvPr>
            <p:cNvSpPr txBox="1"/>
            <p:nvPr/>
          </p:nvSpPr>
          <p:spPr>
            <a:xfrm>
              <a:off x="1279139" y="3803485"/>
              <a:ext cx="981188" cy="4334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Nourd-Regular" panose="01000000000000000000" pitchFamily="2" charset="0"/>
                </a:rPr>
                <a:t>Center</a:t>
              </a:r>
              <a:endParaRPr lang="en-GB" sz="1400" b="1" dirty="0">
                <a:latin typeface="Nourd-Regular" panose="01000000000000000000" pitchFamily="2" charset="0"/>
              </a:endParaRPr>
            </a:p>
          </p:txBody>
        </p:sp>
      </p:grpSp>
      <p:pic>
        <p:nvPicPr>
          <p:cNvPr id="28" name="Espace réservé du contenu 5">
            <a:extLst>
              <a:ext uri="{FF2B5EF4-FFF2-40B4-BE49-F238E27FC236}">
                <a16:creationId xmlns:a16="http://schemas.microsoft.com/office/drawing/2014/main" id="{749EBEFF-01F8-498E-8A95-7ACB7412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/>
        </p:blipFill>
        <p:spPr>
          <a:xfrm>
            <a:off x="407296" y="2585364"/>
            <a:ext cx="7387567" cy="34312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AB5B9B-C14C-4C93-902E-93EBBA3F016E}"/>
              </a:ext>
            </a:extLst>
          </p:cNvPr>
          <p:cNvSpPr txBox="1"/>
          <p:nvPr/>
        </p:nvSpPr>
        <p:spPr>
          <a:xfrm>
            <a:off x="1252964" y="2207701"/>
            <a:ext cx="637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ourd-Regular" panose="01000000000000000000"/>
              </a:rPr>
              <a:t>Calculation of the </a:t>
            </a:r>
            <a:r>
              <a:rPr lang="en-US" sz="2400" dirty="0" err="1">
                <a:latin typeface="Nourd-Regular" panose="01000000000000000000"/>
              </a:rPr>
              <a:t>ToF</a:t>
            </a:r>
            <a:r>
              <a:rPr lang="en-US" sz="2400" dirty="0">
                <a:latin typeface="Nourd-Regular" panose="01000000000000000000"/>
              </a:rPr>
              <a:t>-ICR shapes</a:t>
            </a:r>
            <a:endParaRPr lang="en-GB" sz="2400" dirty="0">
              <a:latin typeface="Nourd-Regular" panose="0100000000000000000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CA535B-2DBC-4B84-8AC4-44F6A4F61263}"/>
              </a:ext>
            </a:extLst>
          </p:cNvPr>
          <p:cNvGrpSpPr>
            <a:grpSpLocks noChangeAspect="1"/>
          </p:cNvGrpSpPr>
          <p:nvPr/>
        </p:nvGrpSpPr>
        <p:grpSpPr>
          <a:xfrm>
            <a:off x="8218727" y="265151"/>
            <a:ext cx="3384000" cy="2885694"/>
            <a:chOff x="5325088" y="1939565"/>
            <a:chExt cx="5234762" cy="4331980"/>
          </a:xfrm>
        </p:grpSpPr>
        <p:pic>
          <p:nvPicPr>
            <p:cNvPr id="33" name="Espace réservé du contenu 5">
              <a:extLst>
                <a:ext uri="{FF2B5EF4-FFF2-40B4-BE49-F238E27FC236}">
                  <a16:creationId xmlns:a16="http://schemas.microsoft.com/office/drawing/2014/main" id="{4632F5E6-87FC-4270-9CB0-8F1890587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40" t="-2414" r="-1076" b="-2504"/>
            <a:stretch/>
          </p:blipFill>
          <p:spPr>
            <a:xfrm>
              <a:off x="5325088" y="1939565"/>
              <a:ext cx="5234762" cy="43319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ZoneTexte 19">
              <a:extLst>
                <a:ext uri="{FF2B5EF4-FFF2-40B4-BE49-F238E27FC236}">
                  <a16:creationId xmlns:a16="http://schemas.microsoft.com/office/drawing/2014/main" id="{7333EA5D-999E-43C6-8FCC-EE4F6525B8AD}"/>
                </a:ext>
              </a:extLst>
            </p:cNvPr>
            <p:cNvSpPr txBox="1"/>
            <p:nvPr/>
          </p:nvSpPr>
          <p:spPr>
            <a:xfrm>
              <a:off x="5925682" y="3770642"/>
              <a:ext cx="2367943" cy="455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9A44"/>
                  </a:solidFill>
                  <a:latin typeface="Nourd-Regular" panose="01000000000000000000" pitchFamily="2" charset="0"/>
                </a:rPr>
                <a:t>Reduced cyclotron</a:t>
              </a:r>
            </a:p>
          </p:txBody>
        </p:sp>
        <p:sp>
          <p:nvSpPr>
            <p:cNvPr id="43" name="ZoneTexte 21">
              <a:extLst>
                <a:ext uri="{FF2B5EF4-FFF2-40B4-BE49-F238E27FC236}">
                  <a16:creationId xmlns:a16="http://schemas.microsoft.com/office/drawing/2014/main" id="{925EA954-14D8-42AB-8412-16D2E9E182AA}"/>
                </a:ext>
              </a:extLst>
            </p:cNvPr>
            <p:cNvSpPr txBox="1"/>
            <p:nvPr/>
          </p:nvSpPr>
          <p:spPr>
            <a:xfrm>
              <a:off x="8250817" y="4035467"/>
              <a:ext cx="1545099" cy="455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880000"/>
                  </a:solidFill>
                  <a:latin typeface="Nourd-Regular" panose="01000000000000000000" pitchFamily="2" charset="0"/>
                </a:rPr>
                <a:t>Magnetron</a:t>
              </a:r>
            </a:p>
          </p:txBody>
        </p:sp>
        <p:sp>
          <p:nvSpPr>
            <p:cNvPr id="44" name="ZoneTexte 22">
              <a:extLst>
                <a:ext uri="{FF2B5EF4-FFF2-40B4-BE49-F238E27FC236}">
                  <a16:creationId xmlns:a16="http://schemas.microsoft.com/office/drawing/2014/main" id="{D194A4F3-3F09-4AB8-9C63-63A5C9DC1A0D}"/>
                </a:ext>
              </a:extLst>
            </p:cNvPr>
            <p:cNvSpPr txBox="1"/>
            <p:nvPr/>
          </p:nvSpPr>
          <p:spPr>
            <a:xfrm>
              <a:off x="7263411" y="2559891"/>
              <a:ext cx="981188" cy="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Nourd-Regular" panose="01000000000000000000" pitchFamily="2" charset="0"/>
                </a:rPr>
                <a:t>Center</a:t>
              </a:r>
              <a:endParaRPr lang="en-GB" sz="1400" b="1" dirty="0">
                <a:latin typeface="Nourd-Regular" panose="01000000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1">
                  <a:extLst>
                    <a:ext uri="{FF2B5EF4-FFF2-40B4-BE49-F238E27FC236}">
                      <a16:creationId xmlns:a16="http://schemas.microsoft.com/office/drawing/2014/main" id="{7D49D606-ED79-4CBB-80BC-5915E7992FFE}"/>
                    </a:ext>
                  </a:extLst>
                </p:cNvPr>
                <p:cNvSpPr txBox="1"/>
                <p:nvPr/>
              </p:nvSpPr>
              <p:spPr>
                <a:xfrm>
                  <a:off x="7281133" y="1992131"/>
                  <a:ext cx="2484272" cy="600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en-GB" sz="2000" dirty="0">
                      <a:latin typeface="Nourd-Regular" panose="01000000000000000000" pitchFamily="2" charset="0"/>
                    </a:rPr>
                    <a:t> = 100 </a:t>
                  </a:r>
                  <a:r>
                    <a:rPr lang="en-GB" sz="2000" dirty="0" err="1">
                      <a:latin typeface="Nourd-Regular" panose="01000000000000000000" pitchFamily="2" charset="0"/>
                    </a:rPr>
                    <a:t>ms</a:t>
                  </a:r>
                  <a:endParaRPr lang="en-GB" sz="2000" dirty="0">
                    <a:latin typeface="Nourd-Regular" panose="01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45" name="ZoneTexte 1">
                  <a:extLst>
                    <a:ext uri="{FF2B5EF4-FFF2-40B4-BE49-F238E27FC236}">
                      <a16:creationId xmlns:a16="http://schemas.microsoft.com/office/drawing/2014/main" id="{7D49D606-ED79-4CBB-80BC-5915E7992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1133" y="1992131"/>
                  <a:ext cx="2484272" cy="600642"/>
                </a:xfrm>
                <a:prstGeom prst="rect">
                  <a:avLst/>
                </a:prstGeom>
                <a:blipFill>
                  <a:blip r:embed="rId7"/>
                  <a:stretch>
                    <a:fillRect t="-7576" r="-3042" b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Image 9">
            <a:extLst>
              <a:ext uri="{FF2B5EF4-FFF2-40B4-BE49-F238E27FC236}">
                <a16:creationId xmlns:a16="http://schemas.microsoft.com/office/drawing/2014/main" id="{D6A158F0-7328-4571-9F2B-839C18A9BD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39" b="94384" l="2261" r="95770">
                        <a14:foregroundMark x1="72575" y1="18143" x2="72575" y2="18143"/>
                        <a14:foregroundMark x1="82495" y1="23326" x2="82495" y2="23326"/>
                        <a14:foregroundMark x1="80015" y1="30238" x2="80015" y2="30238"/>
                        <a14:foregroundMark x1="92195" y1="30886" x2="92195" y2="30886"/>
                        <a14:foregroundMark x1="93071" y1="33477" x2="93071" y2="33477"/>
                        <a14:foregroundMark x1="95915" y1="27646" x2="95915" y2="27646"/>
                        <a14:foregroundMark x1="71627" y1="13823" x2="71627" y2="13823"/>
                        <a14:foregroundMark x1="72137" y1="71706" x2="72137" y2="71706"/>
                        <a14:foregroundMark x1="76003" y1="77970" x2="76003" y2="77970"/>
                        <a14:foregroundMark x1="80379" y1="70842" x2="80379" y2="70842"/>
                        <a14:foregroundMark x1="79504" y1="31749" x2="79504" y2="31749"/>
                        <a14:foregroundMark x1="81546" y1="20734" x2="81546" y2="20734"/>
                        <a14:foregroundMark x1="69147" y1="95032" x2="69147" y2="95032"/>
                        <a14:foregroundMark x1="77681" y1="76674" x2="77681" y2="76674"/>
                        <a14:foregroundMark x1="81619" y1="76458" x2="81619" y2="76458"/>
                        <a14:foregroundMark x1="85923" y1="75810" x2="85923" y2="75810"/>
                        <a14:foregroundMark x1="5908" y1="22894" x2="5908" y2="22894"/>
                        <a14:foregroundMark x1="37053" y1="12311" x2="37053" y2="12311"/>
                        <a14:foregroundMark x1="45295" y1="85313" x2="45295" y2="85313"/>
                        <a14:foregroundMark x1="36543" y1="87257" x2="36543" y2="87257"/>
                        <a14:foregroundMark x1="5689" y1="67171" x2="5689" y2="67171"/>
                        <a14:foregroundMark x1="2261" y1="20734" x2="2261" y2="20734"/>
                        <a14:foregroundMark x1="21007" y1="80130" x2="21007" y2="80130"/>
                        <a14:foregroundMark x1="15171" y1="79914" x2="15171" y2="79914"/>
                        <a14:foregroundMark x1="72721" y1="84449" x2="72721" y2="84449"/>
                        <a14:foregroundMark x1="87381" y1="77106" x2="87381" y2="77106"/>
                        <a14:foregroundMark x1="90153" y1="77106" x2="90153" y2="77106"/>
                        <a14:foregroundMark x1="52735" y1="84665" x2="52735" y2="84665"/>
                        <a14:foregroundMark x1="61488" y1="86825" x2="61488" y2="86825"/>
                        <a14:foregroundMark x1="62947" y1="79698" x2="62947" y2="79698"/>
                        <a14:foregroundMark x1="49453" y1="23326" x2="49453" y2="23326"/>
                        <a14:foregroundMark x1="20277" y1="80562" x2="20277" y2="80562"/>
                        <a14:foregroundMark x1="20423" y1="22894" x2="20423" y2="22894"/>
                        <a14:foregroundMark x1="47484" y1="22894" x2="47484" y2="22894"/>
                        <a14:foregroundMark x1="15244" y1="21814" x2="15244" y2="21814"/>
                        <a14:foregroundMark x1="28811" y1="22678" x2="28811" y2="22678"/>
                        <a14:backgroundMark x1="22830" y1="20518" x2="22830" y2="20518"/>
                        <a14:backgroundMark x1="47046" y1="21382" x2="47046" y2="21382"/>
                        <a14:backgroundMark x1="49015" y1="20086" x2="49015" y2="20086"/>
                        <a14:backgroundMark x1="75638" y1="68898" x2="75638" y2="68898"/>
                        <a14:backgroundMark x1="75274" y1="41253" x2="75274" y2="41253"/>
                        <a14:backgroundMark x1="17943" y1="23326" x2="17943" y2="23326"/>
                        <a14:backgroundMark x1="21444" y1="20086" x2="21444" y2="20086"/>
                        <a14:backgroundMark x1="15609" y1="19870" x2="15609" y2="19870"/>
                        <a14:backgroundMark x1="32239" y1="22246" x2="32239" y2="2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17" y="583072"/>
            <a:ext cx="4652627" cy="1569623"/>
          </a:xfrm>
          <a:prstGeom prst="rect">
            <a:avLst/>
          </a:prstGeom>
          <a:ln>
            <a:noFill/>
          </a:ln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C2523697-6495-4BAA-9530-1FF1EE369F16}"/>
              </a:ext>
            </a:extLst>
          </p:cNvPr>
          <p:cNvSpPr/>
          <p:nvPr/>
        </p:nvSpPr>
        <p:spPr>
          <a:xfrm>
            <a:off x="3014739" y="1156581"/>
            <a:ext cx="537190" cy="448591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4C5B5AED-6DF4-4190-9E62-91A8B633B243}"/>
              </a:ext>
            </a:extLst>
          </p:cNvPr>
          <p:cNvSpPr/>
          <p:nvPr/>
        </p:nvSpPr>
        <p:spPr>
          <a:xfrm>
            <a:off x="4338322" y="1156581"/>
            <a:ext cx="537190" cy="448591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08A1D3E2-D32D-493C-9844-F7B0CC5CE3AE}"/>
              </a:ext>
            </a:extLst>
          </p:cNvPr>
          <p:cNvSpPr/>
          <p:nvPr/>
        </p:nvSpPr>
        <p:spPr>
          <a:xfrm>
            <a:off x="5794446" y="1305087"/>
            <a:ext cx="181517" cy="151579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2AC1874-DAC7-4873-AA13-A869BF07C943}"/>
              </a:ext>
            </a:extLst>
          </p:cNvPr>
          <p:cNvCxnSpPr/>
          <p:nvPr/>
        </p:nvCxnSpPr>
        <p:spPr>
          <a:xfrm>
            <a:off x="4875064" y="1372133"/>
            <a:ext cx="919945" cy="1748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loud 35">
            <a:extLst>
              <a:ext uri="{FF2B5EF4-FFF2-40B4-BE49-F238E27FC236}">
                <a16:creationId xmlns:a16="http://schemas.microsoft.com/office/drawing/2014/main" id="{CA069FEE-A543-41A2-831D-58C15ED505CF}"/>
              </a:ext>
            </a:extLst>
          </p:cNvPr>
          <p:cNvSpPr/>
          <p:nvPr/>
        </p:nvSpPr>
        <p:spPr>
          <a:xfrm>
            <a:off x="1365635" y="724336"/>
            <a:ext cx="537190" cy="448591"/>
          </a:xfrm>
          <a:prstGeom prst="clou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He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B2E4FE-9A06-4A42-8DE9-CCEB112A548B}"/>
              </a:ext>
            </a:extLst>
          </p:cNvPr>
          <p:cNvCxnSpPr>
            <a:cxnSpLocks/>
          </p:cNvCxnSpPr>
          <p:nvPr/>
        </p:nvCxnSpPr>
        <p:spPr>
          <a:xfrm>
            <a:off x="1902377" y="939888"/>
            <a:ext cx="442043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13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 animBg="1"/>
      <p:bldP spid="20" grpId="0" animBg="1"/>
      <p:bldP spid="29" grpId="0" animBg="1"/>
      <p:bldP spid="3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6398</TotalTime>
  <Words>1975</Words>
  <Application>Microsoft Office PowerPoint</Application>
  <PresentationFormat>Widescreen</PresentationFormat>
  <Paragraphs>315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-apple-system</vt:lpstr>
      <vt:lpstr>Arial</vt:lpstr>
      <vt:lpstr>Calibri</vt:lpstr>
      <vt:lpstr>Cambria Math</vt:lpstr>
      <vt:lpstr>CMU Sans Serif</vt:lpstr>
      <vt:lpstr>Nourd-Regular</vt:lpstr>
      <vt:lpstr>Open Sauce</vt:lpstr>
      <vt:lpstr>Open Sauce Light</vt:lpstr>
      <vt:lpstr>Symbol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little more on ToF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Magnetic field fluctuations </vt:lpstr>
      <vt:lpstr>Electric field anharmonicities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gauthier guignard</dc:creator>
  <cp:lastModifiedBy>gauthier guignard</cp:lastModifiedBy>
  <cp:revision>303</cp:revision>
  <dcterms:created xsi:type="dcterms:W3CDTF">2025-02-25T14:54:36Z</dcterms:created>
  <dcterms:modified xsi:type="dcterms:W3CDTF">2025-04-03T12:36:50Z</dcterms:modified>
</cp:coreProperties>
</file>