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4672"/>
  </p:normalViewPr>
  <p:slideViewPr>
    <p:cSldViewPr snapToGrid="0">
      <p:cViewPr varScale="1">
        <p:scale>
          <a:sx n="120" d="100"/>
          <a:sy n="120" d="100"/>
        </p:scale>
        <p:origin x="496" y="19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4/3/25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627300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0879424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3366571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28E27E2-DD10-2463-E4C5-DF4EAC6F6202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5600884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12388206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366488738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184BE706-713D-1D76-7D7A-A3DC50932F47}" type="slidenum">
              <a:rPr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517559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6859829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84061014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C450D4-9C1E-A61C-2DC0-E34B055A167B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7101838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2033711972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3903838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A0DA0BCC-D379-5231-6C41-04ACA36F3B6E}" type="slidenum">
              <a:rPr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37A346-39EC-959D-BC7D-3A7A48419ABE}" type="slidenum">
              <a:rPr/>
              <a:t>6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3999" y="2235199"/>
            <a:ext cx="9144000" cy="2387599"/>
          </a:xfrm>
        </p:spPr>
        <p:txBody>
          <a:bodyPr/>
          <a:lstStyle/>
          <a:p>
            <a:pPr>
              <a:defRPr/>
            </a:pPr>
            <a:r>
              <a:rPr lang="en-US">
                <a:latin typeface="Arial Black"/>
                <a:ea typeface="Arial Black"/>
                <a:cs typeface="Arial Black"/>
              </a:rPr>
              <a:t>ISOL-France</a:t>
            </a:r>
            <a:endParaRPr>
              <a:latin typeface="Arial Black"/>
              <a:cs typeface="Arial Blac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3999" y="4888428"/>
            <a:ext cx="9144000" cy="167246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lang="en-US"/>
              <a:t>WORKSHOP VII</a:t>
            </a:r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April 3-4 2025</a:t>
            </a:r>
          </a:p>
        </p:txBody>
      </p:sp>
      <p:pic>
        <p:nvPicPr>
          <p:cNvPr id="1891891540" name="Image 1891891539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5965915" y="9978"/>
            <a:ext cx="6192219" cy="3328831"/>
          </a:xfrm>
          <a:prstGeom prst="rect">
            <a:avLst/>
          </a:prstGeom>
        </p:spPr>
      </p:pic>
      <p:pic>
        <p:nvPicPr>
          <p:cNvPr id="915838172" name="Image 915838171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-286" y="9978"/>
            <a:ext cx="6192219" cy="3328831"/>
          </a:xfrm>
          <a:prstGeom prst="rect">
            <a:avLst/>
          </a:prstGeom>
        </p:spPr>
      </p:pic>
      <p:sp>
        <p:nvSpPr>
          <p:cNvPr id="1792515122" name="ZoneTexte 1792515121"/>
          <p:cNvSpPr txBox="1"/>
          <p:nvPr/>
        </p:nvSpPr>
        <p:spPr bwMode="auto">
          <a:xfrm>
            <a:off x="66228" y="6377837"/>
            <a:ext cx="3600487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en-US" sz="1800" b="0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https://isolfrance.in2p3.fr/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8280041" name="Title 1"/>
          <p:cNvSpPr>
            <a:spLocks noGrp="1"/>
          </p:cNvSpPr>
          <p:nvPr>
            <p:ph type="title"/>
          </p:nvPr>
        </p:nvSpPr>
        <p:spPr bwMode="auto">
          <a:xfrm>
            <a:off x="838198" y="365123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Facilities and 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38819062" name=" 2138819061"/>
          <p:cNvSpPr/>
          <p:nvPr/>
        </p:nvSpPr>
        <p:spPr bwMode="auto">
          <a:xfrm>
            <a:off x="938496" y="1514806"/>
            <a:ext cx="11207601" cy="243875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GANIL? </a:t>
            </a: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facilities? </a:t>
            </a:r>
          </a:p>
          <a:p>
            <a:pPr marL="727986" lvl="1" indent="-327936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experiments? Participation commissioning experiments. </a:t>
            </a: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846431066" name="Image 1846431065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9524713" y="26565"/>
            <a:ext cx="2633420" cy="14156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90567271" name="Title 1"/>
          <p:cNvSpPr>
            <a:spLocks noGrp="1"/>
          </p:cNvSpPr>
          <p:nvPr>
            <p:ph type="title"/>
          </p:nvPr>
        </p:nvSpPr>
        <p:spPr bwMode="auto">
          <a:xfrm>
            <a:off x="838197" y="365122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Discussion : Facilities and Beams</a:t>
            </a:r>
            <a:endParaRPr sz="4400">
              <a:latin typeface="Arial"/>
              <a:cs typeface="Arial"/>
            </a:endParaRPr>
          </a:p>
        </p:txBody>
      </p:sp>
      <p:sp>
        <p:nvSpPr>
          <p:cNvPr id="1602209230" name=" 1602209229"/>
          <p:cNvSpPr/>
          <p:nvPr/>
        </p:nvSpPr>
        <p:spPr bwMode="auto">
          <a:xfrm>
            <a:off x="938495" y="1514805"/>
            <a:ext cx="11207241" cy="4115158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experiments? Participation commissioning experiments. </a:t>
            </a: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2120772997" name="Image 2120772996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9524712" y="26564"/>
            <a:ext cx="2633419" cy="141568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7069206" name="Title 1"/>
          <p:cNvSpPr>
            <a:spLocks noGrp="1"/>
          </p:cNvSpPr>
          <p:nvPr>
            <p:ph type="title"/>
          </p:nvPr>
        </p:nvSpPr>
        <p:spPr bwMode="auto">
          <a:xfrm>
            <a:off x="838197" y="365122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Facilities and 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44747448" name=" 844747447"/>
          <p:cNvSpPr/>
          <p:nvPr/>
        </p:nvSpPr>
        <p:spPr bwMode="auto">
          <a:xfrm>
            <a:off x="620994" y="1514804"/>
            <a:ext cx="11243959" cy="478572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experiments? Participation commissioning experiments. </a:t>
            </a: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Organisation of GANIL as a « user facility »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administrative implications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organization of long-term missions  </a:t>
            </a:r>
          </a:p>
        </p:txBody>
      </p:sp>
      <p:pic>
        <p:nvPicPr>
          <p:cNvPr id="82539526" name="Image 82539525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9524712" y="26564"/>
            <a:ext cx="2633419" cy="14156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22707501" name="Title 1"/>
          <p:cNvSpPr>
            <a:spLocks noGrp="1"/>
          </p:cNvSpPr>
          <p:nvPr>
            <p:ph type="title"/>
          </p:nvPr>
        </p:nvSpPr>
        <p:spPr bwMode="auto">
          <a:xfrm>
            <a:off x="838197" y="365122"/>
            <a:ext cx="10515600" cy="844398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>
              <a:defRPr/>
            </a:pPr>
            <a:r>
              <a:rPr lang="en-US" sz="4400" b="0" i="0" u="none" strike="noStrike" cap="none" spc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</a:rPr>
              <a:t>Discussion : Facilities and Beams</a:t>
            </a:r>
            <a:endParaRPr sz="4400">
              <a:solidFill>
                <a:schemeClr val="accent6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38628862" name=" 738628861"/>
          <p:cNvSpPr/>
          <p:nvPr/>
        </p:nvSpPr>
        <p:spPr bwMode="auto">
          <a:xfrm>
            <a:off x="620994" y="1514804"/>
            <a:ext cx="11243959" cy="478572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Timeline S3 and DESIR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Equipment arrival at GANIL?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Start of the facilities?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First experiments? Participation commissioning experiments. </a:t>
            </a: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Human resources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Status of position opening for DESIR? P</a:t>
            </a:r>
            <a:r>
              <a:rPr lang="en-US" sz="22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hD, post-doc? 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Positions to come in the context of S3 and DESIR? CRCN,  MC, CPJ? 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How and when will/can the responsibility for an equipment be transferred to GANIL? (e.g. : operation of HRS, GPIB...)? </a:t>
            </a:r>
            <a:endParaRPr sz="2200">
              <a:latin typeface="Arial"/>
              <a:cs typeface="Arial"/>
            </a:endParaRPr>
          </a:p>
          <a:p>
            <a:pPr>
              <a:defRPr/>
            </a:pPr>
            <a:endParaRPr sz="2200">
              <a:latin typeface="Arial"/>
              <a:cs typeface="Arial"/>
            </a:endParaRPr>
          </a:p>
          <a:p>
            <a:pPr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• </a:t>
            </a:r>
            <a:r>
              <a:rPr sz="22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Organisation of GANIL as a « user facility »</a:t>
            </a: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administrative implications </a:t>
            </a:r>
          </a:p>
          <a:p>
            <a:pPr marL="727985" lvl="1" indent="-327935">
              <a:buFont typeface="Arial"/>
              <a:buChar char="•"/>
              <a:defRPr/>
            </a:pPr>
            <a:r>
              <a:rPr sz="22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organization of long-term missions  </a:t>
            </a:r>
          </a:p>
        </p:txBody>
      </p:sp>
      <p:pic>
        <p:nvPicPr>
          <p:cNvPr id="1590030928" name="Image 1590030927"/>
          <p:cNvPicPr>
            <a:picLocks noChangeAspect="1"/>
          </p:cNvPicPr>
          <p:nvPr/>
        </p:nvPicPr>
        <p:blipFill>
          <a:blip r:embed="rId3"/>
          <a:srcRect r="1414" b="5781"/>
          <a:stretch/>
        </p:blipFill>
        <p:spPr bwMode="auto">
          <a:xfrm>
            <a:off x="9524712" y="26564"/>
            <a:ext cx="2633419" cy="1415682"/>
          </a:xfrm>
          <a:prstGeom prst="rect">
            <a:avLst/>
          </a:prstGeom>
        </p:spPr>
      </p:pic>
      <p:sp>
        <p:nvSpPr>
          <p:cNvPr id="957557319" name="ZoneTexte 957557318"/>
          <p:cNvSpPr txBox="1"/>
          <p:nvPr/>
        </p:nvSpPr>
        <p:spPr bwMode="auto">
          <a:xfrm>
            <a:off x="7840454" y="5111804"/>
            <a:ext cx="3368514" cy="11887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marL="327937" indent="-327937" algn="l">
              <a:buFont typeface="Arial"/>
              <a:buChar char="•"/>
              <a:defRPr/>
            </a:pPr>
            <a:r>
              <a:rPr lang="en-US" b="1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SPIRAL1 open questions :</a:t>
            </a:r>
            <a:endParaRPr sz="2200" b="1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 algn="l">
              <a:buFont typeface="Arial"/>
              <a:buChar char="•"/>
              <a:defRPr/>
            </a:pPr>
            <a:r>
              <a:rPr lang="en-US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Laser ion source</a:t>
            </a:r>
            <a:endParaRPr lang="en-US" sz="2200" b="0" i="0" u="none" strike="noStrike" cap="none" spc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727985" lvl="1" indent="-327935" algn="l">
              <a:buFont typeface="Arial"/>
              <a:buChar char="•"/>
              <a:defRPr/>
            </a:pPr>
            <a:r>
              <a:rPr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Batch mode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727985" lvl="1" indent="-327935" algn="l">
              <a:buFont typeface="Arial"/>
              <a:buChar char="•"/>
              <a:defRPr/>
            </a:pPr>
            <a:r>
              <a:rPr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MNT</a:t>
            </a:r>
            <a:endParaRPr sz="22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6938411" name="Title 1"/>
          <p:cNvSpPr>
            <a:spLocks noGrp="1"/>
          </p:cNvSpPr>
          <p:nvPr>
            <p:ph type="title"/>
          </p:nvPr>
        </p:nvSpPr>
        <p:spPr bwMode="auto">
          <a:xfrm>
            <a:off x="838198" y="365124"/>
            <a:ext cx="10515600" cy="844398"/>
          </a:xfrm>
        </p:spPr>
        <p:txBody>
          <a:bodyPr/>
          <a:lstStyle/>
          <a:p>
            <a:pPr>
              <a:defRPr/>
            </a:pPr>
            <a:r>
              <a:rPr>
                <a:solidFill>
                  <a:schemeClr val="accent6">
                    <a:lumMod val="75000"/>
                  </a:schemeClr>
                </a:solidFill>
              </a:rPr>
              <a:t>Discussion - Conclusion</a:t>
            </a:r>
          </a:p>
        </p:txBody>
      </p:sp>
      <p:sp>
        <p:nvSpPr>
          <p:cNvPr id="76155154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10780" y="1825624"/>
            <a:ext cx="5709018" cy="1559328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sz="2400" b="1"/>
              <a:t>National Events</a:t>
            </a:r>
          </a:p>
          <a:p>
            <a:pPr lvl="1">
              <a:defRPr/>
            </a:pPr>
            <a:r>
              <a:rPr sz="2200"/>
              <a:t>Could we better coordinate ?</a:t>
            </a:r>
          </a:p>
          <a:p>
            <a:pPr lvl="1">
              <a:defRPr/>
            </a:pPr>
            <a:r>
              <a:rPr sz="2200"/>
              <a:t>Common workshop S</a:t>
            </a:r>
            <a:r>
              <a:rPr sz="2200" baseline="30000"/>
              <a:t>3</a:t>
            </a:r>
            <a:r>
              <a:rPr sz="2200"/>
              <a:t> - DESIR - ISOL-France ? </a:t>
            </a:r>
          </a:p>
        </p:txBody>
      </p:sp>
      <p:sp>
        <p:nvSpPr>
          <p:cNvPr id="1237453867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930038" y="1825624"/>
            <a:ext cx="5985934" cy="482934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/>
          <a:p>
            <a:pPr>
              <a:defRPr/>
            </a:pPr>
            <a:r>
              <a:rPr sz="2400" b="1"/>
              <a:t>Common DAQ @GANIL ?</a:t>
            </a:r>
          </a:p>
          <a:p>
            <a:pPr lvl="1">
              <a:defRPr/>
            </a:pPr>
            <a:r>
              <a:rPr sz="2200"/>
              <a:t>several tools under development or upgrade </a:t>
            </a:r>
          </a:p>
          <a:p>
            <a:pPr lvl="1">
              <a:defRPr/>
            </a:pPr>
            <a:endParaRPr/>
          </a:p>
          <a:p>
            <a:pPr lvl="1">
              <a:defRPr/>
            </a:pPr>
            <a:endParaRPr sz="2200"/>
          </a:p>
          <a:p>
            <a:pPr marL="457200" lvl="1" indent="0">
              <a:buFont typeface="Arial"/>
              <a:buNone/>
              <a:defRPr/>
            </a:pPr>
            <a:endParaRPr sz="2200"/>
          </a:p>
          <a:p>
            <a:pPr lvl="1">
              <a:defRPr/>
            </a:pPr>
            <a:r>
              <a:rPr sz="2200"/>
              <a:t>common data format? </a:t>
            </a:r>
          </a:p>
          <a:p>
            <a:pPr lvl="1">
              <a:defRPr/>
            </a:pPr>
            <a:endParaRPr sz="2200"/>
          </a:p>
          <a:p>
            <a:pPr lvl="1">
              <a:defRPr/>
            </a:pPr>
            <a:r>
              <a:rPr sz="2200"/>
              <a:t>DAQ = GANIL responsibility or user’s ? </a:t>
            </a:r>
          </a:p>
          <a:p>
            <a:pPr lvl="1">
              <a:defRPr/>
            </a:pPr>
            <a:r>
              <a:rPr sz="2200"/>
              <a:t>GANIL’s network access ? Data management plan ? </a:t>
            </a:r>
          </a:p>
          <a:p>
            <a:pPr lvl="1">
              <a:defRPr/>
            </a:pPr>
            <a:r>
              <a:rPr sz="2200"/>
              <a:t>ISOL-France community needs ?</a:t>
            </a:r>
          </a:p>
        </p:txBody>
      </p:sp>
      <p:pic>
        <p:nvPicPr>
          <p:cNvPr id="126979641" name="Image 12697964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rot="588542">
            <a:off x="8727689" y="2679306"/>
            <a:ext cx="1565643" cy="495948"/>
          </a:xfrm>
          <a:prstGeom prst="rect">
            <a:avLst/>
          </a:prstGeom>
        </p:spPr>
      </p:pic>
      <p:sp>
        <p:nvSpPr>
          <p:cNvPr id="1006369099" name="ZoneTexte 1006369098"/>
          <p:cNvSpPr txBox="1"/>
          <p:nvPr/>
        </p:nvSpPr>
        <p:spPr bwMode="auto">
          <a:xfrm rot="20108445">
            <a:off x="7093664" y="2914350"/>
            <a:ext cx="1551052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t>new COMET</a:t>
            </a:r>
          </a:p>
        </p:txBody>
      </p:sp>
      <p:sp>
        <p:nvSpPr>
          <p:cNvPr id="1138174975" name="ZoneTexte 1138174974"/>
          <p:cNvSpPr txBox="1"/>
          <p:nvPr/>
        </p:nvSpPr>
        <p:spPr bwMode="auto">
          <a:xfrm rot="470969">
            <a:off x="7927231" y="3117074"/>
            <a:ext cx="2446383" cy="6404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ctr">
              <a:defRPr/>
            </a:pPr>
            <a:r>
              <a:t>NARVAL/DCOD</a:t>
            </a:r>
          </a:p>
          <a:p>
            <a:pPr algn="ctr">
              <a:defRPr/>
            </a:pPr>
            <a:r>
              <a:t>AGATA DAQBox</a:t>
            </a:r>
          </a:p>
        </p:txBody>
      </p:sp>
      <p:sp>
        <p:nvSpPr>
          <p:cNvPr id="1039308082" name="ZoneTexte 1039308081"/>
          <p:cNvSpPr txBox="1"/>
          <p:nvPr/>
        </p:nvSpPr>
        <p:spPr bwMode="auto">
          <a:xfrm rot="21156787">
            <a:off x="7157119" y="3487101"/>
            <a:ext cx="1569816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t>NUMEXO</a:t>
            </a:r>
          </a:p>
        </p:txBody>
      </p:sp>
      <p:pic>
        <p:nvPicPr>
          <p:cNvPr id="2119696513" name="Image 2119696512"/>
          <p:cNvPicPr>
            <a:picLocks noChangeAspect="1"/>
          </p:cNvPicPr>
          <p:nvPr/>
        </p:nvPicPr>
        <p:blipFill>
          <a:blip r:embed="rId4"/>
          <a:srcRect r="1414" b="5781"/>
          <a:stretch/>
        </p:blipFill>
        <p:spPr bwMode="auto">
          <a:xfrm>
            <a:off x="9524713" y="26565"/>
            <a:ext cx="2633420" cy="1415682"/>
          </a:xfrm>
          <a:prstGeom prst="rect">
            <a:avLst/>
          </a:prstGeom>
        </p:spPr>
      </p:pic>
      <p:sp>
        <p:nvSpPr>
          <p:cNvPr id="1265478580" name="Content Placeholder 2"/>
          <p:cNvSpPr>
            <a:spLocks noGrp="1"/>
          </p:cNvSpPr>
          <p:nvPr/>
        </p:nvSpPr>
        <p:spPr bwMode="auto">
          <a:xfrm>
            <a:off x="298681" y="3848745"/>
            <a:ext cx="5709017" cy="9944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sz="2400" b="1"/>
              <a:t>ISOL-France : budget ? </a:t>
            </a:r>
          </a:p>
          <a:p>
            <a:pPr lvl="1">
              <a:defRPr/>
            </a:pPr>
            <a:r>
              <a:rPr sz="2200"/>
              <a:t>Ask for recurring budget from in2p3 ? </a:t>
            </a:r>
          </a:p>
        </p:txBody>
      </p:sp>
      <p:sp>
        <p:nvSpPr>
          <p:cNvPr id="1678501231" name="Content Placeholder 2"/>
          <p:cNvSpPr>
            <a:spLocks noGrp="1"/>
          </p:cNvSpPr>
          <p:nvPr/>
        </p:nvSpPr>
        <p:spPr bwMode="auto">
          <a:xfrm>
            <a:off x="308843" y="4972372"/>
            <a:ext cx="5709017" cy="159826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normAutofit fontScale="95000" lnSpcReduction="1000"/>
          </a:bodyPr>
          <a:lstStyle>
            <a:lvl1pPr marL="228600" indent="-228600" algn="l" defTabSz="914400">
              <a:lnSpc>
                <a:spcPct val="90000"/>
              </a:lnSpc>
              <a:spcBef>
                <a:spcPts val="999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499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sz="2400" b="1"/>
              <a:t>PERIF</a:t>
            </a:r>
            <a:endParaRPr sz="2400"/>
          </a:p>
          <a:p>
            <a:pPr lvl="1">
              <a:defRPr/>
            </a:pPr>
            <a:r>
              <a:rPr sz="2200"/>
              <a:t>New PERIF 2025 : S.Lecanuet @IJCLab</a:t>
            </a:r>
          </a:p>
          <a:p>
            <a:pPr lvl="1">
              <a:defRPr/>
            </a:pPr>
            <a:r>
              <a:rPr sz="2200"/>
              <a:t>New Agreement : simpler and more flexible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1551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478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50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5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36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30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17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447</Words>
  <Application>Microsoft Macintosh PowerPoint</Application>
  <PresentationFormat>Grand écran</PresentationFormat>
  <Paragraphs>82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Times New Roman</vt:lpstr>
      <vt:lpstr>Office Theme</vt:lpstr>
      <vt:lpstr>ISOL-France</vt:lpstr>
      <vt:lpstr>Discussion : Facilities and Beams</vt:lpstr>
      <vt:lpstr>Discussion : Facilities and Beams</vt:lpstr>
      <vt:lpstr>Discussion : Facilities and Beams</vt:lpstr>
      <vt:lpstr>Discussion : Facilities and Beams</vt:lpstr>
      <vt:lpstr>Discussion - 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llalanne</cp:lastModifiedBy>
  <cp:revision>9</cp:revision>
  <dcterms:modified xsi:type="dcterms:W3CDTF">2025-04-03T10:02:53Z</dcterms:modified>
</cp:coreProperties>
</file>