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320" r:id="rId4"/>
    <p:sldId id="346" r:id="rId5"/>
    <p:sldId id="345" r:id="rId6"/>
    <p:sldId id="304" r:id="rId7"/>
    <p:sldId id="338" r:id="rId8"/>
    <p:sldId id="339" r:id="rId9"/>
    <p:sldId id="348" r:id="rId10"/>
    <p:sldId id="349" r:id="rId11"/>
    <p:sldId id="340" r:id="rId12"/>
    <p:sldId id="353" r:id="rId13"/>
    <p:sldId id="351" r:id="rId14"/>
    <p:sldId id="352" r:id="rId15"/>
    <p:sldId id="350" r:id="rId16"/>
    <p:sldId id="337" r:id="rId17"/>
    <p:sldId id="262" r:id="rId18"/>
    <p:sldId id="263" r:id="rId19"/>
    <p:sldId id="264" r:id="rId20"/>
    <p:sldId id="265" r:id="rId21"/>
    <p:sldId id="347" r:id="rId22"/>
    <p:sldId id="284" r:id="rId23"/>
    <p:sldId id="341" r:id="rId24"/>
    <p:sldId id="342" r:id="rId25"/>
    <p:sldId id="343" r:id="rId26"/>
    <p:sldId id="344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59FF"/>
    <a:srgbClr val="ECF1FA"/>
    <a:srgbClr val="40BF13"/>
    <a:srgbClr val="49D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5C1AD-967C-404E-A5BB-9802B68CFA2A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5DCDD-6EA8-4628-B41F-545D083FAE6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76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524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093512" y="6492875"/>
            <a:ext cx="2098488" cy="365125"/>
          </a:xfrm>
        </p:spPr>
        <p:txBody>
          <a:bodyPr/>
          <a:lstStyle>
            <a:lvl1pPr>
              <a:defRPr sz="1400" b="1"/>
            </a:lvl1pPr>
          </a:lstStyle>
          <a:p>
            <a:fld id="{4F3A1388-EA6F-5A4A-9016-7AFDB6309DC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4"/>
          <p:cNvSpPr txBox="1">
            <a:spLocks/>
          </p:cNvSpPr>
          <p:nvPr userDrawn="1"/>
        </p:nvSpPr>
        <p:spPr>
          <a:xfrm>
            <a:off x="3338404" y="0"/>
            <a:ext cx="5174655" cy="525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Ubuntu" charset="0"/>
                <a:ea typeface="Ubuntu" charset="0"/>
                <a:cs typeface="Ubuntu" charset="0"/>
              </a:defRPr>
            </a:lvl1pPr>
          </a:lstStyle>
          <a:p>
            <a:pPr algn="ctr"/>
            <a:endParaRPr 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0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60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43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2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40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18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3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16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91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3AA22-FE3C-4C94-B2C8-83F0A8BDB598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89AE1-49B3-42F4-AE7E-9915D1513B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0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35.jpeg"/><Relationship Id="rId4" Type="http://schemas.openxmlformats.org/officeDocument/2006/relationships/image" Target="../media/image37.pn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jpeg"/><Relationship Id="rId18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17" Type="http://schemas.openxmlformats.org/officeDocument/2006/relationships/image" Target="../media/image51.jpeg"/><Relationship Id="rId2" Type="http://schemas.openxmlformats.org/officeDocument/2006/relationships/image" Target="../media/image39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image" Target="../media/image19.png"/><Relationship Id="rId19" Type="http://schemas.openxmlformats.org/officeDocument/2006/relationships/image" Target="../media/image53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jpeg"/><Relationship Id="rId3" Type="http://schemas.openxmlformats.org/officeDocument/2006/relationships/image" Target="../media/image37.png"/><Relationship Id="rId7" Type="http://schemas.openxmlformats.org/officeDocument/2006/relationships/image" Target="../media/image57.jpeg"/><Relationship Id="rId12" Type="http://schemas.openxmlformats.org/officeDocument/2006/relationships/image" Target="../media/image6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11" Type="http://schemas.openxmlformats.org/officeDocument/2006/relationships/image" Target="../media/image50.png"/><Relationship Id="rId5" Type="http://schemas.openxmlformats.org/officeDocument/2006/relationships/image" Target="../media/image31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9.png"/><Relationship Id="rId7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0.png"/><Relationship Id="rId10" Type="http://schemas.openxmlformats.org/officeDocument/2006/relationships/image" Target="../media/image50.png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59.png"/><Relationship Id="rId2" Type="http://schemas.openxmlformats.org/officeDocument/2006/relationships/image" Target="../media/image71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58.png"/><Relationship Id="rId5" Type="http://schemas.openxmlformats.org/officeDocument/2006/relationships/image" Target="../media/image74.jpeg"/><Relationship Id="rId15" Type="http://schemas.openxmlformats.org/officeDocument/2006/relationships/image" Target="../media/image32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32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11" Type="http://schemas.openxmlformats.org/officeDocument/2006/relationships/image" Target="../media/image19.png"/><Relationship Id="rId5" Type="http://schemas.openxmlformats.org/officeDocument/2006/relationships/image" Target="../media/image93.emf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0.png"/><Relationship Id="rId5" Type="http://schemas.openxmlformats.org/officeDocument/2006/relationships/image" Target="../media/image530.pn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04.jpg"/><Relationship Id="rId7" Type="http://schemas.openxmlformats.org/officeDocument/2006/relationships/image" Target="../media/image107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050.png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4.gif"/><Relationship Id="rId7" Type="http://schemas.openxmlformats.org/officeDocument/2006/relationships/image" Target="../media/image125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0.png"/><Relationship Id="rId5" Type="http://schemas.openxmlformats.org/officeDocument/2006/relationships/image" Target="../media/image1150.png"/><Relationship Id="rId10" Type="http://schemas.openxmlformats.org/officeDocument/2006/relationships/image" Target="../media/image127.jpeg"/><Relationship Id="rId4" Type="http://schemas.openxmlformats.org/officeDocument/2006/relationships/image" Target="../media/image1140.png"/><Relationship Id="rId9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0.png"/><Relationship Id="rId3" Type="http://schemas.openxmlformats.org/officeDocument/2006/relationships/image" Target="../media/image129.png"/><Relationship Id="rId7" Type="http://schemas.openxmlformats.org/officeDocument/2006/relationships/image" Target="../media/image122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0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382800" y="1020726"/>
            <a:ext cx="783619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C00000"/>
                </a:solidFill>
              </a:rPr>
              <a:t>Status of DESIR</a:t>
            </a:r>
          </a:p>
          <a:p>
            <a:pPr algn="ctr"/>
            <a:endParaRPr lang="en-GB" sz="4000" b="1" dirty="0">
              <a:solidFill>
                <a:srgbClr val="C00000"/>
              </a:solidFill>
            </a:endParaRPr>
          </a:p>
          <a:p>
            <a:pPr algn="ctr"/>
            <a:r>
              <a:rPr lang="en-GB" sz="4000" b="1" dirty="0" smtClean="0"/>
              <a:t>Bertram Blank</a:t>
            </a:r>
          </a:p>
          <a:p>
            <a:pPr algn="ctr"/>
            <a:r>
              <a:rPr lang="en-GB" sz="2800" b="1" dirty="0" smtClean="0"/>
              <a:t>LP2i </a:t>
            </a:r>
            <a:r>
              <a:rPr lang="en-GB" sz="2800" b="1" dirty="0" smtClean="0"/>
              <a:t>Bordeaux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 smtClean="0"/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endParaRPr lang="en-GB" sz="2800" b="1" dirty="0" smtClean="0"/>
          </a:p>
          <a:p>
            <a:pPr algn="ctr"/>
            <a:r>
              <a:rPr lang="en-GB" sz="2800" b="1" dirty="0" smtClean="0"/>
              <a:t>ISOL-France meeting, 03-04/04/2025</a:t>
            </a:r>
            <a:endParaRPr lang="en-GB" sz="2800" b="1" dirty="0"/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E0177B34-A9AE-4623-8C12-49763A817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917" y="3909164"/>
            <a:ext cx="1791961" cy="9612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425" y="63025"/>
            <a:ext cx="1525678" cy="4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9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10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DESIR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lines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prototype section LT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1107" y="894442"/>
            <a:ext cx="2154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LT beam line in </a:t>
            </a:r>
          </a:p>
          <a:p>
            <a:r>
              <a:rPr lang="en-GB" sz="2400" b="1" dirty="0" smtClean="0"/>
              <a:t>Salle à </a:t>
            </a:r>
            <a:r>
              <a:rPr lang="en-GB" sz="2400" b="1" dirty="0" err="1" smtClean="0"/>
              <a:t>pillier</a:t>
            </a:r>
            <a:endParaRPr lang="en-GB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665747" y="3762472"/>
            <a:ext cx="397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outside view of the DESIR hall</a:t>
            </a:r>
            <a:endParaRPr lang="en-GB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731519" y="5292090"/>
            <a:ext cx="2708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Building delivery:</a:t>
            </a:r>
          </a:p>
          <a:p>
            <a:r>
              <a:rPr lang="en-GB" sz="2400" b="1" dirty="0" smtClean="0">
                <a:solidFill>
                  <a:srgbClr val="C00000"/>
                </a:solidFill>
              </a:rPr>
              <a:t>05/09/2025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15" name="4B0E2733-3EA8-46C7-B912-6872668CAF25" descr="IMG_2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2583" y="1641773"/>
            <a:ext cx="5421086" cy="406581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F6A684C9-18F4-4913-855A-B9CF7CE7DE94" descr="IMG_26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36" y="934000"/>
            <a:ext cx="5035430" cy="377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41157" y="4447816"/>
            <a:ext cx="74461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Ongoing 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Electrical connection work </a:t>
            </a:r>
            <a:r>
              <a:rPr lang="en-GB" sz="2000" b="1" dirty="0" smtClean="0"/>
              <a:t>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Tests </a:t>
            </a:r>
            <a:r>
              <a:rPr lang="en-GB" sz="2000" b="1" dirty="0"/>
              <a:t>of ISEG </a:t>
            </a:r>
            <a:r>
              <a:rPr lang="en-GB" sz="2000" b="1" dirty="0" smtClean="0"/>
              <a:t>crates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Profiler </a:t>
            </a:r>
            <a:r>
              <a:rPr lang="en-GB" sz="2000" b="1" dirty="0"/>
              <a:t>control unit </a:t>
            </a:r>
            <a:r>
              <a:rPr lang="en-GB" sz="2000" b="1" dirty="0" smtClean="0"/>
              <a:t>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PLC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spc="-30" dirty="0" smtClean="0"/>
              <a:t>Application </a:t>
            </a:r>
            <a:r>
              <a:rPr lang="en-GB" sz="2000" b="1" spc="-30" dirty="0"/>
              <a:t>for authorization to connect </a:t>
            </a:r>
            <a:r>
              <a:rPr lang="en-GB" sz="2000" b="1" spc="-30" dirty="0" smtClean="0"/>
              <a:t>sections </a:t>
            </a:r>
            <a:r>
              <a:rPr lang="en-GB" sz="2000" b="1" spc="-30" dirty="0"/>
              <a:t>1 and 2 in </a:t>
            </a:r>
            <a:r>
              <a:rPr lang="en-GB" sz="2000" b="1" spc="-30" dirty="0" smtClean="0"/>
              <a:t>progress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206268" y="4766688"/>
            <a:ext cx="187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Design: </a:t>
            </a:r>
            <a:r>
              <a:rPr lang="en-GB" b="1" dirty="0" err="1" smtClean="0"/>
              <a:t>IJCLab</a:t>
            </a:r>
            <a:endParaRPr lang="en-GB" b="1" dirty="0" smtClean="0"/>
          </a:p>
          <a:p>
            <a:r>
              <a:rPr lang="en-GB" b="1" dirty="0" smtClean="0"/>
              <a:t>Mounting: GANIL</a:t>
            </a:r>
            <a:endParaRPr lang="en-GB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781107" y="6418444"/>
            <a:ext cx="647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en-GB" b="1" dirty="0">
                <a:solidFill>
                  <a:srgbClr val="C00000"/>
                </a:solidFill>
              </a:rPr>
              <a:t>Objective: sections 1 and 2 ready for beam testing by end </a:t>
            </a:r>
            <a:r>
              <a:rPr lang="en-GB" b="1" dirty="0" smtClean="0">
                <a:solidFill>
                  <a:srgbClr val="C00000"/>
                </a:solidFill>
              </a:rPr>
              <a:t>2025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8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11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100681" y="2965364"/>
            <a:ext cx="5627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C00000"/>
                </a:solidFill>
              </a:rPr>
              <a:t>Beam Preparation: HRS</a:t>
            </a:r>
            <a:endParaRPr lang="en-GB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566621" y="59969"/>
            <a:ext cx="5862905" cy="3355311"/>
            <a:chOff x="784332" y="1181986"/>
            <a:chExt cx="3918296" cy="2349406"/>
          </a:xfrm>
        </p:grpSpPr>
        <p:pic>
          <p:nvPicPr>
            <p:cNvPr id="26" name="Espace réservé du contenu 3">
              <a:extLst>
                <a:ext uri="{FF2B5EF4-FFF2-40B4-BE49-F238E27FC236}">
                  <a16:creationId xmlns:a16="http://schemas.microsoft.com/office/drawing/2014/main" id="{1A015053-9706-492F-BB54-80FC32111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785" r="17495"/>
            <a:stretch/>
          </p:blipFill>
          <p:spPr>
            <a:xfrm>
              <a:off x="784332" y="1566842"/>
              <a:ext cx="3734506" cy="19645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184389" y="1181986"/>
              <a:ext cx="2518239" cy="850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4" name="Image 7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3" r="43093" b="3226"/>
          <a:stretch/>
        </p:blipFill>
        <p:spPr>
          <a:xfrm rot="720000">
            <a:off x="6189649" y="731829"/>
            <a:ext cx="5795314" cy="427506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12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purification: 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HRS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5" t="5586" r="464" b="10240"/>
          <a:stretch>
            <a:fillRect/>
          </a:stretch>
        </p:blipFill>
        <p:spPr>
          <a:xfrm>
            <a:off x="476433" y="3954697"/>
            <a:ext cx="5660651" cy="2433046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0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237" y="5985035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ZoneTexte 81"/>
          <p:cNvSpPr txBox="1"/>
          <p:nvPr/>
        </p:nvSpPr>
        <p:spPr>
          <a:xfrm flipH="1">
            <a:off x="6221132" y="5406654"/>
            <a:ext cx="494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M/ΔM =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20 000  @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3π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mm.mrad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30keV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9A316-5F00-4F65-A7D5-069F5A55A038}"/>
              </a:ext>
            </a:extLst>
          </p:cNvPr>
          <p:cNvSpPr/>
          <p:nvPr/>
        </p:nvSpPr>
        <p:spPr>
          <a:xfrm>
            <a:off x="264633" y="3594380"/>
            <a:ext cx="52325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AdvGulliv-R"/>
                <a:ea typeface="Calibri" panose="020F0502020204030204" pitchFamily="34" charset="0"/>
                <a:cs typeface="AdvGulliv-R"/>
              </a:rPr>
              <a:t>Configuration: MQ-MQ-FS-FQ-D-M-D-FQ-FS-MQ-MQ</a:t>
            </a:r>
            <a:endParaRPr lang="fr-FR" sz="16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476433" y="6492874"/>
            <a:ext cx="3595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T. </a:t>
            </a:r>
            <a:r>
              <a:rPr lang="en-GB" sz="1400" b="1" dirty="0" err="1" smtClean="0"/>
              <a:t>Kurtukian</a:t>
            </a:r>
            <a:r>
              <a:rPr lang="en-GB" sz="1400" b="1" dirty="0" smtClean="0"/>
              <a:t> Nieto et al., NIMB 317 (2013) 284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683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13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DESIR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HRS: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Removal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of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profilers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95167" y="2044389"/>
            <a:ext cx="5401829" cy="405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5341851" y="2550431"/>
            <a:ext cx="4051373" cy="30392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601884" y="978621"/>
            <a:ext cx="112226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Dismounting of profilers before and after the multipole </a:t>
            </a:r>
            <a:r>
              <a:rPr lang="en-GB" sz="2200" b="1" dirty="0" smtClean="0">
                <a:sym typeface="Wingdings" panose="05000000000000000000" pitchFamily="2" charset="2"/>
              </a:rPr>
              <a:t> improved transmission:  60% 95%</a:t>
            </a:r>
            <a:endParaRPr lang="en-GB" sz="2200" b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028254" y="2044388"/>
            <a:ext cx="2986270" cy="40513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358810" y="1585733"/>
            <a:ext cx="9889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Top view                                                                               Side view                                      Axial view</a:t>
            </a:r>
            <a:endParaRPr lang="en-GB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9225453" y="6492874"/>
            <a:ext cx="2537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Balana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 &amp; L.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Daudin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, LP2iB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1089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14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DESIR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HRS: Optimisation of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emittance-meter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–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removal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of valve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14743" y="730710"/>
            <a:ext cx="432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06399" y="3528000"/>
            <a:ext cx="432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22825" y="993600"/>
            <a:ext cx="2743574" cy="205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914399" y="993600"/>
            <a:ext cx="1512000" cy="20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orme libre 19"/>
          <p:cNvSpPr/>
          <p:nvPr/>
        </p:nvSpPr>
        <p:spPr>
          <a:xfrm>
            <a:off x="4823097" y="2998800"/>
            <a:ext cx="1699728" cy="1388722"/>
          </a:xfrm>
          <a:custGeom>
            <a:avLst>
              <a:gd name="f0" fmla="val 480000"/>
              <a:gd name="f1" fmla="val 4980000"/>
              <a:gd name="f2" fmla="val 8682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*/ 5419351 1 1725033"/>
              <a:gd name="f11" fmla="sqrt 2"/>
              <a:gd name="f12" fmla="*/ 10800 10800 1"/>
              <a:gd name="f13" fmla="val 10800"/>
              <a:gd name="f14" fmla="val 21599999"/>
              <a:gd name="f15" fmla="min 0 21600"/>
              <a:gd name="f16" fmla="max 0 21600"/>
              <a:gd name="f17" fmla="*/ f10 1 2"/>
              <a:gd name="f18" fmla="*/ f7 1 21600"/>
              <a:gd name="f19" fmla="*/ f8 1 21600"/>
              <a:gd name="f20" fmla="*/ f10 1 180"/>
              <a:gd name="f21" fmla="*/ f11 1 2"/>
              <a:gd name="f22" fmla="pin 0 f0 21599999"/>
              <a:gd name="f23" fmla="pin 0 f2 10800"/>
              <a:gd name="f24" fmla="pin 0 f1 21599999"/>
              <a:gd name="f25" fmla="+- f16 0 f15"/>
              <a:gd name="f26" fmla="+- 10800 f23 0"/>
              <a:gd name="f27" fmla="+- f23 0 2700"/>
              <a:gd name="f28" fmla="+- 0 0 f22"/>
              <a:gd name="f29" fmla="+- 0 0 f24"/>
              <a:gd name="f30" fmla="*/ f23 f23 1"/>
              <a:gd name="f31" fmla="*/ 0 f18 1"/>
              <a:gd name="f32" fmla="*/ 21600 f18 1"/>
              <a:gd name="f33" fmla="*/ 21600 f19 1"/>
              <a:gd name="f34" fmla="*/ 0 f19 1"/>
              <a:gd name="f35" fmla="*/ f25 1 2"/>
              <a:gd name="f36" fmla="+- 21600 0 f26"/>
              <a:gd name="f37" fmla="+- f28 f5 0"/>
              <a:gd name="f38" fmla="+- f29 f5 0"/>
              <a:gd name="f39" fmla="+- f15 f35 0"/>
              <a:gd name="f40" fmla="*/ f35 f35 1"/>
              <a:gd name="f41" fmla="*/ f37 f6 1"/>
              <a:gd name="f42" fmla="*/ f38 f6 1"/>
              <a:gd name="f43" fmla="min f26 f36"/>
              <a:gd name="f44" fmla="max f26 f36"/>
              <a:gd name="f45" fmla="*/ f41 1 f4"/>
              <a:gd name="f46" fmla="*/ f42 1 f4"/>
              <a:gd name="f47" fmla="+- f44 0 f43"/>
              <a:gd name="f48" fmla="+- 0 0 f45"/>
              <a:gd name="f49" fmla="+- 0 0 f46"/>
              <a:gd name="f50" fmla="*/ f47 1 2"/>
              <a:gd name="f51" fmla="val f48"/>
              <a:gd name="f52" fmla="val f49"/>
              <a:gd name="f53" fmla="+- f43 f50 0"/>
              <a:gd name="f54" fmla="*/ f50 f50 1"/>
              <a:gd name="f55" fmla="*/ f51 f20 1"/>
              <a:gd name="f56" fmla="*/ f52 f20 1"/>
              <a:gd name="f57" fmla="+- f52 45 0"/>
              <a:gd name="f58" fmla="*/ f51 f10 1"/>
              <a:gd name="f59" fmla="*/ f52 f10 1"/>
              <a:gd name="f60" fmla="+- 0 0 f55"/>
              <a:gd name="f61" fmla="+- 0 0 f56"/>
              <a:gd name="f62" fmla="*/ f57 f10 1"/>
              <a:gd name="f63" fmla="*/ f58 1 f6"/>
              <a:gd name="f64" fmla="*/ f59 1 f6"/>
              <a:gd name="f65" fmla="*/ f60 f4 1"/>
              <a:gd name="f66" fmla="*/ f61 f4 1"/>
              <a:gd name="f67" fmla="*/ f62 1 180"/>
              <a:gd name="f68" fmla="+- 0 0 f63"/>
              <a:gd name="f69" fmla="+- 0 0 f64"/>
              <a:gd name="f70" fmla="*/ f65 1 f10"/>
              <a:gd name="f71" fmla="*/ f66 1 f10"/>
              <a:gd name="f72" fmla="+- 0 0 f67"/>
              <a:gd name="f73" fmla="+- f68 f10 0"/>
              <a:gd name="f74" fmla="+- f69 f10 0"/>
              <a:gd name="f75" fmla="+- f70 0 f5"/>
              <a:gd name="f76" fmla="+- f71 0 f5"/>
              <a:gd name="f77" fmla="*/ f72 f4 1"/>
              <a:gd name="f78" fmla="+- f73 f17 0"/>
              <a:gd name="f79" fmla="+- f74 f17 0"/>
              <a:gd name="f80" fmla="cos 1 f75"/>
              <a:gd name="f81" fmla="sin 1 f75"/>
              <a:gd name="f82" fmla="cos 1 f76"/>
              <a:gd name="f83" fmla="sin 1 f76"/>
              <a:gd name="f84" fmla="*/ f77 1 f10"/>
              <a:gd name="f85" fmla="+- 0 0 f78"/>
              <a:gd name="f86" fmla="+- 0 0 f79"/>
              <a:gd name="f87" fmla="+- 0 0 f80"/>
              <a:gd name="f88" fmla="+- 0 0 f81"/>
              <a:gd name="f89" fmla="+- 0 0 f82"/>
              <a:gd name="f90" fmla="+- 0 0 f83"/>
              <a:gd name="f91" fmla="+- f84 0 f5"/>
              <a:gd name="f92" fmla="*/ f85 f4 1"/>
              <a:gd name="f93" fmla="*/ f86 f4 1"/>
              <a:gd name="f94" fmla="*/ 10800 f87 1"/>
              <a:gd name="f95" fmla="*/ 10800 f88 1"/>
              <a:gd name="f96" fmla="*/ 10800 f89 1"/>
              <a:gd name="f97" fmla="*/ 10800 f90 1"/>
              <a:gd name="f98" fmla="*/ f26 f87 1"/>
              <a:gd name="f99" fmla="*/ f26 f88 1"/>
              <a:gd name="f100" fmla="*/ f26 f89 1"/>
              <a:gd name="f101" fmla="*/ f26 f90 1"/>
              <a:gd name="f102" fmla="*/ 13500 f89 1"/>
              <a:gd name="f103" fmla="*/ 13500 f90 1"/>
              <a:gd name="f104" fmla="*/ f27 f89 1"/>
              <a:gd name="f105" fmla="*/ f27 f90 1"/>
              <a:gd name="f106" fmla="cos 1 f91"/>
              <a:gd name="f107" fmla="sin 1 f91"/>
              <a:gd name="f108" fmla="*/ f92 1 f10"/>
              <a:gd name="f109" fmla="*/ f93 1 f10"/>
              <a:gd name="f110" fmla="+- f94 10800 0"/>
              <a:gd name="f111" fmla="+- f95 10800 0"/>
              <a:gd name="f112" fmla="+- f96 10800 0"/>
              <a:gd name="f113" fmla="+- f97 10800 0"/>
              <a:gd name="f114" fmla="+- f98 10800 0"/>
              <a:gd name="f115" fmla="+- f99 10800 0"/>
              <a:gd name="f116" fmla="+- f100 10800 0"/>
              <a:gd name="f117" fmla="+- f101 10800 0"/>
              <a:gd name="f118" fmla="+- f102 10800 0"/>
              <a:gd name="f119" fmla="+- f103 10800 0"/>
              <a:gd name="f120" fmla="+- f104 10800 0"/>
              <a:gd name="f121" fmla="+- f105 10800 0"/>
              <a:gd name="f122" fmla="+- 0 0 f106"/>
              <a:gd name="f123" fmla="+- 0 0 f107"/>
              <a:gd name="f124" fmla="+- f108 0 f5"/>
              <a:gd name="f125" fmla="+- f109 0 f5"/>
              <a:gd name="f126" fmla="+- f121 0 f119"/>
              <a:gd name="f127" fmla="+- f120 0 f118"/>
              <a:gd name="f128" fmla="cos 1 f124"/>
              <a:gd name="f129" fmla="sin 1 f124"/>
              <a:gd name="f130" fmla="cos 1 f125"/>
              <a:gd name="f131" fmla="sin 1 f125"/>
              <a:gd name="f132" fmla="+- f117 0 f53"/>
              <a:gd name="f133" fmla="+- f116 0 f53"/>
              <a:gd name="f134" fmla="+- f115 0 f53"/>
              <a:gd name="f135" fmla="+- f114 0 f53"/>
              <a:gd name="f136" fmla="+- f111 0 f39"/>
              <a:gd name="f137" fmla="+- f110 0 f39"/>
              <a:gd name="f138" fmla="+- f113 0 f39"/>
              <a:gd name="f139" fmla="+- f112 0 f39"/>
              <a:gd name="f140" fmla="*/ f126 f126 1"/>
              <a:gd name="f141" fmla="*/ f127 f127 1"/>
              <a:gd name="f142" fmla="+- 0 0 f128"/>
              <a:gd name="f143" fmla="+- 0 0 f129"/>
              <a:gd name="f144" fmla="+- 0 0 f130"/>
              <a:gd name="f145" fmla="+- 0 0 f131"/>
              <a:gd name="f146" fmla="at2 f132 f133"/>
              <a:gd name="f147" fmla="at2 f134 f135"/>
              <a:gd name="f148" fmla="at2 f136 f137"/>
              <a:gd name="f149" fmla="at2 f138 f139"/>
              <a:gd name="f150" fmla="+- f140 f141 0"/>
              <a:gd name="f151" fmla="*/ 10800 f142 1"/>
              <a:gd name="f152" fmla="*/ 10800 f143 1"/>
              <a:gd name="f153" fmla="*/ f23 f144 1"/>
              <a:gd name="f154" fmla="*/ f23 f145 1"/>
              <a:gd name="f155" fmla="+- f146 f5 0"/>
              <a:gd name="f156" fmla="+- f147 f5 0"/>
              <a:gd name="f157" fmla="+- f148 f5 0"/>
              <a:gd name="f158" fmla="+- f149 f5 0"/>
              <a:gd name="f159" fmla="sqrt f150"/>
              <a:gd name="f160" fmla="*/ f151 f151 1"/>
              <a:gd name="f161" fmla="*/ f152 f152 1"/>
              <a:gd name="f162" fmla="*/ f153 f153 1"/>
              <a:gd name="f163" fmla="*/ f154 f154 1"/>
              <a:gd name="f164" fmla="*/ f155 f10 1"/>
              <a:gd name="f165" fmla="*/ f156 f10 1"/>
              <a:gd name="f166" fmla="*/ f157 f10 1"/>
              <a:gd name="f167" fmla="*/ f158 f10 1"/>
              <a:gd name="f168" fmla="*/ f21 f159 1"/>
              <a:gd name="f169" fmla="+- f160 f161 0"/>
              <a:gd name="f170" fmla="+- f162 f163 0"/>
              <a:gd name="f171" fmla="*/ f164 1 f4"/>
              <a:gd name="f172" fmla="*/ f165 1 f4"/>
              <a:gd name="f173" fmla="*/ f166 1 f4"/>
              <a:gd name="f174" fmla="*/ f167 1 f4"/>
              <a:gd name="f175" fmla="*/ f168 f122 1"/>
              <a:gd name="f176" fmla="*/ f168 f123 1"/>
              <a:gd name="f177" fmla="sqrt f169"/>
              <a:gd name="f178" fmla="sqrt f170"/>
              <a:gd name="f179" fmla="+- 0 0 f171"/>
              <a:gd name="f180" fmla="+- 0 0 f172"/>
              <a:gd name="f181" fmla="+- 0 0 f173"/>
              <a:gd name="f182" fmla="+- 0 0 f174"/>
              <a:gd name="f183" fmla="+- f120 f175 0"/>
              <a:gd name="f184" fmla="+- f121 f176 0"/>
              <a:gd name="f185" fmla="*/ f12 1 f177"/>
              <a:gd name="f186" fmla="*/ f30 1 f178"/>
              <a:gd name="f187" fmla="+- 0 0 f179"/>
              <a:gd name="f188" fmla="+- 0 0 f180"/>
              <a:gd name="f189" fmla="+- 0 0 f181"/>
              <a:gd name="f190" fmla="+- 0 0 f182"/>
              <a:gd name="f191" fmla="*/ f142 f185 1"/>
              <a:gd name="f192" fmla="*/ f143 f185 1"/>
              <a:gd name="f193" fmla="*/ f144 f186 1"/>
              <a:gd name="f194" fmla="*/ f145 f186 1"/>
              <a:gd name="f195" fmla="*/ f187 f4 1"/>
              <a:gd name="f196" fmla="*/ f188 f4 1"/>
              <a:gd name="f197" fmla="*/ f189 f4 1"/>
              <a:gd name="f198" fmla="*/ f190 f4 1"/>
              <a:gd name="f199" fmla="+- 10800 0 f191"/>
              <a:gd name="f200" fmla="+- 10800 0 f192"/>
              <a:gd name="f201" fmla="+- 10800 0 f193"/>
              <a:gd name="f202" fmla="+- 10800 0 f194"/>
              <a:gd name="f203" fmla="*/ f195 1 f10"/>
              <a:gd name="f204" fmla="*/ f196 1 f10"/>
              <a:gd name="f205" fmla="*/ f197 1 f10"/>
              <a:gd name="f206" fmla="*/ f198 1 f10"/>
              <a:gd name="f207" fmla="*/ f199 f18 1"/>
              <a:gd name="f208" fmla="*/ f200 f19 1"/>
              <a:gd name="f209" fmla="*/ f201 f18 1"/>
              <a:gd name="f210" fmla="*/ f202 f19 1"/>
              <a:gd name="f211" fmla="+- f203 0 f5"/>
              <a:gd name="f212" fmla="+- f204 0 f5"/>
              <a:gd name="f213" fmla="+- f205 0 f5"/>
              <a:gd name="f214" fmla="+- f206 0 f5"/>
              <a:gd name="f215" fmla="cos 1 f211"/>
              <a:gd name="f216" fmla="sin 1 f211"/>
              <a:gd name="f217" fmla="+- f212 0 f211"/>
              <a:gd name="f218" fmla="cos 1 f213"/>
              <a:gd name="f219" fmla="sin 1 f213"/>
              <a:gd name="f220" fmla="+- f214 0 f213"/>
              <a:gd name="f221" fmla="+- 0 0 f215"/>
              <a:gd name="f222" fmla="+- 0 0 f216"/>
              <a:gd name="f223" fmla="+- f217 0 f3"/>
              <a:gd name="f224" fmla="+- 0 0 f218"/>
              <a:gd name="f225" fmla="+- 0 0 f219"/>
              <a:gd name="f226" fmla="+- f220 f3 0"/>
              <a:gd name="f227" fmla="*/ f50 f221 1"/>
              <a:gd name="f228" fmla="*/ f50 f222 1"/>
              <a:gd name="f229" fmla="?: f217 f223 f217"/>
              <a:gd name="f230" fmla="*/ f35 f224 1"/>
              <a:gd name="f231" fmla="*/ f35 f225 1"/>
              <a:gd name="f232" fmla="?: f220 f220 f226"/>
              <a:gd name="f233" fmla="*/ f227 f227 1"/>
              <a:gd name="f234" fmla="*/ f228 f228 1"/>
              <a:gd name="f235" fmla="*/ f230 f230 1"/>
              <a:gd name="f236" fmla="*/ f231 f231 1"/>
              <a:gd name="f237" fmla="+- f233 f234 0"/>
              <a:gd name="f238" fmla="+- f235 f236 0"/>
              <a:gd name="f239" fmla="sqrt f237"/>
              <a:gd name="f240" fmla="sqrt f238"/>
              <a:gd name="f241" fmla="*/ f54 1 f239"/>
              <a:gd name="f242" fmla="*/ f40 1 f240"/>
              <a:gd name="f243" fmla="*/ f221 f241 1"/>
              <a:gd name="f244" fmla="*/ f222 f241 1"/>
              <a:gd name="f245" fmla="*/ f224 f242 1"/>
              <a:gd name="f246" fmla="*/ f225 f242 1"/>
              <a:gd name="f247" fmla="+- f53 0 f243"/>
              <a:gd name="f248" fmla="+- f53 0 f244"/>
              <a:gd name="f249" fmla="+- f39 0 f245"/>
              <a:gd name="f250" fmla="+- f39 0 f246"/>
            </a:gdLst>
            <a:ahLst>
              <a:ahPolar gdRefAng="f0" minAng="f9" maxAng="f14">
                <a:pos x="f207" y="f208"/>
              </a:ahPolar>
              <a:ahPolar gdRefR="f2" minR="f9" maxR="f13" gdRefAng="f1" minAng="f9" maxAng="f14">
                <a:pos x="f209" y="f210"/>
              </a:ahPolar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21600" h="21600">
                <a:moveTo>
                  <a:pt x="f247" y="f248"/>
                </a:moveTo>
                <a:arcTo wR="f50" hR="f50" stAng="f211" swAng="f229"/>
                <a:lnTo>
                  <a:pt x="f249" y="f250"/>
                </a:lnTo>
                <a:arcTo wR="f35" hR="f35" stAng="f213" swAng="f232"/>
                <a:lnTo>
                  <a:pt x="f119" y="f118"/>
                </a:lnTo>
                <a:lnTo>
                  <a:pt x="f184" y="f183"/>
                </a:lnTo>
                <a:lnTo>
                  <a:pt x="f121" y="f120"/>
                </a:lnTo>
                <a:close/>
              </a:path>
            </a:pathLst>
          </a:custGeom>
          <a:solidFill>
            <a:srgbClr val="9999FF"/>
          </a:solidFill>
          <a:ln w="18000">
            <a:solidFill>
              <a:srgbClr val="000000"/>
            </a:solidFill>
            <a:prstDash val="solid"/>
          </a:ln>
        </p:spPr>
        <p:txBody>
          <a:bodyPr vert="horz" wrap="none" lIns="99000" tIns="54000" rIns="99000" bIns="54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56949" y="4400965"/>
            <a:ext cx="3156046" cy="236703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re 16"/>
          <p:cNvSpPr txBox="1">
            <a:spLocks/>
          </p:cNvSpPr>
          <p:nvPr/>
        </p:nvSpPr>
        <p:spPr>
          <a:xfrm>
            <a:off x="463306" y="4144285"/>
            <a:ext cx="3218040" cy="256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 smtClean="0">
                <a:solidFill>
                  <a:srgbClr val="0000FF"/>
                </a:solidFill>
              </a:rPr>
              <a:t>Camera support</a:t>
            </a:r>
            <a:endParaRPr lang="fr-FR" sz="1600" b="1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701017" y="4398673"/>
            <a:ext cx="3156020" cy="2367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0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15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643480" y="1806415"/>
            <a:ext cx="9288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C00000"/>
                </a:solidFill>
              </a:rPr>
              <a:t>Progress with experimental equipment</a:t>
            </a:r>
            <a:endParaRPr lang="en-GB" sz="4400" b="1" dirty="0">
              <a:solidFill>
                <a:srgbClr val="C0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798763" y="3265715"/>
            <a:ext cx="347537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See talks 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Julien </a:t>
            </a:r>
            <a:r>
              <a:rPr lang="en-GB" sz="2400" b="1" dirty="0" err="1" smtClean="0"/>
              <a:t>Pépin</a:t>
            </a:r>
            <a:endParaRPr lang="en-GB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Gautier </a:t>
            </a:r>
            <a:r>
              <a:rPr lang="en-GB" sz="2400" b="1" dirty="0" err="1" smtClean="0"/>
              <a:t>Guinard</a:t>
            </a:r>
            <a:endParaRPr lang="en-GB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Pierre </a:t>
            </a:r>
            <a:r>
              <a:rPr lang="en-GB" sz="2400" b="1" dirty="0" err="1" smtClean="0"/>
              <a:t>Delahaye</a:t>
            </a:r>
            <a:endParaRPr lang="en-GB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 smtClean="0"/>
              <a:t>Romain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Garreau</a:t>
            </a:r>
            <a:endParaRPr lang="en-GB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 smtClean="0"/>
              <a:t>Anaïs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Lépine</a:t>
            </a:r>
            <a:endParaRPr lang="en-GB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Simon </a:t>
            </a:r>
            <a:r>
              <a:rPr lang="en-GB" sz="2400" b="1" dirty="0" err="1" smtClean="0"/>
              <a:t>Lechner</a:t>
            </a:r>
            <a:endParaRPr lang="en-GB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Louis-</a:t>
            </a:r>
            <a:r>
              <a:rPr lang="en-GB" sz="2400" b="1" dirty="0" err="1" smtClean="0"/>
              <a:t>Alexanre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Lalanne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25824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16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664877" y="2888165"/>
            <a:ext cx="9351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C00000"/>
                </a:solidFill>
              </a:rPr>
              <a:t>Installation of experimental equipment</a:t>
            </a:r>
            <a:endParaRPr lang="en-GB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17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 flipH="1">
            <a:off x="2632846" y="647862"/>
            <a:ext cx="643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S2 - 2026: GPIB + </a:t>
            </a:r>
            <a:r>
              <a:rPr lang="en-GB" sz="2000" b="1" dirty="0" smtClean="0">
                <a:solidFill>
                  <a:srgbClr val="FF0000"/>
                </a:solidFill>
              </a:rPr>
              <a:t>PIPERADE</a:t>
            </a:r>
            <a:r>
              <a:rPr lang="en-GB" sz="2000" b="1" dirty="0" smtClean="0"/>
              <a:t> + fluorescence laser line (</a:t>
            </a:r>
            <a:r>
              <a:rPr lang="en-GB" sz="2000" b="1" dirty="0" smtClean="0">
                <a:solidFill>
                  <a:srgbClr val="00B0F0"/>
                </a:solidFill>
              </a:rPr>
              <a:t>LINO</a:t>
            </a:r>
            <a:r>
              <a:rPr lang="en-GB" sz="2000" b="1" dirty="0" smtClean="0"/>
              <a:t>)</a:t>
            </a:r>
            <a:endParaRPr lang="en-GB" sz="2000" b="1" dirty="0"/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Experimental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equipment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time line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4"/>
          <a:stretch/>
        </p:blipFill>
        <p:spPr>
          <a:xfrm>
            <a:off x="1116447" y="2539931"/>
            <a:ext cx="6742869" cy="357041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748921" y="2495096"/>
            <a:ext cx="790676" cy="2468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400" b="1" kern="0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LINO</a:t>
            </a:r>
            <a:endParaRPr lang="fr-FR" sz="1200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70" y="3731147"/>
            <a:ext cx="502151" cy="43144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5918056" y="4817342"/>
            <a:ext cx="641629" cy="41475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Diag</a:t>
            </a: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. box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633293" y="3879452"/>
            <a:ext cx="327259" cy="208204"/>
          </a:xfrm>
          <a:prstGeom prst="rightArrow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15838" y="3510120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64"/>
                </a:solidFill>
              </a:rPr>
              <a:t>Beams</a:t>
            </a:r>
            <a:endParaRPr lang="fr-FR" dirty="0">
              <a:solidFill>
                <a:srgbClr val="000064"/>
              </a:solidFill>
            </a:endParaRPr>
          </a:p>
        </p:txBody>
      </p:sp>
      <p:pic>
        <p:nvPicPr>
          <p:cNvPr id="26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533" y="2137226"/>
            <a:ext cx="413879" cy="3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54" y="2093860"/>
            <a:ext cx="764543" cy="37972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077696" y="3774558"/>
            <a:ext cx="716641" cy="38930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Id.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36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316" y="3767310"/>
            <a:ext cx="739306" cy="39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2850264" y="5407607"/>
            <a:ext cx="1139555" cy="1551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PIPERADE</a:t>
            </a:r>
          </a:p>
        </p:txBody>
      </p:sp>
      <p:pic>
        <p:nvPicPr>
          <p:cNvPr id="39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171" y="5577872"/>
            <a:ext cx="520813" cy="2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/>
          <a:stretch/>
        </p:blipFill>
        <p:spPr>
          <a:xfrm>
            <a:off x="2982226" y="5893539"/>
            <a:ext cx="1096565" cy="5206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1127986" y="4126795"/>
            <a:ext cx="589540" cy="1953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GPIB</a:t>
            </a:r>
          </a:p>
        </p:txBody>
      </p:sp>
      <p:pic>
        <p:nvPicPr>
          <p:cNvPr id="4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239" y="4325830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1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18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 flipH="1">
            <a:off x="3636146" y="607733"/>
            <a:ext cx="466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S1 - 2027: </a:t>
            </a: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MORA</a:t>
            </a:r>
            <a:r>
              <a:rPr lang="en-GB" sz="2000" b="1" dirty="0" smtClean="0"/>
              <a:t> cooler-</a:t>
            </a:r>
            <a:r>
              <a:rPr lang="en-GB" sz="2000" b="1" dirty="0" err="1" smtClean="0"/>
              <a:t>buncher</a:t>
            </a:r>
            <a:r>
              <a:rPr lang="en-GB" sz="2000" b="1" dirty="0" smtClean="0"/>
              <a:t> (RFQ)</a:t>
            </a:r>
            <a:endParaRPr lang="en-GB" sz="2000" b="1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Experimental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equipment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time line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0"/>
          <a:stretch/>
        </p:blipFill>
        <p:spPr>
          <a:xfrm>
            <a:off x="1117601" y="1441523"/>
            <a:ext cx="6763231" cy="467957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17" y="3729998"/>
            <a:ext cx="503353" cy="43458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763469" y="2484938"/>
            <a:ext cx="792568" cy="248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400" b="1" kern="0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LINO</a:t>
            </a:r>
            <a:endParaRPr lang="fr-FR" sz="1200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3122587" y="1778073"/>
            <a:ext cx="785710" cy="2934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RFQ (MORA)</a:t>
            </a:r>
            <a:endParaRPr lang="fr-FR" sz="1200" b="1" kern="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5930616" y="4824108"/>
            <a:ext cx="643165" cy="4177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Diag</a:t>
            </a: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. box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03" y="1761580"/>
            <a:ext cx="470191" cy="322715"/>
          </a:xfrm>
          <a:prstGeom prst="rect">
            <a:avLst/>
          </a:prstGeom>
        </p:spPr>
      </p:pic>
      <p:pic>
        <p:nvPicPr>
          <p:cNvPr id="33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533" y="2147859"/>
            <a:ext cx="413879" cy="3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54" y="2104493"/>
            <a:ext cx="764543" cy="379723"/>
          </a:xfrm>
          <a:prstGeom prst="rect">
            <a:avLst/>
          </a:prstGeom>
        </p:spPr>
      </p:pic>
      <p:sp>
        <p:nvSpPr>
          <p:cNvPr id="35" name="Flèche droite 34"/>
          <p:cNvSpPr/>
          <p:nvPr/>
        </p:nvSpPr>
        <p:spPr>
          <a:xfrm>
            <a:off x="633293" y="3879452"/>
            <a:ext cx="327259" cy="208204"/>
          </a:xfrm>
          <a:prstGeom prst="rightArrow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215838" y="3510120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64"/>
                </a:solidFill>
              </a:rPr>
              <a:t>Beams</a:t>
            </a:r>
            <a:endParaRPr lang="fr-FR" dirty="0">
              <a:solidFill>
                <a:srgbClr val="000064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077696" y="3785986"/>
            <a:ext cx="716641" cy="3778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Id.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40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316" y="3767310"/>
            <a:ext cx="739306" cy="39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2850264" y="5407607"/>
            <a:ext cx="1139555" cy="1551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PIPERADE</a:t>
            </a:r>
          </a:p>
        </p:txBody>
      </p:sp>
      <p:pic>
        <p:nvPicPr>
          <p:cNvPr id="41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171" y="5577872"/>
            <a:ext cx="520813" cy="2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/>
          <a:stretch/>
        </p:blipFill>
        <p:spPr>
          <a:xfrm>
            <a:off x="2982226" y="5893539"/>
            <a:ext cx="1096565" cy="52061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1127986" y="4126795"/>
            <a:ext cx="589540" cy="1953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GPIB</a:t>
            </a:r>
          </a:p>
        </p:txBody>
      </p:sp>
      <p:pic>
        <p:nvPicPr>
          <p:cNvPr id="44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239" y="4325830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19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 flipH="1">
            <a:off x="3056828" y="582852"/>
            <a:ext cx="6788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2028: </a:t>
            </a: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MORA</a:t>
            </a:r>
            <a:r>
              <a:rPr lang="en-GB" sz="2000" b="1" dirty="0" smtClean="0"/>
              <a:t> completed, </a:t>
            </a:r>
            <a:r>
              <a:rPr lang="en-GB" sz="2000" b="1" dirty="0" smtClean="0">
                <a:solidFill>
                  <a:srgbClr val="0000FF"/>
                </a:solidFill>
              </a:rPr>
              <a:t>MR-</a:t>
            </a:r>
            <a:r>
              <a:rPr lang="en-GB" sz="2000" b="1" dirty="0" err="1" smtClean="0">
                <a:solidFill>
                  <a:srgbClr val="0000FF"/>
                </a:solidFill>
              </a:rPr>
              <a:t>ToF</a:t>
            </a:r>
            <a:r>
              <a:rPr lang="en-GB" sz="2000" b="1" dirty="0" smtClean="0">
                <a:solidFill>
                  <a:srgbClr val="0000FF"/>
                </a:solidFill>
              </a:rPr>
              <a:t>-MS</a:t>
            </a:r>
            <a:r>
              <a:rPr lang="en-GB" sz="2000" b="1" dirty="0" smtClean="0"/>
              <a:t>, decay stations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 flipH="1">
            <a:off x="7995893" y="1097113"/>
            <a:ext cx="31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2028: RIBs available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grpSp>
        <p:nvGrpSpPr>
          <p:cNvPr id="3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Experimental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equipment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time line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42697"/>
          <a:stretch/>
        </p:blipFill>
        <p:spPr>
          <a:xfrm>
            <a:off x="1189277" y="1027446"/>
            <a:ext cx="6474870" cy="500179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117" y="4774707"/>
            <a:ext cx="485209" cy="421142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7281598" y="5118635"/>
            <a:ext cx="488526" cy="418282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" r="43666"/>
          <a:stretch/>
        </p:blipFill>
        <p:spPr>
          <a:xfrm>
            <a:off x="1123155" y="986178"/>
            <a:ext cx="6564753" cy="5145677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118" y="4774707"/>
            <a:ext cx="485209" cy="421142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7281599" y="5118635"/>
            <a:ext cx="488526" cy="418282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16" y="3720222"/>
            <a:ext cx="485209" cy="42114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2850264" y="5407607"/>
            <a:ext cx="1139555" cy="1551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PIPERADE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1123131" y="5403165"/>
            <a:ext cx="1156847" cy="1262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MR-</a:t>
            </a:r>
            <a:r>
              <a:rPr lang="fr-FR" sz="1200" b="1" kern="0" dirty="0" err="1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ToF</a:t>
            </a:r>
            <a:r>
              <a:rPr lang="fr-FR" sz="1200" b="1" kern="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-MS</a:t>
            </a:r>
            <a:endParaRPr lang="fr-FR" sz="1200" b="1" kern="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743306" y="2502322"/>
            <a:ext cx="763997" cy="1895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400" b="1" kern="0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LINO</a:t>
            </a:r>
            <a:endParaRPr lang="fr-FR" sz="1200" b="1" kern="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6036072" y="4869147"/>
            <a:ext cx="619979" cy="3184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Decay</a:t>
            </a: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531783" y="5682672"/>
            <a:ext cx="619979" cy="3184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Decay</a:t>
            </a: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7979461" y="3798183"/>
            <a:ext cx="691991" cy="2889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Id. Station</a:t>
            </a:r>
            <a:endParaRPr lang="fr-FR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2977344" y="1926290"/>
            <a:ext cx="757388" cy="2236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MORA</a:t>
            </a:r>
            <a:endParaRPr lang="fr-FR" sz="1200" b="1" kern="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48" y="2193451"/>
            <a:ext cx="612798" cy="13136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83" y="2093440"/>
            <a:ext cx="454018" cy="31374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7" y="5752860"/>
            <a:ext cx="612798" cy="13136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93" y="5642732"/>
            <a:ext cx="454018" cy="313746"/>
          </a:xfrm>
          <a:prstGeom prst="rect">
            <a:avLst/>
          </a:prstGeom>
        </p:spPr>
      </p:pic>
      <p:pic>
        <p:nvPicPr>
          <p:cNvPr id="29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9318" y="3719384"/>
            <a:ext cx="713875" cy="38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171" y="5577872"/>
            <a:ext cx="520813" cy="28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769" y="2035321"/>
            <a:ext cx="399644" cy="32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64" y="1992558"/>
            <a:ext cx="738245" cy="369168"/>
          </a:xfrm>
          <a:prstGeom prst="rect">
            <a:avLst/>
          </a:prstGeom>
        </p:spPr>
      </p:pic>
      <p:sp>
        <p:nvSpPr>
          <p:cNvPr id="39" name="Flèche droite 38"/>
          <p:cNvSpPr/>
          <p:nvPr/>
        </p:nvSpPr>
        <p:spPr>
          <a:xfrm>
            <a:off x="616325" y="3882422"/>
            <a:ext cx="316003" cy="159232"/>
          </a:xfrm>
          <a:prstGeom prst="rightArrow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205756" y="3503931"/>
            <a:ext cx="863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64"/>
                </a:solidFill>
              </a:rPr>
              <a:t>Beams</a:t>
            </a:r>
            <a:endParaRPr lang="fr-FR" dirty="0">
              <a:solidFill>
                <a:srgbClr val="000064"/>
              </a:solidFill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/>
          <a:stretch/>
        </p:blipFill>
        <p:spPr>
          <a:xfrm>
            <a:off x="2982226" y="5893539"/>
            <a:ext cx="1096565" cy="5206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BD55528-59AC-BD4D-8CF8-E56685B14937}"/>
              </a:ext>
            </a:extLst>
          </p:cNvPr>
          <p:cNvSpPr/>
          <p:nvPr/>
        </p:nvSpPr>
        <p:spPr>
          <a:xfrm>
            <a:off x="1123878" y="4117043"/>
            <a:ext cx="589540" cy="19531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 defTabSz="1034826">
              <a:buClr>
                <a:srgbClr val="0070C0"/>
              </a:buClr>
              <a:buSzPts val="1200"/>
            </a:pPr>
            <a:r>
              <a:rPr lang="fr-FR" sz="12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GPIB</a:t>
            </a:r>
          </a:p>
        </p:txBody>
      </p:sp>
      <p:pic>
        <p:nvPicPr>
          <p:cNvPr id="43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131" y="4316078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3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</a:t>
            </a:fld>
            <a:endParaRPr lang="fr-FR" dirty="0"/>
          </a:p>
        </p:txBody>
      </p:sp>
      <p:pic>
        <p:nvPicPr>
          <p:cNvPr id="8" name="Picture 2" descr="http://ercos.utbm.fr/wp-content/uploads/logo.jpg">
            <a:extLst>
              <a:ext uri="{FF2B5EF4-FFF2-40B4-BE49-F238E27FC236}">
                <a16:creationId xmlns:a16="http://schemas.microsoft.com/office/drawing/2014/main" id="{B928A954-1FDD-2700-41BC-32C9F5E9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382" y="966419"/>
            <a:ext cx="271317" cy="27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4"/>
          <p:cNvSpPr txBox="1">
            <a:spLocks/>
          </p:cNvSpPr>
          <p:nvPr/>
        </p:nvSpPr>
        <p:spPr>
          <a:xfrm>
            <a:off x="609600" y="1104162"/>
            <a:ext cx="10972800" cy="22896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Ubuntu Light" charset="0"/>
                <a:ea typeface="Ubuntu Light" charset="0"/>
                <a:cs typeface="Ubuntu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Ubuntu Light" charset="0"/>
                <a:ea typeface="Ubuntu Light" charset="0"/>
                <a:cs typeface="Ubuntu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Ubuntu Light" charset="0"/>
                <a:ea typeface="Ubuntu Light" charset="0"/>
                <a:cs typeface="Ubuntu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Ubuntu Light" charset="0"/>
                <a:ea typeface="Ubuntu Light" charset="0"/>
                <a:cs typeface="Ubuntu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/>
              <a:buNone/>
            </a:pPr>
            <a:endParaRPr lang="fr-F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indent="0">
              <a:spcBef>
                <a:spcPct val="0"/>
              </a:spcBef>
              <a:buFont typeface="Arial"/>
              <a:buNone/>
            </a:pPr>
            <a:endParaRPr lang="fr-F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indent="0" algn="ctr">
              <a:spcBef>
                <a:spcPct val="0"/>
              </a:spcBef>
              <a:buFont typeface="Arial"/>
              <a:buNone/>
            </a:pPr>
            <a:r>
              <a:rPr lang="fr-FR" sz="2000" b="1" dirty="0" smtClean="0">
                <a:latin typeface="Arial" charset="0"/>
              </a:rPr>
              <a:t>« </a:t>
            </a:r>
            <a:r>
              <a:rPr lang="en-GB" sz="2000" b="1" dirty="0" smtClean="0">
                <a:latin typeface="Arial" charset="0"/>
              </a:rPr>
              <a:t>Decay</a:t>
            </a:r>
            <a:r>
              <a:rPr lang="fr-FR" sz="2000" b="1" dirty="0" smtClean="0">
                <a:latin typeface="Arial" charset="0"/>
              </a:rPr>
              <a:t> , Excitation and Storage of Radioactive Ions » </a:t>
            </a:r>
            <a:endParaRPr lang="en-GB" sz="2000" b="1" dirty="0" smtClean="0">
              <a:latin typeface="Arial" charset="0"/>
            </a:endParaRPr>
          </a:p>
          <a:p>
            <a:pPr marL="0" indent="0">
              <a:spcBef>
                <a:spcPct val="0"/>
              </a:spcBef>
              <a:buFont typeface="Arial"/>
              <a:buNone/>
            </a:pPr>
            <a:endParaRPr lang="fr-FR" sz="1800" dirty="0" smtClean="0">
              <a:latin typeface="Arial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>
                <a:tab pos="3683000" algn="l"/>
                <a:tab pos="6724650" algn="l"/>
                <a:tab pos="7620000" algn="l"/>
              </a:tabLst>
            </a:pPr>
            <a:r>
              <a:rPr lang="fr-FR" sz="1800" dirty="0" smtClean="0">
                <a:latin typeface="Arial" charset="0"/>
              </a:rPr>
              <a:t>       </a:t>
            </a:r>
            <a:r>
              <a:rPr lang="en-GB" sz="1800" dirty="0" smtClean="0">
                <a:latin typeface="Arial" charset="0"/>
              </a:rPr>
              <a:t>Exotic</a:t>
            </a:r>
            <a:r>
              <a:rPr lang="fr-FR" sz="1800" dirty="0" smtClean="0">
                <a:latin typeface="Arial" charset="0"/>
              </a:rPr>
              <a:t> </a:t>
            </a:r>
            <a:r>
              <a:rPr lang="en-GB" sz="1800" dirty="0" smtClean="0">
                <a:latin typeface="Arial" charset="0"/>
              </a:rPr>
              <a:t>decay</a:t>
            </a:r>
            <a:r>
              <a:rPr lang="fr-FR" sz="1800" dirty="0" smtClean="0">
                <a:latin typeface="Arial" charset="0"/>
              </a:rPr>
              <a:t> modes 	Shape, size, structure </a:t>
            </a:r>
            <a:r>
              <a:rPr lang="fr-FR" sz="1800" dirty="0">
                <a:latin typeface="Arial" charset="0"/>
              </a:rPr>
              <a:t>of the </a:t>
            </a:r>
            <a:r>
              <a:rPr lang="fr-FR" sz="1800" dirty="0" smtClean="0">
                <a:latin typeface="Arial" charset="0"/>
              </a:rPr>
              <a:t>nucleus</a:t>
            </a:r>
            <a:r>
              <a:rPr lang="fr-FR" sz="1800" dirty="0">
                <a:latin typeface="Arial" charset="0"/>
              </a:rPr>
              <a:t>	</a:t>
            </a:r>
            <a:r>
              <a:rPr lang="en-GB" sz="1800" dirty="0" smtClean="0">
                <a:latin typeface="Arial" charset="0"/>
              </a:rPr>
              <a:t>Mass</a:t>
            </a:r>
            <a:r>
              <a:rPr lang="fr-FR" sz="1800" dirty="0" smtClean="0">
                <a:latin typeface="Arial" charset="0"/>
              </a:rPr>
              <a:t>, </a:t>
            </a:r>
            <a:r>
              <a:rPr lang="en-GB" sz="1800" dirty="0" smtClean="0">
                <a:latin typeface="Arial" charset="0"/>
              </a:rPr>
              <a:t>correlations</a:t>
            </a:r>
          </a:p>
          <a:p>
            <a:pPr marL="0" indent="0">
              <a:spcBef>
                <a:spcPct val="0"/>
              </a:spcBef>
              <a:buFont typeface="Arial"/>
              <a:buNone/>
              <a:tabLst>
                <a:tab pos="3225800" algn="l"/>
              </a:tabLst>
            </a:pPr>
            <a:r>
              <a:rPr lang="fr-FR" sz="1400" i="1" dirty="0">
                <a:latin typeface="Arial" charset="0"/>
              </a:rPr>
              <a:t>	</a:t>
            </a:r>
            <a:endParaRPr lang="fr-FR" sz="1800" dirty="0" smtClean="0">
              <a:latin typeface="Arial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214" y="1031092"/>
            <a:ext cx="1598129" cy="638094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H="1">
            <a:off x="2980985" y="2090727"/>
            <a:ext cx="335320" cy="203748"/>
          </a:xfrm>
          <a:prstGeom prst="straightConnector1">
            <a:avLst/>
          </a:prstGeom>
          <a:ln w="28575">
            <a:solidFill>
              <a:srgbClr val="0000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000947" y="2111335"/>
            <a:ext cx="454109" cy="162532"/>
          </a:xfrm>
          <a:prstGeom prst="straightConnector1">
            <a:avLst/>
          </a:prstGeom>
          <a:ln w="28575">
            <a:solidFill>
              <a:srgbClr val="0000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088339" y="1599599"/>
            <a:ext cx="345881" cy="162082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5020175" y="1586000"/>
            <a:ext cx="459267" cy="187807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3687193" y="1446595"/>
            <a:ext cx="1313754" cy="360264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726382" y="2111335"/>
            <a:ext cx="1503218" cy="159893"/>
          </a:xfrm>
          <a:prstGeom prst="straightConnector1">
            <a:avLst/>
          </a:prstGeom>
          <a:ln w="28575">
            <a:solidFill>
              <a:srgbClr val="0000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9930" y="3647416"/>
            <a:ext cx="11131579" cy="19005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100" b="1" dirty="0" smtClean="0">
                <a:solidFill>
                  <a:srgbClr val="000064"/>
                </a:solidFill>
              </a:rPr>
              <a:t>A new GANIL users facility </a:t>
            </a:r>
          </a:p>
          <a:p>
            <a:pPr marL="266700" lvl="0" indent="-266700" algn="just" eaLnBrk="1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rgbClr val="000064"/>
                </a:solidFill>
              </a:rPr>
              <a:t>Study of the </a:t>
            </a:r>
            <a:r>
              <a:rPr lang="en-GB" sz="2100" dirty="0">
                <a:solidFill>
                  <a:srgbClr val="000064"/>
                </a:solidFill>
              </a:rPr>
              <a:t>f</a:t>
            </a:r>
            <a:r>
              <a:rPr lang="en-GB" sz="2100" dirty="0" smtClean="0">
                <a:solidFill>
                  <a:srgbClr val="000064"/>
                </a:solidFill>
              </a:rPr>
              <a:t>undamental properties of atomic nuclei and underlying forces</a:t>
            </a:r>
          </a:p>
          <a:p>
            <a:pPr marL="266700" lvl="0" indent="-266700" algn="just" eaLnBrk="1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rgbClr val="000064"/>
                </a:solidFill>
              </a:rPr>
              <a:t>With a high precision using ultra-pure samples of radioactive ions manipulated at very low energy</a:t>
            </a:r>
          </a:p>
          <a:p>
            <a:pPr marL="266700" lvl="0" indent="-266700" algn="just" eaLnBrk="1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rgbClr val="000064"/>
                </a:solidFill>
              </a:rPr>
              <a:t>Taking advantage of the various RIBs production methods</a:t>
            </a:r>
          </a:p>
          <a:p>
            <a:pPr marL="266700" lvl="0" indent="-266700" algn="just" eaLnBrk="1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2100" dirty="0" smtClean="0">
                <a:solidFill>
                  <a:srgbClr val="000064"/>
                </a:solidFill>
              </a:rPr>
              <a:t>In complementarity to S</a:t>
            </a:r>
            <a:r>
              <a:rPr lang="en-GB" sz="2100" baseline="30000" dirty="0" smtClean="0">
                <a:solidFill>
                  <a:srgbClr val="000064"/>
                </a:solidFill>
              </a:rPr>
              <a:t>3</a:t>
            </a:r>
            <a:r>
              <a:rPr lang="en-GB" sz="2100" dirty="0" smtClean="0">
                <a:solidFill>
                  <a:srgbClr val="000064"/>
                </a:solidFill>
              </a:rPr>
              <a:t>(-LEB) and </a:t>
            </a:r>
            <a:r>
              <a:rPr lang="en-GB" sz="2100" dirty="0">
                <a:solidFill>
                  <a:srgbClr val="000064"/>
                </a:solidFill>
              </a:rPr>
              <a:t>other </a:t>
            </a:r>
            <a:r>
              <a:rPr lang="en-GB" sz="2100" dirty="0" smtClean="0">
                <a:solidFill>
                  <a:srgbClr val="000064"/>
                </a:solidFill>
              </a:rPr>
              <a:t>GANIL installations</a:t>
            </a:r>
            <a:endParaRPr lang="en-GB" sz="2100" i="1" dirty="0">
              <a:solidFill>
                <a:srgbClr val="000064"/>
              </a:solidFill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6645770" y="1441149"/>
            <a:ext cx="1291581" cy="295149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at GANIL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425" y="679721"/>
            <a:ext cx="1525678" cy="4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20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 flipH="1">
            <a:off x="2363550" y="581608"/>
            <a:ext cx="716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2029: collinear laser spectroscopy (</a:t>
            </a:r>
            <a:r>
              <a:rPr lang="en-GB" sz="2000" b="1" dirty="0" smtClean="0">
                <a:solidFill>
                  <a:srgbClr val="7030A0"/>
                </a:solidFill>
              </a:rPr>
              <a:t>LASAGN</a:t>
            </a:r>
            <a:r>
              <a:rPr lang="en-GB" sz="2000" b="1" dirty="0" smtClean="0"/>
              <a:t>) completed, </a:t>
            </a:r>
            <a:r>
              <a:rPr lang="en-GB" sz="2000" b="1" dirty="0" err="1" smtClean="0">
                <a:solidFill>
                  <a:srgbClr val="00B050"/>
                </a:solidFill>
              </a:rPr>
              <a:t>MLLTrap</a:t>
            </a:r>
            <a:endParaRPr lang="en-GB" sz="2000" b="1" dirty="0">
              <a:solidFill>
                <a:srgbClr val="00B050"/>
              </a:solidFill>
            </a:endParaRPr>
          </a:p>
        </p:txBody>
      </p:sp>
      <p:grpSp>
        <p:nvGrpSpPr>
          <p:cNvPr id="5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5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Experimental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equipment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time line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59" name="Groupe 58"/>
          <p:cNvGrpSpPr/>
          <p:nvPr/>
        </p:nvGrpSpPr>
        <p:grpSpPr>
          <a:xfrm>
            <a:off x="215838" y="990160"/>
            <a:ext cx="11331206" cy="5797483"/>
            <a:chOff x="215838" y="990160"/>
            <a:chExt cx="11331206" cy="5797483"/>
          </a:xfrm>
        </p:grpSpPr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7600" y="990160"/>
              <a:ext cx="8495657" cy="5126731"/>
            </a:xfrm>
            <a:prstGeom prst="rect">
              <a:avLst/>
            </a:prstGeom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7724" y="4786048"/>
              <a:ext cx="502037" cy="432791"/>
            </a:xfrm>
            <a:prstGeom prst="rect">
              <a:avLst/>
            </a:prstGeom>
          </p:spPr>
        </p:pic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480000">
              <a:off x="7291734" y="5127478"/>
              <a:ext cx="502037" cy="432791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2853801" y="5400548"/>
              <a:ext cx="1179079" cy="2027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200" b="1" kern="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PIPERADE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1127986" y="5400548"/>
              <a:ext cx="1196970" cy="164986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200" b="1" kern="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MR-</a:t>
              </a:r>
              <a:r>
                <a:rPr lang="fr-FR" sz="1200" b="1" kern="0" dirty="0" err="1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ToF</a:t>
              </a:r>
              <a:r>
                <a:rPr lang="fr-FR" sz="1200" b="1" kern="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-MS</a:t>
              </a:r>
              <a:endParaRPr lang="fr-FR" sz="12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1127986" y="4126795"/>
              <a:ext cx="589540" cy="19531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200" b="1" kern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GPIB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7064287" y="2443453"/>
              <a:ext cx="907645" cy="1346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400" b="1" kern="0" dirty="0" smtClean="0">
                  <a:solidFill>
                    <a:srgbClr val="00B05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LASAGN</a:t>
              </a:r>
              <a:endParaRPr lang="fr-FR" sz="1200" b="1" kern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6044190" y="4837487"/>
              <a:ext cx="641483" cy="41605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200" b="1" kern="0" dirty="0" err="1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Decay</a:t>
              </a:r>
              <a:r>
                <a:rPr lang="fr-FR" sz="1200" b="1" kern="0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 station</a:t>
              </a:r>
              <a:endParaRPr lang="fr-FR" sz="1200" b="1" kern="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7066126" y="5728054"/>
              <a:ext cx="1160518" cy="33220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200" b="1" kern="0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(NA)2STARS</a:t>
              </a:r>
              <a:endParaRPr lang="fr-FR" sz="1200" b="1" kern="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58" b="-1"/>
            <a:stretch/>
          </p:blipFill>
          <p:spPr>
            <a:xfrm>
              <a:off x="8826632" y="3846317"/>
              <a:ext cx="461986" cy="212450"/>
            </a:xfrm>
            <a:prstGeom prst="rect">
              <a:avLst/>
            </a:prstGeom>
          </p:spPr>
        </p:pic>
        <p:pic>
          <p:nvPicPr>
            <p:cNvPr id="70" name="Image 6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58276" y="2578077"/>
              <a:ext cx="531899" cy="1774027"/>
            </a:xfrm>
            <a:prstGeom prst="rect">
              <a:avLst/>
            </a:prstGeom>
          </p:spPr>
        </p:pic>
        <p:pic>
          <p:nvPicPr>
            <p:cNvPr id="71" name="Image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4013" y="3721957"/>
              <a:ext cx="502037" cy="432791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9597036" y="3345814"/>
              <a:ext cx="1227935" cy="377536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200" b="1" kern="0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Id. /</a:t>
              </a:r>
              <a:r>
                <a:rPr lang="fr-FR" sz="1200" b="1" kern="0" dirty="0" err="1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Decay</a:t>
              </a:r>
              <a:endParaRPr lang="fr-FR" sz="1200" b="1" kern="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200" b="1" kern="0" dirty="0" smtClean="0">
                  <a:solidFill>
                    <a:srgbClr val="0000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Station</a:t>
              </a:r>
              <a:endParaRPr lang="fr-FR" sz="1200" b="1" kern="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8932729" y="5918621"/>
              <a:ext cx="1511922" cy="24274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400" b="1" kern="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MLLTRAP</a:t>
              </a:r>
              <a:endParaRPr lang="fr-FR" sz="14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pic>
          <p:nvPicPr>
            <p:cNvPr id="74" name="Image 7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000000">
              <a:off x="9739432" y="3874370"/>
              <a:ext cx="462856" cy="2913273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2987959" y="1913407"/>
              <a:ext cx="784368" cy="29248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200" b="1" kern="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MORA</a:t>
              </a:r>
              <a:endParaRPr lang="fr-FR" sz="12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pic>
          <p:nvPicPr>
            <p:cNvPr id="76" name="Image 7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5344" y="2213089"/>
              <a:ext cx="634627" cy="135115"/>
            </a:xfrm>
            <a:prstGeom prst="rect">
              <a:avLst/>
            </a:prstGeom>
          </p:spPr>
        </p:pic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2864" y="2110471"/>
              <a:ext cx="470191" cy="322715"/>
            </a:xfrm>
            <a:prstGeom prst="rect">
              <a:avLst/>
            </a:prstGeom>
          </p:spPr>
        </p:pic>
        <p:pic>
          <p:nvPicPr>
            <p:cNvPr id="78" name="Image 7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366" y="6161368"/>
              <a:ext cx="560647" cy="274360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963" y="5772498"/>
              <a:ext cx="634627" cy="135115"/>
            </a:xfrm>
            <a:prstGeom prst="rect">
              <a:avLst/>
            </a:prstGeom>
          </p:spPr>
        </p:pic>
        <p:pic>
          <p:nvPicPr>
            <p:cNvPr id="80" name="Image 7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7074" y="5659763"/>
              <a:ext cx="470191" cy="322715"/>
            </a:xfrm>
            <a:prstGeom prst="rect">
              <a:avLst/>
            </a:prstGeom>
          </p:spPr>
        </p:pic>
        <p:pic>
          <p:nvPicPr>
            <p:cNvPr id="81" name="Image 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191" y="5595384"/>
              <a:ext cx="539365" cy="288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Image 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239" y="4325830"/>
              <a:ext cx="539365" cy="288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Image 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533" y="2052162"/>
              <a:ext cx="413879" cy="336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Image 8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1454" y="2008796"/>
              <a:ext cx="764543" cy="379723"/>
            </a:xfrm>
            <a:prstGeom prst="rect">
              <a:avLst/>
            </a:prstGeom>
          </p:spPr>
        </p:pic>
        <p:sp>
          <p:nvSpPr>
            <p:cNvPr id="85" name="Flèche droite 84"/>
            <p:cNvSpPr/>
            <p:nvPr/>
          </p:nvSpPr>
          <p:spPr>
            <a:xfrm>
              <a:off x="633293" y="3879452"/>
              <a:ext cx="327259" cy="208204"/>
            </a:xfrm>
            <a:prstGeom prst="rightArrow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15838" y="3510120"/>
              <a:ext cx="822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000064"/>
                  </a:solidFill>
                </a:rPr>
                <a:t>Beams</a:t>
              </a:r>
              <a:endParaRPr lang="fr-FR" dirty="0">
                <a:solidFill>
                  <a:srgbClr val="000064"/>
                </a:solidFill>
              </a:endParaRPr>
            </a:p>
          </p:txBody>
        </p:sp>
        <p:pic>
          <p:nvPicPr>
            <p:cNvPr id="87" name="Image 8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7959" y="5906829"/>
              <a:ext cx="1135628" cy="535493"/>
            </a:xfrm>
            <a:prstGeom prst="rect">
              <a:avLst/>
            </a:prstGeom>
          </p:spPr>
        </p:pic>
        <p:pic>
          <p:nvPicPr>
            <p:cNvPr id="88" name="Image 8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070"/>
            <a:stretch/>
          </p:blipFill>
          <p:spPr>
            <a:xfrm>
              <a:off x="10867658" y="6116890"/>
              <a:ext cx="679386" cy="318837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007" b="31628"/>
            <a:stretch/>
          </p:blipFill>
          <p:spPr>
            <a:xfrm>
              <a:off x="8223946" y="1672608"/>
              <a:ext cx="1026434" cy="379554"/>
            </a:xfrm>
            <a:prstGeom prst="rect">
              <a:avLst/>
            </a:prstGeom>
          </p:spPr>
        </p:pic>
        <p:pic>
          <p:nvPicPr>
            <p:cNvPr id="90" name="Image 89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479" t="29923" r="12515" b="40310"/>
            <a:stretch/>
          </p:blipFill>
          <p:spPr>
            <a:xfrm>
              <a:off x="8223947" y="2126358"/>
              <a:ext cx="1026434" cy="275245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2022169" y="3128187"/>
              <a:ext cx="1179079" cy="2027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1034826">
                <a:buClr>
                  <a:srgbClr val="0070C0"/>
                </a:buClr>
                <a:buSzPts val="1200"/>
              </a:pPr>
              <a:r>
                <a:rPr lang="fr-FR" sz="1200" b="1" kern="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HINA</a:t>
              </a:r>
              <a:endParaRPr lang="fr-FR" sz="1200" b="1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pic>
          <p:nvPicPr>
            <p:cNvPr id="92" name="Image 91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944" y="3354226"/>
              <a:ext cx="764543" cy="379723"/>
            </a:xfrm>
            <a:prstGeom prst="rect">
              <a:avLst/>
            </a:prstGeom>
          </p:spPr>
        </p:pic>
        <p:pic>
          <p:nvPicPr>
            <p:cNvPr id="93" name="Image 92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0435" y="5934695"/>
              <a:ext cx="798048" cy="408870"/>
            </a:xfrm>
            <a:prstGeom prst="rect">
              <a:avLst/>
            </a:prstGeom>
          </p:spPr>
        </p:pic>
        <p:pic>
          <p:nvPicPr>
            <p:cNvPr id="94" name="Image 93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7194" y="6295400"/>
              <a:ext cx="729006" cy="178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2004" y="3733949"/>
              <a:ext cx="646987" cy="450804"/>
            </a:xfrm>
            <a:prstGeom prst="rect">
              <a:avLst/>
            </a:prstGeom>
          </p:spPr>
        </p:pic>
        <p:pic>
          <p:nvPicPr>
            <p:cNvPr id="96" name="Image 95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3994" y="4254327"/>
              <a:ext cx="691801" cy="16088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0877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21</a:t>
            </a:fld>
            <a:endParaRPr lang="fr-FR" dirty="0"/>
          </a:p>
        </p:txBody>
      </p:sp>
      <p:grpSp>
        <p:nvGrpSpPr>
          <p:cNvPr id="5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5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project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schedule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127448" y="980728"/>
            <a:ext cx="10273428" cy="5558498"/>
            <a:chOff x="1127448" y="980728"/>
            <a:chExt cx="10273428" cy="5558498"/>
          </a:xfrm>
        </p:grpSpPr>
        <p:cxnSp>
          <p:nvCxnSpPr>
            <p:cNvPr id="48" name="Connecteur droit 47"/>
            <p:cNvCxnSpPr/>
            <p:nvPr/>
          </p:nvCxnSpPr>
          <p:spPr>
            <a:xfrm flipH="1">
              <a:off x="7937155" y="1189558"/>
              <a:ext cx="24422" cy="4183731"/>
            </a:xfrm>
            <a:prstGeom prst="line">
              <a:avLst/>
            </a:prstGeom>
            <a:ln w="9525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1172927" y="1104591"/>
              <a:ext cx="10227949" cy="30777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739775"/>
              <a:r>
                <a:rPr lang="fr-FR" sz="800" dirty="0" smtClean="0">
                  <a:solidFill>
                    <a:srgbClr val="7030A0"/>
                  </a:solidFill>
                </a:rPr>
                <a:t>2012…</a:t>
              </a:r>
              <a:r>
                <a:rPr lang="fr-FR" sz="1400" dirty="0" smtClean="0">
                  <a:solidFill>
                    <a:srgbClr val="7030A0"/>
                  </a:solidFill>
                </a:rPr>
                <a:t>      </a:t>
              </a:r>
              <a:r>
                <a:rPr lang="fr-FR" sz="1050" dirty="0" smtClean="0">
                  <a:solidFill>
                    <a:srgbClr val="7030A0"/>
                  </a:solidFill>
                </a:rPr>
                <a:t>2015</a:t>
              </a:r>
              <a:r>
                <a:rPr lang="fr-FR" sz="1400" dirty="0" smtClean="0">
                  <a:solidFill>
                    <a:srgbClr val="7030A0"/>
                  </a:solidFill>
                </a:rPr>
                <a:t>… 	2018	2019	2020	2021	2022	2023	2024	2025	2026	2027	2028	2029       </a:t>
              </a:r>
              <a:endParaRPr lang="fr-FR" sz="1400" dirty="0">
                <a:solidFill>
                  <a:srgbClr val="7030A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4705188" y="2152367"/>
              <a:ext cx="2158582" cy="457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141232" y="2500342"/>
              <a:ext cx="1363270" cy="526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067417" y="3581038"/>
              <a:ext cx="1886481" cy="45719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58" name="Rectangle 57"/>
            <p:cNvSpPr/>
            <p:nvPr/>
          </p:nvSpPr>
          <p:spPr>
            <a:xfrm flipV="1">
              <a:off x="6237304" y="3862011"/>
              <a:ext cx="1946929" cy="45719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97" name="Rectangle 96"/>
            <p:cNvSpPr/>
            <p:nvPr/>
          </p:nvSpPr>
          <p:spPr>
            <a:xfrm flipV="1">
              <a:off x="8198042" y="5241308"/>
              <a:ext cx="1055511" cy="45719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rgbClr val="009A46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064667" y="4909498"/>
              <a:ext cx="3236092" cy="45719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299681" y="4909498"/>
              <a:ext cx="1898361" cy="49563"/>
            </a:xfrm>
            <a:prstGeom prst="rect">
              <a:avLst/>
            </a:prstGeom>
            <a:pattFill prst="wdUpDiag">
              <a:fgClr>
                <a:srgbClr val="009A4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3924009" y="1805519"/>
              <a:ext cx="27039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FF0000"/>
                  </a:solidFill>
                </a:rPr>
                <a:t>Autorisation de modification INB 113</a:t>
              </a:r>
            </a:p>
          </p:txBody>
        </p:sp>
        <p:sp>
          <p:nvSpPr>
            <p:cNvPr id="101" name="ZoneTexte 100"/>
            <p:cNvSpPr txBox="1"/>
            <p:nvPr/>
          </p:nvSpPr>
          <p:spPr>
            <a:xfrm>
              <a:off x="7020120" y="2177488"/>
              <a:ext cx="25252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FF0000"/>
                  </a:solidFill>
                </a:rPr>
                <a:t>Autorisation de mise en service</a:t>
              </a: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2988844" y="3290912"/>
              <a:ext cx="27863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9933"/>
                  </a:solidFill>
                </a:rPr>
                <a:t>Etudes et consultation des entreprises</a:t>
              </a: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6605765" y="3543469"/>
              <a:ext cx="10454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9933"/>
                  </a:solidFill>
                </a:rPr>
                <a:t>Construction</a:t>
              </a: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3350155" y="4619927"/>
              <a:ext cx="43010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9A46"/>
                  </a:solidFill>
                </a:rPr>
                <a:t>Conception, fabrication et qualification technique</a:t>
              </a:r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7983929" y="4911208"/>
              <a:ext cx="21130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009A46"/>
                  </a:solidFill>
                </a:rPr>
                <a:t>Installation / mise en service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8005733" y="5241316"/>
              <a:ext cx="192309" cy="45719"/>
            </a:xfrm>
            <a:prstGeom prst="rect">
              <a:avLst/>
            </a:prstGeom>
            <a:pattFill prst="wdUpDiag">
              <a:fgClr>
                <a:srgbClr val="009A4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rgbClr val="009A46"/>
                </a:solidFill>
              </a:endParaRPr>
            </a:p>
          </p:txBody>
        </p:sp>
        <p:sp>
          <p:nvSpPr>
            <p:cNvPr id="107" name="Étoile à 5 branches 106"/>
            <p:cNvSpPr/>
            <p:nvPr/>
          </p:nvSpPr>
          <p:spPr>
            <a:xfrm>
              <a:off x="6471673" y="3826232"/>
              <a:ext cx="104669" cy="10100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821297" y="2150949"/>
              <a:ext cx="2002447" cy="50627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7489249" y="1470661"/>
              <a:ext cx="799766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FF0000"/>
                  </a:solidFill>
                </a:rPr>
                <a:t>Décret</a:t>
              </a:r>
            </a:p>
            <a:p>
              <a:pPr algn="ctr"/>
              <a:r>
                <a:rPr lang="fr-FR" sz="700" dirty="0" smtClean="0">
                  <a:solidFill>
                    <a:srgbClr val="FF0000"/>
                  </a:solidFill>
                </a:rPr>
                <a:t>(09/03/2025)</a:t>
              </a:r>
              <a:endParaRPr lang="fr-FR" sz="700" dirty="0">
                <a:solidFill>
                  <a:srgbClr val="FF0000"/>
                </a:solidFill>
              </a:endParaRPr>
            </a:p>
          </p:txBody>
        </p:sp>
        <p:cxnSp>
          <p:nvCxnSpPr>
            <p:cNvPr id="110" name="Connecteur droit avec flèche 109"/>
            <p:cNvCxnSpPr/>
            <p:nvPr/>
          </p:nvCxnSpPr>
          <p:spPr>
            <a:xfrm flipH="1">
              <a:off x="7876527" y="1792743"/>
              <a:ext cx="1044" cy="2052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4946085" y="3583484"/>
              <a:ext cx="1049104" cy="45719"/>
            </a:xfrm>
            <a:prstGeom prst="rect">
              <a:avLst/>
            </a:prstGeom>
            <a:pattFill prst="wdUpDiag">
              <a:fgClr>
                <a:srgbClr val="FF9933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9306585" y="2737815"/>
              <a:ext cx="10378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rgbClr val="FF0000"/>
                  </a:solidFill>
                </a:rPr>
                <a:t>Décision ASN</a:t>
              </a:r>
            </a:p>
          </p:txBody>
        </p:sp>
        <p:cxnSp>
          <p:nvCxnSpPr>
            <p:cNvPr id="113" name="Connecteur droit avec flèche 112"/>
            <p:cNvCxnSpPr/>
            <p:nvPr/>
          </p:nvCxnSpPr>
          <p:spPr>
            <a:xfrm flipH="1" flipV="1">
              <a:off x="9824531" y="2608469"/>
              <a:ext cx="1996" cy="1880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6225380" y="2302197"/>
              <a:ext cx="285300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4792423" y="2207289"/>
              <a:ext cx="15192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rgbClr val="FF0000"/>
                  </a:solidFill>
                </a:rPr>
                <a:t>Enquête Publique</a:t>
              </a: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1318079" y="1805895"/>
              <a:ext cx="1789670" cy="73866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0000"/>
                  </a:solidFill>
                </a:rPr>
                <a:t>Autorisations administratives</a:t>
              </a:r>
            </a:p>
            <a:p>
              <a:pPr algn="ctr"/>
              <a:r>
                <a:rPr lang="fr-FR" sz="1400" dirty="0">
                  <a:solidFill>
                    <a:srgbClr val="FF0000"/>
                  </a:solidFill>
                </a:rPr>
                <a:t>MSNR (ASN et AE)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127448" y="980728"/>
              <a:ext cx="10273428" cy="5112568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014950" y="3862016"/>
              <a:ext cx="249447" cy="45719"/>
            </a:xfrm>
            <a:prstGeom prst="rect">
              <a:avLst/>
            </a:prstGeom>
            <a:pattFill prst="wdUpDiag">
              <a:fgClr>
                <a:srgbClr val="FF9933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119" name="Étoile à 5 branches 118"/>
            <p:cNvSpPr/>
            <p:nvPr/>
          </p:nvSpPr>
          <p:spPr>
            <a:xfrm>
              <a:off x="4632126" y="2110040"/>
              <a:ext cx="104669" cy="101006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901961" y="2151982"/>
              <a:ext cx="977482" cy="45720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21" name="Étoile à 5 branches 120"/>
            <p:cNvSpPr/>
            <p:nvPr/>
          </p:nvSpPr>
          <p:spPr>
            <a:xfrm>
              <a:off x="7824193" y="2103858"/>
              <a:ext cx="104669" cy="101006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7008992" y="2497940"/>
              <a:ext cx="1132238" cy="46047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9494185" y="2503732"/>
              <a:ext cx="1151235" cy="45719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24" name="Étoile à 5 branches 123"/>
            <p:cNvSpPr/>
            <p:nvPr/>
          </p:nvSpPr>
          <p:spPr>
            <a:xfrm>
              <a:off x="9771404" y="2457889"/>
              <a:ext cx="104669" cy="10100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100014" y="3862014"/>
              <a:ext cx="412712" cy="54980"/>
            </a:xfrm>
            <a:prstGeom prst="rect">
              <a:avLst/>
            </a:prstGeom>
            <a:pattFill prst="wdUpDiag">
              <a:fgClr>
                <a:srgbClr val="FF9900"/>
              </a:fgClr>
              <a:bgClr>
                <a:schemeClr val="bg1"/>
              </a:bgClr>
            </a:patt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26" name="Étoile à 5 branches 125"/>
            <p:cNvSpPr/>
            <p:nvPr/>
          </p:nvSpPr>
          <p:spPr>
            <a:xfrm>
              <a:off x="8151571" y="3811508"/>
              <a:ext cx="104669" cy="10100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9251714" y="5247295"/>
              <a:ext cx="757293" cy="45719"/>
            </a:xfrm>
            <a:prstGeom prst="rect">
              <a:avLst/>
            </a:prstGeom>
            <a:pattFill prst="wdUpDiag">
              <a:fgClr>
                <a:srgbClr val="009A4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rgbClr val="009A46"/>
                </a:solidFill>
              </a:endParaRP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4402512" y="2228110"/>
              <a:ext cx="58751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rgbClr val="7030A0"/>
                  </a:solidFill>
                </a:rPr>
                <a:t>DAM</a:t>
              </a: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7838141" y="2562297"/>
              <a:ext cx="58751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7030A0"/>
                  </a:solidFill>
                </a:rPr>
                <a:t>DMES</a:t>
              </a:r>
              <a:endParaRPr lang="fr-FR" sz="1050" dirty="0">
                <a:solidFill>
                  <a:srgbClr val="7030A0"/>
                </a:solidFill>
              </a:endParaRP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6314545" y="3927805"/>
              <a:ext cx="4075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rgbClr val="7030A0"/>
                  </a:solidFill>
                </a:rPr>
                <a:t>PC</a:t>
              </a: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7458255" y="4166247"/>
              <a:ext cx="12539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rgbClr val="FF0000"/>
                  </a:solidFill>
                </a:rPr>
                <a:t>Réception</a:t>
              </a:r>
            </a:p>
          </p:txBody>
        </p:sp>
        <p:cxnSp>
          <p:nvCxnSpPr>
            <p:cNvPr id="132" name="Connecteur droit avec flèche 131"/>
            <p:cNvCxnSpPr/>
            <p:nvPr/>
          </p:nvCxnSpPr>
          <p:spPr>
            <a:xfrm flipH="1" flipV="1">
              <a:off x="8153132" y="3973687"/>
              <a:ext cx="1996" cy="1880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Étoile à 5 branches 132"/>
            <p:cNvSpPr/>
            <p:nvPr/>
          </p:nvSpPr>
          <p:spPr>
            <a:xfrm>
              <a:off x="8079564" y="2457889"/>
              <a:ext cx="104669" cy="10100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grpSp>
          <p:nvGrpSpPr>
            <p:cNvPr id="134" name="Groupe 133"/>
            <p:cNvGrpSpPr/>
            <p:nvPr/>
          </p:nvGrpSpPr>
          <p:grpSpPr>
            <a:xfrm>
              <a:off x="3335980" y="980728"/>
              <a:ext cx="8064896" cy="5112568"/>
              <a:chOff x="3335980" y="692696"/>
              <a:chExt cx="8064896" cy="4384226"/>
            </a:xfrm>
          </p:grpSpPr>
          <p:cxnSp>
            <p:nvCxnSpPr>
              <p:cNvPr id="135" name="Connecteur droit 134"/>
              <p:cNvCxnSpPr/>
              <p:nvPr/>
            </p:nvCxnSpPr>
            <p:spPr>
              <a:xfrm>
                <a:off x="3335980" y="714692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4056060" y="714692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>
                <a:off x="4776140" y="692696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5496220" y="692696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6216300" y="714692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6936380" y="714692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7704753" y="694489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8413173" y="728174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9168628" y="714692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9937001" y="707971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10645421" y="741656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11400876" y="728174"/>
                <a:ext cx="0" cy="4335266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Étoile à 5 branches 146"/>
            <p:cNvSpPr/>
            <p:nvPr/>
          </p:nvSpPr>
          <p:spPr>
            <a:xfrm>
              <a:off x="5559283" y="2103858"/>
              <a:ext cx="104669" cy="10100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944112" y="3582110"/>
              <a:ext cx="1163551" cy="45719"/>
            </a:xfrm>
            <a:prstGeom prst="rect">
              <a:avLst/>
            </a:prstGeom>
            <a:pattFill prst="wdUpDiag">
              <a:fgClr>
                <a:srgbClr val="FF9933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452748" y="4907658"/>
              <a:ext cx="1614669" cy="45719"/>
            </a:xfrm>
            <a:prstGeom prst="rect">
              <a:avLst/>
            </a:prstGeom>
            <a:pattFill prst="wdUpDiag">
              <a:fgClr>
                <a:srgbClr val="009A4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rgbClr val="009A46"/>
                </a:solidFill>
              </a:endParaRP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1215853" y="4521575"/>
              <a:ext cx="1907958" cy="73866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9A46"/>
                  </a:solidFill>
                </a:rPr>
                <a:t>Procédés</a:t>
              </a:r>
            </a:p>
            <a:p>
              <a:pPr algn="ctr"/>
              <a:r>
                <a:rPr lang="fr-FR" sz="1400" dirty="0" smtClean="0">
                  <a:solidFill>
                    <a:srgbClr val="009A46"/>
                  </a:solidFill>
                </a:rPr>
                <a:t>(PRO-F,, -</a:t>
              </a:r>
              <a:r>
                <a:rPr lang="fr-FR" sz="1400" dirty="0">
                  <a:solidFill>
                    <a:srgbClr val="009A46"/>
                  </a:solidFill>
                </a:rPr>
                <a:t>E, -SE,</a:t>
              </a:r>
              <a:br>
                <a:rPr lang="fr-FR" sz="1400" dirty="0">
                  <a:solidFill>
                    <a:srgbClr val="009A46"/>
                  </a:solidFill>
                </a:rPr>
              </a:br>
              <a:r>
                <a:rPr lang="fr-FR" sz="1400" dirty="0">
                  <a:solidFill>
                    <a:srgbClr val="009A46"/>
                  </a:solidFill>
                </a:rPr>
                <a:t>-SYS, -SNC)</a:t>
              </a:r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1459676" y="3237682"/>
              <a:ext cx="1434173" cy="52322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9933"/>
                  </a:solidFill>
                </a:rPr>
                <a:t>Bâtiment et </a:t>
              </a:r>
              <a:r>
                <a:rPr lang="fr-FR" sz="1400" dirty="0" smtClean="0">
                  <a:solidFill>
                    <a:srgbClr val="FF9933"/>
                  </a:solidFill>
                </a:rPr>
                <a:t>infrastructures</a:t>
              </a:r>
            </a:p>
          </p:txBody>
        </p:sp>
        <p:sp>
          <p:nvSpPr>
            <p:cNvPr id="152" name="Rectangle 151"/>
            <p:cNvSpPr/>
            <p:nvPr/>
          </p:nvSpPr>
          <p:spPr>
            <a:xfrm flipV="1">
              <a:off x="9245684" y="5344013"/>
              <a:ext cx="1179018" cy="45719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rgbClr val="009A46"/>
                </a:solidFill>
              </a:endParaRPr>
            </a:p>
          </p:txBody>
        </p:sp>
        <p:sp>
          <p:nvSpPr>
            <p:cNvPr id="153" name="Étoile à 5 branches 152"/>
            <p:cNvSpPr/>
            <p:nvPr/>
          </p:nvSpPr>
          <p:spPr>
            <a:xfrm>
              <a:off x="9209860" y="5219651"/>
              <a:ext cx="104669" cy="10100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009A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1172927" y="5694972"/>
              <a:ext cx="1907958" cy="30777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7030A0"/>
                  </a:solidFill>
                </a:rPr>
                <a:t>FAISCEAU</a:t>
              </a:r>
              <a:endParaRPr lang="fr-FR" sz="1400" dirty="0">
                <a:solidFill>
                  <a:srgbClr val="7030A0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9935210" y="5724690"/>
              <a:ext cx="431400" cy="45719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rgbClr val="009A46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 flipV="1">
              <a:off x="9341979" y="5724689"/>
              <a:ext cx="582105" cy="45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rgbClr val="009A46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 flipV="1">
              <a:off x="9996548" y="5775593"/>
              <a:ext cx="488708" cy="45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rgbClr val="009A46"/>
                </a:solidFill>
              </a:endParaRPr>
            </a:p>
          </p:txBody>
        </p:sp>
        <p:sp>
          <p:nvSpPr>
            <p:cNvPr id="158" name="ZoneTexte 157"/>
            <p:cNvSpPr txBox="1"/>
            <p:nvPr/>
          </p:nvSpPr>
          <p:spPr>
            <a:xfrm>
              <a:off x="8526828" y="5284259"/>
              <a:ext cx="69431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err="1" smtClean="0">
                  <a:solidFill>
                    <a:srgbClr val="009A46"/>
                  </a:solidFill>
                </a:rPr>
                <a:t>Grp</a:t>
              </a:r>
              <a:r>
                <a:rPr lang="fr-FR" sz="1050" dirty="0" smtClean="0">
                  <a:solidFill>
                    <a:srgbClr val="009A46"/>
                  </a:solidFill>
                </a:rPr>
                <a:t>. 1-3</a:t>
              </a:r>
              <a:endParaRPr lang="fr-FR" sz="1050" dirty="0">
                <a:solidFill>
                  <a:srgbClr val="009A46"/>
                </a:solidFill>
              </a:endParaRPr>
            </a:p>
          </p:txBody>
        </p:sp>
        <p:sp>
          <p:nvSpPr>
            <p:cNvPr id="159" name="ZoneTexte 158"/>
            <p:cNvSpPr txBox="1"/>
            <p:nvPr/>
          </p:nvSpPr>
          <p:spPr>
            <a:xfrm>
              <a:off x="9457882" y="5332621"/>
              <a:ext cx="69431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err="1" smtClean="0">
                  <a:solidFill>
                    <a:srgbClr val="009A46"/>
                  </a:solidFill>
                </a:rPr>
                <a:t>Grp</a:t>
              </a:r>
              <a:r>
                <a:rPr lang="fr-FR" sz="1050" dirty="0" smtClean="0">
                  <a:solidFill>
                    <a:srgbClr val="009A46"/>
                  </a:solidFill>
                </a:rPr>
                <a:t>. 4-6</a:t>
              </a:r>
              <a:endParaRPr lang="fr-FR" sz="1050" dirty="0">
                <a:solidFill>
                  <a:srgbClr val="009A46"/>
                </a:solidFill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0457332" y="5333476"/>
              <a:ext cx="757293" cy="45719"/>
            </a:xfrm>
            <a:prstGeom prst="rect">
              <a:avLst/>
            </a:prstGeom>
            <a:pattFill prst="wdUpDiag">
              <a:fgClr>
                <a:srgbClr val="009A4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rgbClr val="009A46"/>
                </a:solidFill>
              </a:endParaRPr>
            </a:p>
          </p:txBody>
        </p:sp>
        <p:sp>
          <p:nvSpPr>
            <p:cNvPr id="161" name="Étoile à 5 branches 160"/>
            <p:cNvSpPr/>
            <p:nvPr/>
          </p:nvSpPr>
          <p:spPr>
            <a:xfrm>
              <a:off x="10383819" y="5301208"/>
              <a:ext cx="104669" cy="10100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009A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62" name="Étoile à 5 branches 161"/>
            <p:cNvSpPr/>
            <p:nvPr/>
          </p:nvSpPr>
          <p:spPr>
            <a:xfrm>
              <a:off x="9928388" y="5625532"/>
              <a:ext cx="191908" cy="203787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0489674" y="5775860"/>
              <a:ext cx="710462" cy="45719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srgbClr val="009A46"/>
                </a:solidFill>
              </a:endParaRPr>
            </a:p>
          </p:txBody>
        </p:sp>
        <p:cxnSp>
          <p:nvCxnSpPr>
            <p:cNvPr id="164" name="Connecteur droit 163"/>
            <p:cNvCxnSpPr/>
            <p:nvPr/>
          </p:nvCxnSpPr>
          <p:spPr>
            <a:xfrm flipV="1">
              <a:off x="10024342" y="5887416"/>
              <a:ext cx="0" cy="340383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ZoneTexte 164"/>
            <p:cNvSpPr txBox="1"/>
            <p:nvPr/>
          </p:nvSpPr>
          <p:spPr>
            <a:xfrm>
              <a:off x="9935210" y="6231449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Périmètre base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11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22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31" name="Espace réservé du contenu 1"/>
          <p:cNvSpPr txBox="1">
            <a:spLocks/>
          </p:cNvSpPr>
          <p:nvPr/>
        </p:nvSpPr>
        <p:spPr>
          <a:xfrm>
            <a:off x="5699993" y="2942911"/>
            <a:ext cx="6503795" cy="42446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2349721" y="2967335"/>
            <a:ext cx="7492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Thanks</a:t>
            </a:r>
            <a:r>
              <a:rPr lang="fr-F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for </a:t>
            </a:r>
            <a:r>
              <a:rPr lang="fr-FR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your</a:t>
            </a:r>
            <a:r>
              <a:rPr lang="fr-F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attention</a:t>
            </a:r>
            <a:endParaRPr lang="fr-F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9794" y="4632971"/>
            <a:ext cx="1936030" cy="103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69" y="4850713"/>
            <a:ext cx="2437229" cy="5188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80" y="4718225"/>
            <a:ext cx="1702352" cy="833067"/>
          </a:xfrm>
          <a:prstGeom prst="rect">
            <a:avLst/>
          </a:prstGeom>
        </p:spPr>
      </p:pic>
      <p:pic>
        <p:nvPicPr>
          <p:cNvPr id="13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2502" y="4712666"/>
            <a:ext cx="1238476" cy="100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32" y="4700985"/>
            <a:ext cx="1384164" cy="95001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88" y="5841643"/>
            <a:ext cx="1074839" cy="55068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28" y="5840587"/>
            <a:ext cx="1458828" cy="35729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6" b="35277"/>
          <a:stretch/>
        </p:blipFill>
        <p:spPr>
          <a:xfrm>
            <a:off x="9908726" y="5823953"/>
            <a:ext cx="1558883" cy="36253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7" b="31628"/>
          <a:stretch/>
        </p:blipFill>
        <p:spPr>
          <a:xfrm>
            <a:off x="3578747" y="5752602"/>
            <a:ext cx="1416832" cy="52391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29923" r="12515" b="40310"/>
          <a:stretch/>
        </p:blipFill>
        <p:spPr>
          <a:xfrm>
            <a:off x="5100146" y="5792641"/>
            <a:ext cx="1742422" cy="467242"/>
          </a:xfrm>
          <a:prstGeom prst="rect">
            <a:avLst/>
          </a:prstGeom>
        </p:spPr>
      </p:pic>
      <p:pic>
        <p:nvPicPr>
          <p:cNvPr id="20" name="Picture 22" descr="lmu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8385" y="5731153"/>
            <a:ext cx="1295625" cy="52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/>
          <a:stretch/>
        </p:blipFill>
        <p:spPr>
          <a:xfrm>
            <a:off x="456949" y="5667200"/>
            <a:ext cx="1773866" cy="8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640017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23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64" y="2264274"/>
            <a:ext cx="2956560" cy="331012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810" y="2266088"/>
            <a:ext cx="4332377" cy="26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90713" y="1373440"/>
            <a:ext cx="5256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RFQ-CB associated with a Paul trap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1600" b="1" dirty="0">
                <a:solidFill>
                  <a:srgbClr val="000064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1" dirty="0">
                <a:solidFill>
                  <a:srgbClr val="000064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angular correlation coefficient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D correlation with laser polarized beams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7683774" y="1793669"/>
            <a:ext cx="168055" cy="42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183" tIns="41591" rIns="83183" bIns="41591">
            <a:spAutoFit/>
          </a:bodyPr>
          <a:lstStyle/>
          <a:p>
            <a:pPr defTabSz="831850" eaLnBrk="0" fontAlgn="auto" hangingPunct="0">
              <a:spcBef>
                <a:spcPts val="0"/>
              </a:spcBef>
              <a:spcAft>
                <a:spcPts val="0"/>
              </a:spcAft>
            </a:pPr>
            <a:endParaRPr lang="en-GB" sz="2200">
              <a:solidFill>
                <a:srgbClr val="000064"/>
              </a:solidFill>
              <a:latin typeface="Times New Roman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475489" y="732132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64"/>
                </a:solidFill>
                <a:latin typeface="Calibri"/>
              </a:rPr>
              <a:t>MLLTrap</a:t>
            </a:r>
            <a:endParaRPr lang="en-US" sz="2400" b="1" i="1" dirty="0">
              <a:solidFill>
                <a:srgbClr val="0000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2" descr="l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5594" y="2266088"/>
            <a:ext cx="88225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0"/>
          <p:cNvSpPr txBox="1">
            <a:spLocks noChangeArrowheads="1"/>
          </p:cNvSpPr>
          <p:nvPr/>
        </p:nvSpPr>
        <p:spPr bwMode="auto">
          <a:xfrm>
            <a:off x="6340810" y="5006859"/>
            <a:ext cx="4104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i="1" dirty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fi-FI" sz="1200" b="1" i="1" dirty="0" smtClean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. Minaya-Ramires et al., NIM B 463 (2020) 315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i="1" dirty="0" smtClean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P. Chauveau et </a:t>
            </a:r>
            <a:r>
              <a:rPr lang="fi-FI" sz="1200" b="1" i="1" dirty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al., </a:t>
            </a:r>
            <a:r>
              <a:rPr lang="fi-FI" sz="1200" b="1" i="1" dirty="0" smtClean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NIMB 463 (2020) 371 </a:t>
            </a:r>
            <a:endParaRPr lang="en-US" sz="1200" b="1" i="1" dirty="0">
              <a:solidFill>
                <a:srgbClr val="000064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9077557" y="4457350"/>
            <a:ext cx="1943772" cy="545042"/>
            <a:chOff x="6236568" y="4507706"/>
            <a:chExt cx="2022157" cy="545042"/>
          </a:xfrm>
          <a:solidFill>
            <a:schemeClr val="bg1">
              <a:lumMod val="85000"/>
            </a:schemeClr>
          </a:solidFill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-2198" b="38287"/>
            <a:stretch/>
          </p:blipFill>
          <p:spPr bwMode="auto">
            <a:xfrm>
              <a:off x="6236568" y="4507706"/>
              <a:ext cx="1260466" cy="5450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feld 14"/>
            <p:cNvSpPr txBox="1"/>
            <p:nvPr/>
          </p:nvSpPr>
          <p:spPr>
            <a:xfrm>
              <a:off x="7504148" y="4550097"/>
              <a:ext cx="75457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0064"/>
                  </a:solidFill>
                  <a:latin typeface="Calibri"/>
                </a:rPr>
                <a:t>e</a:t>
              </a:r>
              <a:r>
                <a:rPr lang="en-US" sz="1200" b="1" baseline="30000" dirty="0">
                  <a:solidFill>
                    <a:srgbClr val="000064"/>
                  </a:solidFill>
                  <a:latin typeface="Calibri"/>
                </a:rPr>
                <a:t>-</a:t>
              </a:r>
              <a:r>
                <a:rPr lang="en-US" sz="1200" b="1" dirty="0">
                  <a:solidFill>
                    <a:srgbClr val="000064"/>
                  </a:solidFill>
                  <a:latin typeface="Calibri"/>
                </a:rPr>
                <a:t> pixel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0064"/>
                  </a:solidFill>
                  <a:latin typeface="Calibri"/>
                </a:rPr>
                <a:t>detector</a:t>
              </a:r>
              <a:endParaRPr lang="de-DE" sz="1200" b="1" dirty="0">
                <a:solidFill>
                  <a:srgbClr val="000064"/>
                </a:solidFill>
                <a:latin typeface="Calibri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383722" y="5513645"/>
            <a:ext cx="55763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Þ"/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Nuclear structure &amp; Decay properties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shell evolution, deformation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(super-) heavy nuclei decay </a:t>
            </a:r>
            <a:r>
              <a:rPr lang="en-US" sz="1600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at ALTO (IJCLab)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180324" y="706714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64"/>
                </a:solidFill>
                <a:latin typeface="Calibri"/>
              </a:rPr>
              <a:t>MORA</a:t>
            </a:r>
            <a:endParaRPr lang="en-US" sz="2400" b="1" i="1" dirty="0">
              <a:solidFill>
                <a:srgbClr val="0000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00068" y="2499592"/>
            <a:ext cx="861415" cy="4976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937" y="5780799"/>
            <a:ext cx="422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Þ"/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 Fundamental </a:t>
            </a: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sz="1600" b="1" dirty="0">
                <a:solidFill>
                  <a:srgbClr val="000064"/>
                </a:solidFill>
                <a:latin typeface="Calibri"/>
              </a:rPr>
              <a:t> physics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 exotic currents, CVC, </a:t>
            </a:r>
            <a:r>
              <a:rPr lang="en-US" sz="1600" b="1" dirty="0" err="1">
                <a:solidFill>
                  <a:srgbClr val="000064"/>
                </a:solidFill>
                <a:latin typeface="Calibri"/>
              </a:rPr>
              <a:t>V</a:t>
            </a:r>
            <a:r>
              <a:rPr lang="en-US" sz="1600" b="1" baseline="-25000" dirty="0" err="1">
                <a:solidFill>
                  <a:srgbClr val="000064"/>
                </a:solidFill>
                <a:latin typeface="Calibri"/>
              </a:rPr>
              <a:t>ud</a:t>
            </a:r>
            <a:r>
              <a:rPr lang="en-US" sz="1600" b="1" dirty="0">
                <a:solidFill>
                  <a:srgbClr val="000064"/>
                </a:solidFill>
                <a:latin typeface="Calibri"/>
              </a:rPr>
              <a:t>, </a:t>
            </a:r>
            <a:r>
              <a:rPr lang="en-US" sz="1600" b="1" dirty="0" smtClean="0">
                <a:solidFill>
                  <a:srgbClr val="000064"/>
                </a:solidFill>
                <a:latin typeface="Calibri"/>
              </a:rPr>
              <a:t>CP-violation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US" sz="1000" b="1" dirty="0" smtClean="0">
              <a:solidFill>
                <a:srgbClr val="000064"/>
              </a:solidFill>
              <a:latin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at </a:t>
            </a:r>
            <a:r>
              <a:rPr lang="en-US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JYFL</a:t>
            </a:r>
            <a:endParaRPr lang="en-US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575441" y="1066755"/>
            <a:ext cx="4004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64"/>
                </a:solidFill>
                <a:latin typeface="Calibri"/>
                <a:cs typeface="Arial" pitchFamily="34" charset="0"/>
              </a:rPr>
              <a:t>P. Delahaye, GANIL, L. </a:t>
            </a:r>
            <a:r>
              <a:rPr lang="en-US" sz="1400" b="1" i="1" dirty="0" err="1">
                <a:solidFill>
                  <a:srgbClr val="000064"/>
                </a:solidFill>
                <a:latin typeface="Calibri"/>
                <a:cs typeface="Arial" pitchFamily="34" charset="0"/>
              </a:rPr>
              <a:t>Hayen</a:t>
            </a:r>
            <a:r>
              <a:rPr lang="en-US" sz="1400" b="1" i="1" dirty="0" smtClean="0">
                <a:solidFill>
                  <a:srgbClr val="000064"/>
                </a:solidFill>
                <a:latin typeface="Calibri"/>
                <a:cs typeface="Arial" pitchFamily="34" charset="0"/>
              </a:rPr>
              <a:t>, X. </a:t>
            </a:r>
            <a:r>
              <a:rPr lang="en-US" sz="1400" b="1" i="1" dirty="0" err="1" smtClean="0">
                <a:solidFill>
                  <a:srgbClr val="000064"/>
                </a:solidFill>
                <a:latin typeface="Calibri"/>
                <a:cs typeface="Arial" pitchFamily="34" charset="0"/>
              </a:rPr>
              <a:t>Fléchard</a:t>
            </a:r>
            <a:r>
              <a:rPr lang="en-US" sz="1400" b="1" i="1" dirty="0" smtClean="0">
                <a:solidFill>
                  <a:srgbClr val="000064"/>
                </a:solidFill>
                <a:latin typeface="Calibri"/>
                <a:cs typeface="Arial" pitchFamily="34" charset="0"/>
              </a:rPr>
              <a:t>, </a:t>
            </a:r>
            <a:r>
              <a:rPr lang="en-US" sz="1400" b="1" i="1" dirty="0">
                <a:solidFill>
                  <a:srgbClr val="000064"/>
                </a:solidFill>
                <a:latin typeface="Calibri"/>
                <a:cs typeface="Arial" pitchFamily="34" charset="0"/>
              </a:rPr>
              <a:t>LPC Caen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251354" y="1092173"/>
            <a:ext cx="39892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64"/>
                </a:solidFill>
                <a:latin typeface="Calibri"/>
                <a:cs typeface="Arial" pitchFamily="34" charset="0"/>
              </a:rPr>
              <a:t>P. </a:t>
            </a:r>
            <a:r>
              <a:rPr lang="en-US" sz="1400" b="1" i="1" dirty="0" err="1" smtClean="0">
                <a:solidFill>
                  <a:srgbClr val="000064"/>
                </a:solidFill>
                <a:latin typeface="Calibri"/>
                <a:cs typeface="Arial" pitchFamily="34" charset="0"/>
              </a:rPr>
              <a:t>Thirolf</a:t>
            </a:r>
            <a:r>
              <a:rPr lang="en-US" sz="1400" b="1" i="1" dirty="0" smtClean="0">
                <a:solidFill>
                  <a:srgbClr val="000064"/>
                </a:solidFill>
                <a:latin typeface="Calibri"/>
                <a:cs typeface="Arial" pitchFamily="34" charset="0"/>
              </a:rPr>
              <a:t>, </a:t>
            </a:r>
            <a:r>
              <a:rPr lang="en-US" sz="1400" b="1" i="1" dirty="0">
                <a:solidFill>
                  <a:srgbClr val="000064"/>
                </a:solidFill>
                <a:latin typeface="Calibri"/>
                <a:cs typeface="Arial" pitchFamily="34" charset="0"/>
              </a:rPr>
              <a:t>LMU Munich – E. </a:t>
            </a:r>
            <a:r>
              <a:rPr lang="en-US" sz="1400" b="1" i="1" dirty="0" err="1">
                <a:solidFill>
                  <a:srgbClr val="000064"/>
                </a:solidFill>
                <a:latin typeface="Calibri"/>
                <a:cs typeface="Arial" pitchFamily="34" charset="0"/>
              </a:rPr>
              <a:t>Minaya</a:t>
            </a:r>
            <a:r>
              <a:rPr lang="en-US" sz="1400" b="1" i="1" dirty="0">
                <a:solidFill>
                  <a:srgbClr val="000064"/>
                </a:solidFill>
                <a:latin typeface="Calibri"/>
                <a:cs typeface="Arial" pitchFamily="34" charset="0"/>
              </a:rPr>
              <a:t> </a:t>
            </a:r>
            <a:r>
              <a:rPr lang="en-US" sz="1400" b="1" i="1" dirty="0" smtClean="0">
                <a:solidFill>
                  <a:srgbClr val="000064"/>
                </a:solidFill>
                <a:latin typeface="Calibri"/>
                <a:cs typeface="Arial" pitchFamily="34" charset="0"/>
              </a:rPr>
              <a:t>Ramirez, </a:t>
            </a:r>
            <a:r>
              <a:rPr lang="en-US" sz="1400" b="1" i="1" dirty="0" err="1" smtClean="0">
                <a:solidFill>
                  <a:srgbClr val="000064"/>
                </a:solidFill>
                <a:latin typeface="Calibri"/>
                <a:cs typeface="Arial" pitchFamily="34" charset="0"/>
              </a:rPr>
              <a:t>IJClab</a:t>
            </a:r>
            <a:endParaRPr lang="en-US" sz="1400" b="1" i="1" dirty="0">
              <a:solidFill>
                <a:srgbClr val="000064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22" name="Image 21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08104" y="3120973"/>
            <a:ext cx="1242751" cy="2880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593" y="2773189"/>
            <a:ext cx="967096" cy="47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50"/>
          <p:cNvSpPr txBox="1">
            <a:spLocks noChangeArrowheads="1"/>
          </p:cNvSpPr>
          <p:nvPr/>
        </p:nvSpPr>
        <p:spPr bwMode="auto">
          <a:xfrm>
            <a:off x="516937" y="5574402"/>
            <a:ext cx="4104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i-FI" sz="1200" b="1" i="1" dirty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P. Delahaye et al., </a:t>
            </a:r>
            <a:r>
              <a:rPr lang="fr-FR" sz="1200" b="1" i="1" dirty="0">
                <a:solidFill>
                  <a:srgbClr val="000064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Hyperfine Interaction 240 (2019) 63</a:t>
            </a:r>
            <a:endParaRPr lang="en-US" sz="1200" b="1" i="1" dirty="0">
              <a:solidFill>
                <a:srgbClr val="000064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40810" y="1371774"/>
            <a:ext cx="5256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Penning trap</a:t>
            </a:r>
            <a:endParaRPr lang="en-US" sz="1600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1600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precision mass measurements</a:t>
            </a:r>
            <a:endParaRPr lang="en-US" sz="1600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1600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in-trap decay</a:t>
            </a:r>
            <a:endParaRPr lang="en-US" sz="1600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The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DE</a:t>
            </a:r>
            <a:r>
              <a:rPr lang="fr-FR" b="1" baseline="-25000" dirty="0" err="1" smtClean="0">
                <a:solidFill>
                  <a:srgbClr val="2559FF"/>
                </a:solidFill>
                <a:latin typeface="Verdana" pitchFamily="34" charset="0"/>
              </a:rPr>
              <a:t>sir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TRAP</a:t>
            </a:r>
            <a:r>
              <a:rPr lang="fr-FR" b="1" baseline="-25000" dirty="0" err="1" smtClean="0">
                <a:solidFill>
                  <a:srgbClr val="2559FF"/>
                </a:solidFill>
                <a:latin typeface="Verdana" pitchFamily="34" charset="0"/>
              </a:rPr>
              <a:t>ping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facility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0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24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650057" y="676445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Laser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Utilization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for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Measurement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and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Ionization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of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Exotic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Radioactive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Elements</a:t>
            </a:r>
            <a:endParaRPr lang="fr-FR" sz="1400" b="1" dirty="0">
              <a:solidFill>
                <a:srgbClr val="000064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809" y="1036485"/>
            <a:ext cx="1051316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LASAGN (</a:t>
            </a:r>
            <a:r>
              <a:rPr lang="en-US" b="1" i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Lalanne, IPHC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Collinear laser spectroscopy (CRIS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like)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9275" lvl="1" indent="-6350" algn="just" fontAlgn="auto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 hyperfine structure (magnetic and quadrupole moments, mean square charge radii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LINO commissioned at ALTO, </a:t>
            </a:r>
            <a:r>
              <a:rPr lang="en-US" b="1" dirty="0" err="1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Yordanov et </a:t>
            </a:r>
            <a:r>
              <a:rPr lang="en-US" b="1" i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The </a:t>
            </a:r>
            <a:r>
              <a:rPr lang="fr-FR" b="1" dirty="0" smtClean="0">
                <a:solidFill>
                  <a:srgbClr val="49D816"/>
                </a:solidFill>
                <a:latin typeface="Verdana" pitchFamily="34" charset="0"/>
              </a:rPr>
              <a:t>LUMIERE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facility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1278139" y="2609088"/>
            <a:ext cx="9521477" cy="4170084"/>
            <a:chOff x="1278139" y="1194816"/>
            <a:chExt cx="9521477" cy="4170084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E08A2CB-5845-C054-1A11-D28435671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797" t="14857" r="29253" b="43294"/>
            <a:stretch/>
          </p:blipFill>
          <p:spPr>
            <a:xfrm>
              <a:off x="1278139" y="1194816"/>
              <a:ext cx="9521477" cy="4170084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3AE929B-C715-6A78-4ECC-4E464AA94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990" b="96429" l="10000" r="90000">
                          <a14:foregroundMark x1="37917" y1="92608" x2="37917" y2="92608"/>
                          <a14:foregroundMark x1="63750" y1="91860" x2="63750" y2="91860"/>
                          <a14:foregroundMark x1="50833" y1="94684" x2="50833" y2="94684"/>
                          <a14:foregroundMark x1="50833" y1="96429" x2="50833" y2="96429"/>
                          <a14:foregroundMark x1="62292" y1="60797" x2="62292" y2="60797"/>
                          <a14:foregroundMark x1="62292" y1="58472" x2="62292" y2="58472"/>
                          <a14:foregroundMark x1="63750" y1="58721" x2="63750" y2="58721"/>
                          <a14:foregroundMark x1="37917" y1="58472" x2="37917" y2="58472"/>
                          <a14:foregroundMark x1="37500" y1="51827" x2="40000" y2="32807"/>
                          <a14:foregroundMark x1="56667" y1="28571" x2="40833" y2="31728"/>
                          <a14:foregroundMark x1="40833" y1="31728" x2="40833" y2="34302"/>
                          <a14:foregroundMark x1="37500" y1="29153" x2="64792" y2="27990"/>
                          <a14:foregroundMark x1="38542" y1="90698" x2="50208" y2="96013"/>
                          <a14:foregroundMark x1="50208" y1="96013" x2="61875" y2="89950"/>
                          <a14:foregroundMark x1="61875" y1="89950" x2="49583" y2="95681"/>
                          <a14:foregroundMark x1="49583" y1="95681" x2="62500" y2="90532"/>
                          <a14:foregroundMark x1="62500" y1="90532" x2="61458" y2="70681"/>
                          <a14:foregroundMark x1="65208" y1="73754" x2="66250" y2="95266"/>
                          <a14:foregroundMark x1="36667" y1="84801" x2="40417" y2="63621"/>
                          <a14:foregroundMark x1="62292" y1="61545" x2="62292" y2="68023"/>
                          <a14:foregroundMark x1="62917" y1="65365" x2="63750" y2="71096"/>
                          <a14:foregroundMark x1="38958" y1="83472" x2="38958" y2="93522"/>
                          <a14:foregroundMark x1="41875" y1="63040" x2="55208" y2="47674"/>
                          <a14:foregroundMark x1="55208" y1="47674" x2="55208" y2="43272"/>
                        </a14:backgroundRemoval>
                      </a14:imgEffect>
                    </a14:imgLayer>
                  </a14:imgProps>
                </a:ext>
              </a:extLst>
            </a:blip>
            <a:srcRect t="26189" b="18320"/>
            <a:stretch/>
          </p:blipFill>
          <p:spPr>
            <a:xfrm rot="16200000">
              <a:off x="4622494" y="979394"/>
              <a:ext cx="1373374" cy="1911570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6669D22E-E8FB-F1AD-29E6-1A0611F08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56" b="72896" l="10000" r="90000">
                        <a14:foregroundMark x1="40141" y1="14194" x2="58732" y2="13623"/>
                        <a14:foregroundMark x1="38592" y1="11769" x2="29155" y2="11484"/>
                        <a14:foregroundMark x1="50000" y1="67190" x2="40563" y2="72682"/>
                        <a14:foregroundMark x1="40563" y1="72682" x2="27746" y2="70970"/>
                        <a14:foregroundMark x1="60141" y1="71469" x2="64930" y2="72896"/>
                        <a14:foregroundMark x1="59718" y1="10556" x2="59437" y2="17974"/>
                        <a14:foregroundMark x1="59437" y1="17974" x2="59718" y2="18830"/>
                        <a14:foregroundMark x1="59859" y1="18973" x2="59437" y2="34593"/>
                        <a14:foregroundMark x1="59437" y1="34593" x2="54085" y2="26177"/>
                        <a14:foregroundMark x1="54085" y1="26177" x2="56901" y2="33167"/>
                        <a14:foregroundMark x1="56901" y1="33167" x2="51972" y2="26605"/>
                        <a14:foregroundMark x1="51972" y1="26605" x2="42817" y2="22040"/>
                        <a14:foregroundMark x1="26338" y1="14051" x2="26338" y2="14051"/>
                        <a14:foregroundMark x1="26056" y1="22254" x2="26056" y2="22254"/>
                        <a14:foregroundMark x1="27324" y1="21327" x2="26338" y2="25678"/>
                      </a14:backgroundRemoval>
                    </a14:imgEffect>
                  </a14:imgLayer>
                </a14:imgProps>
              </a:ext>
            </a:extLst>
          </a:blip>
          <a:srcRect t="10465" b="26468"/>
          <a:stretch/>
        </p:blipFill>
        <p:spPr>
          <a:xfrm rot="16200000">
            <a:off x="6435201" y="2395767"/>
            <a:ext cx="1387530" cy="1728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2DCDD73-80BA-4957-AE53-B19EAA8DC52B}"/>
              </a:ext>
            </a:extLst>
          </p:cNvPr>
          <p:cNvSpPr txBox="1"/>
          <p:nvPr/>
        </p:nvSpPr>
        <p:spPr>
          <a:xfrm>
            <a:off x="4914973" y="2654516"/>
            <a:ext cx="69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LINO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CB09CCA-86F3-D34D-9BDB-7E2522DAB335}"/>
              </a:ext>
            </a:extLst>
          </p:cNvPr>
          <p:cNvSpPr txBox="1"/>
          <p:nvPr/>
        </p:nvSpPr>
        <p:spPr>
          <a:xfrm>
            <a:off x="6038878" y="2530792"/>
            <a:ext cx="89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MT, FC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9FA0428-0196-18D2-5EF8-15697EBC3886}"/>
              </a:ext>
            </a:extLst>
          </p:cNvPr>
          <p:cNvSpPr txBox="1"/>
          <p:nvPr/>
        </p:nvSpPr>
        <p:spPr>
          <a:xfrm>
            <a:off x="6535908" y="2785076"/>
            <a:ext cx="89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DP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4550BB3-D05E-82E0-644F-5454F0F5784C}"/>
              </a:ext>
            </a:extLst>
          </p:cNvPr>
          <p:cNvSpPr txBox="1"/>
          <p:nvPr/>
        </p:nvSpPr>
        <p:spPr>
          <a:xfrm>
            <a:off x="7032938" y="2705070"/>
            <a:ext cx="89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B2D365F-A5EA-FF08-A6FC-0C4B0C16016E}"/>
              </a:ext>
            </a:extLst>
          </p:cNvPr>
          <p:cNvSpPr txBox="1"/>
          <p:nvPr/>
        </p:nvSpPr>
        <p:spPr>
          <a:xfrm>
            <a:off x="7504515" y="2736189"/>
            <a:ext cx="43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IU</a:t>
            </a:r>
          </a:p>
        </p:txBody>
      </p:sp>
      <p:sp>
        <p:nvSpPr>
          <p:cNvPr id="31" name="Accolade ouvrante 30">
            <a:extLst>
              <a:ext uri="{FF2B5EF4-FFF2-40B4-BE49-F238E27FC236}">
                <a16:creationId xmlns:a16="http://schemas.microsoft.com/office/drawing/2014/main" id="{ACE918B1-8D4A-80AC-584B-A46FEA505B30}"/>
              </a:ext>
            </a:extLst>
          </p:cNvPr>
          <p:cNvSpPr/>
          <p:nvPr/>
        </p:nvSpPr>
        <p:spPr>
          <a:xfrm rot="16200000">
            <a:off x="6903830" y="2892604"/>
            <a:ext cx="155701" cy="18856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001BC8B-3453-29A9-675C-48DF0B5B91B0}"/>
              </a:ext>
            </a:extLst>
          </p:cNvPr>
          <p:cNvSpPr txBox="1"/>
          <p:nvPr/>
        </p:nvSpPr>
        <p:spPr>
          <a:xfrm>
            <a:off x="6659470" y="3931833"/>
            <a:ext cx="69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CRIS</a:t>
            </a:r>
          </a:p>
        </p:txBody>
      </p:sp>
      <p:pic>
        <p:nvPicPr>
          <p:cNvPr id="21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42" y="2388705"/>
            <a:ext cx="745513" cy="60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730" y="2407251"/>
            <a:ext cx="1075499" cy="53416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7" b="31628"/>
          <a:stretch/>
        </p:blipFill>
        <p:spPr>
          <a:xfrm>
            <a:off x="10967152" y="2268035"/>
            <a:ext cx="1026434" cy="37955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29923" r="12515" b="40310"/>
          <a:stretch/>
        </p:blipFill>
        <p:spPr>
          <a:xfrm>
            <a:off x="10967153" y="2721785"/>
            <a:ext cx="1026434" cy="2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533884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25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791744" y="59587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BEta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decay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STudies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at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the SPIRAL2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IsOL</a:t>
            </a:r>
            <a:r>
              <a:rPr lang="fr-FR" sz="1400" b="1" dirty="0">
                <a:solidFill>
                  <a:srgbClr val="000064"/>
                </a:solidFill>
                <a:latin typeface="Comic Sans MS" pitchFamily="66" charset="0"/>
              </a:rPr>
              <a:t> </a:t>
            </a:r>
            <a:r>
              <a:rPr lang="fr-FR" sz="1400" b="1" dirty="0" err="1">
                <a:solidFill>
                  <a:srgbClr val="000064"/>
                </a:solidFill>
                <a:latin typeface="Comic Sans MS" pitchFamily="66" charset="0"/>
              </a:rPr>
              <a:t>facilty</a:t>
            </a:r>
            <a:endParaRPr lang="en-US" sz="1400" b="1" dirty="0">
              <a:solidFill>
                <a:srgbClr val="000064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352" y="1030036"/>
            <a:ext cx="8064896" cy="444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cooling and purification using PIPERADE for (trap-assisted) decay spectroscopy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High-precision measurements with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ultra-pure 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5000"/>
              </a:lnSpc>
            </a:pP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fundamental 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interaction, nuclear structure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nuclear astrophysics </a:t>
            </a:r>
            <a:r>
              <a:rPr lang="en-US" b="1" dirty="0" err="1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64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dirty="0">
                <a:solidFill>
                  <a:srgbClr val="000064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 stations (BEDO, …)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 spectrometers (DTAS)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neutron detection arrays (BELEN,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MONSTER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and proton detection (</a:t>
            </a:r>
            <a:r>
              <a:rPr lang="en-US" b="1" dirty="0" err="1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COeCO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SiCube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b-STILED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recoil detection (ASGARD)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  <a:p>
            <a:pPr marL="268288" indent="1778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CVC, </a:t>
            </a:r>
            <a:r>
              <a:rPr lang="en-US" b="1" dirty="0" err="1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1" baseline="-25000" dirty="0" err="1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</a:t>
            </a:r>
            <a:endParaRPr lang="en-US" b="1" baseline="-25000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1778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beta shapes</a:t>
            </a:r>
          </a:p>
          <a:p>
            <a:pPr marL="268288" indent="1778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lifetimes, P</a:t>
            </a:r>
            <a:r>
              <a:rPr lang="en-US" b="1" baseline="-25000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(2)n</a:t>
            </a:r>
          </a:p>
          <a:p>
            <a:pPr marL="268288" indent="1778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exotic decays (</a:t>
            </a:r>
            <a:r>
              <a:rPr lang="en-US" b="1" dirty="0">
                <a:solidFill>
                  <a:srgbClr val="000064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-2p, cluster emission)</a:t>
            </a:r>
          </a:p>
          <a:p>
            <a:pPr marL="268288" indent="177800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Gamow-Teller strength</a:t>
            </a:r>
          </a:p>
          <a:p>
            <a:pPr marL="265113"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US" b="1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7953" y="6573505"/>
            <a:ext cx="619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DTAS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11" name="Picture 6" descr="p1010001"/>
          <p:cNvPicPr>
            <a:picLocks noChangeAspect="1" noChangeArrowheads="1"/>
          </p:cNvPicPr>
          <p:nvPr/>
        </p:nvPicPr>
        <p:blipFill>
          <a:blip r:embed="rId2" cstate="print"/>
          <a:srcRect l="6793" t="9055" r="13586" b="6036"/>
          <a:stretch>
            <a:fillRect/>
          </a:stretch>
        </p:blipFill>
        <p:spPr bwMode="auto">
          <a:xfrm>
            <a:off x="10437093" y="2342229"/>
            <a:ext cx="1369529" cy="109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0800499" y="3423498"/>
            <a:ext cx="764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srgbClr val="000064"/>
                </a:solidFill>
                <a:latin typeface="Calibri"/>
              </a:rPr>
              <a:t>SiCube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09463" y="3625186"/>
            <a:ext cx="7812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 smtClean="0">
                <a:solidFill>
                  <a:srgbClr val="000064"/>
                </a:solidFill>
                <a:latin typeface="Calibri"/>
              </a:rPr>
              <a:t>COeCO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14" name="Picture 3" descr="D:\users\guillem\Projects\Fair\DESIR\SAM_0274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074" y="807944"/>
            <a:ext cx="1536095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117131" y="1960072"/>
            <a:ext cx="7200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BELEN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16" name="Image 2" descr="D:\temporaire\DETECTEURS_TANDEM_ALTO\Radioactivité\BEDO\b-g\back b-g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7333" y="3836080"/>
            <a:ext cx="234670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603506" y="5060216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BEDO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18" name="Imagen 1" descr="DTAS16-assembl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85" y="5221612"/>
            <a:ext cx="1802524" cy="135189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677" y="5311046"/>
            <a:ext cx="2016224" cy="120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091742" y="6535182"/>
            <a:ext cx="1049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64"/>
                </a:solidFill>
                <a:latin typeface="Calibri"/>
              </a:rPr>
              <a:t>MONSTER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19" y="2320735"/>
            <a:ext cx="1794928" cy="1259425"/>
          </a:xfrm>
          <a:prstGeom prst="rect">
            <a:avLst/>
          </a:prstGeom>
        </p:spPr>
      </p:pic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The </a:t>
            </a:r>
            <a:r>
              <a:rPr lang="fr-FR" b="1" dirty="0" smtClean="0">
                <a:latin typeface="Verdana" pitchFamily="34" charset="0"/>
              </a:rPr>
              <a:t>BESTIOL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facility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BC753FC-BE58-4ADB-A143-D9CCD9F55A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t="45300"/>
          <a:stretch/>
        </p:blipFill>
        <p:spPr>
          <a:xfrm>
            <a:off x="10544422" y="704629"/>
            <a:ext cx="1196668" cy="127227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886473" y="1989529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64"/>
                </a:solidFill>
                <a:latin typeface="Calibri"/>
              </a:rPr>
              <a:t>ASGARD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45B2FDD-D204-E869-92A0-9EE75DB96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2708" y="4021610"/>
            <a:ext cx="2157643" cy="113579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981526" y="5139003"/>
            <a:ext cx="9296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64"/>
                </a:solidFill>
                <a:latin typeface="Calibri"/>
              </a:rPr>
              <a:t>b-STILED</a:t>
            </a:r>
            <a:endParaRPr lang="en-US" sz="1600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6" y="6280868"/>
            <a:ext cx="938120" cy="4806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86" y="6341065"/>
            <a:ext cx="1458828" cy="3572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6" b="35277"/>
          <a:stretch/>
        </p:blipFill>
        <p:spPr>
          <a:xfrm>
            <a:off x="8590286" y="6324431"/>
            <a:ext cx="1558883" cy="36253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454" y="6287456"/>
            <a:ext cx="1460636" cy="310976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91" y="5707237"/>
            <a:ext cx="804422" cy="55211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40" y="5631850"/>
            <a:ext cx="1223202" cy="607524"/>
          </a:xfrm>
          <a:prstGeom prst="rect">
            <a:avLst/>
          </a:prstGeom>
        </p:spPr>
      </p:pic>
      <p:pic>
        <p:nvPicPr>
          <p:cNvPr id="38" name="Image 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7426" y="5659693"/>
            <a:ext cx="1130106" cy="60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3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4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C/C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0"/>
          <a:stretch/>
        </p:blipFill>
        <p:spPr>
          <a:xfrm>
            <a:off x="318050" y="650838"/>
            <a:ext cx="10565629" cy="62071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521245" y="6422315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L. </a:t>
            </a:r>
            <a:r>
              <a:rPr lang="en-GB" b="1" dirty="0" err="1" smtClean="0"/>
              <a:t>Daudin</a:t>
            </a:r>
            <a:r>
              <a:rPr lang="en-GB" b="1" dirty="0" smtClean="0"/>
              <a:t> et al.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417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640017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27</a:t>
            </a:fld>
            <a:endParaRPr lang="fr-FR" dirty="0"/>
          </a:p>
        </p:txBody>
      </p: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Physics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workshops to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prepare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DESIR: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Feb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/Mars 2024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64933" y="775610"/>
            <a:ext cx="7255067" cy="563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2400" b="1" u="sng" dirty="0" smtClean="0"/>
              <a:t>S</a:t>
            </a:r>
            <a:r>
              <a:rPr lang="en-GB" sz="2400" b="1" u="sng" dirty="0"/>
              <a:t>chedule </a:t>
            </a:r>
            <a:r>
              <a:rPr lang="en-GB" sz="2400" b="1" u="sng" dirty="0" smtClean="0"/>
              <a:t>overview</a:t>
            </a:r>
            <a:r>
              <a:rPr lang="en-GB" sz="2400" b="1" u="sng" dirty="0"/>
              <a:t>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Tuesday, 27/02/2024: </a:t>
            </a:r>
            <a:br>
              <a:rPr lang="en-GB" b="1" dirty="0" smtClean="0"/>
            </a:br>
            <a:r>
              <a:rPr lang="en-GB" dirty="0" smtClean="0"/>
              <a:t>14:00 - 17:00: DESIR infrastructure, beam lines, purification equipment</a:t>
            </a:r>
            <a:br>
              <a:rPr lang="en-GB" dirty="0" smtClean="0"/>
            </a:br>
            <a:r>
              <a:rPr lang="en-GB" dirty="0" smtClean="0"/>
              <a:t>17:30 - 18:30: Visit of the DESIR construction site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Wednesday, 28/02/2024 </a:t>
            </a:r>
            <a:br>
              <a:rPr lang="en-GB" b="1" dirty="0" smtClean="0"/>
            </a:br>
            <a:r>
              <a:rPr lang="en-GB" dirty="0" smtClean="0"/>
              <a:t> 9:00 - 12:30: BESTIOL physics (including 30 min break) </a:t>
            </a:r>
            <a:br>
              <a:rPr lang="en-GB" dirty="0" smtClean="0"/>
            </a:br>
            <a:r>
              <a:rPr lang="en-GB" dirty="0" smtClean="0"/>
              <a:t>14:00 - 15:30: DETRAP physics </a:t>
            </a:r>
            <a:br>
              <a:rPr lang="en-GB" dirty="0" smtClean="0"/>
            </a:br>
            <a:r>
              <a:rPr lang="en-GB" dirty="0" smtClean="0"/>
              <a:t>15:30 - 16:00: Pause </a:t>
            </a:r>
            <a:br>
              <a:rPr lang="en-GB" dirty="0" smtClean="0"/>
            </a:br>
            <a:r>
              <a:rPr lang="en-GB" dirty="0" smtClean="0"/>
              <a:t>16:00 - 17:30: LUMIERE physics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Thursday, 29/02/2024 </a:t>
            </a:r>
            <a:br>
              <a:rPr lang="en-GB" b="1" dirty="0" smtClean="0"/>
            </a:br>
            <a:r>
              <a:rPr lang="en-GB" dirty="0" smtClean="0"/>
              <a:t> 9:00 - 12:30: DETRAP physics (including 30 min break) </a:t>
            </a:r>
            <a:br>
              <a:rPr lang="en-GB" dirty="0" smtClean="0"/>
            </a:br>
            <a:r>
              <a:rPr lang="en-GB" dirty="0" smtClean="0"/>
              <a:t>14:00 - 15:30: LUMIERE physics </a:t>
            </a:r>
            <a:br>
              <a:rPr lang="en-GB" dirty="0" smtClean="0"/>
            </a:br>
            <a:r>
              <a:rPr lang="en-GB" dirty="0" smtClean="0"/>
              <a:t>15:30 - 16:00: Pause </a:t>
            </a:r>
            <a:br>
              <a:rPr lang="en-GB" dirty="0" smtClean="0"/>
            </a:br>
            <a:r>
              <a:rPr lang="en-GB" dirty="0" smtClean="0"/>
              <a:t>16:00 - 17:30: BESTIOL physics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20:00: Workshop dinner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Friday, 01/03/2024 </a:t>
            </a:r>
            <a:br>
              <a:rPr lang="en-GB" b="1" dirty="0" smtClean="0"/>
            </a:br>
            <a:r>
              <a:rPr lang="en-GB" dirty="0" smtClean="0"/>
              <a:t> 9:00 - 10:30: </a:t>
            </a:r>
            <a:r>
              <a:rPr lang="en-GB" spc="-80" dirty="0" smtClean="0"/>
              <a:t>LUMIERE physics </a:t>
            </a:r>
            <a:br>
              <a:rPr lang="en-GB" spc="-80" dirty="0" smtClean="0"/>
            </a:br>
            <a:r>
              <a:rPr lang="en-GB" dirty="0" smtClean="0"/>
              <a:t>10:30 - 11:00: Break</a:t>
            </a:r>
            <a:br>
              <a:rPr lang="en-GB" dirty="0" smtClean="0"/>
            </a:br>
            <a:r>
              <a:rPr lang="en-GB" dirty="0" smtClean="0"/>
              <a:t>11:00 - 12:30: Conclusions 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08" y="651501"/>
            <a:ext cx="3551532" cy="19977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08" y="2719754"/>
            <a:ext cx="3552091" cy="19980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08" y="4777886"/>
            <a:ext cx="3552092" cy="199805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54" y="4781998"/>
            <a:ext cx="2655042" cy="199394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54" y="4777886"/>
            <a:ext cx="2713655" cy="2037958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3082226" y="752164"/>
            <a:ext cx="514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</a:t>
            </a:r>
            <a:r>
              <a:rPr lang="en-GB" b="1" dirty="0" smtClean="0"/>
              <a:t>ore than 100 participants, 22 institutes, 15 foreign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674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250825" y="239940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Technical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workshops to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prepare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DESIR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64933" y="775610"/>
            <a:ext cx="7255067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8000"/>
              </a:lnSpc>
            </a:pPr>
            <a:r>
              <a:rPr lang="en-US" sz="2100" b="1" dirty="0" smtClean="0"/>
              <a:t>LUMIERE workshop: 2 July 2024: </a:t>
            </a:r>
            <a:r>
              <a:rPr lang="en-US" sz="2100" dirty="0" smtClean="0"/>
              <a:t>25 participants</a:t>
            </a:r>
            <a:br>
              <a:rPr lang="en-US" sz="2100" dirty="0" smtClean="0"/>
            </a:br>
            <a:endParaRPr lang="en-US" sz="1100" dirty="0" smtClean="0"/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Layout of LUMIERE facility</a:t>
            </a:r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Implication of human resources</a:t>
            </a:r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Financial contributions</a:t>
            </a:r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LUMIERE Schedule</a:t>
            </a:r>
          </a:p>
          <a:p>
            <a:pPr>
              <a:lnSpc>
                <a:spcPct val="98000"/>
              </a:lnSpc>
            </a:pPr>
            <a:endParaRPr lang="en-US" dirty="0" smtClean="0"/>
          </a:p>
          <a:p>
            <a:pPr>
              <a:lnSpc>
                <a:spcPct val="98000"/>
              </a:lnSpc>
            </a:pPr>
            <a:r>
              <a:rPr lang="en-US" sz="2100" b="1" dirty="0" smtClean="0"/>
              <a:t>BESTIOL workshop: 16 December 2024:</a:t>
            </a:r>
            <a:r>
              <a:rPr lang="en-US" sz="2100" dirty="0" smtClean="0"/>
              <a:t> 48 participants</a:t>
            </a:r>
          </a:p>
          <a:p>
            <a:pPr>
              <a:lnSpc>
                <a:spcPct val="98000"/>
              </a:lnSpc>
            </a:pPr>
            <a:endParaRPr lang="en-US" sz="1100" dirty="0" smtClean="0"/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Technical characteristic of different setups</a:t>
            </a:r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Readiness of setups</a:t>
            </a:r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Installation schedule</a:t>
            </a:r>
          </a:p>
          <a:p>
            <a:pPr>
              <a:lnSpc>
                <a:spcPct val="98000"/>
              </a:lnSpc>
            </a:pPr>
            <a:endParaRPr lang="en-US" dirty="0" smtClean="0"/>
          </a:p>
          <a:p>
            <a:pPr>
              <a:lnSpc>
                <a:spcPct val="98000"/>
              </a:lnSpc>
            </a:pPr>
            <a:r>
              <a:rPr lang="en-US" sz="2100" b="1" dirty="0" smtClean="0"/>
              <a:t>DETRAP workshop: </a:t>
            </a:r>
            <a:r>
              <a:rPr lang="en-US" sz="2100" b="1" smtClean="0"/>
              <a:t>6 May </a:t>
            </a:r>
            <a:r>
              <a:rPr lang="en-US" sz="2100" b="1" dirty="0" smtClean="0"/>
              <a:t>2025</a:t>
            </a:r>
          </a:p>
          <a:p>
            <a:pPr>
              <a:lnSpc>
                <a:spcPct val="98000"/>
              </a:lnSpc>
            </a:pPr>
            <a:endParaRPr lang="en-US" sz="1100" dirty="0"/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dirty="0"/>
              <a:t>Technical characteristic of different setups</a:t>
            </a:r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dirty="0"/>
              <a:t>Readiness of setups</a:t>
            </a:r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en-US" dirty="0"/>
              <a:t>Installation </a:t>
            </a:r>
            <a:r>
              <a:rPr lang="en-US" dirty="0" smtClean="0"/>
              <a:t>schedule</a:t>
            </a:r>
          </a:p>
          <a:p>
            <a:pPr marL="285750" indent="-285750">
              <a:lnSpc>
                <a:spcPct val="98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8000"/>
              </a:lnSpc>
            </a:pPr>
            <a:r>
              <a:rPr lang="en-US" sz="2100" b="1" dirty="0" smtClean="0"/>
              <a:t>Letters of Intent: Fall 2025</a:t>
            </a:r>
          </a:p>
          <a:p>
            <a:pPr>
              <a:lnSpc>
                <a:spcPct val="98000"/>
              </a:lnSpc>
            </a:pPr>
            <a:endParaRPr lang="en-US" sz="2100" b="1" dirty="0"/>
          </a:p>
          <a:p>
            <a:pPr>
              <a:lnSpc>
                <a:spcPct val="98000"/>
              </a:lnSpc>
            </a:pPr>
            <a:r>
              <a:rPr lang="en-US" sz="2100" b="1" dirty="0" smtClean="0"/>
              <a:t>Day-one proposals: 2026</a:t>
            </a:r>
            <a:endParaRPr lang="en-US" sz="21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84" y="651501"/>
            <a:ext cx="4608763" cy="28003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83" y="4173996"/>
            <a:ext cx="4730293" cy="268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Production of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exotic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nuclei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425" y="679721"/>
            <a:ext cx="1525678" cy="479772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2391980" y="1235823"/>
            <a:ext cx="8525863" cy="5273439"/>
            <a:chOff x="-481092" y="401736"/>
            <a:chExt cx="9393523" cy="6017109"/>
          </a:xfrm>
        </p:grpSpPr>
        <p:pic>
          <p:nvPicPr>
            <p:cNvPr id="22" name="Picture 2" descr="C:\Documents and Settings\thomasjc\Bureau\DESIR\Meetings\2011\Symposium_Fr_Jp\Screen shot 2011-01-03 at 13.29.3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" t="912" r="1544" b="456"/>
            <a:stretch>
              <a:fillRect/>
            </a:stretch>
          </p:blipFill>
          <p:spPr bwMode="auto">
            <a:xfrm>
              <a:off x="-159129" y="401736"/>
              <a:ext cx="8666801" cy="6017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Ellipse 22"/>
            <p:cNvSpPr/>
            <p:nvPr/>
          </p:nvSpPr>
          <p:spPr>
            <a:xfrm rot="19543591">
              <a:off x="-52550" y="3271520"/>
              <a:ext cx="5878080" cy="55100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 rot="19863772">
              <a:off x="-481092" y="4740017"/>
              <a:ext cx="3263157" cy="108846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 rot="19875665">
              <a:off x="5426412" y="775202"/>
              <a:ext cx="3486019" cy="55100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3818784" y="6141377"/>
            <a:ext cx="1636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  <a:cs typeface="Estrangelo Edessa" panose="03080600000000000000" pitchFamily="66" charset="0"/>
              </a:rPr>
              <a:t>SPIRAL1</a:t>
            </a:r>
            <a:endParaRPr lang="fr-FR" sz="2000" b="1" baseline="30000" dirty="0">
              <a:solidFill>
                <a:srgbClr val="0070C0"/>
              </a:solidFill>
              <a:cs typeface="Estrangelo Edessa" panose="03080600000000000000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83649" y="2930763"/>
            <a:ext cx="4592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cs typeface="Estrangelo Edessa" panose="03080600000000000000" pitchFamily="66" charset="0"/>
              </a:rPr>
              <a:t>S</a:t>
            </a:r>
            <a:r>
              <a:rPr lang="fr-FR" sz="2400" b="1" baseline="30000" dirty="0">
                <a:solidFill>
                  <a:srgbClr val="C00000"/>
                </a:solidFill>
                <a:cs typeface="Estrangelo Edessa" panose="03080600000000000000" pitchFamily="66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684472" y="857740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cs typeface="Estrangelo Edessa" panose="03080600000000000000" pitchFamily="66" charset="0"/>
              </a:rPr>
              <a:t>S</a:t>
            </a:r>
            <a:r>
              <a:rPr lang="fr-FR" sz="2400" b="1" baseline="30000" dirty="0">
                <a:solidFill>
                  <a:srgbClr val="C00000"/>
                </a:solidFill>
                <a:cs typeface="Estrangelo Edessa" panose="03080600000000000000" pitchFamily="66" charset="0"/>
              </a:rPr>
              <a:t>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188280" y="2818582"/>
            <a:ext cx="3003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66700"/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S3-LEB:</a:t>
            </a:r>
          </a:p>
          <a:p>
            <a:pPr marL="266700" lvl="1" indent="-266700"/>
            <a:r>
              <a:rPr lang="en-US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Fusion-evaporation</a:t>
            </a:r>
            <a:endParaRPr lang="en-US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846" y="3506527"/>
            <a:ext cx="4263362" cy="314230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72144" y="3731224"/>
            <a:ext cx="24922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66700"/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SPIRAL1: Fragmentation</a:t>
            </a:r>
            <a:endParaRPr lang="en-US" sz="16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66700" lvl="1" indent="-266700"/>
            <a:endParaRPr lang="en-US" sz="1600" b="1" dirty="0">
              <a:solidFill>
                <a:srgbClr val="00B0F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3" name="Picture 2" descr="C:\Users\thomasjc\Desktop\SP1U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7" y="724682"/>
            <a:ext cx="4020641" cy="3017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/>
          <p:cNvGrpSpPr/>
          <p:nvPr/>
        </p:nvGrpSpPr>
        <p:grpSpPr>
          <a:xfrm>
            <a:off x="5077627" y="3595211"/>
            <a:ext cx="3416121" cy="1705758"/>
            <a:chOff x="5077627" y="3595211"/>
            <a:chExt cx="3416121" cy="1705758"/>
          </a:xfrm>
        </p:grpSpPr>
        <p:sp>
          <p:nvSpPr>
            <p:cNvPr id="44" name="Ellipse 43"/>
            <p:cNvSpPr/>
            <p:nvPr/>
          </p:nvSpPr>
          <p:spPr>
            <a:xfrm rot="19543591">
              <a:off x="5077627" y="3595211"/>
              <a:ext cx="3416121" cy="482901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973365" y="4654638"/>
              <a:ext cx="15563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1" indent="-266700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SPIRAL2:</a:t>
              </a:r>
            </a:p>
            <a:p>
              <a:pPr marL="266700" lvl="1" indent="-266700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	</a:t>
              </a:r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Fission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887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scientific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programme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425" y="679721"/>
            <a:ext cx="1525678" cy="479772"/>
          </a:xfrm>
          <a:prstGeom prst="rect">
            <a:avLst/>
          </a:prstGeom>
        </p:spPr>
      </p:pic>
      <p:pic>
        <p:nvPicPr>
          <p:cNvPr id="22" name="Picture 2" descr="C:\Documents and Settings\thomasjc\Bureau\DESIR\Meetings\2011\Symposium_Fr_Jp\Screen shot 2011-01-03 at 13.29.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912" r="1544" b="456"/>
          <a:stretch>
            <a:fillRect/>
          </a:stretch>
        </p:blipFill>
        <p:spPr bwMode="auto">
          <a:xfrm>
            <a:off x="2684204" y="1235823"/>
            <a:ext cx="7866267" cy="527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9123456" y="2811778"/>
            <a:ext cx="2755938" cy="3693319"/>
          </a:xfrm>
          <a:prstGeom prst="rect">
            <a:avLst/>
          </a:prstGeom>
          <a:solidFill>
            <a:srgbClr val="DDDDDD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Estrangelo Edessa" panose="03080600000000000000" pitchFamily="66" charset="0"/>
              </a:rPr>
              <a:t>Observables</a:t>
            </a:r>
          </a:p>
          <a:p>
            <a:pPr algn="ctr"/>
            <a:endParaRPr lang="en-US" b="1" dirty="0" smtClean="0">
              <a:cs typeface="Estrangelo Edessa" panose="03080600000000000000" pitchFamily="66" charset="0"/>
            </a:endParaRPr>
          </a:p>
          <a:p>
            <a:pPr algn="ctr"/>
            <a:r>
              <a:rPr lang="en-US" dirty="0" smtClean="0">
                <a:cs typeface="Estrangelo Edessa" panose="03080600000000000000" pitchFamily="66" charset="0"/>
              </a:rPr>
              <a:t>Magnetic and quadrupole moments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cs typeface="Estrangelo Edessa" panose="03080600000000000000" pitchFamily="66" charset="0"/>
              </a:rPr>
              <a:t>Nuclear radius </a:t>
            </a:r>
            <a:r>
              <a:rPr lang="en-US" dirty="0" smtClean="0">
                <a:solidFill>
                  <a:srgbClr val="C00000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d</a:t>
            </a:r>
            <a:r>
              <a:rPr lang="en-US" dirty="0" smtClean="0">
                <a:solidFill>
                  <a:srgbClr val="C00000"/>
                </a:solidFill>
                <a:cs typeface="Estrangelo Edessa" panose="03080600000000000000" pitchFamily="66" charset="0"/>
              </a:rPr>
              <a:t>&lt;r</a:t>
            </a:r>
            <a:r>
              <a:rPr lang="en-US" baseline="30000" dirty="0" smtClean="0">
                <a:solidFill>
                  <a:srgbClr val="C00000"/>
                </a:solidFill>
                <a:cs typeface="Estrangelo Edessa" panose="03080600000000000000" pitchFamily="66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cs typeface="Estrangelo Edessa" panose="03080600000000000000" pitchFamily="66" charset="0"/>
              </a:rPr>
              <a:t>&gt;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cs typeface="Estrangelo Edessa" panose="03080600000000000000" pitchFamily="66" charset="0"/>
              </a:rPr>
              <a:t>g factor, spin-parity </a:t>
            </a:r>
            <a:r>
              <a:rPr lang="en-US" dirty="0" err="1" smtClean="0">
                <a:solidFill>
                  <a:srgbClr val="C00000"/>
                </a:solidFill>
                <a:cs typeface="Estrangelo Edessa" panose="03080600000000000000" pitchFamily="66" charset="0"/>
              </a:rPr>
              <a:t>J</a:t>
            </a:r>
            <a:r>
              <a:rPr lang="en-US" baseline="30000" dirty="0" err="1" smtClean="0">
                <a:solidFill>
                  <a:srgbClr val="C00000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p</a:t>
            </a:r>
            <a:endParaRPr lang="en-US" dirty="0" smtClean="0">
              <a:solidFill>
                <a:srgbClr val="C00000"/>
              </a:solidFill>
              <a:cs typeface="Estrangelo Edessa" panose="03080600000000000000" pitchFamily="66" charset="0"/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  <a:cs typeface="Estrangelo Edessa" panose="03080600000000000000" pitchFamily="66" charset="0"/>
              </a:rPr>
              <a:t>Mass</a:t>
            </a:r>
          </a:p>
          <a:p>
            <a:pPr algn="ctr"/>
            <a:r>
              <a:rPr lang="en-US" dirty="0" err="1" smtClean="0">
                <a:cs typeface="Estrangelo Edessa" panose="03080600000000000000" pitchFamily="66" charset="0"/>
              </a:rPr>
              <a:t>A</a:t>
            </a:r>
            <a:r>
              <a:rPr lang="en-US" baseline="-25000" dirty="0" err="1" smtClean="0">
                <a:latin typeface="Symbol" panose="05050102010706020507" pitchFamily="18" charset="2"/>
                <a:cs typeface="Estrangelo Edessa" panose="03080600000000000000" pitchFamily="66" charset="0"/>
              </a:rPr>
              <a:t>bn</a:t>
            </a:r>
            <a:r>
              <a:rPr lang="en-US" dirty="0" smtClean="0">
                <a:latin typeface="Symbol" panose="05050102010706020507" pitchFamily="18" charset="2"/>
                <a:cs typeface="Estrangelo Edessa" panose="03080600000000000000" pitchFamily="66" charset="0"/>
              </a:rPr>
              <a:t>, </a:t>
            </a:r>
            <a:r>
              <a:rPr lang="en-US" dirty="0" smtClean="0">
                <a:cs typeface="Estrangelo Edessa" panose="03080600000000000000" pitchFamily="66" charset="0"/>
              </a:rPr>
              <a:t>A</a:t>
            </a:r>
            <a:r>
              <a:rPr lang="en-US" baseline="-25000" dirty="0" smtClean="0">
                <a:latin typeface="Symbol" panose="05050102010706020507" pitchFamily="18" charset="2"/>
                <a:cs typeface="Estrangelo Edessa" panose="03080600000000000000" pitchFamily="66" charset="0"/>
              </a:rPr>
              <a:t>b</a:t>
            </a:r>
            <a:r>
              <a:rPr lang="en-US" dirty="0" smtClean="0">
                <a:cs typeface="Estrangelo Edessa" panose="03080600000000000000" pitchFamily="66" charset="0"/>
              </a:rPr>
              <a:t> &amp; D</a:t>
            </a:r>
            <a:endParaRPr lang="en-US" baseline="30000" dirty="0" smtClean="0">
              <a:solidFill>
                <a:srgbClr val="C00000"/>
              </a:solidFill>
              <a:cs typeface="Estrangelo Edessa" panose="03080600000000000000" pitchFamily="66" charset="0"/>
            </a:endParaRPr>
          </a:p>
          <a:p>
            <a:pPr algn="ctr"/>
            <a:r>
              <a:rPr lang="en-US" dirty="0" smtClean="0">
                <a:cs typeface="Estrangelo Edessa" panose="03080600000000000000" pitchFamily="66" charset="0"/>
              </a:rPr>
              <a:t>T</a:t>
            </a:r>
            <a:r>
              <a:rPr lang="en-US" baseline="-25000" dirty="0" smtClean="0">
                <a:cs typeface="Estrangelo Edessa" panose="03080600000000000000" pitchFamily="66" charset="0"/>
              </a:rPr>
              <a:t>1/2</a:t>
            </a:r>
            <a:r>
              <a:rPr lang="en-US" dirty="0" smtClean="0">
                <a:cs typeface="Estrangelo Edessa" panose="03080600000000000000" pitchFamily="66" charset="0"/>
              </a:rPr>
              <a:t> , </a:t>
            </a:r>
            <a:r>
              <a:rPr lang="en-US" dirty="0" err="1" smtClean="0">
                <a:cs typeface="Estrangelo Edessa" panose="03080600000000000000" pitchFamily="66" charset="0"/>
              </a:rPr>
              <a:t>I</a:t>
            </a:r>
            <a:r>
              <a:rPr lang="en-US" baseline="-25000" dirty="0" err="1" smtClean="0">
                <a:latin typeface="Symbol" panose="05050102010706020507" pitchFamily="18" charset="2"/>
                <a:cs typeface="Estrangelo Edessa" panose="03080600000000000000" pitchFamily="66" charset="0"/>
              </a:rPr>
              <a:t>b</a:t>
            </a:r>
            <a:r>
              <a:rPr lang="en-US" baseline="-25000" dirty="0" smtClean="0">
                <a:latin typeface="Symbol" panose="05050102010706020507" pitchFamily="18" charset="2"/>
                <a:cs typeface="Estrangelo Edessa" panose="03080600000000000000" pitchFamily="66" charset="0"/>
              </a:rPr>
              <a:t>,</a:t>
            </a:r>
            <a:r>
              <a:rPr lang="en-US" dirty="0" smtClean="0">
                <a:latin typeface="Symbol" panose="05050102010706020507" pitchFamily="18" charset="2"/>
                <a:cs typeface="Estrangelo Edessa" panose="03080600000000000000" pitchFamily="66" charset="0"/>
              </a:rPr>
              <a:t> </a:t>
            </a:r>
            <a:r>
              <a:rPr lang="en-US" dirty="0" smtClean="0">
                <a:cs typeface="Estrangelo Edessa" panose="03080600000000000000" pitchFamily="66" charset="0"/>
              </a:rPr>
              <a:t>E*, </a:t>
            </a:r>
            <a:r>
              <a:rPr lang="en-US" dirty="0" err="1" smtClean="0">
                <a:cs typeface="Estrangelo Edessa" panose="03080600000000000000" pitchFamily="66" charset="0"/>
              </a:rPr>
              <a:t>J</a:t>
            </a:r>
            <a:r>
              <a:rPr lang="en-US" baseline="30000" dirty="0" err="1" smtClean="0">
                <a:latin typeface="Symbol" panose="05050102010706020507" pitchFamily="18" charset="2"/>
                <a:cs typeface="Estrangelo Edessa" panose="03080600000000000000" pitchFamily="66" charset="0"/>
              </a:rPr>
              <a:t>p</a:t>
            </a:r>
            <a:endParaRPr lang="en-US" baseline="30000" dirty="0" smtClean="0">
              <a:latin typeface="Symbol" panose="05050102010706020507" pitchFamily="18" charset="2"/>
              <a:cs typeface="Estrangelo Edessa" panose="03080600000000000000" pitchFamily="66" charset="0"/>
            </a:endParaRPr>
          </a:p>
          <a:p>
            <a:pPr algn="ctr"/>
            <a:r>
              <a:rPr lang="en-US" dirty="0" smtClean="0">
                <a:cs typeface="Estrangelo Edessa" panose="03080600000000000000" pitchFamily="66" charset="0"/>
              </a:rPr>
              <a:t>Gamow-Teller strength S(GT)</a:t>
            </a:r>
          </a:p>
          <a:p>
            <a:pPr algn="ctr"/>
            <a:r>
              <a:rPr lang="en-US" dirty="0" smtClean="0">
                <a:cs typeface="Estrangelo Edessa" panose="03080600000000000000" pitchFamily="66" charset="0"/>
              </a:rPr>
              <a:t>Emission Probabilities</a:t>
            </a:r>
          </a:p>
          <a:p>
            <a:pPr algn="ctr"/>
            <a:r>
              <a:rPr lang="en-US" dirty="0" smtClean="0">
                <a:cs typeface="Estrangelo Edessa" panose="03080600000000000000" pitchFamily="66" charset="0"/>
              </a:rPr>
              <a:t>…..</a:t>
            </a:r>
            <a:endParaRPr lang="en-US" dirty="0">
              <a:cs typeface="Estrangelo Edessa" panose="03080600000000000000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08266" y="3442441"/>
            <a:ext cx="1823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1" algn="r"/>
            <a:r>
              <a:rPr lang="en-US" sz="1600" b="1" dirty="0" smtClean="0">
                <a:solidFill>
                  <a:srgbClr val="00B050"/>
                </a:solidFill>
                <a:cs typeface="Estrangelo Edessa" panose="03080600000000000000" pitchFamily="66" charset="0"/>
              </a:rPr>
              <a:t>Collinear laser spectroscopy: </a:t>
            </a:r>
            <a:r>
              <a:rPr lang="en-US" sz="1600" b="1" dirty="0">
                <a:solidFill>
                  <a:srgbClr val="00B050"/>
                </a:solidFill>
                <a:cs typeface="Estrangelo Edessa" panose="03080600000000000000" pitchFamily="66" charset="0"/>
              </a:rPr>
              <a:t>LUMIERE</a:t>
            </a:r>
            <a:endParaRPr lang="en-US" sz="1600" dirty="0">
              <a:solidFill>
                <a:srgbClr val="00B050"/>
              </a:solidFill>
              <a:cs typeface="Estrangelo Edessa" panose="03080600000000000000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278743" y="5429450"/>
            <a:ext cx="1729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1" indent="-269875" algn="r"/>
            <a:r>
              <a:rPr lang="en-US" sz="1600" b="1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Decay spectroscopy:</a:t>
            </a:r>
            <a:endParaRPr lang="en-US" sz="1600" b="1" dirty="0">
              <a:solidFill>
                <a:srgbClr val="000099"/>
              </a:solidFill>
              <a:cs typeface="Estrangelo Edessa" panose="03080600000000000000" pitchFamily="66" charset="0"/>
            </a:endParaRPr>
          </a:p>
          <a:p>
            <a:pPr marL="269875" lvl="1" indent="-269875" algn="r"/>
            <a:r>
              <a:rPr lang="en-US" sz="1600" b="1" dirty="0">
                <a:solidFill>
                  <a:srgbClr val="000099"/>
                </a:solidFill>
                <a:cs typeface="Estrangelo Edessa" panose="03080600000000000000" pitchFamily="66" charset="0"/>
              </a:rPr>
              <a:t>BESTIOL</a:t>
            </a:r>
            <a:endParaRPr lang="en-US" sz="1600" dirty="0">
              <a:solidFill>
                <a:srgbClr val="000099"/>
              </a:solidFill>
              <a:cs typeface="Estrangelo Edessa" panose="03080600000000000000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34870" y="4638681"/>
            <a:ext cx="134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en-US" sz="1600" b="1" dirty="0" smtClean="0">
                <a:solidFill>
                  <a:srgbClr val="FF0000"/>
                </a:solidFill>
                <a:cs typeface="Estrangelo Edessa" panose="03080600000000000000" pitchFamily="66" charset="0"/>
              </a:rPr>
              <a:t>Use of traps: </a:t>
            </a:r>
            <a:endParaRPr lang="en-US" sz="1600" b="1" dirty="0">
              <a:solidFill>
                <a:srgbClr val="FF0000"/>
              </a:solidFill>
              <a:cs typeface="Estrangelo Edessa" panose="03080600000000000000" pitchFamily="66" charset="0"/>
            </a:endParaRPr>
          </a:p>
          <a:p>
            <a:pPr marL="0" lvl="1" algn="r"/>
            <a:r>
              <a:rPr lang="en-US" sz="1600" b="1" dirty="0">
                <a:solidFill>
                  <a:srgbClr val="FF0000"/>
                </a:solidFill>
                <a:cs typeface="Estrangelo Edessa" panose="03080600000000000000" pitchFamily="66" charset="0"/>
              </a:rPr>
              <a:t>DETRAP</a:t>
            </a:r>
            <a:endParaRPr lang="en-US" sz="1600" dirty="0">
              <a:cs typeface="Estrangelo Edessa" panose="03080600000000000000" pitchFamily="66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45935" y="664034"/>
            <a:ext cx="573742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90000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b="1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 Tests of Standard Model</a:t>
            </a:r>
          </a:p>
          <a:p>
            <a:pPr marL="539750" lvl="2" indent="-184150">
              <a:buSzPct val="90000"/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Super-allowed 0+ </a:t>
            </a: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  <a:sym typeface="Wingdings" panose="05000000000000000000" pitchFamily="2" charset="2"/>
              </a:rPr>
              <a:t>-&gt;</a:t>
            </a: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 0+ and mirror transitions</a:t>
            </a:r>
            <a:endParaRPr lang="en-US" b="1" dirty="0" smtClean="0">
              <a:solidFill>
                <a:srgbClr val="000099"/>
              </a:solidFill>
              <a:cs typeface="Estrangelo Edessa" panose="03080600000000000000" pitchFamily="66" charset="0"/>
            </a:endParaRPr>
          </a:p>
          <a:p>
            <a:pPr marL="285750" indent="-285750">
              <a:buSzPct val="90000"/>
              <a:buFont typeface="Wingdings" panose="05000000000000000000" pitchFamily="2" charset="2"/>
              <a:buChar char="q"/>
              <a:tabLst>
                <a:tab pos="266700" algn="l"/>
              </a:tabLst>
            </a:pPr>
            <a:r>
              <a:rPr lang="en-US" b="1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  Research of exotic currents in weak interaction</a:t>
            </a:r>
          </a:p>
          <a:p>
            <a:pPr marL="539750" lvl="1" indent="-184150">
              <a:buSzPct val="90000"/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Angular correlation measurements </a:t>
            </a:r>
            <a:r>
              <a:rPr lang="en-US" dirty="0" smtClean="0">
                <a:solidFill>
                  <a:srgbClr val="000099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b</a:t>
            </a: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-</a:t>
            </a:r>
            <a:r>
              <a:rPr lang="en-US" dirty="0" smtClean="0">
                <a:solidFill>
                  <a:srgbClr val="000099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n (</a:t>
            </a:r>
            <a:r>
              <a:rPr lang="en-US" dirty="0" err="1" smtClean="0">
                <a:solidFill>
                  <a:srgbClr val="000099"/>
                </a:solidFill>
                <a:cs typeface="Estrangelo Edessa" panose="03080600000000000000" pitchFamily="66" charset="0"/>
              </a:rPr>
              <a:t>a</a:t>
            </a:r>
            <a:r>
              <a:rPr lang="en-US" baseline="-25000" dirty="0" err="1" smtClean="0">
                <a:solidFill>
                  <a:srgbClr val="000099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bn</a:t>
            </a:r>
            <a:r>
              <a:rPr lang="en-US" dirty="0" smtClean="0">
                <a:solidFill>
                  <a:srgbClr val="000099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)</a:t>
            </a:r>
            <a:endParaRPr lang="en-US" dirty="0" smtClean="0">
              <a:solidFill>
                <a:srgbClr val="000099"/>
              </a:solidFill>
              <a:cs typeface="Estrangelo Edessa" panose="03080600000000000000" pitchFamily="66" charset="0"/>
            </a:endParaRPr>
          </a:p>
          <a:p>
            <a:pPr marL="539750" lvl="1" indent="-184150">
              <a:buSzPct val="90000"/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Beta-shape measurements</a:t>
            </a:r>
            <a:endParaRPr lang="en-US" b="1" dirty="0" smtClean="0">
              <a:solidFill>
                <a:srgbClr val="000099"/>
              </a:solidFill>
              <a:cs typeface="Estrangelo Edessa" panose="03080600000000000000" pitchFamily="66" charset="0"/>
            </a:endParaRPr>
          </a:p>
          <a:p>
            <a:pPr marL="285750" indent="-285750">
              <a:buSzPct val="90000"/>
              <a:buFont typeface="Wingdings" panose="05000000000000000000" pitchFamily="2" charset="2"/>
              <a:buChar char="q"/>
              <a:tabLst>
                <a:tab pos="266700" algn="l"/>
              </a:tabLst>
            </a:pPr>
            <a:r>
              <a:rPr lang="en-US" b="1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  Test of time reversal violation</a:t>
            </a:r>
          </a:p>
          <a:p>
            <a:pPr marL="539750" lvl="1" indent="-184150">
              <a:buSzPct val="90000"/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n-US" dirty="0" smtClean="0">
                <a:solidFill>
                  <a:srgbClr val="000099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b</a:t>
            </a: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-</a:t>
            </a:r>
            <a:r>
              <a:rPr lang="en-US" dirty="0" smtClean="0">
                <a:solidFill>
                  <a:srgbClr val="000099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n</a:t>
            </a: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 correlation with polarized nuclei</a:t>
            </a:r>
            <a:endParaRPr lang="en-US" b="1" dirty="0" smtClean="0">
              <a:solidFill>
                <a:srgbClr val="000099"/>
              </a:solidFill>
              <a:cs typeface="Estrangelo Edessa" panose="03080600000000000000" pitchFamily="66" charset="0"/>
            </a:endParaRPr>
          </a:p>
          <a:p>
            <a:pPr marL="285750" indent="-285750">
              <a:buSzPct val="90000"/>
              <a:buFont typeface="Wingdings" panose="05000000000000000000" pitchFamily="2" charset="2"/>
              <a:buChar char="q"/>
              <a:tabLst>
                <a:tab pos="266700" algn="l"/>
              </a:tabLst>
            </a:pPr>
            <a:r>
              <a:rPr lang="en-US" b="1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N=Z and neutron-deficient nuclei</a:t>
            </a:r>
          </a:p>
          <a:p>
            <a:pPr marL="457200" lvl="2" indent="-187325">
              <a:buSzPct val="90000"/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US" dirty="0" smtClean="0">
                <a:solidFill>
                  <a:srgbClr val="000099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p</a:t>
            </a: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-</a:t>
            </a:r>
            <a:r>
              <a:rPr lang="en-US" dirty="0" smtClean="0">
                <a:solidFill>
                  <a:srgbClr val="000099"/>
                </a:solidFill>
                <a:latin typeface="Symbol" panose="05050102010706020507" pitchFamily="18" charset="2"/>
                <a:cs typeface="Estrangelo Edessa" panose="03080600000000000000" pitchFamily="66" charset="0"/>
              </a:rPr>
              <a:t>n</a:t>
            </a: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 interaction, isospin symmetry</a:t>
            </a:r>
          </a:p>
          <a:p>
            <a:pPr marL="457200" lvl="2" indent="-187325">
              <a:buSzPct val="90000"/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US" spc="-50" dirty="0" smtClean="0">
                <a:solidFill>
                  <a:srgbClr val="000099"/>
                </a:solidFill>
              </a:rPr>
              <a:t>Binding energy, structure, deformation</a:t>
            </a:r>
          </a:p>
          <a:p>
            <a:pPr marL="457200" lvl="2" indent="-187325">
              <a:buSzPct val="90000"/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US" dirty="0" smtClean="0">
                <a:solidFill>
                  <a:srgbClr val="000099"/>
                </a:solidFill>
              </a:rPr>
              <a:t>Astrophysical processes</a:t>
            </a:r>
          </a:p>
          <a:p>
            <a:pPr marL="285750" indent="-285750">
              <a:buSzPct val="90000"/>
              <a:buFont typeface="Wingdings" panose="05000000000000000000" pitchFamily="2" charset="2"/>
              <a:buChar char="q"/>
              <a:tabLst>
                <a:tab pos="266700" algn="l"/>
              </a:tabLst>
            </a:pPr>
            <a:r>
              <a:rPr lang="en-US" b="1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Light nuclei</a:t>
            </a:r>
          </a:p>
          <a:p>
            <a:pPr marL="457200" lvl="2" indent="-187325">
              <a:buSzPct val="90000"/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US" dirty="0" smtClean="0">
                <a:solidFill>
                  <a:srgbClr val="000099"/>
                </a:solidFill>
              </a:rPr>
              <a:t>Radioactive decay modes</a:t>
            </a:r>
          </a:p>
          <a:p>
            <a:pPr marL="457200" lvl="2" indent="-187325">
              <a:buSzPct val="90000"/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US" dirty="0" smtClean="0">
                <a:solidFill>
                  <a:srgbClr val="000099"/>
                </a:solidFill>
              </a:rPr>
              <a:t>Nuclear structure</a:t>
            </a:r>
            <a:endParaRPr lang="en-US" sz="2000" dirty="0" smtClean="0"/>
          </a:p>
          <a:p>
            <a:pPr marL="285750" indent="-285750">
              <a:buSzPct val="90000"/>
              <a:buFont typeface="Wingdings" panose="05000000000000000000" pitchFamily="2" charset="2"/>
              <a:buChar char="q"/>
              <a:tabLst>
                <a:tab pos="266700" algn="l"/>
              </a:tabLst>
            </a:pPr>
            <a:r>
              <a:rPr lang="en-US" b="1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Heavy and super-heavy nuclei</a:t>
            </a:r>
          </a:p>
          <a:p>
            <a:pPr marL="457200" lvl="2" indent="-187325">
              <a:buSzPct val="90000"/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dirty="0" smtClean="0">
                <a:solidFill>
                  <a:srgbClr val="000099"/>
                </a:solidFill>
              </a:rPr>
              <a:t>Shell structure </a:t>
            </a: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 </a:t>
            </a:r>
          </a:p>
          <a:p>
            <a:pPr marL="269875" lvl="2">
              <a:buSzPct val="90000"/>
              <a:tabLst>
                <a:tab pos="266700" algn="l"/>
              </a:tabLst>
            </a:pP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     deformation</a:t>
            </a:r>
          </a:p>
          <a:p>
            <a:pPr marL="269875" lvl="2">
              <a:buSzPct val="90000"/>
              <a:tabLst>
                <a:tab pos="266700" algn="l"/>
              </a:tabLst>
            </a:pPr>
            <a:r>
              <a:rPr lang="en-US" dirty="0" smtClean="0">
                <a:solidFill>
                  <a:srgbClr val="000099"/>
                </a:solidFill>
                <a:cs typeface="Estrangelo Edessa" panose="03080600000000000000" pitchFamily="66" charset="0"/>
              </a:rPr>
              <a:t>     spectroscopy</a:t>
            </a:r>
            <a:endParaRPr lang="en-US" dirty="0">
              <a:solidFill>
                <a:srgbClr val="000099"/>
              </a:solidFill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80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30</a:t>
            </a:fld>
            <a:endParaRPr lang="fr-FR" dirty="0"/>
          </a:p>
        </p:txBody>
      </p:sp>
      <p:pic>
        <p:nvPicPr>
          <p:cNvPr id="6" name="Picture 3" descr="C:\Users\varenne\Desktop\01.jpg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893"/>
          <a:stretch/>
        </p:blipFill>
        <p:spPr bwMode="auto">
          <a:xfrm rot="1324734">
            <a:off x="-1040049" y="-237097"/>
            <a:ext cx="8265999" cy="6056692"/>
          </a:xfrm>
          <a:prstGeom prst="rect">
            <a:avLst/>
          </a:prstGeom>
          <a:noFill/>
        </p:spPr>
      </p:pic>
      <p:grpSp>
        <p:nvGrpSpPr>
          <p:cNvPr id="23" name="Groupe 22"/>
          <p:cNvGrpSpPr/>
          <p:nvPr/>
        </p:nvGrpSpPr>
        <p:grpSpPr>
          <a:xfrm>
            <a:off x="3484066" y="4346848"/>
            <a:ext cx="8561101" cy="2191003"/>
            <a:chOff x="116550" y="4365351"/>
            <a:chExt cx="8561101" cy="2191003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8" t="19895"/>
            <a:stretch/>
          </p:blipFill>
          <p:spPr>
            <a:xfrm rot="5400000">
              <a:off x="5459147" y="5193133"/>
              <a:ext cx="1530435" cy="1088612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5" t="20175" r="8944" b="13278"/>
            <a:stretch/>
          </p:blipFill>
          <p:spPr>
            <a:xfrm rot="5400000">
              <a:off x="7155632" y="5034336"/>
              <a:ext cx="1860245" cy="1183792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047" y="5277463"/>
              <a:ext cx="1410896" cy="1037424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4753" y="5054717"/>
              <a:ext cx="994350" cy="144000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97654" y="5054717"/>
              <a:ext cx="955581" cy="138642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116550" y="4998259"/>
              <a:ext cx="1565375" cy="27920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en-US" sz="1200" kern="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Base assembly</a:t>
              </a:r>
              <a:endParaRPr lang="en-US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2006439" y="4761552"/>
              <a:ext cx="1565375" cy="27920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en-US" sz="1200" kern="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Insertion</a:t>
              </a:r>
              <a:endParaRPr lang="en-US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3681269" y="4775513"/>
              <a:ext cx="1565375" cy="27920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en-US" sz="1200" kern="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Pole assembly</a:t>
              </a:r>
              <a:endParaRPr lang="en-US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5455660" y="4703905"/>
              <a:ext cx="1565375" cy="27920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en-US" sz="1200" kern="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Internal part</a:t>
              </a:r>
              <a:endParaRPr lang="en-US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BD55528-59AC-BD4D-8CF8-E56685B14937}"/>
                </a:ext>
              </a:extLst>
            </p:cNvPr>
            <p:cNvSpPr/>
            <p:nvPr/>
          </p:nvSpPr>
          <p:spPr>
            <a:xfrm>
              <a:off x="7552102" y="4450250"/>
              <a:ext cx="1119623" cy="239750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1200"/>
                </a:spcAft>
                <a:buClr>
                  <a:srgbClr val="0070C0"/>
                </a:buClr>
                <a:buSzPts val="1200"/>
              </a:pPr>
              <a:r>
                <a:rPr lang="en-US" sz="1200" kern="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Upper part</a:t>
              </a:r>
              <a:endParaRPr lang="en-US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endParaRPr>
            </a:p>
          </p:txBody>
        </p:sp>
        <p:sp>
          <p:nvSpPr>
            <p:cNvPr id="34" name="Flèche droite 33"/>
            <p:cNvSpPr/>
            <p:nvPr/>
          </p:nvSpPr>
          <p:spPr>
            <a:xfrm>
              <a:off x="1717093" y="5724207"/>
              <a:ext cx="432048" cy="14393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lèche droite 34"/>
            <p:cNvSpPr/>
            <p:nvPr/>
          </p:nvSpPr>
          <p:spPr>
            <a:xfrm>
              <a:off x="3407352" y="5739582"/>
              <a:ext cx="432048" cy="14393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lèche droite 35"/>
            <p:cNvSpPr/>
            <p:nvPr/>
          </p:nvSpPr>
          <p:spPr>
            <a:xfrm>
              <a:off x="5103836" y="5722204"/>
              <a:ext cx="432048" cy="14393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lèche droite 36"/>
            <p:cNvSpPr/>
            <p:nvPr/>
          </p:nvSpPr>
          <p:spPr>
            <a:xfrm>
              <a:off x="6925538" y="5708236"/>
              <a:ext cx="432048" cy="14393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419789" y="4365351"/>
              <a:ext cx="30444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kern="0" dirty="0" smtClean="0">
                  <a:solidFill>
                    <a:srgbClr val="000064"/>
                  </a:solidFill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Example: 45</a:t>
              </a:r>
              <a:r>
                <a:rPr lang="en-US" sz="1600" b="1" kern="0" dirty="0">
                  <a:solidFill>
                    <a:srgbClr val="000064"/>
                  </a:solidFill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° </a:t>
              </a:r>
              <a:r>
                <a:rPr lang="en-US" sz="1600" b="1" kern="0" dirty="0" smtClean="0">
                  <a:solidFill>
                    <a:srgbClr val="000064"/>
                  </a:solidFill>
                  <a:ea typeface="Verdana" panose="020B0604030504040204" pitchFamily="34" charset="0"/>
                  <a:cs typeface="Verdana" panose="020B0604030504040204" pitchFamily="34" charset="0"/>
                  <a:sym typeface="Verdana"/>
                </a:rPr>
                <a:t>deflector assembly</a:t>
              </a:r>
              <a:endParaRPr lang="en-GB" sz="1600" b="1" dirty="0">
                <a:solidFill>
                  <a:srgbClr val="000064"/>
                </a:solidFill>
              </a:endParaRPr>
            </a:p>
          </p:txBody>
        </p:sp>
      </p:grpSp>
      <p:sp>
        <p:nvSpPr>
          <p:cNvPr id="39" name="ZoneTexte 31"/>
          <p:cNvSpPr txBox="1">
            <a:spLocks noChangeArrowheads="1"/>
          </p:cNvSpPr>
          <p:nvPr/>
        </p:nvSpPr>
        <p:spPr bwMode="auto">
          <a:xfrm>
            <a:off x="2351351" y="6198952"/>
            <a:ext cx="1077614" cy="3291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/>
            <a:r>
              <a:rPr lang="en-GB" sz="1800" dirty="0">
                <a:latin typeface="Comic Sans MS" charset="0"/>
              </a:rPr>
              <a:t>SPIRAL1</a:t>
            </a:r>
          </a:p>
        </p:txBody>
      </p:sp>
      <p:sp>
        <p:nvSpPr>
          <p:cNvPr id="40" name="Flèche droite 39"/>
          <p:cNvSpPr/>
          <p:nvPr/>
        </p:nvSpPr>
        <p:spPr>
          <a:xfrm rot="15341072">
            <a:off x="2543341" y="5753922"/>
            <a:ext cx="510227" cy="159493"/>
          </a:xfrm>
          <a:prstGeom prst="right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Image 40" descr="S3-logo3_white.jpg">
            <a:extLst>
              <a:ext uri="{FF2B5EF4-FFF2-40B4-BE49-F238E27FC236}">
                <a16:creationId xmlns:a16="http://schemas.microsoft.com/office/drawing/2014/main" id="{0B69BFAC-17E5-CA0D-3512-C73B9FFA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76" y="2431551"/>
            <a:ext cx="481364" cy="54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èche droite 41"/>
          <p:cNvSpPr/>
          <p:nvPr/>
        </p:nvSpPr>
        <p:spPr>
          <a:xfrm>
            <a:off x="1326879" y="2184808"/>
            <a:ext cx="542116" cy="150111"/>
          </a:xfrm>
          <a:prstGeom prst="rightArrow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ZoneTexte 31"/>
          <p:cNvSpPr txBox="1">
            <a:spLocks noChangeArrowheads="1"/>
          </p:cNvSpPr>
          <p:nvPr/>
        </p:nvSpPr>
        <p:spPr bwMode="auto">
          <a:xfrm>
            <a:off x="7639418" y="1577140"/>
            <a:ext cx="1077614" cy="6267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/>
            <a:r>
              <a:rPr lang="en-GB" sz="1800" dirty="0" smtClean="0">
                <a:latin typeface="Comic Sans MS" charset="0"/>
              </a:rPr>
              <a:t>DESIR Hall</a:t>
            </a:r>
            <a:endParaRPr lang="en-GB" sz="1800" dirty="0">
              <a:latin typeface="Comic Sans MS" charset="0"/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2" b="16045"/>
          <a:stretch/>
        </p:blipFill>
        <p:spPr>
          <a:xfrm>
            <a:off x="288778" y="3659361"/>
            <a:ext cx="1870091" cy="165652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73555" y="5331726"/>
            <a:ext cx="14847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latin typeface="Times New Roman" pitchFamily="18" charset="0"/>
                <a:cs typeface="Times New Roman" pitchFamily="18" charset="0"/>
              </a:rPr>
              <a:t>V. Watt-Morel, GANIL</a:t>
            </a:r>
            <a:endParaRPr lang="fr-FR" sz="1000" dirty="0"/>
          </a:p>
        </p:txBody>
      </p:sp>
      <p:sp>
        <p:nvSpPr>
          <p:cNvPr id="46" name="Rectangle 45"/>
          <p:cNvSpPr/>
          <p:nvPr/>
        </p:nvSpPr>
        <p:spPr>
          <a:xfrm>
            <a:off x="320358" y="6457946"/>
            <a:ext cx="19927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L. Perrot et al.,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sp>
        <p:nvSpPr>
          <p:cNvPr id="47" name="Rectangle 46"/>
          <p:cNvSpPr/>
          <p:nvPr/>
        </p:nvSpPr>
        <p:spPr>
          <a:xfrm>
            <a:off x="168473" y="3303992"/>
            <a:ext cx="21371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0" dirty="0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SP1 -&gt; DESIR beam line</a:t>
            </a:r>
            <a:endParaRPr lang="en-GB" sz="1600" b="1" dirty="0">
              <a:solidFill>
                <a:srgbClr val="000064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338404" y="3193271"/>
            <a:ext cx="8327941" cy="784830"/>
          </a:xfrm>
          <a:prstGeom prst="rect">
            <a:avLst/>
          </a:prstGeom>
          <a:ln>
            <a:solidFill>
              <a:srgbClr val="000064"/>
            </a:solidFill>
          </a:ln>
        </p:spPr>
        <p:txBody>
          <a:bodyPr wrap="square">
            <a:spAutoFit/>
          </a:bodyPr>
          <a:lstStyle/>
          <a:p>
            <a:pPr marL="444500" lvl="0" indent="-177800"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0064"/>
                </a:solidFill>
              </a:rPr>
              <a:t>Junction beam lines from SPIRAL1 and S3-LEB to the DESIR Hall: ~100 m</a:t>
            </a:r>
          </a:p>
          <a:p>
            <a:pPr marL="444500" lvl="0" indent="-177800" algn="just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0064"/>
                </a:solidFill>
              </a:rPr>
              <a:t>Installation starting by the end of  2025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092952" y="623224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900" algn="just">
              <a:spcAft>
                <a:spcPts val="600"/>
              </a:spcAft>
              <a:buClr>
                <a:srgbClr val="7030A0"/>
              </a:buClr>
              <a:buSzPct val="80000"/>
            </a:pPr>
            <a:r>
              <a:rPr lang="en-GB" b="1" kern="0" dirty="0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1+ ions, &lt; 60 </a:t>
            </a:r>
            <a:r>
              <a:rPr lang="en-GB" b="1" kern="0" dirty="0" err="1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keV</a:t>
            </a:r>
            <a:r>
              <a:rPr lang="en-GB" b="1" kern="0" dirty="0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, &lt; 80 </a:t>
            </a:r>
            <a:r>
              <a:rPr lang="en-GB" b="1" kern="0" dirty="0" err="1" smtClean="0">
                <a:solidFill>
                  <a:srgbClr val="000064"/>
                </a:solidFill>
                <a:latin typeface="Symbol" panose="05050102010706020507" pitchFamily="18" charset="2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</a:t>
            </a:r>
            <a:r>
              <a:rPr lang="en-GB" b="1" kern="0" dirty="0" err="1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.mm.mrad</a:t>
            </a:r>
            <a:r>
              <a:rPr lang="en-GB" b="1" kern="0" dirty="0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 – fully electrostatic</a:t>
            </a:r>
            <a:endParaRPr lang="en-GB" b="1" kern="0" dirty="0">
              <a:solidFill>
                <a:srgbClr val="000064"/>
              </a:solidFill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/>
          <a:stretch/>
        </p:blipFill>
        <p:spPr>
          <a:xfrm>
            <a:off x="9677400" y="1139913"/>
            <a:ext cx="2361841" cy="115325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0381415" y="2325670"/>
            <a:ext cx="12170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latin typeface="Times New Roman" pitchFamily="18" charset="0"/>
                <a:cs typeface="Times New Roman" pitchFamily="18" charset="0"/>
              </a:rPr>
              <a:t>Ph. </a:t>
            </a:r>
            <a:r>
              <a:rPr lang="en-GB" sz="1000" b="1" dirty="0" err="1" smtClean="0">
                <a:latin typeface="Times New Roman" pitchFamily="18" charset="0"/>
                <a:cs typeface="Times New Roman" pitchFamily="18" charset="0"/>
              </a:rPr>
              <a:t>Alfaurt</a:t>
            </a:r>
            <a:r>
              <a:rPr lang="en-GB" sz="1000" b="1" dirty="0" smtClean="0">
                <a:latin typeface="Times New Roman" pitchFamily="18" charset="0"/>
                <a:cs typeface="Times New Roman" pitchFamily="18" charset="0"/>
              </a:rPr>
              <a:t>, LP2iB</a:t>
            </a:r>
            <a:endParaRPr lang="fr-FR" sz="1000" dirty="0"/>
          </a:p>
        </p:txBody>
      </p:sp>
      <p:sp>
        <p:nvSpPr>
          <p:cNvPr id="52" name="Rectangle 51"/>
          <p:cNvSpPr/>
          <p:nvPr/>
        </p:nvSpPr>
        <p:spPr>
          <a:xfrm>
            <a:off x="10218689" y="806824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0" dirty="0" smtClean="0">
                <a:solidFill>
                  <a:srgbClr val="000064"/>
                </a:solidFill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Test bench</a:t>
            </a:r>
            <a:endParaRPr lang="en-GB" sz="1600" b="1" dirty="0">
              <a:solidFill>
                <a:srgbClr val="000064"/>
              </a:solidFill>
            </a:endParaRPr>
          </a:p>
        </p:txBody>
      </p:sp>
      <p:pic>
        <p:nvPicPr>
          <p:cNvPr id="53" name="Imag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00" y="2063384"/>
            <a:ext cx="525768" cy="28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78" y="5171692"/>
            <a:ext cx="722342" cy="15211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6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0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Transport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lines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8" y="5862968"/>
            <a:ext cx="1213889" cy="602898"/>
          </a:xfrm>
          <a:prstGeom prst="rect">
            <a:avLst/>
          </a:prstGeom>
        </p:spPr>
      </p:pic>
      <p:cxnSp>
        <p:nvCxnSpPr>
          <p:cNvPr id="55" name="Connecteur droit 54"/>
          <p:cNvCxnSpPr/>
          <p:nvPr/>
        </p:nvCxnSpPr>
        <p:spPr>
          <a:xfrm>
            <a:off x="7934714" y="2289380"/>
            <a:ext cx="994935" cy="4825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70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homasjc\Desktop\DESIR\SP2-MoE-Ph2\MoE-Phase1+\Vues3D\Intégration DESIR 1.bmp"/>
          <p:cNvPicPr>
            <a:picLocks noChangeAspect="1" noChangeArrowheads="1"/>
          </p:cNvPicPr>
          <p:nvPr/>
        </p:nvPicPr>
        <p:blipFill rotWithShape="1">
          <a:blip r:embed="rId2" cstate="print"/>
          <a:srcRect l="19889" r="4635"/>
          <a:stretch/>
        </p:blipFill>
        <p:spPr bwMode="auto">
          <a:xfrm>
            <a:off x="171628" y="1027138"/>
            <a:ext cx="5431592" cy="457133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13701" y="1189090"/>
            <a:ext cx="627265" cy="765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29"/>
          <p:cNvCxnSpPr>
            <a:stCxn id="13" idx="2"/>
          </p:cNvCxnSpPr>
          <p:nvPr/>
        </p:nvCxnSpPr>
        <p:spPr>
          <a:xfrm flipH="1">
            <a:off x="3780391" y="2885984"/>
            <a:ext cx="1792398" cy="1052268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Rectangle à coins arrondis 34"/>
          <p:cNvSpPr/>
          <p:nvPr/>
        </p:nvSpPr>
        <p:spPr>
          <a:xfrm rot="1332137">
            <a:off x="2871899" y="3259671"/>
            <a:ext cx="344946" cy="439727"/>
          </a:xfrm>
          <a:prstGeom prst="roundRect">
            <a:avLst>
              <a:gd name="adj" fmla="val 22025"/>
            </a:avLst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25"/>
          <p:cNvSpPr/>
          <p:nvPr/>
        </p:nvSpPr>
        <p:spPr bwMode="auto">
          <a:xfrm rot="1080000">
            <a:off x="2472153" y="2807970"/>
            <a:ext cx="3653575" cy="2400633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1" name="Imag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/>
          <a:stretch/>
        </p:blipFill>
        <p:spPr>
          <a:xfrm>
            <a:off x="3417097" y="5134692"/>
            <a:ext cx="1195143" cy="504886"/>
          </a:xfrm>
          <a:prstGeom prst="rect">
            <a:avLst/>
          </a:prstGeom>
        </p:spPr>
      </p:pic>
      <p:sp>
        <p:nvSpPr>
          <p:cNvPr id="12" name="Rectangle à coins arrondis 44"/>
          <p:cNvSpPr/>
          <p:nvPr/>
        </p:nvSpPr>
        <p:spPr>
          <a:xfrm>
            <a:off x="2845829" y="1225765"/>
            <a:ext cx="1884541" cy="696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RFQ-Cooler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Buncher</a:t>
            </a: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GPIB</a:t>
            </a:r>
            <a:endParaRPr lang="en-US" sz="1400" b="1" i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à coins arrondis 45"/>
          <p:cNvSpPr/>
          <p:nvPr/>
        </p:nvSpPr>
        <p:spPr>
          <a:xfrm>
            <a:off x="4555864" y="2113532"/>
            <a:ext cx="2033850" cy="7724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Penning</a:t>
            </a:r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 descr="logo_piperade.png"/>
          <p:cNvPicPr>
            <a:picLocks noChangeAspect="1"/>
          </p:cNvPicPr>
          <p:nvPr/>
        </p:nvPicPr>
        <p:blipFill>
          <a:blip r:embed="rId4" cstate="print"/>
          <a:srcRect t="2673" b="8572"/>
          <a:stretch>
            <a:fillRect/>
          </a:stretch>
        </p:blipFill>
        <p:spPr bwMode="auto">
          <a:xfrm>
            <a:off x="5010948" y="2423329"/>
            <a:ext cx="1123681" cy="37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à coins arrondis 43"/>
          <p:cNvSpPr/>
          <p:nvPr/>
        </p:nvSpPr>
        <p:spPr>
          <a:xfrm>
            <a:off x="666644" y="744169"/>
            <a:ext cx="2014577" cy="7785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 Cooler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Separator HRS</a:t>
            </a:r>
          </a:p>
        </p:txBody>
      </p:sp>
      <p:cxnSp>
        <p:nvCxnSpPr>
          <p:cNvPr id="16" name="Connecteur droit 33"/>
          <p:cNvCxnSpPr>
            <a:stCxn id="15" idx="2"/>
          </p:cNvCxnSpPr>
          <p:nvPr/>
        </p:nvCxnSpPr>
        <p:spPr>
          <a:xfrm>
            <a:off x="1673933" y="1522725"/>
            <a:ext cx="1273898" cy="1688073"/>
          </a:xfrm>
          <a:prstGeom prst="line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Connecteur droit 31"/>
          <p:cNvCxnSpPr>
            <a:stCxn id="12" idx="2"/>
          </p:cNvCxnSpPr>
          <p:nvPr/>
        </p:nvCxnSpPr>
        <p:spPr>
          <a:xfrm flipH="1">
            <a:off x="3489162" y="1922692"/>
            <a:ext cx="298938" cy="1882031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7935700" y="1328965"/>
                <a:ext cx="3665362" cy="2605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u="sng" dirty="0" smtClean="0"/>
                  <a:t>Mass </a:t>
                </a:r>
                <a:r>
                  <a:rPr lang="fr-FR" b="1" u="sng" dirty="0" err="1" smtClean="0"/>
                  <a:t>separation</a:t>
                </a:r>
                <a:r>
                  <a:rPr lang="fr-FR" b="1" u="sng" dirty="0" smtClean="0"/>
                  <a:t>/</a:t>
                </a:r>
                <a:r>
                  <a:rPr lang="fr-FR" b="1" u="sng" dirty="0" err="1" smtClean="0"/>
                  <a:t>beam</a:t>
                </a:r>
                <a:r>
                  <a:rPr lang="fr-FR" b="1" u="sng" dirty="0" smtClean="0"/>
                  <a:t> purification</a:t>
                </a:r>
                <a:r>
                  <a:rPr lang="fr-FR" b="1" dirty="0" smtClean="0"/>
                  <a:t>: </a:t>
                </a:r>
              </a:p>
              <a:p>
                <a:endParaRPr lang="fr-FR" sz="1100" b="1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fr-FR" b="1" dirty="0" smtClean="0"/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=~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𝟎𝟎𝟎</m:t>
                    </m:r>
                  </m:oMath>
                </a14:m>
                <a:endParaRPr lang="fr-FR" b="1" dirty="0" smtClean="0">
                  <a:ea typeface="Cambria Math" panose="02040503050406030204" pitchFamily="18" charset="0"/>
                </a:endParaRP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=~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𝟐𝟎𝟎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</m:t>
                    </m:r>
                  </m:oMath>
                </a14:m>
                <a:r>
                  <a:rPr lang="fr-FR" b="1" dirty="0" smtClean="0">
                    <a:ea typeface="Cambria Math" panose="02040503050406030204" pitchFamily="18" charset="0"/>
                  </a:rPr>
                  <a:t>0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fr-FR" b="1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endParaRPr lang="fr-FR" b="1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700" y="1328965"/>
                <a:ext cx="3665362" cy="2605585"/>
              </a:xfrm>
              <a:prstGeom prst="rect">
                <a:avLst/>
              </a:prstGeom>
              <a:blipFill>
                <a:blip r:embed="rId5"/>
                <a:stretch>
                  <a:fillRect l="-1498" t="-1171" r="-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à coins arrondis 43"/>
          <p:cNvSpPr/>
          <p:nvPr/>
        </p:nvSpPr>
        <p:spPr>
          <a:xfrm>
            <a:off x="6850194" y="1848179"/>
            <a:ext cx="1073678" cy="34594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RFQ+HRS</a:t>
            </a: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à coins arrondis 45"/>
              <p:cNvSpPr/>
              <p:nvPr/>
            </p:nvSpPr>
            <p:spPr>
              <a:xfrm>
                <a:off x="6949206" y="2856064"/>
                <a:ext cx="997138" cy="4747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Piperade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sz="14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𝒔𝒕</m:t>
                        </m:r>
                      </m:sup>
                    </m:sSup>
                  </m:oMath>
                </a14:m>
                <a:r>
                  <a:rPr lang="fr-FR" sz="14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trap</a:t>
                </a:r>
                <a:endParaRPr lang="fr-FR" sz="14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à coins arrondis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206" y="2856064"/>
                <a:ext cx="997138" cy="47479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/>
          <p:cNvSpPr txBox="1"/>
          <p:nvPr/>
        </p:nvSpPr>
        <p:spPr>
          <a:xfrm>
            <a:off x="7935328" y="4074084"/>
            <a:ext cx="2945678" cy="3168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 smtClean="0"/>
              <a:t>Beam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preparation</a:t>
            </a:r>
            <a:r>
              <a:rPr lang="fr-FR" b="1" dirty="0" smtClean="0"/>
              <a:t>: </a:t>
            </a:r>
          </a:p>
          <a:p>
            <a:pPr>
              <a:lnSpc>
                <a:spcPct val="170000"/>
              </a:lnSpc>
            </a:pPr>
            <a:endParaRPr lang="fr-FR" sz="500" b="1" dirty="0" smtClean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b="1" dirty="0" err="1" smtClean="0"/>
              <a:t>Cooling</a:t>
            </a:r>
            <a:r>
              <a:rPr lang="fr-FR" b="1" dirty="0" smtClean="0"/>
              <a:t> and </a:t>
            </a:r>
            <a:r>
              <a:rPr lang="fr-FR" b="1" dirty="0" err="1" smtClean="0"/>
              <a:t>bunching</a:t>
            </a:r>
            <a:endParaRPr lang="fr-FR" b="1" dirty="0" smtClean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b="1" dirty="0" smtClean="0"/>
              <a:t>Accumulation </a:t>
            </a:r>
            <a:r>
              <a:rPr lang="fr-FR" b="1" dirty="0" err="1" smtClean="0"/>
              <a:t>trap</a:t>
            </a:r>
            <a:endParaRPr lang="fr-FR" b="1" dirty="0" smtClean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fr-FR" sz="800" b="1" dirty="0" smtClean="0"/>
          </a:p>
          <a:p>
            <a:pPr>
              <a:lnSpc>
                <a:spcPct val="170000"/>
              </a:lnSpc>
            </a:pPr>
            <a:r>
              <a:rPr lang="fr-FR" b="1" u="sng" dirty="0" smtClean="0"/>
              <a:t>Mass </a:t>
            </a:r>
            <a:r>
              <a:rPr lang="fr-FR" b="1" u="sng" dirty="0" err="1" smtClean="0"/>
              <a:t>measurements</a:t>
            </a:r>
            <a:r>
              <a:rPr lang="fr-FR" b="1" dirty="0" smtClean="0"/>
              <a:t>: </a:t>
            </a:r>
            <a:endParaRPr lang="fr-FR" b="1" dirty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b="1" dirty="0" smtClean="0"/>
              <a:t>Mass </a:t>
            </a:r>
            <a:r>
              <a:rPr lang="fr-FR" b="1" dirty="0" err="1" smtClean="0"/>
              <a:t>precision</a:t>
            </a:r>
            <a:r>
              <a:rPr lang="fr-FR" b="1" dirty="0" smtClean="0"/>
              <a:t>: 10</a:t>
            </a:r>
            <a:r>
              <a:rPr lang="fr-FR" b="1" baseline="30000" dirty="0" smtClean="0"/>
              <a:t>-8</a:t>
            </a:r>
            <a:r>
              <a:rPr lang="fr-FR" b="1" dirty="0" smtClean="0"/>
              <a:t> – 10</a:t>
            </a:r>
            <a:r>
              <a:rPr lang="fr-FR" b="1" baseline="30000" dirty="0" smtClean="0"/>
              <a:t>-9</a:t>
            </a:r>
            <a:endParaRPr lang="fr-FR" b="1" baseline="30000" dirty="0"/>
          </a:p>
          <a:p>
            <a:pPr>
              <a:lnSpc>
                <a:spcPct val="170000"/>
              </a:lnSpc>
            </a:pPr>
            <a:endParaRPr lang="fr-FR" b="1" dirty="0"/>
          </a:p>
        </p:txBody>
      </p:sp>
      <p:sp>
        <p:nvSpPr>
          <p:cNvPr id="34" name="Rectangle à coins arrondis 44"/>
          <p:cNvSpPr/>
          <p:nvPr/>
        </p:nvSpPr>
        <p:spPr>
          <a:xfrm>
            <a:off x="7047567" y="4625434"/>
            <a:ext cx="815102" cy="3011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GPIB</a:t>
            </a:r>
            <a:endParaRPr lang="en-US" sz="1400" b="1" i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à coins arrondis 45"/>
          <p:cNvSpPr/>
          <p:nvPr/>
        </p:nvSpPr>
        <p:spPr>
          <a:xfrm>
            <a:off x="6952055" y="5019235"/>
            <a:ext cx="997138" cy="5069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Piperade</a:t>
            </a:r>
          </a:p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baseline="30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à coins arrondis 45"/>
          <p:cNvSpPr/>
          <p:nvPr/>
        </p:nvSpPr>
        <p:spPr>
          <a:xfrm>
            <a:off x="6959523" y="3383399"/>
            <a:ext cx="997138" cy="5069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Piperade</a:t>
            </a:r>
          </a:p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baseline="30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9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preparation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and purification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49" name="Rectangle à coins arrondis 45"/>
          <p:cNvSpPr/>
          <p:nvPr/>
        </p:nvSpPr>
        <p:spPr>
          <a:xfrm>
            <a:off x="6972223" y="2371109"/>
            <a:ext cx="997138" cy="3998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0BF1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à coins arrondis 45"/>
          <p:cNvSpPr/>
          <p:nvPr/>
        </p:nvSpPr>
        <p:spPr>
          <a:xfrm>
            <a:off x="2182652" y="5781473"/>
            <a:ext cx="997138" cy="5069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0BF1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Connecteur droit 31"/>
          <p:cNvCxnSpPr>
            <a:stCxn id="50" idx="0"/>
          </p:cNvCxnSpPr>
          <p:nvPr/>
        </p:nvCxnSpPr>
        <p:spPr>
          <a:xfrm flipV="1">
            <a:off x="2681221" y="4008286"/>
            <a:ext cx="777127" cy="1773187"/>
          </a:xfrm>
          <a:prstGeom prst="line">
            <a:avLst/>
          </a:prstGeom>
          <a:ln w="38100">
            <a:solidFill>
              <a:srgbClr val="40BF13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Rectangle à coins arrondis 45"/>
          <p:cNvSpPr/>
          <p:nvPr/>
        </p:nvSpPr>
        <p:spPr>
          <a:xfrm>
            <a:off x="6944960" y="6128576"/>
            <a:ext cx="997138" cy="5069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Piperade</a:t>
            </a:r>
          </a:p>
          <a:p>
            <a:pPr algn="ctr"/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baseline="30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fr-FR" sz="14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8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32</a:t>
            </a:fld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2"/>
          <a:stretch/>
        </p:blipFill>
        <p:spPr>
          <a:xfrm>
            <a:off x="2114647" y="707397"/>
            <a:ext cx="8463112" cy="4918859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 flipV="1">
            <a:off x="2951168" y="1984513"/>
            <a:ext cx="2328484" cy="857909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543337" y="2353980"/>
            <a:ext cx="1509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fr-FR" sz="2400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ＭＳ Ｐゴシック"/>
              </a:rPr>
              <a:t>RFQ + HRS</a:t>
            </a:r>
            <a:endParaRPr lang="fr-FR" sz="2400" b="1" dirty="0">
              <a:solidFill>
                <a:srgbClr val="FF0000"/>
              </a:solidFill>
              <a:latin typeface="Calibri" pitchFamily="34" charset="0"/>
              <a:ea typeface="ＭＳ Ｐゴシック" charset="-128"/>
              <a:cs typeface="ＭＳ Ｐゴシック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273" y="2706414"/>
            <a:ext cx="3165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M/ΔM =20,000 @ 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3π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mm.mrad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30keV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 flipV="1">
            <a:off x="7309026" y="2362202"/>
            <a:ext cx="1225374" cy="740963"/>
          </a:xfrm>
          <a:prstGeom prst="straightConnector1">
            <a:avLst/>
          </a:prstGeom>
          <a:ln w="38100">
            <a:solidFill>
              <a:srgbClr val="3333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823358" y="3074208"/>
            <a:ext cx="235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fr-FR" sz="2400" b="1" dirty="0">
                <a:solidFill>
                  <a:srgbClr val="3333FF"/>
                </a:solidFill>
                <a:latin typeface="Calibri" pitchFamily="34" charset="0"/>
                <a:ea typeface="ＭＳ Ｐゴシック" charset="-128"/>
                <a:cs typeface="ＭＳ Ｐゴシック"/>
              </a:rPr>
              <a:t>GPIB + PIPERADE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22760" y="3445946"/>
            <a:ext cx="32687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1600" b="1" dirty="0" smtClean="0">
                <a:solidFill>
                  <a:srgbClr val="3333FF"/>
                </a:solidFill>
              </a:rPr>
              <a:t>10</a:t>
            </a:r>
            <a:r>
              <a:rPr lang="en-US" sz="1600" b="1" baseline="30000" dirty="0" smtClean="0">
                <a:solidFill>
                  <a:srgbClr val="3333FF"/>
                </a:solidFill>
              </a:rPr>
              <a:t>5</a:t>
            </a:r>
            <a:r>
              <a:rPr lang="en-US" sz="1600" b="1" dirty="0" smtClean="0">
                <a:solidFill>
                  <a:srgbClr val="3333FF"/>
                </a:solidFill>
              </a:rPr>
              <a:t> ions/bunch, 2-20 Hz </a:t>
            </a:r>
            <a:r>
              <a:rPr lang="en-US" sz="1600" b="1" dirty="0" smtClean="0">
                <a:solidFill>
                  <a:srgbClr val="3333FF"/>
                </a:solidFill>
                <a:cs typeface="Times New Roman" pitchFamily="18" charset="0"/>
              </a:rPr>
              <a:t>M/ΔM = </a:t>
            </a:r>
            <a:r>
              <a:rPr lang="en-US" sz="1600" b="1" dirty="0" smtClean="0">
                <a:solidFill>
                  <a:srgbClr val="3333FF"/>
                </a:solidFill>
              </a:rPr>
              <a:t>10</a:t>
            </a:r>
            <a:r>
              <a:rPr lang="en-US" sz="1600" b="1" baseline="30000" dirty="0" smtClean="0">
                <a:solidFill>
                  <a:srgbClr val="3333FF"/>
                </a:solidFill>
              </a:rPr>
              <a:t>5</a:t>
            </a:r>
            <a:r>
              <a:rPr lang="en-US" sz="1600" b="1" dirty="0" smtClean="0">
                <a:solidFill>
                  <a:srgbClr val="3333FF"/>
                </a:solidFill>
                <a:cs typeface="Times New Roman" pitchFamily="18" charset="0"/>
              </a:rPr>
              <a:t>  </a:t>
            </a:r>
            <a:endParaRPr lang="en-US" sz="1600" b="1" dirty="0" smtClean="0">
              <a:solidFill>
                <a:srgbClr val="3333FF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1" y="3424436"/>
            <a:ext cx="3724003" cy="160089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2" y="4478935"/>
            <a:ext cx="1372748" cy="1830329"/>
          </a:xfrm>
          <a:prstGeom prst="rect">
            <a:avLst/>
          </a:prstGeom>
        </p:spPr>
      </p:pic>
      <p:pic>
        <p:nvPicPr>
          <p:cNvPr id="34" name="Image 9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93" y="2223131"/>
            <a:ext cx="450317" cy="25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563" y="2212389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82" y="3844563"/>
            <a:ext cx="4652080" cy="1372085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2466812" y="5655005"/>
            <a:ext cx="9589722" cy="723275"/>
          </a:xfrm>
          <a:prstGeom prst="rect">
            <a:avLst/>
          </a:prstGeom>
          <a:ln>
            <a:solidFill>
              <a:srgbClr val="000064"/>
            </a:solidFill>
          </a:ln>
        </p:spPr>
        <p:txBody>
          <a:bodyPr wrap="square">
            <a:spAutoFit/>
          </a:bodyPr>
          <a:lstStyle/>
          <a:p>
            <a:pPr marL="5524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rgbClr val="000064"/>
                </a:solidFill>
              </a:rPr>
              <a:t>Installation and commissioning: 2026-2027</a:t>
            </a:r>
            <a:endParaRPr lang="en-GB" b="1" i="1" dirty="0">
              <a:solidFill>
                <a:srgbClr val="000064"/>
              </a:solidFill>
            </a:endParaRPr>
          </a:p>
          <a:p>
            <a:pPr marL="552450" lvl="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rgbClr val="000064"/>
                </a:solidFill>
              </a:rPr>
              <a:t>MR-</a:t>
            </a:r>
            <a:r>
              <a:rPr lang="en-GB" b="1" dirty="0" err="1" smtClean="0">
                <a:solidFill>
                  <a:srgbClr val="000064"/>
                </a:solidFill>
              </a:rPr>
              <a:t>ToF</a:t>
            </a:r>
            <a:r>
              <a:rPr lang="en-GB" b="1" dirty="0" smtClean="0">
                <a:solidFill>
                  <a:srgbClr val="000064"/>
                </a:solidFill>
              </a:rPr>
              <a:t>-MS for mass measurements and beam purification: 2026-2028 </a:t>
            </a:r>
            <a:endParaRPr lang="en-GB" b="1" dirty="0">
              <a:solidFill>
                <a:srgbClr val="000064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97515" y="5244862"/>
            <a:ext cx="2294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</a:t>
            </a: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LP2iB</a:t>
            </a:r>
            <a:endParaRPr lang="en-US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5222" y="6287413"/>
            <a:ext cx="1497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Refurbishment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LPC Caen</a:t>
            </a:r>
            <a:endParaRPr lang="en-US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57699" y="5043985"/>
            <a:ext cx="2294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</a:t>
            </a: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LP2iB</a:t>
            </a:r>
            <a:endParaRPr lang="en-US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3775" y="2983459"/>
            <a:ext cx="539365" cy="2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b="7769"/>
          <a:stretch/>
        </p:blipFill>
        <p:spPr>
          <a:xfrm>
            <a:off x="10292550" y="3302636"/>
            <a:ext cx="1135628" cy="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5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23555" y="6501313"/>
            <a:ext cx="2743200" cy="365125"/>
          </a:xfrm>
        </p:spPr>
        <p:txBody>
          <a:bodyPr/>
          <a:lstStyle/>
          <a:p>
            <a:fld id="{4F0DDB4A-5D22-4D64-BC05-8D71EE39B3DD}" type="slidenum">
              <a:rPr lang="fr-FR" smtClean="0"/>
              <a:pPr/>
              <a:t>33</a:t>
            </a:fld>
            <a:endParaRPr lang="fr-FR" dirty="0"/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purification: RFQ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SHIRaC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079817" y="691402"/>
            <a:ext cx="47298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/>
              <a:t>SHIRaC</a:t>
            </a:r>
            <a:r>
              <a:rPr lang="en-US" sz="2000" b="1" dirty="0"/>
              <a:t> : Construction and test @ LPC Caen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0" y="698159"/>
            <a:ext cx="3854088" cy="580315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51" y="3635568"/>
            <a:ext cx="2116032" cy="317404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90" y="1111609"/>
            <a:ext cx="3617082" cy="2404037"/>
          </a:xfrm>
          <a:prstGeom prst="rect">
            <a:avLst/>
          </a:prstGeom>
        </p:spPr>
      </p:pic>
      <p:sp>
        <p:nvSpPr>
          <p:cNvPr id="20" name="AutoShape 59"/>
          <p:cNvSpPr>
            <a:spLocks noChangeArrowheads="1"/>
          </p:cNvSpPr>
          <p:nvPr/>
        </p:nvSpPr>
        <p:spPr bwMode="auto">
          <a:xfrm rot="10800000">
            <a:off x="397889" y="3107175"/>
            <a:ext cx="640497" cy="173910"/>
          </a:xfrm>
          <a:prstGeom prst="rightArrow">
            <a:avLst>
              <a:gd name="adj1" fmla="val 50000"/>
              <a:gd name="adj2" fmla="val 83114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" name="AutoShape 59"/>
          <p:cNvSpPr>
            <a:spLocks noChangeArrowheads="1"/>
          </p:cNvSpPr>
          <p:nvPr/>
        </p:nvSpPr>
        <p:spPr bwMode="auto">
          <a:xfrm rot="10800000">
            <a:off x="4060168" y="3098457"/>
            <a:ext cx="640497" cy="173910"/>
          </a:xfrm>
          <a:prstGeom prst="rightArrow">
            <a:avLst>
              <a:gd name="adj1" fmla="val 50000"/>
              <a:gd name="adj2" fmla="val 83114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" name="Text Box 60"/>
          <p:cNvSpPr txBox="1">
            <a:spLocks noChangeArrowheads="1"/>
          </p:cNvSpPr>
          <p:nvPr/>
        </p:nvSpPr>
        <p:spPr bwMode="auto">
          <a:xfrm>
            <a:off x="4236412" y="2705513"/>
            <a:ext cx="1008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b="1" dirty="0" err="1">
                <a:solidFill>
                  <a:srgbClr val="000099"/>
                </a:solidFill>
              </a:rPr>
              <a:t>Beam</a:t>
            </a:r>
            <a:endParaRPr lang="fr-FR" b="1" dirty="0">
              <a:solidFill>
                <a:srgbClr val="000099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21438" y="5683088"/>
            <a:ext cx="2726066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HT platform </a:t>
            </a:r>
            <a:r>
              <a:rPr lang="en-US" b="1" u="sng" dirty="0">
                <a:solidFill>
                  <a:srgbClr val="FF0000"/>
                </a:solidFill>
              </a:rPr>
              <a:t>60 </a:t>
            </a:r>
            <a:r>
              <a:rPr lang="en-US" b="1" u="sng" dirty="0" smtClean="0">
                <a:solidFill>
                  <a:srgbClr val="FF0000"/>
                </a:solidFill>
              </a:rPr>
              <a:t>kV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RF Electrical Field: </a:t>
            </a:r>
            <a:r>
              <a:rPr lang="en-US" b="1" u="sng" dirty="0" smtClean="0">
                <a:solidFill>
                  <a:srgbClr val="00B050"/>
                </a:solidFill>
              </a:rPr>
              <a:t>500V/m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9044050" y="1271303"/>
            <a:ext cx="3113554" cy="2510036"/>
            <a:chOff x="9044050" y="1271303"/>
            <a:chExt cx="3113554" cy="2510036"/>
          </a:xfrm>
        </p:grpSpPr>
        <p:sp>
          <p:nvSpPr>
            <p:cNvPr id="23" name="Rectangle à coins arrondis 22"/>
            <p:cNvSpPr/>
            <p:nvPr/>
          </p:nvSpPr>
          <p:spPr>
            <a:xfrm rot="16187140">
              <a:off x="9095430" y="2246736"/>
              <a:ext cx="1871685" cy="106893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4" name="Text Box 60"/>
            <p:cNvSpPr txBox="1">
              <a:spLocks noChangeArrowheads="1"/>
            </p:cNvSpPr>
            <p:nvPr/>
          </p:nvSpPr>
          <p:spPr bwMode="auto">
            <a:xfrm>
              <a:off x="10555787" y="2864703"/>
              <a:ext cx="10081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FR" b="1" dirty="0" err="1">
                  <a:solidFill>
                    <a:srgbClr val="000099"/>
                  </a:solidFill>
                </a:rPr>
                <a:t>Beam</a:t>
              </a:r>
              <a:endParaRPr lang="fr-FR" b="1" dirty="0">
                <a:solidFill>
                  <a:srgbClr val="000099"/>
                </a:solidFill>
              </a:endParaRPr>
            </a:p>
          </p:txBody>
        </p:sp>
        <p:sp>
          <p:nvSpPr>
            <p:cNvPr id="25" name="AutoShape 59"/>
            <p:cNvSpPr>
              <a:spLocks noChangeArrowheads="1"/>
            </p:cNvSpPr>
            <p:nvPr/>
          </p:nvSpPr>
          <p:spPr bwMode="auto">
            <a:xfrm rot="10800000">
              <a:off x="9044050" y="3148180"/>
              <a:ext cx="521266" cy="211354"/>
            </a:xfrm>
            <a:prstGeom prst="rightArrow">
              <a:avLst>
                <a:gd name="adj1" fmla="val 50000"/>
                <a:gd name="adj2" fmla="val 83114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6" name="Line 33"/>
            <p:cNvSpPr>
              <a:spLocks noChangeShapeType="1"/>
            </p:cNvSpPr>
            <p:nvPr/>
          </p:nvSpPr>
          <p:spPr bwMode="auto">
            <a:xfrm>
              <a:off x="9421300" y="1631664"/>
              <a:ext cx="223224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34"/>
            <p:cNvSpPr>
              <a:spLocks noChangeShapeType="1"/>
            </p:cNvSpPr>
            <p:nvPr/>
          </p:nvSpPr>
          <p:spPr bwMode="auto">
            <a:xfrm>
              <a:off x="11797564" y="1631342"/>
              <a:ext cx="0" cy="21499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 Box 35"/>
            <p:cNvSpPr txBox="1">
              <a:spLocks noChangeArrowheads="1"/>
            </p:cNvSpPr>
            <p:nvPr/>
          </p:nvSpPr>
          <p:spPr bwMode="auto">
            <a:xfrm>
              <a:off x="9809702" y="1271303"/>
              <a:ext cx="139651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 dirty="0"/>
                <a:t>6 m</a:t>
              </a:r>
            </a:p>
          </p:txBody>
        </p:sp>
        <p:sp>
          <p:nvSpPr>
            <p:cNvPr id="29" name="Text Box 36"/>
            <p:cNvSpPr txBox="1">
              <a:spLocks noChangeArrowheads="1"/>
            </p:cNvSpPr>
            <p:nvPr/>
          </p:nvSpPr>
          <p:spPr bwMode="auto">
            <a:xfrm rot="16200000">
              <a:off x="11216494" y="2779506"/>
              <a:ext cx="15128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 dirty="0"/>
                <a:t> 5m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65316" y="2207406"/>
              <a:ext cx="422756" cy="3603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4"/>
            <p:cNvSpPr/>
            <p:nvPr/>
          </p:nvSpPr>
          <p:spPr>
            <a:xfrm rot="16200000">
              <a:off x="10948731" y="2222670"/>
              <a:ext cx="1080120" cy="4735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2" name="Abgerundetes Rechteck 35"/>
            <p:cNvSpPr/>
            <p:nvPr/>
          </p:nvSpPr>
          <p:spPr bwMode="auto">
            <a:xfrm rot="16200000">
              <a:off x="11267585" y="2088953"/>
              <a:ext cx="416295" cy="319175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3" name="Abgerundetes Rechteck 35"/>
            <p:cNvSpPr/>
            <p:nvPr/>
          </p:nvSpPr>
          <p:spPr bwMode="auto">
            <a:xfrm rot="16200000">
              <a:off x="11264061" y="2524524"/>
              <a:ext cx="423342" cy="319175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17444" y="1847366"/>
              <a:ext cx="422756" cy="3603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utoShape 59"/>
            <p:cNvSpPr>
              <a:spLocks noChangeArrowheads="1"/>
            </p:cNvSpPr>
            <p:nvPr/>
          </p:nvSpPr>
          <p:spPr bwMode="auto">
            <a:xfrm rot="10800000">
              <a:off x="10357404" y="3143510"/>
              <a:ext cx="521266" cy="211354"/>
            </a:xfrm>
            <a:prstGeom prst="rightArrow">
              <a:avLst>
                <a:gd name="adj1" fmla="val 50000"/>
                <a:gd name="adj2" fmla="val 83114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717444" y="2279092"/>
              <a:ext cx="422756" cy="3603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565316" y="2639454"/>
              <a:ext cx="422756" cy="3603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421300" y="1775358"/>
              <a:ext cx="1196736" cy="200598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Line 33"/>
            <p:cNvSpPr>
              <a:spLocks noChangeShapeType="1"/>
            </p:cNvSpPr>
            <p:nvPr/>
          </p:nvSpPr>
          <p:spPr bwMode="auto">
            <a:xfrm flipV="1">
              <a:off x="9464947" y="3647566"/>
              <a:ext cx="1108482" cy="3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 Box 35"/>
            <p:cNvSpPr txBox="1">
              <a:spLocks noChangeArrowheads="1"/>
            </p:cNvSpPr>
            <p:nvPr/>
          </p:nvSpPr>
          <p:spPr bwMode="auto">
            <a:xfrm>
              <a:off x="9421301" y="3287527"/>
              <a:ext cx="139651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 dirty="0"/>
                <a:t>1,5 m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776694" y="3105568"/>
              <a:ext cx="508702" cy="255731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7897193" y="3900273"/>
            <a:ext cx="4181757" cy="17543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SHIRaC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RF: 2.1-4.9 MHz; </a:t>
            </a:r>
            <a:r>
              <a:rPr lang="fr-FR" b="1" dirty="0" err="1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V</a:t>
            </a:r>
            <a:r>
              <a:rPr lang="fr-FR" b="1" baseline="-25000" dirty="0" err="1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pp</a:t>
            </a:r>
            <a:r>
              <a:rPr lang="fr-FR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: 8kV</a:t>
            </a:r>
          </a:p>
          <a:p>
            <a:pPr algn="ctr"/>
            <a:r>
              <a:rPr lang="fr-FR" b="1" dirty="0" err="1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Emittence</a:t>
            </a:r>
            <a:r>
              <a:rPr lang="fr-FR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: ~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3π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mm.mrad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 ~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fr-FR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Transmission ~70 % for 1eµA </a:t>
            </a:r>
            <a:r>
              <a:rPr lang="fr-FR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beam</a:t>
            </a:r>
            <a:endParaRPr lang="en-US" sz="2000" dirty="0">
              <a:solidFill>
                <a:srgbClr val="7030A0"/>
              </a:solidFill>
              <a:latin typeface="Calibri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544" y="259616"/>
            <a:ext cx="1384164" cy="9500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027813" y="6041626"/>
            <a:ext cx="3706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…presently refurbished at LPC</a:t>
            </a:r>
          </a:p>
          <a:p>
            <a:r>
              <a:rPr lang="en-GB" sz="2000" b="1" dirty="0" smtClean="0"/>
              <a:t>(according to RFQ cooler of SPES)</a:t>
            </a:r>
            <a:endParaRPr lang="en-GB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71328" y="6487628"/>
            <a:ext cx="422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R. </a:t>
            </a:r>
            <a:r>
              <a:rPr lang="en-GB" b="1" dirty="0" err="1" smtClean="0"/>
              <a:t>Boussaid</a:t>
            </a:r>
            <a:r>
              <a:rPr lang="en-GB" b="1" dirty="0" smtClean="0"/>
              <a:t> et al., PRCST 18 (2015) 072802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58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566621" y="59969"/>
            <a:ext cx="5862905" cy="3355311"/>
            <a:chOff x="784332" y="1181986"/>
            <a:chExt cx="3918296" cy="2349406"/>
          </a:xfrm>
        </p:grpSpPr>
        <p:pic>
          <p:nvPicPr>
            <p:cNvPr id="26" name="Espace réservé du contenu 3">
              <a:extLst>
                <a:ext uri="{FF2B5EF4-FFF2-40B4-BE49-F238E27FC236}">
                  <a16:creationId xmlns:a16="http://schemas.microsoft.com/office/drawing/2014/main" id="{1A015053-9706-492F-BB54-80FC32111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785" r="17495"/>
            <a:stretch/>
          </p:blipFill>
          <p:spPr>
            <a:xfrm>
              <a:off x="784332" y="1566842"/>
              <a:ext cx="3734506" cy="19645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184389" y="1181986"/>
              <a:ext cx="2518239" cy="850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4" name="Image 7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3" r="43093" b="3226"/>
          <a:stretch/>
        </p:blipFill>
        <p:spPr>
          <a:xfrm rot="720000">
            <a:off x="6189649" y="731829"/>
            <a:ext cx="5795314" cy="427506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34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purification: 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HRS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5" t="5586" r="464" b="10240"/>
          <a:stretch>
            <a:fillRect/>
          </a:stretch>
        </p:blipFill>
        <p:spPr>
          <a:xfrm>
            <a:off x="476433" y="3954697"/>
            <a:ext cx="5660651" cy="2433046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0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237" y="5985035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ZoneTexte 81"/>
          <p:cNvSpPr txBox="1"/>
          <p:nvPr/>
        </p:nvSpPr>
        <p:spPr>
          <a:xfrm flipH="1">
            <a:off x="6221132" y="5406654"/>
            <a:ext cx="494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M/ΔM =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20 000  @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3π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mm.mrad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30keV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9A316-5F00-4F65-A7D5-069F5A55A038}"/>
              </a:ext>
            </a:extLst>
          </p:cNvPr>
          <p:cNvSpPr/>
          <p:nvPr/>
        </p:nvSpPr>
        <p:spPr>
          <a:xfrm>
            <a:off x="264633" y="3594380"/>
            <a:ext cx="52325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AdvGulliv-R"/>
                <a:ea typeface="Calibri" panose="020F0502020204030204" pitchFamily="34" charset="0"/>
                <a:cs typeface="AdvGulliv-R"/>
              </a:rPr>
              <a:t>Configuration: MQ-MQ-FS-FQ-D-M-D-FQ-FS-MQ-MQ</a:t>
            </a:r>
            <a:endParaRPr lang="fr-FR" sz="16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476433" y="6492874"/>
            <a:ext cx="3595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T. </a:t>
            </a:r>
            <a:r>
              <a:rPr lang="en-GB" sz="1400" b="1" dirty="0" err="1" smtClean="0"/>
              <a:t>Kurtukian</a:t>
            </a:r>
            <a:r>
              <a:rPr lang="en-GB" sz="1400" b="1" dirty="0" smtClean="0"/>
              <a:t> Nieto et al., NIMB 317 (2013) 284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8828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35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2</a:t>
            </a:r>
            <a:r>
              <a:rPr lang="fr-FR" b="1" baseline="30000" dirty="0" smtClean="0">
                <a:solidFill>
                  <a:srgbClr val="2559FF"/>
                </a:solidFill>
                <a:latin typeface="Verdana" pitchFamily="34" charset="0"/>
              </a:rPr>
              <a:t>nd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order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correction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measurements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80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857" y="242332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045773" y="1059251"/>
            <a:ext cx="13755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 smtClean="0"/>
              <a:t>-&gt; </a:t>
            </a:r>
            <a:r>
              <a:rPr lang="fr-FR" sz="1050" b="1" dirty="0" err="1" smtClean="0"/>
              <a:t>Shifted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left</a:t>
            </a:r>
            <a:r>
              <a:rPr lang="fr-FR" sz="1050" b="1" dirty="0" smtClean="0"/>
              <a:t> -0,2G</a:t>
            </a:r>
          </a:p>
          <a:p>
            <a:r>
              <a:rPr lang="fr-FR" sz="1050" b="1" dirty="0"/>
              <a:t>-&gt; </a:t>
            </a:r>
            <a:r>
              <a:rPr lang="fr-FR" sz="1050" b="1" dirty="0" err="1"/>
              <a:t>Shifted</a:t>
            </a:r>
            <a:r>
              <a:rPr lang="fr-FR" sz="1050" b="1" dirty="0"/>
              <a:t> right +</a:t>
            </a:r>
            <a:r>
              <a:rPr lang="fr-FR" sz="1050" b="1" dirty="0" smtClean="0"/>
              <a:t>0,2G</a:t>
            </a:r>
            <a:endParaRPr lang="fr-FR" sz="105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8837373" y="968018"/>
            <a:ext cx="277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scanned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the </a:t>
            </a:r>
            <a:r>
              <a:rPr lang="fr-FR" b="1" dirty="0" err="1" smtClean="0"/>
              <a:t>dipoles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end </a:t>
            </a:r>
            <a:r>
              <a:rPr lang="fr-FR" b="1" dirty="0" err="1" smtClean="0"/>
              <a:t>slits</a:t>
            </a:r>
            <a:r>
              <a:rPr lang="fr-FR" b="1" dirty="0" smtClean="0"/>
              <a:t> to </a:t>
            </a:r>
            <a:r>
              <a:rPr lang="fr-FR" b="1" dirty="0" err="1" smtClean="0"/>
              <a:t>obtain</a:t>
            </a:r>
            <a:r>
              <a:rPr lang="fr-FR" b="1" dirty="0" smtClean="0"/>
              <a:t> a </a:t>
            </a:r>
            <a:r>
              <a:rPr lang="fr-FR" b="1" dirty="0" err="1" smtClean="0"/>
              <a:t>precise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profile</a:t>
            </a:r>
            <a:endParaRPr lang="fr-FR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5F994A-E1DD-49AE-9490-D9C096515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0" y="2274674"/>
            <a:ext cx="259723" cy="7747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31DAF0F-77A0-480E-84C7-A6741372C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54" y="2214207"/>
            <a:ext cx="227257" cy="6821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D423404-1E09-4DDB-A0B1-F32EC6086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7659" y="2141545"/>
            <a:ext cx="680218" cy="881872"/>
          </a:xfrm>
          <a:prstGeom prst="rect">
            <a:avLst/>
          </a:prstGeom>
        </p:spPr>
      </p:pic>
      <p:cxnSp>
        <p:nvCxnSpPr>
          <p:cNvPr id="21" name="Connecteur droit avec flèche 20"/>
          <p:cNvCxnSpPr>
            <a:endCxn id="17" idx="3"/>
          </p:cNvCxnSpPr>
          <p:nvPr/>
        </p:nvCxnSpPr>
        <p:spPr>
          <a:xfrm flipH="1" flipV="1">
            <a:off x="8627343" y="2662067"/>
            <a:ext cx="2203952" cy="32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0" y="787097"/>
            <a:ext cx="6590352" cy="4393568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1279225" y="2628169"/>
            <a:ext cx="162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/>
                </a:solidFill>
              </a:rPr>
              <a:t>Not </a:t>
            </a:r>
            <a:r>
              <a:rPr lang="fr-FR" b="1" dirty="0" err="1" smtClean="0">
                <a:solidFill>
                  <a:schemeClr val="accent2"/>
                </a:solidFill>
              </a:rPr>
              <a:t>corrected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442555" y="2629341"/>
            <a:ext cx="16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6"/>
                </a:solidFill>
              </a:rPr>
              <a:t>Overcorrected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857183" y="1409562"/>
            <a:ext cx="121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1"/>
                </a:solidFill>
              </a:rPr>
              <a:t>Corrected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28634" y="950739"/>
            <a:ext cx="206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 dirty="0" smtClean="0"/>
              <a:t>133</a:t>
            </a:r>
            <a:r>
              <a:rPr lang="en-GB" b="1" dirty="0" smtClean="0"/>
              <a:t>Cs: 1mm x 1mm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45180" y="6488763"/>
            <a:ext cx="4484019" cy="3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J. Michaud et al., NIMB 541 (2023) 161</a:t>
            </a:r>
            <a:endParaRPr lang="en-GB" b="1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06526F7-D81A-46CA-AE27-06FA32E325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58" t="3501" r="9430" b="3838"/>
          <a:stretch/>
        </p:blipFill>
        <p:spPr>
          <a:xfrm>
            <a:off x="7460232" y="3469154"/>
            <a:ext cx="1922235" cy="25764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07610" y="5404018"/>
            <a:ext cx="139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48-rod</a:t>
            </a:r>
          </a:p>
          <a:p>
            <a:r>
              <a:rPr lang="en-GB" sz="2000" b="1" dirty="0" smtClean="0"/>
              <a:t>multipole</a:t>
            </a:r>
            <a:endParaRPr lang="en-GB" sz="2000" b="1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AC9716A-C0C4-436C-B459-4F5582DD5B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2"/>
          <a:stretch/>
        </p:blipFill>
        <p:spPr>
          <a:xfrm>
            <a:off x="9502925" y="3484966"/>
            <a:ext cx="2416948" cy="25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2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36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High-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resolution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separator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HRS: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emittance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figures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80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857" y="242332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396112" y="6492874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J. Michaud et al., LP2iB &amp;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IJCLab</a:t>
            </a:r>
            <a:endParaRPr lang="fr-FR" sz="1400" dirty="0"/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1" y="801042"/>
            <a:ext cx="6177356" cy="2869911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903" y="3523783"/>
            <a:ext cx="6090808" cy="2830614"/>
          </a:xfrm>
          <a:prstGeom prst="rect">
            <a:avLst/>
          </a:prstGeom>
        </p:spPr>
      </p:pic>
      <p:sp>
        <p:nvSpPr>
          <p:cNvPr id="89" name="ZoneTexte 88"/>
          <p:cNvSpPr txBox="1"/>
          <p:nvPr/>
        </p:nvSpPr>
        <p:spPr>
          <a:xfrm>
            <a:off x="6535586" y="1827705"/>
            <a:ext cx="549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Experimental</a:t>
            </a:r>
            <a:r>
              <a:rPr lang="fr-FR" b="1" dirty="0" smtClean="0"/>
              <a:t> </a:t>
            </a:r>
            <a:r>
              <a:rPr lang="fr-FR" b="1" dirty="0" err="1" smtClean="0"/>
              <a:t>measurements</a:t>
            </a:r>
            <a:r>
              <a:rPr lang="fr-FR" b="1" dirty="0" smtClean="0"/>
              <a:t> correspond to simulations</a:t>
            </a:r>
            <a:endParaRPr lang="fr-FR" b="1" dirty="0"/>
          </a:p>
        </p:txBody>
      </p:sp>
      <p:sp>
        <p:nvSpPr>
          <p:cNvPr id="90" name="ZoneTexte 89"/>
          <p:cNvSpPr txBox="1"/>
          <p:nvPr/>
        </p:nvSpPr>
        <p:spPr>
          <a:xfrm>
            <a:off x="684143" y="4209084"/>
            <a:ext cx="520172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b="1" dirty="0" smtClean="0"/>
              <a:t>2</a:t>
            </a:r>
            <a:r>
              <a:rPr lang="fr-FR" b="1" baseline="30000" dirty="0" smtClean="0"/>
              <a:t>nd</a:t>
            </a:r>
            <a:r>
              <a:rPr lang="fr-FR" b="1" dirty="0" smtClean="0"/>
              <a:t> </a:t>
            </a:r>
            <a:r>
              <a:rPr lang="fr-FR" b="1" dirty="0" err="1" smtClean="0"/>
              <a:t>order</a:t>
            </a:r>
            <a:r>
              <a:rPr lang="fr-FR" b="1" dirty="0" smtClean="0"/>
              <a:t> aberrations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observed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the </a:t>
            </a:r>
            <a:r>
              <a:rPr lang="fr-FR" b="1" dirty="0" err="1" smtClean="0"/>
              <a:t>emittance-meter</a:t>
            </a:r>
            <a:endParaRPr lang="fr-FR" b="1" dirty="0" smtClean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è"/>
            </a:pPr>
            <a:r>
              <a:rPr lang="fr-FR" b="1" dirty="0" err="1" smtClean="0">
                <a:sym typeface="Wingdings" panose="05000000000000000000" pitchFamily="2" charset="2"/>
              </a:rPr>
              <a:t>Order</a:t>
            </a:r>
            <a:r>
              <a:rPr lang="fr-FR" b="1" dirty="0" smtClean="0">
                <a:sym typeface="Wingdings" panose="05000000000000000000" pitchFamily="2" charset="2"/>
              </a:rPr>
              <a:t> 3: Not by </a:t>
            </a:r>
            <a:r>
              <a:rPr lang="fr-FR" b="1" dirty="0" err="1" smtClean="0">
                <a:sym typeface="Wingdings" panose="05000000000000000000" pitchFamily="2" charset="2"/>
              </a:rPr>
              <a:t>eye</a:t>
            </a:r>
            <a:r>
              <a:rPr lang="fr-FR" b="1" dirty="0" smtClean="0">
                <a:sym typeface="Wingdings" panose="05000000000000000000" pitchFamily="2" charset="2"/>
              </a:rPr>
              <a:t>, but a computer </a:t>
            </a:r>
            <a:r>
              <a:rPr lang="fr-FR" b="1" dirty="0" err="1" smtClean="0">
                <a:sym typeface="Wingdings" panose="05000000000000000000" pitchFamily="2" charset="2"/>
              </a:rPr>
              <a:t>could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è"/>
            </a:pPr>
            <a:r>
              <a:rPr lang="fr-FR" b="1" dirty="0"/>
              <a:t>Image </a:t>
            </a:r>
            <a:r>
              <a:rPr lang="fr-FR" b="1" dirty="0" err="1"/>
              <a:t>analysis</a:t>
            </a:r>
            <a:r>
              <a:rPr lang="fr-FR" b="1" dirty="0"/>
              <a:t> software </a:t>
            </a:r>
            <a:r>
              <a:rPr lang="fr-FR" b="1" dirty="0" err="1"/>
              <a:t>under</a:t>
            </a:r>
            <a:r>
              <a:rPr lang="fr-FR" b="1" dirty="0"/>
              <a:t> </a:t>
            </a:r>
            <a:r>
              <a:rPr lang="fr-FR" b="1" dirty="0" err="1" smtClean="0"/>
              <a:t>development</a:t>
            </a:r>
            <a:endParaRPr lang="fr-FR" b="1" dirty="0"/>
          </a:p>
          <a:p>
            <a:pPr>
              <a:lnSpc>
                <a:spcPct val="130000"/>
              </a:lnSpc>
            </a:pPr>
            <a:r>
              <a:rPr lang="fr-FR" b="1" dirty="0"/>
              <a:t> </a:t>
            </a:r>
            <a:r>
              <a:rPr lang="fr-FR" b="1" dirty="0" smtClean="0"/>
              <a:t>     (A. </a:t>
            </a:r>
            <a:r>
              <a:rPr lang="fr-FR" b="1" dirty="0" err="1" smtClean="0"/>
              <a:t>Balana</a:t>
            </a:r>
            <a:r>
              <a:rPr lang="fr-FR" b="1" dirty="0" smtClean="0"/>
              <a:t>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45180" y="6488763"/>
            <a:ext cx="4484019" cy="3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J. Michaud et al., NIMB 541 (2023) 161</a:t>
            </a:r>
            <a:endParaRPr lang="en-GB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671948" y="2708502"/>
            <a:ext cx="8511285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To-do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shaping of exit (1</a:t>
            </a:r>
            <a:r>
              <a:rPr lang="en-GB" sz="2400" b="1" baseline="30000" dirty="0" smtClean="0"/>
              <a:t>st</a:t>
            </a:r>
            <a:r>
              <a:rPr lang="en-GB" sz="2400" b="1" dirty="0" smtClean="0"/>
              <a:t> dipole) and entrance (2</a:t>
            </a:r>
            <a:r>
              <a:rPr lang="en-GB" sz="2400" b="1" baseline="30000" dirty="0" smtClean="0"/>
              <a:t>nd</a:t>
            </a:r>
            <a:r>
              <a:rPr lang="en-GB" sz="2400" b="1" dirty="0" smtClean="0"/>
              <a:t> dipole) poles</a:t>
            </a:r>
          </a:p>
          <a:p>
            <a:r>
              <a:rPr lang="en-GB" sz="2400" b="1" dirty="0"/>
              <a:t> </a:t>
            </a:r>
            <a:r>
              <a:rPr lang="en-GB" sz="2400" b="1" dirty="0" smtClean="0"/>
              <a:t>   </a:t>
            </a:r>
            <a:r>
              <a:rPr lang="en-GB" sz="2400" b="1" dirty="0" smtClean="0">
                <a:sym typeface="Wingdings" panose="05000000000000000000" pitchFamily="2" charset="2"/>
              </a:rPr>
              <a:t> fixed </a:t>
            </a:r>
            <a:r>
              <a:rPr lang="en-GB" sz="2400" b="1" dirty="0" err="1" smtClean="0">
                <a:sym typeface="Wingdings" panose="05000000000000000000" pitchFamily="2" charset="2"/>
              </a:rPr>
              <a:t>hexapole</a:t>
            </a:r>
            <a:r>
              <a:rPr lang="en-GB" sz="2400" b="1" dirty="0" smtClean="0">
                <a:sym typeface="Wingdings" panose="05000000000000000000" pitchFamily="2" charset="2"/>
              </a:rPr>
              <a:t> corrections</a:t>
            </a:r>
            <a:endParaRPr lang="en-GB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optimising of 3</a:t>
            </a:r>
            <a:r>
              <a:rPr lang="en-GB" sz="2400" b="1" baseline="30000" dirty="0" smtClean="0"/>
              <a:t>rd</a:t>
            </a:r>
            <a:r>
              <a:rPr lang="en-GB" sz="2400" b="1" dirty="0" smtClean="0"/>
              <a:t> and higher 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/>
              <a:t>implementation of automatic higher-order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NMR measurement reliability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338254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3958" r="5320" b="10316"/>
          <a:stretch/>
        </p:blipFill>
        <p:spPr>
          <a:xfrm>
            <a:off x="7633012" y="3678944"/>
            <a:ext cx="4443372" cy="248906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37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preparation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: General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purpose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ion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buncher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GPIB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1" y="447259"/>
            <a:ext cx="5605456" cy="2485469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585" y="534950"/>
            <a:ext cx="4547282" cy="3248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451947" y="2993485"/>
                <a:ext cx="7336221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rgbClr val="C00000"/>
                    </a:solidFill>
                  </a:rPr>
                  <a:t>Emittance: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fr-FR" b="1" dirty="0">
                    <a:solidFill>
                      <a:schemeClr val="tx1"/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.</a:t>
                </a:r>
                <a:r>
                  <a:rPr lang="fr-FR" b="1" dirty="0" err="1" smtClean="0">
                    <a:solidFill>
                      <a:schemeClr val="tx1"/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mm.mrad</a:t>
                </a:r>
                <a:r>
                  <a:rPr lang="fr-FR" b="1" dirty="0" smtClean="0">
                    <a:solidFill>
                      <a:schemeClr val="tx1"/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 at 30 </a:t>
                </a:r>
                <a:r>
                  <a:rPr lang="fr-FR" b="1" dirty="0" err="1" smtClean="0">
                    <a:solidFill>
                      <a:schemeClr val="tx1"/>
                    </a:solidFill>
                    <a:ea typeface="CMU Sans Serif" panose="02000603000000000000" pitchFamily="2" charset="0"/>
                    <a:cs typeface="CMU Sans Serif" panose="02000603000000000000" pitchFamily="2" charset="0"/>
                  </a:rPr>
                  <a:t>keV</a:t>
                </a:r>
                <a:endParaRPr lang="fr-FR" b="1" dirty="0" smtClean="0">
                  <a:solidFill>
                    <a:schemeClr val="tx1"/>
                  </a:solidFill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  <a:p>
                <a:endParaRPr lang="en-GB" sz="600" b="1" dirty="0" smtClean="0">
                  <a:solidFill>
                    <a:schemeClr val="tx1"/>
                  </a:solidFill>
                </a:endParaRPr>
              </a:p>
              <a:p>
                <a:r>
                  <a:rPr lang="en-GB" sz="2000" b="1" dirty="0" smtClean="0">
                    <a:solidFill>
                      <a:srgbClr val="C00000"/>
                    </a:solidFill>
                  </a:rPr>
                  <a:t>Continuous mode: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smtClean="0"/>
                  <a:t>Transmission for K</a:t>
                </a:r>
                <a:r>
                  <a:rPr lang="fr-FR" b="1" baseline="30000" dirty="0" smtClean="0"/>
                  <a:t>+</a:t>
                </a:r>
                <a:r>
                  <a:rPr lang="fr-FR" b="1" dirty="0" smtClean="0"/>
                  <a:t> ions </a:t>
                </a:r>
                <a:r>
                  <a:rPr lang="fr-FR" b="1" dirty="0" err="1" smtClean="0"/>
                  <a:t>is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routinely</a:t>
                </a:r>
                <a:r>
                  <a:rPr lang="fr-FR" b="1" dirty="0" smtClean="0"/>
                  <a:t> over 75 %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 smtClean="0"/>
                  <a:t>Careful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optical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tuning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yields</a:t>
                </a:r>
                <a:r>
                  <a:rPr lang="fr-FR" b="1" dirty="0" smtClean="0"/>
                  <a:t> transmission &gt;90 %</a:t>
                </a:r>
              </a:p>
              <a:p>
                <a:endParaRPr lang="fr-FR" sz="600" b="1" dirty="0" smtClean="0"/>
              </a:p>
              <a:p>
                <a:r>
                  <a:rPr lang="fr-FR" sz="2000" b="1" dirty="0" err="1" smtClean="0">
                    <a:solidFill>
                      <a:srgbClr val="C00000"/>
                    </a:solidFill>
                  </a:rPr>
                  <a:t>Bunching</a:t>
                </a:r>
                <a:r>
                  <a:rPr lang="fr-FR" sz="2000" b="1" dirty="0" smtClean="0">
                    <a:solidFill>
                      <a:srgbClr val="C00000"/>
                    </a:solidFill>
                  </a:rPr>
                  <a:t> mode: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smtClean="0"/>
                  <a:t>100 </a:t>
                </a:r>
                <a:r>
                  <a:rPr lang="fr-FR" b="1" dirty="0"/>
                  <a:t>% transmission up to 10</a:t>
                </a:r>
                <a:r>
                  <a:rPr lang="fr-FR" b="1" baseline="30000" dirty="0"/>
                  <a:t>6</a:t>
                </a:r>
                <a:r>
                  <a:rPr lang="fr-FR" b="1" dirty="0"/>
                  <a:t> ions/</a:t>
                </a:r>
                <a:r>
                  <a:rPr lang="fr-FR" b="1" dirty="0" err="1"/>
                  <a:t>bunch</a:t>
                </a:r>
                <a:endParaRPr lang="fr-FR" b="1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fr-FR" b="1" dirty="0"/>
                  <a:t> 50 % transmission </a:t>
                </a:r>
                <a:r>
                  <a:rPr lang="fr-FR" b="1" dirty="0" err="1"/>
                  <a:t>with</a:t>
                </a:r>
                <a:r>
                  <a:rPr lang="fr-FR" b="1" dirty="0"/>
                  <a:t> 10</a:t>
                </a:r>
                <a:r>
                  <a:rPr lang="fr-FR" b="1" baseline="30000" dirty="0"/>
                  <a:t>8</a:t>
                </a:r>
                <a:r>
                  <a:rPr lang="fr-FR" b="1" dirty="0"/>
                  <a:t> </a:t>
                </a:r>
                <a:r>
                  <a:rPr lang="fr-FR" b="1" dirty="0" smtClean="0"/>
                  <a:t>ions/</a:t>
                </a:r>
                <a:r>
                  <a:rPr lang="fr-FR" b="1" dirty="0" err="1" smtClean="0"/>
                  <a:t>bunch</a:t>
                </a:r>
                <a:endParaRPr lang="fr-FR" b="1" dirty="0"/>
              </a:p>
              <a:p>
                <a:endParaRPr lang="fr-FR" sz="600" b="1" dirty="0" smtClean="0"/>
              </a:p>
              <a:p>
                <a:r>
                  <a:rPr lang="fr-FR" sz="2000" b="1" dirty="0" err="1" smtClean="0">
                    <a:solidFill>
                      <a:srgbClr val="C00000"/>
                    </a:solidFill>
                  </a:rPr>
                  <a:t>Energy</a:t>
                </a:r>
                <a:r>
                  <a:rPr lang="fr-FR" sz="2000" b="1" dirty="0" smtClean="0">
                    <a:solidFill>
                      <a:srgbClr val="C00000"/>
                    </a:solidFill>
                  </a:rPr>
                  <a:t> and time dispersion: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 smtClean="0"/>
                  <a:t>Energy</a:t>
                </a:r>
                <a:r>
                  <a:rPr lang="fr-FR" b="1" dirty="0" smtClean="0"/>
                  <a:t> dispersion </a:t>
                </a:r>
                <a:r>
                  <a:rPr lang="fr-FR" b="1" dirty="0" err="1" smtClean="0"/>
                  <a:t>measurement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currently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limited</a:t>
                </a:r>
                <a:r>
                  <a:rPr lang="fr-FR" b="1" dirty="0" smtClean="0"/>
                  <a:t> by </a:t>
                </a:r>
                <a:r>
                  <a:rPr lang="fr-FR" b="1" dirty="0" err="1" smtClean="0"/>
                  <a:t>detection</a:t>
                </a:r>
                <a:r>
                  <a:rPr lang="fr-FR" b="1" dirty="0" smtClean="0"/>
                  <a:t> </a:t>
                </a:r>
              </a:p>
              <a:p>
                <a:r>
                  <a:rPr lang="fr-FR" b="1" dirty="0" smtClean="0"/>
                  <a:t>     system (&lt; 6 eV)  </a:t>
                </a:r>
                <a:r>
                  <a:rPr lang="fr-FR" b="1" dirty="0" smtClean="0">
                    <a:sym typeface="Wingdings" panose="05000000000000000000" pitchFamily="2" charset="2"/>
                  </a:rPr>
                  <a:t>  </a:t>
                </a:r>
                <a:r>
                  <a:rPr lang="fr-FR" b="1" dirty="0" err="1" smtClean="0">
                    <a:sym typeface="Wingdings" panose="05000000000000000000" pitchFamily="2" charset="2"/>
                  </a:rPr>
                  <a:t>Magnetof</a:t>
                </a:r>
                <a:endParaRPr lang="fr-FR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smtClean="0"/>
                  <a:t>Minimum time dispersion </a:t>
                </a:r>
                <a:r>
                  <a:rPr lang="fr-FR" b="1" dirty="0" err="1" smtClean="0"/>
                  <a:t>currently</a:t>
                </a:r>
                <a:r>
                  <a:rPr lang="fr-FR" b="1" dirty="0" smtClean="0"/>
                  <a:t> down to </a:t>
                </a:r>
                <a14:m>
                  <m:oMath xmlns:m="http://schemas.openxmlformats.org/officeDocument/2006/math">
                    <m:r>
                      <a:rPr lang="fr-FR" b="1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b="1" dirty="0" smtClean="0"/>
                  <a:t> 250 ns (FWHM) at 3 </a:t>
                </a:r>
                <a:r>
                  <a:rPr lang="fr-FR" b="1" dirty="0" err="1" smtClean="0"/>
                  <a:t>keV</a:t>
                </a:r>
                <a:endParaRPr lang="fr-FR" b="1" dirty="0" smtClean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47" y="2993485"/>
                <a:ext cx="7336221" cy="3847207"/>
              </a:xfrm>
              <a:prstGeom prst="rect">
                <a:avLst/>
              </a:prstGeom>
              <a:blipFill>
                <a:blip r:embed="rId5"/>
                <a:stretch>
                  <a:fillRect l="-831" t="-792" b="-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172093" y="6299242"/>
            <a:ext cx="3626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Gerbaux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, C.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Roumegou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 et al., LP2iB</a:t>
            </a:r>
          </a:p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Gerbaux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 et al., NIMA 1046 (2023) 167631</a:t>
            </a:r>
            <a:endParaRPr lang="fr-FR" sz="1400" dirty="0"/>
          </a:p>
        </p:txBody>
      </p:sp>
      <p:pic>
        <p:nvPicPr>
          <p:cNvPr id="13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713" y="713434"/>
            <a:ext cx="1238722" cy="6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61" y="2707536"/>
            <a:ext cx="1810374" cy="88792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83344" y="1445897"/>
            <a:ext cx="10913052" cy="4044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3200" b="1" dirty="0" smtClean="0">
                <a:solidFill>
                  <a:srgbClr val="C00000"/>
                </a:solidFill>
              </a:rPr>
              <a:t>To-do list:</a:t>
            </a:r>
            <a:endParaRPr lang="en-GB" sz="32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endParaRPr lang="en-GB" sz="1400" b="1" dirty="0" smtClean="0"/>
          </a:p>
          <a:p>
            <a:pPr>
              <a:lnSpc>
                <a:spcPct val="120000"/>
              </a:lnSpc>
            </a:pPr>
            <a:r>
              <a:rPr lang="en-GB" sz="2800" b="1" dirty="0" smtClean="0"/>
              <a:t>- </a:t>
            </a:r>
            <a:r>
              <a:rPr lang="en-GB" sz="2800" b="1" dirty="0" err="1" smtClean="0"/>
              <a:t>Magnetof</a:t>
            </a:r>
            <a:r>
              <a:rPr lang="en-GB" sz="2800" b="1" dirty="0" smtClean="0"/>
              <a:t> </a:t>
            </a:r>
            <a:r>
              <a:rPr lang="en-GB" sz="2800" b="1" dirty="0"/>
              <a:t>for energy dispersion (avoid efficiency issues) </a:t>
            </a:r>
            <a:br>
              <a:rPr lang="en-GB" sz="2800" b="1" dirty="0"/>
            </a:br>
            <a:r>
              <a:rPr lang="en-GB" sz="2800" b="1" dirty="0"/>
              <a:t>- Transverse emittance measurements in bunching mode </a:t>
            </a:r>
            <a:br>
              <a:rPr lang="en-GB" sz="2800" b="1" dirty="0"/>
            </a:br>
            <a:r>
              <a:rPr lang="en-GB" sz="2800" b="1" dirty="0"/>
              <a:t>- </a:t>
            </a:r>
            <a:r>
              <a:rPr lang="en-GB" sz="2800" b="1" dirty="0" smtClean="0"/>
              <a:t>RF </a:t>
            </a:r>
            <a:r>
              <a:rPr lang="en-GB" sz="2800" b="1" dirty="0"/>
              <a:t>phase dependence for the bunches </a:t>
            </a:r>
            <a:br>
              <a:rPr lang="en-GB" sz="2800" b="1" dirty="0"/>
            </a:br>
            <a:r>
              <a:rPr lang="en-GB" sz="2800" b="1" dirty="0"/>
              <a:t>- Bunching mode to </a:t>
            </a:r>
            <a:r>
              <a:rPr lang="en-GB" sz="2800" b="1" dirty="0" smtClean="0"/>
              <a:t>be investigated </a:t>
            </a:r>
            <a:r>
              <a:rPr lang="en-GB" sz="2800" b="1" dirty="0"/>
              <a:t>in detail (energy vs time dispersion) </a:t>
            </a:r>
            <a:br>
              <a:rPr lang="en-GB" sz="2800" b="1" dirty="0"/>
            </a:br>
            <a:r>
              <a:rPr lang="en-GB" sz="2800" b="1" dirty="0"/>
              <a:t>- Space charge effects </a:t>
            </a:r>
            <a:br>
              <a:rPr lang="en-GB" sz="2800" b="1" dirty="0"/>
            </a:br>
            <a:r>
              <a:rPr lang="en-GB" sz="2800" b="1" dirty="0"/>
              <a:t>- coupling to HRS ? </a:t>
            </a:r>
            <a:endParaRPr lang="en-GB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00389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482242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38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Beam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purification: PIPERADE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48" name="Espace réservé du contenu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/>
          <a:stretch/>
        </p:blipFill>
        <p:spPr>
          <a:xfrm>
            <a:off x="5752935" y="801944"/>
            <a:ext cx="3598494" cy="343884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38" y="4333997"/>
            <a:ext cx="3244655" cy="25240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/>
              <p:nvPr/>
            </p:nvSpPr>
            <p:spPr>
              <a:xfrm>
                <a:off x="9153214" y="4054593"/>
                <a:ext cx="2923557" cy="674415"/>
              </a:xfrm>
              <a:prstGeom prst="rect">
                <a:avLst/>
              </a:prstGeom>
              <a:noFill/>
              <a:ln w="38100" cap="flat" cmpd="sng" algn="ctr">
                <a:solidFill>
                  <a:srgbClr val="093A49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lvl="0"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fi-FI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𝝂</m:t>
                          </m:r>
                        </m:e>
                        <m:sub>
                          <m:r>
                            <a:rPr kumimoji="0" lang="fr-FR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𝒄</m:t>
                          </m:r>
                        </m:sub>
                      </m:sSub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kumimoji="0" lang="fi-FI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+ 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𝟐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𝝅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𝒏</m:t>
                          </m:r>
                        </m:num>
                        <m:den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𝟐</m:t>
                          </m:r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𝝅</m:t>
                          </m:r>
                          <m:r>
                            <a:rPr kumimoji="0" lang="fi-FI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𝒕</m:t>
                          </m:r>
                        </m:den>
                      </m:f>
                      <m:r>
                        <a:rPr kumimoji="0" lang="fr-FR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en-US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sz="2000" b="1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𝝅</m:t>
                          </m:r>
                          <m:r>
                            <a:rPr lang="fr-FR" sz="20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𝒎</m:t>
                          </m:r>
                        </m:den>
                      </m:f>
                      <m:r>
                        <a:rPr lang="fr-FR" sz="20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</a:endParaRPr>
              </a:p>
            </p:txBody>
          </p:sp>
        </mc:Choice>
        <mc:Fallback xmlns="">
          <p:sp>
            <p:nvSpPr>
              <p:cNvPr id="64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214" y="4054593"/>
                <a:ext cx="2923557" cy="6744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093A49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9696043" y="4981830"/>
                <a:ext cx="1902572" cy="1107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GB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</a:rPr>
                      <m:t> ∗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fr-FR" b="1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GB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precision:</a:t>
                </a:r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b="1" i="1" smtClean="0">
                        <a:latin typeface="Cambria Math" panose="02040503050406030204" pitchFamily="18" charset="0"/>
                      </a:rPr>
                      <m:t> ∗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𝟒𝟎</m:t>
                    </m:r>
                  </m:oMath>
                </a14:m>
                <a:endPara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043" y="4981830"/>
                <a:ext cx="1902572" cy="1107419"/>
              </a:xfrm>
              <a:prstGeom prst="rect">
                <a:avLst/>
              </a:prstGeom>
              <a:blipFill>
                <a:blip r:embed="rId5"/>
                <a:stretch>
                  <a:fillRect l="-1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8980657" y="1031394"/>
                <a:ext cx="2893677" cy="1107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GB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endParaRPr lang="fr-FR" b="1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GB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precision:</a:t>
                </a:r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sup>
                    </m:sSup>
                  </m:oMath>
                </a14:m>
                <a:endPara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0657" y="1031394"/>
                <a:ext cx="2893677" cy="1107419"/>
              </a:xfrm>
              <a:prstGeom prst="rect">
                <a:avLst/>
              </a:prstGeom>
              <a:blipFill>
                <a:blip r:embed="rId6"/>
                <a:stretch>
                  <a:fillRect l="-1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9" y="862451"/>
            <a:ext cx="5067512" cy="337834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4" y="4319470"/>
            <a:ext cx="5219086" cy="1760726"/>
          </a:xfrm>
          <a:prstGeom prst="rect">
            <a:avLst/>
          </a:prstGeom>
        </p:spPr>
      </p:pic>
      <p:cxnSp>
        <p:nvCxnSpPr>
          <p:cNvPr id="32" name="Connecteur droit 31"/>
          <p:cNvCxnSpPr/>
          <p:nvPr/>
        </p:nvCxnSpPr>
        <p:spPr>
          <a:xfrm flipH="1">
            <a:off x="914401" y="3161742"/>
            <a:ext cx="2043118" cy="136809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4247054" y="3161742"/>
            <a:ext cx="812211" cy="136809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85032" y="5897934"/>
            <a:ext cx="5006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64"/>
                </a:solidFill>
                <a:latin typeface="Calibri"/>
              </a:rPr>
              <a:t>purification trap		accumulation &amp;				measurement trap</a:t>
            </a:r>
            <a:endParaRPr lang="en-US" sz="1600" b="1" dirty="0">
              <a:solidFill>
                <a:srgbClr val="000064"/>
              </a:solidFill>
              <a:latin typeface="Calibri"/>
            </a:endParaRPr>
          </a:p>
        </p:txBody>
      </p:sp>
      <p:pic>
        <p:nvPicPr>
          <p:cNvPr id="35" name="Image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590" y="3291587"/>
            <a:ext cx="822809" cy="43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080" b="18907"/>
          <a:stretch/>
        </p:blipFill>
        <p:spPr>
          <a:xfrm>
            <a:off x="4370193" y="3769695"/>
            <a:ext cx="1116206" cy="430170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718457" y="1261923"/>
            <a:ext cx="492443" cy="461665"/>
          </a:xfrm>
          <a:prstGeom prst="rect">
            <a:avLst/>
          </a:prstGeom>
          <a:solidFill>
            <a:srgbClr val="ECF1FA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7T</a:t>
            </a:r>
            <a:endParaRPr lang="en-GB" sz="2400" b="1" dirty="0"/>
          </a:p>
        </p:txBody>
      </p:sp>
      <p:sp>
        <p:nvSpPr>
          <p:cNvPr id="39" name="Rectangle 38"/>
          <p:cNvSpPr/>
          <p:nvPr/>
        </p:nvSpPr>
        <p:spPr>
          <a:xfrm>
            <a:off x="213735" y="6492582"/>
            <a:ext cx="3431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Ascher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 et al., NIMA1019 (2021) 165857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7809750" y="4370284"/>
            <a:ext cx="79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PI-ICR</a:t>
            </a:r>
            <a:endParaRPr lang="en-GB" b="1" dirty="0"/>
          </a:p>
        </p:txBody>
      </p:sp>
      <p:sp>
        <p:nvSpPr>
          <p:cNvPr id="25" name="Rectangle 24"/>
          <p:cNvSpPr/>
          <p:nvPr/>
        </p:nvSpPr>
        <p:spPr>
          <a:xfrm>
            <a:off x="8987337" y="6410085"/>
            <a:ext cx="3319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Ascher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Flayol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D.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Atanasov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E. Rey-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herme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G.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Guignard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et al., LP2iB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533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482242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39</a:t>
            </a:fld>
            <a:endParaRPr lang="fr-FR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PIPERADE: Mass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measurement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of </a:t>
            </a:r>
            <a:r>
              <a:rPr lang="fr-FR" b="1" baseline="30000" dirty="0" smtClean="0">
                <a:solidFill>
                  <a:srgbClr val="2559FF"/>
                </a:solidFill>
                <a:latin typeface="Verdana" pitchFamily="34" charset="0"/>
              </a:rPr>
              <a:t>41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K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with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ToF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-ICR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7" y="853811"/>
            <a:ext cx="6136414" cy="4602310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7467948" y="683298"/>
            <a:ext cx="3199966" cy="4726744"/>
            <a:chOff x="7467948" y="938490"/>
            <a:chExt cx="3199966" cy="4726744"/>
          </a:xfrm>
        </p:grpSpPr>
        <p:pic>
          <p:nvPicPr>
            <p:cNvPr id="89" name="Image 88"/>
            <p:cNvPicPr>
              <a:picLocks noChangeAspect="1"/>
            </p:cNvPicPr>
            <p:nvPr/>
          </p:nvPicPr>
          <p:blipFill rotWithShape="1">
            <a:blip r:embed="rId3"/>
            <a:srcRect l="3998"/>
            <a:stretch/>
          </p:blipFill>
          <p:spPr>
            <a:xfrm>
              <a:off x="7627941" y="4090123"/>
              <a:ext cx="3039973" cy="1575111"/>
            </a:xfrm>
            <a:prstGeom prst="rect">
              <a:avLst/>
            </a:prstGeom>
          </p:spPr>
        </p:pic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4668" y="2515012"/>
              <a:ext cx="3084593" cy="1575111"/>
            </a:xfrm>
            <a:prstGeom prst="rect">
              <a:avLst/>
            </a:prstGeom>
          </p:spPr>
        </p:pic>
        <p:pic>
          <p:nvPicPr>
            <p:cNvPr id="91" name="Image 90"/>
            <p:cNvPicPr>
              <a:picLocks noChangeAspect="1"/>
            </p:cNvPicPr>
            <p:nvPr/>
          </p:nvPicPr>
          <p:blipFill rotWithShape="1">
            <a:blip r:embed="rId5"/>
            <a:srcRect t="1522"/>
            <a:stretch/>
          </p:blipFill>
          <p:spPr>
            <a:xfrm>
              <a:off x="7467948" y="938490"/>
              <a:ext cx="3171313" cy="15760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ZoneTexte 91"/>
                <p:cNvSpPr txBox="1"/>
                <p:nvPr/>
              </p:nvSpPr>
              <p:spPr>
                <a:xfrm>
                  <a:off x="9536584" y="1669362"/>
                  <a:ext cx="742063" cy="4089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39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92" name="ZoneTexte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6584" y="1669362"/>
                  <a:ext cx="742063" cy="40895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ZoneTexte 92"/>
                <p:cNvSpPr txBox="1"/>
                <p:nvPr/>
              </p:nvSpPr>
              <p:spPr>
                <a:xfrm>
                  <a:off x="9554820" y="4877678"/>
                  <a:ext cx="742063" cy="4089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39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93" name="ZoneTexte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4820" y="4877678"/>
                  <a:ext cx="742063" cy="40895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ZoneTexte 93"/>
                <p:cNvSpPr txBox="1"/>
                <p:nvPr/>
              </p:nvSpPr>
              <p:spPr>
                <a:xfrm>
                  <a:off x="9554820" y="3219432"/>
                  <a:ext cx="748475" cy="4062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41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/>
                </a:p>
              </p:txBody>
            </p:sp>
          </mc:Choice>
          <mc:Fallback xmlns="">
            <p:sp>
              <p:nvSpPr>
                <p:cNvPr id="94" name="ZoneTexte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4820" y="3219432"/>
                  <a:ext cx="748475" cy="4062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5" name="Rectangle 94"/>
          <p:cNvSpPr/>
          <p:nvPr/>
        </p:nvSpPr>
        <p:spPr>
          <a:xfrm>
            <a:off x="6674347" y="3830583"/>
            <a:ext cx="197485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/>
          <p:cNvCxnSpPr/>
          <p:nvPr/>
        </p:nvCxnSpPr>
        <p:spPr>
          <a:xfrm flipV="1">
            <a:off x="6871832" y="702619"/>
            <a:ext cx="654183" cy="3127966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>
            <a:off x="6871832" y="4033459"/>
            <a:ext cx="682836" cy="1202663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8519477" y="5401086"/>
                <a:ext cx="1451872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FA8B7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rgbClr val="FA8B7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rgbClr val="FA8B7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sz="2000" b="1" i="1" smtClean="0">
                              <a:solidFill>
                                <a:srgbClr val="FA8B7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477" y="5401086"/>
                <a:ext cx="1451872" cy="6685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ZoneTexte 108"/>
          <p:cNvSpPr txBox="1"/>
          <p:nvPr/>
        </p:nvSpPr>
        <p:spPr>
          <a:xfrm>
            <a:off x="1275909" y="5658997"/>
            <a:ext cx="5398438" cy="852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measured with </a:t>
            </a:r>
            <a:r>
              <a:rPr lang="en-US" sz="2000" b="1" baseline="300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39</a:t>
            </a:r>
            <a:r>
              <a:rPr lang="en-US" sz="20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 as reference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ToF</a:t>
            </a:r>
            <a:r>
              <a:rPr lang="en-US" sz="20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-ICR of 1 s</a:t>
            </a:r>
            <a:endParaRPr lang="en-US" sz="2000" b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87337" y="6410085"/>
            <a:ext cx="3319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Ascher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Flayol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D.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Atanasov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E. Rey-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herme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, G. </a:t>
            </a:r>
            <a:r>
              <a:rPr lang="en-GB" sz="1200" b="1" dirty="0" err="1" smtClean="0">
                <a:latin typeface="Times New Roman" pitchFamily="18" charset="0"/>
                <a:cs typeface="Times New Roman" pitchFamily="18" charset="0"/>
              </a:rPr>
              <a:t>Guignard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et al., LP2iB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6329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DESIR </a:t>
            </a:r>
            <a:r>
              <a:rPr lang="fr-FR" b="1" dirty="0" err="1" smtClean="0">
                <a:solidFill>
                  <a:srgbClr val="2559FF"/>
                </a:solidFill>
                <a:latin typeface="Verdana" pitchFamily="34" charset="0"/>
              </a:rPr>
              <a:t>scientific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 programme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14" name="Espace réservé du contenu 1"/>
          <p:cNvSpPr txBox="1">
            <a:spLocks/>
          </p:cNvSpPr>
          <p:nvPr/>
        </p:nvSpPr>
        <p:spPr>
          <a:xfrm>
            <a:off x="456949" y="1652796"/>
            <a:ext cx="11568048" cy="35524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2100" b="1" spc="-2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DESIR: </a:t>
            </a:r>
            <a:r>
              <a:rPr lang="fr-FR" sz="2100" b="1" spc="-2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fr-FR" sz="2100" b="1" spc="-2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/March 2024:</a:t>
            </a:r>
            <a:r>
              <a:rPr lang="fr-FR" sz="2100" spc="-2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100 participants, 22 instituts (15 </a:t>
            </a:r>
            <a:r>
              <a:rPr lang="fr-FR" sz="2100" spc="-2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from</a:t>
            </a:r>
            <a:r>
              <a:rPr lang="fr-FR" sz="2100" spc="-2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100" spc="-2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foreign</a:t>
            </a:r>
            <a:r>
              <a:rPr lang="fr-FR" sz="2100" spc="-2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countries)</a:t>
            </a:r>
            <a:endParaRPr lang="fr-FR" sz="2100" spc="-2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sz="21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2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LUMIERE: 2 July 2024 </a:t>
            </a:r>
            <a:r>
              <a:rPr lang="fr-FR" sz="2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(25 participants)</a:t>
            </a:r>
            <a:endParaRPr lang="fr-FR" sz="11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sz="18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2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BESTIOL: 16 </a:t>
            </a:r>
            <a:r>
              <a:rPr lang="fr-FR" sz="21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fr-FR" sz="2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</a:t>
            </a:r>
            <a:r>
              <a:rPr lang="fr-FR" sz="2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(48 participants)</a:t>
            </a:r>
            <a:endParaRPr lang="fr-FR" sz="11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sz="18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2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DETRAP: 6 May 2025</a:t>
            </a:r>
            <a:endParaRPr lang="fr-FR" sz="3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sz="18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21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Letters</a:t>
            </a:r>
            <a:r>
              <a:rPr lang="fr-FR" sz="2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1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</a:t>
            </a:r>
            <a:r>
              <a:rPr lang="fr-FR" sz="2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end of 2025</a:t>
            </a: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sz="21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21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Proposals</a:t>
            </a:r>
            <a:r>
              <a:rPr lang="fr-FR" sz="2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2026</a:t>
            </a:r>
          </a:p>
          <a:p>
            <a:pPr marL="0" indent="0">
              <a:lnSpc>
                <a:spcPct val="98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sz="21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PIPERADE: PI-ICR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271091" y="714765"/>
            <a:ext cx="11887229" cy="6086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3200" b="1" dirty="0" smtClean="0">
                <a:solidFill>
                  <a:srgbClr val="C00000"/>
                </a:solidFill>
              </a:rPr>
              <a:t>To-do list:</a:t>
            </a:r>
            <a:endParaRPr lang="en-GB" sz="3200" b="1" dirty="0">
              <a:solidFill>
                <a:srgbClr val="C00000"/>
              </a:solidFill>
            </a:endParaRPr>
          </a:p>
          <a:p>
            <a:pPr>
              <a:lnSpc>
                <a:spcPct val="95000"/>
              </a:lnSpc>
            </a:pPr>
            <a:endParaRPr lang="en-GB" sz="1400" b="1" dirty="0" smtClean="0"/>
          </a:p>
          <a:p>
            <a:pPr marL="457200" indent="-4572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GB" sz="2800" b="1" dirty="0" smtClean="0"/>
              <a:t>January 2025: </a:t>
            </a:r>
            <a:r>
              <a:rPr lang="en-GB" sz="2800" b="1" dirty="0"/>
              <a:t>diaphragm change for a smaller diameter hole </a:t>
            </a:r>
            <a:endParaRPr lang="en-GB" sz="2800" b="1" dirty="0" smtClean="0"/>
          </a:p>
          <a:p>
            <a:pPr>
              <a:lnSpc>
                <a:spcPct val="95000"/>
              </a:lnSpc>
            </a:pPr>
            <a:r>
              <a:rPr lang="en-GB" sz="2800" b="1" dirty="0"/>
              <a:t> </a:t>
            </a:r>
            <a:r>
              <a:rPr lang="en-GB" sz="2800" b="1" dirty="0" smtClean="0"/>
              <a:t>     (</a:t>
            </a:r>
            <a:r>
              <a:rPr lang="en-GB" sz="2800" b="1" dirty="0"/>
              <a:t>reduction of gas leaking from PT to MT) </a:t>
            </a:r>
            <a:endParaRPr lang="en-GB" sz="2800" b="1" dirty="0" smtClean="0"/>
          </a:p>
          <a:p>
            <a:pPr marL="457200" indent="-4572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GB" sz="2800" b="1" dirty="0" smtClean="0"/>
              <a:t>before </a:t>
            </a:r>
            <a:r>
              <a:rPr lang="en-GB" sz="2800" b="1" dirty="0"/>
              <a:t>moving to </a:t>
            </a:r>
            <a:r>
              <a:rPr lang="en-GB" sz="2800" b="1" dirty="0" smtClean="0"/>
              <a:t>DESIR:</a:t>
            </a:r>
          </a:p>
          <a:p>
            <a:pPr marL="914400" lvl="1" indent="-45720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/>
              <a:t>systematic </a:t>
            </a:r>
            <a:r>
              <a:rPr lang="en-GB" sz="2800" b="1" dirty="0"/>
              <a:t>studies of </a:t>
            </a:r>
            <a:r>
              <a:rPr lang="en-GB" sz="2800" b="1" dirty="0" err="1"/>
              <a:t>ToF</a:t>
            </a:r>
            <a:r>
              <a:rPr lang="en-GB" sz="2800" b="1" dirty="0"/>
              <a:t>-ICR, impact of field imperfections </a:t>
            </a:r>
            <a:endParaRPr lang="en-GB" sz="2800" b="1" dirty="0" smtClean="0"/>
          </a:p>
          <a:p>
            <a:pPr lvl="1">
              <a:lnSpc>
                <a:spcPct val="95000"/>
              </a:lnSpc>
            </a:pPr>
            <a:r>
              <a:rPr lang="en-GB" sz="2800" b="1" dirty="0"/>
              <a:t> </a:t>
            </a:r>
            <a:r>
              <a:rPr lang="en-GB" sz="2800" b="1" dirty="0" smtClean="0"/>
              <a:t>    (</a:t>
            </a:r>
            <a:r>
              <a:rPr lang="en-GB" sz="2800" b="1" dirty="0"/>
              <a:t>anharmonicities of E-field and fluctuations of B-field) on mass </a:t>
            </a:r>
            <a:r>
              <a:rPr lang="en-GB" sz="2800" b="1" dirty="0" smtClean="0"/>
              <a:t>precision,</a:t>
            </a:r>
          </a:p>
          <a:p>
            <a:pPr lvl="1">
              <a:lnSpc>
                <a:spcPct val="95000"/>
              </a:lnSpc>
            </a:pPr>
            <a:r>
              <a:rPr lang="en-GB" sz="2800" b="1" dirty="0"/>
              <a:t> </a:t>
            </a:r>
            <a:r>
              <a:rPr lang="en-GB" sz="2800" b="1" dirty="0" smtClean="0"/>
              <a:t>     mass-dependent </a:t>
            </a:r>
            <a:r>
              <a:rPr lang="en-GB" sz="2800" b="1" dirty="0"/>
              <a:t>errors, ion-ion interaction </a:t>
            </a:r>
            <a:endParaRPr lang="en-GB" sz="2800" b="1" dirty="0" smtClean="0"/>
          </a:p>
          <a:p>
            <a:pPr marL="914400" lvl="1" indent="-45720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/>
              <a:t>PI-ICR </a:t>
            </a:r>
            <a:r>
              <a:rPr lang="en-GB" sz="2800" b="1" dirty="0"/>
              <a:t>mass measurement and systematic studies </a:t>
            </a:r>
            <a:endParaRPr lang="en-GB" sz="2800" b="1" dirty="0" smtClean="0"/>
          </a:p>
          <a:p>
            <a:pPr lvl="1">
              <a:lnSpc>
                <a:spcPct val="95000"/>
              </a:lnSpc>
            </a:pPr>
            <a:r>
              <a:rPr lang="en-GB" sz="2800" b="1" dirty="0"/>
              <a:t> </a:t>
            </a:r>
            <a:r>
              <a:rPr lang="en-GB" sz="2800" b="1" dirty="0" smtClean="0"/>
              <a:t>     (</a:t>
            </a:r>
            <a:r>
              <a:rPr lang="en-GB" sz="2800" b="1" dirty="0"/>
              <a:t>imperfections E/B fields +  image </a:t>
            </a:r>
            <a:r>
              <a:rPr lang="en-GB" sz="2800" b="1" dirty="0" smtClean="0"/>
              <a:t>distortion </a:t>
            </a:r>
            <a:r>
              <a:rPr lang="en-GB" sz="2800" b="1" dirty="0"/>
              <a:t>+  extraction </a:t>
            </a:r>
            <a:r>
              <a:rPr lang="en-GB" sz="2800" b="1" dirty="0" smtClean="0"/>
              <a:t>optimisation)</a:t>
            </a:r>
          </a:p>
          <a:p>
            <a:pPr marL="914400" lvl="1" indent="-45720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/>
              <a:t>PI-ICR </a:t>
            </a:r>
            <a:r>
              <a:rPr lang="en-GB" sz="2800" b="1" dirty="0"/>
              <a:t>cleaning: installation of an iris to select the </a:t>
            </a:r>
            <a:r>
              <a:rPr lang="en-GB" sz="2800" b="1" dirty="0" smtClean="0"/>
              <a:t>ion of interest </a:t>
            </a:r>
          </a:p>
          <a:p>
            <a:pPr marL="914400" lvl="1" indent="-45720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GB" sz="2800" b="1" dirty="0" smtClean="0"/>
              <a:t>Buffer </a:t>
            </a:r>
            <a:r>
              <a:rPr lang="en-GB" sz="2800" b="1" dirty="0"/>
              <a:t>gas cooling technique: limits in terms of trapping times </a:t>
            </a:r>
            <a:r>
              <a:rPr lang="en-GB" sz="2800" b="1" dirty="0" smtClean="0"/>
              <a:t>and</a:t>
            </a:r>
          </a:p>
          <a:p>
            <a:pPr lvl="1">
              <a:lnSpc>
                <a:spcPct val="95000"/>
              </a:lnSpc>
            </a:pPr>
            <a:r>
              <a:rPr lang="en-GB" sz="2800" b="1" dirty="0"/>
              <a:t> </a:t>
            </a:r>
            <a:r>
              <a:rPr lang="en-GB" sz="2800" b="1" dirty="0" smtClean="0"/>
              <a:t>     </a:t>
            </a:r>
            <a:r>
              <a:rPr lang="en-GB" sz="2800" b="1" dirty="0"/>
              <a:t>investigation vs number of ions </a:t>
            </a:r>
            <a:endParaRPr lang="en-GB" sz="2800" b="1" dirty="0" smtClean="0"/>
          </a:p>
          <a:p>
            <a:pPr marL="457200" indent="-4572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GB" sz="2800" b="1" dirty="0" smtClean="0"/>
              <a:t>if </a:t>
            </a:r>
            <a:r>
              <a:rPr lang="en-GB" sz="2800" b="1" dirty="0"/>
              <a:t>AC not OK at DESIR: pressure/temp stabilisation system to implement </a:t>
            </a:r>
            <a:endParaRPr lang="en-GB" sz="2800" b="1" dirty="0" smtClean="0"/>
          </a:p>
          <a:p>
            <a:pPr marL="457200" indent="-4572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GB" sz="2800" b="1" dirty="0" smtClean="0"/>
              <a:t>commissioning </a:t>
            </a:r>
            <a:r>
              <a:rPr lang="en-GB" sz="2800" b="1" dirty="0"/>
              <a:t>at DESIR: all systematics to study again </a:t>
            </a:r>
            <a:endParaRPr lang="en-GB" sz="2800" b="1" dirty="0" smtClean="0"/>
          </a:p>
        </p:txBody>
      </p:sp>
      <p:sp>
        <p:nvSpPr>
          <p:cNvPr id="8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093512" y="6482242"/>
            <a:ext cx="2098488" cy="365125"/>
          </a:xfrm>
        </p:spPr>
        <p:txBody>
          <a:bodyPr/>
          <a:lstStyle/>
          <a:p>
            <a:fld id="{4F3A1388-EA6F-5A4A-9016-7AFDB6309DC3}" type="slidenum">
              <a:rPr lang="fr-FR" smtClean="0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55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GANIL in 2030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1" r="1534"/>
          <a:stretch/>
        </p:blipFill>
        <p:spPr bwMode="auto">
          <a:xfrm>
            <a:off x="1005033" y="850424"/>
            <a:ext cx="9940530" cy="569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3977791" y="5135251"/>
            <a:ext cx="373910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fr-FR" sz="20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installations at GANIL</a:t>
            </a:r>
            <a:r>
              <a:rPr lang="en-FR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fr-FR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endParaRPr lang="en-FR" sz="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FR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cyclotrons </a:t>
            </a:r>
            <a:r>
              <a:rPr lang="fr-FR" sz="20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SPIRAL1 and</a:t>
            </a:r>
            <a:r>
              <a:rPr lang="en-FR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SPIRAL2</a:t>
            </a:r>
            <a:r>
              <a:rPr lang="fr-FR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S3-LEB</a:t>
            </a:r>
            <a:endParaRPr lang="fr-FR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E82481B-C074-B34C-658B-992BFEBF0D42}"/>
              </a:ext>
            </a:extLst>
          </p:cNvPr>
          <p:cNvSpPr/>
          <p:nvPr/>
        </p:nvSpPr>
        <p:spPr>
          <a:xfrm>
            <a:off x="4803076" y="3001008"/>
            <a:ext cx="588986" cy="329563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FR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95528AC8-4BCB-CE80-A2D9-4D61BEEE3FC4}"/>
              </a:ext>
            </a:extLst>
          </p:cNvPr>
          <p:cNvSpPr txBox="1"/>
          <p:nvPr/>
        </p:nvSpPr>
        <p:spPr>
          <a:xfrm>
            <a:off x="5097569" y="3330571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23">
            <a:extLst>
              <a:ext uri="{FF2B5EF4-FFF2-40B4-BE49-F238E27FC236}">
                <a16:creationId xmlns:a16="http://schemas.microsoft.com/office/drawing/2014/main" id="{D551ABF5-1492-9BB9-597D-5BA89977E6C4}"/>
              </a:ext>
            </a:extLst>
          </p:cNvPr>
          <p:cNvSpPr txBox="1"/>
          <p:nvPr/>
        </p:nvSpPr>
        <p:spPr>
          <a:xfrm>
            <a:off x="7285368" y="1538994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2027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0972CD1-0247-08F4-EC7C-333EBE3CBCFC}"/>
              </a:ext>
            </a:extLst>
          </p:cNvPr>
          <p:cNvSpPr/>
          <p:nvPr/>
        </p:nvSpPr>
        <p:spPr>
          <a:xfrm>
            <a:off x="6229483" y="3583977"/>
            <a:ext cx="1200150" cy="39052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SPIRAL1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E82481B-C074-B34C-658B-992BFEBF0D42}"/>
              </a:ext>
            </a:extLst>
          </p:cNvPr>
          <p:cNvSpPr/>
          <p:nvPr/>
        </p:nvSpPr>
        <p:spPr>
          <a:xfrm>
            <a:off x="7135782" y="1237441"/>
            <a:ext cx="971153" cy="329562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DESIR</a:t>
            </a:r>
            <a:endParaRPr kumimoji="0" lang="en-FR" sz="18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0972CD1-0247-08F4-EC7C-333EBE3CBCFC}"/>
              </a:ext>
            </a:extLst>
          </p:cNvPr>
          <p:cNvSpPr/>
          <p:nvPr/>
        </p:nvSpPr>
        <p:spPr>
          <a:xfrm>
            <a:off x="9523847" y="3144181"/>
            <a:ext cx="979896" cy="41818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GANIL</a:t>
            </a:r>
            <a:endParaRPr kumimoji="0" lang="en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0972CD1-0247-08F4-EC7C-333EBE3CBCFC}"/>
              </a:ext>
            </a:extLst>
          </p:cNvPr>
          <p:cNvSpPr/>
          <p:nvPr/>
        </p:nvSpPr>
        <p:spPr>
          <a:xfrm>
            <a:off x="1660378" y="1538994"/>
            <a:ext cx="2083867" cy="47239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SPIRAL2-Phase1</a:t>
            </a:r>
            <a:endParaRPr kumimoji="0" lang="en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0972CD1-0247-08F4-EC7C-333EBE3CBCFC}"/>
              </a:ext>
            </a:extLst>
          </p:cNvPr>
          <p:cNvSpPr/>
          <p:nvPr/>
        </p:nvSpPr>
        <p:spPr>
          <a:xfrm>
            <a:off x="1153442" y="3690463"/>
            <a:ext cx="1339300" cy="47239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NEWGAIN</a:t>
            </a:r>
            <a:endParaRPr kumimoji="0" lang="en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0972CD1-0247-08F4-EC7C-333EBE3CBCFC}"/>
              </a:ext>
            </a:extLst>
          </p:cNvPr>
          <p:cNvSpPr/>
          <p:nvPr/>
        </p:nvSpPr>
        <p:spPr>
          <a:xfrm>
            <a:off x="9690410" y="3583977"/>
            <a:ext cx="1089152" cy="39052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CYREN</a:t>
            </a:r>
            <a:endParaRPr kumimoji="0" lang="en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6" name="Groupe 65"/>
          <p:cNvGrpSpPr>
            <a:grpSpLocks/>
          </p:cNvGrpSpPr>
          <p:nvPr/>
        </p:nvGrpSpPr>
        <p:grpSpPr>
          <a:xfrm>
            <a:off x="6806980" y="2943125"/>
            <a:ext cx="3756502" cy="2297459"/>
            <a:chOff x="6182581" y="2567809"/>
            <a:chExt cx="4409775" cy="2684985"/>
          </a:xfrm>
        </p:grpSpPr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074CF7F0-22E7-21C3-5293-6C976DD004F1}"/>
                </a:ext>
              </a:extLst>
            </p:cNvPr>
            <p:cNvSpPr/>
            <p:nvPr/>
          </p:nvSpPr>
          <p:spPr>
            <a:xfrm>
              <a:off x="9477723" y="4300812"/>
              <a:ext cx="927749" cy="696692"/>
            </a:xfrm>
            <a:custGeom>
              <a:avLst/>
              <a:gdLst>
                <a:gd name="connsiteX0" fmla="*/ 927749 w 927749"/>
                <a:gd name="connsiteY0" fmla="*/ 424700 h 696692"/>
                <a:gd name="connsiteX1" fmla="*/ 881027 w 927749"/>
                <a:gd name="connsiteY1" fmla="*/ 531492 h 696692"/>
                <a:gd name="connsiteX2" fmla="*/ 814283 w 927749"/>
                <a:gd name="connsiteY2" fmla="*/ 678330 h 696692"/>
                <a:gd name="connsiteX3" fmla="*/ 760887 w 927749"/>
                <a:gd name="connsiteY3" fmla="*/ 671655 h 696692"/>
                <a:gd name="connsiteX4" fmla="*/ 467211 w 927749"/>
                <a:gd name="connsiteY4" fmla="*/ 471422 h 696692"/>
                <a:gd name="connsiteX5" fmla="*/ 420490 w 927749"/>
                <a:gd name="connsiteY5" fmla="*/ 357956 h 696692"/>
                <a:gd name="connsiteX6" fmla="*/ 480560 w 927749"/>
                <a:gd name="connsiteY6" fmla="*/ 244490 h 696692"/>
                <a:gd name="connsiteX7" fmla="*/ 473886 w 927749"/>
                <a:gd name="connsiteY7" fmla="*/ 197769 h 696692"/>
                <a:gd name="connsiteX8" fmla="*/ 440513 w 927749"/>
                <a:gd name="connsiteY8" fmla="*/ 144373 h 696692"/>
                <a:gd name="connsiteX9" fmla="*/ 226931 w 927749"/>
                <a:gd name="connsiteY9" fmla="*/ 17559 h 696692"/>
                <a:gd name="connsiteX10" fmla="*/ 60070 w 927749"/>
                <a:gd name="connsiteY10" fmla="*/ 17559 h 696692"/>
                <a:gd name="connsiteX11" fmla="*/ 0 w 927749"/>
                <a:gd name="connsiteY11" fmla="*/ 171071 h 696692"/>
                <a:gd name="connsiteX12" fmla="*/ 0 w 927749"/>
                <a:gd name="connsiteY12" fmla="*/ 171071 h 69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7749" h="696692">
                  <a:moveTo>
                    <a:pt x="927749" y="424700"/>
                  </a:moveTo>
                  <a:cubicBezTo>
                    <a:pt x="913843" y="456960"/>
                    <a:pt x="899938" y="489220"/>
                    <a:pt x="881027" y="531492"/>
                  </a:cubicBezTo>
                  <a:cubicBezTo>
                    <a:pt x="862116" y="573764"/>
                    <a:pt x="834306" y="654970"/>
                    <a:pt x="814283" y="678330"/>
                  </a:cubicBezTo>
                  <a:cubicBezTo>
                    <a:pt x="794260" y="701691"/>
                    <a:pt x="818732" y="706140"/>
                    <a:pt x="760887" y="671655"/>
                  </a:cubicBezTo>
                  <a:cubicBezTo>
                    <a:pt x="703042" y="637170"/>
                    <a:pt x="523944" y="523705"/>
                    <a:pt x="467211" y="471422"/>
                  </a:cubicBezTo>
                  <a:cubicBezTo>
                    <a:pt x="410478" y="419139"/>
                    <a:pt x="418265" y="395778"/>
                    <a:pt x="420490" y="357956"/>
                  </a:cubicBezTo>
                  <a:cubicBezTo>
                    <a:pt x="422715" y="320134"/>
                    <a:pt x="471661" y="271188"/>
                    <a:pt x="480560" y="244490"/>
                  </a:cubicBezTo>
                  <a:cubicBezTo>
                    <a:pt x="489459" y="217792"/>
                    <a:pt x="480560" y="214455"/>
                    <a:pt x="473886" y="197769"/>
                  </a:cubicBezTo>
                  <a:cubicBezTo>
                    <a:pt x="467212" y="181083"/>
                    <a:pt x="481672" y="174408"/>
                    <a:pt x="440513" y="144373"/>
                  </a:cubicBezTo>
                  <a:cubicBezTo>
                    <a:pt x="399354" y="114338"/>
                    <a:pt x="290338" y="38695"/>
                    <a:pt x="226931" y="17559"/>
                  </a:cubicBezTo>
                  <a:cubicBezTo>
                    <a:pt x="163524" y="-3577"/>
                    <a:pt x="97892" y="-8026"/>
                    <a:pt x="60070" y="17559"/>
                  </a:cubicBezTo>
                  <a:cubicBezTo>
                    <a:pt x="22248" y="43144"/>
                    <a:pt x="0" y="171071"/>
                    <a:pt x="0" y="171071"/>
                  </a:cubicBezTo>
                  <a:lnTo>
                    <a:pt x="0" y="171071"/>
                  </a:ln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26">
              <a:extLst>
                <a:ext uri="{FF2B5EF4-FFF2-40B4-BE49-F238E27FC236}">
                  <a16:creationId xmlns:a16="http://schemas.microsoft.com/office/drawing/2014/main" id="{49E6BCE8-E9B7-1FF8-8E0B-201954219ABE}"/>
                </a:ext>
              </a:extLst>
            </p:cNvPr>
            <p:cNvSpPr/>
            <p:nvPr/>
          </p:nvSpPr>
          <p:spPr>
            <a:xfrm>
              <a:off x="8296345" y="3566628"/>
              <a:ext cx="1174703" cy="898581"/>
            </a:xfrm>
            <a:custGeom>
              <a:avLst/>
              <a:gdLst>
                <a:gd name="connsiteX0" fmla="*/ 1174703 w 1174703"/>
                <a:gd name="connsiteY0" fmla="*/ 898581 h 898581"/>
                <a:gd name="connsiteX1" fmla="*/ 1094610 w 1174703"/>
                <a:gd name="connsiteY1" fmla="*/ 578207 h 898581"/>
                <a:gd name="connsiteX2" fmla="*/ 934423 w 1174703"/>
                <a:gd name="connsiteY2" fmla="*/ 471416 h 898581"/>
                <a:gd name="connsiteX3" fmla="*/ 780910 w 1174703"/>
                <a:gd name="connsiteY3" fmla="*/ 357950 h 898581"/>
                <a:gd name="connsiteX4" fmla="*/ 273652 w 1174703"/>
                <a:gd name="connsiteY4" fmla="*/ 24227 h 898581"/>
                <a:gd name="connsiteX5" fmla="*/ 100116 w 1174703"/>
                <a:gd name="connsiteY5" fmla="*/ 44251 h 898581"/>
                <a:gd name="connsiteX6" fmla="*/ 0 w 1174703"/>
                <a:gd name="connsiteY6" fmla="*/ 191089 h 898581"/>
                <a:gd name="connsiteX7" fmla="*/ 0 w 1174703"/>
                <a:gd name="connsiteY7" fmla="*/ 191089 h 89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4703" h="898581">
                  <a:moveTo>
                    <a:pt x="1174703" y="898581"/>
                  </a:moveTo>
                  <a:cubicBezTo>
                    <a:pt x="1154680" y="773991"/>
                    <a:pt x="1134657" y="649401"/>
                    <a:pt x="1094610" y="578207"/>
                  </a:cubicBezTo>
                  <a:cubicBezTo>
                    <a:pt x="1054563" y="507013"/>
                    <a:pt x="986706" y="508125"/>
                    <a:pt x="934423" y="471416"/>
                  </a:cubicBezTo>
                  <a:cubicBezTo>
                    <a:pt x="882140" y="434707"/>
                    <a:pt x="891038" y="432481"/>
                    <a:pt x="780910" y="357950"/>
                  </a:cubicBezTo>
                  <a:cubicBezTo>
                    <a:pt x="670782" y="283419"/>
                    <a:pt x="387118" y="76510"/>
                    <a:pt x="273652" y="24227"/>
                  </a:cubicBezTo>
                  <a:cubicBezTo>
                    <a:pt x="160186" y="-28056"/>
                    <a:pt x="145725" y="16441"/>
                    <a:pt x="100116" y="44251"/>
                  </a:cubicBezTo>
                  <a:cubicBezTo>
                    <a:pt x="54507" y="72061"/>
                    <a:pt x="0" y="191089"/>
                    <a:pt x="0" y="191089"/>
                  </a:cubicBezTo>
                  <a:lnTo>
                    <a:pt x="0" y="191089"/>
                  </a:ln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Straight Connector 29">
              <a:extLst>
                <a:ext uri="{FF2B5EF4-FFF2-40B4-BE49-F238E27FC236}">
                  <a16:creationId xmlns:a16="http://schemas.microsoft.com/office/drawing/2014/main" id="{3C9D0D79-8F9A-671D-7722-4000DCD0C6B4}"/>
                </a:ext>
              </a:extLst>
            </p:cNvPr>
            <p:cNvCxnSpPr/>
            <p:nvPr/>
          </p:nvCxnSpPr>
          <p:spPr>
            <a:xfrm flipH="1">
              <a:off x="8990488" y="3824461"/>
              <a:ext cx="126814" cy="1868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D7510032-E874-3BAB-9FA7-1BE05CBCC616}"/>
                </a:ext>
              </a:extLst>
            </p:cNvPr>
            <p:cNvSpPr/>
            <p:nvPr/>
          </p:nvSpPr>
          <p:spPr>
            <a:xfrm>
              <a:off x="8423159" y="3203737"/>
              <a:ext cx="614050" cy="694143"/>
            </a:xfrm>
            <a:custGeom>
              <a:avLst/>
              <a:gdLst>
                <a:gd name="connsiteX0" fmla="*/ 614050 w 614050"/>
                <a:gd name="connsiteY0" fmla="*/ 694143 h 694143"/>
                <a:gd name="connsiteX1" fmla="*/ 467212 w 614050"/>
                <a:gd name="connsiteY1" fmla="*/ 320374 h 694143"/>
                <a:gd name="connsiteX2" fmla="*/ 447188 w 614050"/>
                <a:gd name="connsiteY2" fmla="*/ 293676 h 694143"/>
                <a:gd name="connsiteX3" fmla="*/ 246955 w 614050"/>
                <a:gd name="connsiteY3" fmla="*/ 166862 h 694143"/>
                <a:gd name="connsiteX4" fmla="*/ 0 w 614050"/>
                <a:gd name="connsiteY4" fmla="*/ 0 h 69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050" h="694143">
                  <a:moveTo>
                    <a:pt x="614050" y="694143"/>
                  </a:moveTo>
                  <a:lnTo>
                    <a:pt x="467212" y="320374"/>
                  </a:lnTo>
                  <a:cubicBezTo>
                    <a:pt x="439402" y="253630"/>
                    <a:pt x="483898" y="319261"/>
                    <a:pt x="447188" y="293676"/>
                  </a:cubicBezTo>
                  <a:cubicBezTo>
                    <a:pt x="410478" y="268091"/>
                    <a:pt x="321486" y="215808"/>
                    <a:pt x="246955" y="166862"/>
                  </a:cubicBezTo>
                  <a:cubicBezTo>
                    <a:pt x="172424" y="117916"/>
                    <a:pt x="86212" y="58958"/>
                    <a:pt x="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0449E156-F4B2-046A-306F-165AFFE09046}"/>
                </a:ext>
              </a:extLst>
            </p:cNvPr>
            <p:cNvSpPr/>
            <p:nvPr/>
          </p:nvSpPr>
          <p:spPr>
            <a:xfrm>
              <a:off x="10178540" y="4989119"/>
              <a:ext cx="413816" cy="263675"/>
            </a:xfrm>
            <a:custGeom>
              <a:avLst/>
              <a:gdLst>
                <a:gd name="connsiteX0" fmla="*/ 0 w 413816"/>
                <a:gd name="connsiteY0" fmla="*/ 263675 h 263675"/>
                <a:gd name="connsiteX1" fmla="*/ 60070 w 413816"/>
                <a:gd name="connsiteY1" fmla="*/ 123512 h 263675"/>
                <a:gd name="connsiteX2" fmla="*/ 106791 w 413816"/>
                <a:gd name="connsiteY2" fmla="*/ 30069 h 263675"/>
                <a:gd name="connsiteX3" fmla="*/ 153513 w 413816"/>
                <a:gd name="connsiteY3" fmla="*/ 10046 h 263675"/>
                <a:gd name="connsiteX4" fmla="*/ 413816 w 413816"/>
                <a:gd name="connsiteY4" fmla="*/ 176907 h 26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16" h="263675">
                  <a:moveTo>
                    <a:pt x="0" y="263675"/>
                  </a:moveTo>
                  <a:cubicBezTo>
                    <a:pt x="21136" y="213060"/>
                    <a:pt x="42272" y="162446"/>
                    <a:pt x="60070" y="123512"/>
                  </a:cubicBezTo>
                  <a:cubicBezTo>
                    <a:pt x="77868" y="84578"/>
                    <a:pt x="91217" y="48980"/>
                    <a:pt x="106791" y="30069"/>
                  </a:cubicBezTo>
                  <a:cubicBezTo>
                    <a:pt x="122365" y="11158"/>
                    <a:pt x="102342" y="-14427"/>
                    <a:pt x="153513" y="10046"/>
                  </a:cubicBezTo>
                  <a:cubicBezTo>
                    <a:pt x="204684" y="34519"/>
                    <a:pt x="309250" y="105713"/>
                    <a:pt x="413816" y="176907"/>
                  </a:cubicBezTo>
                </a:path>
              </a:pathLst>
            </a:custGeom>
            <a:noFill/>
            <a:ln w="38100">
              <a:solidFill>
                <a:srgbClr val="29F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29F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D6D73863-4E35-C191-A05B-01E1768DA0BB}"/>
                </a:ext>
              </a:extLst>
            </p:cNvPr>
            <p:cNvSpPr/>
            <p:nvPr/>
          </p:nvSpPr>
          <p:spPr>
            <a:xfrm>
              <a:off x="7222603" y="2835797"/>
              <a:ext cx="1111169" cy="844952"/>
            </a:xfrm>
            <a:custGeom>
              <a:avLst/>
              <a:gdLst>
                <a:gd name="connsiteX0" fmla="*/ 1111169 w 1111169"/>
                <a:gd name="connsiteY0" fmla="*/ 844952 h 844952"/>
                <a:gd name="connsiteX1" fmla="*/ 1053296 w 1111169"/>
                <a:gd name="connsiteY1" fmla="*/ 601884 h 844952"/>
                <a:gd name="connsiteX2" fmla="*/ 1006997 w 1111169"/>
                <a:gd name="connsiteY2" fmla="*/ 567160 h 844952"/>
                <a:gd name="connsiteX3" fmla="*/ 520860 w 1111169"/>
                <a:gd name="connsiteY3" fmla="*/ 219919 h 844952"/>
                <a:gd name="connsiteX4" fmla="*/ 405113 w 1111169"/>
                <a:gd name="connsiteY4" fmla="*/ 185195 h 844952"/>
                <a:gd name="connsiteX5" fmla="*/ 370389 w 1111169"/>
                <a:gd name="connsiteY5" fmla="*/ 208345 h 844952"/>
                <a:gd name="connsiteX6" fmla="*/ 0 w 1111169"/>
                <a:gd name="connsiteY6" fmla="*/ 0 h 84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1169" h="844952">
                  <a:moveTo>
                    <a:pt x="1111169" y="844952"/>
                  </a:moveTo>
                  <a:lnTo>
                    <a:pt x="1053296" y="601884"/>
                  </a:lnTo>
                  <a:cubicBezTo>
                    <a:pt x="1035934" y="555585"/>
                    <a:pt x="1006997" y="567160"/>
                    <a:pt x="1006997" y="567160"/>
                  </a:cubicBezTo>
                  <a:cubicBezTo>
                    <a:pt x="918258" y="503499"/>
                    <a:pt x="621174" y="283580"/>
                    <a:pt x="520860" y="219919"/>
                  </a:cubicBezTo>
                  <a:cubicBezTo>
                    <a:pt x="420546" y="156258"/>
                    <a:pt x="405113" y="185195"/>
                    <a:pt x="405113" y="185195"/>
                  </a:cubicBezTo>
                  <a:cubicBezTo>
                    <a:pt x="380034" y="183266"/>
                    <a:pt x="437908" y="239211"/>
                    <a:pt x="370389" y="208345"/>
                  </a:cubicBezTo>
                  <a:cubicBezTo>
                    <a:pt x="302870" y="177479"/>
                    <a:pt x="151435" y="88739"/>
                    <a:pt x="0" y="0"/>
                  </a:cubicBezTo>
                </a:path>
              </a:pathLst>
            </a:custGeom>
            <a:noFill/>
            <a:ln w="38100">
              <a:solidFill>
                <a:srgbClr val="07530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A82895AD-393A-400A-D952-8175C2A93915}"/>
                </a:ext>
              </a:extLst>
            </p:cNvPr>
            <p:cNvSpPr/>
            <p:nvPr/>
          </p:nvSpPr>
          <p:spPr>
            <a:xfrm>
              <a:off x="6182581" y="2567809"/>
              <a:ext cx="1023540" cy="395544"/>
            </a:xfrm>
            <a:custGeom>
              <a:avLst/>
              <a:gdLst>
                <a:gd name="connsiteX0" fmla="*/ 1018572 w 1019314"/>
                <a:gd name="connsiteY0" fmla="*/ 347241 h 443083"/>
                <a:gd name="connsiteX1" fmla="*/ 972273 w 1019314"/>
                <a:gd name="connsiteY1" fmla="*/ 428263 h 443083"/>
                <a:gd name="connsiteX2" fmla="*/ 717630 w 1019314"/>
                <a:gd name="connsiteY2" fmla="*/ 289367 h 443083"/>
                <a:gd name="connsiteX3" fmla="*/ 613458 w 1019314"/>
                <a:gd name="connsiteY3" fmla="*/ 405114 h 443083"/>
                <a:gd name="connsiteX4" fmla="*/ 555584 w 1019314"/>
                <a:gd name="connsiteY4" fmla="*/ 439838 h 443083"/>
                <a:gd name="connsiteX5" fmla="*/ 393539 w 1019314"/>
                <a:gd name="connsiteY5" fmla="*/ 335666 h 443083"/>
                <a:gd name="connsiteX6" fmla="*/ 0 w 1019314"/>
                <a:gd name="connsiteY6" fmla="*/ 0 h 443083"/>
                <a:gd name="connsiteX0" fmla="*/ 1008633 w 1009375"/>
                <a:gd name="connsiteY0" fmla="*/ 292819 h 388661"/>
                <a:gd name="connsiteX1" fmla="*/ 962334 w 1009375"/>
                <a:gd name="connsiteY1" fmla="*/ 373841 h 388661"/>
                <a:gd name="connsiteX2" fmla="*/ 707691 w 1009375"/>
                <a:gd name="connsiteY2" fmla="*/ 234945 h 388661"/>
                <a:gd name="connsiteX3" fmla="*/ 603519 w 1009375"/>
                <a:gd name="connsiteY3" fmla="*/ 350692 h 388661"/>
                <a:gd name="connsiteX4" fmla="*/ 545645 w 1009375"/>
                <a:gd name="connsiteY4" fmla="*/ 385416 h 388661"/>
                <a:gd name="connsiteX5" fmla="*/ 383600 w 1009375"/>
                <a:gd name="connsiteY5" fmla="*/ 281244 h 388661"/>
                <a:gd name="connsiteX6" fmla="*/ 0 w 1009375"/>
                <a:gd name="connsiteY6" fmla="*/ 0 h 388661"/>
                <a:gd name="connsiteX0" fmla="*/ 1008633 w 1009375"/>
                <a:gd name="connsiteY0" fmla="*/ 292819 h 386383"/>
                <a:gd name="connsiteX1" fmla="*/ 962334 w 1009375"/>
                <a:gd name="connsiteY1" fmla="*/ 373841 h 386383"/>
                <a:gd name="connsiteX2" fmla="*/ 707691 w 1009375"/>
                <a:gd name="connsiteY2" fmla="*/ 234945 h 386383"/>
                <a:gd name="connsiteX3" fmla="*/ 603519 w 1009375"/>
                <a:gd name="connsiteY3" fmla="*/ 350692 h 386383"/>
                <a:gd name="connsiteX4" fmla="*/ 545645 w 1009375"/>
                <a:gd name="connsiteY4" fmla="*/ 385416 h 386383"/>
                <a:gd name="connsiteX5" fmla="*/ 403479 w 1009375"/>
                <a:gd name="connsiteY5" fmla="*/ 320823 h 386383"/>
                <a:gd name="connsiteX6" fmla="*/ 0 w 1009375"/>
                <a:gd name="connsiteY6" fmla="*/ 0 h 386383"/>
                <a:gd name="connsiteX0" fmla="*/ 1008633 w 1009375"/>
                <a:gd name="connsiteY0" fmla="*/ 292819 h 386384"/>
                <a:gd name="connsiteX1" fmla="*/ 962334 w 1009375"/>
                <a:gd name="connsiteY1" fmla="*/ 373841 h 386384"/>
                <a:gd name="connsiteX2" fmla="*/ 707691 w 1009375"/>
                <a:gd name="connsiteY2" fmla="*/ 234945 h 386384"/>
                <a:gd name="connsiteX3" fmla="*/ 603519 w 1009375"/>
                <a:gd name="connsiteY3" fmla="*/ 350692 h 386384"/>
                <a:gd name="connsiteX4" fmla="*/ 525767 w 1009375"/>
                <a:gd name="connsiteY4" fmla="*/ 385417 h 386384"/>
                <a:gd name="connsiteX5" fmla="*/ 403479 w 1009375"/>
                <a:gd name="connsiteY5" fmla="*/ 320823 h 386384"/>
                <a:gd name="connsiteX6" fmla="*/ 0 w 1009375"/>
                <a:gd name="connsiteY6" fmla="*/ 0 h 386384"/>
                <a:gd name="connsiteX0" fmla="*/ 1008633 w 1009375"/>
                <a:gd name="connsiteY0" fmla="*/ 292819 h 385650"/>
                <a:gd name="connsiteX1" fmla="*/ 962334 w 1009375"/>
                <a:gd name="connsiteY1" fmla="*/ 373841 h 385650"/>
                <a:gd name="connsiteX2" fmla="*/ 707691 w 1009375"/>
                <a:gd name="connsiteY2" fmla="*/ 234945 h 385650"/>
                <a:gd name="connsiteX3" fmla="*/ 586126 w 1009375"/>
                <a:gd name="connsiteY3" fmla="*/ 338322 h 385650"/>
                <a:gd name="connsiteX4" fmla="*/ 525767 w 1009375"/>
                <a:gd name="connsiteY4" fmla="*/ 385417 h 385650"/>
                <a:gd name="connsiteX5" fmla="*/ 403479 w 1009375"/>
                <a:gd name="connsiteY5" fmla="*/ 320823 h 385650"/>
                <a:gd name="connsiteX6" fmla="*/ 0 w 1009375"/>
                <a:gd name="connsiteY6" fmla="*/ 0 h 385650"/>
                <a:gd name="connsiteX0" fmla="*/ 1008633 w 1008745"/>
                <a:gd name="connsiteY0" fmla="*/ 292819 h 385650"/>
                <a:gd name="connsiteX1" fmla="*/ 937486 w 1008745"/>
                <a:gd name="connsiteY1" fmla="*/ 351577 h 385650"/>
                <a:gd name="connsiteX2" fmla="*/ 707691 w 1008745"/>
                <a:gd name="connsiteY2" fmla="*/ 234945 h 385650"/>
                <a:gd name="connsiteX3" fmla="*/ 586126 w 1008745"/>
                <a:gd name="connsiteY3" fmla="*/ 338322 h 385650"/>
                <a:gd name="connsiteX4" fmla="*/ 525767 w 1008745"/>
                <a:gd name="connsiteY4" fmla="*/ 385417 h 385650"/>
                <a:gd name="connsiteX5" fmla="*/ 403479 w 1008745"/>
                <a:gd name="connsiteY5" fmla="*/ 320823 h 385650"/>
                <a:gd name="connsiteX6" fmla="*/ 0 w 1008745"/>
                <a:gd name="connsiteY6" fmla="*/ 0 h 385650"/>
                <a:gd name="connsiteX0" fmla="*/ 1008633 w 1008695"/>
                <a:gd name="connsiteY0" fmla="*/ 292819 h 385650"/>
                <a:gd name="connsiteX1" fmla="*/ 937486 w 1008695"/>
                <a:gd name="connsiteY1" fmla="*/ 351577 h 385650"/>
                <a:gd name="connsiteX2" fmla="*/ 707691 w 1008695"/>
                <a:gd name="connsiteY2" fmla="*/ 234945 h 385650"/>
                <a:gd name="connsiteX3" fmla="*/ 586126 w 1008695"/>
                <a:gd name="connsiteY3" fmla="*/ 338322 h 385650"/>
                <a:gd name="connsiteX4" fmla="*/ 525767 w 1008695"/>
                <a:gd name="connsiteY4" fmla="*/ 385417 h 385650"/>
                <a:gd name="connsiteX5" fmla="*/ 403479 w 1008695"/>
                <a:gd name="connsiteY5" fmla="*/ 320823 h 385650"/>
                <a:gd name="connsiteX6" fmla="*/ 0 w 1008695"/>
                <a:gd name="connsiteY6" fmla="*/ 0 h 385650"/>
                <a:gd name="connsiteX0" fmla="*/ 1013602 w 1013698"/>
                <a:gd name="connsiteY0" fmla="*/ 226029 h 385650"/>
                <a:gd name="connsiteX1" fmla="*/ 937486 w 1013698"/>
                <a:gd name="connsiteY1" fmla="*/ 351577 h 385650"/>
                <a:gd name="connsiteX2" fmla="*/ 707691 w 1013698"/>
                <a:gd name="connsiteY2" fmla="*/ 234945 h 385650"/>
                <a:gd name="connsiteX3" fmla="*/ 586126 w 1013698"/>
                <a:gd name="connsiteY3" fmla="*/ 338322 h 385650"/>
                <a:gd name="connsiteX4" fmla="*/ 525767 w 1013698"/>
                <a:gd name="connsiteY4" fmla="*/ 385417 h 385650"/>
                <a:gd name="connsiteX5" fmla="*/ 403479 w 1013698"/>
                <a:gd name="connsiteY5" fmla="*/ 320823 h 385650"/>
                <a:gd name="connsiteX6" fmla="*/ 0 w 1013698"/>
                <a:gd name="connsiteY6" fmla="*/ 0 h 385650"/>
                <a:gd name="connsiteX0" fmla="*/ 1013602 w 1013602"/>
                <a:gd name="connsiteY0" fmla="*/ 226029 h 385650"/>
                <a:gd name="connsiteX1" fmla="*/ 937486 w 1013602"/>
                <a:gd name="connsiteY1" fmla="*/ 351577 h 385650"/>
                <a:gd name="connsiteX2" fmla="*/ 707691 w 1013602"/>
                <a:gd name="connsiteY2" fmla="*/ 234945 h 385650"/>
                <a:gd name="connsiteX3" fmla="*/ 586126 w 1013602"/>
                <a:gd name="connsiteY3" fmla="*/ 338322 h 385650"/>
                <a:gd name="connsiteX4" fmla="*/ 525767 w 1013602"/>
                <a:gd name="connsiteY4" fmla="*/ 385417 h 385650"/>
                <a:gd name="connsiteX5" fmla="*/ 403479 w 1013602"/>
                <a:gd name="connsiteY5" fmla="*/ 320823 h 385650"/>
                <a:gd name="connsiteX6" fmla="*/ 0 w 1013602"/>
                <a:gd name="connsiteY6" fmla="*/ 0 h 385650"/>
                <a:gd name="connsiteX0" fmla="*/ 1013602 w 1013602"/>
                <a:gd name="connsiteY0" fmla="*/ 226029 h 385650"/>
                <a:gd name="connsiteX1" fmla="*/ 937486 w 1013602"/>
                <a:gd name="connsiteY1" fmla="*/ 351577 h 385650"/>
                <a:gd name="connsiteX2" fmla="*/ 707691 w 1013602"/>
                <a:gd name="connsiteY2" fmla="*/ 234945 h 385650"/>
                <a:gd name="connsiteX3" fmla="*/ 586126 w 1013602"/>
                <a:gd name="connsiteY3" fmla="*/ 338322 h 385650"/>
                <a:gd name="connsiteX4" fmla="*/ 525767 w 1013602"/>
                <a:gd name="connsiteY4" fmla="*/ 385417 h 385650"/>
                <a:gd name="connsiteX5" fmla="*/ 403479 w 1013602"/>
                <a:gd name="connsiteY5" fmla="*/ 320823 h 385650"/>
                <a:gd name="connsiteX6" fmla="*/ 0 w 1013602"/>
                <a:gd name="connsiteY6" fmla="*/ 0 h 385650"/>
                <a:gd name="connsiteX0" fmla="*/ 1053359 w 1053359"/>
                <a:gd name="connsiteY0" fmla="*/ 250766 h 385650"/>
                <a:gd name="connsiteX1" fmla="*/ 937486 w 1053359"/>
                <a:gd name="connsiteY1" fmla="*/ 351577 h 385650"/>
                <a:gd name="connsiteX2" fmla="*/ 707691 w 1053359"/>
                <a:gd name="connsiteY2" fmla="*/ 234945 h 385650"/>
                <a:gd name="connsiteX3" fmla="*/ 586126 w 1053359"/>
                <a:gd name="connsiteY3" fmla="*/ 338322 h 385650"/>
                <a:gd name="connsiteX4" fmla="*/ 525767 w 1053359"/>
                <a:gd name="connsiteY4" fmla="*/ 385417 h 385650"/>
                <a:gd name="connsiteX5" fmla="*/ 403479 w 1053359"/>
                <a:gd name="connsiteY5" fmla="*/ 320823 h 385650"/>
                <a:gd name="connsiteX6" fmla="*/ 0 w 1053359"/>
                <a:gd name="connsiteY6" fmla="*/ 0 h 385650"/>
                <a:gd name="connsiteX0" fmla="*/ 1053359 w 1053359"/>
                <a:gd name="connsiteY0" fmla="*/ 250766 h 385650"/>
                <a:gd name="connsiteX1" fmla="*/ 932516 w 1053359"/>
                <a:gd name="connsiteY1" fmla="*/ 334261 h 385650"/>
                <a:gd name="connsiteX2" fmla="*/ 707691 w 1053359"/>
                <a:gd name="connsiteY2" fmla="*/ 234945 h 385650"/>
                <a:gd name="connsiteX3" fmla="*/ 586126 w 1053359"/>
                <a:gd name="connsiteY3" fmla="*/ 338322 h 385650"/>
                <a:gd name="connsiteX4" fmla="*/ 525767 w 1053359"/>
                <a:gd name="connsiteY4" fmla="*/ 385417 h 385650"/>
                <a:gd name="connsiteX5" fmla="*/ 403479 w 1053359"/>
                <a:gd name="connsiteY5" fmla="*/ 320823 h 385650"/>
                <a:gd name="connsiteX6" fmla="*/ 0 w 1053359"/>
                <a:gd name="connsiteY6" fmla="*/ 0 h 385650"/>
                <a:gd name="connsiteX0" fmla="*/ 1053359 w 1053359"/>
                <a:gd name="connsiteY0" fmla="*/ 250766 h 385650"/>
                <a:gd name="connsiteX1" fmla="*/ 932516 w 1053359"/>
                <a:gd name="connsiteY1" fmla="*/ 334261 h 385650"/>
                <a:gd name="connsiteX2" fmla="*/ 707691 w 1053359"/>
                <a:gd name="connsiteY2" fmla="*/ 234945 h 385650"/>
                <a:gd name="connsiteX3" fmla="*/ 586126 w 1053359"/>
                <a:gd name="connsiteY3" fmla="*/ 338322 h 385650"/>
                <a:gd name="connsiteX4" fmla="*/ 525767 w 1053359"/>
                <a:gd name="connsiteY4" fmla="*/ 385417 h 385650"/>
                <a:gd name="connsiteX5" fmla="*/ 403479 w 1053359"/>
                <a:gd name="connsiteY5" fmla="*/ 320823 h 385650"/>
                <a:gd name="connsiteX6" fmla="*/ 0 w 1053359"/>
                <a:gd name="connsiteY6" fmla="*/ 0 h 385650"/>
                <a:gd name="connsiteX0" fmla="*/ 1038450 w 1038450"/>
                <a:gd name="connsiteY0" fmla="*/ 226030 h 385650"/>
                <a:gd name="connsiteX1" fmla="*/ 932516 w 1038450"/>
                <a:gd name="connsiteY1" fmla="*/ 334261 h 385650"/>
                <a:gd name="connsiteX2" fmla="*/ 707691 w 1038450"/>
                <a:gd name="connsiteY2" fmla="*/ 234945 h 385650"/>
                <a:gd name="connsiteX3" fmla="*/ 586126 w 1038450"/>
                <a:gd name="connsiteY3" fmla="*/ 338322 h 385650"/>
                <a:gd name="connsiteX4" fmla="*/ 525767 w 1038450"/>
                <a:gd name="connsiteY4" fmla="*/ 385417 h 385650"/>
                <a:gd name="connsiteX5" fmla="*/ 403479 w 1038450"/>
                <a:gd name="connsiteY5" fmla="*/ 320823 h 385650"/>
                <a:gd name="connsiteX6" fmla="*/ 0 w 1038450"/>
                <a:gd name="connsiteY6" fmla="*/ 0 h 385650"/>
                <a:gd name="connsiteX0" fmla="*/ 1038450 w 1038450"/>
                <a:gd name="connsiteY0" fmla="*/ 226030 h 385650"/>
                <a:gd name="connsiteX1" fmla="*/ 932516 w 1038450"/>
                <a:gd name="connsiteY1" fmla="*/ 334261 h 385650"/>
                <a:gd name="connsiteX2" fmla="*/ 707691 w 1038450"/>
                <a:gd name="connsiteY2" fmla="*/ 234945 h 385650"/>
                <a:gd name="connsiteX3" fmla="*/ 586126 w 1038450"/>
                <a:gd name="connsiteY3" fmla="*/ 338322 h 385650"/>
                <a:gd name="connsiteX4" fmla="*/ 525767 w 1038450"/>
                <a:gd name="connsiteY4" fmla="*/ 385417 h 385650"/>
                <a:gd name="connsiteX5" fmla="*/ 403479 w 1038450"/>
                <a:gd name="connsiteY5" fmla="*/ 320823 h 385650"/>
                <a:gd name="connsiteX6" fmla="*/ 0 w 1038450"/>
                <a:gd name="connsiteY6" fmla="*/ 0 h 385650"/>
                <a:gd name="connsiteX0" fmla="*/ 1038450 w 1038450"/>
                <a:gd name="connsiteY0" fmla="*/ 226030 h 385650"/>
                <a:gd name="connsiteX1" fmla="*/ 932516 w 1038450"/>
                <a:gd name="connsiteY1" fmla="*/ 334261 h 385650"/>
                <a:gd name="connsiteX2" fmla="*/ 707691 w 1038450"/>
                <a:gd name="connsiteY2" fmla="*/ 234945 h 385650"/>
                <a:gd name="connsiteX3" fmla="*/ 586126 w 1038450"/>
                <a:gd name="connsiteY3" fmla="*/ 338322 h 385650"/>
                <a:gd name="connsiteX4" fmla="*/ 525767 w 1038450"/>
                <a:gd name="connsiteY4" fmla="*/ 385417 h 385650"/>
                <a:gd name="connsiteX5" fmla="*/ 403479 w 1038450"/>
                <a:gd name="connsiteY5" fmla="*/ 320823 h 385650"/>
                <a:gd name="connsiteX6" fmla="*/ 0 w 1038450"/>
                <a:gd name="connsiteY6" fmla="*/ 0 h 385650"/>
                <a:gd name="connsiteX0" fmla="*/ 1023541 w 1023541"/>
                <a:gd name="connsiteY0" fmla="*/ 235924 h 395544"/>
                <a:gd name="connsiteX1" fmla="*/ 917607 w 1023541"/>
                <a:gd name="connsiteY1" fmla="*/ 344155 h 395544"/>
                <a:gd name="connsiteX2" fmla="*/ 692782 w 1023541"/>
                <a:gd name="connsiteY2" fmla="*/ 244839 h 395544"/>
                <a:gd name="connsiteX3" fmla="*/ 571217 w 1023541"/>
                <a:gd name="connsiteY3" fmla="*/ 348216 h 395544"/>
                <a:gd name="connsiteX4" fmla="*/ 510858 w 1023541"/>
                <a:gd name="connsiteY4" fmla="*/ 395311 h 395544"/>
                <a:gd name="connsiteX5" fmla="*/ 388570 w 1023541"/>
                <a:gd name="connsiteY5" fmla="*/ 330717 h 395544"/>
                <a:gd name="connsiteX6" fmla="*/ 0 w 1023541"/>
                <a:gd name="connsiteY6" fmla="*/ 0 h 395544"/>
                <a:gd name="connsiteX0" fmla="*/ 1023541 w 1023541"/>
                <a:gd name="connsiteY0" fmla="*/ 235924 h 395544"/>
                <a:gd name="connsiteX1" fmla="*/ 917607 w 1023541"/>
                <a:gd name="connsiteY1" fmla="*/ 344155 h 395544"/>
                <a:gd name="connsiteX2" fmla="*/ 692782 w 1023541"/>
                <a:gd name="connsiteY2" fmla="*/ 244839 h 395544"/>
                <a:gd name="connsiteX3" fmla="*/ 571217 w 1023541"/>
                <a:gd name="connsiteY3" fmla="*/ 348216 h 395544"/>
                <a:gd name="connsiteX4" fmla="*/ 510858 w 1023541"/>
                <a:gd name="connsiteY4" fmla="*/ 395311 h 395544"/>
                <a:gd name="connsiteX5" fmla="*/ 388570 w 1023541"/>
                <a:gd name="connsiteY5" fmla="*/ 330717 h 395544"/>
                <a:gd name="connsiteX6" fmla="*/ 0 w 1023541"/>
                <a:gd name="connsiteY6" fmla="*/ 0 h 395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3541" h="395544">
                  <a:moveTo>
                    <a:pt x="1023541" y="235924"/>
                  </a:moveTo>
                  <a:cubicBezTo>
                    <a:pt x="921108" y="328258"/>
                    <a:pt x="972733" y="342669"/>
                    <a:pt x="917607" y="344155"/>
                  </a:cubicBezTo>
                  <a:cubicBezTo>
                    <a:pt x="862481" y="345641"/>
                    <a:pt x="750514" y="244162"/>
                    <a:pt x="692782" y="244839"/>
                  </a:cubicBezTo>
                  <a:cubicBezTo>
                    <a:pt x="635050" y="245516"/>
                    <a:pt x="601538" y="323137"/>
                    <a:pt x="571217" y="348216"/>
                  </a:cubicBezTo>
                  <a:cubicBezTo>
                    <a:pt x="540896" y="373295"/>
                    <a:pt x="541299" y="398227"/>
                    <a:pt x="510858" y="395311"/>
                  </a:cubicBezTo>
                  <a:cubicBezTo>
                    <a:pt x="480417" y="392395"/>
                    <a:pt x="481167" y="404023"/>
                    <a:pt x="388570" y="330717"/>
                  </a:cubicBezTo>
                  <a:cubicBezTo>
                    <a:pt x="295973" y="257411"/>
                    <a:pt x="180288" y="160865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e 73"/>
          <p:cNvGrpSpPr>
            <a:grpSpLocks/>
          </p:cNvGrpSpPr>
          <p:nvPr/>
        </p:nvGrpSpPr>
        <p:grpSpPr>
          <a:xfrm>
            <a:off x="2108223" y="2525270"/>
            <a:ext cx="3347682" cy="2593568"/>
            <a:chOff x="984672" y="2326511"/>
            <a:chExt cx="3739292" cy="2975229"/>
          </a:xfrm>
        </p:grpSpPr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DF9A1269-C353-A235-9ABB-A417870C068E}"/>
                </a:ext>
              </a:extLst>
            </p:cNvPr>
            <p:cNvSpPr/>
            <p:nvPr/>
          </p:nvSpPr>
          <p:spPr>
            <a:xfrm>
              <a:off x="984672" y="3057869"/>
              <a:ext cx="2088270" cy="2243871"/>
            </a:xfrm>
            <a:custGeom>
              <a:avLst/>
              <a:gdLst>
                <a:gd name="connsiteX0" fmla="*/ 0 w 2118167"/>
                <a:gd name="connsiteY0" fmla="*/ 2233914 h 2233914"/>
                <a:gd name="connsiteX1" fmla="*/ 196769 w 2118167"/>
                <a:gd name="connsiteY1" fmla="*/ 2025569 h 2233914"/>
                <a:gd name="connsiteX2" fmla="*/ 243068 w 2118167"/>
                <a:gd name="connsiteY2" fmla="*/ 1956121 h 2233914"/>
                <a:gd name="connsiteX3" fmla="*/ 138896 w 2118167"/>
                <a:gd name="connsiteY3" fmla="*/ 1851949 h 2233914"/>
                <a:gd name="connsiteX4" fmla="*/ 254643 w 2118167"/>
                <a:gd name="connsiteY4" fmla="*/ 1724628 h 2233914"/>
                <a:gd name="connsiteX5" fmla="*/ 2118167 w 2118167"/>
                <a:gd name="connsiteY5" fmla="*/ 0 h 22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8167" h="2233914">
                  <a:moveTo>
                    <a:pt x="0" y="2233914"/>
                  </a:moveTo>
                  <a:lnTo>
                    <a:pt x="196769" y="2025569"/>
                  </a:lnTo>
                  <a:cubicBezTo>
                    <a:pt x="237280" y="1979270"/>
                    <a:pt x="252714" y="1985058"/>
                    <a:pt x="243068" y="1956121"/>
                  </a:cubicBezTo>
                  <a:cubicBezTo>
                    <a:pt x="233423" y="1927184"/>
                    <a:pt x="136967" y="1890531"/>
                    <a:pt x="138896" y="1851949"/>
                  </a:cubicBezTo>
                  <a:cubicBezTo>
                    <a:pt x="140825" y="1813367"/>
                    <a:pt x="-75236" y="2033286"/>
                    <a:pt x="254643" y="1724628"/>
                  </a:cubicBezTo>
                  <a:cubicBezTo>
                    <a:pt x="584522" y="1415970"/>
                    <a:pt x="1351344" y="707985"/>
                    <a:pt x="2118167" y="0"/>
                  </a:cubicBezTo>
                </a:path>
              </a:pathLst>
            </a:custGeom>
            <a:noFill/>
            <a:ln w="38100">
              <a:solidFill>
                <a:srgbClr val="94F01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998EA4C7-BCB2-4B4A-968B-95C15F8140C6}"/>
                </a:ext>
              </a:extLst>
            </p:cNvPr>
            <p:cNvSpPr/>
            <p:nvPr/>
          </p:nvSpPr>
          <p:spPr>
            <a:xfrm>
              <a:off x="3148314" y="2916820"/>
              <a:ext cx="474562" cy="243338"/>
            </a:xfrm>
            <a:custGeom>
              <a:avLst/>
              <a:gdLst>
                <a:gd name="connsiteX0" fmla="*/ 0 w 474562"/>
                <a:gd name="connsiteY0" fmla="*/ 162046 h 243338"/>
                <a:gd name="connsiteX1" fmla="*/ 81023 w 474562"/>
                <a:gd name="connsiteY1" fmla="*/ 185195 h 243338"/>
                <a:gd name="connsiteX2" fmla="*/ 208344 w 474562"/>
                <a:gd name="connsiteY2" fmla="*/ 243069 h 243338"/>
                <a:gd name="connsiteX3" fmla="*/ 266218 w 474562"/>
                <a:gd name="connsiteY3" fmla="*/ 196770 h 243338"/>
                <a:gd name="connsiteX4" fmla="*/ 474562 w 474562"/>
                <a:gd name="connsiteY4" fmla="*/ 0 h 24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562" h="243338">
                  <a:moveTo>
                    <a:pt x="0" y="162046"/>
                  </a:moveTo>
                  <a:cubicBezTo>
                    <a:pt x="23149" y="166868"/>
                    <a:pt x="46299" y="171691"/>
                    <a:pt x="81023" y="185195"/>
                  </a:cubicBezTo>
                  <a:cubicBezTo>
                    <a:pt x="115747" y="198699"/>
                    <a:pt x="208344" y="243069"/>
                    <a:pt x="208344" y="243069"/>
                  </a:cubicBezTo>
                  <a:cubicBezTo>
                    <a:pt x="239210" y="244998"/>
                    <a:pt x="221848" y="237282"/>
                    <a:pt x="266218" y="196770"/>
                  </a:cubicBezTo>
                  <a:cubicBezTo>
                    <a:pt x="310588" y="156258"/>
                    <a:pt x="392575" y="78129"/>
                    <a:pt x="474562" y="0"/>
                  </a:cubicBezTo>
                </a:path>
              </a:pathLst>
            </a:custGeom>
            <a:noFill/>
            <a:ln w="38100">
              <a:solidFill>
                <a:srgbClr val="94F01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DBF29BCD-40B5-7242-A882-361E2C147596}"/>
                </a:ext>
              </a:extLst>
            </p:cNvPr>
            <p:cNvSpPr/>
            <p:nvPr/>
          </p:nvSpPr>
          <p:spPr>
            <a:xfrm>
              <a:off x="3680749" y="2326511"/>
              <a:ext cx="1043215" cy="509286"/>
            </a:xfrm>
            <a:custGeom>
              <a:avLst/>
              <a:gdLst>
                <a:gd name="connsiteX0" fmla="*/ 0 w 1043215"/>
                <a:gd name="connsiteY0" fmla="*/ 509286 h 509286"/>
                <a:gd name="connsiteX1" fmla="*/ 196770 w 1043215"/>
                <a:gd name="connsiteY1" fmla="*/ 405114 h 509286"/>
                <a:gd name="connsiteX2" fmla="*/ 300942 w 1043215"/>
                <a:gd name="connsiteY2" fmla="*/ 358816 h 509286"/>
                <a:gd name="connsiteX3" fmla="*/ 486137 w 1043215"/>
                <a:gd name="connsiteY3" fmla="*/ 347241 h 509286"/>
                <a:gd name="connsiteX4" fmla="*/ 636608 w 1043215"/>
                <a:gd name="connsiteY4" fmla="*/ 312517 h 509286"/>
                <a:gd name="connsiteX5" fmla="*/ 798654 w 1043215"/>
                <a:gd name="connsiteY5" fmla="*/ 219919 h 509286"/>
                <a:gd name="connsiteX6" fmla="*/ 1006998 w 1043215"/>
                <a:gd name="connsiteY6" fmla="*/ 46299 h 509286"/>
                <a:gd name="connsiteX7" fmla="*/ 1041722 w 1043215"/>
                <a:gd name="connsiteY7" fmla="*/ 0 h 50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3215" h="509286">
                  <a:moveTo>
                    <a:pt x="0" y="509286"/>
                  </a:moveTo>
                  <a:cubicBezTo>
                    <a:pt x="73306" y="469739"/>
                    <a:pt x="146613" y="430192"/>
                    <a:pt x="196770" y="405114"/>
                  </a:cubicBezTo>
                  <a:cubicBezTo>
                    <a:pt x="246927" y="380036"/>
                    <a:pt x="252714" y="368461"/>
                    <a:pt x="300942" y="358816"/>
                  </a:cubicBezTo>
                  <a:cubicBezTo>
                    <a:pt x="349170" y="349170"/>
                    <a:pt x="430193" y="354957"/>
                    <a:pt x="486137" y="347241"/>
                  </a:cubicBezTo>
                  <a:cubicBezTo>
                    <a:pt x="542081" y="339525"/>
                    <a:pt x="584522" y="333737"/>
                    <a:pt x="636608" y="312517"/>
                  </a:cubicBezTo>
                  <a:cubicBezTo>
                    <a:pt x="688694" y="291297"/>
                    <a:pt x="736922" y="264289"/>
                    <a:pt x="798654" y="219919"/>
                  </a:cubicBezTo>
                  <a:cubicBezTo>
                    <a:pt x="860386" y="175549"/>
                    <a:pt x="966487" y="82952"/>
                    <a:pt x="1006998" y="46299"/>
                  </a:cubicBezTo>
                  <a:cubicBezTo>
                    <a:pt x="1047509" y="9646"/>
                    <a:pt x="1044615" y="4823"/>
                    <a:pt x="1041722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8" name="TextBox 20">
            <a:extLst>
              <a:ext uri="{FF2B5EF4-FFF2-40B4-BE49-F238E27FC236}">
                <a16:creationId xmlns:a16="http://schemas.microsoft.com/office/drawing/2014/main" id="{95528AC8-4BCB-CE80-A2D9-4D61BEEE3FC4}"/>
              </a:ext>
            </a:extLst>
          </p:cNvPr>
          <p:cNvSpPr txBox="1"/>
          <p:nvPr/>
        </p:nvSpPr>
        <p:spPr>
          <a:xfrm>
            <a:off x="1954031" y="3310716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2030</a:t>
            </a:r>
            <a:endParaRPr kumimoji="0" lang="en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orme libre 78"/>
          <p:cNvSpPr/>
          <p:nvPr/>
        </p:nvSpPr>
        <p:spPr>
          <a:xfrm>
            <a:off x="5975770" y="1967943"/>
            <a:ext cx="837956" cy="982892"/>
          </a:xfrm>
          <a:custGeom>
            <a:avLst/>
            <a:gdLst>
              <a:gd name="connsiteX0" fmla="*/ 789272 w 789272"/>
              <a:gd name="connsiteY0" fmla="*/ 885550 h 885550"/>
              <a:gd name="connsiteX1" fmla="*/ 702644 w 789272"/>
              <a:gd name="connsiteY1" fmla="*/ 837423 h 885550"/>
              <a:gd name="connsiteX2" fmla="*/ 673768 w 789272"/>
              <a:gd name="connsiteY2" fmla="*/ 827798 h 885550"/>
              <a:gd name="connsiteX3" fmla="*/ 606392 w 789272"/>
              <a:gd name="connsiteY3" fmla="*/ 741171 h 885550"/>
              <a:gd name="connsiteX4" fmla="*/ 587141 w 789272"/>
              <a:gd name="connsiteY4" fmla="*/ 683419 h 885550"/>
              <a:gd name="connsiteX5" fmla="*/ 548640 w 789272"/>
              <a:gd name="connsiteY5" fmla="*/ 625667 h 885550"/>
              <a:gd name="connsiteX6" fmla="*/ 500514 w 789272"/>
              <a:gd name="connsiteY6" fmla="*/ 548665 h 885550"/>
              <a:gd name="connsiteX7" fmla="*/ 452387 w 789272"/>
              <a:gd name="connsiteY7" fmla="*/ 490914 h 885550"/>
              <a:gd name="connsiteX8" fmla="*/ 394636 w 789272"/>
              <a:gd name="connsiteY8" fmla="*/ 471663 h 885550"/>
              <a:gd name="connsiteX9" fmla="*/ 336884 w 789272"/>
              <a:gd name="connsiteY9" fmla="*/ 452413 h 885550"/>
              <a:gd name="connsiteX10" fmla="*/ 308008 w 789272"/>
              <a:gd name="connsiteY10" fmla="*/ 442787 h 885550"/>
              <a:gd name="connsiteX11" fmla="*/ 279133 w 789272"/>
              <a:gd name="connsiteY11" fmla="*/ 433162 h 885550"/>
              <a:gd name="connsiteX12" fmla="*/ 182880 w 789272"/>
              <a:gd name="connsiteY12" fmla="*/ 375411 h 885550"/>
              <a:gd name="connsiteX13" fmla="*/ 154004 w 789272"/>
              <a:gd name="connsiteY13" fmla="*/ 346535 h 885550"/>
              <a:gd name="connsiteX14" fmla="*/ 125128 w 789272"/>
              <a:gd name="connsiteY14" fmla="*/ 336910 h 885550"/>
              <a:gd name="connsiteX15" fmla="*/ 96253 w 789272"/>
              <a:gd name="connsiteY15" fmla="*/ 317659 h 885550"/>
              <a:gd name="connsiteX16" fmla="*/ 86627 w 789272"/>
              <a:gd name="connsiteY16" fmla="*/ 288783 h 885550"/>
              <a:gd name="connsiteX17" fmla="*/ 57752 w 789272"/>
              <a:gd name="connsiteY17" fmla="*/ 269533 h 885550"/>
              <a:gd name="connsiteX18" fmla="*/ 0 w 789272"/>
              <a:gd name="connsiteY18" fmla="*/ 231032 h 885550"/>
              <a:gd name="connsiteX19" fmla="*/ 19251 w 789272"/>
              <a:gd name="connsiteY19" fmla="*/ 202156 h 885550"/>
              <a:gd name="connsiteX20" fmla="*/ 77002 w 789272"/>
              <a:gd name="connsiteY20" fmla="*/ 173280 h 885550"/>
              <a:gd name="connsiteX21" fmla="*/ 125128 w 789272"/>
              <a:gd name="connsiteY21" fmla="*/ 134779 h 885550"/>
              <a:gd name="connsiteX22" fmla="*/ 144379 w 789272"/>
              <a:gd name="connsiteY22" fmla="*/ 105903 h 885550"/>
              <a:gd name="connsiteX23" fmla="*/ 173255 w 789272"/>
              <a:gd name="connsiteY23" fmla="*/ 86653 h 885550"/>
              <a:gd name="connsiteX24" fmla="*/ 192505 w 789272"/>
              <a:gd name="connsiteY24" fmla="*/ 57777 h 885550"/>
              <a:gd name="connsiteX25" fmla="*/ 221381 w 789272"/>
              <a:gd name="connsiteY25" fmla="*/ 25 h 885550"/>
              <a:gd name="connsiteX0" fmla="*/ 835839 w 835839"/>
              <a:gd name="connsiteY0" fmla="*/ 885550 h 885550"/>
              <a:gd name="connsiteX1" fmla="*/ 749211 w 835839"/>
              <a:gd name="connsiteY1" fmla="*/ 837423 h 885550"/>
              <a:gd name="connsiteX2" fmla="*/ 720335 w 835839"/>
              <a:gd name="connsiteY2" fmla="*/ 827798 h 885550"/>
              <a:gd name="connsiteX3" fmla="*/ 652959 w 835839"/>
              <a:gd name="connsiteY3" fmla="*/ 741171 h 885550"/>
              <a:gd name="connsiteX4" fmla="*/ 633708 w 835839"/>
              <a:gd name="connsiteY4" fmla="*/ 683419 h 885550"/>
              <a:gd name="connsiteX5" fmla="*/ 595207 w 835839"/>
              <a:gd name="connsiteY5" fmla="*/ 625667 h 885550"/>
              <a:gd name="connsiteX6" fmla="*/ 547081 w 835839"/>
              <a:gd name="connsiteY6" fmla="*/ 548665 h 885550"/>
              <a:gd name="connsiteX7" fmla="*/ 498954 w 835839"/>
              <a:gd name="connsiteY7" fmla="*/ 490914 h 885550"/>
              <a:gd name="connsiteX8" fmla="*/ 441203 w 835839"/>
              <a:gd name="connsiteY8" fmla="*/ 471663 h 885550"/>
              <a:gd name="connsiteX9" fmla="*/ 383451 w 835839"/>
              <a:gd name="connsiteY9" fmla="*/ 452413 h 885550"/>
              <a:gd name="connsiteX10" fmla="*/ 354575 w 835839"/>
              <a:gd name="connsiteY10" fmla="*/ 442787 h 885550"/>
              <a:gd name="connsiteX11" fmla="*/ 325700 w 835839"/>
              <a:gd name="connsiteY11" fmla="*/ 433162 h 885550"/>
              <a:gd name="connsiteX12" fmla="*/ 229447 w 835839"/>
              <a:gd name="connsiteY12" fmla="*/ 375411 h 885550"/>
              <a:gd name="connsiteX13" fmla="*/ 200571 w 835839"/>
              <a:gd name="connsiteY13" fmla="*/ 346535 h 885550"/>
              <a:gd name="connsiteX14" fmla="*/ 171695 w 835839"/>
              <a:gd name="connsiteY14" fmla="*/ 336910 h 885550"/>
              <a:gd name="connsiteX15" fmla="*/ 142820 w 835839"/>
              <a:gd name="connsiteY15" fmla="*/ 317659 h 885550"/>
              <a:gd name="connsiteX16" fmla="*/ 133194 w 835839"/>
              <a:gd name="connsiteY16" fmla="*/ 288783 h 885550"/>
              <a:gd name="connsiteX17" fmla="*/ 104319 w 835839"/>
              <a:gd name="connsiteY17" fmla="*/ 269533 h 885550"/>
              <a:gd name="connsiteX18" fmla="*/ 0 w 835839"/>
              <a:gd name="connsiteY18" fmla="*/ 288182 h 885550"/>
              <a:gd name="connsiteX19" fmla="*/ 65818 w 835839"/>
              <a:gd name="connsiteY19" fmla="*/ 202156 h 885550"/>
              <a:gd name="connsiteX20" fmla="*/ 123569 w 835839"/>
              <a:gd name="connsiteY20" fmla="*/ 173280 h 885550"/>
              <a:gd name="connsiteX21" fmla="*/ 171695 w 835839"/>
              <a:gd name="connsiteY21" fmla="*/ 134779 h 885550"/>
              <a:gd name="connsiteX22" fmla="*/ 190946 w 835839"/>
              <a:gd name="connsiteY22" fmla="*/ 105903 h 885550"/>
              <a:gd name="connsiteX23" fmla="*/ 219822 w 835839"/>
              <a:gd name="connsiteY23" fmla="*/ 86653 h 885550"/>
              <a:gd name="connsiteX24" fmla="*/ 239072 w 835839"/>
              <a:gd name="connsiteY24" fmla="*/ 57777 h 885550"/>
              <a:gd name="connsiteX25" fmla="*/ 267948 w 835839"/>
              <a:gd name="connsiteY25" fmla="*/ 25 h 885550"/>
              <a:gd name="connsiteX0" fmla="*/ 837301 w 837301"/>
              <a:gd name="connsiteY0" fmla="*/ 885550 h 885550"/>
              <a:gd name="connsiteX1" fmla="*/ 750673 w 837301"/>
              <a:gd name="connsiteY1" fmla="*/ 837423 h 885550"/>
              <a:gd name="connsiteX2" fmla="*/ 721797 w 837301"/>
              <a:gd name="connsiteY2" fmla="*/ 827798 h 885550"/>
              <a:gd name="connsiteX3" fmla="*/ 654421 w 837301"/>
              <a:gd name="connsiteY3" fmla="*/ 741171 h 885550"/>
              <a:gd name="connsiteX4" fmla="*/ 635170 w 837301"/>
              <a:gd name="connsiteY4" fmla="*/ 683419 h 885550"/>
              <a:gd name="connsiteX5" fmla="*/ 596669 w 837301"/>
              <a:gd name="connsiteY5" fmla="*/ 625667 h 885550"/>
              <a:gd name="connsiteX6" fmla="*/ 548543 w 837301"/>
              <a:gd name="connsiteY6" fmla="*/ 548665 h 885550"/>
              <a:gd name="connsiteX7" fmla="*/ 500416 w 837301"/>
              <a:gd name="connsiteY7" fmla="*/ 490914 h 885550"/>
              <a:gd name="connsiteX8" fmla="*/ 442665 w 837301"/>
              <a:gd name="connsiteY8" fmla="*/ 471663 h 885550"/>
              <a:gd name="connsiteX9" fmla="*/ 384913 w 837301"/>
              <a:gd name="connsiteY9" fmla="*/ 452413 h 885550"/>
              <a:gd name="connsiteX10" fmla="*/ 356037 w 837301"/>
              <a:gd name="connsiteY10" fmla="*/ 442787 h 885550"/>
              <a:gd name="connsiteX11" fmla="*/ 327162 w 837301"/>
              <a:gd name="connsiteY11" fmla="*/ 433162 h 885550"/>
              <a:gd name="connsiteX12" fmla="*/ 230909 w 837301"/>
              <a:gd name="connsiteY12" fmla="*/ 375411 h 885550"/>
              <a:gd name="connsiteX13" fmla="*/ 202033 w 837301"/>
              <a:gd name="connsiteY13" fmla="*/ 346535 h 885550"/>
              <a:gd name="connsiteX14" fmla="*/ 173157 w 837301"/>
              <a:gd name="connsiteY14" fmla="*/ 336910 h 885550"/>
              <a:gd name="connsiteX15" fmla="*/ 144282 w 837301"/>
              <a:gd name="connsiteY15" fmla="*/ 317659 h 885550"/>
              <a:gd name="connsiteX16" fmla="*/ 134656 w 837301"/>
              <a:gd name="connsiteY16" fmla="*/ 288783 h 885550"/>
              <a:gd name="connsiteX17" fmla="*/ 1462 w 837301"/>
              <a:gd name="connsiteY17" fmla="*/ 288182 h 885550"/>
              <a:gd name="connsiteX18" fmla="*/ 67280 w 837301"/>
              <a:gd name="connsiteY18" fmla="*/ 202156 h 885550"/>
              <a:gd name="connsiteX19" fmla="*/ 125031 w 837301"/>
              <a:gd name="connsiteY19" fmla="*/ 173280 h 885550"/>
              <a:gd name="connsiteX20" fmla="*/ 173157 w 837301"/>
              <a:gd name="connsiteY20" fmla="*/ 134779 h 885550"/>
              <a:gd name="connsiteX21" fmla="*/ 192408 w 837301"/>
              <a:gd name="connsiteY21" fmla="*/ 105903 h 885550"/>
              <a:gd name="connsiteX22" fmla="*/ 221284 w 837301"/>
              <a:gd name="connsiteY22" fmla="*/ 86653 h 885550"/>
              <a:gd name="connsiteX23" fmla="*/ 240534 w 837301"/>
              <a:gd name="connsiteY23" fmla="*/ 57777 h 885550"/>
              <a:gd name="connsiteX24" fmla="*/ 269410 w 837301"/>
              <a:gd name="connsiteY24" fmla="*/ 25 h 885550"/>
              <a:gd name="connsiteX0" fmla="*/ 837671 w 837671"/>
              <a:gd name="connsiteY0" fmla="*/ 885550 h 885550"/>
              <a:gd name="connsiteX1" fmla="*/ 751043 w 837671"/>
              <a:gd name="connsiteY1" fmla="*/ 837423 h 885550"/>
              <a:gd name="connsiteX2" fmla="*/ 722167 w 837671"/>
              <a:gd name="connsiteY2" fmla="*/ 827798 h 885550"/>
              <a:gd name="connsiteX3" fmla="*/ 654791 w 837671"/>
              <a:gd name="connsiteY3" fmla="*/ 741171 h 885550"/>
              <a:gd name="connsiteX4" fmla="*/ 635540 w 837671"/>
              <a:gd name="connsiteY4" fmla="*/ 683419 h 885550"/>
              <a:gd name="connsiteX5" fmla="*/ 597039 w 837671"/>
              <a:gd name="connsiteY5" fmla="*/ 625667 h 885550"/>
              <a:gd name="connsiteX6" fmla="*/ 548913 w 837671"/>
              <a:gd name="connsiteY6" fmla="*/ 548665 h 885550"/>
              <a:gd name="connsiteX7" fmla="*/ 500786 w 837671"/>
              <a:gd name="connsiteY7" fmla="*/ 490914 h 885550"/>
              <a:gd name="connsiteX8" fmla="*/ 443035 w 837671"/>
              <a:gd name="connsiteY8" fmla="*/ 471663 h 885550"/>
              <a:gd name="connsiteX9" fmla="*/ 385283 w 837671"/>
              <a:gd name="connsiteY9" fmla="*/ 452413 h 885550"/>
              <a:gd name="connsiteX10" fmla="*/ 356407 w 837671"/>
              <a:gd name="connsiteY10" fmla="*/ 442787 h 885550"/>
              <a:gd name="connsiteX11" fmla="*/ 327532 w 837671"/>
              <a:gd name="connsiteY11" fmla="*/ 433162 h 885550"/>
              <a:gd name="connsiteX12" fmla="*/ 231279 w 837671"/>
              <a:gd name="connsiteY12" fmla="*/ 375411 h 885550"/>
              <a:gd name="connsiteX13" fmla="*/ 202403 w 837671"/>
              <a:gd name="connsiteY13" fmla="*/ 346535 h 885550"/>
              <a:gd name="connsiteX14" fmla="*/ 173527 w 837671"/>
              <a:gd name="connsiteY14" fmla="*/ 336910 h 885550"/>
              <a:gd name="connsiteX15" fmla="*/ 144652 w 837671"/>
              <a:gd name="connsiteY15" fmla="*/ 317659 h 885550"/>
              <a:gd name="connsiteX16" fmla="*/ 1832 w 837671"/>
              <a:gd name="connsiteY16" fmla="*/ 288182 h 885550"/>
              <a:gd name="connsiteX17" fmla="*/ 67650 w 837671"/>
              <a:gd name="connsiteY17" fmla="*/ 202156 h 885550"/>
              <a:gd name="connsiteX18" fmla="*/ 125401 w 837671"/>
              <a:gd name="connsiteY18" fmla="*/ 173280 h 885550"/>
              <a:gd name="connsiteX19" fmla="*/ 173527 w 837671"/>
              <a:gd name="connsiteY19" fmla="*/ 134779 h 885550"/>
              <a:gd name="connsiteX20" fmla="*/ 192778 w 837671"/>
              <a:gd name="connsiteY20" fmla="*/ 105903 h 885550"/>
              <a:gd name="connsiteX21" fmla="*/ 221654 w 837671"/>
              <a:gd name="connsiteY21" fmla="*/ 86653 h 885550"/>
              <a:gd name="connsiteX22" fmla="*/ 240904 w 837671"/>
              <a:gd name="connsiteY22" fmla="*/ 57777 h 885550"/>
              <a:gd name="connsiteX23" fmla="*/ 269780 w 837671"/>
              <a:gd name="connsiteY23" fmla="*/ 25 h 885550"/>
              <a:gd name="connsiteX0" fmla="*/ 838925 w 838925"/>
              <a:gd name="connsiteY0" fmla="*/ 885550 h 885550"/>
              <a:gd name="connsiteX1" fmla="*/ 752297 w 838925"/>
              <a:gd name="connsiteY1" fmla="*/ 837423 h 885550"/>
              <a:gd name="connsiteX2" fmla="*/ 723421 w 838925"/>
              <a:gd name="connsiteY2" fmla="*/ 827798 h 885550"/>
              <a:gd name="connsiteX3" fmla="*/ 656045 w 838925"/>
              <a:gd name="connsiteY3" fmla="*/ 741171 h 885550"/>
              <a:gd name="connsiteX4" fmla="*/ 636794 w 838925"/>
              <a:gd name="connsiteY4" fmla="*/ 683419 h 885550"/>
              <a:gd name="connsiteX5" fmla="*/ 598293 w 838925"/>
              <a:gd name="connsiteY5" fmla="*/ 625667 h 885550"/>
              <a:gd name="connsiteX6" fmla="*/ 550167 w 838925"/>
              <a:gd name="connsiteY6" fmla="*/ 548665 h 885550"/>
              <a:gd name="connsiteX7" fmla="*/ 502040 w 838925"/>
              <a:gd name="connsiteY7" fmla="*/ 490914 h 885550"/>
              <a:gd name="connsiteX8" fmla="*/ 444289 w 838925"/>
              <a:gd name="connsiteY8" fmla="*/ 471663 h 885550"/>
              <a:gd name="connsiteX9" fmla="*/ 386537 w 838925"/>
              <a:gd name="connsiteY9" fmla="*/ 452413 h 885550"/>
              <a:gd name="connsiteX10" fmla="*/ 357661 w 838925"/>
              <a:gd name="connsiteY10" fmla="*/ 442787 h 885550"/>
              <a:gd name="connsiteX11" fmla="*/ 328786 w 838925"/>
              <a:gd name="connsiteY11" fmla="*/ 433162 h 885550"/>
              <a:gd name="connsiteX12" fmla="*/ 232533 w 838925"/>
              <a:gd name="connsiteY12" fmla="*/ 375411 h 885550"/>
              <a:gd name="connsiteX13" fmla="*/ 203657 w 838925"/>
              <a:gd name="connsiteY13" fmla="*/ 346535 h 885550"/>
              <a:gd name="connsiteX14" fmla="*/ 174781 w 838925"/>
              <a:gd name="connsiteY14" fmla="*/ 336910 h 885550"/>
              <a:gd name="connsiteX15" fmla="*/ 3086 w 838925"/>
              <a:gd name="connsiteY15" fmla="*/ 288182 h 885550"/>
              <a:gd name="connsiteX16" fmla="*/ 68904 w 838925"/>
              <a:gd name="connsiteY16" fmla="*/ 202156 h 885550"/>
              <a:gd name="connsiteX17" fmla="*/ 126655 w 838925"/>
              <a:gd name="connsiteY17" fmla="*/ 173280 h 885550"/>
              <a:gd name="connsiteX18" fmla="*/ 174781 w 838925"/>
              <a:gd name="connsiteY18" fmla="*/ 134779 h 885550"/>
              <a:gd name="connsiteX19" fmla="*/ 194032 w 838925"/>
              <a:gd name="connsiteY19" fmla="*/ 105903 h 885550"/>
              <a:gd name="connsiteX20" fmla="*/ 222908 w 838925"/>
              <a:gd name="connsiteY20" fmla="*/ 86653 h 885550"/>
              <a:gd name="connsiteX21" fmla="*/ 242158 w 838925"/>
              <a:gd name="connsiteY21" fmla="*/ 57777 h 885550"/>
              <a:gd name="connsiteX22" fmla="*/ 271034 w 838925"/>
              <a:gd name="connsiteY22" fmla="*/ 25 h 885550"/>
              <a:gd name="connsiteX0" fmla="*/ 840348 w 840348"/>
              <a:gd name="connsiteY0" fmla="*/ 885550 h 885550"/>
              <a:gd name="connsiteX1" fmla="*/ 753720 w 840348"/>
              <a:gd name="connsiteY1" fmla="*/ 837423 h 885550"/>
              <a:gd name="connsiteX2" fmla="*/ 724844 w 840348"/>
              <a:gd name="connsiteY2" fmla="*/ 827798 h 885550"/>
              <a:gd name="connsiteX3" fmla="*/ 657468 w 840348"/>
              <a:gd name="connsiteY3" fmla="*/ 741171 h 885550"/>
              <a:gd name="connsiteX4" fmla="*/ 638217 w 840348"/>
              <a:gd name="connsiteY4" fmla="*/ 683419 h 885550"/>
              <a:gd name="connsiteX5" fmla="*/ 599716 w 840348"/>
              <a:gd name="connsiteY5" fmla="*/ 625667 h 885550"/>
              <a:gd name="connsiteX6" fmla="*/ 551590 w 840348"/>
              <a:gd name="connsiteY6" fmla="*/ 548665 h 885550"/>
              <a:gd name="connsiteX7" fmla="*/ 503463 w 840348"/>
              <a:gd name="connsiteY7" fmla="*/ 490914 h 885550"/>
              <a:gd name="connsiteX8" fmla="*/ 445712 w 840348"/>
              <a:gd name="connsiteY8" fmla="*/ 471663 h 885550"/>
              <a:gd name="connsiteX9" fmla="*/ 387960 w 840348"/>
              <a:gd name="connsiteY9" fmla="*/ 452413 h 885550"/>
              <a:gd name="connsiteX10" fmla="*/ 359084 w 840348"/>
              <a:gd name="connsiteY10" fmla="*/ 442787 h 885550"/>
              <a:gd name="connsiteX11" fmla="*/ 330209 w 840348"/>
              <a:gd name="connsiteY11" fmla="*/ 433162 h 885550"/>
              <a:gd name="connsiteX12" fmla="*/ 233956 w 840348"/>
              <a:gd name="connsiteY12" fmla="*/ 375411 h 885550"/>
              <a:gd name="connsiteX13" fmla="*/ 205080 w 840348"/>
              <a:gd name="connsiteY13" fmla="*/ 346535 h 885550"/>
              <a:gd name="connsiteX14" fmla="*/ 4509 w 840348"/>
              <a:gd name="connsiteY14" fmla="*/ 288182 h 885550"/>
              <a:gd name="connsiteX15" fmla="*/ 70327 w 840348"/>
              <a:gd name="connsiteY15" fmla="*/ 202156 h 885550"/>
              <a:gd name="connsiteX16" fmla="*/ 128078 w 840348"/>
              <a:gd name="connsiteY16" fmla="*/ 173280 h 885550"/>
              <a:gd name="connsiteX17" fmla="*/ 176204 w 840348"/>
              <a:gd name="connsiteY17" fmla="*/ 134779 h 885550"/>
              <a:gd name="connsiteX18" fmla="*/ 195455 w 840348"/>
              <a:gd name="connsiteY18" fmla="*/ 105903 h 885550"/>
              <a:gd name="connsiteX19" fmla="*/ 224331 w 840348"/>
              <a:gd name="connsiteY19" fmla="*/ 86653 h 885550"/>
              <a:gd name="connsiteX20" fmla="*/ 243581 w 840348"/>
              <a:gd name="connsiteY20" fmla="*/ 57777 h 885550"/>
              <a:gd name="connsiteX21" fmla="*/ 272457 w 840348"/>
              <a:gd name="connsiteY21" fmla="*/ 25 h 885550"/>
              <a:gd name="connsiteX0" fmla="*/ 841894 w 841894"/>
              <a:gd name="connsiteY0" fmla="*/ 885550 h 885550"/>
              <a:gd name="connsiteX1" fmla="*/ 755266 w 841894"/>
              <a:gd name="connsiteY1" fmla="*/ 837423 h 885550"/>
              <a:gd name="connsiteX2" fmla="*/ 726390 w 841894"/>
              <a:gd name="connsiteY2" fmla="*/ 827798 h 885550"/>
              <a:gd name="connsiteX3" fmla="*/ 659014 w 841894"/>
              <a:gd name="connsiteY3" fmla="*/ 741171 h 885550"/>
              <a:gd name="connsiteX4" fmla="*/ 639763 w 841894"/>
              <a:gd name="connsiteY4" fmla="*/ 683419 h 885550"/>
              <a:gd name="connsiteX5" fmla="*/ 601262 w 841894"/>
              <a:gd name="connsiteY5" fmla="*/ 625667 h 885550"/>
              <a:gd name="connsiteX6" fmla="*/ 553136 w 841894"/>
              <a:gd name="connsiteY6" fmla="*/ 548665 h 885550"/>
              <a:gd name="connsiteX7" fmla="*/ 505009 w 841894"/>
              <a:gd name="connsiteY7" fmla="*/ 490914 h 885550"/>
              <a:gd name="connsiteX8" fmla="*/ 447258 w 841894"/>
              <a:gd name="connsiteY8" fmla="*/ 471663 h 885550"/>
              <a:gd name="connsiteX9" fmla="*/ 389506 w 841894"/>
              <a:gd name="connsiteY9" fmla="*/ 452413 h 885550"/>
              <a:gd name="connsiteX10" fmla="*/ 360630 w 841894"/>
              <a:gd name="connsiteY10" fmla="*/ 442787 h 885550"/>
              <a:gd name="connsiteX11" fmla="*/ 331755 w 841894"/>
              <a:gd name="connsiteY11" fmla="*/ 433162 h 885550"/>
              <a:gd name="connsiteX12" fmla="*/ 235502 w 841894"/>
              <a:gd name="connsiteY12" fmla="*/ 375411 h 885550"/>
              <a:gd name="connsiteX13" fmla="*/ 6055 w 841894"/>
              <a:gd name="connsiteY13" fmla="*/ 288182 h 885550"/>
              <a:gd name="connsiteX14" fmla="*/ 71873 w 841894"/>
              <a:gd name="connsiteY14" fmla="*/ 202156 h 885550"/>
              <a:gd name="connsiteX15" fmla="*/ 129624 w 841894"/>
              <a:gd name="connsiteY15" fmla="*/ 173280 h 885550"/>
              <a:gd name="connsiteX16" fmla="*/ 177750 w 841894"/>
              <a:gd name="connsiteY16" fmla="*/ 134779 h 885550"/>
              <a:gd name="connsiteX17" fmla="*/ 197001 w 841894"/>
              <a:gd name="connsiteY17" fmla="*/ 105903 h 885550"/>
              <a:gd name="connsiteX18" fmla="*/ 225877 w 841894"/>
              <a:gd name="connsiteY18" fmla="*/ 86653 h 885550"/>
              <a:gd name="connsiteX19" fmla="*/ 245127 w 841894"/>
              <a:gd name="connsiteY19" fmla="*/ 57777 h 885550"/>
              <a:gd name="connsiteX20" fmla="*/ 274003 w 841894"/>
              <a:gd name="connsiteY20" fmla="*/ 25 h 885550"/>
              <a:gd name="connsiteX0" fmla="*/ 847620 w 847620"/>
              <a:gd name="connsiteY0" fmla="*/ 885550 h 885550"/>
              <a:gd name="connsiteX1" fmla="*/ 760992 w 847620"/>
              <a:gd name="connsiteY1" fmla="*/ 837423 h 885550"/>
              <a:gd name="connsiteX2" fmla="*/ 732116 w 847620"/>
              <a:gd name="connsiteY2" fmla="*/ 827798 h 885550"/>
              <a:gd name="connsiteX3" fmla="*/ 664740 w 847620"/>
              <a:gd name="connsiteY3" fmla="*/ 741171 h 885550"/>
              <a:gd name="connsiteX4" fmla="*/ 645489 w 847620"/>
              <a:gd name="connsiteY4" fmla="*/ 683419 h 885550"/>
              <a:gd name="connsiteX5" fmla="*/ 606988 w 847620"/>
              <a:gd name="connsiteY5" fmla="*/ 625667 h 885550"/>
              <a:gd name="connsiteX6" fmla="*/ 558862 w 847620"/>
              <a:gd name="connsiteY6" fmla="*/ 548665 h 885550"/>
              <a:gd name="connsiteX7" fmla="*/ 510735 w 847620"/>
              <a:gd name="connsiteY7" fmla="*/ 490914 h 885550"/>
              <a:gd name="connsiteX8" fmla="*/ 452984 w 847620"/>
              <a:gd name="connsiteY8" fmla="*/ 471663 h 885550"/>
              <a:gd name="connsiteX9" fmla="*/ 395232 w 847620"/>
              <a:gd name="connsiteY9" fmla="*/ 452413 h 885550"/>
              <a:gd name="connsiteX10" fmla="*/ 366356 w 847620"/>
              <a:gd name="connsiteY10" fmla="*/ 442787 h 885550"/>
              <a:gd name="connsiteX11" fmla="*/ 337481 w 847620"/>
              <a:gd name="connsiteY11" fmla="*/ 433162 h 885550"/>
              <a:gd name="connsiteX12" fmla="*/ 11781 w 847620"/>
              <a:gd name="connsiteY12" fmla="*/ 288182 h 885550"/>
              <a:gd name="connsiteX13" fmla="*/ 77599 w 847620"/>
              <a:gd name="connsiteY13" fmla="*/ 202156 h 885550"/>
              <a:gd name="connsiteX14" fmla="*/ 135350 w 847620"/>
              <a:gd name="connsiteY14" fmla="*/ 173280 h 885550"/>
              <a:gd name="connsiteX15" fmla="*/ 183476 w 847620"/>
              <a:gd name="connsiteY15" fmla="*/ 134779 h 885550"/>
              <a:gd name="connsiteX16" fmla="*/ 202727 w 847620"/>
              <a:gd name="connsiteY16" fmla="*/ 105903 h 885550"/>
              <a:gd name="connsiteX17" fmla="*/ 231603 w 847620"/>
              <a:gd name="connsiteY17" fmla="*/ 86653 h 885550"/>
              <a:gd name="connsiteX18" fmla="*/ 250853 w 847620"/>
              <a:gd name="connsiteY18" fmla="*/ 57777 h 885550"/>
              <a:gd name="connsiteX19" fmla="*/ 279729 w 847620"/>
              <a:gd name="connsiteY19" fmla="*/ 25 h 885550"/>
              <a:gd name="connsiteX0" fmla="*/ 849451 w 849451"/>
              <a:gd name="connsiteY0" fmla="*/ 885550 h 885550"/>
              <a:gd name="connsiteX1" fmla="*/ 762823 w 849451"/>
              <a:gd name="connsiteY1" fmla="*/ 837423 h 885550"/>
              <a:gd name="connsiteX2" fmla="*/ 733947 w 849451"/>
              <a:gd name="connsiteY2" fmla="*/ 827798 h 885550"/>
              <a:gd name="connsiteX3" fmla="*/ 666571 w 849451"/>
              <a:gd name="connsiteY3" fmla="*/ 741171 h 885550"/>
              <a:gd name="connsiteX4" fmla="*/ 647320 w 849451"/>
              <a:gd name="connsiteY4" fmla="*/ 683419 h 885550"/>
              <a:gd name="connsiteX5" fmla="*/ 608819 w 849451"/>
              <a:gd name="connsiteY5" fmla="*/ 625667 h 885550"/>
              <a:gd name="connsiteX6" fmla="*/ 560693 w 849451"/>
              <a:gd name="connsiteY6" fmla="*/ 548665 h 885550"/>
              <a:gd name="connsiteX7" fmla="*/ 512566 w 849451"/>
              <a:gd name="connsiteY7" fmla="*/ 490914 h 885550"/>
              <a:gd name="connsiteX8" fmla="*/ 454815 w 849451"/>
              <a:gd name="connsiteY8" fmla="*/ 471663 h 885550"/>
              <a:gd name="connsiteX9" fmla="*/ 397063 w 849451"/>
              <a:gd name="connsiteY9" fmla="*/ 452413 h 885550"/>
              <a:gd name="connsiteX10" fmla="*/ 368187 w 849451"/>
              <a:gd name="connsiteY10" fmla="*/ 442787 h 885550"/>
              <a:gd name="connsiteX11" fmla="*/ 13612 w 849451"/>
              <a:gd name="connsiteY11" fmla="*/ 288182 h 885550"/>
              <a:gd name="connsiteX12" fmla="*/ 79430 w 849451"/>
              <a:gd name="connsiteY12" fmla="*/ 202156 h 885550"/>
              <a:gd name="connsiteX13" fmla="*/ 137181 w 849451"/>
              <a:gd name="connsiteY13" fmla="*/ 173280 h 885550"/>
              <a:gd name="connsiteX14" fmla="*/ 185307 w 849451"/>
              <a:gd name="connsiteY14" fmla="*/ 134779 h 885550"/>
              <a:gd name="connsiteX15" fmla="*/ 204558 w 849451"/>
              <a:gd name="connsiteY15" fmla="*/ 105903 h 885550"/>
              <a:gd name="connsiteX16" fmla="*/ 233434 w 849451"/>
              <a:gd name="connsiteY16" fmla="*/ 86653 h 885550"/>
              <a:gd name="connsiteX17" fmla="*/ 252684 w 849451"/>
              <a:gd name="connsiteY17" fmla="*/ 57777 h 885550"/>
              <a:gd name="connsiteX18" fmla="*/ 281560 w 849451"/>
              <a:gd name="connsiteY18" fmla="*/ 25 h 885550"/>
              <a:gd name="connsiteX0" fmla="*/ 849451 w 849451"/>
              <a:gd name="connsiteY0" fmla="*/ 885550 h 885550"/>
              <a:gd name="connsiteX1" fmla="*/ 762823 w 849451"/>
              <a:gd name="connsiteY1" fmla="*/ 837423 h 885550"/>
              <a:gd name="connsiteX2" fmla="*/ 733947 w 849451"/>
              <a:gd name="connsiteY2" fmla="*/ 827798 h 885550"/>
              <a:gd name="connsiteX3" fmla="*/ 666571 w 849451"/>
              <a:gd name="connsiteY3" fmla="*/ 741171 h 885550"/>
              <a:gd name="connsiteX4" fmla="*/ 647320 w 849451"/>
              <a:gd name="connsiteY4" fmla="*/ 683419 h 885550"/>
              <a:gd name="connsiteX5" fmla="*/ 608819 w 849451"/>
              <a:gd name="connsiteY5" fmla="*/ 625667 h 885550"/>
              <a:gd name="connsiteX6" fmla="*/ 512566 w 849451"/>
              <a:gd name="connsiteY6" fmla="*/ 490914 h 885550"/>
              <a:gd name="connsiteX7" fmla="*/ 454815 w 849451"/>
              <a:gd name="connsiteY7" fmla="*/ 471663 h 885550"/>
              <a:gd name="connsiteX8" fmla="*/ 397063 w 849451"/>
              <a:gd name="connsiteY8" fmla="*/ 452413 h 885550"/>
              <a:gd name="connsiteX9" fmla="*/ 368187 w 849451"/>
              <a:gd name="connsiteY9" fmla="*/ 442787 h 885550"/>
              <a:gd name="connsiteX10" fmla="*/ 13612 w 849451"/>
              <a:gd name="connsiteY10" fmla="*/ 288182 h 885550"/>
              <a:gd name="connsiteX11" fmla="*/ 79430 w 849451"/>
              <a:gd name="connsiteY11" fmla="*/ 202156 h 885550"/>
              <a:gd name="connsiteX12" fmla="*/ 137181 w 849451"/>
              <a:gd name="connsiteY12" fmla="*/ 173280 h 885550"/>
              <a:gd name="connsiteX13" fmla="*/ 185307 w 849451"/>
              <a:gd name="connsiteY13" fmla="*/ 134779 h 885550"/>
              <a:gd name="connsiteX14" fmla="*/ 204558 w 849451"/>
              <a:gd name="connsiteY14" fmla="*/ 105903 h 885550"/>
              <a:gd name="connsiteX15" fmla="*/ 233434 w 849451"/>
              <a:gd name="connsiteY15" fmla="*/ 86653 h 885550"/>
              <a:gd name="connsiteX16" fmla="*/ 252684 w 849451"/>
              <a:gd name="connsiteY16" fmla="*/ 57777 h 885550"/>
              <a:gd name="connsiteX17" fmla="*/ 281560 w 849451"/>
              <a:gd name="connsiteY17" fmla="*/ 25 h 885550"/>
              <a:gd name="connsiteX0" fmla="*/ 849451 w 849451"/>
              <a:gd name="connsiteY0" fmla="*/ 885550 h 885550"/>
              <a:gd name="connsiteX1" fmla="*/ 762823 w 849451"/>
              <a:gd name="connsiteY1" fmla="*/ 837423 h 885550"/>
              <a:gd name="connsiteX2" fmla="*/ 733947 w 849451"/>
              <a:gd name="connsiteY2" fmla="*/ 827798 h 885550"/>
              <a:gd name="connsiteX3" fmla="*/ 666571 w 849451"/>
              <a:gd name="connsiteY3" fmla="*/ 741171 h 885550"/>
              <a:gd name="connsiteX4" fmla="*/ 647320 w 849451"/>
              <a:gd name="connsiteY4" fmla="*/ 683419 h 885550"/>
              <a:gd name="connsiteX5" fmla="*/ 512566 w 849451"/>
              <a:gd name="connsiteY5" fmla="*/ 490914 h 885550"/>
              <a:gd name="connsiteX6" fmla="*/ 454815 w 849451"/>
              <a:gd name="connsiteY6" fmla="*/ 471663 h 885550"/>
              <a:gd name="connsiteX7" fmla="*/ 397063 w 849451"/>
              <a:gd name="connsiteY7" fmla="*/ 452413 h 885550"/>
              <a:gd name="connsiteX8" fmla="*/ 368187 w 849451"/>
              <a:gd name="connsiteY8" fmla="*/ 442787 h 885550"/>
              <a:gd name="connsiteX9" fmla="*/ 13612 w 849451"/>
              <a:gd name="connsiteY9" fmla="*/ 288182 h 885550"/>
              <a:gd name="connsiteX10" fmla="*/ 79430 w 849451"/>
              <a:gd name="connsiteY10" fmla="*/ 202156 h 885550"/>
              <a:gd name="connsiteX11" fmla="*/ 137181 w 849451"/>
              <a:gd name="connsiteY11" fmla="*/ 173280 h 885550"/>
              <a:gd name="connsiteX12" fmla="*/ 185307 w 849451"/>
              <a:gd name="connsiteY12" fmla="*/ 134779 h 885550"/>
              <a:gd name="connsiteX13" fmla="*/ 204558 w 849451"/>
              <a:gd name="connsiteY13" fmla="*/ 105903 h 885550"/>
              <a:gd name="connsiteX14" fmla="*/ 233434 w 849451"/>
              <a:gd name="connsiteY14" fmla="*/ 86653 h 885550"/>
              <a:gd name="connsiteX15" fmla="*/ 252684 w 849451"/>
              <a:gd name="connsiteY15" fmla="*/ 57777 h 885550"/>
              <a:gd name="connsiteX16" fmla="*/ 281560 w 849451"/>
              <a:gd name="connsiteY16" fmla="*/ 25 h 885550"/>
              <a:gd name="connsiteX0" fmla="*/ 849451 w 849451"/>
              <a:gd name="connsiteY0" fmla="*/ 885550 h 885550"/>
              <a:gd name="connsiteX1" fmla="*/ 762823 w 849451"/>
              <a:gd name="connsiteY1" fmla="*/ 837423 h 885550"/>
              <a:gd name="connsiteX2" fmla="*/ 733947 w 849451"/>
              <a:gd name="connsiteY2" fmla="*/ 827798 h 885550"/>
              <a:gd name="connsiteX3" fmla="*/ 666571 w 849451"/>
              <a:gd name="connsiteY3" fmla="*/ 741171 h 885550"/>
              <a:gd name="connsiteX4" fmla="*/ 512566 w 849451"/>
              <a:gd name="connsiteY4" fmla="*/ 490914 h 885550"/>
              <a:gd name="connsiteX5" fmla="*/ 454815 w 849451"/>
              <a:gd name="connsiteY5" fmla="*/ 471663 h 885550"/>
              <a:gd name="connsiteX6" fmla="*/ 397063 w 849451"/>
              <a:gd name="connsiteY6" fmla="*/ 452413 h 885550"/>
              <a:gd name="connsiteX7" fmla="*/ 368187 w 849451"/>
              <a:gd name="connsiteY7" fmla="*/ 442787 h 885550"/>
              <a:gd name="connsiteX8" fmla="*/ 13612 w 849451"/>
              <a:gd name="connsiteY8" fmla="*/ 288182 h 885550"/>
              <a:gd name="connsiteX9" fmla="*/ 79430 w 849451"/>
              <a:gd name="connsiteY9" fmla="*/ 202156 h 885550"/>
              <a:gd name="connsiteX10" fmla="*/ 137181 w 849451"/>
              <a:gd name="connsiteY10" fmla="*/ 173280 h 885550"/>
              <a:gd name="connsiteX11" fmla="*/ 185307 w 849451"/>
              <a:gd name="connsiteY11" fmla="*/ 134779 h 885550"/>
              <a:gd name="connsiteX12" fmla="*/ 204558 w 849451"/>
              <a:gd name="connsiteY12" fmla="*/ 105903 h 885550"/>
              <a:gd name="connsiteX13" fmla="*/ 233434 w 849451"/>
              <a:gd name="connsiteY13" fmla="*/ 86653 h 885550"/>
              <a:gd name="connsiteX14" fmla="*/ 252684 w 849451"/>
              <a:gd name="connsiteY14" fmla="*/ 57777 h 885550"/>
              <a:gd name="connsiteX15" fmla="*/ 281560 w 849451"/>
              <a:gd name="connsiteY15" fmla="*/ 25 h 885550"/>
              <a:gd name="connsiteX0" fmla="*/ 849451 w 849451"/>
              <a:gd name="connsiteY0" fmla="*/ 885550 h 885550"/>
              <a:gd name="connsiteX1" fmla="*/ 762823 w 849451"/>
              <a:gd name="connsiteY1" fmla="*/ 837423 h 885550"/>
              <a:gd name="connsiteX2" fmla="*/ 666571 w 849451"/>
              <a:gd name="connsiteY2" fmla="*/ 741171 h 885550"/>
              <a:gd name="connsiteX3" fmla="*/ 512566 w 849451"/>
              <a:gd name="connsiteY3" fmla="*/ 490914 h 885550"/>
              <a:gd name="connsiteX4" fmla="*/ 454815 w 849451"/>
              <a:gd name="connsiteY4" fmla="*/ 471663 h 885550"/>
              <a:gd name="connsiteX5" fmla="*/ 397063 w 849451"/>
              <a:gd name="connsiteY5" fmla="*/ 452413 h 885550"/>
              <a:gd name="connsiteX6" fmla="*/ 368187 w 849451"/>
              <a:gd name="connsiteY6" fmla="*/ 442787 h 885550"/>
              <a:gd name="connsiteX7" fmla="*/ 13612 w 849451"/>
              <a:gd name="connsiteY7" fmla="*/ 288182 h 885550"/>
              <a:gd name="connsiteX8" fmla="*/ 79430 w 849451"/>
              <a:gd name="connsiteY8" fmla="*/ 202156 h 885550"/>
              <a:gd name="connsiteX9" fmla="*/ 137181 w 849451"/>
              <a:gd name="connsiteY9" fmla="*/ 173280 h 885550"/>
              <a:gd name="connsiteX10" fmla="*/ 185307 w 849451"/>
              <a:gd name="connsiteY10" fmla="*/ 134779 h 885550"/>
              <a:gd name="connsiteX11" fmla="*/ 204558 w 849451"/>
              <a:gd name="connsiteY11" fmla="*/ 105903 h 885550"/>
              <a:gd name="connsiteX12" fmla="*/ 233434 w 849451"/>
              <a:gd name="connsiteY12" fmla="*/ 86653 h 885550"/>
              <a:gd name="connsiteX13" fmla="*/ 252684 w 849451"/>
              <a:gd name="connsiteY13" fmla="*/ 57777 h 885550"/>
              <a:gd name="connsiteX14" fmla="*/ 281560 w 849451"/>
              <a:gd name="connsiteY14" fmla="*/ 25 h 885550"/>
              <a:gd name="connsiteX0" fmla="*/ 849451 w 849451"/>
              <a:gd name="connsiteY0" fmla="*/ 885550 h 885550"/>
              <a:gd name="connsiteX1" fmla="*/ 666571 w 849451"/>
              <a:gd name="connsiteY1" fmla="*/ 741171 h 885550"/>
              <a:gd name="connsiteX2" fmla="*/ 512566 w 849451"/>
              <a:gd name="connsiteY2" fmla="*/ 490914 h 885550"/>
              <a:gd name="connsiteX3" fmla="*/ 454815 w 849451"/>
              <a:gd name="connsiteY3" fmla="*/ 471663 h 885550"/>
              <a:gd name="connsiteX4" fmla="*/ 397063 w 849451"/>
              <a:gd name="connsiteY4" fmla="*/ 452413 h 885550"/>
              <a:gd name="connsiteX5" fmla="*/ 368187 w 849451"/>
              <a:gd name="connsiteY5" fmla="*/ 442787 h 885550"/>
              <a:gd name="connsiteX6" fmla="*/ 13612 w 849451"/>
              <a:gd name="connsiteY6" fmla="*/ 288182 h 885550"/>
              <a:gd name="connsiteX7" fmla="*/ 79430 w 849451"/>
              <a:gd name="connsiteY7" fmla="*/ 202156 h 885550"/>
              <a:gd name="connsiteX8" fmla="*/ 137181 w 849451"/>
              <a:gd name="connsiteY8" fmla="*/ 173280 h 885550"/>
              <a:gd name="connsiteX9" fmla="*/ 185307 w 849451"/>
              <a:gd name="connsiteY9" fmla="*/ 134779 h 885550"/>
              <a:gd name="connsiteX10" fmla="*/ 204558 w 849451"/>
              <a:gd name="connsiteY10" fmla="*/ 105903 h 885550"/>
              <a:gd name="connsiteX11" fmla="*/ 233434 w 849451"/>
              <a:gd name="connsiteY11" fmla="*/ 86653 h 885550"/>
              <a:gd name="connsiteX12" fmla="*/ 252684 w 849451"/>
              <a:gd name="connsiteY12" fmla="*/ 57777 h 885550"/>
              <a:gd name="connsiteX13" fmla="*/ 281560 w 849451"/>
              <a:gd name="connsiteY13" fmla="*/ 25 h 885550"/>
              <a:gd name="connsiteX0" fmla="*/ 849451 w 849451"/>
              <a:gd name="connsiteY0" fmla="*/ 885550 h 885550"/>
              <a:gd name="connsiteX1" fmla="*/ 666571 w 849451"/>
              <a:gd name="connsiteY1" fmla="*/ 741171 h 885550"/>
              <a:gd name="connsiteX2" fmla="*/ 449066 w 849451"/>
              <a:gd name="connsiteY2" fmla="*/ 560764 h 885550"/>
              <a:gd name="connsiteX3" fmla="*/ 454815 w 849451"/>
              <a:gd name="connsiteY3" fmla="*/ 471663 h 885550"/>
              <a:gd name="connsiteX4" fmla="*/ 397063 w 849451"/>
              <a:gd name="connsiteY4" fmla="*/ 452413 h 885550"/>
              <a:gd name="connsiteX5" fmla="*/ 368187 w 849451"/>
              <a:gd name="connsiteY5" fmla="*/ 442787 h 885550"/>
              <a:gd name="connsiteX6" fmla="*/ 13612 w 849451"/>
              <a:gd name="connsiteY6" fmla="*/ 288182 h 885550"/>
              <a:gd name="connsiteX7" fmla="*/ 79430 w 849451"/>
              <a:gd name="connsiteY7" fmla="*/ 202156 h 885550"/>
              <a:gd name="connsiteX8" fmla="*/ 137181 w 849451"/>
              <a:gd name="connsiteY8" fmla="*/ 173280 h 885550"/>
              <a:gd name="connsiteX9" fmla="*/ 185307 w 849451"/>
              <a:gd name="connsiteY9" fmla="*/ 134779 h 885550"/>
              <a:gd name="connsiteX10" fmla="*/ 204558 w 849451"/>
              <a:gd name="connsiteY10" fmla="*/ 105903 h 885550"/>
              <a:gd name="connsiteX11" fmla="*/ 233434 w 849451"/>
              <a:gd name="connsiteY11" fmla="*/ 86653 h 885550"/>
              <a:gd name="connsiteX12" fmla="*/ 252684 w 849451"/>
              <a:gd name="connsiteY12" fmla="*/ 57777 h 885550"/>
              <a:gd name="connsiteX13" fmla="*/ 281560 w 849451"/>
              <a:gd name="connsiteY13" fmla="*/ 25 h 885550"/>
              <a:gd name="connsiteX0" fmla="*/ 849451 w 849451"/>
              <a:gd name="connsiteY0" fmla="*/ 885550 h 885550"/>
              <a:gd name="connsiteX1" fmla="*/ 666571 w 849451"/>
              <a:gd name="connsiteY1" fmla="*/ 741171 h 885550"/>
              <a:gd name="connsiteX2" fmla="*/ 449066 w 849451"/>
              <a:gd name="connsiteY2" fmla="*/ 560764 h 885550"/>
              <a:gd name="connsiteX3" fmla="*/ 397063 w 849451"/>
              <a:gd name="connsiteY3" fmla="*/ 452413 h 885550"/>
              <a:gd name="connsiteX4" fmla="*/ 368187 w 849451"/>
              <a:gd name="connsiteY4" fmla="*/ 442787 h 885550"/>
              <a:gd name="connsiteX5" fmla="*/ 13612 w 849451"/>
              <a:gd name="connsiteY5" fmla="*/ 288182 h 885550"/>
              <a:gd name="connsiteX6" fmla="*/ 79430 w 849451"/>
              <a:gd name="connsiteY6" fmla="*/ 202156 h 885550"/>
              <a:gd name="connsiteX7" fmla="*/ 137181 w 849451"/>
              <a:gd name="connsiteY7" fmla="*/ 173280 h 885550"/>
              <a:gd name="connsiteX8" fmla="*/ 185307 w 849451"/>
              <a:gd name="connsiteY8" fmla="*/ 134779 h 885550"/>
              <a:gd name="connsiteX9" fmla="*/ 204558 w 849451"/>
              <a:gd name="connsiteY9" fmla="*/ 105903 h 885550"/>
              <a:gd name="connsiteX10" fmla="*/ 233434 w 849451"/>
              <a:gd name="connsiteY10" fmla="*/ 86653 h 885550"/>
              <a:gd name="connsiteX11" fmla="*/ 252684 w 849451"/>
              <a:gd name="connsiteY11" fmla="*/ 57777 h 885550"/>
              <a:gd name="connsiteX12" fmla="*/ 281560 w 849451"/>
              <a:gd name="connsiteY12" fmla="*/ 25 h 885550"/>
              <a:gd name="connsiteX0" fmla="*/ 849451 w 849451"/>
              <a:gd name="connsiteY0" fmla="*/ 885550 h 885550"/>
              <a:gd name="connsiteX1" fmla="*/ 666571 w 849451"/>
              <a:gd name="connsiteY1" fmla="*/ 741171 h 885550"/>
              <a:gd name="connsiteX2" fmla="*/ 449066 w 849451"/>
              <a:gd name="connsiteY2" fmla="*/ 560764 h 885550"/>
              <a:gd name="connsiteX3" fmla="*/ 368187 w 849451"/>
              <a:gd name="connsiteY3" fmla="*/ 442787 h 885550"/>
              <a:gd name="connsiteX4" fmla="*/ 13612 w 849451"/>
              <a:gd name="connsiteY4" fmla="*/ 288182 h 885550"/>
              <a:gd name="connsiteX5" fmla="*/ 79430 w 849451"/>
              <a:gd name="connsiteY5" fmla="*/ 202156 h 885550"/>
              <a:gd name="connsiteX6" fmla="*/ 137181 w 849451"/>
              <a:gd name="connsiteY6" fmla="*/ 173280 h 885550"/>
              <a:gd name="connsiteX7" fmla="*/ 185307 w 849451"/>
              <a:gd name="connsiteY7" fmla="*/ 134779 h 885550"/>
              <a:gd name="connsiteX8" fmla="*/ 204558 w 849451"/>
              <a:gd name="connsiteY8" fmla="*/ 105903 h 885550"/>
              <a:gd name="connsiteX9" fmla="*/ 233434 w 849451"/>
              <a:gd name="connsiteY9" fmla="*/ 86653 h 885550"/>
              <a:gd name="connsiteX10" fmla="*/ 252684 w 849451"/>
              <a:gd name="connsiteY10" fmla="*/ 57777 h 885550"/>
              <a:gd name="connsiteX11" fmla="*/ 281560 w 849451"/>
              <a:gd name="connsiteY11" fmla="*/ 25 h 885550"/>
              <a:gd name="connsiteX0" fmla="*/ 854754 w 854754"/>
              <a:gd name="connsiteY0" fmla="*/ 885550 h 885550"/>
              <a:gd name="connsiteX1" fmla="*/ 671874 w 854754"/>
              <a:gd name="connsiteY1" fmla="*/ 741171 h 885550"/>
              <a:gd name="connsiteX2" fmla="*/ 454369 w 854754"/>
              <a:gd name="connsiteY2" fmla="*/ 560764 h 885550"/>
              <a:gd name="connsiteX3" fmla="*/ 18915 w 854754"/>
              <a:gd name="connsiteY3" fmla="*/ 288182 h 885550"/>
              <a:gd name="connsiteX4" fmla="*/ 84733 w 854754"/>
              <a:gd name="connsiteY4" fmla="*/ 202156 h 885550"/>
              <a:gd name="connsiteX5" fmla="*/ 142484 w 854754"/>
              <a:gd name="connsiteY5" fmla="*/ 173280 h 885550"/>
              <a:gd name="connsiteX6" fmla="*/ 190610 w 854754"/>
              <a:gd name="connsiteY6" fmla="*/ 134779 h 885550"/>
              <a:gd name="connsiteX7" fmla="*/ 209861 w 854754"/>
              <a:gd name="connsiteY7" fmla="*/ 105903 h 885550"/>
              <a:gd name="connsiteX8" fmla="*/ 238737 w 854754"/>
              <a:gd name="connsiteY8" fmla="*/ 86653 h 885550"/>
              <a:gd name="connsiteX9" fmla="*/ 257987 w 854754"/>
              <a:gd name="connsiteY9" fmla="*/ 57777 h 885550"/>
              <a:gd name="connsiteX10" fmla="*/ 286863 w 854754"/>
              <a:gd name="connsiteY10" fmla="*/ 25 h 885550"/>
              <a:gd name="connsiteX0" fmla="*/ 854754 w 854754"/>
              <a:gd name="connsiteY0" fmla="*/ 885550 h 885550"/>
              <a:gd name="connsiteX1" fmla="*/ 671874 w 854754"/>
              <a:gd name="connsiteY1" fmla="*/ 741171 h 885550"/>
              <a:gd name="connsiteX2" fmla="*/ 454369 w 854754"/>
              <a:gd name="connsiteY2" fmla="*/ 560764 h 885550"/>
              <a:gd name="connsiteX3" fmla="*/ 18915 w 854754"/>
              <a:gd name="connsiteY3" fmla="*/ 288182 h 885550"/>
              <a:gd name="connsiteX4" fmla="*/ 84733 w 854754"/>
              <a:gd name="connsiteY4" fmla="*/ 202156 h 885550"/>
              <a:gd name="connsiteX5" fmla="*/ 142484 w 854754"/>
              <a:gd name="connsiteY5" fmla="*/ 173280 h 885550"/>
              <a:gd name="connsiteX6" fmla="*/ 209861 w 854754"/>
              <a:gd name="connsiteY6" fmla="*/ 105903 h 885550"/>
              <a:gd name="connsiteX7" fmla="*/ 238737 w 854754"/>
              <a:gd name="connsiteY7" fmla="*/ 86653 h 885550"/>
              <a:gd name="connsiteX8" fmla="*/ 257987 w 854754"/>
              <a:gd name="connsiteY8" fmla="*/ 57777 h 885550"/>
              <a:gd name="connsiteX9" fmla="*/ 286863 w 854754"/>
              <a:gd name="connsiteY9" fmla="*/ 25 h 885550"/>
              <a:gd name="connsiteX0" fmla="*/ 856094 w 856094"/>
              <a:gd name="connsiteY0" fmla="*/ 885550 h 885550"/>
              <a:gd name="connsiteX1" fmla="*/ 673214 w 856094"/>
              <a:gd name="connsiteY1" fmla="*/ 741171 h 885550"/>
              <a:gd name="connsiteX2" fmla="*/ 455709 w 856094"/>
              <a:gd name="connsiteY2" fmla="*/ 560764 h 885550"/>
              <a:gd name="connsiteX3" fmla="*/ 20255 w 856094"/>
              <a:gd name="connsiteY3" fmla="*/ 288182 h 885550"/>
              <a:gd name="connsiteX4" fmla="*/ 86073 w 856094"/>
              <a:gd name="connsiteY4" fmla="*/ 202156 h 885550"/>
              <a:gd name="connsiteX5" fmla="*/ 211201 w 856094"/>
              <a:gd name="connsiteY5" fmla="*/ 105903 h 885550"/>
              <a:gd name="connsiteX6" fmla="*/ 240077 w 856094"/>
              <a:gd name="connsiteY6" fmla="*/ 86653 h 885550"/>
              <a:gd name="connsiteX7" fmla="*/ 259327 w 856094"/>
              <a:gd name="connsiteY7" fmla="*/ 57777 h 885550"/>
              <a:gd name="connsiteX8" fmla="*/ 288203 w 856094"/>
              <a:gd name="connsiteY8" fmla="*/ 25 h 885550"/>
              <a:gd name="connsiteX0" fmla="*/ 856717 w 856717"/>
              <a:gd name="connsiteY0" fmla="*/ 885550 h 885550"/>
              <a:gd name="connsiteX1" fmla="*/ 673837 w 856717"/>
              <a:gd name="connsiteY1" fmla="*/ 741171 h 885550"/>
              <a:gd name="connsiteX2" fmla="*/ 456332 w 856717"/>
              <a:gd name="connsiteY2" fmla="*/ 560764 h 885550"/>
              <a:gd name="connsiteX3" fmla="*/ 20878 w 856717"/>
              <a:gd name="connsiteY3" fmla="*/ 288182 h 885550"/>
              <a:gd name="connsiteX4" fmla="*/ 86696 w 856717"/>
              <a:gd name="connsiteY4" fmla="*/ 202156 h 885550"/>
              <a:gd name="connsiteX5" fmla="*/ 240700 w 856717"/>
              <a:gd name="connsiteY5" fmla="*/ 86653 h 885550"/>
              <a:gd name="connsiteX6" fmla="*/ 259950 w 856717"/>
              <a:gd name="connsiteY6" fmla="*/ 57777 h 885550"/>
              <a:gd name="connsiteX7" fmla="*/ 288826 w 856717"/>
              <a:gd name="connsiteY7" fmla="*/ 25 h 885550"/>
              <a:gd name="connsiteX0" fmla="*/ 856717 w 856717"/>
              <a:gd name="connsiteY0" fmla="*/ 965958 h 965958"/>
              <a:gd name="connsiteX1" fmla="*/ 673837 w 856717"/>
              <a:gd name="connsiteY1" fmla="*/ 821579 h 965958"/>
              <a:gd name="connsiteX2" fmla="*/ 456332 w 856717"/>
              <a:gd name="connsiteY2" fmla="*/ 641172 h 965958"/>
              <a:gd name="connsiteX3" fmla="*/ 20878 w 856717"/>
              <a:gd name="connsiteY3" fmla="*/ 368590 h 965958"/>
              <a:gd name="connsiteX4" fmla="*/ 86696 w 856717"/>
              <a:gd name="connsiteY4" fmla="*/ 282564 h 965958"/>
              <a:gd name="connsiteX5" fmla="*/ 240700 w 856717"/>
              <a:gd name="connsiteY5" fmla="*/ 167061 h 965958"/>
              <a:gd name="connsiteX6" fmla="*/ 259950 w 856717"/>
              <a:gd name="connsiteY6" fmla="*/ 138185 h 965958"/>
              <a:gd name="connsiteX7" fmla="*/ 384076 w 856717"/>
              <a:gd name="connsiteY7" fmla="*/ 0 h 965958"/>
              <a:gd name="connsiteX0" fmla="*/ 856717 w 856717"/>
              <a:gd name="connsiteY0" fmla="*/ 965958 h 965958"/>
              <a:gd name="connsiteX1" fmla="*/ 673837 w 856717"/>
              <a:gd name="connsiteY1" fmla="*/ 821579 h 965958"/>
              <a:gd name="connsiteX2" fmla="*/ 456332 w 856717"/>
              <a:gd name="connsiteY2" fmla="*/ 641172 h 965958"/>
              <a:gd name="connsiteX3" fmla="*/ 20878 w 856717"/>
              <a:gd name="connsiteY3" fmla="*/ 368590 h 965958"/>
              <a:gd name="connsiteX4" fmla="*/ 86696 w 856717"/>
              <a:gd name="connsiteY4" fmla="*/ 282564 h 965958"/>
              <a:gd name="connsiteX5" fmla="*/ 240700 w 856717"/>
              <a:gd name="connsiteY5" fmla="*/ 167061 h 965958"/>
              <a:gd name="connsiteX6" fmla="*/ 384076 w 856717"/>
              <a:gd name="connsiteY6" fmla="*/ 0 h 965958"/>
              <a:gd name="connsiteX0" fmla="*/ 860326 w 860326"/>
              <a:gd name="connsiteY0" fmla="*/ 965958 h 965958"/>
              <a:gd name="connsiteX1" fmla="*/ 677446 w 860326"/>
              <a:gd name="connsiteY1" fmla="*/ 821579 h 965958"/>
              <a:gd name="connsiteX2" fmla="*/ 459941 w 860326"/>
              <a:gd name="connsiteY2" fmla="*/ 641172 h 965958"/>
              <a:gd name="connsiteX3" fmla="*/ 24487 w 860326"/>
              <a:gd name="connsiteY3" fmla="*/ 368590 h 965958"/>
              <a:gd name="connsiteX4" fmla="*/ 90305 w 860326"/>
              <a:gd name="connsiteY4" fmla="*/ 282564 h 965958"/>
              <a:gd name="connsiteX5" fmla="*/ 387685 w 860326"/>
              <a:gd name="connsiteY5" fmla="*/ 0 h 965958"/>
              <a:gd name="connsiteX0" fmla="*/ 871092 w 871092"/>
              <a:gd name="connsiteY0" fmla="*/ 965958 h 965958"/>
              <a:gd name="connsiteX1" fmla="*/ 688212 w 871092"/>
              <a:gd name="connsiteY1" fmla="*/ 821579 h 965958"/>
              <a:gd name="connsiteX2" fmla="*/ 470707 w 871092"/>
              <a:gd name="connsiteY2" fmla="*/ 641172 h 965958"/>
              <a:gd name="connsiteX3" fmla="*/ 22553 w 871092"/>
              <a:gd name="connsiteY3" fmla="*/ 368590 h 965958"/>
              <a:gd name="connsiteX4" fmla="*/ 101071 w 871092"/>
              <a:gd name="connsiteY4" fmla="*/ 282564 h 965958"/>
              <a:gd name="connsiteX5" fmla="*/ 398451 w 871092"/>
              <a:gd name="connsiteY5" fmla="*/ 0 h 965958"/>
              <a:gd name="connsiteX0" fmla="*/ 848539 w 848539"/>
              <a:gd name="connsiteY0" fmla="*/ 965958 h 965958"/>
              <a:gd name="connsiteX1" fmla="*/ 665659 w 848539"/>
              <a:gd name="connsiteY1" fmla="*/ 821579 h 965958"/>
              <a:gd name="connsiteX2" fmla="*/ 448154 w 848539"/>
              <a:gd name="connsiteY2" fmla="*/ 641172 h 965958"/>
              <a:gd name="connsiteX3" fmla="*/ 0 w 848539"/>
              <a:gd name="connsiteY3" fmla="*/ 368590 h 965958"/>
              <a:gd name="connsiteX4" fmla="*/ 78518 w 848539"/>
              <a:gd name="connsiteY4" fmla="*/ 282564 h 965958"/>
              <a:gd name="connsiteX5" fmla="*/ 375898 w 848539"/>
              <a:gd name="connsiteY5" fmla="*/ 0 h 965958"/>
              <a:gd name="connsiteX0" fmla="*/ 848880 w 848880"/>
              <a:gd name="connsiteY0" fmla="*/ 965958 h 965958"/>
              <a:gd name="connsiteX1" fmla="*/ 666000 w 848880"/>
              <a:gd name="connsiteY1" fmla="*/ 821579 h 965958"/>
              <a:gd name="connsiteX2" fmla="*/ 448495 w 848880"/>
              <a:gd name="connsiteY2" fmla="*/ 641172 h 965958"/>
              <a:gd name="connsiteX3" fmla="*/ 341 w 848880"/>
              <a:gd name="connsiteY3" fmla="*/ 368590 h 965958"/>
              <a:gd name="connsiteX4" fmla="*/ 376239 w 848880"/>
              <a:gd name="connsiteY4" fmla="*/ 0 h 965958"/>
              <a:gd name="connsiteX0" fmla="*/ 848880 w 848880"/>
              <a:gd name="connsiteY0" fmla="*/ 965958 h 965958"/>
              <a:gd name="connsiteX1" fmla="*/ 666000 w 848880"/>
              <a:gd name="connsiteY1" fmla="*/ 821579 h 965958"/>
              <a:gd name="connsiteX2" fmla="*/ 448495 w 848880"/>
              <a:gd name="connsiteY2" fmla="*/ 641172 h 965958"/>
              <a:gd name="connsiteX3" fmla="*/ 341 w 848880"/>
              <a:gd name="connsiteY3" fmla="*/ 368590 h 965958"/>
              <a:gd name="connsiteX4" fmla="*/ 376239 w 848880"/>
              <a:gd name="connsiteY4" fmla="*/ 0 h 965958"/>
              <a:gd name="connsiteX0" fmla="*/ 848539 w 848539"/>
              <a:gd name="connsiteY0" fmla="*/ 965958 h 965958"/>
              <a:gd name="connsiteX1" fmla="*/ 665659 w 848539"/>
              <a:gd name="connsiteY1" fmla="*/ 821579 h 965958"/>
              <a:gd name="connsiteX2" fmla="*/ 448154 w 848539"/>
              <a:gd name="connsiteY2" fmla="*/ 641172 h 965958"/>
              <a:gd name="connsiteX3" fmla="*/ 0 w 848539"/>
              <a:gd name="connsiteY3" fmla="*/ 368590 h 965958"/>
              <a:gd name="connsiteX4" fmla="*/ 375898 w 848539"/>
              <a:gd name="connsiteY4" fmla="*/ 0 h 965958"/>
              <a:gd name="connsiteX0" fmla="*/ 848539 w 848539"/>
              <a:gd name="connsiteY0" fmla="*/ 965958 h 965958"/>
              <a:gd name="connsiteX1" fmla="*/ 665659 w 848539"/>
              <a:gd name="connsiteY1" fmla="*/ 821579 h 965958"/>
              <a:gd name="connsiteX2" fmla="*/ 448154 w 848539"/>
              <a:gd name="connsiteY2" fmla="*/ 641172 h 965958"/>
              <a:gd name="connsiteX3" fmla="*/ 0 w 848539"/>
              <a:gd name="connsiteY3" fmla="*/ 368590 h 965958"/>
              <a:gd name="connsiteX4" fmla="*/ 375898 w 848539"/>
              <a:gd name="connsiteY4" fmla="*/ 0 h 965958"/>
              <a:gd name="connsiteX0" fmla="*/ 848539 w 848539"/>
              <a:gd name="connsiteY0" fmla="*/ 965958 h 965958"/>
              <a:gd name="connsiteX1" fmla="*/ 665659 w 848539"/>
              <a:gd name="connsiteY1" fmla="*/ 821579 h 965958"/>
              <a:gd name="connsiteX2" fmla="*/ 433337 w 848539"/>
              <a:gd name="connsiteY2" fmla="*/ 658106 h 965958"/>
              <a:gd name="connsiteX3" fmla="*/ 0 w 848539"/>
              <a:gd name="connsiteY3" fmla="*/ 368590 h 965958"/>
              <a:gd name="connsiteX4" fmla="*/ 375898 w 848539"/>
              <a:gd name="connsiteY4" fmla="*/ 0 h 965958"/>
              <a:gd name="connsiteX0" fmla="*/ 848539 w 848539"/>
              <a:gd name="connsiteY0" fmla="*/ 965958 h 965958"/>
              <a:gd name="connsiteX1" fmla="*/ 433337 w 848539"/>
              <a:gd name="connsiteY1" fmla="*/ 658106 h 965958"/>
              <a:gd name="connsiteX2" fmla="*/ 0 w 848539"/>
              <a:gd name="connsiteY2" fmla="*/ 368590 h 965958"/>
              <a:gd name="connsiteX3" fmla="*/ 375898 w 848539"/>
              <a:gd name="connsiteY3" fmla="*/ 0 h 965958"/>
              <a:gd name="connsiteX0" fmla="*/ 837956 w 837956"/>
              <a:gd name="connsiteY0" fmla="*/ 982892 h 982892"/>
              <a:gd name="connsiteX1" fmla="*/ 433337 w 837956"/>
              <a:gd name="connsiteY1" fmla="*/ 658106 h 982892"/>
              <a:gd name="connsiteX2" fmla="*/ 0 w 837956"/>
              <a:gd name="connsiteY2" fmla="*/ 368590 h 982892"/>
              <a:gd name="connsiteX3" fmla="*/ 375898 w 837956"/>
              <a:gd name="connsiteY3" fmla="*/ 0 h 98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7956" h="982892">
                <a:moveTo>
                  <a:pt x="837956" y="982892"/>
                </a:moveTo>
                <a:cubicBezTo>
                  <a:pt x="751456" y="918756"/>
                  <a:pt x="572996" y="760490"/>
                  <a:pt x="433337" y="658106"/>
                </a:cubicBezTo>
                <a:cubicBezTo>
                  <a:pt x="293678" y="555722"/>
                  <a:pt x="74306" y="417775"/>
                  <a:pt x="0" y="368590"/>
                </a:cubicBezTo>
                <a:cubicBezTo>
                  <a:pt x="66274" y="295594"/>
                  <a:pt x="297586" y="76790"/>
                  <a:pt x="37589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Freeform 7">
            <a:extLst>
              <a:ext uri="{FF2B5EF4-FFF2-40B4-BE49-F238E27FC236}">
                <a16:creationId xmlns:a16="http://schemas.microsoft.com/office/drawing/2014/main" id="{DBF29BCD-40B5-7242-A882-361E2C147596}"/>
              </a:ext>
            </a:extLst>
          </p:cNvPr>
          <p:cNvSpPr/>
          <p:nvPr/>
        </p:nvSpPr>
        <p:spPr>
          <a:xfrm>
            <a:off x="5461746" y="2326302"/>
            <a:ext cx="513552" cy="382208"/>
          </a:xfrm>
          <a:custGeom>
            <a:avLst/>
            <a:gdLst>
              <a:gd name="connsiteX0" fmla="*/ 0 w 1043215"/>
              <a:gd name="connsiteY0" fmla="*/ 509286 h 509286"/>
              <a:gd name="connsiteX1" fmla="*/ 196770 w 1043215"/>
              <a:gd name="connsiteY1" fmla="*/ 405114 h 509286"/>
              <a:gd name="connsiteX2" fmla="*/ 300942 w 1043215"/>
              <a:gd name="connsiteY2" fmla="*/ 358816 h 509286"/>
              <a:gd name="connsiteX3" fmla="*/ 486137 w 1043215"/>
              <a:gd name="connsiteY3" fmla="*/ 347241 h 509286"/>
              <a:gd name="connsiteX4" fmla="*/ 636608 w 1043215"/>
              <a:gd name="connsiteY4" fmla="*/ 312517 h 509286"/>
              <a:gd name="connsiteX5" fmla="*/ 798654 w 1043215"/>
              <a:gd name="connsiteY5" fmla="*/ 219919 h 509286"/>
              <a:gd name="connsiteX6" fmla="*/ 1006998 w 1043215"/>
              <a:gd name="connsiteY6" fmla="*/ 46299 h 509286"/>
              <a:gd name="connsiteX7" fmla="*/ 1041722 w 1043215"/>
              <a:gd name="connsiteY7" fmla="*/ 0 h 509286"/>
              <a:gd name="connsiteX0" fmla="*/ 0 w 1453120"/>
              <a:gd name="connsiteY0" fmla="*/ 912359 h 912359"/>
              <a:gd name="connsiteX1" fmla="*/ 196770 w 1453120"/>
              <a:gd name="connsiteY1" fmla="*/ 808187 h 912359"/>
              <a:gd name="connsiteX2" fmla="*/ 300942 w 1453120"/>
              <a:gd name="connsiteY2" fmla="*/ 761889 h 912359"/>
              <a:gd name="connsiteX3" fmla="*/ 486137 w 1453120"/>
              <a:gd name="connsiteY3" fmla="*/ 750314 h 912359"/>
              <a:gd name="connsiteX4" fmla="*/ 636608 w 1453120"/>
              <a:gd name="connsiteY4" fmla="*/ 715590 h 912359"/>
              <a:gd name="connsiteX5" fmla="*/ 798654 w 1453120"/>
              <a:gd name="connsiteY5" fmla="*/ 622992 h 912359"/>
              <a:gd name="connsiteX6" fmla="*/ 1006998 w 1453120"/>
              <a:gd name="connsiteY6" fmla="*/ 449372 h 912359"/>
              <a:gd name="connsiteX7" fmla="*/ 1453105 w 1453120"/>
              <a:gd name="connsiteY7" fmla="*/ 0 h 912359"/>
              <a:gd name="connsiteX0" fmla="*/ 0 w 1453137"/>
              <a:gd name="connsiteY0" fmla="*/ 912359 h 912359"/>
              <a:gd name="connsiteX1" fmla="*/ 196770 w 1453137"/>
              <a:gd name="connsiteY1" fmla="*/ 808187 h 912359"/>
              <a:gd name="connsiteX2" fmla="*/ 300942 w 1453137"/>
              <a:gd name="connsiteY2" fmla="*/ 761889 h 912359"/>
              <a:gd name="connsiteX3" fmla="*/ 486137 w 1453137"/>
              <a:gd name="connsiteY3" fmla="*/ 750314 h 912359"/>
              <a:gd name="connsiteX4" fmla="*/ 636608 w 1453137"/>
              <a:gd name="connsiteY4" fmla="*/ 715590 h 912359"/>
              <a:gd name="connsiteX5" fmla="*/ 798654 w 1453137"/>
              <a:gd name="connsiteY5" fmla="*/ 622992 h 912359"/>
              <a:gd name="connsiteX6" fmla="*/ 1224511 w 1453137"/>
              <a:gd name="connsiteY6" fmla="*/ 245408 h 912359"/>
              <a:gd name="connsiteX7" fmla="*/ 1453105 w 1453137"/>
              <a:gd name="connsiteY7" fmla="*/ 0 h 912359"/>
              <a:gd name="connsiteX0" fmla="*/ 0 w 1453137"/>
              <a:gd name="connsiteY0" fmla="*/ 912359 h 912359"/>
              <a:gd name="connsiteX1" fmla="*/ 196770 w 1453137"/>
              <a:gd name="connsiteY1" fmla="*/ 808187 h 912359"/>
              <a:gd name="connsiteX2" fmla="*/ 300942 w 1453137"/>
              <a:gd name="connsiteY2" fmla="*/ 761889 h 912359"/>
              <a:gd name="connsiteX3" fmla="*/ 486137 w 1453137"/>
              <a:gd name="connsiteY3" fmla="*/ 750314 h 912359"/>
              <a:gd name="connsiteX4" fmla="*/ 636608 w 1453137"/>
              <a:gd name="connsiteY4" fmla="*/ 715590 h 912359"/>
              <a:gd name="connsiteX5" fmla="*/ 1176938 w 1453137"/>
              <a:gd name="connsiteY5" fmla="*/ 419028 h 912359"/>
              <a:gd name="connsiteX6" fmla="*/ 1224511 w 1453137"/>
              <a:gd name="connsiteY6" fmla="*/ 245408 h 912359"/>
              <a:gd name="connsiteX7" fmla="*/ 1453105 w 1453137"/>
              <a:gd name="connsiteY7" fmla="*/ 0 h 912359"/>
              <a:gd name="connsiteX0" fmla="*/ 714088 w 1287715"/>
              <a:gd name="connsiteY0" fmla="*/ 237334 h 839216"/>
              <a:gd name="connsiteX1" fmla="*/ 31348 w 1287715"/>
              <a:gd name="connsiteY1" fmla="*/ 808187 h 839216"/>
              <a:gd name="connsiteX2" fmla="*/ 135520 w 1287715"/>
              <a:gd name="connsiteY2" fmla="*/ 761889 h 839216"/>
              <a:gd name="connsiteX3" fmla="*/ 320715 w 1287715"/>
              <a:gd name="connsiteY3" fmla="*/ 750314 h 839216"/>
              <a:gd name="connsiteX4" fmla="*/ 471186 w 1287715"/>
              <a:gd name="connsiteY4" fmla="*/ 715590 h 839216"/>
              <a:gd name="connsiteX5" fmla="*/ 1011516 w 1287715"/>
              <a:gd name="connsiteY5" fmla="*/ 419028 h 839216"/>
              <a:gd name="connsiteX6" fmla="*/ 1059089 w 1287715"/>
              <a:gd name="connsiteY6" fmla="*/ 245408 h 839216"/>
              <a:gd name="connsiteX7" fmla="*/ 1287683 w 1287715"/>
              <a:gd name="connsiteY7" fmla="*/ 0 h 839216"/>
              <a:gd name="connsiteX0" fmla="*/ 591891 w 1165518"/>
              <a:gd name="connsiteY0" fmla="*/ 237334 h 798656"/>
              <a:gd name="connsiteX1" fmla="*/ 13323 w 1165518"/>
              <a:gd name="connsiteY1" fmla="*/ 761889 h 798656"/>
              <a:gd name="connsiteX2" fmla="*/ 198518 w 1165518"/>
              <a:gd name="connsiteY2" fmla="*/ 750314 h 798656"/>
              <a:gd name="connsiteX3" fmla="*/ 348989 w 1165518"/>
              <a:gd name="connsiteY3" fmla="*/ 715590 h 798656"/>
              <a:gd name="connsiteX4" fmla="*/ 889319 w 1165518"/>
              <a:gd name="connsiteY4" fmla="*/ 419028 h 798656"/>
              <a:gd name="connsiteX5" fmla="*/ 936892 w 1165518"/>
              <a:gd name="connsiteY5" fmla="*/ 245408 h 798656"/>
              <a:gd name="connsiteX6" fmla="*/ 1165486 w 1165518"/>
              <a:gd name="connsiteY6" fmla="*/ 0 h 798656"/>
              <a:gd name="connsiteX0" fmla="*/ 404388 w 978015"/>
              <a:gd name="connsiteY0" fmla="*/ 237334 h 789080"/>
              <a:gd name="connsiteX1" fmla="*/ 11015 w 978015"/>
              <a:gd name="connsiteY1" fmla="*/ 750314 h 789080"/>
              <a:gd name="connsiteX2" fmla="*/ 161486 w 978015"/>
              <a:gd name="connsiteY2" fmla="*/ 715590 h 789080"/>
              <a:gd name="connsiteX3" fmla="*/ 701816 w 978015"/>
              <a:gd name="connsiteY3" fmla="*/ 419028 h 789080"/>
              <a:gd name="connsiteX4" fmla="*/ 749389 w 978015"/>
              <a:gd name="connsiteY4" fmla="*/ 245408 h 789080"/>
              <a:gd name="connsiteX5" fmla="*/ 977983 w 978015"/>
              <a:gd name="connsiteY5" fmla="*/ 0 h 789080"/>
              <a:gd name="connsiteX0" fmla="*/ 249560 w 823187"/>
              <a:gd name="connsiteY0" fmla="*/ 237334 h 718134"/>
              <a:gd name="connsiteX1" fmla="*/ 6658 w 823187"/>
              <a:gd name="connsiteY1" fmla="*/ 715590 h 718134"/>
              <a:gd name="connsiteX2" fmla="*/ 546988 w 823187"/>
              <a:gd name="connsiteY2" fmla="*/ 419028 h 718134"/>
              <a:gd name="connsiteX3" fmla="*/ 594561 w 823187"/>
              <a:gd name="connsiteY3" fmla="*/ 245408 h 718134"/>
              <a:gd name="connsiteX4" fmla="*/ 823155 w 823187"/>
              <a:gd name="connsiteY4" fmla="*/ 0 h 718134"/>
              <a:gd name="connsiteX0" fmla="*/ 0 w 573627"/>
              <a:gd name="connsiteY0" fmla="*/ 237334 h 419028"/>
              <a:gd name="connsiteX1" fmla="*/ 297428 w 573627"/>
              <a:gd name="connsiteY1" fmla="*/ 419028 h 419028"/>
              <a:gd name="connsiteX2" fmla="*/ 345001 w 573627"/>
              <a:gd name="connsiteY2" fmla="*/ 245408 h 419028"/>
              <a:gd name="connsiteX3" fmla="*/ 573595 w 573627"/>
              <a:gd name="connsiteY3" fmla="*/ 0 h 419028"/>
              <a:gd name="connsiteX0" fmla="*/ 0 w 573627"/>
              <a:gd name="connsiteY0" fmla="*/ 237334 h 438453"/>
              <a:gd name="connsiteX1" fmla="*/ 269057 w 573627"/>
              <a:gd name="connsiteY1" fmla="*/ 438453 h 438453"/>
              <a:gd name="connsiteX2" fmla="*/ 345001 w 573627"/>
              <a:gd name="connsiteY2" fmla="*/ 245408 h 438453"/>
              <a:gd name="connsiteX3" fmla="*/ 573595 w 573627"/>
              <a:gd name="connsiteY3" fmla="*/ 0 h 43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627" h="438453">
                <a:moveTo>
                  <a:pt x="0" y="237334"/>
                </a:moveTo>
                <a:cubicBezTo>
                  <a:pt x="61964" y="275187"/>
                  <a:pt x="211557" y="437107"/>
                  <a:pt x="269057" y="438453"/>
                </a:cubicBezTo>
                <a:cubicBezTo>
                  <a:pt x="367041" y="360089"/>
                  <a:pt x="304490" y="282061"/>
                  <a:pt x="345001" y="245408"/>
                </a:cubicBezTo>
                <a:cubicBezTo>
                  <a:pt x="385512" y="208755"/>
                  <a:pt x="576488" y="4823"/>
                  <a:pt x="573595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orme libre 80"/>
          <p:cNvSpPr/>
          <p:nvPr/>
        </p:nvSpPr>
        <p:spPr>
          <a:xfrm>
            <a:off x="1644292" y="4205298"/>
            <a:ext cx="1078258" cy="999303"/>
          </a:xfrm>
          <a:custGeom>
            <a:avLst/>
            <a:gdLst>
              <a:gd name="connsiteX0" fmla="*/ 0 w 1137037"/>
              <a:gd name="connsiteY0" fmla="*/ 1010329 h 1010329"/>
              <a:gd name="connsiteX1" fmla="*/ 39757 w 1137037"/>
              <a:gd name="connsiteY1" fmla="*/ 994426 h 1010329"/>
              <a:gd name="connsiteX2" fmla="*/ 79513 w 1137037"/>
              <a:gd name="connsiteY2" fmla="*/ 986475 h 1010329"/>
              <a:gd name="connsiteX3" fmla="*/ 214685 w 1137037"/>
              <a:gd name="connsiteY3" fmla="*/ 962621 h 1010329"/>
              <a:gd name="connsiteX4" fmla="*/ 286247 w 1137037"/>
              <a:gd name="connsiteY4" fmla="*/ 922865 h 1010329"/>
              <a:gd name="connsiteX5" fmla="*/ 318052 w 1137037"/>
              <a:gd name="connsiteY5" fmla="*/ 883108 h 1010329"/>
              <a:gd name="connsiteX6" fmla="*/ 341906 w 1137037"/>
              <a:gd name="connsiteY6" fmla="*/ 827449 h 1010329"/>
              <a:gd name="connsiteX7" fmla="*/ 381663 w 1137037"/>
              <a:gd name="connsiteY7" fmla="*/ 755887 h 1010329"/>
              <a:gd name="connsiteX8" fmla="*/ 365760 w 1137037"/>
              <a:gd name="connsiteY8" fmla="*/ 652520 h 1010329"/>
              <a:gd name="connsiteX9" fmla="*/ 357809 w 1137037"/>
              <a:gd name="connsiteY9" fmla="*/ 628666 h 1010329"/>
              <a:gd name="connsiteX10" fmla="*/ 341906 w 1137037"/>
              <a:gd name="connsiteY10" fmla="*/ 565056 h 1010329"/>
              <a:gd name="connsiteX11" fmla="*/ 333955 w 1137037"/>
              <a:gd name="connsiteY11" fmla="*/ 533251 h 1010329"/>
              <a:gd name="connsiteX12" fmla="*/ 341906 w 1137037"/>
              <a:gd name="connsiteY12" fmla="*/ 509397 h 1010329"/>
              <a:gd name="connsiteX13" fmla="*/ 389614 w 1137037"/>
              <a:gd name="connsiteY13" fmla="*/ 493494 h 1010329"/>
              <a:gd name="connsiteX14" fmla="*/ 429371 w 1137037"/>
              <a:gd name="connsiteY14" fmla="*/ 477592 h 1010329"/>
              <a:gd name="connsiteX15" fmla="*/ 453224 w 1137037"/>
              <a:gd name="connsiteY15" fmla="*/ 469640 h 1010329"/>
              <a:gd name="connsiteX16" fmla="*/ 492981 w 1137037"/>
              <a:gd name="connsiteY16" fmla="*/ 445786 h 1010329"/>
              <a:gd name="connsiteX17" fmla="*/ 548640 w 1137037"/>
              <a:gd name="connsiteY17" fmla="*/ 429884 h 1010329"/>
              <a:gd name="connsiteX18" fmla="*/ 644056 w 1137037"/>
              <a:gd name="connsiteY18" fmla="*/ 382176 h 1010329"/>
              <a:gd name="connsiteX19" fmla="*/ 667910 w 1137037"/>
              <a:gd name="connsiteY19" fmla="*/ 366273 h 1010329"/>
              <a:gd name="connsiteX20" fmla="*/ 707666 w 1137037"/>
              <a:gd name="connsiteY20" fmla="*/ 350371 h 1010329"/>
              <a:gd name="connsiteX21" fmla="*/ 771277 w 1137037"/>
              <a:gd name="connsiteY21" fmla="*/ 302663 h 1010329"/>
              <a:gd name="connsiteX22" fmla="*/ 811033 w 1137037"/>
              <a:gd name="connsiteY22" fmla="*/ 270858 h 1010329"/>
              <a:gd name="connsiteX23" fmla="*/ 882595 w 1137037"/>
              <a:gd name="connsiteY23" fmla="*/ 215199 h 1010329"/>
              <a:gd name="connsiteX24" fmla="*/ 890546 w 1137037"/>
              <a:gd name="connsiteY24" fmla="*/ 191345 h 1010329"/>
              <a:gd name="connsiteX25" fmla="*/ 930303 w 1137037"/>
              <a:gd name="connsiteY25" fmla="*/ 143637 h 1010329"/>
              <a:gd name="connsiteX26" fmla="*/ 970059 w 1137037"/>
              <a:gd name="connsiteY26" fmla="*/ 72075 h 1010329"/>
              <a:gd name="connsiteX27" fmla="*/ 985962 w 1137037"/>
              <a:gd name="connsiteY27" fmla="*/ 48221 h 1010329"/>
              <a:gd name="connsiteX28" fmla="*/ 1001864 w 1137037"/>
              <a:gd name="connsiteY28" fmla="*/ 513 h 1010329"/>
              <a:gd name="connsiteX29" fmla="*/ 1065475 w 1137037"/>
              <a:gd name="connsiteY29" fmla="*/ 32319 h 1010329"/>
              <a:gd name="connsiteX30" fmla="*/ 1089329 w 1137037"/>
              <a:gd name="connsiteY30" fmla="*/ 56173 h 1010329"/>
              <a:gd name="connsiteX31" fmla="*/ 1113183 w 1137037"/>
              <a:gd name="connsiteY31" fmla="*/ 72075 h 1010329"/>
              <a:gd name="connsiteX32" fmla="*/ 1137037 w 1137037"/>
              <a:gd name="connsiteY32" fmla="*/ 103880 h 1010329"/>
              <a:gd name="connsiteX0" fmla="*/ 0 w 1137037"/>
              <a:gd name="connsiteY0" fmla="*/ 1010329 h 1010329"/>
              <a:gd name="connsiteX1" fmla="*/ 39757 w 1137037"/>
              <a:gd name="connsiteY1" fmla="*/ 994426 h 1010329"/>
              <a:gd name="connsiteX2" fmla="*/ 79513 w 1137037"/>
              <a:gd name="connsiteY2" fmla="*/ 986475 h 1010329"/>
              <a:gd name="connsiteX3" fmla="*/ 214685 w 1137037"/>
              <a:gd name="connsiteY3" fmla="*/ 962621 h 1010329"/>
              <a:gd name="connsiteX4" fmla="*/ 286247 w 1137037"/>
              <a:gd name="connsiteY4" fmla="*/ 922865 h 1010329"/>
              <a:gd name="connsiteX5" fmla="*/ 318052 w 1137037"/>
              <a:gd name="connsiteY5" fmla="*/ 883108 h 1010329"/>
              <a:gd name="connsiteX6" fmla="*/ 341906 w 1137037"/>
              <a:gd name="connsiteY6" fmla="*/ 827449 h 1010329"/>
              <a:gd name="connsiteX7" fmla="*/ 381663 w 1137037"/>
              <a:gd name="connsiteY7" fmla="*/ 755887 h 1010329"/>
              <a:gd name="connsiteX8" fmla="*/ 365760 w 1137037"/>
              <a:gd name="connsiteY8" fmla="*/ 652520 h 1010329"/>
              <a:gd name="connsiteX9" fmla="*/ 357809 w 1137037"/>
              <a:gd name="connsiteY9" fmla="*/ 628666 h 1010329"/>
              <a:gd name="connsiteX10" fmla="*/ 341906 w 1137037"/>
              <a:gd name="connsiteY10" fmla="*/ 565056 h 1010329"/>
              <a:gd name="connsiteX11" fmla="*/ 333955 w 1137037"/>
              <a:gd name="connsiteY11" fmla="*/ 533251 h 1010329"/>
              <a:gd name="connsiteX12" fmla="*/ 341906 w 1137037"/>
              <a:gd name="connsiteY12" fmla="*/ 509397 h 1010329"/>
              <a:gd name="connsiteX13" fmla="*/ 389614 w 1137037"/>
              <a:gd name="connsiteY13" fmla="*/ 493494 h 1010329"/>
              <a:gd name="connsiteX14" fmla="*/ 429371 w 1137037"/>
              <a:gd name="connsiteY14" fmla="*/ 477592 h 1010329"/>
              <a:gd name="connsiteX15" fmla="*/ 453224 w 1137037"/>
              <a:gd name="connsiteY15" fmla="*/ 469640 h 1010329"/>
              <a:gd name="connsiteX16" fmla="*/ 548640 w 1137037"/>
              <a:gd name="connsiteY16" fmla="*/ 429884 h 1010329"/>
              <a:gd name="connsiteX17" fmla="*/ 644056 w 1137037"/>
              <a:gd name="connsiteY17" fmla="*/ 382176 h 1010329"/>
              <a:gd name="connsiteX18" fmla="*/ 667910 w 1137037"/>
              <a:gd name="connsiteY18" fmla="*/ 366273 h 1010329"/>
              <a:gd name="connsiteX19" fmla="*/ 707666 w 1137037"/>
              <a:gd name="connsiteY19" fmla="*/ 350371 h 1010329"/>
              <a:gd name="connsiteX20" fmla="*/ 771277 w 1137037"/>
              <a:gd name="connsiteY20" fmla="*/ 302663 h 1010329"/>
              <a:gd name="connsiteX21" fmla="*/ 811033 w 1137037"/>
              <a:gd name="connsiteY21" fmla="*/ 270858 h 1010329"/>
              <a:gd name="connsiteX22" fmla="*/ 882595 w 1137037"/>
              <a:gd name="connsiteY22" fmla="*/ 215199 h 1010329"/>
              <a:gd name="connsiteX23" fmla="*/ 890546 w 1137037"/>
              <a:gd name="connsiteY23" fmla="*/ 191345 h 1010329"/>
              <a:gd name="connsiteX24" fmla="*/ 930303 w 1137037"/>
              <a:gd name="connsiteY24" fmla="*/ 143637 h 1010329"/>
              <a:gd name="connsiteX25" fmla="*/ 970059 w 1137037"/>
              <a:gd name="connsiteY25" fmla="*/ 72075 h 1010329"/>
              <a:gd name="connsiteX26" fmla="*/ 985962 w 1137037"/>
              <a:gd name="connsiteY26" fmla="*/ 48221 h 1010329"/>
              <a:gd name="connsiteX27" fmla="*/ 1001864 w 1137037"/>
              <a:gd name="connsiteY27" fmla="*/ 513 h 1010329"/>
              <a:gd name="connsiteX28" fmla="*/ 1065475 w 1137037"/>
              <a:gd name="connsiteY28" fmla="*/ 32319 h 1010329"/>
              <a:gd name="connsiteX29" fmla="*/ 1089329 w 1137037"/>
              <a:gd name="connsiteY29" fmla="*/ 56173 h 1010329"/>
              <a:gd name="connsiteX30" fmla="*/ 1113183 w 1137037"/>
              <a:gd name="connsiteY30" fmla="*/ 72075 h 1010329"/>
              <a:gd name="connsiteX31" fmla="*/ 1137037 w 1137037"/>
              <a:gd name="connsiteY31" fmla="*/ 103880 h 1010329"/>
              <a:gd name="connsiteX0" fmla="*/ 0 w 1137037"/>
              <a:gd name="connsiteY0" fmla="*/ 1010329 h 1010329"/>
              <a:gd name="connsiteX1" fmla="*/ 39757 w 1137037"/>
              <a:gd name="connsiteY1" fmla="*/ 994426 h 1010329"/>
              <a:gd name="connsiteX2" fmla="*/ 79513 w 1137037"/>
              <a:gd name="connsiteY2" fmla="*/ 986475 h 1010329"/>
              <a:gd name="connsiteX3" fmla="*/ 214685 w 1137037"/>
              <a:gd name="connsiteY3" fmla="*/ 962621 h 1010329"/>
              <a:gd name="connsiteX4" fmla="*/ 286247 w 1137037"/>
              <a:gd name="connsiteY4" fmla="*/ 922865 h 1010329"/>
              <a:gd name="connsiteX5" fmla="*/ 318052 w 1137037"/>
              <a:gd name="connsiteY5" fmla="*/ 883108 h 1010329"/>
              <a:gd name="connsiteX6" fmla="*/ 341906 w 1137037"/>
              <a:gd name="connsiteY6" fmla="*/ 827449 h 1010329"/>
              <a:gd name="connsiteX7" fmla="*/ 381663 w 1137037"/>
              <a:gd name="connsiteY7" fmla="*/ 755887 h 1010329"/>
              <a:gd name="connsiteX8" fmla="*/ 365760 w 1137037"/>
              <a:gd name="connsiteY8" fmla="*/ 652520 h 1010329"/>
              <a:gd name="connsiteX9" fmla="*/ 357809 w 1137037"/>
              <a:gd name="connsiteY9" fmla="*/ 628666 h 1010329"/>
              <a:gd name="connsiteX10" fmla="*/ 341906 w 1137037"/>
              <a:gd name="connsiteY10" fmla="*/ 565056 h 1010329"/>
              <a:gd name="connsiteX11" fmla="*/ 333955 w 1137037"/>
              <a:gd name="connsiteY11" fmla="*/ 533251 h 1010329"/>
              <a:gd name="connsiteX12" fmla="*/ 341906 w 1137037"/>
              <a:gd name="connsiteY12" fmla="*/ 509397 h 1010329"/>
              <a:gd name="connsiteX13" fmla="*/ 389614 w 1137037"/>
              <a:gd name="connsiteY13" fmla="*/ 493494 h 1010329"/>
              <a:gd name="connsiteX14" fmla="*/ 429371 w 1137037"/>
              <a:gd name="connsiteY14" fmla="*/ 477592 h 1010329"/>
              <a:gd name="connsiteX15" fmla="*/ 548640 w 1137037"/>
              <a:gd name="connsiteY15" fmla="*/ 429884 h 1010329"/>
              <a:gd name="connsiteX16" fmla="*/ 644056 w 1137037"/>
              <a:gd name="connsiteY16" fmla="*/ 382176 h 1010329"/>
              <a:gd name="connsiteX17" fmla="*/ 667910 w 1137037"/>
              <a:gd name="connsiteY17" fmla="*/ 366273 h 1010329"/>
              <a:gd name="connsiteX18" fmla="*/ 707666 w 1137037"/>
              <a:gd name="connsiteY18" fmla="*/ 350371 h 1010329"/>
              <a:gd name="connsiteX19" fmla="*/ 771277 w 1137037"/>
              <a:gd name="connsiteY19" fmla="*/ 302663 h 1010329"/>
              <a:gd name="connsiteX20" fmla="*/ 811033 w 1137037"/>
              <a:gd name="connsiteY20" fmla="*/ 270858 h 1010329"/>
              <a:gd name="connsiteX21" fmla="*/ 882595 w 1137037"/>
              <a:gd name="connsiteY21" fmla="*/ 215199 h 1010329"/>
              <a:gd name="connsiteX22" fmla="*/ 890546 w 1137037"/>
              <a:gd name="connsiteY22" fmla="*/ 191345 h 1010329"/>
              <a:gd name="connsiteX23" fmla="*/ 930303 w 1137037"/>
              <a:gd name="connsiteY23" fmla="*/ 143637 h 1010329"/>
              <a:gd name="connsiteX24" fmla="*/ 970059 w 1137037"/>
              <a:gd name="connsiteY24" fmla="*/ 72075 h 1010329"/>
              <a:gd name="connsiteX25" fmla="*/ 985962 w 1137037"/>
              <a:gd name="connsiteY25" fmla="*/ 48221 h 1010329"/>
              <a:gd name="connsiteX26" fmla="*/ 1001864 w 1137037"/>
              <a:gd name="connsiteY26" fmla="*/ 513 h 1010329"/>
              <a:gd name="connsiteX27" fmla="*/ 1065475 w 1137037"/>
              <a:gd name="connsiteY27" fmla="*/ 32319 h 1010329"/>
              <a:gd name="connsiteX28" fmla="*/ 1089329 w 1137037"/>
              <a:gd name="connsiteY28" fmla="*/ 56173 h 1010329"/>
              <a:gd name="connsiteX29" fmla="*/ 1113183 w 1137037"/>
              <a:gd name="connsiteY29" fmla="*/ 72075 h 1010329"/>
              <a:gd name="connsiteX30" fmla="*/ 1137037 w 1137037"/>
              <a:gd name="connsiteY30" fmla="*/ 103880 h 1010329"/>
              <a:gd name="connsiteX0" fmla="*/ 0 w 1137037"/>
              <a:gd name="connsiteY0" fmla="*/ 1010329 h 1010329"/>
              <a:gd name="connsiteX1" fmla="*/ 39757 w 1137037"/>
              <a:gd name="connsiteY1" fmla="*/ 994426 h 1010329"/>
              <a:gd name="connsiteX2" fmla="*/ 79513 w 1137037"/>
              <a:gd name="connsiteY2" fmla="*/ 986475 h 1010329"/>
              <a:gd name="connsiteX3" fmla="*/ 214685 w 1137037"/>
              <a:gd name="connsiteY3" fmla="*/ 962621 h 1010329"/>
              <a:gd name="connsiteX4" fmla="*/ 286247 w 1137037"/>
              <a:gd name="connsiteY4" fmla="*/ 922865 h 1010329"/>
              <a:gd name="connsiteX5" fmla="*/ 318052 w 1137037"/>
              <a:gd name="connsiteY5" fmla="*/ 883108 h 1010329"/>
              <a:gd name="connsiteX6" fmla="*/ 341906 w 1137037"/>
              <a:gd name="connsiteY6" fmla="*/ 827449 h 1010329"/>
              <a:gd name="connsiteX7" fmla="*/ 381663 w 1137037"/>
              <a:gd name="connsiteY7" fmla="*/ 755887 h 1010329"/>
              <a:gd name="connsiteX8" fmla="*/ 365760 w 1137037"/>
              <a:gd name="connsiteY8" fmla="*/ 652520 h 1010329"/>
              <a:gd name="connsiteX9" fmla="*/ 357809 w 1137037"/>
              <a:gd name="connsiteY9" fmla="*/ 628666 h 1010329"/>
              <a:gd name="connsiteX10" fmla="*/ 341906 w 1137037"/>
              <a:gd name="connsiteY10" fmla="*/ 565056 h 1010329"/>
              <a:gd name="connsiteX11" fmla="*/ 333955 w 1137037"/>
              <a:gd name="connsiteY11" fmla="*/ 533251 h 1010329"/>
              <a:gd name="connsiteX12" fmla="*/ 341906 w 1137037"/>
              <a:gd name="connsiteY12" fmla="*/ 509397 h 1010329"/>
              <a:gd name="connsiteX13" fmla="*/ 429371 w 1137037"/>
              <a:gd name="connsiteY13" fmla="*/ 477592 h 1010329"/>
              <a:gd name="connsiteX14" fmla="*/ 548640 w 1137037"/>
              <a:gd name="connsiteY14" fmla="*/ 429884 h 1010329"/>
              <a:gd name="connsiteX15" fmla="*/ 644056 w 1137037"/>
              <a:gd name="connsiteY15" fmla="*/ 382176 h 1010329"/>
              <a:gd name="connsiteX16" fmla="*/ 667910 w 1137037"/>
              <a:gd name="connsiteY16" fmla="*/ 366273 h 1010329"/>
              <a:gd name="connsiteX17" fmla="*/ 707666 w 1137037"/>
              <a:gd name="connsiteY17" fmla="*/ 350371 h 1010329"/>
              <a:gd name="connsiteX18" fmla="*/ 771277 w 1137037"/>
              <a:gd name="connsiteY18" fmla="*/ 302663 h 1010329"/>
              <a:gd name="connsiteX19" fmla="*/ 811033 w 1137037"/>
              <a:gd name="connsiteY19" fmla="*/ 270858 h 1010329"/>
              <a:gd name="connsiteX20" fmla="*/ 882595 w 1137037"/>
              <a:gd name="connsiteY20" fmla="*/ 215199 h 1010329"/>
              <a:gd name="connsiteX21" fmla="*/ 890546 w 1137037"/>
              <a:gd name="connsiteY21" fmla="*/ 191345 h 1010329"/>
              <a:gd name="connsiteX22" fmla="*/ 930303 w 1137037"/>
              <a:gd name="connsiteY22" fmla="*/ 143637 h 1010329"/>
              <a:gd name="connsiteX23" fmla="*/ 970059 w 1137037"/>
              <a:gd name="connsiteY23" fmla="*/ 72075 h 1010329"/>
              <a:gd name="connsiteX24" fmla="*/ 985962 w 1137037"/>
              <a:gd name="connsiteY24" fmla="*/ 48221 h 1010329"/>
              <a:gd name="connsiteX25" fmla="*/ 1001864 w 1137037"/>
              <a:gd name="connsiteY25" fmla="*/ 513 h 1010329"/>
              <a:gd name="connsiteX26" fmla="*/ 1065475 w 1137037"/>
              <a:gd name="connsiteY26" fmla="*/ 32319 h 1010329"/>
              <a:gd name="connsiteX27" fmla="*/ 1089329 w 1137037"/>
              <a:gd name="connsiteY27" fmla="*/ 56173 h 1010329"/>
              <a:gd name="connsiteX28" fmla="*/ 1113183 w 1137037"/>
              <a:gd name="connsiteY28" fmla="*/ 72075 h 1010329"/>
              <a:gd name="connsiteX29" fmla="*/ 1137037 w 1137037"/>
              <a:gd name="connsiteY29" fmla="*/ 103880 h 1010329"/>
              <a:gd name="connsiteX0" fmla="*/ 0 w 1137037"/>
              <a:gd name="connsiteY0" fmla="*/ 1010329 h 1010329"/>
              <a:gd name="connsiteX1" fmla="*/ 39757 w 1137037"/>
              <a:gd name="connsiteY1" fmla="*/ 994426 h 1010329"/>
              <a:gd name="connsiteX2" fmla="*/ 79513 w 1137037"/>
              <a:gd name="connsiteY2" fmla="*/ 986475 h 1010329"/>
              <a:gd name="connsiteX3" fmla="*/ 214685 w 1137037"/>
              <a:gd name="connsiteY3" fmla="*/ 962621 h 1010329"/>
              <a:gd name="connsiteX4" fmla="*/ 286247 w 1137037"/>
              <a:gd name="connsiteY4" fmla="*/ 922865 h 1010329"/>
              <a:gd name="connsiteX5" fmla="*/ 318052 w 1137037"/>
              <a:gd name="connsiteY5" fmla="*/ 883108 h 1010329"/>
              <a:gd name="connsiteX6" fmla="*/ 341906 w 1137037"/>
              <a:gd name="connsiteY6" fmla="*/ 827449 h 1010329"/>
              <a:gd name="connsiteX7" fmla="*/ 381663 w 1137037"/>
              <a:gd name="connsiteY7" fmla="*/ 755887 h 1010329"/>
              <a:gd name="connsiteX8" fmla="*/ 365760 w 1137037"/>
              <a:gd name="connsiteY8" fmla="*/ 652520 h 1010329"/>
              <a:gd name="connsiteX9" fmla="*/ 357809 w 1137037"/>
              <a:gd name="connsiteY9" fmla="*/ 628666 h 1010329"/>
              <a:gd name="connsiteX10" fmla="*/ 341906 w 1137037"/>
              <a:gd name="connsiteY10" fmla="*/ 565056 h 1010329"/>
              <a:gd name="connsiteX11" fmla="*/ 333955 w 1137037"/>
              <a:gd name="connsiteY11" fmla="*/ 533251 h 1010329"/>
              <a:gd name="connsiteX12" fmla="*/ 429371 w 1137037"/>
              <a:gd name="connsiteY12" fmla="*/ 477592 h 1010329"/>
              <a:gd name="connsiteX13" fmla="*/ 548640 w 1137037"/>
              <a:gd name="connsiteY13" fmla="*/ 429884 h 1010329"/>
              <a:gd name="connsiteX14" fmla="*/ 644056 w 1137037"/>
              <a:gd name="connsiteY14" fmla="*/ 382176 h 1010329"/>
              <a:gd name="connsiteX15" fmla="*/ 667910 w 1137037"/>
              <a:gd name="connsiteY15" fmla="*/ 366273 h 1010329"/>
              <a:gd name="connsiteX16" fmla="*/ 707666 w 1137037"/>
              <a:gd name="connsiteY16" fmla="*/ 350371 h 1010329"/>
              <a:gd name="connsiteX17" fmla="*/ 771277 w 1137037"/>
              <a:gd name="connsiteY17" fmla="*/ 302663 h 1010329"/>
              <a:gd name="connsiteX18" fmla="*/ 811033 w 1137037"/>
              <a:gd name="connsiteY18" fmla="*/ 270858 h 1010329"/>
              <a:gd name="connsiteX19" fmla="*/ 882595 w 1137037"/>
              <a:gd name="connsiteY19" fmla="*/ 215199 h 1010329"/>
              <a:gd name="connsiteX20" fmla="*/ 890546 w 1137037"/>
              <a:gd name="connsiteY20" fmla="*/ 191345 h 1010329"/>
              <a:gd name="connsiteX21" fmla="*/ 930303 w 1137037"/>
              <a:gd name="connsiteY21" fmla="*/ 143637 h 1010329"/>
              <a:gd name="connsiteX22" fmla="*/ 970059 w 1137037"/>
              <a:gd name="connsiteY22" fmla="*/ 72075 h 1010329"/>
              <a:gd name="connsiteX23" fmla="*/ 985962 w 1137037"/>
              <a:gd name="connsiteY23" fmla="*/ 48221 h 1010329"/>
              <a:gd name="connsiteX24" fmla="*/ 1001864 w 1137037"/>
              <a:gd name="connsiteY24" fmla="*/ 513 h 1010329"/>
              <a:gd name="connsiteX25" fmla="*/ 1065475 w 1137037"/>
              <a:gd name="connsiteY25" fmla="*/ 32319 h 1010329"/>
              <a:gd name="connsiteX26" fmla="*/ 1089329 w 1137037"/>
              <a:gd name="connsiteY26" fmla="*/ 56173 h 1010329"/>
              <a:gd name="connsiteX27" fmla="*/ 1113183 w 1137037"/>
              <a:gd name="connsiteY27" fmla="*/ 72075 h 1010329"/>
              <a:gd name="connsiteX28" fmla="*/ 1137037 w 1137037"/>
              <a:gd name="connsiteY28" fmla="*/ 103880 h 1010329"/>
              <a:gd name="connsiteX0" fmla="*/ 0 w 1137037"/>
              <a:gd name="connsiteY0" fmla="*/ 1010329 h 1010329"/>
              <a:gd name="connsiteX1" fmla="*/ 39757 w 1137037"/>
              <a:gd name="connsiteY1" fmla="*/ 994426 h 1010329"/>
              <a:gd name="connsiteX2" fmla="*/ 79513 w 1137037"/>
              <a:gd name="connsiteY2" fmla="*/ 986475 h 1010329"/>
              <a:gd name="connsiteX3" fmla="*/ 214685 w 1137037"/>
              <a:gd name="connsiteY3" fmla="*/ 962621 h 1010329"/>
              <a:gd name="connsiteX4" fmla="*/ 286247 w 1137037"/>
              <a:gd name="connsiteY4" fmla="*/ 922865 h 1010329"/>
              <a:gd name="connsiteX5" fmla="*/ 318052 w 1137037"/>
              <a:gd name="connsiteY5" fmla="*/ 883108 h 1010329"/>
              <a:gd name="connsiteX6" fmla="*/ 341906 w 1137037"/>
              <a:gd name="connsiteY6" fmla="*/ 827449 h 1010329"/>
              <a:gd name="connsiteX7" fmla="*/ 381663 w 1137037"/>
              <a:gd name="connsiteY7" fmla="*/ 755887 h 1010329"/>
              <a:gd name="connsiteX8" fmla="*/ 365760 w 1137037"/>
              <a:gd name="connsiteY8" fmla="*/ 652520 h 1010329"/>
              <a:gd name="connsiteX9" fmla="*/ 341906 w 1137037"/>
              <a:gd name="connsiteY9" fmla="*/ 565056 h 1010329"/>
              <a:gd name="connsiteX10" fmla="*/ 333955 w 1137037"/>
              <a:gd name="connsiteY10" fmla="*/ 533251 h 1010329"/>
              <a:gd name="connsiteX11" fmla="*/ 429371 w 1137037"/>
              <a:gd name="connsiteY11" fmla="*/ 477592 h 1010329"/>
              <a:gd name="connsiteX12" fmla="*/ 548640 w 1137037"/>
              <a:gd name="connsiteY12" fmla="*/ 429884 h 1010329"/>
              <a:gd name="connsiteX13" fmla="*/ 644056 w 1137037"/>
              <a:gd name="connsiteY13" fmla="*/ 382176 h 1010329"/>
              <a:gd name="connsiteX14" fmla="*/ 667910 w 1137037"/>
              <a:gd name="connsiteY14" fmla="*/ 366273 h 1010329"/>
              <a:gd name="connsiteX15" fmla="*/ 707666 w 1137037"/>
              <a:gd name="connsiteY15" fmla="*/ 350371 h 1010329"/>
              <a:gd name="connsiteX16" fmla="*/ 771277 w 1137037"/>
              <a:gd name="connsiteY16" fmla="*/ 302663 h 1010329"/>
              <a:gd name="connsiteX17" fmla="*/ 811033 w 1137037"/>
              <a:gd name="connsiteY17" fmla="*/ 270858 h 1010329"/>
              <a:gd name="connsiteX18" fmla="*/ 882595 w 1137037"/>
              <a:gd name="connsiteY18" fmla="*/ 215199 h 1010329"/>
              <a:gd name="connsiteX19" fmla="*/ 890546 w 1137037"/>
              <a:gd name="connsiteY19" fmla="*/ 191345 h 1010329"/>
              <a:gd name="connsiteX20" fmla="*/ 930303 w 1137037"/>
              <a:gd name="connsiteY20" fmla="*/ 143637 h 1010329"/>
              <a:gd name="connsiteX21" fmla="*/ 970059 w 1137037"/>
              <a:gd name="connsiteY21" fmla="*/ 72075 h 1010329"/>
              <a:gd name="connsiteX22" fmla="*/ 985962 w 1137037"/>
              <a:gd name="connsiteY22" fmla="*/ 48221 h 1010329"/>
              <a:gd name="connsiteX23" fmla="*/ 1001864 w 1137037"/>
              <a:gd name="connsiteY23" fmla="*/ 513 h 1010329"/>
              <a:gd name="connsiteX24" fmla="*/ 1065475 w 1137037"/>
              <a:gd name="connsiteY24" fmla="*/ 32319 h 1010329"/>
              <a:gd name="connsiteX25" fmla="*/ 1089329 w 1137037"/>
              <a:gd name="connsiteY25" fmla="*/ 56173 h 1010329"/>
              <a:gd name="connsiteX26" fmla="*/ 1113183 w 1137037"/>
              <a:gd name="connsiteY26" fmla="*/ 72075 h 1010329"/>
              <a:gd name="connsiteX27" fmla="*/ 1137037 w 1137037"/>
              <a:gd name="connsiteY27" fmla="*/ 103880 h 1010329"/>
              <a:gd name="connsiteX0" fmla="*/ 0 w 1137037"/>
              <a:gd name="connsiteY0" fmla="*/ 1010329 h 1010329"/>
              <a:gd name="connsiteX1" fmla="*/ 39757 w 1137037"/>
              <a:gd name="connsiteY1" fmla="*/ 994426 h 1010329"/>
              <a:gd name="connsiteX2" fmla="*/ 79513 w 1137037"/>
              <a:gd name="connsiteY2" fmla="*/ 986475 h 1010329"/>
              <a:gd name="connsiteX3" fmla="*/ 214685 w 1137037"/>
              <a:gd name="connsiteY3" fmla="*/ 962621 h 1010329"/>
              <a:gd name="connsiteX4" fmla="*/ 286247 w 1137037"/>
              <a:gd name="connsiteY4" fmla="*/ 922865 h 1010329"/>
              <a:gd name="connsiteX5" fmla="*/ 318052 w 1137037"/>
              <a:gd name="connsiteY5" fmla="*/ 883108 h 1010329"/>
              <a:gd name="connsiteX6" fmla="*/ 341906 w 1137037"/>
              <a:gd name="connsiteY6" fmla="*/ 827449 h 1010329"/>
              <a:gd name="connsiteX7" fmla="*/ 381663 w 1137037"/>
              <a:gd name="connsiteY7" fmla="*/ 755887 h 1010329"/>
              <a:gd name="connsiteX8" fmla="*/ 341906 w 1137037"/>
              <a:gd name="connsiteY8" fmla="*/ 565056 h 1010329"/>
              <a:gd name="connsiteX9" fmla="*/ 333955 w 1137037"/>
              <a:gd name="connsiteY9" fmla="*/ 533251 h 1010329"/>
              <a:gd name="connsiteX10" fmla="*/ 429371 w 1137037"/>
              <a:gd name="connsiteY10" fmla="*/ 477592 h 1010329"/>
              <a:gd name="connsiteX11" fmla="*/ 548640 w 1137037"/>
              <a:gd name="connsiteY11" fmla="*/ 429884 h 1010329"/>
              <a:gd name="connsiteX12" fmla="*/ 644056 w 1137037"/>
              <a:gd name="connsiteY12" fmla="*/ 382176 h 1010329"/>
              <a:gd name="connsiteX13" fmla="*/ 667910 w 1137037"/>
              <a:gd name="connsiteY13" fmla="*/ 366273 h 1010329"/>
              <a:gd name="connsiteX14" fmla="*/ 707666 w 1137037"/>
              <a:gd name="connsiteY14" fmla="*/ 350371 h 1010329"/>
              <a:gd name="connsiteX15" fmla="*/ 771277 w 1137037"/>
              <a:gd name="connsiteY15" fmla="*/ 302663 h 1010329"/>
              <a:gd name="connsiteX16" fmla="*/ 811033 w 1137037"/>
              <a:gd name="connsiteY16" fmla="*/ 270858 h 1010329"/>
              <a:gd name="connsiteX17" fmla="*/ 882595 w 1137037"/>
              <a:gd name="connsiteY17" fmla="*/ 215199 h 1010329"/>
              <a:gd name="connsiteX18" fmla="*/ 890546 w 1137037"/>
              <a:gd name="connsiteY18" fmla="*/ 191345 h 1010329"/>
              <a:gd name="connsiteX19" fmla="*/ 930303 w 1137037"/>
              <a:gd name="connsiteY19" fmla="*/ 143637 h 1010329"/>
              <a:gd name="connsiteX20" fmla="*/ 970059 w 1137037"/>
              <a:gd name="connsiteY20" fmla="*/ 72075 h 1010329"/>
              <a:gd name="connsiteX21" fmla="*/ 985962 w 1137037"/>
              <a:gd name="connsiteY21" fmla="*/ 48221 h 1010329"/>
              <a:gd name="connsiteX22" fmla="*/ 1001864 w 1137037"/>
              <a:gd name="connsiteY22" fmla="*/ 513 h 1010329"/>
              <a:gd name="connsiteX23" fmla="*/ 1065475 w 1137037"/>
              <a:gd name="connsiteY23" fmla="*/ 32319 h 1010329"/>
              <a:gd name="connsiteX24" fmla="*/ 1089329 w 1137037"/>
              <a:gd name="connsiteY24" fmla="*/ 56173 h 1010329"/>
              <a:gd name="connsiteX25" fmla="*/ 1113183 w 1137037"/>
              <a:gd name="connsiteY25" fmla="*/ 72075 h 1010329"/>
              <a:gd name="connsiteX26" fmla="*/ 1137037 w 1137037"/>
              <a:gd name="connsiteY26" fmla="*/ 103880 h 1010329"/>
              <a:gd name="connsiteX0" fmla="*/ 0 w 1137037"/>
              <a:gd name="connsiteY0" fmla="*/ 1010329 h 1010329"/>
              <a:gd name="connsiteX1" fmla="*/ 39757 w 1137037"/>
              <a:gd name="connsiteY1" fmla="*/ 994426 h 1010329"/>
              <a:gd name="connsiteX2" fmla="*/ 79513 w 1137037"/>
              <a:gd name="connsiteY2" fmla="*/ 986475 h 1010329"/>
              <a:gd name="connsiteX3" fmla="*/ 214685 w 1137037"/>
              <a:gd name="connsiteY3" fmla="*/ 962621 h 1010329"/>
              <a:gd name="connsiteX4" fmla="*/ 286247 w 1137037"/>
              <a:gd name="connsiteY4" fmla="*/ 922865 h 1010329"/>
              <a:gd name="connsiteX5" fmla="*/ 341906 w 1137037"/>
              <a:gd name="connsiteY5" fmla="*/ 827449 h 1010329"/>
              <a:gd name="connsiteX6" fmla="*/ 381663 w 1137037"/>
              <a:gd name="connsiteY6" fmla="*/ 755887 h 1010329"/>
              <a:gd name="connsiteX7" fmla="*/ 341906 w 1137037"/>
              <a:gd name="connsiteY7" fmla="*/ 565056 h 1010329"/>
              <a:gd name="connsiteX8" fmla="*/ 333955 w 1137037"/>
              <a:gd name="connsiteY8" fmla="*/ 533251 h 1010329"/>
              <a:gd name="connsiteX9" fmla="*/ 429371 w 1137037"/>
              <a:gd name="connsiteY9" fmla="*/ 477592 h 1010329"/>
              <a:gd name="connsiteX10" fmla="*/ 548640 w 1137037"/>
              <a:gd name="connsiteY10" fmla="*/ 429884 h 1010329"/>
              <a:gd name="connsiteX11" fmla="*/ 644056 w 1137037"/>
              <a:gd name="connsiteY11" fmla="*/ 382176 h 1010329"/>
              <a:gd name="connsiteX12" fmla="*/ 667910 w 1137037"/>
              <a:gd name="connsiteY12" fmla="*/ 366273 h 1010329"/>
              <a:gd name="connsiteX13" fmla="*/ 707666 w 1137037"/>
              <a:gd name="connsiteY13" fmla="*/ 350371 h 1010329"/>
              <a:gd name="connsiteX14" fmla="*/ 771277 w 1137037"/>
              <a:gd name="connsiteY14" fmla="*/ 302663 h 1010329"/>
              <a:gd name="connsiteX15" fmla="*/ 811033 w 1137037"/>
              <a:gd name="connsiteY15" fmla="*/ 270858 h 1010329"/>
              <a:gd name="connsiteX16" fmla="*/ 882595 w 1137037"/>
              <a:gd name="connsiteY16" fmla="*/ 215199 h 1010329"/>
              <a:gd name="connsiteX17" fmla="*/ 890546 w 1137037"/>
              <a:gd name="connsiteY17" fmla="*/ 191345 h 1010329"/>
              <a:gd name="connsiteX18" fmla="*/ 930303 w 1137037"/>
              <a:gd name="connsiteY18" fmla="*/ 143637 h 1010329"/>
              <a:gd name="connsiteX19" fmla="*/ 970059 w 1137037"/>
              <a:gd name="connsiteY19" fmla="*/ 72075 h 1010329"/>
              <a:gd name="connsiteX20" fmla="*/ 985962 w 1137037"/>
              <a:gd name="connsiteY20" fmla="*/ 48221 h 1010329"/>
              <a:gd name="connsiteX21" fmla="*/ 1001864 w 1137037"/>
              <a:gd name="connsiteY21" fmla="*/ 513 h 1010329"/>
              <a:gd name="connsiteX22" fmla="*/ 1065475 w 1137037"/>
              <a:gd name="connsiteY22" fmla="*/ 32319 h 1010329"/>
              <a:gd name="connsiteX23" fmla="*/ 1089329 w 1137037"/>
              <a:gd name="connsiteY23" fmla="*/ 56173 h 1010329"/>
              <a:gd name="connsiteX24" fmla="*/ 1113183 w 1137037"/>
              <a:gd name="connsiteY24" fmla="*/ 72075 h 1010329"/>
              <a:gd name="connsiteX25" fmla="*/ 1137037 w 1137037"/>
              <a:gd name="connsiteY25" fmla="*/ 103880 h 1010329"/>
              <a:gd name="connsiteX0" fmla="*/ 0 w 1137037"/>
              <a:gd name="connsiteY0" fmla="*/ 1010329 h 1010329"/>
              <a:gd name="connsiteX1" fmla="*/ 39757 w 1137037"/>
              <a:gd name="connsiteY1" fmla="*/ 994426 h 1010329"/>
              <a:gd name="connsiteX2" fmla="*/ 79513 w 1137037"/>
              <a:gd name="connsiteY2" fmla="*/ 986475 h 1010329"/>
              <a:gd name="connsiteX3" fmla="*/ 214685 w 1137037"/>
              <a:gd name="connsiteY3" fmla="*/ 962621 h 1010329"/>
              <a:gd name="connsiteX4" fmla="*/ 341906 w 1137037"/>
              <a:gd name="connsiteY4" fmla="*/ 827449 h 1010329"/>
              <a:gd name="connsiteX5" fmla="*/ 381663 w 1137037"/>
              <a:gd name="connsiteY5" fmla="*/ 755887 h 1010329"/>
              <a:gd name="connsiteX6" fmla="*/ 341906 w 1137037"/>
              <a:gd name="connsiteY6" fmla="*/ 565056 h 1010329"/>
              <a:gd name="connsiteX7" fmla="*/ 333955 w 1137037"/>
              <a:gd name="connsiteY7" fmla="*/ 533251 h 1010329"/>
              <a:gd name="connsiteX8" fmla="*/ 429371 w 1137037"/>
              <a:gd name="connsiteY8" fmla="*/ 477592 h 1010329"/>
              <a:gd name="connsiteX9" fmla="*/ 548640 w 1137037"/>
              <a:gd name="connsiteY9" fmla="*/ 429884 h 1010329"/>
              <a:gd name="connsiteX10" fmla="*/ 644056 w 1137037"/>
              <a:gd name="connsiteY10" fmla="*/ 382176 h 1010329"/>
              <a:gd name="connsiteX11" fmla="*/ 667910 w 1137037"/>
              <a:gd name="connsiteY11" fmla="*/ 366273 h 1010329"/>
              <a:gd name="connsiteX12" fmla="*/ 707666 w 1137037"/>
              <a:gd name="connsiteY12" fmla="*/ 350371 h 1010329"/>
              <a:gd name="connsiteX13" fmla="*/ 771277 w 1137037"/>
              <a:gd name="connsiteY13" fmla="*/ 302663 h 1010329"/>
              <a:gd name="connsiteX14" fmla="*/ 811033 w 1137037"/>
              <a:gd name="connsiteY14" fmla="*/ 270858 h 1010329"/>
              <a:gd name="connsiteX15" fmla="*/ 882595 w 1137037"/>
              <a:gd name="connsiteY15" fmla="*/ 215199 h 1010329"/>
              <a:gd name="connsiteX16" fmla="*/ 890546 w 1137037"/>
              <a:gd name="connsiteY16" fmla="*/ 191345 h 1010329"/>
              <a:gd name="connsiteX17" fmla="*/ 930303 w 1137037"/>
              <a:gd name="connsiteY17" fmla="*/ 143637 h 1010329"/>
              <a:gd name="connsiteX18" fmla="*/ 970059 w 1137037"/>
              <a:gd name="connsiteY18" fmla="*/ 72075 h 1010329"/>
              <a:gd name="connsiteX19" fmla="*/ 985962 w 1137037"/>
              <a:gd name="connsiteY19" fmla="*/ 48221 h 1010329"/>
              <a:gd name="connsiteX20" fmla="*/ 1001864 w 1137037"/>
              <a:gd name="connsiteY20" fmla="*/ 513 h 1010329"/>
              <a:gd name="connsiteX21" fmla="*/ 1065475 w 1137037"/>
              <a:gd name="connsiteY21" fmla="*/ 32319 h 1010329"/>
              <a:gd name="connsiteX22" fmla="*/ 1089329 w 1137037"/>
              <a:gd name="connsiteY22" fmla="*/ 56173 h 1010329"/>
              <a:gd name="connsiteX23" fmla="*/ 1113183 w 1137037"/>
              <a:gd name="connsiteY23" fmla="*/ 72075 h 1010329"/>
              <a:gd name="connsiteX24" fmla="*/ 1137037 w 1137037"/>
              <a:gd name="connsiteY24" fmla="*/ 103880 h 1010329"/>
              <a:gd name="connsiteX0" fmla="*/ 0 w 1137037"/>
              <a:gd name="connsiteY0" fmla="*/ 1010329 h 1010329"/>
              <a:gd name="connsiteX1" fmla="*/ 39757 w 1137037"/>
              <a:gd name="connsiteY1" fmla="*/ 994426 h 1010329"/>
              <a:gd name="connsiteX2" fmla="*/ 79513 w 1137037"/>
              <a:gd name="connsiteY2" fmla="*/ 986475 h 1010329"/>
              <a:gd name="connsiteX3" fmla="*/ 341906 w 1137037"/>
              <a:gd name="connsiteY3" fmla="*/ 827449 h 1010329"/>
              <a:gd name="connsiteX4" fmla="*/ 381663 w 1137037"/>
              <a:gd name="connsiteY4" fmla="*/ 755887 h 1010329"/>
              <a:gd name="connsiteX5" fmla="*/ 341906 w 1137037"/>
              <a:gd name="connsiteY5" fmla="*/ 565056 h 1010329"/>
              <a:gd name="connsiteX6" fmla="*/ 333955 w 1137037"/>
              <a:gd name="connsiteY6" fmla="*/ 533251 h 1010329"/>
              <a:gd name="connsiteX7" fmla="*/ 429371 w 1137037"/>
              <a:gd name="connsiteY7" fmla="*/ 477592 h 1010329"/>
              <a:gd name="connsiteX8" fmla="*/ 548640 w 1137037"/>
              <a:gd name="connsiteY8" fmla="*/ 429884 h 1010329"/>
              <a:gd name="connsiteX9" fmla="*/ 644056 w 1137037"/>
              <a:gd name="connsiteY9" fmla="*/ 382176 h 1010329"/>
              <a:gd name="connsiteX10" fmla="*/ 667910 w 1137037"/>
              <a:gd name="connsiteY10" fmla="*/ 366273 h 1010329"/>
              <a:gd name="connsiteX11" fmla="*/ 707666 w 1137037"/>
              <a:gd name="connsiteY11" fmla="*/ 350371 h 1010329"/>
              <a:gd name="connsiteX12" fmla="*/ 771277 w 1137037"/>
              <a:gd name="connsiteY12" fmla="*/ 302663 h 1010329"/>
              <a:gd name="connsiteX13" fmla="*/ 811033 w 1137037"/>
              <a:gd name="connsiteY13" fmla="*/ 270858 h 1010329"/>
              <a:gd name="connsiteX14" fmla="*/ 882595 w 1137037"/>
              <a:gd name="connsiteY14" fmla="*/ 215199 h 1010329"/>
              <a:gd name="connsiteX15" fmla="*/ 890546 w 1137037"/>
              <a:gd name="connsiteY15" fmla="*/ 191345 h 1010329"/>
              <a:gd name="connsiteX16" fmla="*/ 930303 w 1137037"/>
              <a:gd name="connsiteY16" fmla="*/ 143637 h 1010329"/>
              <a:gd name="connsiteX17" fmla="*/ 970059 w 1137037"/>
              <a:gd name="connsiteY17" fmla="*/ 72075 h 1010329"/>
              <a:gd name="connsiteX18" fmla="*/ 985962 w 1137037"/>
              <a:gd name="connsiteY18" fmla="*/ 48221 h 1010329"/>
              <a:gd name="connsiteX19" fmla="*/ 1001864 w 1137037"/>
              <a:gd name="connsiteY19" fmla="*/ 513 h 1010329"/>
              <a:gd name="connsiteX20" fmla="*/ 1065475 w 1137037"/>
              <a:gd name="connsiteY20" fmla="*/ 32319 h 1010329"/>
              <a:gd name="connsiteX21" fmla="*/ 1089329 w 1137037"/>
              <a:gd name="connsiteY21" fmla="*/ 56173 h 1010329"/>
              <a:gd name="connsiteX22" fmla="*/ 1113183 w 1137037"/>
              <a:gd name="connsiteY22" fmla="*/ 72075 h 1010329"/>
              <a:gd name="connsiteX23" fmla="*/ 1137037 w 1137037"/>
              <a:gd name="connsiteY23" fmla="*/ 103880 h 1010329"/>
              <a:gd name="connsiteX0" fmla="*/ 0 w 1137037"/>
              <a:gd name="connsiteY0" fmla="*/ 1010329 h 1011874"/>
              <a:gd name="connsiteX1" fmla="*/ 39757 w 1137037"/>
              <a:gd name="connsiteY1" fmla="*/ 994426 h 1011874"/>
              <a:gd name="connsiteX2" fmla="*/ 341906 w 1137037"/>
              <a:gd name="connsiteY2" fmla="*/ 827449 h 1011874"/>
              <a:gd name="connsiteX3" fmla="*/ 381663 w 1137037"/>
              <a:gd name="connsiteY3" fmla="*/ 755887 h 1011874"/>
              <a:gd name="connsiteX4" fmla="*/ 341906 w 1137037"/>
              <a:gd name="connsiteY4" fmla="*/ 565056 h 1011874"/>
              <a:gd name="connsiteX5" fmla="*/ 333955 w 1137037"/>
              <a:gd name="connsiteY5" fmla="*/ 533251 h 1011874"/>
              <a:gd name="connsiteX6" fmla="*/ 429371 w 1137037"/>
              <a:gd name="connsiteY6" fmla="*/ 477592 h 1011874"/>
              <a:gd name="connsiteX7" fmla="*/ 548640 w 1137037"/>
              <a:gd name="connsiteY7" fmla="*/ 429884 h 1011874"/>
              <a:gd name="connsiteX8" fmla="*/ 644056 w 1137037"/>
              <a:gd name="connsiteY8" fmla="*/ 382176 h 1011874"/>
              <a:gd name="connsiteX9" fmla="*/ 667910 w 1137037"/>
              <a:gd name="connsiteY9" fmla="*/ 366273 h 1011874"/>
              <a:gd name="connsiteX10" fmla="*/ 707666 w 1137037"/>
              <a:gd name="connsiteY10" fmla="*/ 350371 h 1011874"/>
              <a:gd name="connsiteX11" fmla="*/ 771277 w 1137037"/>
              <a:gd name="connsiteY11" fmla="*/ 302663 h 1011874"/>
              <a:gd name="connsiteX12" fmla="*/ 811033 w 1137037"/>
              <a:gd name="connsiteY12" fmla="*/ 270858 h 1011874"/>
              <a:gd name="connsiteX13" fmla="*/ 882595 w 1137037"/>
              <a:gd name="connsiteY13" fmla="*/ 215199 h 1011874"/>
              <a:gd name="connsiteX14" fmla="*/ 890546 w 1137037"/>
              <a:gd name="connsiteY14" fmla="*/ 191345 h 1011874"/>
              <a:gd name="connsiteX15" fmla="*/ 930303 w 1137037"/>
              <a:gd name="connsiteY15" fmla="*/ 143637 h 1011874"/>
              <a:gd name="connsiteX16" fmla="*/ 970059 w 1137037"/>
              <a:gd name="connsiteY16" fmla="*/ 72075 h 1011874"/>
              <a:gd name="connsiteX17" fmla="*/ 985962 w 1137037"/>
              <a:gd name="connsiteY17" fmla="*/ 48221 h 1011874"/>
              <a:gd name="connsiteX18" fmla="*/ 1001864 w 1137037"/>
              <a:gd name="connsiteY18" fmla="*/ 513 h 1011874"/>
              <a:gd name="connsiteX19" fmla="*/ 1065475 w 1137037"/>
              <a:gd name="connsiteY19" fmla="*/ 32319 h 1011874"/>
              <a:gd name="connsiteX20" fmla="*/ 1089329 w 1137037"/>
              <a:gd name="connsiteY20" fmla="*/ 56173 h 1011874"/>
              <a:gd name="connsiteX21" fmla="*/ 1113183 w 1137037"/>
              <a:gd name="connsiteY21" fmla="*/ 72075 h 1011874"/>
              <a:gd name="connsiteX22" fmla="*/ 1137037 w 1137037"/>
              <a:gd name="connsiteY22" fmla="*/ 103880 h 1011874"/>
              <a:gd name="connsiteX0" fmla="*/ 0 w 1137037"/>
              <a:gd name="connsiteY0" fmla="*/ 1010329 h 1011874"/>
              <a:gd name="connsiteX1" fmla="*/ 39757 w 1137037"/>
              <a:gd name="connsiteY1" fmla="*/ 994426 h 1011874"/>
              <a:gd name="connsiteX2" fmla="*/ 341906 w 1137037"/>
              <a:gd name="connsiteY2" fmla="*/ 827449 h 1011874"/>
              <a:gd name="connsiteX3" fmla="*/ 381663 w 1137037"/>
              <a:gd name="connsiteY3" fmla="*/ 755887 h 1011874"/>
              <a:gd name="connsiteX4" fmla="*/ 341906 w 1137037"/>
              <a:gd name="connsiteY4" fmla="*/ 565056 h 1011874"/>
              <a:gd name="connsiteX5" fmla="*/ 333955 w 1137037"/>
              <a:gd name="connsiteY5" fmla="*/ 533251 h 1011874"/>
              <a:gd name="connsiteX6" fmla="*/ 548640 w 1137037"/>
              <a:gd name="connsiteY6" fmla="*/ 429884 h 1011874"/>
              <a:gd name="connsiteX7" fmla="*/ 644056 w 1137037"/>
              <a:gd name="connsiteY7" fmla="*/ 382176 h 1011874"/>
              <a:gd name="connsiteX8" fmla="*/ 667910 w 1137037"/>
              <a:gd name="connsiteY8" fmla="*/ 366273 h 1011874"/>
              <a:gd name="connsiteX9" fmla="*/ 707666 w 1137037"/>
              <a:gd name="connsiteY9" fmla="*/ 350371 h 1011874"/>
              <a:gd name="connsiteX10" fmla="*/ 771277 w 1137037"/>
              <a:gd name="connsiteY10" fmla="*/ 302663 h 1011874"/>
              <a:gd name="connsiteX11" fmla="*/ 811033 w 1137037"/>
              <a:gd name="connsiteY11" fmla="*/ 270858 h 1011874"/>
              <a:gd name="connsiteX12" fmla="*/ 882595 w 1137037"/>
              <a:gd name="connsiteY12" fmla="*/ 215199 h 1011874"/>
              <a:gd name="connsiteX13" fmla="*/ 890546 w 1137037"/>
              <a:gd name="connsiteY13" fmla="*/ 191345 h 1011874"/>
              <a:gd name="connsiteX14" fmla="*/ 930303 w 1137037"/>
              <a:gd name="connsiteY14" fmla="*/ 143637 h 1011874"/>
              <a:gd name="connsiteX15" fmla="*/ 970059 w 1137037"/>
              <a:gd name="connsiteY15" fmla="*/ 72075 h 1011874"/>
              <a:gd name="connsiteX16" fmla="*/ 985962 w 1137037"/>
              <a:gd name="connsiteY16" fmla="*/ 48221 h 1011874"/>
              <a:gd name="connsiteX17" fmla="*/ 1001864 w 1137037"/>
              <a:gd name="connsiteY17" fmla="*/ 513 h 1011874"/>
              <a:gd name="connsiteX18" fmla="*/ 1065475 w 1137037"/>
              <a:gd name="connsiteY18" fmla="*/ 32319 h 1011874"/>
              <a:gd name="connsiteX19" fmla="*/ 1089329 w 1137037"/>
              <a:gd name="connsiteY19" fmla="*/ 56173 h 1011874"/>
              <a:gd name="connsiteX20" fmla="*/ 1113183 w 1137037"/>
              <a:gd name="connsiteY20" fmla="*/ 72075 h 1011874"/>
              <a:gd name="connsiteX21" fmla="*/ 1137037 w 1137037"/>
              <a:gd name="connsiteY21" fmla="*/ 103880 h 1011874"/>
              <a:gd name="connsiteX0" fmla="*/ 0 w 1137037"/>
              <a:gd name="connsiteY0" fmla="*/ 1010329 h 1011874"/>
              <a:gd name="connsiteX1" fmla="*/ 39757 w 1137037"/>
              <a:gd name="connsiteY1" fmla="*/ 994426 h 1011874"/>
              <a:gd name="connsiteX2" fmla="*/ 341906 w 1137037"/>
              <a:gd name="connsiteY2" fmla="*/ 827449 h 1011874"/>
              <a:gd name="connsiteX3" fmla="*/ 381663 w 1137037"/>
              <a:gd name="connsiteY3" fmla="*/ 755887 h 1011874"/>
              <a:gd name="connsiteX4" fmla="*/ 341906 w 1137037"/>
              <a:gd name="connsiteY4" fmla="*/ 565056 h 1011874"/>
              <a:gd name="connsiteX5" fmla="*/ 333955 w 1137037"/>
              <a:gd name="connsiteY5" fmla="*/ 533251 h 1011874"/>
              <a:gd name="connsiteX6" fmla="*/ 548640 w 1137037"/>
              <a:gd name="connsiteY6" fmla="*/ 429884 h 1011874"/>
              <a:gd name="connsiteX7" fmla="*/ 644056 w 1137037"/>
              <a:gd name="connsiteY7" fmla="*/ 382176 h 1011874"/>
              <a:gd name="connsiteX8" fmla="*/ 667910 w 1137037"/>
              <a:gd name="connsiteY8" fmla="*/ 366273 h 1011874"/>
              <a:gd name="connsiteX9" fmla="*/ 707666 w 1137037"/>
              <a:gd name="connsiteY9" fmla="*/ 350371 h 1011874"/>
              <a:gd name="connsiteX10" fmla="*/ 771277 w 1137037"/>
              <a:gd name="connsiteY10" fmla="*/ 302663 h 1011874"/>
              <a:gd name="connsiteX11" fmla="*/ 882595 w 1137037"/>
              <a:gd name="connsiteY11" fmla="*/ 215199 h 1011874"/>
              <a:gd name="connsiteX12" fmla="*/ 890546 w 1137037"/>
              <a:gd name="connsiteY12" fmla="*/ 191345 h 1011874"/>
              <a:gd name="connsiteX13" fmla="*/ 930303 w 1137037"/>
              <a:gd name="connsiteY13" fmla="*/ 143637 h 1011874"/>
              <a:gd name="connsiteX14" fmla="*/ 970059 w 1137037"/>
              <a:gd name="connsiteY14" fmla="*/ 72075 h 1011874"/>
              <a:gd name="connsiteX15" fmla="*/ 985962 w 1137037"/>
              <a:gd name="connsiteY15" fmla="*/ 48221 h 1011874"/>
              <a:gd name="connsiteX16" fmla="*/ 1001864 w 1137037"/>
              <a:gd name="connsiteY16" fmla="*/ 513 h 1011874"/>
              <a:gd name="connsiteX17" fmla="*/ 1065475 w 1137037"/>
              <a:gd name="connsiteY17" fmla="*/ 32319 h 1011874"/>
              <a:gd name="connsiteX18" fmla="*/ 1089329 w 1137037"/>
              <a:gd name="connsiteY18" fmla="*/ 56173 h 1011874"/>
              <a:gd name="connsiteX19" fmla="*/ 1113183 w 1137037"/>
              <a:gd name="connsiteY19" fmla="*/ 72075 h 1011874"/>
              <a:gd name="connsiteX20" fmla="*/ 1137037 w 1137037"/>
              <a:gd name="connsiteY20" fmla="*/ 103880 h 1011874"/>
              <a:gd name="connsiteX0" fmla="*/ 0 w 1137037"/>
              <a:gd name="connsiteY0" fmla="*/ 1010329 h 1011874"/>
              <a:gd name="connsiteX1" fmla="*/ 39757 w 1137037"/>
              <a:gd name="connsiteY1" fmla="*/ 994426 h 1011874"/>
              <a:gd name="connsiteX2" fmla="*/ 341906 w 1137037"/>
              <a:gd name="connsiteY2" fmla="*/ 827449 h 1011874"/>
              <a:gd name="connsiteX3" fmla="*/ 381663 w 1137037"/>
              <a:gd name="connsiteY3" fmla="*/ 755887 h 1011874"/>
              <a:gd name="connsiteX4" fmla="*/ 341906 w 1137037"/>
              <a:gd name="connsiteY4" fmla="*/ 565056 h 1011874"/>
              <a:gd name="connsiteX5" fmla="*/ 333955 w 1137037"/>
              <a:gd name="connsiteY5" fmla="*/ 533251 h 1011874"/>
              <a:gd name="connsiteX6" fmla="*/ 548640 w 1137037"/>
              <a:gd name="connsiteY6" fmla="*/ 429884 h 1011874"/>
              <a:gd name="connsiteX7" fmla="*/ 644056 w 1137037"/>
              <a:gd name="connsiteY7" fmla="*/ 382176 h 1011874"/>
              <a:gd name="connsiteX8" fmla="*/ 667910 w 1137037"/>
              <a:gd name="connsiteY8" fmla="*/ 366273 h 1011874"/>
              <a:gd name="connsiteX9" fmla="*/ 771277 w 1137037"/>
              <a:gd name="connsiteY9" fmla="*/ 302663 h 1011874"/>
              <a:gd name="connsiteX10" fmla="*/ 882595 w 1137037"/>
              <a:gd name="connsiteY10" fmla="*/ 215199 h 1011874"/>
              <a:gd name="connsiteX11" fmla="*/ 890546 w 1137037"/>
              <a:gd name="connsiteY11" fmla="*/ 191345 h 1011874"/>
              <a:gd name="connsiteX12" fmla="*/ 930303 w 1137037"/>
              <a:gd name="connsiteY12" fmla="*/ 143637 h 1011874"/>
              <a:gd name="connsiteX13" fmla="*/ 970059 w 1137037"/>
              <a:gd name="connsiteY13" fmla="*/ 72075 h 1011874"/>
              <a:gd name="connsiteX14" fmla="*/ 985962 w 1137037"/>
              <a:gd name="connsiteY14" fmla="*/ 48221 h 1011874"/>
              <a:gd name="connsiteX15" fmla="*/ 1001864 w 1137037"/>
              <a:gd name="connsiteY15" fmla="*/ 513 h 1011874"/>
              <a:gd name="connsiteX16" fmla="*/ 1065475 w 1137037"/>
              <a:gd name="connsiteY16" fmla="*/ 32319 h 1011874"/>
              <a:gd name="connsiteX17" fmla="*/ 1089329 w 1137037"/>
              <a:gd name="connsiteY17" fmla="*/ 56173 h 1011874"/>
              <a:gd name="connsiteX18" fmla="*/ 1113183 w 1137037"/>
              <a:gd name="connsiteY18" fmla="*/ 72075 h 1011874"/>
              <a:gd name="connsiteX19" fmla="*/ 1137037 w 1137037"/>
              <a:gd name="connsiteY19" fmla="*/ 103880 h 1011874"/>
              <a:gd name="connsiteX0" fmla="*/ 0 w 1137037"/>
              <a:gd name="connsiteY0" fmla="*/ 1010329 h 1011874"/>
              <a:gd name="connsiteX1" fmla="*/ 39757 w 1137037"/>
              <a:gd name="connsiteY1" fmla="*/ 994426 h 1011874"/>
              <a:gd name="connsiteX2" fmla="*/ 341906 w 1137037"/>
              <a:gd name="connsiteY2" fmla="*/ 827449 h 1011874"/>
              <a:gd name="connsiteX3" fmla="*/ 381663 w 1137037"/>
              <a:gd name="connsiteY3" fmla="*/ 755887 h 1011874"/>
              <a:gd name="connsiteX4" fmla="*/ 341906 w 1137037"/>
              <a:gd name="connsiteY4" fmla="*/ 565056 h 1011874"/>
              <a:gd name="connsiteX5" fmla="*/ 333955 w 1137037"/>
              <a:gd name="connsiteY5" fmla="*/ 533251 h 1011874"/>
              <a:gd name="connsiteX6" fmla="*/ 548640 w 1137037"/>
              <a:gd name="connsiteY6" fmla="*/ 429884 h 1011874"/>
              <a:gd name="connsiteX7" fmla="*/ 644056 w 1137037"/>
              <a:gd name="connsiteY7" fmla="*/ 382176 h 1011874"/>
              <a:gd name="connsiteX8" fmla="*/ 667910 w 1137037"/>
              <a:gd name="connsiteY8" fmla="*/ 366273 h 1011874"/>
              <a:gd name="connsiteX9" fmla="*/ 771277 w 1137037"/>
              <a:gd name="connsiteY9" fmla="*/ 302663 h 1011874"/>
              <a:gd name="connsiteX10" fmla="*/ 882595 w 1137037"/>
              <a:gd name="connsiteY10" fmla="*/ 215199 h 1011874"/>
              <a:gd name="connsiteX11" fmla="*/ 890546 w 1137037"/>
              <a:gd name="connsiteY11" fmla="*/ 191345 h 1011874"/>
              <a:gd name="connsiteX12" fmla="*/ 970059 w 1137037"/>
              <a:gd name="connsiteY12" fmla="*/ 72075 h 1011874"/>
              <a:gd name="connsiteX13" fmla="*/ 985962 w 1137037"/>
              <a:gd name="connsiteY13" fmla="*/ 48221 h 1011874"/>
              <a:gd name="connsiteX14" fmla="*/ 1001864 w 1137037"/>
              <a:gd name="connsiteY14" fmla="*/ 513 h 1011874"/>
              <a:gd name="connsiteX15" fmla="*/ 1065475 w 1137037"/>
              <a:gd name="connsiteY15" fmla="*/ 32319 h 1011874"/>
              <a:gd name="connsiteX16" fmla="*/ 1089329 w 1137037"/>
              <a:gd name="connsiteY16" fmla="*/ 56173 h 1011874"/>
              <a:gd name="connsiteX17" fmla="*/ 1113183 w 1137037"/>
              <a:gd name="connsiteY17" fmla="*/ 72075 h 1011874"/>
              <a:gd name="connsiteX18" fmla="*/ 1137037 w 1137037"/>
              <a:gd name="connsiteY18" fmla="*/ 103880 h 1011874"/>
              <a:gd name="connsiteX0" fmla="*/ 0 w 1137037"/>
              <a:gd name="connsiteY0" fmla="*/ 1009816 h 1011361"/>
              <a:gd name="connsiteX1" fmla="*/ 39757 w 1137037"/>
              <a:gd name="connsiteY1" fmla="*/ 993913 h 1011361"/>
              <a:gd name="connsiteX2" fmla="*/ 341906 w 1137037"/>
              <a:gd name="connsiteY2" fmla="*/ 826936 h 1011361"/>
              <a:gd name="connsiteX3" fmla="*/ 381663 w 1137037"/>
              <a:gd name="connsiteY3" fmla="*/ 755374 h 1011361"/>
              <a:gd name="connsiteX4" fmla="*/ 341906 w 1137037"/>
              <a:gd name="connsiteY4" fmla="*/ 564543 h 1011361"/>
              <a:gd name="connsiteX5" fmla="*/ 333955 w 1137037"/>
              <a:gd name="connsiteY5" fmla="*/ 532738 h 1011361"/>
              <a:gd name="connsiteX6" fmla="*/ 548640 w 1137037"/>
              <a:gd name="connsiteY6" fmla="*/ 429371 h 1011361"/>
              <a:gd name="connsiteX7" fmla="*/ 644056 w 1137037"/>
              <a:gd name="connsiteY7" fmla="*/ 381663 h 1011361"/>
              <a:gd name="connsiteX8" fmla="*/ 667910 w 1137037"/>
              <a:gd name="connsiteY8" fmla="*/ 365760 h 1011361"/>
              <a:gd name="connsiteX9" fmla="*/ 771277 w 1137037"/>
              <a:gd name="connsiteY9" fmla="*/ 302150 h 1011361"/>
              <a:gd name="connsiteX10" fmla="*/ 882595 w 1137037"/>
              <a:gd name="connsiteY10" fmla="*/ 214686 h 1011361"/>
              <a:gd name="connsiteX11" fmla="*/ 890546 w 1137037"/>
              <a:gd name="connsiteY11" fmla="*/ 190832 h 1011361"/>
              <a:gd name="connsiteX12" fmla="*/ 970059 w 1137037"/>
              <a:gd name="connsiteY12" fmla="*/ 71562 h 1011361"/>
              <a:gd name="connsiteX13" fmla="*/ 1001864 w 1137037"/>
              <a:gd name="connsiteY13" fmla="*/ 0 h 1011361"/>
              <a:gd name="connsiteX14" fmla="*/ 1065475 w 1137037"/>
              <a:gd name="connsiteY14" fmla="*/ 31806 h 1011361"/>
              <a:gd name="connsiteX15" fmla="*/ 1089329 w 1137037"/>
              <a:gd name="connsiteY15" fmla="*/ 55660 h 1011361"/>
              <a:gd name="connsiteX16" fmla="*/ 1113183 w 1137037"/>
              <a:gd name="connsiteY16" fmla="*/ 71562 h 1011361"/>
              <a:gd name="connsiteX17" fmla="*/ 1137037 w 1137037"/>
              <a:gd name="connsiteY17" fmla="*/ 103367 h 1011361"/>
              <a:gd name="connsiteX0" fmla="*/ 0 w 1137037"/>
              <a:gd name="connsiteY0" fmla="*/ 1009925 h 1011470"/>
              <a:gd name="connsiteX1" fmla="*/ 39757 w 1137037"/>
              <a:gd name="connsiteY1" fmla="*/ 994022 h 1011470"/>
              <a:gd name="connsiteX2" fmla="*/ 341906 w 1137037"/>
              <a:gd name="connsiteY2" fmla="*/ 827045 h 1011470"/>
              <a:gd name="connsiteX3" fmla="*/ 381663 w 1137037"/>
              <a:gd name="connsiteY3" fmla="*/ 755483 h 1011470"/>
              <a:gd name="connsiteX4" fmla="*/ 341906 w 1137037"/>
              <a:gd name="connsiteY4" fmla="*/ 564652 h 1011470"/>
              <a:gd name="connsiteX5" fmla="*/ 333955 w 1137037"/>
              <a:gd name="connsiteY5" fmla="*/ 532847 h 1011470"/>
              <a:gd name="connsiteX6" fmla="*/ 548640 w 1137037"/>
              <a:gd name="connsiteY6" fmla="*/ 429480 h 1011470"/>
              <a:gd name="connsiteX7" fmla="*/ 644056 w 1137037"/>
              <a:gd name="connsiteY7" fmla="*/ 381772 h 1011470"/>
              <a:gd name="connsiteX8" fmla="*/ 667910 w 1137037"/>
              <a:gd name="connsiteY8" fmla="*/ 365869 h 1011470"/>
              <a:gd name="connsiteX9" fmla="*/ 771277 w 1137037"/>
              <a:gd name="connsiteY9" fmla="*/ 302259 h 1011470"/>
              <a:gd name="connsiteX10" fmla="*/ 882595 w 1137037"/>
              <a:gd name="connsiteY10" fmla="*/ 214795 h 1011470"/>
              <a:gd name="connsiteX11" fmla="*/ 890546 w 1137037"/>
              <a:gd name="connsiteY11" fmla="*/ 190941 h 1011470"/>
              <a:gd name="connsiteX12" fmla="*/ 970059 w 1137037"/>
              <a:gd name="connsiteY12" fmla="*/ 71671 h 1011470"/>
              <a:gd name="connsiteX13" fmla="*/ 1001864 w 1137037"/>
              <a:gd name="connsiteY13" fmla="*/ 109 h 1011470"/>
              <a:gd name="connsiteX14" fmla="*/ 1089329 w 1137037"/>
              <a:gd name="connsiteY14" fmla="*/ 55769 h 1011470"/>
              <a:gd name="connsiteX15" fmla="*/ 1113183 w 1137037"/>
              <a:gd name="connsiteY15" fmla="*/ 71671 h 1011470"/>
              <a:gd name="connsiteX16" fmla="*/ 1137037 w 1137037"/>
              <a:gd name="connsiteY16" fmla="*/ 103476 h 1011470"/>
              <a:gd name="connsiteX0" fmla="*/ 0 w 1137037"/>
              <a:gd name="connsiteY0" fmla="*/ 1009925 h 1011470"/>
              <a:gd name="connsiteX1" fmla="*/ 39757 w 1137037"/>
              <a:gd name="connsiteY1" fmla="*/ 994022 h 1011470"/>
              <a:gd name="connsiteX2" fmla="*/ 341906 w 1137037"/>
              <a:gd name="connsiteY2" fmla="*/ 827045 h 1011470"/>
              <a:gd name="connsiteX3" fmla="*/ 381663 w 1137037"/>
              <a:gd name="connsiteY3" fmla="*/ 755483 h 1011470"/>
              <a:gd name="connsiteX4" fmla="*/ 341906 w 1137037"/>
              <a:gd name="connsiteY4" fmla="*/ 564652 h 1011470"/>
              <a:gd name="connsiteX5" fmla="*/ 333955 w 1137037"/>
              <a:gd name="connsiteY5" fmla="*/ 532847 h 1011470"/>
              <a:gd name="connsiteX6" fmla="*/ 548640 w 1137037"/>
              <a:gd name="connsiteY6" fmla="*/ 429480 h 1011470"/>
              <a:gd name="connsiteX7" fmla="*/ 644056 w 1137037"/>
              <a:gd name="connsiteY7" fmla="*/ 381772 h 1011470"/>
              <a:gd name="connsiteX8" fmla="*/ 667910 w 1137037"/>
              <a:gd name="connsiteY8" fmla="*/ 365869 h 1011470"/>
              <a:gd name="connsiteX9" fmla="*/ 882595 w 1137037"/>
              <a:gd name="connsiteY9" fmla="*/ 214795 h 1011470"/>
              <a:gd name="connsiteX10" fmla="*/ 890546 w 1137037"/>
              <a:gd name="connsiteY10" fmla="*/ 190941 h 1011470"/>
              <a:gd name="connsiteX11" fmla="*/ 970059 w 1137037"/>
              <a:gd name="connsiteY11" fmla="*/ 71671 h 1011470"/>
              <a:gd name="connsiteX12" fmla="*/ 1001864 w 1137037"/>
              <a:gd name="connsiteY12" fmla="*/ 109 h 1011470"/>
              <a:gd name="connsiteX13" fmla="*/ 1089329 w 1137037"/>
              <a:gd name="connsiteY13" fmla="*/ 55769 h 1011470"/>
              <a:gd name="connsiteX14" fmla="*/ 1113183 w 1137037"/>
              <a:gd name="connsiteY14" fmla="*/ 71671 h 1011470"/>
              <a:gd name="connsiteX15" fmla="*/ 1137037 w 1137037"/>
              <a:gd name="connsiteY15" fmla="*/ 103476 h 1011470"/>
              <a:gd name="connsiteX0" fmla="*/ 0 w 1137037"/>
              <a:gd name="connsiteY0" fmla="*/ 955066 h 956611"/>
              <a:gd name="connsiteX1" fmla="*/ 39757 w 1137037"/>
              <a:gd name="connsiteY1" fmla="*/ 939163 h 956611"/>
              <a:gd name="connsiteX2" fmla="*/ 341906 w 1137037"/>
              <a:gd name="connsiteY2" fmla="*/ 772186 h 956611"/>
              <a:gd name="connsiteX3" fmla="*/ 381663 w 1137037"/>
              <a:gd name="connsiteY3" fmla="*/ 700624 h 956611"/>
              <a:gd name="connsiteX4" fmla="*/ 341906 w 1137037"/>
              <a:gd name="connsiteY4" fmla="*/ 509793 h 956611"/>
              <a:gd name="connsiteX5" fmla="*/ 333955 w 1137037"/>
              <a:gd name="connsiteY5" fmla="*/ 477988 h 956611"/>
              <a:gd name="connsiteX6" fmla="*/ 548640 w 1137037"/>
              <a:gd name="connsiteY6" fmla="*/ 374621 h 956611"/>
              <a:gd name="connsiteX7" fmla="*/ 644056 w 1137037"/>
              <a:gd name="connsiteY7" fmla="*/ 326913 h 956611"/>
              <a:gd name="connsiteX8" fmla="*/ 667910 w 1137037"/>
              <a:gd name="connsiteY8" fmla="*/ 311010 h 956611"/>
              <a:gd name="connsiteX9" fmla="*/ 882595 w 1137037"/>
              <a:gd name="connsiteY9" fmla="*/ 159936 h 956611"/>
              <a:gd name="connsiteX10" fmla="*/ 890546 w 1137037"/>
              <a:gd name="connsiteY10" fmla="*/ 136082 h 956611"/>
              <a:gd name="connsiteX11" fmla="*/ 970059 w 1137037"/>
              <a:gd name="connsiteY11" fmla="*/ 16812 h 956611"/>
              <a:gd name="connsiteX12" fmla="*/ 1089329 w 1137037"/>
              <a:gd name="connsiteY12" fmla="*/ 910 h 956611"/>
              <a:gd name="connsiteX13" fmla="*/ 1113183 w 1137037"/>
              <a:gd name="connsiteY13" fmla="*/ 16812 h 956611"/>
              <a:gd name="connsiteX14" fmla="*/ 1137037 w 1137037"/>
              <a:gd name="connsiteY14" fmla="*/ 48617 h 956611"/>
              <a:gd name="connsiteX0" fmla="*/ 0 w 1113183"/>
              <a:gd name="connsiteY0" fmla="*/ 955066 h 956611"/>
              <a:gd name="connsiteX1" fmla="*/ 39757 w 1113183"/>
              <a:gd name="connsiteY1" fmla="*/ 939163 h 956611"/>
              <a:gd name="connsiteX2" fmla="*/ 341906 w 1113183"/>
              <a:gd name="connsiteY2" fmla="*/ 772186 h 956611"/>
              <a:gd name="connsiteX3" fmla="*/ 381663 w 1113183"/>
              <a:gd name="connsiteY3" fmla="*/ 700624 h 956611"/>
              <a:gd name="connsiteX4" fmla="*/ 341906 w 1113183"/>
              <a:gd name="connsiteY4" fmla="*/ 509793 h 956611"/>
              <a:gd name="connsiteX5" fmla="*/ 333955 w 1113183"/>
              <a:gd name="connsiteY5" fmla="*/ 477988 h 956611"/>
              <a:gd name="connsiteX6" fmla="*/ 548640 w 1113183"/>
              <a:gd name="connsiteY6" fmla="*/ 374621 h 956611"/>
              <a:gd name="connsiteX7" fmla="*/ 644056 w 1113183"/>
              <a:gd name="connsiteY7" fmla="*/ 326913 h 956611"/>
              <a:gd name="connsiteX8" fmla="*/ 667910 w 1113183"/>
              <a:gd name="connsiteY8" fmla="*/ 311010 h 956611"/>
              <a:gd name="connsiteX9" fmla="*/ 882595 w 1113183"/>
              <a:gd name="connsiteY9" fmla="*/ 159936 h 956611"/>
              <a:gd name="connsiteX10" fmla="*/ 890546 w 1113183"/>
              <a:gd name="connsiteY10" fmla="*/ 136082 h 956611"/>
              <a:gd name="connsiteX11" fmla="*/ 970059 w 1113183"/>
              <a:gd name="connsiteY11" fmla="*/ 16812 h 956611"/>
              <a:gd name="connsiteX12" fmla="*/ 1089329 w 1113183"/>
              <a:gd name="connsiteY12" fmla="*/ 910 h 956611"/>
              <a:gd name="connsiteX13" fmla="*/ 1113183 w 1113183"/>
              <a:gd name="connsiteY13" fmla="*/ 16812 h 956611"/>
              <a:gd name="connsiteX0" fmla="*/ 0 w 1113183"/>
              <a:gd name="connsiteY0" fmla="*/ 955066 h 955066"/>
              <a:gd name="connsiteX1" fmla="*/ 341906 w 1113183"/>
              <a:gd name="connsiteY1" fmla="*/ 772186 h 955066"/>
              <a:gd name="connsiteX2" fmla="*/ 381663 w 1113183"/>
              <a:gd name="connsiteY2" fmla="*/ 700624 h 955066"/>
              <a:gd name="connsiteX3" fmla="*/ 341906 w 1113183"/>
              <a:gd name="connsiteY3" fmla="*/ 509793 h 955066"/>
              <a:gd name="connsiteX4" fmla="*/ 333955 w 1113183"/>
              <a:gd name="connsiteY4" fmla="*/ 477988 h 955066"/>
              <a:gd name="connsiteX5" fmla="*/ 548640 w 1113183"/>
              <a:gd name="connsiteY5" fmla="*/ 374621 h 955066"/>
              <a:gd name="connsiteX6" fmla="*/ 644056 w 1113183"/>
              <a:gd name="connsiteY6" fmla="*/ 326913 h 955066"/>
              <a:gd name="connsiteX7" fmla="*/ 667910 w 1113183"/>
              <a:gd name="connsiteY7" fmla="*/ 311010 h 955066"/>
              <a:gd name="connsiteX8" fmla="*/ 882595 w 1113183"/>
              <a:gd name="connsiteY8" fmla="*/ 159936 h 955066"/>
              <a:gd name="connsiteX9" fmla="*/ 890546 w 1113183"/>
              <a:gd name="connsiteY9" fmla="*/ 136082 h 955066"/>
              <a:gd name="connsiteX10" fmla="*/ 970059 w 1113183"/>
              <a:gd name="connsiteY10" fmla="*/ 16812 h 955066"/>
              <a:gd name="connsiteX11" fmla="*/ 1089329 w 1113183"/>
              <a:gd name="connsiteY11" fmla="*/ 910 h 955066"/>
              <a:gd name="connsiteX12" fmla="*/ 1113183 w 1113183"/>
              <a:gd name="connsiteY12" fmla="*/ 16812 h 955066"/>
              <a:gd name="connsiteX0" fmla="*/ 0 w 1113183"/>
              <a:gd name="connsiteY0" fmla="*/ 955066 h 955066"/>
              <a:gd name="connsiteX1" fmla="*/ 341906 w 1113183"/>
              <a:gd name="connsiteY1" fmla="*/ 772186 h 955066"/>
              <a:gd name="connsiteX2" fmla="*/ 381663 w 1113183"/>
              <a:gd name="connsiteY2" fmla="*/ 700624 h 955066"/>
              <a:gd name="connsiteX3" fmla="*/ 341906 w 1113183"/>
              <a:gd name="connsiteY3" fmla="*/ 509793 h 955066"/>
              <a:gd name="connsiteX4" fmla="*/ 333955 w 1113183"/>
              <a:gd name="connsiteY4" fmla="*/ 477988 h 955066"/>
              <a:gd name="connsiteX5" fmla="*/ 548640 w 1113183"/>
              <a:gd name="connsiteY5" fmla="*/ 374621 h 955066"/>
              <a:gd name="connsiteX6" fmla="*/ 644056 w 1113183"/>
              <a:gd name="connsiteY6" fmla="*/ 326913 h 955066"/>
              <a:gd name="connsiteX7" fmla="*/ 667910 w 1113183"/>
              <a:gd name="connsiteY7" fmla="*/ 311010 h 955066"/>
              <a:gd name="connsiteX8" fmla="*/ 882595 w 1113183"/>
              <a:gd name="connsiteY8" fmla="*/ 159936 h 955066"/>
              <a:gd name="connsiteX9" fmla="*/ 890546 w 1113183"/>
              <a:gd name="connsiteY9" fmla="*/ 136082 h 955066"/>
              <a:gd name="connsiteX10" fmla="*/ 970059 w 1113183"/>
              <a:gd name="connsiteY10" fmla="*/ 16812 h 955066"/>
              <a:gd name="connsiteX11" fmla="*/ 1089329 w 1113183"/>
              <a:gd name="connsiteY11" fmla="*/ 910 h 955066"/>
              <a:gd name="connsiteX12" fmla="*/ 1113183 w 1113183"/>
              <a:gd name="connsiteY12" fmla="*/ 16812 h 955066"/>
              <a:gd name="connsiteX0" fmla="*/ 0 w 1113183"/>
              <a:gd name="connsiteY0" fmla="*/ 955066 h 955066"/>
              <a:gd name="connsiteX1" fmla="*/ 354606 w 1113183"/>
              <a:gd name="connsiteY1" fmla="*/ 676936 h 955066"/>
              <a:gd name="connsiteX2" fmla="*/ 381663 w 1113183"/>
              <a:gd name="connsiteY2" fmla="*/ 700624 h 955066"/>
              <a:gd name="connsiteX3" fmla="*/ 341906 w 1113183"/>
              <a:gd name="connsiteY3" fmla="*/ 509793 h 955066"/>
              <a:gd name="connsiteX4" fmla="*/ 333955 w 1113183"/>
              <a:gd name="connsiteY4" fmla="*/ 477988 h 955066"/>
              <a:gd name="connsiteX5" fmla="*/ 548640 w 1113183"/>
              <a:gd name="connsiteY5" fmla="*/ 374621 h 955066"/>
              <a:gd name="connsiteX6" fmla="*/ 644056 w 1113183"/>
              <a:gd name="connsiteY6" fmla="*/ 326913 h 955066"/>
              <a:gd name="connsiteX7" fmla="*/ 667910 w 1113183"/>
              <a:gd name="connsiteY7" fmla="*/ 311010 h 955066"/>
              <a:gd name="connsiteX8" fmla="*/ 882595 w 1113183"/>
              <a:gd name="connsiteY8" fmla="*/ 159936 h 955066"/>
              <a:gd name="connsiteX9" fmla="*/ 890546 w 1113183"/>
              <a:gd name="connsiteY9" fmla="*/ 136082 h 955066"/>
              <a:gd name="connsiteX10" fmla="*/ 970059 w 1113183"/>
              <a:gd name="connsiteY10" fmla="*/ 16812 h 955066"/>
              <a:gd name="connsiteX11" fmla="*/ 1089329 w 1113183"/>
              <a:gd name="connsiteY11" fmla="*/ 910 h 955066"/>
              <a:gd name="connsiteX12" fmla="*/ 1113183 w 1113183"/>
              <a:gd name="connsiteY12" fmla="*/ 16812 h 955066"/>
              <a:gd name="connsiteX0" fmla="*/ 0 w 1113183"/>
              <a:gd name="connsiteY0" fmla="*/ 955066 h 955066"/>
              <a:gd name="connsiteX1" fmla="*/ 354606 w 1113183"/>
              <a:gd name="connsiteY1" fmla="*/ 676936 h 955066"/>
              <a:gd name="connsiteX2" fmla="*/ 341906 w 1113183"/>
              <a:gd name="connsiteY2" fmla="*/ 509793 h 955066"/>
              <a:gd name="connsiteX3" fmla="*/ 333955 w 1113183"/>
              <a:gd name="connsiteY3" fmla="*/ 477988 h 955066"/>
              <a:gd name="connsiteX4" fmla="*/ 548640 w 1113183"/>
              <a:gd name="connsiteY4" fmla="*/ 374621 h 955066"/>
              <a:gd name="connsiteX5" fmla="*/ 644056 w 1113183"/>
              <a:gd name="connsiteY5" fmla="*/ 326913 h 955066"/>
              <a:gd name="connsiteX6" fmla="*/ 667910 w 1113183"/>
              <a:gd name="connsiteY6" fmla="*/ 311010 h 955066"/>
              <a:gd name="connsiteX7" fmla="*/ 882595 w 1113183"/>
              <a:gd name="connsiteY7" fmla="*/ 159936 h 955066"/>
              <a:gd name="connsiteX8" fmla="*/ 890546 w 1113183"/>
              <a:gd name="connsiteY8" fmla="*/ 136082 h 955066"/>
              <a:gd name="connsiteX9" fmla="*/ 970059 w 1113183"/>
              <a:gd name="connsiteY9" fmla="*/ 16812 h 955066"/>
              <a:gd name="connsiteX10" fmla="*/ 1089329 w 1113183"/>
              <a:gd name="connsiteY10" fmla="*/ 910 h 955066"/>
              <a:gd name="connsiteX11" fmla="*/ 1113183 w 1113183"/>
              <a:gd name="connsiteY11" fmla="*/ 16812 h 955066"/>
              <a:gd name="connsiteX0" fmla="*/ 0 w 1113183"/>
              <a:gd name="connsiteY0" fmla="*/ 955066 h 955066"/>
              <a:gd name="connsiteX1" fmla="*/ 354606 w 1113183"/>
              <a:gd name="connsiteY1" fmla="*/ 676936 h 955066"/>
              <a:gd name="connsiteX2" fmla="*/ 300631 w 1113183"/>
              <a:gd name="connsiteY2" fmla="*/ 544718 h 955066"/>
              <a:gd name="connsiteX3" fmla="*/ 333955 w 1113183"/>
              <a:gd name="connsiteY3" fmla="*/ 477988 h 955066"/>
              <a:gd name="connsiteX4" fmla="*/ 548640 w 1113183"/>
              <a:gd name="connsiteY4" fmla="*/ 374621 h 955066"/>
              <a:gd name="connsiteX5" fmla="*/ 644056 w 1113183"/>
              <a:gd name="connsiteY5" fmla="*/ 326913 h 955066"/>
              <a:gd name="connsiteX6" fmla="*/ 667910 w 1113183"/>
              <a:gd name="connsiteY6" fmla="*/ 311010 h 955066"/>
              <a:gd name="connsiteX7" fmla="*/ 882595 w 1113183"/>
              <a:gd name="connsiteY7" fmla="*/ 159936 h 955066"/>
              <a:gd name="connsiteX8" fmla="*/ 890546 w 1113183"/>
              <a:gd name="connsiteY8" fmla="*/ 136082 h 955066"/>
              <a:gd name="connsiteX9" fmla="*/ 970059 w 1113183"/>
              <a:gd name="connsiteY9" fmla="*/ 16812 h 955066"/>
              <a:gd name="connsiteX10" fmla="*/ 1089329 w 1113183"/>
              <a:gd name="connsiteY10" fmla="*/ 910 h 955066"/>
              <a:gd name="connsiteX11" fmla="*/ 1113183 w 1113183"/>
              <a:gd name="connsiteY11" fmla="*/ 16812 h 955066"/>
              <a:gd name="connsiteX0" fmla="*/ 0 w 1113183"/>
              <a:gd name="connsiteY0" fmla="*/ 955066 h 955066"/>
              <a:gd name="connsiteX1" fmla="*/ 354606 w 1113183"/>
              <a:gd name="connsiteY1" fmla="*/ 676936 h 955066"/>
              <a:gd name="connsiteX2" fmla="*/ 300631 w 1113183"/>
              <a:gd name="connsiteY2" fmla="*/ 544718 h 955066"/>
              <a:gd name="connsiteX3" fmla="*/ 548640 w 1113183"/>
              <a:gd name="connsiteY3" fmla="*/ 374621 h 955066"/>
              <a:gd name="connsiteX4" fmla="*/ 644056 w 1113183"/>
              <a:gd name="connsiteY4" fmla="*/ 326913 h 955066"/>
              <a:gd name="connsiteX5" fmla="*/ 667910 w 1113183"/>
              <a:gd name="connsiteY5" fmla="*/ 311010 h 955066"/>
              <a:gd name="connsiteX6" fmla="*/ 882595 w 1113183"/>
              <a:gd name="connsiteY6" fmla="*/ 159936 h 955066"/>
              <a:gd name="connsiteX7" fmla="*/ 890546 w 1113183"/>
              <a:gd name="connsiteY7" fmla="*/ 136082 h 955066"/>
              <a:gd name="connsiteX8" fmla="*/ 970059 w 1113183"/>
              <a:gd name="connsiteY8" fmla="*/ 16812 h 955066"/>
              <a:gd name="connsiteX9" fmla="*/ 1089329 w 1113183"/>
              <a:gd name="connsiteY9" fmla="*/ 910 h 955066"/>
              <a:gd name="connsiteX10" fmla="*/ 1113183 w 1113183"/>
              <a:gd name="connsiteY10" fmla="*/ 16812 h 955066"/>
              <a:gd name="connsiteX0" fmla="*/ 0 w 1113183"/>
              <a:gd name="connsiteY0" fmla="*/ 955066 h 955066"/>
              <a:gd name="connsiteX1" fmla="*/ 354606 w 1113183"/>
              <a:gd name="connsiteY1" fmla="*/ 676936 h 955066"/>
              <a:gd name="connsiteX2" fmla="*/ 300631 w 1113183"/>
              <a:gd name="connsiteY2" fmla="*/ 544718 h 955066"/>
              <a:gd name="connsiteX3" fmla="*/ 548640 w 1113183"/>
              <a:gd name="connsiteY3" fmla="*/ 374621 h 955066"/>
              <a:gd name="connsiteX4" fmla="*/ 644056 w 1113183"/>
              <a:gd name="connsiteY4" fmla="*/ 326913 h 955066"/>
              <a:gd name="connsiteX5" fmla="*/ 882595 w 1113183"/>
              <a:gd name="connsiteY5" fmla="*/ 159936 h 955066"/>
              <a:gd name="connsiteX6" fmla="*/ 890546 w 1113183"/>
              <a:gd name="connsiteY6" fmla="*/ 136082 h 955066"/>
              <a:gd name="connsiteX7" fmla="*/ 970059 w 1113183"/>
              <a:gd name="connsiteY7" fmla="*/ 16812 h 955066"/>
              <a:gd name="connsiteX8" fmla="*/ 1089329 w 1113183"/>
              <a:gd name="connsiteY8" fmla="*/ 910 h 955066"/>
              <a:gd name="connsiteX9" fmla="*/ 1113183 w 1113183"/>
              <a:gd name="connsiteY9" fmla="*/ 16812 h 955066"/>
              <a:gd name="connsiteX0" fmla="*/ 0 w 1113183"/>
              <a:gd name="connsiteY0" fmla="*/ 955066 h 955066"/>
              <a:gd name="connsiteX1" fmla="*/ 354606 w 1113183"/>
              <a:gd name="connsiteY1" fmla="*/ 676936 h 955066"/>
              <a:gd name="connsiteX2" fmla="*/ 300631 w 1113183"/>
              <a:gd name="connsiteY2" fmla="*/ 544718 h 955066"/>
              <a:gd name="connsiteX3" fmla="*/ 548640 w 1113183"/>
              <a:gd name="connsiteY3" fmla="*/ 374621 h 955066"/>
              <a:gd name="connsiteX4" fmla="*/ 882595 w 1113183"/>
              <a:gd name="connsiteY4" fmla="*/ 159936 h 955066"/>
              <a:gd name="connsiteX5" fmla="*/ 890546 w 1113183"/>
              <a:gd name="connsiteY5" fmla="*/ 136082 h 955066"/>
              <a:gd name="connsiteX6" fmla="*/ 970059 w 1113183"/>
              <a:gd name="connsiteY6" fmla="*/ 16812 h 955066"/>
              <a:gd name="connsiteX7" fmla="*/ 1089329 w 1113183"/>
              <a:gd name="connsiteY7" fmla="*/ 910 h 955066"/>
              <a:gd name="connsiteX8" fmla="*/ 1113183 w 1113183"/>
              <a:gd name="connsiteY8" fmla="*/ 16812 h 955066"/>
              <a:gd name="connsiteX0" fmla="*/ 0 w 1113183"/>
              <a:gd name="connsiteY0" fmla="*/ 955066 h 955066"/>
              <a:gd name="connsiteX1" fmla="*/ 354606 w 1113183"/>
              <a:gd name="connsiteY1" fmla="*/ 676936 h 955066"/>
              <a:gd name="connsiteX2" fmla="*/ 300631 w 1113183"/>
              <a:gd name="connsiteY2" fmla="*/ 544718 h 955066"/>
              <a:gd name="connsiteX3" fmla="*/ 882595 w 1113183"/>
              <a:gd name="connsiteY3" fmla="*/ 159936 h 955066"/>
              <a:gd name="connsiteX4" fmla="*/ 890546 w 1113183"/>
              <a:gd name="connsiteY4" fmla="*/ 136082 h 955066"/>
              <a:gd name="connsiteX5" fmla="*/ 970059 w 1113183"/>
              <a:gd name="connsiteY5" fmla="*/ 16812 h 955066"/>
              <a:gd name="connsiteX6" fmla="*/ 1089329 w 1113183"/>
              <a:gd name="connsiteY6" fmla="*/ 910 h 955066"/>
              <a:gd name="connsiteX7" fmla="*/ 1113183 w 1113183"/>
              <a:gd name="connsiteY7" fmla="*/ 16812 h 955066"/>
              <a:gd name="connsiteX0" fmla="*/ 0 w 1113183"/>
              <a:gd name="connsiteY0" fmla="*/ 955066 h 955066"/>
              <a:gd name="connsiteX1" fmla="*/ 354606 w 1113183"/>
              <a:gd name="connsiteY1" fmla="*/ 676936 h 955066"/>
              <a:gd name="connsiteX2" fmla="*/ 300631 w 1113183"/>
              <a:gd name="connsiteY2" fmla="*/ 544718 h 955066"/>
              <a:gd name="connsiteX3" fmla="*/ 890546 w 1113183"/>
              <a:gd name="connsiteY3" fmla="*/ 136082 h 955066"/>
              <a:gd name="connsiteX4" fmla="*/ 970059 w 1113183"/>
              <a:gd name="connsiteY4" fmla="*/ 16812 h 955066"/>
              <a:gd name="connsiteX5" fmla="*/ 1089329 w 1113183"/>
              <a:gd name="connsiteY5" fmla="*/ 910 h 955066"/>
              <a:gd name="connsiteX6" fmla="*/ 1113183 w 1113183"/>
              <a:gd name="connsiteY6" fmla="*/ 16812 h 955066"/>
              <a:gd name="connsiteX0" fmla="*/ 0 w 1113183"/>
              <a:gd name="connsiteY0" fmla="*/ 983116 h 983116"/>
              <a:gd name="connsiteX1" fmla="*/ 354606 w 1113183"/>
              <a:gd name="connsiteY1" fmla="*/ 704986 h 983116"/>
              <a:gd name="connsiteX2" fmla="*/ 300631 w 1113183"/>
              <a:gd name="connsiteY2" fmla="*/ 572768 h 983116"/>
              <a:gd name="connsiteX3" fmla="*/ 970059 w 1113183"/>
              <a:gd name="connsiteY3" fmla="*/ 44862 h 983116"/>
              <a:gd name="connsiteX4" fmla="*/ 1089329 w 1113183"/>
              <a:gd name="connsiteY4" fmla="*/ 28960 h 983116"/>
              <a:gd name="connsiteX5" fmla="*/ 1113183 w 1113183"/>
              <a:gd name="connsiteY5" fmla="*/ 44862 h 983116"/>
              <a:gd name="connsiteX0" fmla="*/ 0 w 1119533"/>
              <a:gd name="connsiteY0" fmla="*/ 985598 h 985598"/>
              <a:gd name="connsiteX1" fmla="*/ 354606 w 1119533"/>
              <a:gd name="connsiteY1" fmla="*/ 707468 h 985598"/>
              <a:gd name="connsiteX2" fmla="*/ 300631 w 1119533"/>
              <a:gd name="connsiteY2" fmla="*/ 575250 h 985598"/>
              <a:gd name="connsiteX3" fmla="*/ 970059 w 1119533"/>
              <a:gd name="connsiteY3" fmla="*/ 47344 h 985598"/>
              <a:gd name="connsiteX4" fmla="*/ 1089329 w 1119533"/>
              <a:gd name="connsiteY4" fmla="*/ 31442 h 985598"/>
              <a:gd name="connsiteX5" fmla="*/ 1119533 w 1119533"/>
              <a:gd name="connsiteY5" fmla="*/ 101319 h 985598"/>
              <a:gd name="connsiteX0" fmla="*/ 0 w 1119533"/>
              <a:gd name="connsiteY0" fmla="*/ 964748 h 964748"/>
              <a:gd name="connsiteX1" fmla="*/ 354606 w 1119533"/>
              <a:gd name="connsiteY1" fmla="*/ 686618 h 964748"/>
              <a:gd name="connsiteX2" fmla="*/ 300631 w 1119533"/>
              <a:gd name="connsiteY2" fmla="*/ 554400 h 964748"/>
              <a:gd name="connsiteX3" fmla="*/ 970059 w 1119533"/>
              <a:gd name="connsiteY3" fmla="*/ 26494 h 964748"/>
              <a:gd name="connsiteX4" fmla="*/ 1119533 w 1119533"/>
              <a:gd name="connsiteY4" fmla="*/ 80469 h 964748"/>
              <a:gd name="connsiteX0" fmla="*/ 0 w 1119533"/>
              <a:gd name="connsiteY0" fmla="*/ 1009682 h 1009682"/>
              <a:gd name="connsiteX1" fmla="*/ 354606 w 1119533"/>
              <a:gd name="connsiteY1" fmla="*/ 731552 h 1009682"/>
              <a:gd name="connsiteX2" fmla="*/ 300631 w 1119533"/>
              <a:gd name="connsiteY2" fmla="*/ 599334 h 1009682"/>
              <a:gd name="connsiteX3" fmla="*/ 960534 w 1119533"/>
              <a:gd name="connsiteY3" fmla="*/ 20628 h 1009682"/>
              <a:gd name="connsiteX4" fmla="*/ 1119533 w 1119533"/>
              <a:gd name="connsiteY4" fmla="*/ 125403 h 1009682"/>
              <a:gd name="connsiteX0" fmla="*/ 0 w 1119533"/>
              <a:gd name="connsiteY0" fmla="*/ 1005295 h 1005295"/>
              <a:gd name="connsiteX1" fmla="*/ 354606 w 1119533"/>
              <a:gd name="connsiteY1" fmla="*/ 727165 h 1005295"/>
              <a:gd name="connsiteX2" fmla="*/ 300631 w 1119533"/>
              <a:gd name="connsiteY2" fmla="*/ 594947 h 1005295"/>
              <a:gd name="connsiteX3" fmla="*/ 960534 w 1119533"/>
              <a:gd name="connsiteY3" fmla="*/ 16241 h 1005295"/>
              <a:gd name="connsiteX4" fmla="*/ 1119533 w 1119533"/>
              <a:gd name="connsiteY4" fmla="*/ 121016 h 1005295"/>
              <a:gd name="connsiteX0" fmla="*/ 0 w 1100483"/>
              <a:gd name="connsiteY0" fmla="*/ 1008287 h 1008287"/>
              <a:gd name="connsiteX1" fmla="*/ 354606 w 1100483"/>
              <a:gd name="connsiteY1" fmla="*/ 730157 h 1008287"/>
              <a:gd name="connsiteX2" fmla="*/ 300631 w 1100483"/>
              <a:gd name="connsiteY2" fmla="*/ 597939 h 1008287"/>
              <a:gd name="connsiteX3" fmla="*/ 960534 w 1100483"/>
              <a:gd name="connsiteY3" fmla="*/ 19233 h 1008287"/>
              <a:gd name="connsiteX4" fmla="*/ 1100483 w 1100483"/>
              <a:gd name="connsiteY4" fmla="*/ 133533 h 1008287"/>
              <a:gd name="connsiteX0" fmla="*/ 0 w 1100483"/>
              <a:gd name="connsiteY0" fmla="*/ 1027365 h 1027365"/>
              <a:gd name="connsiteX1" fmla="*/ 354606 w 1100483"/>
              <a:gd name="connsiteY1" fmla="*/ 749235 h 1027365"/>
              <a:gd name="connsiteX2" fmla="*/ 300631 w 1100483"/>
              <a:gd name="connsiteY2" fmla="*/ 617017 h 1027365"/>
              <a:gd name="connsiteX3" fmla="*/ 960534 w 1100483"/>
              <a:gd name="connsiteY3" fmla="*/ 38311 h 1027365"/>
              <a:gd name="connsiteX4" fmla="*/ 1100483 w 1100483"/>
              <a:gd name="connsiteY4" fmla="*/ 152611 h 1027365"/>
              <a:gd name="connsiteX0" fmla="*/ 0 w 1100483"/>
              <a:gd name="connsiteY0" fmla="*/ 1014108 h 1014108"/>
              <a:gd name="connsiteX1" fmla="*/ 354606 w 1100483"/>
              <a:gd name="connsiteY1" fmla="*/ 735978 h 1014108"/>
              <a:gd name="connsiteX2" fmla="*/ 300631 w 1100483"/>
              <a:gd name="connsiteY2" fmla="*/ 603760 h 1014108"/>
              <a:gd name="connsiteX3" fmla="*/ 960534 w 1100483"/>
              <a:gd name="connsiteY3" fmla="*/ 25054 h 1014108"/>
              <a:gd name="connsiteX4" fmla="*/ 1100483 w 1100483"/>
              <a:gd name="connsiteY4" fmla="*/ 139354 h 1014108"/>
              <a:gd name="connsiteX0" fmla="*/ 0 w 1100483"/>
              <a:gd name="connsiteY0" fmla="*/ 998113 h 998113"/>
              <a:gd name="connsiteX1" fmla="*/ 354606 w 1100483"/>
              <a:gd name="connsiteY1" fmla="*/ 719983 h 998113"/>
              <a:gd name="connsiteX2" fmla="*/ 300631 w 1100483"/>
              <a:gd name="connsiteY2" fmla="*/ 587765 h 998113"/>
              <a:gd name="connsiteX3" fmla="*/ 960534 w 1100483"/>
              <a:gd name="connsiteY3" fmla="*/ 9059 h 998113"/>
              <a:gd name="connsiteX4" fmla="*/ 1100483 w 1100483"/>
              <a:gd name="connsiteY4" fmla="*/ 123359 h 998113"/>
              <a:gd name="connsiteX0" fmla="*/ 0 w 1100483"/>
              <a:gd name="connsiteY0" fmla="*/ 998113 h 998113"/>
              <a:gd name="connsiteX1" fmla="*/ 376831 w 1100483"/>
              <a:gd name="connsiteY1" fmla="*/ 710458 h 998113"/>
              <a:gd name="connsiteX2" fmla="*/ 300631 w 1100483"/>
              <a:gd name="connsiteY2" fmla="*/ 587765 h 998113"/>
              <a:gd name="connsiteX3" fmla="*/ 960534 w 1100483"/>
              <a:gd name="connsiteY3" fmla="*/ 9059 h 998113"/>
              <a:gd name="connsiteX4" fmla="*/ 1100483 w 1100483"/>
              <a:gd name="connsiteY4" fmla="*/ 123359 h 998113"/>
              <a:gd name="connsiteX0" fmla="*/ 0 w 1100483"/>
              <a:gd name="connsiteY0" fmla="*/ 998113 h 998113"/>
              <a:gd name="connsiteX1" fmla="*/ 376831 w 1100483"/>
              <a:gd name="connsiteY1" fmla="*/ 710458 h 998113"/>
              <a:gd name="connsiteX2" fmla="*/ 300631 w 1100483"/>
              <a:gd name="connsiteY2" fmla="*/ 587765 h 998113"/>
              <a:gd name="connsiteX3" fmla="*/ 960534 w 1100483"/>
              <a:gd name="connsiteY3" fmla="*/ 9059 h 998113"/>
              <a:gd name="connsiteX4" fmla="*/ 1100483 w 1100483"/>
              <a:gd name="connsiteY4" fmla="*/ 123359 h 998113"/>
              <a:gd name="connsiteX0" fmla="*/ 0 w 1100483"/>
              <a:gd name="connsiteY0" fmla="*/ 998113 h 998113"/>
              <a:gd name="connsiteX1" fmla="*/ 376831 w 1100483"/>
              <a:gd name="connsiteY1" fmla="*/ 710458 h 998113"/>
              <a:gd name="connsiteX2" fmla="*/ 300631 w 1100483"/>
              <a:gd name="connsiteY2" fmla="*/ 587765 h 998113"/>
              <a:gd name="connsiteX3" fmla="*/ 960534 w 1100483"/>
              <a:gd name="connsiteY3" fmla="*/ 9059 h 998113"/>
              <a:gd name="connsiteX4" fmla="*/ 1100483 w 1100483"/>
              <a:gd name="connsiteY4" fmla="*/ 123359 h 998113"/>
              <a:gd name="connsiteX0" fmla="*/ 0 w 1100483"/>
              <a:gd name="connsiteY0" fmla="*/ 998113 h 998113"/>
              <a:gd name="connsiteX1" fmla="*/ 376831 w 1100483"/>
              <a:gd name="connsiteY1" fmla="*/ 710458 h 998113"/>
              <a:gd name="connsiteX2" fmla="*/ 300631 w 1100483"/>
              <a:gd name="connsiteY2" fmla="*/ 587765 h 998113"/>
              <a:gd name="connsiteX3" fmla="*/ 960534 w 1100483"/>
              <a:gd name="connsiteY3" fmla="*/ 9059 h 998113"/>
              <a:gd name="connsiteX4" fmla="*/ 1100483 w 1100483"/>
              <a:gd name="connsiteY4" fmla="*/ 123359 h 998113"/>
              <a:gd name="connsiteX0" fmla="*/ 0 w 1100483"/>
              <a:gd name="connsiteY0" fmla="*/ 998113 h 998113"/>
              <a:gd name="connsiteX1" fmla="*/ 376831 w 1100483"/>
              <a:gd name="connsiteY1" fmla="*/ 710458 h 998113"/>
              <a:gd name="connsiteX2" fmla="*/ 300631 w 1100483"/>
              <a:gd name="connsiteY2" fmla="*/ 587765 h 998113"/>
              <a:gd name="connsiteX3" fmla="*/ 960534 w 1100483"/>
              <a:gd name="connsiteY3" fmla="*/ 9059 h 998113"/>
              <a:gd name="connsiteX4" fmla="*/ 1100483 w 1100483"/>
              <a:gd name="connsiteY4" fmla="*/ 123359 h 998113"/>
              <a:gd name="connsiteX0" fmla="*/ 0 w 1100483"/>
              <a:gd name="connsiteY0" fmla="*/ 998113 h 998113"/>
              <a:gd name="connsiteX1" fmla="*/ 376831 w 1100483"/>
              <a:gd name="connsiteY1" fmla="*/ 710458 h 998113"/>
              <a:gd name="connsiteX2" fmla="*/ 300631 w 1100483"/>
              <a:gd name="connsiteY2" fmla="*/ 587765 h 998113"/>
              <a:gd name="connsiteX3" fmla="*/ 960534 w 1100483"/>
              <a:gd name="connsiteY3" fmla="*/ 9059 h 998113"/>
              <a:gd name="connsiteX4" fmla="*/ 1100483 w 1100483"/>
              <a:gd name="connsiteY4" fmla="*/ 123359 h 998113"/>
              <a:gd name="connsiteX0" fmla="*/ 0 w 1078258"/>
              <a:gd name="connsiteY0" fmla="*/ 1013988 h 1013988"/>
              <a:gd name="connsiteX1" fmla="*/ 354606 w 1078258"/>
              <a:gd name="connsiteY1" fmla="*/ 710458 h 1013988"/>
              <a:gd name="connsiteX2" fmla="*/ 278406 w 1078258"/>
              <a:gd name="connsiteY2" fmla="*/ 587765 h 1013988"/>
              <a:gd name="connsiteX3" fmla="*/ 938309 w 1078258"/>
              <a:gd name="connsiteY3" fmla="*/ 9059 h 1013988"/>
              <a:gd name="connsiteX4" fmla="*/ 1078258 w 1078258"/>
              <a:gd name="connsiteY4" fmla="*/ 123359 h 1013988"/>
              <a:gd name="connsiteX0" fmla="*/ 0 w 1078258"/>
              <a:gd name="connsiteY0" fmla="*/ 1013988 h 1013988"/>
              <a:gd name="connsiteX1" fmla="*/ 354606 w 1078258"/>
              <a:gd name="connsiteY1" fmla="*/ 710458 h 1013988"/>
              <a:gd name="connsiteX2" fmla="*/ 278406 w 1078258"/>
              <a:gd name="connsiteY2" fmla="*/ 587765 h 1013988"/>
              <a:gd name="connsiteX3" fmla="*/ 938309 w 1078258"/>
              <a:gd name="connsiteY3" fmla="*/ 9059 h 1013988"/>
              <a:gd name="connsiteX4" fmla="*/ 1078258 w 1078258"/>
              <a:gd name="connsiteY4" fmla="*/ 123359 h 1013988"/>
              <a:gd name="connsiteX0" fmla="*/ 0 w 1078258"/>
              <a:gd name="connsiteY0" fmla="*/ 1013988 h 1013988"/>
              <a:gd name="connsiteX1" fmla="*/ 338731 w 1078258"/>
              <a:gd name="connsiteY1" fmla="*/ 742208 h 1013988"/>
              <a:gd name="connsiteX2" fmla="*/ 278406 w 1078258"/>
              <a:gd name="connsiteY2" fmla="*/ 587765 h 1013988"/>
              <a:gd name="connsiteX3" fmla="*/ 938309 w 1078258"/>
              <a:gd name="connsiteY3" fmla="*/ 9059 h 1013988"/>
              <a:gd name="connsiteX4" fmla="*/ 1078258 w 1078258"/>
              <a:gd name="connsiteY4" fmla="*/ 123359 h 1013988"/>
              <a:gd name="connsiteX0" fmla="*/ 0 w 1078258"/>
              <a:gd name="connsiteY0" fmla="*/ 1026340 h 1026340"/>
              <a:gd name="connsiteX1" fmla="*/ 338731 w 1078258"/>
              <a:gd name="connsiteY1" fmla="*/ 754560 h 1026340"/>
              <a:gd name="connsiteX2" fmla="*/ 332381 w 1078258"/>
              <a:gd name="connsiteY2" fmla="*/ 546142 h 1026340"/>
              <a:gd name="connsiteX3" fmla="*/ 938309 w 1078258"/>
              <a:gd name="connsiteY3" fmla="*/ 21411 h 1026340"/>
              <a:gd name="connsiteX4" fmla="*/ 1078258 w 1078258"/>
              <a:gd name="connsiteY4" fmla="*/ 135711 h 1026340"/>
              <a:gd name="connsiteX0" fmla="*/ 0 w 1078258"/>
              <a:gd name="connsiteY0" fmla="*/ 1004585 h 1004585"/>
              <a:gd name="connsiteX1" fmla="*/ 338731 w 1078258"/>
              <a:gd name="connsiteY1" fmla="*/ 732805 h 1004585"/>
              <a:gd name="connsiteX2" fmla="*/ 332381 w 1078258"/>
              <a:gd name="connsiteY2" fmla="*/ 524387 h 1004585"/>
              <a:gd name="connsiteX3" fmla="*/ 903384 w 1078258"/>
              <a:gd name="connsiteY3" fmla="*/ 25056 h 1004585"/>
              <a:gd name="connsiteX4" fmla="*/ 1078258 w 1078258"/>
              <a:gd name="connsiteY4" fmla="*/ 113956 h 1004585"/>
              <a:gd name="connsiteX0" fmla="*/ 0 w 1078258"/>
              <a:gd name="connsiteY0" fmla="*/ 984131 h 984131"/>
              <a:gd name="connsiteX1" fmla="*/ 338731 w 1078258"/>
              <a:gd name="connsiteY1" fmla="*/ 712351 h 984131"/>
              <a:gd name="connsiteX2" fmla="*/ 332381 w 1078258"/>
              <a:gd name="connsiteY2" fmla="*/ 503933 h 984131"/>
              <a:gd name="connsiteX3" fmla="*/ 868459 w 1078258"/>
              <a:gd name="connsiteY3" fmla="*/ 30002 h 984131"/>
              <a:gd name="connsiteX4" fmla="*/ 1078258 w 1078258"/>
              <a:gd name="connsiteY4" fmla="*/ 93502 h 984131"/>
              <a:gd name="connsiteX0" fmla="*/ 0 w 1078258"/>
              <a:gd name="connsiteY0" fmla="*/ 999303 h 999303"/>
              <a:gd name="connsiteX1" fmla="*/ 338731 w 1078258"/>
              <a:gd name="connsiteY1" fmla="*/ 727523 h 999303"/>
              <a:gd name="connsiteX2" fmla="*/ 332381 w 1078258"/>
              <a:gd name="connsiteY2" fmla="*/ 519105 h 999303"/>
              <a:gd name="connsiteX3" fmla="*/ 868459 w 1078258"/>
              <a:gd name="connsiteY3" fmla="*/ 45174 h 999303"/>
              <a:gd name="connsiteX4" fmla="*/ 1078258 w 1078258"/>
              <a:gd name="connsiteY4" fmla="*/ 108674 h 9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58" h="999303">
                <a:moveTo>
                  <a:pt x="0" y="999303"/>
                </a:moveTo>
                <a:cubicBezTo>
                  <a:pt x="223630" y="818328"/>
                  <a:pt x="283334" y="807556"/>
                  <a:pt x="338731" y="727523"/>
                </a:cubicBezTo>
                <a:cubicBezTo>
                  <a:pt x="394128" y="647490"/>
                  <a:pt x="244093" y="632830"/>
                  <a:pt x="332381" y="519105"/>
                </a:cubicBezTo>
                <a:cubicBezTo>
                  <a:pt x="420669" y="405380"/>
                  <a:pt x="775896" y="142154"/>
                  <a:pt x="868459" y="45174"/>
                </a:cubicBezTo>
                <a:cubicBezTo>
                  <a:pt x="966426" y="-57468"/>
                  <a:pt x="1002668" y="37104"/>
                  <a:pt x="1078258" y="108674"/>
                </a:cubicBezTo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2" name="Image 2">
            <a:extLst>
              <a:ext uri="{FF2B5EF4-FFF2-40B4-BE49-F238E27FC236}">
                <a16:creationId xmlns:a16="http://schemas.microsoft.com/office/drawing/2014/main" id="{1C103102-264A-1686-8212-925BD1B9F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878" y="1520934"/>
            <a:ext cx="272154" cy="267083"/>
          </a:xfrm>
          <a:prstGeom prst="rect">
            <a:avLst/>
          </a:prstGeom>
        </p:spPr>
      </p:pic>
      <p:pic>
        <p:nvPicPr>
          <p:cNvPr id="83" name="Image 2">
            <a:extLst>
              <a:ext uri="{FF2B5EF4-FFF2-40B4-BE49-F238E27FC236}">
                <a16:creationId xmlns:a16="http://schemas.microsoft.com/office/drawing/2014/main" id="{1C103102-264A-1686-8212-925BD1B9F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887" y="3295286"/>
            <a:ext cx="272154" cy="267083"/>
          </a:xfrm>
          <a:prstGeom prst="rect">
            <a:avLst/>
          </a:prstGeom>
        </p:spPr>
      </p:pic>
      <p:pic>
        <p:nvPicPr>
          <p:cNvPr id="84" name="Image 2">
            <a:extLst>
              <a:ext uri="{FF2B5EF4-FFF2-40B4-BE49-F238E27FC236}">
                <a16:creationId xmlns:a16="http://schemas.microsoft.com/office/drawing/2014/main" id="{1C103102-264A-1686-8212-925BD1B9F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389" y="3604700"/>
            <a:ext cx="272154" cy="2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1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6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465227" y="2888165"/>
            <a:ext cx="3579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C00000"/>
                </a:solidFill>
              </a:rPr>
              <a:t>DESIR Building</a:t>
            </a:r>
            <a:endParaRPr lang="en-GB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7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59FF"/>
                </a:solidFill>
                <a:latin typeface="Verdana" pitchFamily="34" charset="0"/>
              </a:rPr>
              <a:t>DESIR building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1"/>
          <a:stretch/>
        </p:blipFill>
        <p:spPr bwMode="auto">
          <a:xfrm>
            <a:off x="6060642" y="673271"/>
            <a:ext cx="454449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5B6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00" y="4030175"/>
            <a:ext cx="5908608" cy="274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5B6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0974" y="1857662"/>
            <a:ext cx="1607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Laser cabin</a:t>
            </a:r>
            <a:endParaRPr lang="en-GB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0911965" y="2863560"/>
            <a:ext cx="1286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thermal </a:t>
            </a:r>
          </a:p>
          <a:p>
            <a:r>
              <a:rPr lang="en-GB" sz="2400" b="1" dirty="0" smtClean="0"/>
              <a:t>isolation</a:t>
            </a:r>
            <a:endParaRPr lang="en-GB" sz="24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7" y="3987721"/>
            <a:ext cx="3751026" cy="279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5B6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091594" y="5084152"/>
            <a:ext cx="78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roof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8"/>
          <a:stretch/>
        </p:blipFill>
        <p:spPr bwMode="auto">
          <a:xfrm>
            <a:off x="337747" y="699922"/>
            <a:ext cx="361322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5B6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3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8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b="1" dirty="0">
                <a:solidFill>
                  <a:srgbClr val="2559FF"/>
                </a:solidFill>
                <a:latin typeface="Verdana" pitchFamily="34" charset="0"/>
              </a:rPr>
              <a:t>DESIR </a:t>
            </a:r>
            <a:r>
              <a:rPr lang="fr-FR" b="1" dirty="0" smtClean="0">
                <a:solidFill>
                  <a:srgbClr val="2559FF"/>
                </a:solidFill>
                <a:latin typeface="Verdana" pitchFamily="34" charset="0"/>
              </a:rPr>
              <a:t>building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9" y="755093"/>
            <a:ext cx="4595111" cy="290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5B6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3" y="755629"/>
            <a:ext cx="4640368" cy="286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5B6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3" y="3721640"/>
            <a:ext cx="4640367" cy="300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5B6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903202" y="1975870"/>
            <a:ext cx="1464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inside the</a:t>
            </a:r>
          </a:p>
          <a:p>
            <a:r>
              <a:rPr lang="en-GB" sz="2400" b="1" dirty="0" smtClean="0"/>
              <a:t>DESIR hall</a:t>
            </a:r>
            <a:endParaRPr lang="en-GB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646337" y="5377657"/>
            <a:ext cx="1831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</a:t>
            </a:r>
            <a:r>
              <a:rPr lang="en-GB" sz="2400" b="1" dirty="0" smtClean="0"/>
              <a:t>ccess to the</a:t>
            </a:r>
          </a:p>
          <a:p>
            <a:r>
              <a:rPr lang="en-GB" sz="2400" b="1" dirty="0" smtClean="0"/>
              <a:t>DESIR hall</a:t>
            </a:r>
            <a:endParaRPr lang="en-GB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665747" y="3762472"/>
            <a:ext cx="397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outside view of the DESIR hall</a:t>
            </a:r>
            <a:endParaRPr lang="en-GB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731519" y="5292090"/>
            <a:ext cx="2708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Building delivery:</a:t>
            </a:r>
          </a:p>
          <a:p>
            <a:r>
              <a:rPr lang="en-GB" sz="2400" b="1" dirty="0" smtClean="0">
                <a:solidFill>
                  <a:srgbClr val="C00000"/>
                </a:solidFill>
              </a:rPr>
              <a:t>05/09/2025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2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388-EA6F-5A4A-9016-7AFDB6309DC3}" type="slidenum">
              <a:rPr lang="fr-FR" smtClean="0"/>
              <a:t>9</a:t>
            </a:fld>
            <a:endParaRPr lang="fr-FR" dirty="0"/>
          </a:p>
        </p:txBody>
      </p:sp>
      <p:grpSp>
        <p:nvGrpSpPr>
          <p:cNvPr id="31" name="Group 5"/>
          <p:cNvGrpSpPr>
            <a:grpSpLocks/>
          </p:cNvGrpSpPr>
          <p:nvPr/>
        </p:nvGrpSpPr>
        <p:grpSpPr bwMode="auto">
          <a:xfrm>
            <a:off x="0" y="0"/>
            <a:ext cx="12191440" cy="6858000"/>
            <a:chOff x="0" y="0"/>
            <a:chExt cx="7257" cy="4082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36" cy="13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36" y="0"/>
              <a:ext cx="0" cy="408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0" y="136"/>
              <a:ext cx="725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50825" y="250825"/>
            <a:ext cx="11940615" cy="400110"/>
          </a:xfrm>
          <a:prstGeom prst="rect">
            <a:avLst/>
          </a:prstGeom>
          <a:solidFill>
            <a:srgbClr val="DDEEF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B1D1E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>
                <a:solidFill>
                  <a:srgbClr val="6DAAE1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fr-FR" sz="2000" b="1" dirty="0" smtClean="0">
                <a:solidFill>
                  <a:srgbClr val="256DAF"/>
                </a:solidFill>
                <a:latin typeface="Verdana" pitchFamily="34" charset="0"/>
                <a:cs typeface="Arial" charset="0"/>
              </a:rPr>
              <a:t>•</a:t>
            </a:r>
            <a:r>
              <a:rPr lang="fr-FR" sz="2000" b="1" dirty="0" smtClean="0">
                <a:solidFill>
                  <a:srgbClr val="FF3300"/>
                </a:solidFill>
                <a:latin typeface="Verdana" pitchFamily="34" charset="0"/>
              </a:rPr>
              <a:t> </a:t>
            </a:r>
            <a:endParaRPr lang="fr-FR" b="1" dirty="0">
              <a:solidFill>
                <a:srgbClr val="2559FF"/>
              </a:solidFill>
              <a:latin typeface="Verdana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853056" y="2888165"/>
            <a:ext cx="4212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C00000"/>
                </a:solidFill>
              </a:rPr>
              <a:t>DESIR beam lines</a:t>
            </a:r>
            <a:endParaRPr lang="en-GB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3882</TotalTime>
  <Words>2544</Words>
  <Application>Microsoft Office PowerPoint</Application>
  <PresentationFormat>Grand écran</PresentationFormat>
  <Paragraphs>506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59" baseType="lpstr">
      <vt:lpstr>Microsoft YaHei</vt:lpstr>
      <vt:lpstr>ＭＳ Ｐゴシック</vt:lpstr>
      <vt:lpstr>AdvGulliv-R</vt:lpstr>
      <vt:lpstr>Arial</vt:lpstr>
      <vt:lpstr>Arial Unicode MS</vt:lpstr>
      <vt:lpstr>Calibri</vt:lpstr>
      <vt:lpstr>Calibri Light</vt:lpstr>
      <vt:lpstr>Cambria Math</vt:lpstr>
      <vt:lpstr>CMU Sans Serif</vt:lpstr>
      <vt:lpstr>Comic Sans MS</vt:lpstr>
      <vt:lpstr>Estrangelo Edessa</vt:lpstr>
      <vt:lpstr>Helvetica</vt:lpstr>
      <vt:lpstr>Symbol</vt:lpstr>
      <vt:lpstr>Times New Roman</vt:lpstr>
      <vt:lpstr>Ubuntu</vt:lpstr>
      <vt:lpstr>Ubuntu Light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CENBG-Univ.Bx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bertram blank</dc:creator>
  <cp:lastModifiedBy>bertram blank</cp:lastModifiedBy>
  <cp:revision>118</cp:revision>
  <dcterms:created xsi:type="dcterms:W3CDTF">2024-11-25T16:20:24Z</dcterms:created>
  <dcterms:modified xsi:type="dcterms:W3CDTF">2025-04-03T08:22:31Z</dcterms:modified>
</cp:coreProperties>
</file>