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8" r:id="rId2"/>
    <p:sldId id="2256" r:id="rId3"/>
    <p:sldId id="1391" r:id="rId4"/>
    <p:sldId id="2257" r:id="rId5"/>
    <p:sldId id="2266" r:id="rId6"/>
    <p:sldId id="2269" r:id="rId7"/>
    <p:sldId id="2270" r:id="rId8"/>
    <p:sldId id="2272" r:id="rId9"/>
    <p:sldId id="2275" r:id="rId10"/>
    <p:sldId id="2261" r:id="rId11"/>
    <p:sldId id="2273" r:id="rId12"/>
    <p:sldId id="2252" r:id="rId13"/>
    <p:sldId id="283" r:id="rId14"/>
    <p:sldId id="458" r:id="rId15"/>
    <p:sldId id="2187" r:id="rId16"/>
    <p:sldId id="2267" r:id="rId17"/>
    <p:sldId id="2274" r:id="rId18"/>
    <p:sldId id="2268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60A4B4"/>
    <a:srgbClr val="261F4D"/>
    <a:srgbClr val="ECFAFD"/>
    <a:srgbClr val="C95827"/>
    <a:srgbClr val="CAC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05"/>
    <p:restoredTop sz="95730"/>
  </p:normalViewPr>
  <p:slideViewPr>
    <p:cSldViewPr snapToGrid="0" showGuides="1">
      <p:cViewPr>
        <p:scale>
          <a:sx n="83" d="100"/>
          <a:sy n="83" d="100"/>
        </p:scale>
        <p:origin x="1152" y="10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2B621ED-5418-3245-3465-427B3A0D3B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675734-EAB5-D7E0-1871-9D38A8961E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3C6D6A-BF13-F9F3-A2A9-B5A5F3683A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8C7E8-D2B2-ED43-9D08-6ADD78CFDC08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2BBC4A8C-D77F-1D53-451A-57D959428E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FE2B1-9F4D-1849-B725-F1A2344A2365}" type="datetimeFigureOut">
              <a:rPr lang="fr-FR" smtClean="0"/>
              <a:t>02/04/2025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2944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2T08:35:59.48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34 47 24575,'0'4'0,"0"1"0,0-3 0,0 1 0,0-1 0,0 1 0,0-1 0,0 1 0,0-1 0,1 1 0,-1-1 0,1 2 0,-1-2 0,1 2 0,-1-2 0,1 1 0,-1-3 0,1-6 0,1-6 0,2-1 0,-1 0 0,-1 5 0,-2 2 0,0 0 0,0 3 0,0-1 0,0 2 0,-1-1 0,0 2 0,-1-1 0,1 3 0,-1-2 0,1 2 0,-1-1 0,0 0 0,0 0 0,-2 0 0,0 0 0,-1 0 0,1-1 0,2 0 0,-1-1 0,2 0 0,-1 0 0,1 0 0,-1 0 0,0 1 0,0 0 0,0 2 0,1 0 0,0 1 0,1 1 0,0-1 0,2 2 0,0-2 0,7 0 0,1 0 0,1-1 0,6 0 0,-2 1 0,3-1 0,2-1 0,1-1 0,1-1 0,2 0 0,-3 2 0,0-4 0,-6 4 0,5-2 0,-13 1 0,5 1 0,-6-1 0,0 1 0,1 0 0,1 0 0,-2 0 0,0 0 0,-3 0 0,0 0 0,-13 2 0,-4 0 0,-13 3 0,-3 1 0,4-1 0,2 0 0,10-3 0,3-1 0,4 0 0,-1 0 0,0-1 0,1 0 0,-1 1 0,0 0 0,1-1 0,1 2 0,-2-2 0,4 2 0,-3 1 0,1-2 0,-2 1 0,0 0 0,2-1 0,0 1 0,3-2 0,0 2 0,0-2 0,1 2 0,7-2 0,-1 3 0,9-3 0,-2 3 0,7-3 0,0 2 0,3-2 0,3-3 0,-3 5 0,3-6 0,-6 6 0,3-4 0,-6 2 0,-1-1 0,3 2 0,-2-3 0,3 3 0,5-3 0,-4 2 0,8 0 0,-13-1 0,8 3 0,-16-2 0,5 1 0,-13-1 0,-16 3 0,-3-1 0,-7-1 0,13 1 0,6-5 0,3 3 0,0-1 0,-4 0 0,-2 2 0,-5-2 0,2 2 0,-5-1 0,2 2 0,0 0 0,5 1 0,0 1 0,6-3 0,-2 1 0,3-1 0,3-1 0,-1 0 0,2 1 0,-2 0 0,2 1 0,-1 0 0,1-1 0,1 0 0,3 1 0,-1 0 0,4-1 0,-3 0 0,2 1 0,1 1 0,1-2 0,5 0 0,-3 0 0,9 1 0,-10 0 0,16 0 0,-3 2 0,8-1 0,3 2 0,-10-1 0,6-4 0,-15 2 0,8-2 0,-9-2 0,1 2 0,-3-2 0,-3 2 0,-3 0 0,-1-1 0,-1 0 0,-2-1 0,0 0 0,-2 1 0,-2 0 0,1 1 0,-4 0 0,4 0 0,-6-2 0,3 2 0,-4-2 0,4 2 0,-1 0 0,0-1 0,2 1 0,-4-3 0,3 0 0,-4 1 0,6-1 0,1 2 0,3-1 0,0 0 0,2 1 0,1 1 0,1 0 0,11 3 0,7-5 0,7 4 0,3-5 0,-4 3 0,1 0 0,-9-1 0,6 3 0,-12-3 0,7 3 0,-8-3 0,1 1 0,-7-1 0,3 0 0,-7 1 0,1-2 0,0 3 0,0-3 0,1 3 0,0-2 0,0 1 0,-3-1 0,-9-2 0,1 0 0,-7-1 0,7 3 0,-1-1 0,2 2 0,-1 0 0,1 0 0,-2 2 0,2-2 0,0 0 0,2 0 0,1-1 0,0 1 0,1-1 0,0 1 0,0-1 0,-1 1 0,0 0 0,-3 0 0,3 0 0,-7-2 0,6 2 0,-4-2 0,4 2 0,2-1 0,-1 1 0,0-1 0,1 0 0,-1 0 0,0-1 0,0 0 0,-1 1 0,1 0 0,-1 1 0,2 0 0,-1 0 0,1 0 0,-1 0 0,0-1 0,0 1 0,0-2 0,1 1 0,0-1 0,0 1 0,0 0 0,0 1 0,1-1 0,-1 1 0,2-2 0,-1 1 0,1-1 0,1 1 0,2-1 0,6 0 0,5-2 0,4 0 0,0 0 0,-5 2 0,-5 1 0,-6 1 0,1 0 0,0-1 0,0 0 0,-1 1 0,0 0 0,0 0 0,1 1 0,-1 0 0,1-1 0,-1-1 0,0 0 0,2 1 0,-1 0 0,3 0 0,-4 0 0,2 0 0,-3-1 0,2 1 0,-2 0 0,1 2 0,0-2 0,0 0 0,0 1 0,0 0 0,0-1 0,0 0 0,0 1 0,0-1 0,0 0 0,0-1 0,0 1 0,3-1 0,-2 0 0,3 0 0,0-1 0,0 1 0,0 0 0,0 1 0,-3 0 0,2 0 0,-2 0 0,1 0 0,-1 0 0,-1 0 0,0 0 0,0 1 0,0-1 0,1 1 0,-1 0 0,2-1 0,-2 1 0,1-1 0,-1 0 0,0 0 0,0 0 0,1-1 0,-1 0 0,2 0 0,-1 0 0,1 1 0,0 1 0,0-1 0,0 2 0,0-2 0,1 1 0,-2 0 0,-1 0 0,0 1 0,-2 0 0,1 0 0,-1 0 0,-1 0 0,1 0 0,-2-1 0,0 1 0,-1-2 0,0 1 0,-1-1 0,-1 0 0,1 0 0,-4 1 0,2 0 0,0 0 0,0 0 0,2 0 0,0 0 0,1 0 0,0-1 0,1 0 0,0 0 0,0 0 0,0 0 0,-1 0 0,-1 0 0,2 0 0,0 1 0,0-1 0,7 3 0,-2-2 0,6 2 0,0-1 0,-1-1 0,1-1 0,-3 0 0,-2 0 0,-1-1 0,0 1 0,-1-2 0,0 2 0,0-1 0,1 0 0,5 1 0,-3-2 0,6 1 0,-8-1 0,2 0 0,-3 0 0,0 2 0,-1-1 0,0 0 0,-1-2 0,0 1 0,-1 0 0,1 7 0,-2-4 0,1 5 0,-2-4 0,1 1 0,-1-1 0,0 0 0,1-1 0,-1-1 0,2 1 0,0 1 0,1 1 0,0-1 0,0 0 0,1 0 0,-1-1 0,2 0 0,0-1 0,1 0 0,0-1 0,-1-1 0,-1 1 0,-1-1 0,-1 0 0,-6 1 0,0 0 0,-16 3 0,4 1 0,-12 2 0,-2 2 0,-2-4 0,-3 6 0,3-6 0,5 8 0,2-5 0,6 2 0,-1-6 0,11 0 0,-4-1 0,9-1 0,-2 2 0,5-2 0,0 0 0,1 0 0,-1 1 0,1 0 0,0-1 0,0 0 0,1 0 0,1 1 0,-1 0 0,2 0 0,-3 0 0,-1-1 0,0 0 0,-2 0 0,2 0 0,1 0 0,-1 0 0,2 0 0,-1 0 0,1 0 0,-1-1 0,1 0 0,-2-1 0,2 1 0,0-1 0,0 1 0,1 0 0,-1 0 0,1 0 0,-1 1 0,1-1 0,-1 2 0,1 0 0,-2 1 0,2 1 0,-3 2 0,-1 0 0,2 2 0,-2 0 0,3 0 0,-2 4 0,1-4 0,1 6 0,0-8 0,2 5 0,-2-5 0,2 1 0,-1-3 0,1 0 0,0 0 0,0-1 0,-1-1 0,-3-2 0,1-1 0,-2 0 0,1-1 0,2-2 0,-1 1 0,2-1 0,-1 1 0,1 2 0,-2-1 0,1 1 0,-1 1 0,1 0 0,-1 2 0,1 0 0,-2 1 0,2-1 0,-2 0 0,-1 0 0,1 0 0,-2 1 0,2-1 0,-5 1 0,2 1 0,-2 0 0,4 0 0,1 0 0,1-2 0,0 0 0,2 1 0,0 0 0,1 0 0,0 0 0,1-1 0,0 0 0,1 0 0,0 0 0,1 0 0,-1 0 0,1-1 0,-1 0 0,0 0 0,1-1 0,-1-1 0,2-1 0,-1 0 0,-1-1 0,0 1 0,-2-2 0,0 2 0,0-2 0,0 2 0,-1 0 0,1 1 0,-1 0 0,0 0 0,1 0 0,-1 0 0,1 0 0,0 0 0,0 0 0,0 0 0,0 0 0,0 0 0,0 6 0,0 0 0,0 4 0,1-3 0,-1 4 0,1-2 0,-2 4 0,1-4 0,-4 1 0,4-2 0,-3 0 0,2-2 0,-1-1 0,2 1 0,0-2 0,0 2 0,1-2 0,-1 1 0,2-1 0,1 0 0,0 0 0,1-1 0,-1 1 0,0-2 0,0 1 0,-1-1 0,0 0 0,0 0 0,3-1 0,-2 0 0,3 0 0,0 1 0,6-2 0,-5 2 0,6-3 0,-7 1 0,1 0 0,-3 1 0,-1 0 0,-1 1 0,1 0 0,-1 0 0,4 0 0,-1-1 0,1 0 0,0 0 0,-2 1 0,-1 0 0,1 0 0,-1 0 0,1 0 0,-1 0 0,0 0 0,-1 0 0,0 0 0,0 0 0,0 0 0,1 0 0,2-1 0,1 0 0,0-1 0,2 1 0,-2 1 0,1 0 0,0 1 0,-2 0 0,-2 1 0,-2 0 0,-1 0 0,0 0 0,0 1 0,-1 2 0,1 1 0,-1 0 0,1 1 0,0 2 0,-1-1 0,-1 6 0,-1-6 0,0 3 0,1-3 0,-1-1 0,-1 1 0,3-2 0,-2 1 0,2 0 0,1-1 0,-1-2 0,1-1 0,0-3 0,0-5 0,0 1 0,0-4 0,-1 3 0,-1 1 0,1-3 0,-1 1 0,2 0 0,-1 0 0,0 2 0,1 0 0,-1 0 0,1 0 0,0 0 0,0 1 0,0-1 0,0 1 0,-1-2 0,1 1 0,-1 0 0,1-1 0,0 1 0,0-1 0,0 1 0,0 0 0,-1 0 0,1 0 0,-1 0 0,1-1 0,0 1 0,0-2 0,0 3 0,-1-1 0,1 1 0,-1-1 0,1 2 0,0-1 0,1 1 0,1 0 0,0 1 0,1-1 0,-1 1 0,0-1 0,0 0 0,0 0 0,-1 2 0,0 2 0,-1 1 0,0 3 0,0-4 0,1 3 0,-1-1 0,2 3 0,-2-1 0,0 0 0,0 0 0,0-3 0,0 1 0,0-1 0,0 1 0,1 0 0,0 0 0,1 2 0,-1-2 0,3 2 0,-3-3 0,0 1 0,-1-1 0,0 1 0,1 0 0,-1 0 0,1 0 0,0 0 0,-1-1 0,2 0 0,-1-2 0,0-1 0,0-2 0,-1 0 0,0-2 0,0 1 0,0 0 0,0-1 0,0 2 0,0-2 0,0 1 0,0-1 0,0 0 0,0 1 0,0 0 0,0-1 0,0 1 0,-1-1 0,1 0 0,-1 0 0,1 1 0,0-1 0,0 1 0,0 0 0,0-1 0,0-1 0,0 1 0,-1-2 0,1 3 0,-1 0 0,1 0 0,0 0 0,0-1 0,-1 1 0,1 0 0,-1 1 0,1 0 0,0 0 0,1 0 0,0-1 0,1 2 0,-1 0 0,1-1 0,-1 1 0,0-1 0,1 1 0,-1 0 0,1 0 0,-1 2 0,0 1 0,-1 1 0,0 3 0,0-2 0,0 7 0,0-5 0,0 5 0,0-5 0,0 1 0,0-2 0,0 1 0,0-3 0,0 2 0,2-2 0,-2 2 0,3-3 0,-1 2 0,0-2 0,0 2 0,-1-2 0,-1 1 0,0-1 0,0 0 0,0 0 0,0-1 0,-1 1 0,0 0 0,-1 0 0,0 2 0,1 1 0,0-1 0,1 3 0,0-5 0,0 3 0,0-3 0,0 0 0,0 0 0,0 0 0,0 0 0,0 0 0,0 0 0,0 0 0,0 0 0,0 0 0,6-7 0,-4 3 0,8-5 0,-8 1 0,1 2 0,-3-2 0,0 3 0,0-1 0,0 2 0,0-1 0,0 1 0,0 0 0,0 0 0,0 0 0,0 0 0,0 0 0,0 0 0,0 0 0,0-1 0,0 1 0,0-1 0,0 1 0,0-1 0,0 1 0,0-1 0,0 0 0,0 1 0,0-1 0,0 1 0,0 0 0,0-1 0,0 0 0,0 0 0,0-1 0,-1 0 0,1 1 0,-2-1 0,2 1 0,-2-1 0,2 1 0,-1-3 0,1 3 0,-1-2 0,1 1 0,-1 2 0,0-2 0,1 2 0,-1-1 0,0 1 0,1-1 0,-2 0 0,2 0 0,-1 0 0,1 1 0,0 0 0,0-1 0,0 0 0,0 1 0,0-1 0,0 1 0,-1 0 0,1 0 0,-1 0 0,1 0 0,0 0 0,0 0 0,0 0 0,0 0 0,0 0 0,0 0 0,0 0 0,-1 0 0,1 0 0,-1-1 0,1 1 0,0-1 0,0 1 0,0 0 0,0 0 0,0-1 0,0 1 0,0-1 0,0 1 0,0 0 0,0 7 0,0-3 0,0 6 0,0-4 0,0-2 0,0 2 0,0-1 0,0 0 0,0 0 0,0-1 0,0 0 0,0 0 0,0-1 0,0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2T08:35:59.48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23 24575,'11'-6'0,"-3"2"0,3 0 0,-5 1 0,-2 1 0,-2 1 0,0 0 0,1 1 0,0 0 0,0 0 0,0 1 0,-1-1 0,-1 2 0,0-1 0,-1 1 0,0 0 0,-2-2 0,0 3 0,-1-4 0,-1 4 0,2-3 0,-1 1 0,1-1 0,0 1 0,0-2 0,0 1 0,1 0 0,-1 0 0,1 1 0,-1 1 0,0-1 0,1 1 0,0 0 0,1 0 0,0 0 0,0 0 0,1 0 0,0 0 0,1 0 0,0-2 0,0 0 0,3-1 0,0-1 0,2-1 0,0 1 0,-3 0 0,-1 2 0,-2-1 0,4 1 0,-3-1 0,4 0 0,-2 1 0,-1-1 0,1 1 0,1 0 0,-1-1 0,2 0 0,-3-1 0,0 2 0,0-1 0,-2 1 0,2 0 0,-2-1 0,4 0 0,-2 0 0,3-1 0,-3 2 0,0-1 0,0 1 0,0-1 0,3 1 0,-2-2 0,1 1 0,-2 0 0,-1 0 0,0 1 0,0 0 0,1 0 0,2-1 0,-1 1 0,0-2 0,-1 1 0,-2 0 0,0 1 0,0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2T08:35:59.48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34 47 24575,'0'4'0,"0"1"0,0-3 0,0 1 0,0-1 0,0 1 0,0-1 0,0 1 0,0-1 0,1 1 0,-1-1 0,1 2 0,-1-2 0,1 2 0,-1-2 0,1 1 0,-1-3 0,1-6 0,1-6 0,2-1 0,-1 0 0,-1 5 0,-2 2 0,0 0 0,0 3 0,0-1 0,0 2 0,-1-1 0,0 2 0,-1-1 0,1 3 0,-1-2 0,1 2 0,-1-1 0,0 0 0,0 0 0,-2 0 0,0 0 0,-1 0 0,1-1 0,2 0 0,-1-1 0,2 0 0,-1 0 0,1 0 0,-1 0 0,0 1 0,0 0 0,0 2 0,1 0 0,0 1 0,1 1 0,0-1 0,2 2 0,0-2 0,7 0 0,1 0 0,1-1 0,6 0 0,-2 1 0,3-1 0,2-1 0,1-1 0,1-1 0,2 0 0,-3 2 0,0-4 0,-6 4 0,5-2 0,-13 1 0,5 1 0,-6-1 0,0 1 0,1 0 0,1 0 0,-2 0 0,0 0 0,-3 0 0,0 0 0,-13 2 0,-4 0 0,-13 3 0,-3 1 0,4-1 0,2 0 0,10-3 0,3-1 0,4 0 0,-1 0 0,0-1 0,1 0 0,-1 1 0,0 0 0,1-1 0,1 2 0,-2-2 0,4 2 0,-3 1 0,1-2 0,-2 1 0,0 0 0,2-1 0,0 1 0,3-2 0,0 2 0,0-2 0,1 2 0,7-2 0,-1 3 0,9-3 0,-2 3 0,7-3 0,0 2 0,3-2 0,3-3 0,-3 5 0,3-6 0,-6 6 0,3-4 0,-6 2 0,-1-1 0,3 2 0,-2-3 0,3 3 0,5-3 0,-4 2 0,8 0 0,-13-1 0,8 3 0,-16-2 0,5 1 0,-13-1 0,-16 3 0,-3-1 0,-7-1 0,13 1 0,6-5 0,3 3 0,0-1 0,-4 0 0,-2 2 0,-5-2 0,2 2 0,-5-1 0,2 2 0,0 0 0,5 1 0,0 1 0,6-3 0,-2 1 0,3-1 0,3-1 0,-1 0 0,2 1 0,-2 0 0,2 1 0,-1 0 0,1-1 0,1 0 0,3 1 0,-1 0 0,4-1 0,-3 0 0,2 1 0,1 1 0,1-2 0,5 0 0,-3 0 0,9 1 0,-10 0 0,16 0 0,-3 2 0,8-1 0,3 2 0,-10-1 0,6-4 0,-15 2 0,8-2 0,-9-2 0,1 2 0,-3-2 0,-3 2 0,-3 0 0,-1-1 0,-1 0 0,-2-1 0,0 0 0,-2 1 0,-2 0 0,1 1 0,-4 0 0,4 0 0,-6-2 0,3 2 0,-4-2 0,4 2 0,-1 0 0,0-1 0,2 1 0,-4-3 0,3 0 0,-4 1 0,6-1 0,1 2 0,3-1 0,0 0 0,2 1 0,1 1 0,1 0 0,11 3 0,7-5 0,7 4 0,3-5 0,-4 3 0,1 0 0,-9-1 0,6 3 0,-12-3 0,7 3 0,-8-3 0,1 1 0,-7-1 0,3 0 0,-7 1 0,1-2 0,0 3 0,0-3 0,1 3 0,0-2 0,0 1 0,-3-1 0,-9-2 0,1 0 0,-7-1 0,7 3 0,-1-1 0,2 2 0,-1 0 0,1 0 0,-2 2 0,2-2 0,0 0 0,2 0 0,1-1 0,0 1 0,1-1 0,0 1 0,0-1 0,-1 1 0,0 0 0,-3 0 0,3 0 0,-7-2 0,6 2 0,-4-2 0,4 2 0,2-1 0,-1 1 0,0-1 0,1 0 0,-1 0 0,0-1 0,0 0 0,-1 1 0,1 0 0,-1 1 0,2 0 0,-1 0 0,1 0 0,-1 0 0,0-1 0,0 1 0,0-2 0,1 1 0,0-1 0,0 1 0,0 0 0,0 1 0,1-1 0,-1 1 0,2-2 0,-1 1 0,1-1 0,1 1 0,2-1 0,6 0 0,5-2 0,4 0 0,0 0 0,-5 2 0,-5 1 0,-6 1 0,1 0 0,0-1 0,0 0 0,-1 1 0,0 0 0,0 0 0,1 1 0,-1 0 0,1-1 0,-1-1 0,0 0 0,2 1 0,-1 0 0,3 0 0,-4 0 0,2 0 0,-3-1 0,2 1 0,-2 0 0,1 2 0,0-2 0,0 0 0,0 1 0,0 0 0,0-1 0,0 0 0,0 1 0,0-1 0,0 0 0,0-1 0,0 1 0,3-1 0,-2 0 0,3 0 0,0-1 0,0 1 0,0 0 0,0 1 0,-3 0 0,2 0 0,-2 0 0,1 0 0,-1 0 0,-1 0 0,0 0 0,0 1 0,0-1 0,1 1 0,-1 0 0,2-1 0,-2 1 0,1-1 0,-1 0 0,0 0 0,0 0 0,1-1 0,-1 0 0,2 0 0,-1 0 0,1 1 0,0 1 0,0-1 0,0 2 0,0-2 0,1 1 0,-2 0 0,-1 0 0,0 1 0,-2 0 0,1 0 0,-1 0 0,-1 0 0,1 0 0,-2-1 0,0 1 0,-1-2 0,0 1 0,-1-1 0,-1 0 0,1 0 0,-4 1 0,2 0 0,0 0 0,0 0 0,2 0 0,0 0 0,1 0 0,0-1 0,1 0 0,0 0 0,0 0 0,0 0 0,-1 0 0,-1 0 0,2 0 0,0 1 0,0-1 0,7 3 0,-2-2 0,6 2 0,0-1 0,-1-1 0,1-1 0,-3 0 0,-2 0 0,-1-1 0,0 1 0,-1-2 0,0 2 0,0-1 0,1 0 0,5 1 0,-3-2 0,6 1 0,-8-1 0,2 0 0,-3 0 0,0 2 0,-1-1 0,0 0 0,-1-2 0,0 1 0,-1 0 0,1 7 0,-2-4 0,1 5 0,-2-4 0,1 1 0,-1-1 0,0 0 0,1-1 0,-1-1 0,2 1 0,0 1 0,1 1 0,0-1 0,0 0 0,1 0 0,-1-1 0,2 0 0,0-1 0,1 0 0,0-1 0,-1-1 0,-1 1 0,-1-1 0,-1 0 0,-6 1 0,0 0 0,-16 3 0,4 1 0,-12 2 0,-2 2 0,-2-4 0,-3 6 0,3-6 0,5 8 0,2-5 0,6 2 0,-1-6 0,11 0 0,-4-1 0,9-1 0,-2 2 0,5-2 0,0 0 0,1 0 0,-1 1 0,1 0 0,0-1 0,0 0 0,1 0 0,1 1 0,-1 0 0,2 0 0,-3 0 0,-1-1 0,0 0 0,-2 0 0,2 0 0,1 0 0,-1 0 0,2 0 0,-1 0 0,1 0 0,-1-1 0,1 0 0,-2-1 0,2 1 0,0-1 0,0 1 0,1 0 0,-1 0 0,1 0 0,-1 1 0,1-1 0,-1 2 0,1 0 0,-2 1 0,2 1 0,-3 2 0,-1 0 0,2 2 0,-2 0 0,3 0 0,-2 4 0,1-4 0,1 6 0,0-8 0,2 5 0,-2-5 0,2 1 0,-1-3 0,1 0 0,0 0 0,0-1 0,-1-1 0,-3-2 0,1-1 0,-2 0 0,1-1 0,2-2 0,-1 1 0,2-1 0,-1 1 0,1 2 0,-2-1 0,1 1 0,-1 1 0,1 0 0,-1 2 0,1 0 0,-2 1 0,2-1 0,-2 0 0,-1 0 0,1 0 0,-2 1 0,2-1 0,-5 1 0,2 1 0,-2 0 0,4 0 0,1 0 0,1-2 0,0 0 0,2 1 0,0 0 0,1 0 0,0 0 0,1-1 0,0 0 0,1 0 0,0 0 0,1 0 0,-1 0 0,1-1 0,-1 0 0,0 0 0,1-1 0,-1-1 0,2-1 0,-1 0 0,-1-1 0,0 1 0,-2-2 0,0 2 0,0-2 0,0 2 0,-1 0 0,1 1 0,-1 0 0,0 0 0,1 0 0,-1 0 0,1 0 0,0 0 0,0 0 0,0 0 0,0 0 0,0 0 0,0 6 0,0 0 0,0 4 0,1-3 0,-1 4 0,1-2 0,-2 4 0,1-4 0,-4 1 0,4-2 0,-3 0 0,2-2 0,-1-1 0,2 1 0,0-2 0,0 2 0,1-2 0,-1 1 0,2-1 0,1 0 0,0 0 0,1-1 0,-1 1 0,0-2 0,0 1 0,-1-1 0,0 0 0,0 0 0,3-1 0,-2 0 0,3 0 0,0 1 0,6-2 0,-5 2 0,6-3 0,-7 1 0,1 0 0,-3 1 0,-1 0 0,-1 1 0,1 0 0,-1 0 0,4 0 0,-1-1 0,1 0 0,0 0 0,-2 1 0,-1 0 0,1 0 0,-1 0 0,1 0 0,-1 0 0,0 0 0,-1 0 0,0 0 0,0 0 0,0 0 0,1 0 0,2-1 0,1 0 0,0-1 0,2 1 0,-2 1 0,1 0 0,0 1 0,-2 0 0,-2 1 0,-2 0 0,-1 0 0,0 0 0,0 1 0,-1 2 0,1 1 0,-1 0 0,1 1 0,0 2 0,-1-1 0,-1 6 0,-1-6 0,0 3 0,1-3 0,-1-1 0,-1 1 0,3-2 0,-2 1 0,2 0 0,1-1 0,-1-2 0,1-1 0,0-3 0,0-5 0,0 1 0,0-4 0,-1 3 0,-1 1 0,1-3 0,-1 1 0,2 0 0,-1 0 0,0 2 0,1 0 0,-1 0 0,1 0 0,0 0 0,0 1 0,0-1 0,0 1 0,-1-2 0,1 1 0,-1 0 0,1-1 0,0 1 0,0-1 0,0 1 0,0 0 0,-1 0 0,1 0 0,-1 0 0,1-1 0,0 1 0,0-2 0,0 3 0,-1-1 0,1 1 0,-1-1 0,1 2 0,0-1 0,1 1 0,1 0 0,0 1 0,1-1 0,-1 1 0,0-1 0,0 0 0,0 0 0,-1 2 0,0 2 0,-1 1 0,0 3 0,0-4 0,1 3 0,-1-1 0,2 3 0,-2-1 0,0 0 0,0 0 0,0-3 0,0 1 0,0-1 0,0 1 0,1 0 0,0 0 0,1 2 0,-1-2 0,3 2 0,-3-3 0,0 1 0,-1-1 0,0 1 0,1 0 0,-1 0 0,1 0 0,0 0 0,-1-1 0,2 0 0,-1-2 0,0-1 0,0-2 0,-1 0 0,0-2 0,0 1 0,0 0 0,0-1 0,0 2 0,0-2 0,0 1 0,0-1 0,0 0 0,0 1 0,0 0 0,0-1 0,0 1 0,-1-1 0,1 0 0,-1 0 0,1 1 0,0-1 0,0 1 0,0 0 0,0-1 0,0-1 0,0 1 0,-1-2 0,1 3 0,-1 0 0,1 0 0,0 0 0,0-1 0,-1 1 0,1 0 0,-1 1 0,1 0 0,0 0 0,1 0 0,0-1 0,1 2 0,-1 0 0,1-1 0,-1 1 0,0-1 0,1 1 0,-1 0 0,1 0 0,-1 2 0,0 1 0,-1 1 0,0 3 0,0-2 0,0 7 0,0-5 0,0 5 0,0-5 0,0 1 0,0-2 0,0 1 0,0-3 0,0 2 0,2-2 0,-2 2 0,3-3 0,-1 2 0,0-2 0,0 2 0,-1-2 0,-1 1 0,0-1 0,0 0 0,0 0 0,0-1 0,-1 1 0,0 0 0,-1 0 0,0 2 0,1 1 0,0-1 0,1 3 0,0-5 0,0 3 0,0-3 0,0 0 0,0 0 0,0 0 0,0 0 0,0 0 0,0 0 0,0 0 0,0 0 0,0 0 0,6-7 0,-4 3 0,8-5 0,-8 1 0,1 2 0,-3-2 0,0 3 0,0-1 0,0 2 0,0-1 0,0 1 0,0 0 0,0 0 0,0 0 0,0 0 0,0 0 0,0 0 0,0 0 0,0-1 0,0 1 0,0-1 0,0 1 0,0-1 0,0 1 0,0-1 0,0 0 0,0 1 0,0-1 0,0 1 0,0 0 0,0-1 0,0 0 0,0 0 0,0-1 0,-1 0 0,1 1 0,-2-1 0,2 1 0,-2-1 0,2 1 0,-1-3 0,1 3 0,-1-2 0,1 1 0,-1 2 0,0-2 0,1 2 0,-1-1 0,0 1 0,1-1 0,-2 0 0,2 0 0,-1 0 0,1 1 0,0 0 0,0-1 0,0 0 0,0 1 0,0-1 0,0 1 0,-1 0 0,1 0 0,-1 0 0,1 0 0,0 0 0,0 0 0,0 0 0,0 0 0,0 0 0,0 0 0,0 0 0,-1 0 0,1 0 0,-1-1 0,1 1 0,0-1 0,0 1 0,0 0 0,0 0 0,0-1 0,0 1 0,0-1 0,0 1 0,0 0 0,0 7 0,0-3 0,0 6 0,0-4 0,0-2 0,0 2 0,0-1 0,0 0 0,0 0 0,0-1 0,0 0 0,0 0 0,0-1 0,0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2T08:35:59.4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11 24575,'16'-3'0,"3"-2"0,-3 5 0,-3-2 0,-11 1 0,0 2 0,-1-1 0,1 0 0,-1 1 0,2 0 0,0-1 0,-1 0 0,-1 0 0,0 0 0,0 0 0,1 1 0,3-1 0,-1 0 0,1 0 0,-2 0 0,-1 0 0,1 0 0,0 0 0,0 0 0,-1 0 0,0 0 0,0 0 0,0 0 0,0 0 0,0 0 0,0 0 0,0 0 0,0 0 0,0 0 0,0 0 0,1 1 0,-1 0 0,1 0 0,-1 0 0,0-1 0,1 0 0,-2 1 0,2-1 0,-2 1 0,1-2 0,0 1 0,0-1 0,0 0 0,0 1 0,0-1 0,3 2 0,0-1 0,6 0 0,-3-1 0,1 0 0,-3 1 0,-3 0 0,0 0 0,0 0 0,-1 0 0,1 1 0,-1-1 0,1 1 0,0-1 0,1 0 0,-1 1 0,-1-1 0,0 1 0,0 0 0,1-1 0,-1 2 0,1-2 0,0 2 0,-1-1 0,1 0 0,1 1 0,-1-2 0,3 0 0,-4 0 0,1-1 0,0 1 0,2 0 0,1-1 0,0 1 0,-1-1 0,-1 1 0,-1 0 0,0 1 0,0-1 0,0 1 0,-1 0 0,0-1 0,-1 1 0,3-1 0,0-1 0,2 1 0,-1-1 0,-1 2 0,0-1 0,-1 0 0,0 0 0,1-1 0,-1 1 0,1 0 0,0 0 0,-1 0 0,1 0 0,-2 0 0,1 0 0,0 0 0,-1 0 0,1 0 0,-1 0 0,0 0 0,1 0 0,-1 0 0,1 0 0,-1 0 0,0 1 0,0-1 0,0 1 0,0-1 0,0 0 0,0 0 0,0 0 0,-2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2T08:35:59.48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39 9 24575,'16'-3'0,"-1"2"0,-6-2 0,-2 2 0,-5 1 0,0-1 0,0 1 0,0 0 0,0 1 0,0-1 0,0 1 0,0-1 0,1 1 0,0-1 0,0 1 0,-1-1 0,0 0 0,0 0 0,0 0 0,0 0 0,0 0 0,0 1 0,0-1 0,0 1 0,-1 0 0,1-1 0,-1 2 0,0-1 0,0 1 0,-1 0 0,0 0 0,0 0 0,0 0 0,1-1 0,0 0 0,2-2 0,-2 0 0,2 0 0,-2 0 0,1 1 0,0 0 0,0 1 0,1 0 0,-1 0 0,1 1 0,-2-2 0,0 2 0,0-2 0,0 1 0,2-1 0,-2 2 0,0-2 0,0 3 0,0-3 0,1 2 0,0-1 0,1 0 0,0-2 0,1 1 0,-1-2 0,0 2 0,-1 0 0,-1 1 0,0 0 0,-1 2 0,0-1 0,0 1 0,0-1 0,0 0 0,1 0 0,-1 0 0,1 0 0,-1 0 0,-1-1 0,1 1 0,-1-1 0,1 1 0,-1-1 0,1 1 0,-2-2 0,1 1 0,-1-1 0,0 0 0,0 0 0,0 0 0,0 0 0,0 1 0,-1-1 0,0 1 0,-1-1 0,1 0 0,0 0 0,1 0 0,0 1 0,0-1 0,0 1 0,-3-1 0,2 0 0,-2 0 0,2 0 0,1 0 0,0 0 0,0 0 0,0 0 0,0 0 0,0 0 0,0 0 0,-1 0 0,1 0 0,-1 0 0,1 0 0,0 0 0,0 0 0,-1 0 0,1-1 0,-1 1 0,1-1 0,0 1 0,0 0 0,0 0 0,1-1 0,-1 1 0,1-2 0,-1 2 0,0-1 0,-1 1 0,1 0 0,0-1 0,0 1 0,2-2 0,-1 1 0,0 0 0,0 0 0,-1 0 0,0 1 0,0-1 0,0 1 0,0 0 0,1-1 0,-1 1 0,1-1 0,-1 0 0,0 1 0,-1-1 0,1 1 0,-1 0 0,1 0 0,1-1 0,-1 1 0,1-1 0,-1 0 0,0 1 0,0-1 0,1 0 0,-1 1 0,1-1 0,-1 0 0,1 0 0,0-1 0,1 0 0,-1 0 0,1 0 0,-1 0 0,1-1 0,0 1 0,0 0 0,-1 0 0,1 0 0,-1 0 0,1 0 0,0 0 0,0 0 0,0 8 0,0-3 0,0 6 0,0-6 0,0 3 0,0-3 0,1 2 0,-1-2 0,2-1 0,-2 0 0,1 1 0,-1-1 0,0 1 0,0-1 0,0 1 0,0-1 0,-1 1 0,1-1 0,-1 0 0,1 1 0,0-1 0,0 1 0,0-1 0,0 0 0,0 0 0,0 0 0,0 0 0,0 0 0,0 0 0,0 0 0,1 1 0,0-1 0,1 1 0,0-1 0,0 0 0,0 0 0,-2 0 0,0 0 0,0 0 0,0 0 0,0 0 0,0 0 0,0 0 0,-1 1 0,0-1 0,1 2 0,0-1 0,0 0 0,0 0 0,0-1 0,0 0 0,0 0 0,-1 0 0,0 0 0,1 0 0,-1 0 0,0 1 0,1-1 0,0 2 0,0-2 0,0 1 0,0-1 0,0 0 0,0 0 0,0 0 0,1 0 0,0 0 0,-1 0 0,0 0 0,1 0 0,0 1 0,-1 2 0,1-2 0,0 3 0,0-4 0,-1-1 0,0-4 0,1 0 0,0-2 0,0 3 0,0 0 0,0 0 0,0 0 0,0 1 0,0-1 0,0 1 0,1 0 0,-1 0 0,3 0 0,1 1 0,2-2 0,-3 2 0,-1-1 0,-2 0 0,1 0 0,-1-1 0,2 2 0,0 0 0,2 0 0,-1 0 0,-2-1 0,1 0 0,-2 0 0,0 1 0,0 3 0,-1-2 0,0 3 0,0-2 0,0 0 0,-1 0 0,1 0 0,-1 0 0,1 1 0,0 0 0,0-1 0,0 0 0,0 0 0,0 0 0,-1 0 0,0-5 0,0 0 0,1-3 0,0 3 0,2 0 0,0 1 0,0 0 0,2 1 0,-3-1 0,1 1 0,-1 0 0,-1-1 0,1 1 0,-1-2 0,0 0 0,0 0 0,0 0 0,0 3 0,0 3 0,0 0 0,0 4 0,0-5 0,0 2 0,0-1 0,0 0 0,0 0 0,0 0 0,0 0 0,0 0 0,0 0 0,1-2 0,0 1 0,1-1 0,0 0 0,0 1 0,0-2 0,0 2 0,-1-1 0,0-4 0,-1 2 0,-1-4 0,0 2 0,-1 0 0,-1 1 0,0-1 0,1 1 0,-2 0 0,2-1 0,-2 1 0,1 0 0,-1 1 0,2-1 0,-2 1 0,1-2 0,-1 3 0,1-1 0,0 0 0,0 1 0,0-1 0,-1 1 0,-2-1 0,3 1 0,-4-1 0,4 1 0,-4 0 0,4 0 0,-1 0 0,1 0 0,1 0 0,-2-1 0,2 1 0,-2-2 0,1 2 0,0-1 0,-1 0 0,2 0 0,0-1 0,1 0 0,1-1 0,0 1 0,0 0 0,-1 1 0,4 1 0,-1 1 0,2 0 0,-2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2T08:35:59.48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36 24575,'17'-7'0,"-4"4"0,-2-1 0,-5 3 0,-1 0 0,-2 1 0,-1 0 0,1-1 0,1 1 0,0-1 0,1 1 0,-2 0 0,-1-1 0,-1 1 0,0-2 0,0 2 0,1-1 0,1 0 0,-1 1 0,2-1 0,-2 0 0,2 1 0,0-2 0,1 1 0,1-2 0,-1 2 0,-1 0 0,1-1 0,-2 2 0,0 0 0,-2 1 0,1 0 0,-1 0 0,1 0 0,-2 1 0,0 0 0,-1 0 0,0-1 0,-1 0 0,1 0 0,-1 0 0,0 0 0,-3 2 0,1-3 0,-3 2 0,4-1 0,-3 1 0,3-1 0,-1 0 0,2-1 0,-2 1 0,2 0 0,-1-1 0,1 1 0,-1 0 0,1 0 0,-1 0 0,1 1 0,1-1 0,-1 0 0,2 0 0,-1-4 0,0 3 0,0-4 0,-1 3 0,0 1 0,-1 0 0,1 2 0,-6 0 0,3 0 0,-3-1 0,5 0 0,0-1 0,1 0 0,-1-1 0,1 1 0,-1 0 0,10 1 0,-5-1 0,8 1 0,-6-1 0,1 0 0,0-1 0,0 1 0,-2-2 0,0 2 0,1-1 0,-1 1 0,2 0 0,-2 0 0,2-1 0,-2 2 0,-1-3 0,0 3 0,0-3 0,1 2 0,0-2 0,0 2 0,0-2 0,-1 2 0,1-1 0,-1 1 0,0 0 0,0 1 0,1-1 0,-1 1 0,2-1 0,-2 0 0,2 0 0,-2 0 0,1 0 0,-1 0 0,0 1 0,1-1 0,0 1 0,0 0 0,-1-1 0,0 1 0,5-1 0,-1 0 0,2 0 0,-3 0 0,-4 1 0,1-1 0,-1 0 0,1 0 0,-1 0 0,0 2 0,-1 0 0,0 1 0,0-1 0,0 0 0,1 0 0,0-1 0,1 2 0,-1-2 0,1 2 0,-1-2 0,0 1 0,1-1 0,-2-3 0,-1 2 0,-2-5 0,-1 4 0,0 0 0,1 1 0,1 0 0,-1 0 0,1 0 0,-1-1 0,1 2 0,0-1 0,0 0 0,0 1 0,0-2 0,-1 2 0,0-1 0,0 1 0,0-1 0,1 1 0,0-1 0,0 0 0,0 0 0,0 0 0,-1-1 0,1 2 0,-2-3 0,1 3 0,-1-2 0,1 1 0,1-1 0,0 1 0,1-1 0,0 0 0,-4 1 0,1-1 0,-4 3 0,-2-2 0,4 3 0,1-3 0,7 0 0,2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2T08:35:59.4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0 157 24575,'8'-2'0,"1"2"0,-4-1 0,0 2 0,-3-2 0,-1 3 0,1-3 0,0 2 0,0-1 0,0 0 0,0 0 0,1 1 0,-2-2 0,3 3 0,-3-3 0,2 2 0,-1-1 0,0 0 0,0 0 0,0 1 0,-1-2 0,1 1 0,0-1 0,0-1 0,1 2 0,-1-1 0,1 1 0,-1 0 0,1 0 0,2 0 0,-2 0 0,3-1 0,-4 0 0,2 0 0,-2 0 0,1 1 0,0-1 0,-1 1 0,1-1 0,-2 0 0,1 1 0,-1-1 0,1 1 0,1 0 0,-1-1 0,1 0 0,-1 0 0,0 0 0,0 0 0,0 1 0,0-1 0,0 1 0,0 0 0,0-1 0,1 1 0,1-1 0,0 0 0,0 0 0,-1 1 0,1-1 0,-2 0 0,1 1 0,-1-2 0,0 1 0,0-1 0,-1 2 0,1-1 0,-1 0 0,1 1 0,6-1 0,-2-1 0,4-1 0,-5 2 0,0 1 0,-3 0 0,0 0 0,0 0 0,3-3 0,-3 2 0,3 0 0,-3 0 0,0 2 0,1-1 0,-1 1 0,2-1 0,-2 0 0,1 0 0,-1 0 0,1 0 0,0-1 0,1 1 0,0-2 0,0 2 0,-2-1 0,1 1 0,1-1 0,-1 1 0,1-2 0,-2 2 0,1-1 0,-1 0 0,2 0 0,2-1 0,0 1 0,-1 0 0,-1 1 0,0-1 0,-2 0 0,1 1 0,-2-2 0,0 2 0,0-2 0,1 2 0,0-1 0,2 0 0,-1 0 0,2-1 0,-1 1 0,1-1 0,-2 1 0,0 0 0,-1 1 0,-1 0 0,1-1 0,4-1 0,0 0 0,2-1 0,-2 1 0,-4 1 0,1 0 0,-1 1 0,0 0 0,0 0 0,0-1 0,1 1 0,-1-2 0,1 2 0,-1-1 0,0 1 0,0 0 0,0 0 0,0-1 0,0 1 0,0-2 0,0 1 0,1 0 0,-1 0 0,0 1 0,0-1 0,0 1 0,-1-2 0,1 2 0,0-1 0,-1 0 0,2 1 0,-2-1 0,2 1 0,0-1 0,1 0 0,-1 0 0,1 0 0,-3 0 0,2 1 0,-2-1 0,1 1 0,0 0 0,-1-1 0,2 0 0,-1 0 0,2 0 0,0 1 0,-1 0 0,-1 0 0,-1-1 0,3 2 0,-1-3 0,4 2 0,-3-2 0,2 0 0,-3 0 0,0 2 0,-1 0 0,0-1 0,0 0 0,0 0 0,-1 0 0,1-1 0,-1 1 0,1 1 0,3-2 0,-1 1 0,0-2 0,0 3 0,-2-2 0,1 1 0,-2 1 0,0-1 0,1 1 0,1-1 0,-1 1 0,0-1 0,0 1 0,-1-1 0,1 1 0,0-1 0,2 1 0,-2 0 0,0-1 0,0 1 0,-1-1 0,1 1 0,0-1 0,0 1 0,0-1 0,0 1 0,0 0 0,0 0 0,-1-1 0,1 0 0,-1 1 0,0-1 0,2 0 0,-2 1 0,2 0 0,-1-1 0,0 0 0,0 0 0,0 0 0,0 0 0,-1 0 0,0 0 0,1 1 0,-1-1 0,1 0 0,-1 1 0,0-2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2T08:35:59.4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6 24575,'12'-1'0,"13"1"0,-12-1 0,8 1 0,-18 1 0,1-2 0,-1 1 0,0-1 0,-1 1 0,0 0 0,0 1 0,0-1 0,1 1 0,-1 0 0,1-1 0,0 1 0,-1 0 0,3-1 0,-1 1 0,3-1 0,-3 0 0,0 0 0,-2 0 0,1-1 0,-1 1 0,0-1 0,1 1 0,0 0 0,2 0 0,-1 0 0,1 1 0,0-1 0,-1 0 0,3 1 0,-5-2 0,3 2 0,-3-2 0,1 1 0,-1-1 0,2 1 0,-2-1 0,1 1 0,-1 0 0,0 0 0,0 0 0,0 0 0,0 0 0,1 1 0,-1-1 0,0 1 0,0-1 0,1 1 0,-1-1 0,1 2 0,-1-2 0,0 1 0,0-1 0,-1 1 0,1-1 0,-1 1 0,1 0 0,0-1 0,0 0 0,0 0 0,-1 0 0,1 0 0,-1 1 0,1 0 0,0-1 0,0 1 0,1 0 0,0-1 0,1 1 0,0-1 0,2 0 0,0 0 0,2 0 0,0 0 0,-2 0 0,1 0 0,-1 0 0,-1 0 0,1 1 0,-1 0 0,1 0 0,-1-1 0,2 0 0,-3-1 0,1 2 0,-1-1 0,-1 1 0,0-1 0,-1 1 0,1 0 0,0 0 0,1 1 0,-1-1 0,-1 0 0,-1 1 0,1-1 0,-2 1 0,1 0 0,1 0 0,1-1 0,6 2 0,0-2 0,5 1 0,-6-1 0,3-1 0,-6 0 0,-1 0 0,-2 0 0,0 1 0,0-1 0,1 1 0,-1 0 0,0-1 0,2 2 0,0-1 0,1-1 0,-1 1 0,0-2 0,-1 3 0,-1-2 0,1 1 0,0 0 0,1-1 0,4 1 0,-2-1 0,2 0 0,-5 1 0,0-1 0,-1 1 0,0-1 0,1 0 0,2 0 0,0 0 0,2 1 0,-3-1 0,4 2 0,-2-1 0,4 0 0,-1 0 0,2-1 0,-4 1 0,1-1 0,-2 0 0,0 0 0,-2-1 0,-1 0 0,0 1 0,-1-1 0,-1 2 0,1-2 0,-1 2 0,0 0 0,1 0 0,-2 1 0,2-1 0,-1 0 0,1 0 0,1-1 0,-1 2 0,1-2 0,-1 2 0,0-2 0,0 2 0,3 0 0,-1 0 0,0-1 0,0 1 0,-1-2 0,1 2 0,-2-2 0,1 2 0,1-1 0,0 0 0,1 1 0,-1-2 0,0 2 0,-3-1 0,1-1 0,1 0 0,2-1 0,-1 1 0,0-2 0,-1 2 0,-1-1 0,1 1 0,0 0 0,1-1 0,0 2 0,-1-2 0,1 2 0,0-1 0,0 0 0,-1 1 0,1-1 0,-1 2 0,1-2 0,2 1 0,-2-1 0,4 0 0,-2 0 0,1 0 0,1 0 0,0-1 0,-2 1 0,0 0 0,-3 1 0,1 1 0,0-3 0,2 3 0,1-4 0,0 3 0,-4-1 0,3 1 0,-5 1 0,2-1 0,-2 0 0,1 0 0,0-1 0,0 1 0,0 0 0,1 0 0,2 0 0,-1 1 0,3-2 0,1 4 0,0-3 0,0 2 0,-2-2 0,-4 1 0,1 0 0,-1 0 0,0-2 0,0 1 0,-1 0 0,1-1 0,-2 2 0,2-2 0,-1 2 0,1-2 0,0 2 0,0-2 0,1 2 0,-1-2 0,1 1 0,-1-1 0,0 0 0,1-1 0,-1 1 0,0-2 0,1 2 0,0-1 0,-1 1 0,-1-1 0,0 0 0,-1-1 0,1 1 0,0 0 0,1 1 0,-1-1 0,-4-1 0,1-1 0,-3 0 0,2 1 0,0 0 0,0 1 0,-1-2 0,-2 0 0,0 1 0,1-1 0,-5 3 0,4-2 0,-3 2 0,2 0 0,3 0 0,-6-1 0,7 0 0,-10 0 0,8 1 0,-3 0 0,4 0 0,0 0 0,1 0 0,0 0 0,0 0 0,1-1 0,-1 0 0,1 0 0,-1 0 0,1 0 0,-1 0 0,0 0 0,1 0 0,-1 0 0,1 0 0,0 0 0,0 0 0,0 0 0,-1 1 0,1 0 0,-1-1 0,1 0 0,0-1 0,-1 1 0,0 0 0,0 1 0,0 0 0,1 1 0,0-2 0,0 2 0,0-3 0,-1 2 0,1-1 0,-1 1 0,1 0 0,0 0 0,1-1 0,-1 1 0,1-1 0,-2 1 0,1 0 0,-2 0 0,2 0 0,-1 0 0,1 0 0,0 0 0,0 0 0,0 0 0,0 0 0,0 0 0,-1 0 0,0 0 0,1 0 0,0 0 0,-1 0 0,0 1 0,1-1 0,0 1 0,0-1 0,0 0 0,0 0 0,0 0 0,0 1 0,2 0 0,0 1 0,4-1 0,4 2 0,7-3 0,3 0 0,0-1 0,-5 0 0,-6 1 0,-5 2 0,0-1 0,-2 0 0,2 0 0,-1 0 0,1-1 0,0 0 0,0 0 0,0 1 0,0-1 0,-1-1 0,0 1 0,1 1 0,1 1 0,0 0 0,1 0 0,3 0 0,0 0 0,10-2 0,-5 1 0,5-1 0,-5 0 0,-3 0 0,-6 1 0,-1 0 0,-2 1 0,1-1 0,0 1 0,1-2 0,1 1 0,0 0 0,3-1 0,-2 1 0,6-3 0,-6 1 0,5-2 0,-5 1 0,0-1 0,0 1 0,-1 0 0,0 1 0,-4 0 0,-2 1 0,-9-3 0,-6 1 0,-3-2 0,-6-1 0,8 3 0,3-2 0,8 2 0,2-2 0,0 1 0,-5 1 0,5 0 0,-8 2 0,9-2 0,-3 2 0,5-1 0,-1 0 0,2 1 0,-2-1 0,1 1 0,-1-1 0,0 0 0,-2 1 0,0 0 0,0 0 0,0 0 0,2 0 0,1 0 0,0-1 0,1 0 0,0 1 0,0-1 0,0 0 0,-1 0 0,1 0 0,-1 0 0,1 1 0,0 0 0,1 0 0,0-2 0,1 0 0,0 0 0,2 1 0,5 0 0,-2 1 0,5 0 0,-5 0 0,0-1 0,-1 0 0,2-1 0,-1 1 0,0-1 0,-2 1 0,0 0 0,-2-1 0,0 1 0,0-1 0,0 2 0,2-1 0,2-2 0,0 1 0,2-3 0,-1 2 0,2 0 0,-1 0 0,0 2 0,-2-1 0,-1 1 0,2 2 0,0-1 0,2 2 0,-2-1 0,0 1 0,-2-1 0,0 0 0,-1 1 0,0-1 0,-1 1 0,-1 1 0,0-1 0,0 0 0,0 0 0,0 0 0,1 1 0,-2 1 0,1 0 0,0 0 0,-1-1 0,1 0 0,-1-1 0,0 0 0,0 0 0,-2-1 0,0 1 0,-4-1 0,0 1 0,1 0 0,1 0 0,2-2 0,0 1 0,2-1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2T08:35:59.4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69 88 24575,'9'1'0,"-2"0"0,0-2 0,0 1 0,-3-1 0,3 1 0,-1-1 0,1 0 0,3-1 0,-5 2 0,4 0 0,-5-1 0,0 0 0,0 0 0,-1 1 0,0 0 0,-1 0 0,0 0 0,-1 1 0,1 0 0,-1-1 0,1 0 0,0 0 0,0 0 0,0 0 0,0 1 0,0 0 0,0 0 0,0 0 0,0-1 0,1 0 0,0 1 0,-1 0 0,1-1 0,0-2 0,1 0 0,-2 0 0,1 0 0,-1 0 0,0 0 0,0 0 0,-1 0 0,0-1 0,-1 1 0,-2-1 0,-2 1 0,-5 1 0,-5-1 0,-1 1 0,-3 0 0,4 0 0,3 1 0,-3 0 0,7-1 0,-3 1 0,4-1 0,0 1 0,0 0 0,2-1 0,0 1 0,-1-1 0,-1 1 0,-5 0 0,4 1 0,-6-1 0,8 2 0,-4-2 0,5 2 0,0-2 0,0 1 0,1 0 0,-1 0 0,3 1 0,-1 0 0,4 0 0,0 0 0,4 0 0,3-1 0,2 0 0,7-3 0,-6 1 0,13-4 0,-5 4 0,13-4 0,-7 1 0,4 1 0,-9-3 0,-4 6 0,-1-2 0,-9 2 0,2-1 0,-2 1 0,-1-1 0,0 1 0,-1-1 0,-1 1 0,-1-1 0,0 2 0,0-1 0,-1 1 0,-1 0 0,0 0 0,-1 1 0,0 0 0,-1-1 0,-1 1 0,-1 0 0,-2-1 0,0 3 0,-5-2 0,3 0 0,-9 3 0,4-5 0,-9 3 0,3-5 0,0 1 0,-2 2 0,5-4 0,1 4 0,3-4 0,5 0 0,-1 1 0,2 1 0,-2-3 0,1 4 0,1-3 0,-1 2 0,4 1 0,0-2 0,7 1 0,6-2 0,4 0 0,2 1 0,-2-2 0,-5 4 0,9-6 0,-11 4 0,14-4 0,-14 3 0,5 0 0,-7 1 0,-1 0 0,0 1 0,-3 0 0,0 1 0,1-1 0,0 1 0,1 0 0,2-1 0,-2 0 0,2-1 0,-2 1 0,2 1 0,-2 0 0,2-1 0,-2 0 0,0 1 0,-1 1 0,0 1 0,-2 1 0,0-1 0,0 0 0,-1 1 0,1 0 0,-1 1 0,0 1 0,-1-1 0,0 1 0,-5 2 0,-3 2 0,0-1 0,-3 3 0,2-5 0,-2 1 0,0-1 0,4-2 0,-2 2 0,6-2 0,-4 1 0,5-3 0,1-1 0,1-1 0,0-2 0,1 0 0,0-1 0,0 1 0,0 0 0,1 1 0,-1-1 0,1 1 0,-1 0 0,0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2T08:35:59.48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37 24575,'8'-4'0,"0"-1"0,-4 4 0,0 0 0,0 0 0,0 1 0,2 0 0,-2 0 0,2-1 0,0 0 0,-2 0 0,1 0 0,-2 1 0,-2 1 0,1-1 0,-2 2 0,1-1 0,1 0 0,-1 1 0,2-2 0,0 1 0,-1-1 0,0-1 0,0 1 0,-1-1 0,1 1 0,0-1 0,0 1 0,0-1 0,0 1 0,0 0 0,-1-1 0,0-1 0,-2-1 0,-3 0 0,-5 0 0,-6 2 0,3-1 0,-4 2 0,7 0 0,0 0 0,4 0 0,1 0 0,0 0 0,2 0 0,1 0 0,4-2 0,1 2 0,1-3 0,-2 2 0,-1-1 0,-1 1 0,0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2T08:35:59.49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168 78 24575,'-7'-3'0,"2"1"0,0 0 0,2 2 0,0-1 0,-1 1 0,1 0 0,-1 0 0,2 0 0,-2 0 0,1 1 0,0-1 0,-1 1 0,1 0 0,-5 2 0,1 0 0,-4 2 0,6-3 0,0 0 0,2-1 0,1 1 0,1-2 0,-1 1 0,1 0 0,0 0 0,1 1 0,0 0 0,0 0 0,0 0 0,0 0 0,1-1 0,1 0 0,0-1 0,0-1 0,2 1 0,1-2 0,9-2 0,4-2 0,-2-1 0,3 0 0,-7 2 0,2-1 0,-2 0 0,-2 0 0,-4 1 0,-1 1 0,-1 1 0,-1 0 0,0 1 0,1-2 0,-2 3 0,4-2 0,-3 2 0,4-1 0,-4 1 0,4-2 0,-2 2 0,2-3 0,-3 4 0,0 0 0,-2 1 0,-2 1 0,-2 0 0,-1 1 0,-6 3 0,-1 3 0,-15 5 0,9-2 0,-13 0 0,11 2 0,-3-5 0,-3 4 0,8-6 0,-1-2 0,6-2 0,4-3 0,1 0 0,2 0 0,1 0 0,1-2 0,-1-1 0,2 1 0,-1-1 0,2 1 0,-1 0 0,1 0 0,0 0 0,0-1 0,0 0 0,0 0 0,1-1 0,0 2 0,2-1 0,0 0 0,3 0 0,0-1 0,3-2 0,-1 0 0,7-5 0,1-1 0,6-4 0,-6 3 0,2 2 0,-10 6 0,0 1 0,-5 3 0,-10 6 0,-8 4 0,-5 3 0,-4 4 0,-1-2 0,0 2 0,3-5 0,2-3 0,9-3 0,3-3 0,3 0 0,3-2 0,0 1 0,1-2 0,12-6 0,-5 3 0,9-3 0,-5 5 0,-5 1 0,1 1 0,-5 0 0,-1 2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2T08:35:59.4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11 24575,'16'-3'0,"3"-2"0,-3 5 0,-3-2 0,-11 1 0,0 2 0,-1-1 0,1 0 0,-1 1 0,2 0 0,0-1 0,-1 0 0,-1 0 0,0 0 0,0 0 0,1 1 0,3-1 0,-1 0 0,1 0 0,-2 0 0,-1 0 0,1 0 0,0 0 0,0 0 0,-1 0 0,0 0 0,0 0 0,0 0 0,0 0 0,0 0 0,0 0 0,0 0 0,0 0 0,0 0 0,0 0 0,1 1 0,-1 0 0,1 0 0,-1 0 0,0-1 0,1 0 0,-2 1 0,2-1 0,-2 1 0,1-2 0,0 1 0,0-1 0,0 0 0,0 1 0,0-1 0,3 2 0,0-1 0,6 0 0,-3-1 0,1 0 0,-3 1 0,-3 0 0,0 0 0,0 0 0,-1 0 0,1 1 0,-1-1 0,1 1 0,0-1 0,1 0 0,-1 1 0,-1-1 0,0 1 0,0 0 0,1-1 0,-1 2 0,1-2 0,0 2 0,-1-1 0,1 0 0,1 1 0,-1-2 0,3 0 0,-4 0 0,1-1 0,0 1 0,2 0 0,1-1 0,0 1 0,-1-1 0,-1 1 0,-1 0 0,0 1 0,0-1 0,0 1 0,-1 0 0,0-1 0,-1 1 0,3-1 0,0-1 0,2 1 0,-1-1 0,-1 2 0,0-1 0,-1 0 0,0 0 0,1-1 0,-1 1 0,1 0 0,0 0 0,-1 0 0,1 0 0,-2 0 0,1 0 0,0 0 0,-1 0 0,1 0 0,-1 0 0,0 0 0,1 0 0,-1 0 0,1 0 0,-1 0 0,0 1 0,0-1 0,0 1 0,0-1 0,0 0 0,0 0 0,0 0 0,-2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2T08:35:59.48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23 24575,'11'-6'0,"-3"2"0,3 0 0,-5 1 0,-2 1 0,-2 1 0,0 0 0,1 1 0,0 0 0,0 0 0,0 1 0,-1-1 0,-1 2 0,0-1 0,-1 1 0,0 0 0,-2-2 0,0 3 0,-1-4 0,-1 4 0,2-3 0,-1 1 0,1-1 0,0 1 0,0-2 0,0 1 0,1 0 0,-1 0 0,1 1 0,-1 1 0,0-1 0,1 1 0,0 0 0,1 0 0,0 0 0,0 0 0,1 0 0,0 0 0,1 0 0,0-2 0,0 0 0,3-1 0,0-1 0,2-1 0,0 1 0,-3 0 0,-1 2 0,-2-1 0,4 1 0,-3-1 0,4 0 0,-2 1 0,-1-1 0,1 1 0,1 0 0,-1-1 0,2 0 0,-3-1 0,0 2 0,0-1 0,-2 1 0,2 0 0,-2-1 0,4 0 0,-2 0 0,3-1 0,-3 2 0,0-1 0,0 1 0,0-1 0,3 1 0,-2-2 0,1 1 0,-2 0 0,-1 0 0,0 1 0,0 0 0,1 0 0,2-1 0,-1 1 0,0-2 0,-1 1 0,-2 0 0,0 1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2T08:35:59.48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39 9 24575,'16'-3'0,"-1"2"0,-6-2 0,-2 2 0,-5 1 0,0-1 0,0 1 0,0 0 0,0 1 0,0-1 0,0 1 0,0-1 0,1 1 0,0-1 0,0 1 0,-1-1 0,0 0 0,0 0 0,0 0 0,0 0 0,0 0 0,0 1 0,0-1 0,0 1 0,-1 0 0,1-1 0,-1 2 0,0-1 0,0 1 0,-1 0 0,0 0 0,0 0 0,0 0 0,1-1 0,0 0 0,2-2 0,-2 0 0,2 0 0,-2 0 0,1 1 0,0 0 0,0 1 0,1 0 0,-1 0 0,1 1 0,-2-2 0,0 2 0,0-2 0,0 1 0,2-1 0,-2 2 0,0-2 0,0 3 0,0-3 0,1 2 0,0-1 0,1 0 0,0-2 0,1 1 0,-1-2 0,0 2 0,-1 0 0,-1 1 0,0 0 0,-1 2 0,0-1 0,0 1 0,0-1 0,0 0 0,1 0 0,-1 0 0,1 0 0,-1 0 0,-1-1 0,1 1 0,-1-1 0,1 1 0,-1-1 0,1 1 0,-2-2 0,1 1 0,-1-1 0,0 0 0,0 0 0,0 0 0,0 0 0,0 1 0,-1-1 0,0 1 0,-1-1 0,1 0 0,0 0 0,1 0 0,0 1 0,0-1 0,0 1 0,-3-1 0,2 0 0,-2 0 0,2 0 0,1 0 0,0 0 0,0 0 0,0 0 0,0 0 0,0 0 0,0 0 0,-1 0 0,1 0 0,-1 0 0,1 0 0,0 0 0,0 0 0,-1 0 0,1-1 0,-1 1 0,1-1 0,0 1 0,0 0 0,0 0 0,1-1 0,-1 1 0,1-2 0,-1 2 0,0-1 0,-1 1 0,1 0 0,0-1 0,0 1 0,2-2 0,-1 1 0,0 0 0,0 0 0,-1 0 0,0 1 0,0-1 0,0 1 0,0 0 0,1-1 0,-1 1 0,1-1 0,-1 0 0,0 1 0,-1-1 0,1 1 0,-1 0 0,1 0 0,1-1 0,-1 1 0,1-1 0,-1 0 0,0 1 0,0-1 0,1 0 0,-1 1 0,1-1 0,-1 0 0,1 0 0,0-1 0,1 0 0,-1 0 0,1 0 0,-1 0 0,1-1 0,0 1 0,0 0 0,-1 0 0,1 0 0,-1 0 0,1 0 0,0 0 0,0 0 0,0 8 0,0-3 0,0 6 0,0-6 0,0 3 0,0-3 0,1 2 0,-1-2 0,2-1 0,-2 0 0,1 1 0,-1-1 0,0 1 0,0-1 0,0 1 0,0-1 0,-1 1 0,1-1 0,-1 0 0,1 1 0,0-1 0,0 1 0,0-1 0,0 0 0,0 0 0,0 0 0,0 0 0,0 0 0,0 0 0,0 0 0,1 1 0,0-1 0,1 1 0,0-1 0,0 0 0,0 0 0,-2 0 0,0 0 0,0 0 0,0 0 0,0 0 0,0 0 0,0 0 0,-1 1 0,0-1 0,1 2 0,0-1 0,0 0 0,0 0 0,0-1 0,0 0 0,0 0 0,-1 0 0,0 0 0,1 0 0,-1 0 0,0 1 0,1-1 0,0 2 0,0-2 0,0 1 0,0-1 0,0 0 0,0 0 0,0 0 0,1 0 0,0 0 0,-1 0 0,0 0 0,1 0 0,0 1 0,-1 2 0,1-2 0,0 3 0,0-4 0,-1-1 0,0-4 0,1 0 0,0-2 0,0 3 0,0 0 0,0 0 0,0 0 0,0 1 0,0-1 0,0 1 0,1 0 0,-1 0 0,3 0 0,1 1 0,2-2 0,-3 2 0,-1-1 0,-2 0 0,1 0 0,-1-1 0,2 2 0,0 0 0,2 0 0,-1 0 0,-2-1 0,1 0 0,-2 0 0,0 1 0,0 3 0,-1-2 0,0 3 0,0-2 0,0 0 0,-1 0 0,1 0 0,-1 0 0,1 1 0,0 0 0,0-1 0,0 0 0,0 0 0,0 0 0,-1 0 0,0-5 0,0 0 0,1-3 0,0 3 0,2 0 0,0 1 0,0 0 0,2 1 0,-3-1 0,1 1 0,-1 0 0,-1-1 0,1 1 0,-1-2 0,0 0 0,0 0 0,0 0 0,0 3 0,0 3 0,0 0 0,0 4 0,0-5 0,0 2 0,0-1 0,0 0 0,0 0 0,0 0 0,0 0 0,0 0 0,0 0 0,1-2 0,0 1 0,1-1 0,0 0 0,0 1 0,0-2 0,0 2 0,-1-1 0,0-4 0,-1 2 0,-1-4 0,0 2 0,-1 0 0,-1 1 0,0-1 0,1 1 0,-2 0 0,2-1 0,-2 1 0,1 0 0,-1 1 0,2-1 0,-2 1 0,1-2 0,-1 3 0,1-1 0,0 0 0,0 1 0,0-1 0,-1 1 0,-2-1 0,3 1 0,-4-1 0,4 1 0,-4 0 0,4 0 0,-1 0 0,1 0 0,1 0 0,-2-1 0,2 1 0,-2-2 0,1 2 0,0-1 0,-1 0 0,2 0 0,0-1 0,1 0 0,1-1 0,0 1 0,0 0 0,-1 1 0,4 1 0,-1 1 0,2 0 0,-2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2T08:35:59.48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36 24575,'17'-7'0,"-4"4"0,-2-1 0,-5 3 0,-1 0 0,-2 1 0,-1 0 0,1-1 0,1 1 0,0-1 0,1 1 0,-2 0 0,-1-1 0,-1 1 0,0-2 0,0 2 0,1-1 0,1 0 0,-1 1 0,2-1 0,-2 0 0,2 1 0,0-2 0,1 1 0,1-2 0,-1 2 0,-1 0 0,1-1 0,-2 2 0,0 0 0,-2 1 0,1 0 0,-1 0 0,1 0 0,-2 1 0,0 0 0,-1 0 0,0-1 0,-1 0 0,1 0 0,-1 0 0,0 0 0,-3 2 0,1-3 0,-3 2 0,4-1 0,-3 1 0,3-1 0,-1 0 0,2-1 0,-2 1 0,2 0 0,-1-1 0,1 1 0,-1 0 0,1 0 0,-1 0 0,1 1 0,1-1 0,-1 0 0,2 0 0,-1-4 0,0 3 0,0-4 0,-1 3 0,0 1 0,-1 0 0,1 2 0,-6 0 0,3 0 0,-3-1 0,5 0 0,0-1 0,1 0 0,-1-1 0,1 1 0,-1 0 0,10 1 0,-5-1 0,8 1 0,-6-1 0,1 0 0,0-1 0,0 1 0,-2-2 0,0 2 0,1-1 0,-1 1 0,2 0 0,-2 0 0,2-1 0,-2 2 0,-1-3 0,0 3 0,0-3 0,1 2 0,0-2 0,0 2 0,0-2 0,-1 2 0,1-1 0,-1 1 0,0 0 0,0 1 0,1-1 0,-1 1 0,2-1 0,-2 0 0,2 0 0,-2 0 0,1 0 0,-1 0 0,0 1 0,1-1 0,0 1 0,0 0 0,-1-1 0,0 1 0,5-1 0,-1 0 0,2 0 0,-3 0 0,-4 1 0,1-1 0,-1 0 0,1 0 0,-1 0 0,0 2 0,-1 0 0,0 1 0,0-1 0,0 0 0,1 0 0,0-1 0,1 2 0,-1-2 0,1 2 0,-1-2 0,0 1 0,1-1 0,-2-3 0,-1 2 0,-2-5 0,-1 4 0,0 0 0,1 1 0,1 0 0,-1 0 0,1 0 0,-1-1 0,1 2 0,0-1 0,0 0 0,0 1 0,0-2 0,-1 2 0,0-1 0,0 1 0,0-1 0,1 1 0,0-1 0,0 0 0,0 0 0,0 0 0,-1-1 0,1 2 0,-2-3 0,1 3 0,-1-2 0,1 1 0,1-1 0,0 1 0,1-1 0,0 0 0,-4 1 0,1-1 0,-4 3 0,-2-2 0,4 3 0,1-3 0,7 0 0,2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2T08:35:59.4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0 157 24575,'8'-2'0,"1"2"0,-4-1 0,0 2 0,-3-2 0,-1 3 0,1-3 0,0 2 0,0-1 0,0 0 0,0 0 0,1 1 0,-2-2 0,3 3 0,-3-3 0,2 2 0,-1-1 0,0 0 0,0 0 0,0 1 0,-1-2 0,1 1 0,0-1 0,0-1 0,1 2 0,-1-1 0,1 1 0,-1 0 0,1 0 0,2 0 0,-2 0 0,3-1 0,-4 0 0,2 0 0,-2 0 0,1 1 0,0-1 0,-1 1 0,1-1 0,-2 0 0,1 1 0,-1-1 0,1 1 0,1 0 0,-1-1 0,1 0 0,-1 0 0,0 0 0,0 0 0,0 1 0,0-1 0,0 1 0,0 0 0,0-1 0,1 1 0,1-1 0,0 0 0,0 0 0,-1 1 0,1-1 0,-2 0 0,1 1 0,-1-2 0,0 1 0,0-1 0,-1 2 0,1-1 0,-1 0 0,1 1 0,6-1 0,-2-1 0,4-1 0,-5 2 0,0 1 0,-3 0 0,0 0 0,0 0 0,3-3 0,-3 2 0,3 0 0,-3 0 0,0 2 0,1-1 0,-1 1 0,2-1 0,-2 0 0,1 0 0,-1 0 0,1 0 0,0-1 0,1 1 0,0-2 0,0 2 0,-2-1 0,1 1 0,1-1 0,-1 1 0,1-2 0,-2 2 0,1-1 0,-1 0 0,2 0 0,2-1 0,0 1 0,-1 0 0,-1 1 0,0-1 0,-2 0 0,1 1 0,-2-2 0,0 2 0,0-2 0,1 2 0,0-1 0,2 0 0,-1 0 0,2-1 0,-1 1 0,1-1 0,-2 1 0,0 0 0,-1 1 0,-1 0 0,1-1 0,4-1 0,0 0 0,2-1 0,-2 1 0,-4 1 0,1 0 0,-1 1 0,0 0 0,0 0 0,0-1 0,1 1 0,-1-2 0,1 2 0,-1-1 0,0 1 0,0 0 0,0 0 0,0-1 0,0 1 0,0-2 0,0 1 0,1 0 0,-1 0 0,0 1 0,0-1 0,0 1 0,-1-2 0,1 2 0,0-1 0,-1 0 0,2 1 0,-2-1 0,2 1 0,0-1 0,1 0 0,-1 0 0,1 0 0,-3 0 0,2 1 0,-2-1 0,1 1 0,0 0 0,-1-1 0,2 0 0,-1 0 0,2 0 0,0 1 0,-1 0 0,-1 0 0,-1-1 0,3 2 0,-1-3 0,4 2 0,-3-2 0,2 0 0,-3 0 0,0 2 0,-1 0 0,0-1 0,0 0 0,0 0 0,-1 0 0,1-1 0,-1 1 0,1 1 0,3-2 0,-1 1 0,0-2 0,0 3 0,-2-2 0,1 1 0,-2 1 0,0-1 0,1 1 0,1-1 0,-1 1 0,0-1 0,0 1 0,-1-1 0,1 1 0,0-1 0,2 1 0,-2 0 0,0-1 0,0 1 0,-1-1 0,1 1 0,0-1 0,0 1 0,0-1 0,0 1 0,0 0 0,0 0 0,-1-1 0,1 0 0,-1 1 0,0-1 0,2 0 0,-2 1 0,2 0 0,-1-1 0,0 0 0,0 0 0,0 0 0,0 0 0,-1 0 0,0 0 0,1 1 0,-1-1 0,1 0 0,-1 1 0,0-2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2T08:35:59.4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6 24575,'12'-1'0,"13"1"0,-12-1 0,8 1 0,-18 1 0,1-2 0,-1 1 0,0-1 0,-1 1 0,0 0 0,0 1 0,0-1 0,1 1 0,-1 0 0,1-1 0,0 1 0,-1 0 0,3-1 0,-1 1 0,3-1 0,-3 0 0,0 0 0,-2 0 0,1-1 0,-1 1 0,0-1 0,1 1 0,0 0 0,2 0 0,-1 0 0,1 1 0,0-1 0,-1 0 0,3 1 0,-5-2 0,3 2 0,-3-2 0,1 1 0,-1-1 0,2 1 0,-2-1 0,1 1 0,-1 0 0,0 0 0,0 0 0,0 0 0,0 0 0,1 1 0,-1-1 0,0 1 0,0-1 0,1 1 0,-1-1 0,1 2 0,-1-2 0,0 1 0,0-1 0,-1 1 0,1-1 0,-1 1 0,1 0 0,0-1 0,0 0 0,0 0 0,-1 0 0,1 0 0,-1 1 0,1 0 0,0-1 0,0 1 0,1 0 0,0-1 0,1 1 0,0-1 0,2 0 0,0 0 0,2 0 0,0 0 0,-2 0 0,1 0 0,-1 0 0,-1 0 0,1 1 0,-1 0 0,1 0 0,-1-1 0,2 0 0,-3-1 0,1 2 0,-1-1 0,-1 1 0,0-1 0,-1 1 0,1 0 0,0 0 0,1 1 0,-1-1 0,-1 0 0,-1 1 0,1-1 0,-2 1 0,1 0 0,1 0 0,1-1 0,6 2 0,0-2 0,5 1 0,-6-1 0,3-1 0,-6 0 0,-1 0 0,-2 0 0,0 1 0,0-1 0,1 1 0,-1 0 0,0-1 0,2 2 0,0-1 0,1-1 0,-1 1 0,0-2 0,-1 3 0,-1-2 0,1 1 0,0 0 0,1-1 0,4 1 0,-2-1 0,2 0 0,-5 1 0,0-1 0,-1 1 0,0-1 0,1 0 0,2 0 0,0 0 0,2 1 0,-3-1 0,4 2 0,-2-1 0,4 0 0,-1 0 0,2-1 0,-4 1 0,1-1 0,-2 0 0,0 0 0,-2-1 0,-1 0 0,0 1 0,-1-1 0,-1 2 0,1-2 0,-1 2 0,0 0 0,1 0 0,-2 1 0,2-1 0,-1 0 0,1 0 0,1-1 0,-1 2 0,1-2 0,-1 2 0,0-2 0,0 2 0,3 0 0,-1 0 0,0-1 0,0 1 0,-1-2 0,1 2 0,-2-2 0,1 2 0,1-1 0,0 0 0,1 1 0,-1-2 0,0 2 0,-3-1 0,1-1 0,1 0 0,2-1 0,-1 1 0,0-2 0,-1 2 0,-1-1 0,1 1 0,0 0 0,1-1 0,0 2 0,-1-2 0,1 2 0,0-1 0,0 0 0,-1 1 0,1-1 0,-1 2 0,1-2 0,2 1 0,-2-1 0,4 0 0,-2 0 0,1 0 0,1 0 0,0-1 0,-2 1 0,0 0 0,-3 1 0,1 1 0,0-3 0,2 3 0,1-4 0,0 3 0,-4-1 0,3 1 0,-5 1 0,2-1 0,-2 0 0,1 0 0,0-1 0,0 1 0,0 0 0,1 0 0,2 0 0,-1 1 0,3-2 0,1 4 0,0-3 0,0 2 0,-2-2 0,-4 1 0,1 0 0,-1 0 0,0-2 0,0 1 0,-1 0 0,1-1 0,-2 2 0,2-2 0,-1 2 0,1-2 0,0 2 0,0-2 0,1 2 0,-1-2 0,1 1 0,-1-1 0,0 0 0,1-1 0,-1 1 0,0-2 0,1 2 0,0-1 0,-1 1 0,-1-1 0,0 0 0,-1-1 0,1 1 0,0 0 0,1 1 0,-1-1 0,-4-1 0,1-1 0,-3 0 0,2 1 0,0 0 0,0 1 0,-1-2 0,-2 0 0,0 1 0,1-1 0,-5 3 0,4-2 0,-3 2 0,2 0 0,3 0 0,-6-1 0,7 0 0,-10 0 0,8 1 0,-3 0 0,4 0 0,0 0 0,1 0 0,0 0 0,0 0 0,1-1 0,-1 0 0,1 0 0,-1 0 0,1 0 0,-1 0 0,0 0 0,1 0 0,-1 0 0,1 0 0,0 0 0,0 0 0,0 0 0,-1 1 0,1 0 0,-1-1 0,1 0 0,0-1 0,-1 1 0,0 0 0,0 1 0,0 0 0,1 1 0,0-2 0,0 2 0,0-3 0,-1 2 0,1-1 0,-1 1 0,1 0 0,0 0 0,1-1 0,-1 1 0,1-1 0,-2 1 0,1 0 0,-2 0 0,2 0 0,-1 0 0,1 0 0,0 0 0,0 0 0,0 0 0,0 0 0,0 0 0,-1 0 0,0 0 0,1 0 0,0 0 0,-1 0 0,0 1 0,1-1 0,0 1 0,0-1 0,0 0 0,0 0 0,0 0 0,0 1 0,2 0 0,0 1 0,4-1 0,4 2 0,7-3 0,3 0 0,0-1 0,-5 0 0,-6 1 0,-5 2 0,0-1 0,-2 0 0,2 0 0,-1 0 0,1-1 0,0 0 0,0 0 0,0 1 0,0-1 0,-1-1 0,0 1 0,1 1 0,1 1 0,0 0 0,1 0 0,3 0 0,0 0 0,10-2 0,-5 1 0,5-1 0,-5 0 0,-3 0 0,-6 1 0,-1 0 0,-2 1 0,1-1 0,0 1 0,1-2 0,1 1 0,0 0 0,3-1 0,-2 1 0,6-3 0,-6 1 0,5-2 0,-5 1 0,0-1 0,0 1 0,-1 0 0,0 1 0,-4 0 0,-2 1 0,-9-3 0,-6 1 0,-3-2 0,-6-1 0,8 3 0,3-2 0,8 2 0,2-2 0,0 1 0,-5 1 0,5 0 0,-8 2 0,9-2 0,-3 2 0,5-1 0,-1 0 0,2 1 0,-2-1 0,1 1 0,-1-1 0,0 0 0,-2 1 0,0 0 0,0 0 0,0 0 0,2 0 0,1 0 0,0-1 0,1 0 0,0 1 0,0-1 0,0 0 0,-1 0 0,1 0 0,-1 0 0,1 1 0,0 0 0,1 0 0,0-2 0,1 0 0,0 0 0,2 1 0,5 0 0,-2 1 0,5 0 0,-5 0 0,0-1 0,-1 0 0,2-1 0,-1 1 0,0-1 0,-2 1 0,0 0 0,-2-1 0,0 1 0,0-1 0,0 2 0,2-1 0,2-2 0,0 1 0,2-3 0,-1 2 0,2 0 0,-1 0 0,0 2 0,-2-1 0,-1 1 0,2 2 0,0-1 0,2 2 0,-2-1 0,0 1 0,-2-1 0,0 0 0,-1 1 0,0-1 0,-1 1 0,-1 1 0,0-1 0,0 0 0,0 0 0,0 0 0,1 1 0,-2 1 0,1 0 0,0 0 0,-1-1 0,1 0 0,-1-1 0,0 0 0,0 0 0,-2-1 0,0 1 0,-4-1 0,0 1 0,1 0 0,1 0 0,2-2 0,0 1 0,2-1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2T08:35:59.4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69 88 24575,'9'1'0,"-2"0"0,0-2 0,0 1 0,-3-1 0,3 1 0,-1-1 0,1 0 0,3-1 0,-5 2 0,4 0 0,-5-1 0,0 0 0,0 0 0,-1 1 0,0 0 0,-1 0 0,0 0 0,-1 1 0,1 0 0,-1-1 0,1 0 0,0 0 0,0 0 0,0 0 0,0 1 0,0 0 0,0 0 0,0 0 0,0-1 0,1 0 0,0 1 0,-1 0 0,1-1 0,0-2 0,1 0 0,-2 0 0,1 0 0,-1 0 0,0 0 0,0 0 0,-1 0 0,0-1 0,-1 1 0,-2-1 0,-2 1 0,-5 1 0,-5-1 0,-1 1 0,-3 0 0,4 0 0,3 1 0,-3 0 0,7-1 0,-3 1 0,4-1 0,0 1 0,0 0 0,2-1 0,0 1 0,-1-1 0,-1 1 0,-5 0 0,4 1 0,-6-1 0,8 2 0,-4-2 0,5 2 0,0-2 0,0 1 0,1 0 0,-1 0 0,3 1 0,-1 0 0,4 0 0,0 0 0,4 0 0,3-1 0,2 0 0,7-3 0,-6 1 0,13-4 0,-5 4 0,13-4 0,-7 1 0,4 1 0,-9-3 0,-4 6 0,-1-2 0,-9 2 0,2-1 0,-2 1 0,-1-1 0,0 1 0,-1-1 0,-1 1 0,-1-1 0,0 2 0,0-1 0,-1 1 0,-1 0 0,0 0 0,-1 1 0,0 0 0,-1-1 0,-1 1 0,-1 0 0,-2-1 0,0 3 0,-5-2 0,3 0 0,-9 3 0,4-5 0,-9 3 0,3-5 0,0 1 0,-2 2 0,5-4 0,1 4 0,3-4 0,5 0 0,-1 1 0,2 1 0,-2-3 0,1 4 0,1-3 0,-1 2 0,4 1 0,0-2 0,7 1 0,6-2 0,4 0 0,2 1 0,-2-2 0,-5 4 0,9-6 0,-11 4 0,14-4 0,-14 3 0,5 0 0,-7 1 0,-1 0 0,0 1 0,-3 0 0,0 1 0,1-1 0,0 1 0,1 0 0,2-1 0,-2 0 0,2-1 0,-2 1 0,2 1 0,-2 0 0,2-1 0,-2 0 0,0 1 0,-1 1 0,0 1 0,-2 1 0,0-1 0,0 0 0,-1 1 0,1 0 0,-1 1 0,0 1 0,-1-1 0,0 1 0,-5 2 0,-3 2 0,0-1 0,-3 3 0,2-5 0,-2 1 0,0-1 0,4-2 0,-2 2 0,6-2 0,-4 1 0,5-3 0,1-1 0,1-1 0,0-2 0,1 0 0,0-1 0,0 1 0,0 0 0,1 1 0,-1-1 0,1 1 0,-1 0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2T08:35:59.48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37 24575,'8'-4'0,"0"-1"0,-4 4 0,0 0 0,0 0 0,0 1 0,2 0 0,-2 0 0,2-1 0,0 0 0,-2 0 0,1 0 0,-2 1 0,-2 1 0,1-1 0,-2 2 0,1-1 0,1 0 0,-1 1 0,2-2 0,0 1 0,-1-1 0,0-1 0,0 1 0,-1-1 0,1 1 0,0-1 0,0 1 0,0-1 0,0 1 0,0 0 0,-1-1 0,0-1 0,-2-1 0,-3 0 0,-5 0 0,-6 2 0,3-1 0,-4 2 0,7 0 0,0 0 0,4 0 0,1 0 0,0 0 0,2 0 0,1 0 0,4-2 0,1 2 0,1-3 0,-2 2 0,-1-1 0,-1 1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2T08:35:59.49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168 78 24575,'-7'-3'0,"2"1"0,0 0 0,2 2 0,0-1 0,-1 1 0,1 0 0,-1 0 0,2 0 0,-2 0 0,1 1 0,0-1 0,-1 1 0,1 0 0,-5 2 0,1 0 0,-4 2 0,6-3 0,0 0 0,2-1 0,1 1 0,1-2 0,-1 1 0,1 0 0,0 0 0,1 1 0,0 0 0,0 0 0,0 0 0,0 0 0,1-1 0,1 0 0,0-1 0,0-1 0,2 1 0,1-2 0,9-2 0,4-2 0,-2-1 0,3 0 0,-7 2 0,2-1 0,-2 0 0,-2 0 0,-4 1 0,-1 1 0,-1 1 0,-1 0 0,0 1 0,1-2 0,-2 3 0,4-2 0,-3 2 0,4-1 0,-4 1 0,4-2 0,-2 2 0,2-3 0,-3 4 0,0 0 0,-2 1 0,-2 1 0,-2 0 0,-1 1 0,-6 3 0,-1 3 0,-15 5 0,9-2 0,-13 0 0,11 2 0,-3-5 0,-3 4 0,8-6 0,-1-2 0,6-2 0,4-3 0,1 0 0,2 0 0,1 0 0,1-2 0,-1-1 0,2 1 0,-1-1 0,2 1 0,-1 0 0,1 0 0,0 0 0,0-1 0,0 0 0,0 0 0,1-1 0,0 2 0,2-1 0,0 0 0,3 0 0,0-1 0,3-2 0,-1 0 0,7-5 0,1-1 0,6-4 0,-6 3 0,2 2 0,-10 6 0,0 1 0,-5 3 0,-10 6 0,-8 4 0,-5 3 0,-4 4 0,-1-2 0,0 2 0,3-5 0,2-3 0,9-3 0,3-3 0,3 0 0,3-2 0,0 1 0,1-2 0,12-6 0,-5 3 0,9-3 0,-5 5 0,-5 1 0,1 1 0,-5 0 0,-1 2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69620-070F-D948-B6E5-ABE1BC2E8378}" type="datetimeFigureOut">
              <a:rPr lang="fr-FR" smtClean="0"/>
              <a:t>02/04/2025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FC862-3C35-3D4E-9084-D9ECACF1A1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560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1457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bg>
      <p:bgPr>
        <a:solidFill>
          <a:srgbClr val="261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04E268A4-6317-AD18-F835-26FD8A4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1" y="6318001"/>
            <a:ext cx="2906816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PLATAN, Jyväskylä, Finland, 2024 June 9-14</a:t>
            </a:r>
            <a:endParaRPr lang="fr-FR" dirty="0"/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0A52495C-4D5D-9DFB-B0A8-A8C9F1707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28510"/>
            <a:ext cx="462455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3">
            <a:extLst>
              <a:ext uri="{FF2B5EF4-FFF2-40B4-BE49-F238E27FC236}">
                <a16:creationId xmlns:a16="http://schemas.microsoft.com/office/drawing/2014/main" id="{E706329C-2134-9984-357C-4754E4BEA621}"/>
              </a:ext>
            </a:extLst>
          </p:cNvPr>
          <p:cNvSpPr txBox="1">
            <a:spLocks/>
          </p:cNvSpPr>
          <p:nvPr userDrawn="1"/>
        </p:nvSpPr>
        <p:spPr>
          <a:xfrm>
            <a:off x="9117024" y="6328510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>
                <a:solidFill>
                  <a:schemeClr val="bg1"/>
                </a:solidFill>
              </a:rPr>
              <a:t>Nathalie Lecesne</a:t>
            </a:r>
          </a:p>
        </p:txBody>
      </p:sp>
    </p:spTree>
    <p:extLst>
      <p:ext uri="{BB962C8B-B14F-4D97-AF65-F5344CB8AC3E}">
        <p14:creationId xmlns:p14="http://schemas.microsoft.com/office/powerpoint/2010/main" val="1030771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826611-ED43-B048-9A6A-E18D384051AF}" type="datetime1">
              <a:rPr lang="fr-FR" smtClean="0"/>
              <a:t>02/04/2025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PLATAN, 2024 June 9-14, Jyväskylä, Finland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241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solidFill>
          <a:srgbClr val="C95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C3D621-BB3F-DE48-AFC6-5089FDB9E9A0}" type="datetime1">
              <a:rPr lang="fr-FR" smtClean="0"/>
              <a:t>02/04/2025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PLATAN, 2024 June 9-14, Jyväskylä, Finland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077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23D40B1-3F59-C44E-AFC8-2E81348EFE69}" type="datetime1">
              <a:rPr lang="fr-FR" smtClean="0"/>
              <a:t>02/04/2025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PLATAN, 2024 June 9-14, Jyväskylä, Finland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950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92478"/>
            <a:ext cx="7129463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3086101"/>
            <a:ext cx="10801349" cy="304323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10C52C3-4175-8D44-AB21-573F4111958B}" type="datetime1">
              <a:rPr lang="fr-FR" smtClean="0"/>
              <a:t>02/04/2025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PLATAN, 2024 June 9-14, Jyväskylä, Finland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887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Visage humain, capture d’écran, usine, art&#10;&#10;Description générée automatiquement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789" b="75341"/>
          <a:stretch/>
        </p:blipFill>
        <p:spPr>
          <a:xfrm>
            <a:off x="0" y="6317999"/>
            <a:ext cx="12192000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711BF4-352A-A94C-A8ED-82B00D1CA52A}" type="datetime1">
              <a:rPr lang="fr-FR" smtClean="0"/>
              <a:t>02/04/2025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PLATAN, 2024 June 9-14, Jyväskylä, Finland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204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19" t="28724" r="119" b="63410"/>
          <a:stretch/>
        </p:blipFill>
        <p:spPr>
          <a:xfrm>
            <a:off x="-14514" y="6318001"/>
            <a:ext cx="12206514" cy="5406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DA1B15-9C5B-354A-98EE-C0B7211C73CF}" type="datetime1">
              <a:rPr lang="fr-FR" smtClean="0"/>
              <a:t>02/04/2025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PLATAN, 2024 June 9-14, Jyväskylä, Finland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245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6" t="33966" r="-156" b="58168"/>
          <a:stretch/>
        </p:blipFill>
        <p:spPr>
          <a:xfrm>
            <a:off x="3175" y="6317999"/>
            <a:ext cx="12201525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1B35E4-CE2D-FD4E-BCD9-1F6D742997E1}" type="datetime1">
              <a:rPr lang="fr-FR" smtClean="0"/>
              <a:t>02/04/2025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913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779C4B-6C33-8A68-E4D7-CC3F7053175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17D55AC-7EFB-414C-BA12-B50C46ED9073}" type="datetime1">
              <a:rPr lang="fr-FR" smtClean="0"/>
              <a:t>02/04/2025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346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A744807-E470-CFFA-FCC2-F5FE905269DE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5292725" cy="414020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89138"/>
            <a:ext cx="5292724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9F1C-94D0-C944-9D9B-70A7A7CC2789}" type="datetime1">
              <a:rPr lang="fr-FR" smtClean="0"/>
              <a:t>02/04/2025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PLATAN, 2024 June 9-14, Jyväskylä, Finland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ED1F4B-F8AF-6A32-996A-140828E4F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A45FD47-8F02-E3D1-8836-A153070B3F1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166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090958-F7E7-8AD5-A483-0D1FBFEB2709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3455989" cy="414020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1989138"/>
            <a:ext cx="3457575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93AD1-1762-2B49-95F7-7B6492C77FA4}" type="datetime1">
              <a:rPr lang="fr-FR" smtClean="0"/>
              <a:t>02/04/2025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PLATAN, 2024 June 9-14, Jyväskylä, Finland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B376B07-EB61-361A-CDFD-5E75CD9A2FD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40688" y="1989138"/>
            <a:ext cx="3457575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12BC44-B713-09E9-A994-1EBF66495F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1B42FC7-ECB4-B8DF-817A-1F225C02B42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150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D0E8317-6100-4728-184D-31EFF1753D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6800" cy="4636800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1" y="6318001"/>
            <a:ext cx="2906816" cy="540000"/>
          </a:xfrm>
        </p:spPr>
        <p:txBody>
          <a:bodyPr/>
          <a:lstStyle>
            <a:lvl1pPr>
              <a:defRPr>
                <a:solidFill>
                  <a:srgbClr val="60A4B4"/>
                </a:solidFill>
              </a:defRPr>
            </a:lvl1pPr>
          </a:lstStyle>
          <a:p>
            <a:r>
              <a:rPr lang="fr-FR" dirty="0"/>
              <a:t>ISOLFRANCE, </a:t>
            </a:r>
            <a:r>
              <a:rPr lang="fr-FR" dirty="0" err="1"/>
              <a:t>IJCLab</a:t>
            </a:r>
            <a:r>
              <a:rPr lang="fr-FR" dirty="0"/>
              <a:t>, 3-4 avril 2025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28510"/>
            <a:ext cx="462455" cy="540000"/>
          </a:xfrm>
        </p:spPr>
        <p:txBody>
          <a:bodyPr/>
          <a:lstStyle>
            <a:lvl1pPr>
              <a:defRPr>
                <a:solidFill>
                  <a:srgbClr val="60A4B4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BA9B7905-4BD6-FAF2-13AD-4BE2D77639E1}"/>
              </a:ext>
            </a:extLst>
          </p:cNvPr>
          <p:cNvSpPr txBox="1">
            <a:spLocks/>
          </p:cNvSpPr>
          <p:nvPr userDrawn="1"/>
        </p:nvSpPr>
        <p:spPr>
          <a:xfrm>
            <a:off x="9117024" y="6328510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Nathalie Lecesne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0D676029-AFBE-54EC-4836-1620027EF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10"/>
            <a:ext cx="10801350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1F7F84D0-6875-8F2E-25F6-A47E819CC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51923"/>
            <a:ext cx="12192000" cy="5166078"/>
          </a:xfrm>
        </p:spPr>
        <p:txBody>
          <a:bodyPr/>
          <a:lstStyle>
            <a:lvl1pPr>
              <a:defRPr sz="1800" b="1">
                <a:solidFill>
                  <a:srgbClr val="60A4B4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758127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A245C0-7608-29FB-E211-F4BD5616FEB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6213AF-EDE7-ABD8-3C87-12C13108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49" cy="1141413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39BCA0-00EB-4C04-FE5D-D57CFB42A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989137"/>
            <a:ext cx="5302250" cy="583375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039CBE-47B6-B221-F597-0A920B645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6" y="2731009"/>
            <a:ext cx="5302250" cy="339833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AB4248-870C-318C-3957-BD4B81DDC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4" y="1989138"/>
            <a:ext cx="5302250" cy="583374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C83028-6471-684E-6541-3C912C1C88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731009"/>
            <a:ext cx="5302250" cy="339833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B6BE0A8-167A-EDED-938A-7034D719E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CAA8-8418-F442-B6A2-157B15824D8C}" type="datetime1">
              <a:rPr lang="fr-FR" smtClean="0"/>
              <a:t>02/04/2025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76D9B09-35F6-CD02-5B0F-09D34FE86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PLATAN, 2024 June 9-14, Jyväskylä, Finland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EAAAD1C-47AE-9FCA-0448-17D1AFD6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B145831-15F1-C839-875C-ABB8BFD27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F0FFB82-6432-211D-DD5B-E79E186C1CF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764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5B9310-A98B-02B0-8DFD-5F4E8CAFFA5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424FF7A-7AC1-B304-B766-865CD6D6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10"/>
            <a:ext cx="10801350" cy="1141413"/>
          </a:xfrm>
        </p:spPr>
        <p:txBody>
          <a:bodyPr anchor="ctr">
            <a:norm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332EF9-A7AF-0E36-B432-A2F119BA7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PLATAN, 2024 June 9-14, Jyväskylä, </a:t>
            </a:r>
            <a:r>
              <a:rPr lang="fr-FR" dirty="0" err="1"/>
              <a:t>Finland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64E45D-D49D-03B1-DAB7-55D30C0F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24615F-94DA-228D-98B8-8CFF9A1CF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CA7C713-6E9F-9E06-96FE-1CBF92D19B1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475721C6-4CC6-0792-1D06-80E5ADB2BD76}"/>
              </a:ext>
            </a:extLst>
          </p:cNvPr>
          <p:cNvSpPr txBox="1">
            <a:spLocks/>
          </p:cNvSpPr>
          <p:nvPr userDrawn="1"/>
        </p:nvSpPr>
        <p:spPr>
          <a:xfrm>
            <a:off x="9117024" y="6328510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Nathalie Lecesne</a:t>
            </a:r>
          </a:p>
        </p:txBody>
      </p:sp>
    </p:spTree>
    <p:extLst>
      <p:ext uri="{BB962C8B-B14F-4D97-AF65-F5344CB8AC3E}">
        <p14:creationId xmlns:p14="http://schemas.microsoft.com/office/powerpoint/2010/main" val="33791077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B8A527-1B2B-DE45-94C4-74131F0C929D}" type="datetime1">
              <a:rPr lang="fr-FR" smtClean="0"/>
              <a:t>02/04/2025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PLATAN, 2024 June 9-14, Jyväskylä, Finland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383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509CBF-AC4F-6A85-985B-A7A28D9035B6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1C3DA6-1B9F-AE68-9F5A-FD8A36CF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ACCB-9813-824D-97B1-C98CF26CB90A}" type="datetime1">
              <a:rPr lang="fr-FR" smtClean="0"/>
              <a:t>02/04/2025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BE1939-A96A-8869-5F61-1052CDEF9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PLATAN, 2024 June 9-14, Jyväskylä, Finland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3CACE9-C05D-2E68-0F2C-D1EA945D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26178BC9-AFF1-066B-B74E-64F49DDF1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07CDDF1-8217-8011-188E-6C6B607E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88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E014FF3-6B7D-01A9-4EDB-BCA4CB430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549275"/>
            <a:ext cx="7129462" cy="558006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659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7569-39C8-2A40-92BF-141AFD3225BA}" type="datetime1">
              <a:rPr lang="fr-FR" smtClean="0"/>
              <a:t>02/04/2025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PLATAN, 2024 June 9-14, Jyväskylä, Finland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71CAEE75-82CA-0EE9-8A64-25E8B567C7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89138"/>
            <a:ext cx="12192000" cy="4868862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4" name="Image 3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B82D3D8F-3630-17C3-D58D-6A3635BC62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E3B2C7A-E65D-05D7-72D2-8FDF998E716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963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image">
    <p:bg>
      <p:bgPr>
        <a:solidFill>
          <a:srgbClr val="CAC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uage, plein air, arbre, ciel&#10;&#10;Description générée automatiquement">
            <a:extLst>
              <a:ext uri="{FF2B5EF4-FFF2-40B4-BE49-F238E27FC236}">
                <a16:creationId xmlns:a16="http://schemas.microsoft.com/office/drawing/2014/main" id="{3B74FEEB-0659-65A4-17DA-8B87A7290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9" t="35139" b="10140"/>
          <a:stretch/>
        </p:blipFill>
        <p:spPr>
          <a:xfrm>
            <a:off x="0" y="1989138"/>
            <a:ext cx="12192000" cy="48688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E7EC10-206A-72F4-91BB-2E65EF32210F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95A2-428F-C547-B0CF-F8C699EC9139}" type="datetime1">
              <a:rPr lang="fr-FR" smtClean="0"/>
              <a:t>02/04/2025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PLATAN, 2024 June 9-14, Jyväskylä, Finland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E507065-CF76-8E92-00FE-38DBC2ED04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2946AB7-A2AE-FE87-1FF5-759E09BE9A03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O. Naves/</a:t>
            </a:r>
            <a:r>
              <a:rPr lang="fr-FR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Drakodrone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738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carte, diagramme, Plan&#10;&#10;Description générée automatiquement">
            <a:extLst>
              <a:ext uri="{FF2B5EF4-FFF2-40B4-BE49-F238E27FC236}">
                <a16:creationId xmlns:a16="http://schemas.microsoft.com/office/drawing/2014/main" id="{A1CBB1D1-9CE9-D73F-D21D-A5DAF8E7D9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427" y="1265572"/>
            <a:ext cx="7870248" cy="48637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41D318-D2A0-774E-EEB5-5F2E5D4207E3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341167-FF0D-D71B-6A48-B5C37ACF5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61AF02-3051-6181-2F34-CA165C73A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150BA-76BF-9E4D-8C3B-36BC7CA53BF4}" type="datetime1">
              <a:rPr lang="fr-FR" smtClean="0"/>
              <a:t>02/04/2025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82B163-7A6B-8D00-78F2-898E7BC1B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PLATAN, 2024 June 9-14, Jyväskylä, Finland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554EF3-BE24-DB3A-DB8F-3CA03B630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0AC1D9F-B01A-B9BD-1811-BDADB8805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90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4109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3429000"/>
            <a:ext cx="10801350" cy="1439863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213" y="1989138"/>
            <a:ext cx="3457575" cy="729933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27B450C7-AFD4-F244-8F38-34FF1A5632BE}" type="datetime1">
              <a:rPr lang="fr-FR" smtClean="0"/>
              <a:t>02/04/2025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687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Antoine de Roubin - Audition CPJ UNICAEN</a:t>
            </a:r>
            <a:endParaRPr lang="fr-FR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9051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  <p:sp>
        <p:nvSpPr>
          <p:cNvPr id="2" name="ZoneTexte 1"/>
          <p:cNvSpPr txBox="1"/>
          <p:nvPr userDrawn="1"/>
        </p:nvSpPr>
        <p:spPr>
          <a:xfrm>
            <a:off x="11493224" y="6596390"/>
            <a:ext cx="7083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C. </a:t>
            </a:r>
            <a:r>
              <a:rPr lang="fr-FR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Barué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76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12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ogo seu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99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84648E8-20C0-A703-5721-F09140286C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D87A8241-5D3B-0D43-A485-3FE27197CBBE}" type="datetime1">
              <a:rPr lang="fr-FR" smtClean="0"/>
              <a:t>02/04/2025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0313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FE161-F273-FD72-F1A1-439897F66E3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6C53F00-4E92-F84F-A5BD-250D99978CD6}" type="datetime1">
              <a:rPr lang="fr-FR" smtClean="0"/>
              <a:t>02/04/2025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867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E875B8F4-4A66-A94E-BE77-ADA619293491}" type="datetime1">
              <a:rPr lang="fr-FR" smtClean="0"/>
              <a:t>02/04/2025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701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8760A5-4195-9E50-D0C2-1CD72DFF81EC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426AC40E-99F5-0D46-B77E-5E25A9BD10C9}" type="datetime1">
              <a:rPr lang="fr-FR" smtClean="0"/>
              <a:t>02/04/2025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682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D8250EB-B0C5-1B57-C3BE-6BA2B94C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290FDB-4BF6-552E-F9DE-E0BE6EB81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989138"/>
            <a:ext cx="10801350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F7C23DA9-CFFD-3C42-A7BB-ED4CF0EA590A}" type="datetime1">
              <a:rPr lang="fr-FR" smtClean="0"/>
              <a:t>02/04/2025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04228E-A1D3-107C-CD03-5E01B1840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8001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1C997C-4506-BCCC-5373-325AA0E6A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460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9" r:id="rId2"/>
    <p:sldLayoutId id="2147483666" r:id="rId3"/>
    <p:sldLayoutId id="2147483662" r:id="rId4"/>
    <p:sldLayoutId id="2147483665" r:id="rId5"/>
    <p:sldLayoutId id="2147483649" r:id="rId6"/>
    <p:sldLayoutId id="2147483667" r:id="rId7"/>
    <p:sldLayoutId id="2147483669" r:id="rId8"/>
    <p:sldLayoutId id="2147483668" r:id="rId9"/>
    <p:sldLayoutId id="2147483671" r:id="rId10"/>
    <p:sldLayoutId id="2147483651" r:id="rId11"/>
    <p:sldLayoutId id="2147483670" r:id="rId12"/>
    <p:sldLayoutId id="2147483678" r:id="rId13"/>
    <p:sldLayoutId id="2147483650" r:id="rId14"/>
    <p:sldLayoutId id="2147483673" r:id="rId15"/>
    <p:sldLayoutId id="2147483674" r:id="rId16"/>
    <p:sldLayoutId id="2147483675" r:id="rId17"/>
    <p:sldLayoutId id="2147483652" r:id="rId18"/>
    <p:sldLayoutId id="2147483664" r:id="rId19"/>
    <p:sldLayoutId id="2147483653" r:id="rId20"/>
    <p:sldLayoutId id="2147483654" r:id="rId21"/>
    <p:sldLayoutId id="2147483655" r:id="rId22"/>
    <p:sldLayoutId id="2147483656" r:id="rId23"/>
    <p:sldLayoutId id="2147483660" r:id="rId24"/>
    <p:sldLayoutId id="2147483676" r:id="rId25"/>
    <p:sldLayoutId id="2147483657" r:id="rId26"/>
    <p:sldLayoutId id="2147483677" r:id="rId27"/>
    <p:sldLayoutId id="2147483680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orient="horz" pos="3861" userDrawn="1">
          <p15:clr>
            <a:srgbClr val="547EBF"/>
          </p15:clr>
        </p15:guide>
        <p15:guide id="3" pos="7242" userDrawn="1">
          <p15:clr>
            <a:srgbClr val="547EBF"/>
          </p15:clr>
        </p15:guide>
        <p15:guide id="4" pos="438" userDrawn="1">
          <p15:clr>
            <a:srgbClr val="547EBF"/>
          </p15:clr>
        </p15:guide>
        <p15:guide id="5" pos="2751" userDrawn="1">
          <p15:clr>
            <a:srgbClr val="F26B43"/>
          </p15:clr>
        </p15:guide>
        <p15:guide id="6" pos="5065" userDrawn="1">
          <p15:clr>
            <a:srgbClr val="F26B43"/>
          </p15:clr>
        </p15:guide>
        <p15:guide id="7" pos="3840" userDrawn="1">
          <p15:clr>
            <a:srgbClr val="FDE53C"/>
          </p15:clr>
        </p15:guide>
        <p15:guide id="8" orient="horz" pos="2160" userDrawn="1">
          <p15:clr>
            <a:srgbClr val="FDE53C"/>
          </p15:clr>
        </p15:guide>
        <p15:guide id="9" orient="horz" pos="1253" userDrawn="1">
          <p15:clr>
            <a:srgbClr val="F26B43"/>
          </p15:clr>
        </p15:guide>
        <p15:guide id="10" pos="1572" userDrawn="1">
          <p15:clr>
            <a:srgbClr val="9FCC3B"/>
          </p15:clr>
        </p15:guide>
        <p15:guide id="11" pos="6108" userDrawn="1">
          <p15:clr>
            <a:srgbClr val="9FCC3B"/>
          </p15:clr>
        </p15:guide>
        <p15:guide id="12" orient="horz" pos="3067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4929" userDrawn="1">
          <p15:clr>
            <a:srgbClr val="F26B43"/>
          </p15:clr>
        </p15:guide>
        <p15:guide id="15" pos="3772" userDrawn="1">
          <p15:clr>
            <a:srgbClr val="FBAE40"/>
          </p15:clr>
        </p15:guide>
        <p15:guide id="16" pos="3908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package" Target="../embeddings/Feuille_de_calcul_Microsoft_Excel.xlsx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8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470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43.png"/><Relationship Id="rId5" Type="http://schemas.openxmlformats.org/officeDocument/2006/relationships/image" Target="../media/image27.png"/><Relationship Id="rId10" Type="http://schemas.openxmlformats.org/officeDocument/2006/relationships/image" Target="../media/image4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6.png"/><Relationship Id="rId18" Type="http://schemas.openxmlformats.org/officeDocument/2006/relationships/image" Target="../media/image67.png"/><Relationship Id="rId3" Type="http://schemas.openxmlformats.org/officeDocument/2006/relationships/image" Target="../media/image45.gif"/><Relationship Id="rId7" Type="http://schemas.openxmlformats.org/officeDocument/2006/relationships/image" Target="../media/image49.png"/><Relationship Id="rId12" Type="http://schemas.openxmlformats.org/officeDocument/2006/relationships/image" Target="../media/image64.png"/><Relationship Id="rId17" Type="http://schemas.openxmlformats.org/officeDocument/2006/relationships/image" Target="../media/image66.jpeg"/><Relationship Id="rId2" Type="http://schemas.openxmlformats.org/officeDocument/2006/relationships/image" Target="../media/image44.png"/><Relationship Id="rId16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63.png"/><Relationship Id="rId5" Type="http://schemas.openxmlformats.org/officeDocument/2006/relationships/image" Target="../media/image47.jpeg"/><Relationship Id="rId15" Type="http://schemas.openxmlformats.org/officeDocument/2006/relationships/image" Target="../media/image18.png"/><Relationship Id="rId10" Type="http://schemas.openxmlformats.org/officeDocument/2006/relationships/image" Target="../media/image62.jpeg"/><Relationship Id="rId19" Type="http://schemas.openxmlformats.org/officeDocument/2006/relationships/image" Target="../media/image21.png"/><Relationship Id="rId4" Type="http://schemas.openxmlformats.org/officeDocument/2006/relationships/image" Target="../media/image46.png"/><Relationship Id="rId9" Type="http://schemas.openxmlformats.org/officeDocument/2006/relationships/image" Target="../media/image61.png"/><Relationship Id="rId1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0.png"/><Relationship Id="rId5" Type="http://schemas.openxmlformats.org/officeDocument/2006/relationships/image" Target="../media/image470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1.xml"/><Relationship Id="rId18" Type="http://schemas.openxmlformats.org/officeDocument/2006/relationships/image" Target="../media/image53.png"/><Relationship Id="rId26" Type="http://schemas.openxmlformats.org/officeDocument/2006/relationships/image" Target="../media/image57.png"/><Relationship Id="rId39" Type="http://schemas.openxmlformats.org/officeDocument/2006/relationships/image" Target="../media/image31.png"/><Relationship Id="rId21" Type="http://schemas.openxmlformats.org/officeDocument/2006/relationships/customXml" Target="../ink/ink15.xml"/><Relationship Id="rId34" Type="http://schemas.openxmlformats.org/officeDocument/2006/relationships/image" Target="../media/image26.png"/><Relationship Id="rId7" Type="http://schemas.openxmlformats.org/officeDocument/2006/relationships/image" Target="../media/image19.emf"/><Relationship Id="rId12" Type="http://schemas.openxmlformats.org/officeDocument/2006/relationships/image" Target="../media/image24.png"/><Relationship Id="rId17" Type="http://schemas.openxmlformats.org/officeDocument/2006/relationships/customXml" Target="../ink/ink13.xml"/><Relationship Id="rId25" Type="http://schemas.openxmlformats.org/officeDocument/2006/relationships/customXml" Target="../ink/ink17.xml"/><Relationship Id="rId33" Type="http://schemas.openxmlformats.org/officeDocument/2006/relationships/image" Target="../media/image25.png"/><Relationship Id="rId38" Type="http://schemas.openxmlformats.org/officeDocument/2006/relationships/image" Target="../media/image30.png"/><Relationship Id="rId2" Type="http://schemas.openxmlformats.org/officeDocument/2006/relationships/image" Target="../media/image14.png"/><Relationship Id="rId16" Type="http://schemas.openxmlformats.org/officeDocument/2006/relationships/image" Target="../media/image52.png"/><Relationship Id="rId20" Type="http://schemas.openxmlformats.org/officeDocument/2006/relationships/image" Target="../media/image54.png"/><Relationship Id="rId29" Type="http://schemas.openxmlformats.org/officeDocument/2006/relationships/customXml" Target="../ink/ink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emf"/><Relationship Id="rId24" Type="http://schemas.openxmlformats.org/officeDocument/2006/relationships/image" Target="../media/image56.png"/><Relationship Id="rId32" Type="http://schemas.openxmlformats.org/officeDocument/2006/relationships/image" Target="../media/image60.png"/><Relationship Id="rId37" Type="http://schemas.openxmlformats.org/officeDocument/2006/relationships/image" Target="../media/image29.png"/><Relationship Id="rId40" Type="http://schemas.openxmlformats.org/officeDocument/2006/relationships/image" Target="../media/image32.png"/><Relationship Id="rId5" Type="http://schemas.openxmlformats.org/officeDocument/2006/relationships/image" Target="../media/image17.png"/><Relationship Id="rId15" Type="http://schemas.openxmlformats.org/officeDocument/2006/relationships/customXml" Target="../ink/ink12.xml"/><Relationship Id="rId23" Type="http://schemas.openxmlformats.org/officeDocument/2006/relationships/customXml" Target="../ink/ink16.xml"/><Relationship Id="rId28" Type="http://schemas.openxmlformats.org/officeDocument/2006/relationships/image" Target="../media/image58.png"/><Relationship Id="rId36" Type="http://schemas.openxmlformats.org/officeDocument/2006/relationships/image" Target="../media/image28.png"/><Relationship Id="rId10" Type="http://schemas.openxmlformats.org/officeDocument/2006/relationships/image" Target="../media/image22.png"/><Relationship Id="rId19" Type="http://schemas.openxmlformats.org/officeDocument/2006/relationships/customXml" Target="../ink/ink14.xml"/><Relationship Id="rId31" Type="http://schemas.openxmlformats.org/officeDocument/2006/relationships/customXml" Target="../ink/ink20.xml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51.png"/><Relationship Id="rId22" Type="http://schemas.openxmlformats.org/officeDocument/2006/relationships/image" Target="../media/image55.png"/><Relationship Id="rId27" Type="http://schemas.openxmlformats.org/officeDocument/2006/relationships/customXml" Target="../ink/ink18.xml"/><Relationship Id="rId30" Type="http://schemas.openxmlformats.org/officeDocument/2006/relationships/image" Target="../media/image59.png"/><Relationship Id="rId35" Type="http://schemas.openxmlformats.org/officeDocument/2006/relationships/image" Target="../media/image27.png"/><Relationship Id="rId8" Type="http://schemas.openxmlformats.org/officeDocument/2006/relationships/image" Target="../media/image20.png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8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470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43.png"/><Relationship Id="rId5" Type="http://schemas.openxmlformats.org/officeDocument/2006/relationships/image" Target="../media/image27.png"/><Relationship Id="rId10" Type="http://schemas.openxmlformats.org/officeDocument/2006/relationships/image" Target="../media/image4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.xml"/><Relationship Id="rId18" Type="http://schemas.openxmlformats.org/officeDocument/2006/relationships/image" Target="../media/image53.png"/><Relationship Id="rId26" Type="http://schemas.openxmlformats.org/officeDocument/2006/relationships/image" Target="../media/image57.png"/><Relationship Id="rId39" Type="http://schemas.openxmlformats.org/officeDocument/2006/relationships/image" Target="../media/image31.png"/><Relationship Id="rId21" Type="http://schemas.openxmlformats.org/officeDocument/2006/relationships/customXml" Target="../ink/ink5.xml"/><Relationship Id="rId34" Type="http://schemas.openxmlformats.org/officeDocument/2006/relationships/image" Target="../media/image26.png"/><Relationship Id="rId7" Type="http://schemas.openxmlformats.org/officeDocument/2006/relationships/image" Target="../media/image19.emf"/><Relationship Id="rId12" Type="http://schemas.openxmlformats.org/officeDocument/2006/relationships/image" Target="../media/image24.png"/><Relationship Id="rId17" Type="http://schemas.openxmlformats.org/officeDocument/2006/relationships/customXml" Target="../ink/ink3.xml"/><Relationship Id="rId25" Type="http://schemas.openxmlformats.org/officeDocument/2006/relationships/customXml" Target="../ink/ink7.xml"/><Relationship Id="rId33" Type="http://schemas.openxmlformats.org/officeDocument/2006/relationships/image" Target="../media/image25.png"/><Relationship Id="rId38" Type="http://schemas.openxmlformats.org/officeDocument/2006/relationships/image" Target="../media/image30.png"/><Relationship Id="rId2" Type="http://schemas.openxmlformats.org/officeDocument/2006/relationships/image" Target="../media/image14.png"/><Relationship Id="rId16" Type="http://schemas.openxmlformats.org/officeDocument/2006/relationships/image" Target="../media/image52.png"/><Relationship Id="rId20" Type="http://schemas.openxmlformats.org/officeDocument/2006/relationships/image" Target="../media/image54.png"/><Relationship Id="rId29" Type="http://schemas.openxmlformats.org/officeDocument/2006/relationships/customXml" Target="../ink/ink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emf"/><Relationship Id="rId24" Type="http://schemas.openxmlformats.org/officeDocument/2006/relationships/image" Target="../media/image56.png"/><Relationship Id="rId32" Type="http://schemas.openxmlformats.org/officeDocument/2006/relationships/image" Target="../media/image60.png"/><Relationship Id="rId37" Type="http://schemas.openxmlformats.org/officeDocument/2006/relationships/image" Target="../media/image29.png"/><Relationship Id="rId40" Type="http://schemas.openxmlformats.org/officeDocument/2006/relationships/image" Target="../media/image32.png"/><Relationship Id="rId5" Type="http://schemas.openxmlformats.org/officeDocument/2006/relationships/image" Target="../media/image17.png"/><Relationship Id="rId15" Type="http://schemas.openxmlformats.org/officeDocument/2006/relationships/customXml" Target="../ink/ink2.xml"/><Relationship Id="rId23" Type="http://schemas.openxmlformats.org/officeDocument/2006/relationships/customXml" Target="../ink/ink6.xml"/><Relationship Id="rId28" Type="http://schemas.openxmlformats.org/officeDocument/2006/relationships/image" Target="../media/image58.png"/><Relationship Id="rId36" Type="http://schemas.openxmlformats.org/officeDocument/2006/relationships/image" Target="../media/image28.png"/><Relationship Id="rId10" Type="http://schemas.openxmlformats.org/officeDocument/2006/relationships/image" Target="../media/image22.png"/><Relationship Id="rId19" Type="http://schemas.openxmlformats.org/officeDocument/2006/relationships/customXml" Target="../ink/ink4.xml"/><Relationship Id="rId31" Type="http://schemas.openxmlformats.org/officeDocument/2006/relationships/customXml" Target="../ink/ink10.xml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51.png"/><Relationship Id="rId22" Type="http://schemas.openxmlformats.org/officeDocument/2006/relationships/image" Target="../media/image55.png"/><Relationship Id="rId27" Type="http://schemas.openxmlformats.org/officeDocument/2006/relationships/customXml" Target="../ink/ink8.xml"/><Relationship Id="rId30" Type="http://schemas.openxmlformats.org/officeDocument/2006/relationships/image" Target="../media/image59.png"/><Relationship Id="rId35" Type="http://schemas.openxmlformats.org/officeDocument/2006/relationships/image" Target="../media/image27.png"/><Relationship Id="rId8" Type="http://schemas.openxmlformats.org/officeDocument/2006/relationships/image" Target="../media/image20.png"/><Relationship Id="rId3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current</a:t>
            </a:r>
            <a:r>
              <a:rPr lang="fr-FR" dirty="0"/>
              <a:t> </a:t>
            </a:r>
            <a:r>
              <a:rPr lang="fr-FR" dirty="0" err="1"/>
              <a:t>status</a:t>
            </a:r>
            <a:r>
              <a:rPr lang="fr-FR" dirty="0"/>
              <a:t> of S</a:t>
            </a:r>
            <a:r>
              <a:rPr lang="fr-FR" baseline="30000" dirty="0"/>
              <a:t>3</a:t>
            </a:r>
            <a:r>
              <a:rPr lang="fr-FR" dirty="0"/>
              <a:t>LEB at GANIL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Nathalie Lecesne for the S</a:t>
            </a:r>
            <a:r>
              <a:rPr lang="fr-FR" baseline="30000" dirty="0"/>
              <a:t>3</a:t>
            </a:r>
            <a:r>
              <a:rPr lang="fr-FR" dirty="0"/>
              <a:t> collaboration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4266251" y="6318001"/>
            <a:ext cx="2906816" cy="540000"/>
          </a:xfrm>
        </p:spPr>
        <p:txBody>
          <a:bodyPr/>
          <a:lstStyle/>
          <a:p>
            <a:pPr algn="ctr"/>
            <a:r>
              <a:rPr lang="fr-FR" dirty="0"/>
              <a:t>ISOLFRANCE, </a:t>
            </a:r>
            <a:r>
              <a:rPr lang="fr-FR" dirty="0" err="1"/>
              <a:t>IJCLab</a:t>
            </a:r>
            <a:r>
              <a:rPr lang="fr-FR" dirty="0"/>
              <a:t>, 3-4 avril 2025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B70270E-733E-33EA-E3D8-22BA7FDB2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18001"/>
            <a:ext cx="504083" cy="540000"/>
          </a:xfrm>
        </p:spPr>
        <p:txBody>
          <a:bodyPr/>
          <a:lstStyle/>
          <a:p>
            <a:fld id="{94B63599-5DA0-BE42-AE37-88D1760620F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9856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F6AE394-AB86-5E2F-1435-F456FBEFC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ISOLFRANCE, IJCLab, 3-4 avril 2025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3B275B6-D037-BCB5-2517-828B7E053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7653551-2BFA-288D-7325-BA12AB7F9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S</a:t>
            </a:r>
            <a:r>
              <a:rPr lang="fr-FR" sz="3200" baseline="30000" dirty="0"/>
              <a:t>3</a:t>
            </a:r>
            <a:r>
              <a:rPr lang="fr-FR" sz="3200" dirty="0"/>
              <a:t> LEB – Planning</a:t>
            </a:r>
            <a:endParaRPr lang="fr-FR" dirty="0"/>
          </a:p>
        </p:txBody>
      </p:sp>
      <p:graphicFrame>
        <p:nvGraphicFramePr>
          <p:cNvPr id="8" name="Objet 7">
            <a:extLst>
              <a:ext uri="{FF2B5EF4-FFF2-40B4-BE49-F238E27FC236}">
                <a16:creationId xmlns:a16="http://schemas.microsoft.com/office/drawing/2014/main" id="{BE4F67FA-56B3-4029-3502-5F8E1429EA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6759022"/>
              </p:ext>
            </p:extLst>
          </p:nvPr>
        </p:nvGraphicFramePr>
        <p:xfrm>
          <a:off x="1844671" y="1035469"/>
          <a:ext cx="8226023" cy="5256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euille de calcul" r:id="rId2" imgW="12420600" imgH="7937500" progId="Excel.Sheet.12">
                  <p:embed/>
                </p:oleObj>
              </mc:Choice>
              <mc:Fallback>
                <p:oleObj name="Feuille de calcul" r:id="rId2" imgW="12420600" imgH="7937500" progId="Excel.Sheet.12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6F199342-4A89-9131-D1DE-811098375E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44671" y="1035469"/>
                        <a:ext cx="8226023" cy="5256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7452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F6AE394-AB86-5E2F-1435-F456FBEFC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ISOLFRANCE, IJCLab, 3-4 avril 2025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3B275B6-D037-BCB5-2517-828B7E053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7653551-2BFA-288D-7325-BA12AB7F9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S</a:t>
            </a:r>
            <a:r>
              <a:rPr lang="fr-FR" sz="3200" baseline="30000" dirty="0"/>
              <a:t>3</a:t>
            </a:r>
            <a:r>
              <a:rPr lang="fr-FR" sz="3200" dirty="0"/>
              <a:t> LEB – </a:t>
            </a:r>
            <a:r>
              <a:rPr lang="fr-FR" sz="3200" dirty="0" err="1"/>
              <a:t>What’s</a:t>
            </a:r>
            <a:r>
              <a:rPr lang="fr-FR" sz="3200" dirty="0"/>
              <a:t> </a:t>
            </a:r>
            <a:r>
              <a:rPr lang="fr-FR" sz="3200" dirty="0" err="1"/>
              <a:t>next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1962B2A3-A477-95C8-74DD-0959D6F86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51923"/>
            <a:ext cx="12192000" cy="5166078"/>
          </a:xfrm>
        </p:spPr>
        <p:txBody>
          <a:bodyPr/>
          <a:lstStyle/>
          <a:p>
            <a:r>
              <a:rPr lang="fr-FR" dirty="0"/>
              <a:t>New ABU for ALTISA </a:t>
            </a:r>
            <a:r>
              <a:rPr lang="fr-FR" dirty="0" err="1"/>
              <a:t>with</a:t>
            </a:r>
            <a:r>
              <a:rPr lang="fr-FR" dirty="0"/>
              <a:t> RF </a:t>
            </a:r>
            <a:r>
              <a:rPr lang="fr-FR" dirty="0" err="1"/>
              <a:t>exitation</a:t>
            </a:r>
            <a:endParaRPr lang="fr-FR" dirty="0"/>
          </a:p>
          <a:p>
            <a:pPr lvl="1"/>
            <a:r>
              <a:rPr lang="fr-FR" dirty="0"/>
              <a:t>Under </a:t>
            </a:r>
            <a:r>
              <a:rPr lang="fr-FR" dirty="0" err="1"/>
              <a:t>study</a:t>
            </a:r>
            <a:r>
              <a:rPr lang="fr-FR" dirty="0"/>
              <a:t> at </a:t>
            </a:r>
            <a:r>
              <a:rPr lang="fr-FR" dirty="0" err="1"/>
              <a:t>LPCCaen</a:t>
            </a:r>
            <a:endParaRPr lang="fr-FR" dirty="0"/>
          </a:p>
          <a:p>
            <a:pPr lvl="1"/>
            <a:r>
              <a:rPr lang="fr-FR" dirty="0" err="1"/>
              <a:t>Further</a:t>
            </a:r>
            <a:r>
              <a:rPr lang="fr-FR" dirty="0"/>
              <a:t> </a:t>
            </a:r>
            <a:r>
              <a:rPr lang="fr-FR" dirty="0" err="1"/>
              <a:t>implementation</a:t>
            </a:r>
            <a:r>
              <a:rPr lang="fr-FR" dirty="0"/>
              <a:t> of RF </a:t>
            </a:r>
            <a:r>
              <a:rPr lang="fr-FR" dirty="0" err="1"/>
              <a:t>spectroscopy</a:t>
            </a:r>
            <a:r>
              <a:rPr lang="fr-FR" dirty="0"/>
              <a:t> in S</a:t>
            </a:r>
            <a:r>
              <a:rPr lang="fr-FR" baseline="30000" dirty="0"/>
              <a:t>3</a:t>
            </a:r>
            <a:r>
              <a:rPr lang="fr-FR" dirty="0"/>
              <a:t>LEB </a:t>
            </a:r>
            <a:r>
              <a:rPr lang="fr-FR" dirty="0" err="1"/>
              <a:t>gas</a:t>
            </a:r>
            <a:r>
              <a:rPr lang="fr-FR" dirty="0"/>
              <a:t> jet</a:t>
            </a:r>
          </a:p>
          <a:p>
            <a:r>
              <a:rPr lang="fr-FR" dirty="0"/>
              <a:t>New </a:t>
            </a:r>
            <a:r>
              <a:rPr lang="fr-FR" dirty="0" err="1"/>
              <a:t>dye</a:t>
            </a:r>
            <a:r>
              <a:rPr lang="fr-FR" dirty="0"/>
              <a:t> laser room</a:t>
            </a:r>
          </a:p>
          <a:p>
            <a:pPr lvl="1"/>
            <a:r>
              <a:rPr lang="fr-FR" dirty="0"/>
              <a:t>Room </a:t>
            </a:r>
            <a:r>
              <a:rPr lang="fr-FR" dirty="0" err="1"/>
              <a:t>above</a:t>
            </a:r>
            <a:r>
              <a:rPr lang="fr-FR" dirty="0"/>
              <a:t> ALTISA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refurbished</a:t>
            </a:r>
            <a:endParaRPr lang="fr-FR" dirty="0"/>
          </a:p>
          <a:p>
            <a:pPr lvl="1"/>
            <a:r>
              <a:rPr lang="fr-FR" dirty="0"/>
              <a:t>Laser and </a:t>
            </a:r>
            <a:r>
              <a:rPr lang="fr-FR" dirty="0" err="1"/>
              <a:t>chemical</a:t>
            </a:r>
            <a:r>
              <a:rPr lang="fr-FR" dirty="0"/>
              <a:t> </a:t>
            </a:r>
            <a:r>
              <a:rPr lang="fr-FR" dirty="0" err="1"/>
              <a:t>safety</a:t>
            </a:r>
            <a:r>
              <a:rPr lang="fr-FR" dirty="0"/>
              <a:t> discussions</a:t>
            </a:r>
            <a:endParaRPr lang="en-GB" dirty="0"/>
          </a:p>
          <a:p>
            <a:r>
              <a:rPr lang="fr-FR" dirty="0" err="1"/>
              <a:t>Related</a:t>
            </a:r>
            <a:r>
              <a:rPr lang="fr-FR" dirty="0"/>
              <a:t> </a:t>
            </a:r>
            <a:r>
              <a:rPr lang="fr-FR" dirty="0" err="1"/>
              <a:t>projects</a:t>
            </a:r>
            <a:endParaRPr lang="fr-FR" dirty="0"/>
          </a:p>
          <a:p>
            <a:pPr lvl="1"/>
            <a:r>
              <a:rPr lang="fr-FR" dirty="0"/>
              <a:t>FRIENDS3</a:t>
            </a:r>
          </a:p>
          <a:p>
            <a:pPr lvl="1"/>
            <a:r>
              <a:rPr lang="en-GB" dirty="0"/>
              <a:t>SEASON</a:t>
            </a:r>
          </a:p>
          <a:p>
            <a:pPr lvl="1"/>
            <a:r>
              <a:rPr lang="en-GB" dirty="0"/>
              <a:t>IDEAS3</a:t>
            </a:r>
          </a:p>
          <a:p>
            <a:pPr lvl="1"/>
            <a:r>
              <a:rPr lang="en-GB" dirty="0"/>
              <a:t>OCS : On-line Chromatography Set-up</a:t>
            </a:r>
          </a:p>
          <a:p>
            <a:pPr lvl="1"/>
            <a:r>
              <a:rPr lang="en-GB" dirty="0"/>
              <a:t>Connection to DESIR and room 51</a:t>
            </a:r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B2AF927-0140-7273-BC9C-FC098EDB1278}"/>
              </a:ext>
            </a:extLst>
          </p:cNvPr>
          <p:cNvGrpSpPr/>
          <p:nvPr/>
        </p:nvGrpSpPr>
        <p:grpSpPr>
          <a:xfrm>
            <a:off x="4342633" y="1256127"/>
            <a:ext cx="7199755" cy="4957669"/>
            <a:chOff x="2268403" y="319544"/>
            <a:chExt cx="7199755" cy="4957669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577BBAB-79E7-3119-4A8E-03E538C3FA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3880" t="12986" r="24501" b="46899"/>
            <a:stretch/>
          </p:blipFill>
          <p:spPr>
            <a:xfrm rot="6388036">
              <a:off x="8730836" y="2565851"/>
              <a:ext cx="373446" cy="1101198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3C80DB1-C47B-F725-F267-3840CC76D6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291" t="70012" r="49412" b="17649"/>
            <a:stretch/>
          </p:blipFill>
          <p:spPr>
            <a:xfrm rot="6388036">
              <a:off x="7959274" y="2251239"/>
              <a:ext cx="684469" cy="338702"/>
            </a:xfrm>
            <a:prstGeom prst="rect">
              <a:avLst/>
            </a:prstGeom>
          </p:spPr>
        </p:pic>
        <p:pic>
          <p:nvPicPr>
            <p:cNvPr id="10" name="Image 20">
              <a:extLst>
                <a:ext uri="{FF2B5EF4-FFF2-40B4-BE49-F238E27FC236}">
                  <a16:creationId xmlns:a16="http://schemas.microsoft.com/office/drawing/2014/main" id="{C34BBAE9-F943-AB6D-FA1F-CA498B2AB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133413">
              <a:off x="7717175" y="655965"/>
              <a:ext cx="1769392" cy="1096549"/>
            </a:xfrm>
            <a:prstGeom prst="rect">
              <a:avLst/>
            </a:prstGeom>
          </p:spPr>
        </p:pic>
        <p:pic>
          <p:nvPicPr>
            <p:cNvPr id="11" name="Image 16">
              <a:extLst>
                <a:ext uri="{FF2B5EF4-FFF2-40B4-BE49-F238E27FC236}">
                  <a16:creationId xmlns:a16="http://schemas.microsoft.com/office/drawing/2014/main" id="{7E7A8325-C165-7DB2-0E51-735B2800D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6849" y="3973871"/>
              <a:ext cx="1259010" cy="867150"/>
            </a:xfrm>
            <a:prstGeom prst="rect">
              <a:avLst/>
            </a:prstGeom>
          </p:spPr>
        </p:pic>
        <p:pic>
          <p:nvPicPr>
            <p:cNvPr id="12" name="Image 14">
              <a:extLst>
                <a:ext uri="{FF2B5EF4-FFF2-40B4-BE49-F238E27FC236}">
                  <a16:creationId xmlns:a16="http://schemas.microsoft.com/office/drawing/2014/main" id="{012E1BCB-5060-3000-9148-A7B8AA5BB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3285" y="4259119"/>
              <a:ext cx="1247895" cy="514264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55125113-8A1F-880B-C156-D3F750D28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0814" y="4223179"/>
              <a:ext cx="617258" cy="75722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9A252940-010B-7F67-65A4-52232C5D89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69" b="31608"/>
            <a:stretch/>
          </p:blipFill>
          <p:spPr>
            <a:xfrm rot="17081014">
              <a:off x="7507274" y="3435467"/>
              <a:ext cx="1023050" cy="245667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8FCABB31-9034-9C51-D975-388D77876A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677" t="69214" r="25317" b="17915"/>
            <a:stretch/>
          </p:blipFill>
          <p:spPr>
            <a:xfrm rot="6388036">
              <a:off x="8035153" y="2705095"/>
              <a:ext cx="321621" cy="35332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60886AA3-D21E-5F84-D34E-812CF7DD4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01" t="16989" r="36869" b="14998"/>
            <a:stretch/>
          </p:blipFill>
          <p:spPr>
            <a:xfrm>
              <a:off x="2268403" y="4062194"/>
              <a:ext cx="1036728" cy="1215019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7AFD2DD-16B8-A09F-C937-6C1A0E19E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6855" y="4095544"/>
              <a:ext cx="1351098" cy="778702"/>
            </a:xfrm>
            <a:prstGeom prst="rect">
              <a:avLst/>
            </a:prstGeom>
          </p:spPr>
        </p:pic>
        <p:sp>
          <p:nvSpPr>
            <p:cNvPr id="18" name="Pentagone 23">
              <a:extLst>
                <a:ext uri="{FF2B5EF4-FFF2-40B4-BE49-F238E27FC236}">
                  <a16:creationId xmlns:a16="http://schemas.microsoft.com/office/drawing/2014/main" id="{AF0C129F-500D-60E4-60BB-EA272D288898}"/>
                </a:ext>
              </a:extLst>
            </p:cNvPr>
            <p:cNvSpPr/>
            <p:nvPr/>
          </p:nvSpPr>
          <p:spPr>
            <a:xfrm rot="5400000">
              <a:off x="3073604" y="4170535"/>
              <a:ext cx="895106" cy="185986"/>
            </a:xfrm>
            <a:prstGeom prst="homePlate">
              <a:avLst/>
            </a:prstGeom>
            <a:solidFill>
              <a:srgbClr val="4646E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8FE2C94-485D-0499-3001-EC7A7BAD088F}"/>
                </a:ext>
              </a:extLst>
            </p:cNvPr>
            <p:cNvSpPr/>
            <p:nvPr/>
          </p:nvSpPr>
          <p:spPr>
            <a:xfrm rot="5400000">
              <a:off x="4483105" y="4122548"/>
              <a:ext cx="446361" cy="54000"/>
            </a:xfrm>
            <a:prstGeom prst="rect">
              <a:avLst/>
            </a:prstGeom>
            <a:solidFill>
              <a:srgbClr val="4646E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Pentagone 27">
              <a:extLst>
                <a:ext uri="{FF2B5EF4-FFF2-40B4-BE49-F238E27FC236}">
                  <a16:creationId xmlns:a16="http://schemas.microsoft.com/office/drawing/2014/main" id="{C0175DDE-7FF7-F1BD-6355-347C0D8ECCAA}"/>
                </a:ext>
              </a:extLst>
            </p:cNvPr>
            <p:cNvSpPr/>
            <p:nvPr/>
          </p:nvSpPr>
          <p:spPr>
            <a:xfrm rot="10800000">
              <a:off x="2401902" y="4363441"/>
              <a:ext cx="2295785" cy="45719"/>
            </a:xfrm>
            <a:prstGeom prst="homePlate">
              <a:avLst/>
            </a:prstGeom>
            <a:solidFill>
              <a:srgbClr val="4646E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EAD54E58-2526-A655-5154-B58FA44A34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4506268" y="3439609"/>
              <a:ext cx="54122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fr-FR" sz="2000" dirty="0">
                  <a:solidFill>
                    <a:schemeClr val="accent1">
                      <a:lumMod val="50000"/>
                    </a:schemeClr>
                  </a:solidFill>
                  <a:latin typeface="Symbol" pitchFamily="18" charset="2"/>
                </a:rPr>
                <a:t>l</a:t>
              </a:r>
              <a:r>
                <a:rPr lang="en-US" altLang="fr-FR" sz="2000" baseline="-25000" dirty="0">
                  <a:solidFill>
                    <a:schemeClr val="accent1">
                      <a:lumMod val="50000"/>
                    </a:schemeClr>
                  </a:solidFill>
                  <a:latin typeface="Symbol" pitchFamily="18" charset="2"/>
                </a:rPr>
                <a:t>2</a:t>
              </a:r>
            </a:p>
          </p:txBody>
        </p:sp>
        <p:sp>
          <p:nvSpPr>
            <p:cNvPr id="22" name="TextBox 13">
              <a:extLst>
                <a:ext uri="{FF2B5EF4-FFF2-40B4-BE49-F238E27FC236}">
                  <a16:creationId xmlns:a16="http://schemas.microsoft.com/office/drawing/2014/main" id="{39AC3548-05B0-3DB1-5DF9-B8BBCD0A82F3}"/>
                </a:ext>
              </a:extLst>
            </p:cNvPr>
            <p:cNvSpPr txBox="1"/>
            <p:nvPr/>
          </p:nvSpPr>
          <p:spPr bwMode="auto">
            <a:xfrm rot="10800000" flipV="1">
              <a:off x="3317355" y="3415865"/>
              <a:ext cx="50605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Symbol" pitchFamily="18" charset="2"/>
                </a:rPr>
                <a:t>l</a:t>
              </a:r>
              <a:r>
                <a:rPr lang="en-US" sz="2000" baseline="-250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1</a:t>
              </a:r>
              <a:endParaRPr lang="en-US" sz="2000" baseline="-25000" dirty="0">
                <a:solidFill>
                  <a:schemeClr val="accent1">
                    <a:lumMod val="50000"/>
                  </a:schemeClr>
                </a:solidFill>
                <a:latin typeface="Symbol" pitchFamily="18" charset="2"/>
              </a:endParaRPr>
            </a:p>
          </p:txBody>
        </p:sp>
        <p:grpSp>
          <p:nvGrpSpPr>
            <p:cNvPr id="23" name="Gruppieren 15">
              <a:extLst>
                <a:ext uri="{FF2B5EF4-FFF2-40B4-BE49-F238E27FC236}">
                  <a16:creationId xmlns:a16="http://schemas.microsoft.com/office/drawing/2014/main" id="{EB263994-12AF-E990-D74E-EFDC15464AF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39368" y="1749802"/>
              <a:ext cx="1929022" cy="1617298"/>
              <a:chOff x="7488710" y="1504505"/>
              <a:chExt cx="2103014" cy="1763173"/>
            </a:xfrm>
          </p:grpSpPr>
          <p:grpSp>
            <p:nvGrpSpPr>
              <p:cNvPr id="24" name="Gruppieren 17">
                <a:extLst>
                  <a:ext uri="{FF2B5EF4-FFF2-40B4-BE49-F238E27FC236}">
                    <a16:creationId xmlns:a16="http://schemas.microsoft.com/office/drawing/2014/main" id="{5E9E7DF0-E991-7652-D0B1-4156B841A0E2}"/>
                  </a:ext>
                </a:extLst>
              </p:cNvPr>
              <p:cNvGrpSpPr/>
              <p:nvPr/>
            </p:nvGrpSpPr>
            <p:grpSpPr>
              <a:xfrm rot="960857" flipH="1">
                <a:off x="8014893" y="2191133"/>
                <a:ext cx="1217919" cy="717670"/>
                <a:chOff x="947331" y="1160158"/>
                <a:chExt cx="5651500" cy="3390900"/>
              </a:xfrm>
            </p:grpSpPr>
            <p:pic>
              <p:nvPicPr>
                <p:cNvPr id="42" name="Grafik 14" descr="Ein Bild, das Diagramm, Reihe, Text, Plan enthält.&#10;&#10;Automatisch generierte Beschreibung">
                  <a:extLst>
                    <a:ext uri="{FF2B5EF4-FFF2-40B4-BE49-F238E27FC236}">
                      <a16:creationId xmlns:a16="http://schemas.microsoft.com/office/drawing/2014/main" id="{CAB1F5CB-B68D-384C-40EF-BD9FD4AE7E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7331" y="1160158"/>
                  <a:ext cx="2794000" cy="339090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43" name="Grafik 16" descr="Ein Bild, das Diagramm, Plan, technische Zeichnung, Reihe enthält.&#10;&#10;Automatisch generierte Beschreibung">
                  <a:extLst>
                    <a:ext uri="{FF2B5EF4-FFF2-40B4-BE49-F238E27FC236}">
                      <a16:creationId xmlns:a16="http://schemas.microsoft.com/office/drawing/2014/main" id="{1D3352DF-E06C-93D4-7C33-C46D5716A8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41331" y="1160158"/>
                  <a:ext cx="2857500" cy="3390900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cxnSp>
            <p:nvCxnSpPr>
              <p:cNvPr id="25" name="Gerade Verbindung mit Pfeil 10">
                <a:extLst>
                  <a:ext uri="{FF2B5EF4-FFF2-40B4-BE49-F238E27FC236}">
                    <a16:creationId xmlns:a16="http://schemas.microsoft.com/office/drawing/2014/main" id="{E5D9F3C5-168D-55E6-F689-1B0D4BC223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71124" y="1857654"/>
                <a:ext cx="1212854" cy="345802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headEnd type="triangle"/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mit Pfeil 19">
                <a:extLst>
                  <a:ext uri="{FF2B5EF4-FFF2-40B4-BE49-F238E27FC236}">
                    <a16:creationId xmlns:a16="http://schemas.microsoft.com/office/drawing/2014/main" id="{EBE41AD9-C87A-C6E1-6C80-8C4B085BC9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67779" y="1932631"/>
                <a:ext cx="204628" cy="701705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headEnd type="triangle"/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7" name="Rechteck 18">
                <a:extLst>
                  <a:ext uri="{FF2B5EF4-FFF2-40B4-BE49-F238E27FC236}">
                    <a16:creationId xmlns:a16="http://schemas.microsoft.com/office/drawing/2014/main" id="{E637769A-A301-9640-B688-E59A4E082FA1}"/>
                  </a:ext>
                </a:extLst>
              </p:cNvPr>
              <p:cNvSpPr/>
              <p:nvPr/>
            </p:nvSpPr>
            <p:spPr>
              <a:xfrm rot="970146">
                <a:off x="7957081" y="2675773"/>
                <a:ext cx="677289" cy="1680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43"/>
              </a:p>
            </p:txBody>
          </p:sp>
          <p:sp>
            <p:nvSpPr>
              <p:cNvPr id="28" name="Rechteck 22">
                <a:extLst>
                  <a:ext uri="{FF2B5EF4-FFF2-40B4-BE49-F238E27FC236}">
                    <a16:creationId xmlns:a16="http://schemas.microsoft.com/office/drawing/2014/main" id="{E87B18EE-BCC3-92C7-10A0-BD7AC0A2A9DA}"/>
                  </a:ext>
                </a:extLst>
              </p:cNvPr>
              <p:cNvSpPr/>
              <p:nvPr/>
            </p:nvSpPr>
            <p:spPr>
              <a:xfrm rot="970146">
                <a:off x="9037434" y="2888610"/>
                <a:ext cx="137961" cy="2894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43"/>
              </a:p>
            </p:txBody>
          </p:sp>
          <p:sp>
            <p:nvSpPr>
              <p:cNvPr id="29" name="Rechteck 25">
                <a:extLst>
                  <a:ext uri="{FF2B5EF4-FFF2-40B4-BE49-F238E27FC236}">
                    <a16:creationId xmlns:a16="http://schemas.microsoft.com/office/drawing/2014/main" id="{4F9A6405-E112-9D24-829C-308B23D06477}"/>
                  </a:ext>
                </a:extLst>
              </p:cNvPr>
              <p:cNvSpPr/>
              <p:nvPr/>
            </p:nvSpPr>
            <p:spPr>
              <a:xfrm rot="970146">
                <a:off x="8134278" y="2026972"/>
                <a:ext cx="137961" cy="13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43"/>
              </a:p>
            </p:txBody>
          </p:sp>
          <p:sp>
            <p:nvSpPr>
              <p:cNvPr id="30" name="Rechteck 26">
                <a:extLst>
                  <a:ext uri="{FF2B5EF4-FFF2-40B4-BE49-F238E27FC236}">
                    <a16:creationId xmlns:a16="http://schemas.microsoft.com/office/drawing/2014/main" id="{FA4E06A7-7CE9-3169-0B8B-F20060D24FA6}"/>
                  </a:ext>
                </a:extLst>
              </p:cNvPr>
              <p:cNvSpPr/>
              <p:nvPr/>
            </p:nvSpPr>
            <p:spPr>
              <a:xfrm rot="970146">
                <a:off x="8619838" y="2166227"/>
                <a:ext cx="137961" cy="13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43"/>
              </a:p>
            </p:txBody>
          </p:sp>
          <p:sp>
            <p:nvSpPr>
              <p:cNvPr id="31" name="Rechteck 27">
                <a:extLst>
                  <a:ext uri="{FF2B5EF4-FFF2-40B4-BE49-F238E27FC236}">
                    <a16:creationId xmlns:a16="http://schemas.microsoft.com/office/drawing/2014/main" id="{641AB7A3-F130-4D11-FD32-4E9CCE52651D}"/>
                  </a:ext>
                </a:extLst>
              </p:cNvPr>
              <p:cNvSpPr/>
              <p:nvPr/>
            </p:nvSpPr>
            <p:spPr>
              <a:xfrm rot="970146">
                <a:off x="9227354" y="2368236"/>
                <a:ext cx="88624" cy="733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43"/>
              </a:p>
            </p:txBody>
          </p:sp>
          <p:sp>
            <p:nvSpPr>
              <p:cNvPr id="32" name="Rechteck 28">
                <a:extLst>
                  <a:ext uri="{FF2B5EF4-FFF2-40B4-BE49-F238E27FC236}">
                    <a16:creationId xmlns:a16="http://schemas.microsoft.com/office/drawing/2014/main" id="{C8DCDA80-1348-131E-69B2-CEC8AE523237}"/>
                  </a:ext>
                </a:extLst>
              </p:cNvPr>
              <p:cNvSpPr/>
              <p:nvPr/>
            </p:nvSpPr>
            <p:spPr>
              <a:xfrm rot="970146">
                <a:off x="8845126" y="2591482"/>
                <a:ext cx="137961" cy="3092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43"/>
              </a:p>
            </p:txBody>
          </p:sp>
          <p:sp>
            <p:nvSpPr>
              <p:cNvPr id="33" name="Rechteck 29">
                <a:extLst>
                  <a:ext uri="{FF2B5EF4-FFF2-40B4-BE49-F238E27FC236}">
                    <a16:creationId xmlns:a16="http://schemas.microsoft.com/office/drawing/2014/main" id="{17E7F64D-9DEC-524E-1948-2FF00A1EFB14}"/>
                  </a:ext>
                </a:extLst>
              </p:cNvPr>
              <p:cNvSpPr/>
              <p:nvPr/>
            </p:nvSpPr>
            <p:spPr>
              <a:xfrm rot="970146">
                <a:off x="8800884" y="2625820"/>
                <a:ext cx="235993" cy="13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43"/>
              </a:p>
            </p:txBody>
          </p:sp>
          <p:sp>
            <p:nvSpPr>
              <p:cNvPr id="34" name="Rechteck 30">
                <a:extLst>
                  <a:ext uri="{FF2B5EF4-FFF2-40B4-BE49-F238E27FC236}">
                    <a16:creationId xmlns:a16="http://schemas.microsoft.com/office/drawing/2014/main" id="{4DE2359C-8E3B-FC0E-E8BA-E0837F10C527}"/>
                  </a:ext>
                </a:extLst>
              </p:cNvPr>
              <p:cNvSpPr/>
              <p:nvPr/>
            </p:nvSpPr>
            <p:spPr>
              <a:xfrm rot="970146">
                <a:off x="8297258" y="2192909"/>
                <a:ext cx="229767" cy="1239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43"/>
              </a:p>
            </p:txBody>
          </p:sp>
          <p:sp>
            <p:nvSpPr>
              <p:cNvPr id="35" name="Rechteck 31">
                <a:extLst>
                  <a:ext uri="{FF2B5EF4-FFF2-40B4-BE49-F238E27FC236}">
                    <a16:creationId xmlns:a16="http://schemas.microsoft.com/office/drawing/2014/main" id="{1D57BD6C-F6F0-5578-BFC4-2A8F55224703}"/>
                  </a:ext>
                </a:extLst>
              </p:cNvPr>
              <p:cNvSpPr/>
              <p:nvPr/>
            </p:nvSpPr>
            <p:spPr>
              <a:xfrm rot="970146">
                <a:off x="8792847" y="2336983"/>
                <a:ext cx="223104" cy="13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43"/>
              </a:p>
            </p:txBody>
          </p:sp>
          <p:sp>
            <p:nvSpPr>
              <p:cNvPr id="36" name="Rechteck 32">
                <a:extLst>
                  <a:ext uri="{FF2B5EF4-FFF2-40B4-BE49-F238E27FC236}">
                    <a16:creationId xmlns:a16="http://schemas.microsoft.com/office/drawing/2014/main" id="{131E09D4-781D-5543-2829-A233192AA51D}"/>
                  </a:ext>
                </a:extLst>
              </p:cNvPr>
              <p:cNvSpPr/>
              <p:nvPr/>
            </p:nvSpPr>
            <p:spPr>
              <a:xfrm rot="970146">
                <a:off x="9058060" y="2479432"/>
                <a:ext cx="67092" cy="914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43"/>
              </a:p>
            </p:txBody>
          </p:sp>
          <p:sp>
            <p:nvSpPr>
              <p:cNvPr id="37" name="Rechteck 33">
                <a:extLst>
                  <a:ext uri="{FF2B5EF4-FFF2-40B4-BE49-F238E27FC236}">
                    <a16:creationId xmlns:a16="http://schemas.microsoft.com/office/drawing/2014/main" id="{15DACD15-0A41-7B60-C983-AF1E900F8BA6}"/>
                  </a:ext>
                </a:extLst>
              </p:cNvPr>
              <p:cNvSpPr/>
              <p:nvPr/>
            </p:nvSpPr>
            <p:spPr>
              <a:xfrm rot="970146">
                <a:off x="9112201" y="2504681"/>
                <a:ext cx="119828" cy="947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43"/>
              </a:p>
            </p:txBody>
          </p:sp>
          <p:sp>
            <p:nvSpPr>
              <p:cNvPr id="38" name="Abgerundetes Rechteck 39">
                <a:extLst>
                  <a:ext uri="{FF2B5EF4-FFF2-40B4-BE49-F238E27FC236}">
                    <a16:creationId xmlns:a16="http://schemas.microsoft.com/office/drawing/2014/main" id="{8CB67E3D-FB9B-25CB-CF9D-98788DA45838}"/>
                  </a:ext>
                </a:extLst>
              </p:cNvPr>
              <p:cNvSpPr/>
              <p:nvPr/>
            </p:nvSpPr>
            <p:spPr>
              <a:xfrm rot="901681">
                <a:off x="7940446" y="2117929"/>
                <a:ext cx="1342288" cy="829058"/>
              </a:xfrm>
              <a:prstGeom prst="round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43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feld 41">
                    <a:extLst>
                      <a:ext uri="{FF2B5EF4-FFF2-40B4-BE49-F238E27FC236}">
                        <a16:creationId xmlns:a16="http://schemas.microsoft.com/office/drawing/2014/main" id="{C2B0EFBF-56B8-C26F-8532-6C034886AD69}"/>
                      </a:ext>
                    </a:extLst>
                  </p:cNvPr>
                  <p:cNvSpPr txBox="1"/>
                  <p:nvPr/>
                </p:nvSpPr>
                <p:spPr>
                  <a:xfrm rot="17190322">
                    <a:off x="7038564" y="1954651"/>
                    <a:ext cx="1322395" cy="4221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de-DE" sz="2143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 </m:t>
                        </m:r>
                      </m:oMath>
                    </a14:m>
                    <a:r>
                      <a:rPr lang="de-DE" sz="2143" dirty="0">
                        <a:solidFill>
                          <a:srgbClr val="0070C0"/>
                        </a:solidFill>
                      </a:rPr>
                      <a:t>60 cm</a:t>
                    </a:r>
                  </a:p>
                </p:txBody>
              </p:sp>
            </mc:Choice>
            <mc:Fallback xmlns="">
              <p:sp>
                <p:nvSpPr>
                  <p:cNvPr id="42" name="Textfeld 41">
                    <a:extLst>
                      <a:ext uri="{FF2B5EF4-FFF2-40B4-BE49-F238E27FC236}">
                        <a16:creationId xmlns:a16="http://schemas.microsoft.com/office/drawing/2014/main" id="{95A61E04-189D-E9F0-655E-15F42AC2DE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7190322">
                    <a:off x="7038564" y="1954651"/>
                    <a:ext cx="1322395" cy="422103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r="-9524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feld 42">
                    <a:extLst>
                      <a:ext uri="{FF2B5EF4-FFF2-40B4-BE49-F238E27FC236}">
                        <a16:creationId xmlns:a16="http://schemas.microsoft.com/office/drawing/2014/main" id="{B591CA23-773C-D9BF-A927-ED669CE8DFFC}"/>
                      </a:ext>
                    </a:extLst>
                  </p:cNvPr>
                  <p:cNvSpPr txBox="1"/>
                  <p:nvPr/>
                </p:nvSpPr>
                <p:spPr>
                  <a:xfrm rot="880602">
                    <a:off x="8269329" y="1658938"/>
                    <a:ext cx="1322395" cy="4221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de-DE" sz="2143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</m:oMath>
                    </a14:m>
                    <a:r>
                      <a:rPr lang="de-DE" sz="2143" dirty="0">
                        <a:solidFill>
                          <a:srgbClr val="0070C0"/>
                        </a:solidFill>
                      </a:rPr>
                      <a:t>80 cm</a:t>
                    </a:r>
                  </a:p>
                </p:txBody>
              </p:sp>
            </mc:Choice>
            <mc:Fallback xmlns="">
              <p:sp>
                <p:nvSpPr>
                  <p:cNvPr id="43" name="Textfeld 42">
                    <a:extLst>
                      <a:ext uri="{FF2B5EF4-FFF2-40B4-BE49-F238E27FC236}">
                        <a16:creationId xmlns:a16="http://schemas.microsoft.com/office/drawing/2014/main" id="{DA162825-DDD2-739E-B491-BD16E084918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880602">
                    <a:off x="8269329" y="1658938"/>
                    <a:ext cx="1322395" cy="422103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8333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1" name="Textfeld 86">
                <a:extLst>
                  <a:ext uri="{FF2B5EF4-FFF2-40B4-BE49-F238E27FC236}">
                    <a16:creationId xmlns:a16="http://schemas.microsoft.com/office/drawing/2014/main" id="{B71ED86C-F982-FFFE-A647-ADD7CB5ACDE3}"/>
                  </a:ext>
                </a:extLst>
              </p:cNvPr>
              <p:cNvSpPr txBox="1"/>
              <p:nvPr/>
            </p:nvSpPr>
            <p:spPr>
              <a:xfrm rot="904636">
                <a:off x="8080807" y="2807503"/>
                <a:ext cx="768310" cy="46017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143" b="1" dirty="0">
                    <a:solidFill>
                      <a:srgbClr val="0070C0"/>
                    </a:solidFill>
                    <a:highlight>
                      <a:srgbClr val="FFFF00"/>
                    </a:highlight>
                  </a:rPr>
                  <a:t>OCS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4196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D2291CF-1DC9-8022-D394-2E0D2F8E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cs typeface="Arial" panose="020B0604020202020204" pitchFamily="34" charset="0"/>
              </a:rPr>
              <a:t>PLATAN, 2024 June 9-14, Jyväskylä, Finland</a:t>
            </a:r>
            <a:endParaRPr lang="fr-FR" dirty="0"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9F51BD-A68C-5D23-504C-65C44D24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>
                <a:cs typeface="Arial" panose="020B0604020202020204" pitchFamily="34" charset="0"/>
              </a:rPr>
              <a:pPr/>
              <a:t>12</a:t>
            </a:fld>
            <a:endParaRPr lang="fr-FR" dirty="0">
              <a:cs typeface="Arial" panose="020B0604020202020204" pitchFamily="34" charset="0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CEE4CDEC-DFF6-0B9B-B106-C084EA60D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S</a:t>
            </a:r>
            <a:r>
              <a:rPr lang="fr-FR" sz="3200" baseline="30000" dirty="0"/>
              <a:t>3</a:t>
            </a:r>
            <a:r>
              <a:rPr lang="fr-FR" sz="3200" dirty="0"/>
              <a:t>LEB collaboration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036EAB-78D7-AEDB-BAD2-46D8B19DA50E}"/>
              </a:ext>
            </a:extLst>
          </p:cNvPr>
          <p:cNvSpPr/>
          <p:nvPr/>
        </p:nvSpPr>
        <p:spPr>
          <a:xfrm>
            <a:off x="2152891" y="1065531"/>
            <a:ext cx="8472668" cy="5262979"/>
          </a:xfrm>
          <a:prstGeom prst="rect">
            <a:avLst/>
          </a:prstGeom>
          <a:ln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fi-FI" sz="1400" b="1" u="sng" dirty="0">
                <a:latin typeface="+mn-lt"/>
              </a:rPr>
              <a:t>GANIL:</a:t>
            </a:r>
          </a:p>
          <a:p>
            <a:pPr algn="ctr"/>
            <a:r>
              <a:rPr lang="fi-FI" sz="1400" dirty="0">
                <a:latin typeface="+mn-lt"/>
              </a:rPr>
              <a:t>Anjali Ajayakumar; Dieter Ackermann; Alexandre Brizard; Sai Kumar Chinthakayala; </a:t>
            </a:r>
            <a:r>
              <a:rPr lang="fi-FI" sz="1400" dirty="0"/>
              <a:t>Pierre </a:t>
            </a:r>
            <a:r>
              <a:rPr lang="fi-FI" sz="1400" dirty="0" err="1"/>
              <a:t>Delahaye</a:t>
            </a:r>
            <a:r>
              <a:rPr lang="fi-FI" sz="1400" dirty="0"/>
              <a:t>; </a:t>
            </a:r>
            <a:r>
              <a:rPr lang="fi-FI" sz="1400" dirty="0" err="1"/>
              <a:t>Patrice</a:t>
            </a:r>
            <a:r>
              <a:rPr lang="fi-FI" sz="1400" dirty="0"/>
              <a:t> </a:t>
            </a:r>
            <a:r>
              <a:rPr lang="fi-FI" sz="1400" dirty="0">
                <a:latin typeface="+mn-lt"/>
              </a:rPr>
              <a:t>Gangnant; Sarina Geldhof; Johan </a:t>
            </a:r>
            <a:r>
              <a:rPr lang="fi-FI" sz="1400" dirty="0" err="1">
                <a:latin typeface="+mn-lt"/>
              </a:rPr>
              <a:t>Goupil</a:t>
            </a:r>
            <a:r>
              <a:rPr lang="fi-FI" sz="1400" dirty="0">
                <a:latin typeface="+mn-lt"/>
              </a:rPr>
              <a:t>; </a:t>
            </a:r>
            <a:r>
              <a:rPr lang="fi-FI" sz="1400" dirty="0" err="1">
                <a:latin typeface="+mn-lt"/>
              </a:rPr>
              <a:t>Mustapha</a:t>
            </a:r>
            <a:r>
              <a:rPr lang="fi-FI" sz="1400" dirty="0">
                <a:latin typeface="+mn-lt"/>
              </a:rPr>
              <a:t> </a:t>
            </a:r>
            <a:r>
              <a:rPr lang="fi-FI" sz="1400" dirty="0" err="1">
                <a:latin typeface="+mn-lt"/>
              </a:rPr>
              <a:t>Laatiaoui</a:t>
            </a:r>
            <a:r>
              <a:rPr lang="fi-FI" sz="1400" dirty="0">
                <a:latin typeface="+mn-lt"/>
              </a:rPr>
              <a:t>; Nathalie Lecesne; Renan Leroy; </a:t>
            </a:r>
            <a:r>
              <a:rPr lang="fi-FI" sz="1400" dirty="0" err="1">
                <a:latin typeface="+mn-lt"/>
              </a:rPr>
              <a:t>Andres</a:t>
            </a:r>
            <a:r>
              <a:rPr lang="fi-FI" sz="1400" dirty="0">
                <a:latin typeface="+mn-lt"/>
              </a:rPr>
              <a:t> Lopez; Franck Lutton; Alejandro </a:t>
            </a:r>
            <a:r>
              <a:rPr lang="fi-FI" sz="1400" dirty="0" err="1">
                <a:latin typeface="+mn-lt"/>
              </a:rPr>
              <a:t>Ortiz-Cortes</a:t>
            </a:r>
            <a:r>
              <a:rPr lang="fi-FI" sz="1400" dirty="0">
                <a:latin typeface="+mn-lt"/>
              </a:rPr>
              <a:t>; Benoit Osmond; Julien </a:t>
            </a:r>
            <a:r>
              <a:rPr lang="fi-FI" sz="1400" dirty="0" err="1">
                <a:latin typeface="+mn-lt"/>
              </a:rPr>
              <a:t>Piot</a:t>
            </a:r>
            <a:r>
              <a:rPr lang="fi-FI" sz="1400" dirty="0">
                <a:latin typeface="+mn-lt"/>
              </a:rPr>
              <a:t>; </a:t>
            </a:r>
            <a:r>
              <a:rPr lang="fi-FI" sz="1400" dirty="0" err="1">
                <a:latin typeface="+mn-lt"/>
              </a:rPr>
              <a:t>Hervé</a:t>
            </a:r>
            <a:r>
              <a:rPr lang="fi-FI" sz="1400" dirty="0">
                <a:latin typeface="+mn-lt"/>
              </a:rPr>
              <a:t> </a:t>
            </a:r>
            <a:r>
              <a:rPr lang="fi-FI" sz="1400" dirty="0" err="1">
                <a:latin typeface="+mn-lt"/>
              </a:rPr>
              <a:t>Savajols</a:t>
            </a:r>
            <a:endParaRPr lang="fi-FI" sz="1400" dirty="0">
              <a:latin typeface="+mn-lt"/>
            </a:endParaRPr>
          </a:p>
          <a:p>
            <a:pPr lvl="0" algn="ctr"/>
            <a:r>
              <a:rPr lang="fi-FI" sz="1400" b="1" u="sng" dirty="0">
                <a:latin typeface="+mn-lt"/>
              </a:rPr>
              <a:t>LPC:</a:t>
            </a:r>
          </a:p>
          <a:p>
            <a:pPr algn="ctr"/>
            <a:r>
              <a:rPr lang="fi-FI" sz="1400" dirty="0">
                <a:latin typeface="+mn-lt"/>
              </a:rPr>
              <a:t>Jean-François </a:t>
            </a:r>
            <a:r>
              <a:rPr lang="fi-FI" sz="1400" dirty="0" err="1">
                <a:latin typeface="+mn-lt"/>
              </a:rPr>
              <a:t>Cam</a:t>
            </a:r>
            <a:r>
              <a:rPr lang="fi-FI" sz="1400" dirty="0">
                <a:latin typeface="+mn-lt"/>
              </a:rPr>
              <a:t>; </a:t>
            </a:r>
            <a:r>
              <a:rPr lang="fi-FI" sz="1400" dirty="0" err="1">
                <a:latin typeface="+mn-lt"/>
              </a:rPr>
              <a:t>Hugues</a:t>
            </a:r>
            <a:r>
              <a:rPr lang="fi-FI" sz="1400" dirty="0">
                <a:latin typeface="+mn-lt"/>
              </a:rPr>
              <a:t> de </a:t>
            </a:r>
            <a:r>
              <a:rPr lang="fi-FI" sz="1400" dirty="0" err="1">
                <a:latin typeface="+mn-lt"/>
              </a:rPr>
              <a:t>Préaumont</a:t>
            </a:r>
            <a:r>
              <a:rPr lang="fi-FI" sz="1400" dirty="0"/>
              <a:t>;  Antoine de </a:t>
            </a:r>
            <a:r>
              <a:rPr lang="fi-FI" sz="1400" dirty="0" err="1"/>
              <a:t>Roubin</a:t>
            </a:r>
            <a:r>
              <a:rPr lang="fi-FI" sz="1400" dirty="0"/>
              <a:t>; Xavier </a:t>
            </a:r>
            <a:r>
              <a:rPr lang="fi-FI" sz="1400" dirty="0" err="1">
                <a:latin typeface="+mn-lt"/>
              </a:rPr>
              <a:t>Fléchard</a:t>
            </a:r>
            <a:r>
              <a:rPr lang="fi-FI" sz="1400" dirty="0">
                <a:latin typeface="+mn-lt"/>
              </a:rPr>
              <a:t>; </a:t>
            </a:r>
          </a:p>
          <a:p>
            <a:pPr algn="ctr"/>
            <a:r>
              <a:rPr lang="fi-FI" sz="1400" dirty="0" err="1">
                <a:latin typeface="+mn-lt"/>
              </a:rPr>
              <a:t>Clément</a:t>
            </a:r>
            <a:r>
              <a:rPr lang="fi-FI" sz="1400" dirty="0">
                <a:latin typeface="+mn-lt"/>
              </a:rPr>
              <a:t> </a:t>
            </a:r>
            <a:r>
              <a:rPr lang="fi-FI" sz="1400" dirty="0" err="1">
                <a:latin typeface="+mn-lt"/>
              </a:rPr>
              <a:t>Gautier</a:t>
            </a:r>
            <a:r>
              <a:rPr lang="fi-FI" sz="1400" dirty="0">
                <a:latin typeface="+mn-lt"/>
              </a:rPr>
              <a:t>; Julien Lory ; Yvan </a:t>
            </a:r>
            <a:r>
              <a:rPr lang="fi-FI" sz="1400" dirty="0" err="1">
                <a:latin typeface="+mn-lt"/>
              </a:rPr>
              <a:t>Merrer</a:t>
            </a:r>
            <a:r>
              <a:rPr lang="fi-FI" sz="1400" dirty="0">
                <a:latin typeface="+mn-lt"/>
              </a:rPr>
              <a:t>; </a:t>
            </a:r>
            <a:r>
              <a:rPr lang="fi-FI" sz="1400" dirty="0" err="1">
                <a:latin typeface="+mn-lt"/>
              </a:rPr>
              <a:t>Skyy</a:t>
            </a:r>
            <a:r>
              <a:rPr lang="fi-FI" sz="1400" dirty="0">
                <a:latin typeface="+mn-lt"/>
              </a:rPr>
              <a:t> </a:t>
            </a:r>
            <a:r>
              <a:rPr lang="fi-FI" sz="1400" dirty="0" err="1">
                <a:latin typeface="+mn-lt"/>
              </a:rPr>
              <a:t>Pinada</a:t>
            </a:r>
            <a:r>
              <a:rPr lang="fi-FI" sz="1400" dirty="0">
                <a:latin typeface="+mn-lt"/>
              </a:rPr>
              <a:t>; </a:t>
            </a:r>
            <a:r>
              <a:rPr lang="fi-FI" sz="1400" dirty="0" err="1">
                <a:latin typeface="+mn-lt"/>
              </a:rPr>
              <a:t>Christophe</a:t>
            </a:r>
            <a:r>
              <a:rPr lang="fi-FI" sz="1400" dirty="0">
                <a:latin typeface="+mn-lt"/>
              </a:rPr>
              <a:t> Vandamme</a:t>
            </a:r>
            <a:endParaRPr lang="fi-FI" sz="1400" b="1" u="sng" dirty="0">
              <a:latin typeface="+mn-lt"/>
            </a:endParaRPr>
          </a:p>
          <a:p>
            <a:pPr lvl="0" algn="ctr"/>
            <a:r>
              <a:rPr lang="fi-FI" sz="1400" b="1" u="sng" dirty="0">
                <a:latin typeface="+mn-lt"/>
              </a:rPr>
              <a:t>IJCLab:</a:t>
            </a:r>
          </a:p>
          <a:p>
            <a:pPr algn="ctr"/>
            <a:r>
              <a:rPr lang="fi-FI" sz="1400" dirty="0">
                <a:latin typeface="+mn-lt"/>
              </a:rPr>
              <a:t>Wenling Dong; Patricia Duchesne; Serge Franchoo; Vladimir Manea; Valentin </a:t>
            </a:r>
            <a:r>
              <a:rPr lang="fi-FI" sz="1400" dirty="0" err="1">
                <a:latin typeface="+mn-lt"/>
              </a:rPr>
              <a:t>Marchand</a:t>
            </a:r>
            <a:r>
              <a:rPr lang="fi-FI" sz="1400" dirty="0">
                <a:latin typeface="+mn-lt"/>
              </a:rPr>
              <a:t>; </a:t>
            </a:r>
            <a:r>
              <a:rPr lang="fi-FI" sz="1400" dirty="0" err="1">
                <a:latin typeface="+mn-lt"/>
              </a:rPr>
              <a:t>Elodie</a:t>
            </a:r>
            <a:r>
              <a:rPr lang="fi-FI" sz="1400" dirty="0">
                <a:latin typeface="+mn-lt"/>
              </a:rPr>
              <a:t> Morin; </a:t>
            </a:r>
          </a:p>
          <a:p>
            <a:pPr algn="ctr"/>
            <a:r>
              <a:rPr lang="fi-FI" sz="1400" dirty="0">
                <a:latin typeface="+mn-lt"/>
              </a:rPr>
              <a:t>Olivier</a:t>
            </a:r>
            <a:r>
              <a:rPr lang="fr-FR" sz="1400" dirty="0">
                <a:latin typeface="+mn-lt"/>
              </a:rPr>
              <a:t> </a:t>
            </a:r>
            <a:r>
              <a:rPr lang="fi-FI" sz="1400" dirty="0" err="1">
                <a:latin typeface="+mn-lt"/>
              </a:rPr>
              <a:t>Pochon</a:t>
            </a:r>
            <a:endParaRPr lang="fi-FI" sz="1400" dirty="0">
              <a:latin typeface="+mn-lt"/>
            </a:endParaRPr>
          </a:p>
          <a:p>
            <a:pPr lvl="0" algn="ctr"/>
            <a:r>
              <a:rPr lang="fi-FI" sz="1400" b="1" u="sng" dirty="0">
                <a:latin typeface="+mn-lt"/>
              </a:rPr>
              <a:t>KU </a:t>
            </a:r>
            <a:r>
              <a:rPr lang="fi-FI" sz="1400" b="1" u="sng" dirty="0" err="1">
                <a:latin typeface="+mn-lt"/>
              </a:rPr>
              <a:t>Leuven</a:t>
            </a:r>
            <a:r>
              <a:rPr lang="fi-FI" sz="1400" b="1" u="sng" dirty="0">
                <a:latin typeface="+mn-lt"/>
              </a:rPr>
              <a:t>:</a:t>
            </a:r>
          </a:p>
          <a:p>
            <a:pPr algn="ctr"/>
            <a:r>
              <a:rPr lang="fi-FI" sz="1400" dirty="0">
                <a:latin typeface="+mn-lt"/>
              </a:rPr>
              <a:t>Arno Claessens; Thomas </a:t>
            </a:r>
            <a:r>
              <a:rPr lang="fi-FI" sz="1400" dirty="0" err="1">
                <a:latin typeface="+mn-lt"/>
              </a:rPr>
              <a:t>Cocolios</a:t>
            </a:r>
            <a:r>
              <a:rPr lang="fi-FI" sz="1400" dirty="0">
                <a:latin typeface="+mn-lt"/>
              </a:rPr>
              <a:t>; Rafael Ferrer; Mark Huyse; Fedor Ivandikov; </a:t>
            </a:r>
            <a:r>
              <a:rPr lang="fi-FI" sz="1400" dirty="0" err="1">
                <a:latin typeface="+mn-lt"/>
              </a:rPr>
              <a:t>Yuri</a:t>
            </a:r>
            <a:r>
              <a:rPr lang="fi-FI" sz="1400" dirty="0">
                <a:latin typeface="+mn-lt"/>
              </a:rPr>
              <a:t> Kudriavtsev; </a:t>
            </a:r>
          </a:p>
          <a:p>
            <a:pPr algn="ctr"/>
            <a:r>
              <a:rPr lang="fi-FI" sz="1400" dirty="0" err="1">
                <a:latin typeface="+mn-lt"/>
              </a:rPr>
              <a:t>Jekabs</a:t>
            </a:r>
            <a:r>
              <a:rPr lang="fi-FI" sz="1400" dirty="0">
                <a:latin typeface="+mn-lt"/>
              </a:rPr>
              <a:t> </a:t>
            </a:r>
            <a:r>
              <a:rPr lang="fi-FI" sz="1400" dirty="0" err="1">
                <a:latin typeface="+mn-lt"/>
              </a:rPr>
              <a:t>Romans</a:t>
            </a:r>
            <a:r>
              <a:rPr lang="fi-FI" sz="1400" dirty="0">
                <a:latin typeface="+mn-lt"/>
              </a:rPr>
              <a:t>; Paul Van den Bergh; Piet Van </a:t>
            </a:r>
            <a:r>
              <a:rPr lang="fi-FI" sz="1400" dirty="0" err="1">
                <a:latin typeface="+mn-lt"/>
              </a:rPr>
              <a:t>Duppen</a:t>
            </a:r>
            <a:endParaRPr lang="fi-FI" sz="1400" dirty="0">
              <a:latin typeface="+mn-lt"/>
            </a:endParaRPr>
          </a:p>
          <a:p>
            <a:pPr lvl="0" algn="ctr"/>
            <a:r>
              <a:rPr lang="fi-FI" sz="1400" b="1" u="sng" dirty="0">
                <a:latin typeface="+mn-lt"/>
              </a:rPr>
              <a:t>JGU:</a:t>
            </a:r>
          </a:p>
          <a:p>
            <a:pPr algn="ctr"/>
            <a:r>
              <a:rPr lang="fi-FI" sz="1400" dirty="0">
                <a:latin typeface="+mn-lt"/>
              </a:rPr>
              <a:t>Sebastian </a:t>
            </a:r>
            <a:r>
              <a:rPr lang="fi-FI" sz="1400" dirty="0" err="1">
                <a:latin typeface="+mn-lt"/>
              </a:rPr>
              <a:t>Raeder</a:t>
            </a:r>
            <a:r>
              <a:rPr lang="fi-FI" sz="1400" dirty="0">
                <a:latin typeface="+mn-lt"/>
              </a:rPr>
              <a:t>; </a:t>
            </a:r>
            <a:r>
              <a:rPr lang="fi-FI" sz="1400" dirty="0" err="1">
                <a:latin typeface="+mn-lt"/>
              </a:rPr>
              <a:t>Dominik</a:t>
            </a:r>
            <a:r>
              <a:rPr lang="fi-FI" sz="1400" dirty="0">
                <a:latin typeface="+mn-lt"/>
              </a:rPr>
              <a:t> </a:t>
            </a:r>
            <a:r>
              <a:rPr lang="fi-FI" sz="1400" dirty="0" err="1">
                <a:latin typeface="+mn-lt"/>
              </a:rPr>
              <a:t>Studer</a:t>
            </a:r>
            <a:r>
              <a:rPr lang="fi-FI" sz="1400" dirty="0">
                <a:latin typeface="+mn-lt"/>
              </a:rPr>
              <a:t>; Klaus </a:t>
            </a:r>
            <a:r>
              <a:rPr lang="fi-FI" sz="1400" dirty="0" err="1">
                <a:latin typeface="+mn-lt"/>
              </a:rPr>
              <a:t>Wendt</a:t>
            </a:r>
            <a:endParaRPr lang="fi-FI" sz="1400" dirty="0">
              <a:latin typeface="+mn-lt"/>
            </a:endParaRPr>
          </a:p>
          <a:p>
            <a:pPr lvl="0" algn="ctr"/>
            <a:r>
              <a:rPr lang="fi-FI" sz="1400" b="1" u="sng" dirty="0">
                <a:latin typeface="+mn-lt"/>
              </a:rPr>
              <a:t>JYU:</a:t>
            </a:r>
          </a:p>
          <a:p>
            <a:pPr algn="ctr"/>
            <a:r>
              <a:rPr lang="fi-FI" sz="1400" dirty="0" err="1">
                <a:latin typeface="+mn-lt"/>
              </a:rPr>
              <a:t>Iain</a:t>
            </a:r>
            <a:r>
              <a:rPr lang="fi-FI" sz="1400" dirty="0">
                <a:latin typeface="+mn-lt"/>
              </a:rPr>
              <a:t> David Moore; Michael Reponen; Juha Uusitalo</a:t>
            </a:r>
          </a:p>
          <a:p>
            <a:pPr lvl="0" algn="ctr"/>
            <a:r>
              <a:rPr lang="fi-FI" sz="1400" b="1" u="sng" dirty="0">
                <a:latin typeface="+mn-lt"/>
              </a:rPr>
              <a:t>IPHC:</a:t>
            </a:r>
          </a:p>
          <a:p>
            <a:pPr algn="ctr"/>
            <a:r>
              <a:rPr lang="fi-FI" sz="1400" dirty="0">
                <a:latin typeface="+mn-lt"/>
              </a:rPr>
              <a:t>Emil </a:t>
            </a:r>
            <a:r>
              <a:rPr lang="fi-FI" sz="1400" dirty="0" err="1">
                <a:latin typeface="+mn-lt"/>
              </a:rPr>
              <a:t>Traykov</a:t>
            </a:r>
            <a:endParaRPr lang="fi-FI" sz="1400" dirty="0">
              <a:latin typeface="+mn-lt"/>
            </a:endParaRPr>
          </a:p>
          <a:p>
            <a:pPr lvl="0" algn="ctr"/>
            <a:r>
              <a:rPr lang="fi-FI" sz="1400" b="1" u="sng" dirty="0">
                <a:latin typeface="+mn-lt"/>
              </a:rPr>
              <a:t>IRFU:</a:t>
            </a:r>
          </a:p>
          <a:p>
            <a:pPr algn="ctr"/>
            <a:r>
              <a:rPr lang="fi-FI" sz="1400" dirty="0" err="1">
                <a:latin typeface="+mn-lt"/>
              </a:rPr>
              <a:t>Martial</a:t>
            </a:r>
            <a:r>
              <a:rPr lang="fi-FI" sz="1400" dirty="0">
                <a:latin typeface="+mn-lt"/>
              </a:rPr>
              <a:t> </a:t>
            </a:r>
            <a:r>
              <a:rPr lang="fi-FI" sz="1400" dirty="0" err="1">
                <a:latin typeface="+mn-lt"/>
              </a:rPr>
              <a:t>Authier</a:t>
            </a:r>
            <a:r>
              <a:rPr lang="fi-FI" sz="1400" dirty="0">
                <a:latin typeface="+mn-lt"/>
              </a:rPr>
              <a:t>; Olivier </a:t>
            </a:r>
            <a:r>
              <a:rPr lang="fi-FI" sz="1400" dirty="0" err="1">
                <a:latin typeface="+mn-lt"/>
              </a:rPr>
              <a:t>Cloue</a:t>
            </a:r>
            <a:r>
              <a:rPr lang="fi-FI" sz="1400" dirty="0">
                <a:latin typeface="+mn-lt"/>
              </a:rPr>
              <a:t>; Antoine </a:t>
            </a:r>
            <a:r>
              <a:rPr lang="fi-FI" sz="1400" dirty="0" err="1">
                <a:latin typeface="+mn-lt"/>
              </a:rPr>
              <a:t>Drouard</a:t>
            </a:r>
            <a:r>
              <a:rPr lang="fi-FI" sz="1400" dirty="0">
                <a:latin typeface="+mn-lt"/>
              </a:rPr>
              <a:t>; Thomas </a:t>
            </a:r>
            <a:r>
              <a:rPr lang="fi-FI" sz="1400" dirty="0" err="1">
                <a:latin typeface="+mn-lt"/>
              </a:rPr>
              <a:t>Goigoux</a:t>
            </a:r>
            <a:r>
              <a:rPr lang="fi-FI" sz="1400" dirty="0">
                <a:latin typeface="+mn-lt"/>
              </a:rPr>
              <a:t>; </a:t>
            </a:r>
            <a:r>
              <a:rPr lang="fi-FI" sz="1400" dirty="0" err="1">
                <a:latin typeface="+mn-lt"/>
              </a:rPr>
              <a:t>Mathilde</a:t>
            </a:r>
            <a:r>
              <a:rPr lang="fi-FI" sz="1400" dirty="0">
                <a:latin typeface="+mn-lt"/>
              </a:rPr>
              <a:t> </a:t>
            </a:r>
            <a:r>
              <a:rPr lang="fi-FI" sz="1400" dirty="0" err="1">
                <a:latin typeface="+mn-lt"/>
              </a:rPr>
              <a:t>Ragot</a:t>
            </a:r>
            <a:r>
              <a:rPr lang="fi-FI" sz="1400" dirty="0">
                <a:latin typeface="+mn-lt"/>
              </a:rPr>
              <a:t>; </a:t>
            </a:r>
          </a:p>
          <a:p>
            <a:pPr algn="ctr"/>
            <a:r>
              <a:rPr lang="fi-FI" sz="1400" dirty="0">
                <a:latin typeface="+mn-lt"/>
              </a:rPr>
              <a:t>Emmanuel Rey-Herme; Damien Thisse; Marine Vandebrouck</a:t>
            </a:r>
            <a:endParaRPr lang="fr-FR" sz="1400" dirty="0">
              <a:latin typeface="+mn-lt"/>
            </a:endParaRPr>
          </a:p>
          <a:p>
            <a:pPr algn="ctr"/>
            <a:endParaRPr lang="fr-FR" sz="1400" dirty="0">
              <a:latin typeface="+mn-lt"/>
            </a:endParaRPr>
          </a:p>
          <a:p>
            <a:pPr algn="ctr"/>
            <a:endParaRPr lang="fr-FR" sz="1400" b="1" dirty="0">
              <a:latin typeface="+mn-lt"/>
            </a:endParaRP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FFAB17C0-FEDF-1A1C-3784-F30240626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715" y="1565547"/>
            <a:ext cx="1612236" cy="512744"/>
          </a:xfrm>
          <a:prstGeom prst="rect">
            <a:avLst/>
          </a:prstGeom>
          <a:noFill/>
          <a:ln w="9525">
            <a:solidFill>
              <a:srgbClr val="57D3FF"/>
            </a:solidFill>
            <a:miter lim="800000"/>
            <a:headEnd/>
            <a:tailEnd/>
          </a:ln>
        </p:spPr>
      </p:pic>
      <p:pic>
        <p:nvPicPr>
          <p:cNvPr id="8" name="Picture 13" descr="Retour à la page d'accueil">
            <a:extLst>
              <a:ext uri="{FF2B5EF4-FFF2-40B4-BE49-F238E27FC236}">
                <a16:creationId xmlns:a16="http://schemas.microsoft.com/office/drawing/2014/main" id="{77AD1E3D-2B51-3004-7287-F2FD3C366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38728" y="2833582"/>
            <a:ext cx="1008561" cy="544623"/>
          </a:xfrm>
          <a:prstGeom prst="rect">
            <a:avLst/>
          </a:prstGeom>
          <a:noFill/>
        </p:spPr>
      </p:pic>
      <p:pic>
        <p:nvPicPr>
          <p:cNvPr id="10" name="Image 9" descr="Investissements_Davenir.png">
            <a:extLst>
              <a:ext uri="{FF2B5EF4-FFF2-40B4-BE49-F238E27FC236}">
                <a16:creationId xmlns:a16="http://schemas.microsoft.com/office/drawing/2014/main" id="{F42E6D7A-CD45-7C34-D475-C3E62108D9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593" y="2181729"/>
            <a:ext cx="620371" cy="620372"/>
          </a:xfrm>
          <a:prstGeom prst="rect">
            <a:avLst/>
          </a:prstGeom>
        </p:spPr>
      </p:pic>
      <p:pic>
        <p:nvPicPr>
          <p:cNvPr id="11" name="Image 10" descr="Macintosh HD:private:var:folders:yn:fpv252417d7gjsldz_8k7pyntntvc8:T:TemporaryItems:flag_yellow_high.jpg">
            <a:extLst>
              <a:ext uri="{FF2B5EF4-FFF2-40B4-BE49-F238E27FC236}">
                <a16:creationId xmlns:a16="http://schemas.microsoft.com/office/drawing/2014/main" id="{51BB9DEC-85A5-78F3-B298-95DDFFF959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49" y="4370185"/>
            <a:ext cx="1100822" cy="733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 descr="Macintosh HD:private:var:folders:yn:fpv252417d7gjsldz_8k7pyntntvc8:T:TemporaryItems:logo_r.normandie-portrait-cmjn.jpg">
            <a:extLst>
              <a:ext uri="{FF2B5EF4-FFF2-40B4-BE49-F238E27FC236}">
                <a16:creationId xmlns:a16="http://schemas.microsoft.com/office/drawing/2014/main" id="{7C2ADF30-C30F-27D5-71A5-E62A271705B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599" y="3429935"/>
            <a:ext cx="838523" cy="793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5874286-B620-1B03-C64D-2065E633108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94" y="5209783"/>
            <a:ext cx="1429567" cy="679702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5B87939B-040E-3FB4-2433-8BBBF1FE5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8793" y="4441797"/>
            <a:ext cx="796573" cy="590656"/>
          </a:xfrm>
          <a:prstGeom prst="rect">
            <a:avLst/>
          </a:prstGeom>
          <a:noFill/>
          <a:ln w="9525" algn="ctr">
            <a:solidFill>
              <a:srgbClr val="57D3FF"/>
            </a:solidFill>
            <a:miter lim="800000"/>
            <a:headEnd/>
            <a:tailEnd/>
          </a:ln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69ECECA1-DC63-1E99-9EFA-4E8703042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10839422" y="3429000"/>
            <a:ext cx="1143000" cy="740569"/>
          </a:xfrm>
          <a:prstGeom prst="rect">
            <a:avLst/>
          </a:prstGeom>
          <a:noFill/>
          <a:ln w="9525">
            <a:solidFill>
              <a:srgbClr val="57D3FF"/>
            </a:solidFill>
            <a:miter lim="800000"/>
            <a:headEnd/>
            <a:tailEnd/>
          </a:ln>
        </p:spPr>
      </p:pic>
      <p:pic>
        <p:nvPicPr>
          <p:cNvPr id="17" name="Picture 16" descr="http://erc.europa.eu/sites/default/files/document/file/ERC-125x90_5_1_large.jpg">
            <a:extLst>
              <a:ext uri="{FF2B5EF4-FFF2-40B4-BE49-F238E27FC236}">
                <a16:creationId xmlns:a16="http://schemas.microsoft.com/office/drawing/2014/main" id="{8F219E99-DE08-8547-5200-9A6A5CD25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3382" y="2435492"/>
            <a:ext cx="936924" cy="646221"/>
          </a:xfrm>
          <a:prstGeom prst="rect">
            <a:avLst/>
          </a:prstGeom>
          <a:noFill/>
          <a:ln>
            <a:solidFill>
              <a:srgbClr val="57D3FF"/>
            </a:solidFill>
          </a:ln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6C7AF5E2-44FD-8709-44DC-964B55D597C5}"/>
              </a:ext>
            </a:extLst>
          </p:cNvPr>
          <p:cNvPicPr>
            <a:picLocks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10873382" y="1761106"/>
            <a:ext cx="922878" cy="31718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2F7FC02-9358-EC19-B781-72C9D348837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6897" y="5967690"/>
            <a:ext cx="633672" cy="478463"/>
          </a:xfrm>
          <a:prstGeom prst="rect">
            <a:avLst/>
          </a:prstGeom>
        </p:spPr>
      </p:pic>
      <p:pic>
        <p:nvPicPr>
          <p:cNvPr id="21" name="Image 673" descr="KULEUVEN_CMYK_LOGO.png">
            <a:extLst>
              <a:ext uri="{FF2B5EF4-FFF2-40B4-BE49-F238E27FC236}">
                <a16:creationId xmlns:a16="http://schemas.microsoft.com/office/drawing/2014/main" id="{24F5B916-CC57-2A21-783D-AA595F3D33F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2653" y="6055140"/>
            <a:ext cx="763100" cy="303562"/>
          </a:xfrm>
          <a:prstGeom prst="rect">
            <a:avLst/>
          </a:prstGeom>
        </p:spPr>
      </p:pic>
      <p:pic>
        <p:nvPicPr>
          <p:cNvPr id="22" name="Image 674">
            <a:extLst>
              <a:ext uri="{FF2B5EF4-FFF2-40B4-BE49-F238E27FC236}">
                <a16:creationId xmlns:a16="http://schemas.microsoft.com/office/drawing/2014/main" id="{4D4296E2-2BF4-18CA-3655-C5B7E70E452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1713" y="6051675"/>
            <a:ext cx="683734" cy="310492"/>
          </a:xfrm>
          <a:prstGeom prst="rect">
            <a:avLst/>
          </a:prstGeom>
        </p:spPr>
      </p:pic>
      <p:pic>
        <p:nvPicPr>
          <p:cNvPr id="25" name="Picture 3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D13020CE-101F-E37D-F24A-1310EDE881B3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171" y="6030671"/>
            <a:ext cx="824950" cy="35250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92D9983-914D-CADE-19E9-A92C5F46D850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6591" y="6106717"/>
            <a:ext cx="932936" cy="200408"/>
          </a:xfrm>
          <a:prstGeom prst="rect">
            <a:avLst/>
          </a:prstGeom>
        </p:spPr>
      </p:pic>
      <p:pic>
        <p:nvPicPr>
          <p:cNvPr id="20482" name="Picture 2">
            <a:extLst>
              <a:ext uri="{FF2B5EF4-FFF2-40B4-BE49-F238E27FC236}">
                <a16:creationId xmlns:a16="http://schemas.microsoft.com/office/drawing/2014/main" id="{4A9B1A80-9E9E-E6BA-C658-887E2362F9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20671" y="6001902"/>
            <a:ext cx="577174" cy="41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Uni Mainz – Applications sur Google Play">
            <a:extLst>
              <a:ext uri="{FF2B5EF4-FFF2-40B4-BE49-F238E27FC236}">
                <a16:creationId xmlns:a16="http://schemas.microsoft.com/office/drawing/2014/main" id="{EA03F4AA-189F-3F0A-4D25-FA5F19924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8989" y="6021919"/>
            <a:ext cx="370005" cy="37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University of Jyväskylä">
            <a:extLst>
              <a:ext uri="{FF2B5EF4-FFF2-40B4-BE49-F238E27FC236}">
                <a16:creationId xmlns:a16="http://schemas.microsoft.com/office/drawing/2014/main" id="{5E6BC9CD-1E06-D85E-9669-3F277E2E4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0138" y="5991978"/>
            <a:ext cx="767890" cy="42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457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Merci pour votre attention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BE2763F-6E8F-2CE2-EEA8-3A2592319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1434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>
            <a:extLst>
              <a:ext uri="{FF2B5EF4-FFF2-40B4-BE49-F238E27FC236}">
                <a16:creationId xmlns:a16="http://schemas.microsoft.com/office/drawing/2014/main" id="{6A057490-B528-2019-9C87-5380716554C6}"/>
              </a:ext>
            </a:extLst>
          </p:cNvPr>
          <p:cNvSpPr txBox="1"/>
          <p:nvPr/>
        </p:nvSpPr>
        <p:spPr>
          <a:xfrm>
            <a:off x="351832" y="1119970"/>
            <a:ext cx="4058645" cy="56938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/>
              <a:t>RF </a:t>
            </a:r>
            <a:r>
              <a:rPr lang="fr-FR" sz="1400" b="1" dirty="0" err="1"/>
              <a:t>spectroscopy</a:t>
            </a:r>
            <a:r>
              <a:rPr lang="fr-FR" sz="1400" b="1" dirty="0"/>
              <a:t> at S</a:t>
            </a:r>
            <a:r>
              <a:rPr lang="fr-FR" sz="1400" b="1" baseline="30000" dirty="0"/>
              <a:t>3</a:t>
            </a:r>
            <a:r>
              <a:rPr lang="fr-FR" sz="1400" b="1" dirty="0"/>
              <a:t>LEB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Extraction of nuclear core properties depends on the available laser ionization scheme (technical limitations)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1400" b="1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US" sz="1400" b="1" dirty="0">
                <a:ea typeface="Times New Roman" panose="02020603050405020304" pitchFamily="18" charset="0"/>
                <a:cs typeface="Arial" panose="020B0604020202020204" pitchFamily="34" charset="0"/>
              </a:rPr>
              <a:t>Proposed idea: 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combining RF spectroscopy with laser ionization spectroscopy</a:t>
            </a:r>
            <a:r>
              <a:rPr lang="fr-FR" sz="1400" dirty="0">
                <a:ea typeface="Times New Roman" panose="02020603050405020304" pitchFamily="18" charset="0"/>
                <a:cs typeface="Arial" panose="020B0604020202020204" pitchFamily="34" charset="0"/>
              </a:rPr>
              <a:t> at S</a:t>
            </a:r>
            <a:r>
              <a:rPr lang="fr-FR" sz="1400" baseline="30000" dirty="0"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fr-FR" sz="1400" dirty="0">
                <a:ea typeface="Times New Roman" panose="02020603050405020304" pitchFamily="18" charset="0"/>
                <a:cs typeface="Arial" panose="020B0604020202020204" pitchFamily="34" charset="0"/>
              </a:rPr>
              <a:t>LEB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Improve the accuracy of hyperfine structure measurements by three orders of magnitude!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Interesting in the region of N = Z nuclei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fr-FR" sz="1400" b="1" dirty="0">
              <a:cs typeface="Arial" panose="020B0604020202020204" pitchFamily="34" charset="0"/>
            </a:endParaRPr>
          </a:p>
          <a:p>
            <a:r>
              <a:rPr lang="en-US" sz="1400" b="1" dirty="0">
                <a:cs typeface="Arial" panose="020B0604020202020204" pitchFamily="34" charset="0"/>
              </a:rPr>
              <a:t>Such precision makes it possible to extract the octupole magnetic moment of the nucleus</a:t>
            </a:r>
            <a:r>
              <a:rPr lang="fr-FR" sz="1400" b="1" dirty="0">
                <a:cs typeface="Arial" panose="020B0604020202020204" pitchFamily="34" charset="0"/>
              </a:rPr>
              <a:t>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Information on the polarization of the nucleus, better description of the wave functions of nucleons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Testing the experimental method with </a:t>
            </a:r>
            <a:r>
              <a:rPr lang="en-US" sz="1400" baseline="30000" dirty="0">
                <a:cs typeface="Arial" panose="020B0604020202020204" pitchFamily="34" charset="0"/>
              </a:rPr>
              <a:t>209</a:t>
            </a:r>
            <a:r>
              <a:rPr lang="en-US" sz="1400" dirty="0">
                <a:cs typeface="Arial" panose="020B0604020202020204" pitchFamily="34" charset="0"/>
              </a:rPr>
              <a:t>Bi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Project in collaboration with R.P. de Groote (KU Leuven)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2D800633-63D7-487A-BD1C-9F6004E6CE04}"/>
              </a:ext>
            </a:extLst>
          </p:cNvPr>
          <p:cNvSpPr txBox="1">
            <a:spLocks/>
          </p:cNvSpPr>
          <p:nvPr/>
        </p:nvSpPr>
        <p:spPr>
          <a:xfrm>
            <a:off x="330200" y="254000"/>
            <a:ext cx="10515600" cy="717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kern="1200">
                <a:solidFill>
                  <a:srgbClr val="10243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Ongoing projects: S</a:t>
            </a:r>
            <a:r>
              <a:rPr lang="en-US" baseline="30000" dirty="0"/>
              <a:t>3</a:t>
            </a:r>
            <a:r>
              <a:rPr lang="en-US" dirty="0"/>
              <a:t>ABU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FE51B4FC-9FB4-4E2B-B51E-539F163CE3B8}"/>
              </a:ext>
            </a:extLst>
          </p:cNvPr>
          <p:cNvGrpSpPr/>
          <p:nvPr/>
        </p:nvGrpSpPr>
        <p:grpSpPr>
          <a:xfrm>
            <a:off x="4639077" y="4261526"/>
            <a:ext cx="7391268" cy="2363103"/>
            <a:chOff x="465747" y="2362360"/>
            <a:chExt cx="7391268" cy="2363103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6F64C5E-6DFE-C168-8BAF-1A500F905615}"/>
                </a:ext>
              </a:extLst>
            </p:cNvPr>
            <p:cNvSpPr txBox="1"/>
            <p:nvPr/>
          </p:nvSpPr>
          <p:spPr>
            <a:xfrm>
              <a:off x="465747" y="4463853"/>
              <a:ext cx="394504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R.P. de Groote </a:t>
              </a:r>
              <a:r>
                <a:rPr lang="en-US" sz="1100" i="1" dirty="0"/>
                <a:t>et al</a:t>
              </a:r>
              <a:r>
                <a:rPr lang="en-US" sz="1100" dirty="0"/>
                <a:t>., PLB </a:t>
              </a:r>
              <a:r>
                <a:rPr lang="en-US" sz="1100" b="1" dirty="0"/>
                <a:t>827</a:t>
              </a:r>
              <a:r>
                <a:rPr lang="en-US" sz="1100" dirty="0"/>
                <a:t>, 136930 (2022)</a:t>
              </a:r>
              <a:endParaRPr lang="fr-FR" sz="1100" dirty="0"/>
            </a:p>
          </p:txBody>
        </p:sp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A9249F01-ADB9-4512-C21A-E7DFF3C57F04}"/>
                </a:ext>
              </a:extLst>
            </p:cNvPr>
            <p:cNvSpPr/>
            <p:nvPr/>
          </p:nvSpPr>
          <p:spPr>
            <a:xfrm>
              <a:off x="4347954" y="3285902"/>
              <a:ext cx="513477" cy="48617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D13D742-8BB3-594C-1DF4-2D00CBDA8207}"/>
                </a:ext>
              </a:extLst>
            </p:cNvPr>
            <p:cNvGrpSpPr/>
            <p:nvPr/>
          </p:nvGrpSpPr>
          <p:grpSpPr>
            <a:xfrm>
              <a:off x="4861431" y="2362360"/>
              <a:ext cx="2995584" cy="2338581"/>
              <a:chOff x="7244142" y="426980"/>
              <a:chExt cx="4279771" cy="3341115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F55CE12-FF92-AB51-FC0A-67CF9B8EB9BD}"/>
                  </a:ext>
                </a:extLst>
              </p:cNvPr>
              <p:cNvSpPr/>
              <p:nvPr/>
            </p:nvSpPr>
            <p:spPr>
              <a:xfrm>
                <a:off x="10084930" y="1189333"/>
                <a:ext cx="245249" cy="526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F376C35E-D64F-B9C2-70E1-FC219A8D3B03}"/>
                  </a:ext>
                </a:extLst>
              </p:cNvPr>
              <p:cNvGrpSpPr/>
              <p:nvPr/>
            </p:nvGrpSpPr>
            <p:grpSpPr>
              <a:xfrm>
                <a:off x="7244142" y="426980"/>
                <a:ext cx="4279771" cy="3341115"/>
                <a:chOff x="7239784" y="420180"/>
                <a:chExt cx="4789656" cy="4321879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ED8656D1-133C-FE09-0CD2-255411C114E9}"/>
                    </a:ext>
                  </a:extLst>
                </p:cNvPr>
                <p:cNvGrpSpPr/>
                <p:nvPr/>
              </p:nvGrpSpPr>
              <p:grpSpPr>
                <a:xfrm>
                  <a:off x="7239784" y="420180"/>
                  <a:ext cx="4094534" cy="4321879"/>
                  <a:chOff x="7890234" y="823613"/>
                  <a:chExt cx="4094534" cy="4321879"/>
                </a:xfrm>
              </p:grpSpPr>
              <p:pic>
                <p:nvPicPr>
                  <p:cNvPr id="10" name="Image 26">
                    <a:extLst>
                      <a:ext uri="{FF2B5EF4-FFF2-40B4-BE49-F238E27FC236}">
                        <a16:creationId xmlns:a16="http://schemas.microsoft.com/office/drawing/2014/main" id="{A1DE83DD-68EA-11F8-C90F-C5CF5884343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038" t="64952" r="71630" b="2517"/>
                  <a:stretch/>
                </p:blipFill>
                <p:spPr>
                  <a:xfrm>
                    <a:off x="8150885" y="882001"/>
                    <a:ext cx="3833883" cy="4205103"/>
                  </a:xfrm>
                  <a:prstGeom prst="rect">
                    <a:avLst/>
                  </a:prstGeom>
                </p:spPr>
              </p:pic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310AFE26-DBEA-EF22-769E-545472E91A65}"/>
                      </a:ext>
                    </a:extLst>
                  </p:cNvPr>
                  <p:cNvSpPr/>
                  <p:nvPr/>
                </p:nvSpPr>
                <p:spPr>
                  <a:xfrm>
                    <a:off x="9818984" y="3989752"/>
                    <a:ext cx="2165783" cy="74025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58A370CF-7A82-91F7-8D26-5B96AFBC8AF0}"/>
                      </a:ext>
                    </a:extLst>
                  </p:cNvPr>
                  <p:cNvSpPr/>
                  <p:nvPr/>
                </p:nvSpPr>
                <p:spPr>
                  <a:xfrm>
                    <a:off x="7890234" y="823613"/>
                    <a:ext cx="3833883" cy="35821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888B5C03-000D-CF7F-C0B9-160EE07A3E2B}"/>
                      </a:ext>
                    </a:extLst>
                  </p:cNvPr>
                  <p:cNvSpPr/>
                  <p:nvPr/>
                </p:nvSpPr>
                <p:spPr>
                  <a:xfrm>
                    <a:off x="8031637" y="2403835"/>
                    <a:ext cx="358219" cy="57503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23A28074-AFF7-BF78-553C-417B14D43165}"/>
                      </a:ext>
                    </a:extLst>
                  </p:cNvPr>
                  <p:cNvSpPr/>
                  <p:nvPr/>
                </p:nvSpPr>
                <p:spPr>
                  <a:xfrm>
                    <a:off x="8823489" y="4949072"/>
                    <a:ext cx="433633" cy="19642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5A6E6F0F-69AB-7AA5-883F-EC5FDD914365}"/>
                    </a:ext>
                  </a:extLst>
                </p:cNvPr>
                <p:cNvGrpSpPr/>
                <p:nvPr/>
              </p:nvGrpSpPr>
              <p:grpSpPr>
                <a:xfrm rot="10800000">
                  <a:off x="10306799" y="618142"/>
                  <a:ext cx="459999" cy="889248"/>
                  <a:chOff x="3460239" y="4933365"/>
                  <a:chExt cx="459999" cy="889248"/>
                </a:xfrm>
              </p:grpSpPr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229BC724-6CFE-62B7-ABDA-82C04E5BEE13}"/>
                      </a:ext>
                    </a:extLst>
                  </p:cNvPr>
                  <p:cNvSpPr/>
                  <p:nvPr/>
                </p:nvSpPr>
                <p:spPr>
                  <a:xfrm>
                    <a:off x="3478491" y="4986779"/>
                    <a:ext cx="160255" cy="772998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DC8DEF0A-C9CF-584A-FCA8-543C57DFE933}"/>
                      </a:ext>
                    </a:extLst>
                  </p:cNvPr>
                  <p:cNvSpPr/>
                  <p:nvPr/>
                </p:nvSpPr>
                <p:spPr>
                  <a:xfrm>
                    <a:off x="3638745" y="4986779"/>
                    <a:ext cx="160255" cy="772998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953C4B48-4ED0-3CC4-6D03-4D1ECBEFBB81}"/>
                      </a:ext>
                    </a:extLst>
                  </p:cNvPr>
                  <p:cNvSpPr/>
                  <p:nvPr/>
                </p:nvSpPr>
                <p:spPr>
                  <a:xfrm>
                    <a:off x="3460239" y="4986779"/>
                    <a:ext cx="98378" cy="7968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6EB1E12A-9344-E95D-176E-268127746066}"/>
                      </a:ext>
                    </a:extLst>
                  </p:cNvPr>
                  <p:cNvSpPr/>
                  <p:nvPr/>
                </p:nvSpPr>
                <p:spPr>
                  <a:xfrm rot="20121218">
                    <a:off x="3505200" y="5690235"/>
                    <a:ext cx="101388" cy="13237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id="{797950F1-59EA-4489-F1D7-0A04E03C671B}"/>
                      </a:ext>
                    </a:extLst>
                  </p:cNvPr>
                  <p:cNvSpPr/>
                  <p:nvPr/>
                </p:nvSpPr>
                <p:spPr>
                  <a:xfrm>
                    <a:off x="3558618" y="4986779"/>
                    <a:ext cx="160255" cy="772998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1249585D-2F4A-E06E-0C1D-F1563D5B2B43}"/>
                      </a:ext>
                    </a:extLst>
                  </p:cNvPr>
                  <p:cNvSpPr/>
                  <p:nvPr/>
                </p:nvSpPr>
                <p:spPr>
                  <a:xfrm>
                    <a:off x="3720888" y="4984494"/>
                    <a:ext cx="160255" cy="772998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C80D9D31-9080-428F-6A61-3C61D655089D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704557" y="5587119"/>
                    <a:ext cx="73734" cy="3124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4243EC5A-58EB-1B79-70B4-ADE401BB3B8E}"/>
                      </a:ext>
                    </a:extLst>
                  </p:cNvPr>
                  <p:cNvSpPr/>
                  <p:nvPr/>
                </p:nvSpPr>
                <p:spPr>
                  <a:xfrm>
                    <a:off x="3806896" y="4933365"/>
                    <a:ext cx="113342" cy="8146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AF17A4F-8377-E439-047B-023761095708}"/>
                    </a:ext>
                  </a:extLst>
                </p:cNvPr>
                <p:cNvSpPr/>
                <p:nvPr/>
              </p:nvSpPr>
              <p:spPr>
                <a:xfrm>
                  <a:off x="8735347" y="1870232"/>
                  <a:ext cx="2735293" cy="10095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B64350DB-F51E-937A-9629-6ADF87A651F4}"/>
                    </a:ext>
                  </a:extLst>
                </p:cNvPr>
                <p:cNvCxnSpPr/>
                <p:nvPr/>
              </p:nvCxnSpPr>
              <p:spPr>
                <a:xfrm flipV="1">
                  <a:off x="9747322" y="1138977"/>
                  <a:ext cx="0" cy="1958101"/>
                </a:xfrm>
                <a:prstGeom prst="straightConnector1">
                  <a:avLst/>
                </a:prstGeom>
                <a:ln w="38100">
                  <a:solidFill>
                    <a:srgbClr val="41A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F9782E48-7BEC-0F57-287B-033C75D95FDF}"/>
                    </a:ext>
                  </a:extLst>
                </p:cNvPr>
                <p:cNvCxnSpPr/>
                <p:nvPr/>
              </p:nvCxnSpPr>
              <p:spPr>
                <a:xfrm flipV="1">
                  <a:off x="10917817" y="1149417"/>
                  <a:ext cx="0" cy="1958101"/>
                </a:xfrm>
                <a:prstGeom prst="straightConnector1">
                  <a:avLst/>
                </a:prstGeom>
                <a:ln w="38100">
                  <a:solidFill>
                    <a:srgbClr val="41A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32D0ED56-9FB8-F69E-4342-B67AD5D54B73}"/>
                    </a:ext>
                  </a:extLst>
                </p:cNvPr>
                <p:cNvCxnSpPr/>
                <p:nvPr/>
              </p:nvCxnSpPr>
              <p:spPr>
                <a:xfrm flipV="1">
                  <a:off x="11039109" y="1149417"/>
                  <a:ext cx="0" cy="1958101"/>
                </a:xfrm>
                <a:prstGeom prst="straightConnector1">
                  <a:avLst/>
                </a:prstGeom>
                <a:ln w="38100">
                  <a:solidFill>
                    <a:srgbClr val="0000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471E9CD2-C8BF-D247-6973-1000797B19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361289" y="1100059"/>
                  <a:ext cx="668151" cy="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9" name="Arc 58">
                <a:extLst>
                  <a:ext uri="{FF2B5EF4-FFF2-40B4-BE49-F238E27FC236}">
                    <a16:creationId xmlns:a16="http://schemas.microsoft.com/office/drawing/2014/main" id="{8BB0AD0A-04E5-58A4-89BC-F34ABEA16634}"/>
                  </a:ext>
                </a:extLst>
              </p:cNvPr>
              <p:cNvSpPr/>
              <p:nvPr/>
            </p:nvSpPr>
            <p:spPr>
              <a:xfrm rot="10644419">
                <a:off x="10274245" y="853627"/>
                <a:ext cx="185419" cy="645344"/>
              </a:xfrm>
              <a:prstGeom prst="arc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" name="Arc 59">
                <a:extLst>
                  <a:ext uri="{FF2B5EF4-FFF2-40B4-BE49-F238E27FC236}">
                    <a16:creationId xmlns:a16="http://schemas.microsoft.com/office/drawing/2014/main" id="{321404D3-EC8E-DC6B-40C6-19F52C14231F}"/>
                  </a:ext>
                </a:extLst>
              </p:cNvPr>
              <p:cNvSpPr/>
              <p:nvPr/>
            </p:nvSpPr>
            <p:spPr>
              <a:xfrm rot="10955581" flipH="1">
                <a:off x="9943989" y="840201"/>
                <a:ext cx="185419" cy="645344"/>
              </a:xfrm>
              <a:prstGeom prst="arc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0DF54A1-96A6-E7EA-0080-A18C30B14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5771" y="2540284"/>
              <a:ext cx="3484306" cy="1977338"/>
            </a:xfrm>
            <a:prstGeom prst="rect">
              <a:avLst/>
            </a:prstGeom>
          </p:spPr>
        </p:pic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2C9772B-AB99-499F-9786-5B7928316DB2}"/>
              </a:ext>
            </a:extLst>
          </p:cNvPr>
          <p:cNvGrpSpPr/>
          <p:nvPr/>
        </p:nvGrpSpPr>
        <p:grpSpPr>
          <a:xfrm>
            <a:off x="9156828" y="445416"/>
            <a:ext cx="2803736" cy="3577228"/>
            <a:chOff x="9096992" y="2975810"/>
            <a:chExt cx="2803736" cy="3577228"/>
          </a:xfrm>
        </p:grpSpPr>
        <p:sp>
          <p:nvSpPr>
            <p:cNvPr id="44" name="Rectangle : coins arrondis 3">
              <a:extLst>
                <a:ext uri="{FF2B5EF4-FFF2-40B4-BE49-F238E27FC236}">
                  <a16:creationId xmlns:a16="http://schemas.microsoft.com/office/drawing/2014/main" id="{CF834C0A-0616-474B-A761-16BAD6A4AC2B}"/>
                </a:ext>
              </a:extLst>
            </p:cNvPr>
            <p:cNvSpPr/>
            <p:nvPr/>
          </p:nvSpPr>
          <p:spPr>
            <a:xfrm>
              <a:off x="9581839" y="2975810"/>
              <a:ext cx="1390900" cy="3385208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133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7" name="Rectangle : coins arrondis 4">
              <a:extLst>
                <a:ext uri="{FF2B5EF4-FFF2-40B4-BE49-F238E27FC236}">
                  <a16:creationId xmlns:a16="http://schemas.microsoft.com/office/drawing/2014/main" id="{E1FF8C24-21B5-4AD7-8B43-DA5959EF7A90}"/>
                </a:ext>
              </a:extLst>
            </p:cNvPr>
            <p:cNvSpPr/>
            <p:nvPr/>
          </p:nvSpPr>
          <p:spPr>
            <a:xfrm>
              <a:off x="9306585" y="3254046"/>
              <a:ext cx="275254" cy="1149012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133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2" name="Rectangle : coins arrondis 5">
              <a:extLst>
                <a:ext uri="{FF2B5EF4-FFF2-40B4-BE49-F238E27FC236}">
                  <a16:creationId xmlns:a16="http://schemas.microsoft.com/office/drawing/2014/main" id="{0D2833B5-3ECA-49E6-974C-ED0E6795FE88}"/>
                </a:ext>
              </a:extLst>
            </p:cNvPr>
            <p:cNvSpPr/>
            <p:nvPr/>
          </p:nvSpPr>
          <p:spPr>
            <a:xfrm>
              <a:off x="10972739" y="3254046"/>
              <a:ext cx="927989" cy="1149012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133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6F876655-8EF1-4580-932D-91A191CCE2A0}"/>
                </a:ext>
              </a:extLst>
            </p:cNvPr>
            <p:cNvSpPr/>
            <p:nvPr/>
          </p:nvSpPr>
          <p:spPr>
            <a:xfrm>
              <a:off x="10036769" y="3579942"/>
              <a:ext cx="491888" cy="49721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133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45D4D945-5FCB-4900-A211-BFA53257ED34}"/>
                </a:ext>
              </a:extLst>
            </p:cNvPr>
            <p:cNvSpPr/>
            <p:nvPr/>
          </p:nvSpPr>
          <p:spPr>
            <a:xfrm>
              <a:off x="10036769" y="4583181"/>
              <a:ext cx="491887" cy="4972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133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FD5A8DA-E0A3-498B-AB62-4428F018EFF9}"/>
                </a:ext>
              </a:extLst>
            </p:cNvPr>
            <p:cNvSpPr/>
            <p:nvPr/>
          </p:nvSpPr>
          <p:spPr>
            <a:xfrm>
              <a:off x="9925903" y="5288521"/>
              <a:ext cx="300343" cy="262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133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BEA0436-701C-49C5-960A-64F28BA8D777}"/>
                </a:ext>
              </a:extLst>
            </p:cNvPr>
            <p:cNvSpPr/>
            <p:nvPr/>
          </p:nvSpPr>
          <p:spPr>
            <a:xfrm>
              <a:off x="10339178" y="5288521"/>
              <a:ext cx="300343" cy="262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133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8C8723A-C907-4334-BF31-1F275706FE10}"/>
                </a:ext>
              </a:extLst>
            </p:cNvPr>
            <p:cNvSpPr/>
            <p:nvPr/>
          </p:nvSpPr>
          <p:spPr>
            <a:xfrm>
              <a:off x="9925903" y="4366220"/>
              <a:ext cx="328775" cy="262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133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8B66A6B-8F12-4C3F-9A8A-9B3990B99924}"/>
                </a:ext>
              </a:extLst>
            </p:cNvPr>
            <p:cNvSpPr/>
            <p:nvPr/>
          </p:nvSpPr>
          <p:spPr>
            <a:xfrm>
              <a:off x="10310746" y="4366220"/>
              <a:ext cx="328775" cy="262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133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5" name="Forme libre : forme 35">
              <a:extLst>
                <a:ext uri="{FF2B5EF4-FFF2-40B4-BE49-F238E27FC236}">
                  <a16:creationId xmlns:a16="http://schemas.microsoft.com/office/drawing/2014/main" id="{28CDB0B4-E426-4DF9-86DB-98D007296D4B}"/>
                </a:ext>
              </a:extLst>
            </p:cNvPr>
            <p:cNvSpPr/>
            <p:nvPr/>
          </p:nvSpPr>
          <p:spPr>
            <a:xfrm rot="10800000">
              <a:off x="9999932" y="3637239"/>
              <a:ext cx="564762" cy="2530558"/>
            </a:xfrm>
            <a:custGeom>
              <a:avLst/>
              <a:gdLst>
                <a:gd name="connsiteX0" fmla="*/ 631313 w 993261"/>
                <a:gd name="connsiteY0" fmla="*/ 4402836 h 4402836"/>
                <a:gd name="connsiteX1" fmla="*/ 380301 w 993261"/>
                <a:gd name="connsiteY1" fmla="*/ 4402836 h 4402836"/>
                <a:gd name="connsiteX2" fmla="*/ 472674 w 993261"/>
                <a:gd name="connsiteY2" fmla="*/ 3066000 h 4402836"/>
                <a:gd name="connsiteX3" fmla="*/ 278887 w 993261"/>
                <a:gd name="connsiteY3" fmla="*/ 3066000 h 4402836"/>
                <a:gd name="connsiteX4" fmla="*/ 414731 w 993261"/>
                <a:gd name="connsiteY4" fmla="*/ 1461318 h 4402836"/>
                <a:gd name="connsiteX5" fmla="*/ 0 w 993261"/>
                <a:gd name="connsiteY5" fmla="*/ 1461318 h 4402836"/>
                <a:gd name="connsiteX6" fmla="*/ 496631 w 993261"/>
                <a:gd name="connsiteY6" fmla="*/ 0 h 4402836"/>
                <a:gd name="connsiteX7" fmla="*/ 993261 w 993261"/>
                <a:gd name="connsiteY7" fmla="*/ 1461318 h 4402836"/>
                <a:gd name="connsiteX8" fmla="*/ 593098 w 993261"/>
                <a:gd name="connsiteY8" fmla="*/ 1461318 h 4402836"/>
                <a:gd name="connsiteX9" fmla="*/ 728942 w 993261"/>
                <a:gd name="connsiteY9" fmla="*/ 3066000 h 4402836"/>
                <a:gd name="connsiteX10" fmla="*/ 538940 w 993261"/>
                <a:gd name="connsiteY10" fmla="*/ 3066000 h 440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3261" h="4402836">
                  <a:moveTo>
                    <a:pt x="631313" y="4402836"/>
                  </a:moveTo>
                  <a:lnTo>
                    <a:pt x="380301" y="4402836"/>
                  </a:lnTo>
                  <a:lnTo>
                    <a:pt x="472674" y="3066000"/>
                  </a:lnTo>
                  <a:lnTo>
                    <a:pt x="278887" y="3066000"/>
                  </a:lnTo>
                  <a:lnTo>
                    <a:pt x="414731" y="1461318"/>
                  </a:lnTo>
                  <a:lnTo>
                    <a:pt x="0" y="1461318"/>
                  </a:lnTo>
                  <a:lnTo>
                    <a:pt x="496631" y="0"/>
                  </a:lnTo>
                  <a:lnTo>
                    <a:pt x="993261" y="1461318"/>
                  </a:lnTo>
                  <a:lnTo>
                    <a:pt x="593098" y="1461318"/>
                  </a:lnTo>
                  <a:lnTo>
                    <a:pt x="728942" y="3066000"/>
                  </a:lnTo>
                  <a:lnTo>
                    <a:pt x="538940" y="306600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en-US" sz="2133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ADC69C84-1685-4603-A931-4BB59336C998}"/>
                </a:ext>
              </a:extLst>
            </p:cNvPr>
            <p:cNvGrpSpPr/>
            <p:nvPr/>
          </p:nvGrpSpPr>
          <p:grpSpPr>
            <a:xfrm>
              <a:off x="9581838" y="4449794"/>
              <a:ext cx="964563" cy="341613"/>
              <a:chOff x="5062538" y="3505200"/>
              <a:chExt cx="1696402" cy="594360"/>
            </a:xfrm>
          </p:grpSpPr>
          <p:sp>
            <p:nvSpPr>
              <p:cNvPr id="98" name="Ellipse 97">
                <a:extLst>
                  <a:ext uri="{FF2B5EF4-FFF2-40B4-BE49-F238E27FC236}">
                    <a16:creationId xmlns:a16="http://schemas.microsoft.com/office/drawing/2014/main" id="{6A6EDCDF-3B8F-46C7-8A7E-EEB7C5665775}"/>
                  </a:ext>
                </a:extLst>
              </p:cNvPr>
              <p:cNvSpPr/>
              <p:nvPr/>
            </p:nvSpPr>
            <p:spPr>
              <a:xfrm>
                <a:off x="5875020" y="3505200"/>
                <a:ext cx="883920" cy="297180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133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9" name="Ellipse 98">
                <a:extLst>
                  <a:ext uri="{FF2B5EF4-FFF2-40B4-BE49-F238E27FC236}">
                    <a16:creationId xmlns:a16="http://schemas.microsoft.com/office/drawing/2014/main" id="{CDA16CE5-5AC3-4F1F-997D-EC9435A74AAA}"/>
                  </a:ext>
                </a:extLst>
              </p:cNvPr>
              <p:cNvSpPr/>
              <p:nvPr/>
            </p:nvSpPr>
            <p:spPr>
              <a:xfrm>
                <a:off x="5875020" y="3581400"/>
                <a:ext cx="883920" cy="297180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133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0" name="Ellipse 99">
                <a:extLst>
                  <a:ext uri="{FF2B5EF4-FFF2-40B4-BE49-F238E27FC236}">
                    <a16:creationId xmlns:a16="http://schemas.microsoft.com/office/drawing/2014/main" id="{D77CE5A5-8E24-46E3-A76A-9D28FB9EEBB9}"/>
                  </a:ext>
                </a:extLst>
              </p:cNvPr>
              <p:cNvSpPr/>
              <p:nvPr/>
            </p:nvSpPr>
            <p:spPr>
              <a:xfrm>
                <a:off x="5875020" y="3657600"/>
                <a:ext cx="883920" cy="297180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133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1" name="Ellipse 100">
                <a:extLst>
                  <a:ext uri="{FF2B5EF4-FFF2-40B4-BE49-F238E27FC236}">
                    <a16:creationId xmlns:a16="http://schemas.microsoft.com/office/drawing/2014/main" id="{A2051D42-DE9C-4048-973F-AC656B4A7514}"/>
                  </a:ext>
                </a:extLst>
              </p:cNvPr>
              <p:cNvSpPr/>
              <p:nvPr/>
            </p:nvSpPr>
            <p:spPr>
              <a:xfrm>
                <a:off x="5875020" y="3733800"/>
                <a:ext cx="883920" cy="297180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133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2" name="Ellipse 101">
                <a:extLst>
                  <a:ext uri="{FF2B5EF4-FFF2-40B4-BE49-F238E27FC236}">
                    <a16:creationId xmlns:a16="http://schemas.microsoft.com/office/drawing/2014/main" id="{318CB877-ECFF-45EE-99D8-E850D0EA2503}"/>
                  </a:ext>
                </a:extLst>
              </p:cNvPr>
              <p:cNvSpPr/>
              <p:nvPr/>
            </p:nvSpPr>
            <p:spPr>
              <a:xfrm>
                <a:off x="5875020" y="3802380"/>
                <a:ext cx="883920" cy="297180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133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cxnSp>
            <p:nvCxnSpPr>
              <p:cNvPr id="103" name="Connecteur droit 102">
                <a:extLst>
                  <a:ext uri="{FF2B5EF4-FFF2-40B4-BE49-F238E27FC236}">
                    <a16:creationId xmlns:a16="http://schemas.microsoft.com/office/drawing/2014/main" id="{CCDF3468-71C0-4DA4-9CC2-418239E87106}"/>
                  </a:ext>
                </a:extLst>
              </p:cNvPr>
              <p:cNvCxnSpPr>
                <a:stCxn id="98" idx="2"/>
              </p:cNvCxnSpPr>
              <p:nvPr/>
            </p:nvCxnSpPr>
            <p:spPr>
              <a:xfrm flipH="1">
                <a:off x="5062538" y="3653790"/>
                <a:ext cx="812482" cy="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cteur droit 103">
                <a:extLst>
                  <a:ext uri="{FF2B5EF4-FFF2-40B4-BE49-F238E27FC236}">
                    <a16:creationId xmlns:a16="http://schemas.microsoft.com/office/drawing/2014/main" id="{C566D07B-C407-46F2-8073-E4278C4DAD7E}"/>
                  </a:ext>
                </a:extLst>
              </p:cNvPr>
              <p:cNvCxnSpPr/>
              <p:nvPr/>
            </p:nvCxnSpPr>
            <p:spPr>
              <a:xfrm flipH="1">
                <a:off x="5062538" y="3972878"/>
                <a:ext cx="812482" cy="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Étoile : 5 branches 46">
              <a:extLst>
                <a:ext uri="{FF2B5EF4-FFF2-40B4-BE49-F238E27FC236}">
                  <a16:creationId xmlns:a16="http://schemas.microsoft.com/office/drawing/2014/main" id="{EB9E5120-561C-4085-85C4-FC29C905A00C}"/>
                </a:ext>
              </a:extLst>
            </p:cNvPr>
            <p:cNvSpPr/>
            <p:nvPr/>
          </p:nvSpPr>
          <p:spPr>
            <a:xfrm>
              <a:off x="10199992" y="4751989"/>
              <a:ext cx="164642" cy="142364"/>
            </a:xfrm>
            <a:prstGeom prst="star5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133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5253C2DA-7076-44E9-829F-E892A6790892}"/>
                </a:ext>
              </a:extLst>
            </p:cNvPr>
            <p:cNvSpPr/>
            <p:nvPr/>
          </p:nvSpPr>
          <p:spPr>
            <a:xfrm>
              <a:off x="11745096" y="3402894"/>
              <a:ext cx="147821" cy="8253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133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F7394AE9-DCC4-4E2B-BDE5-A8F715795525}"/>
                </a:ext>
              </a:extLst>
            </p:cNvPr>
            <p:cNvGrpSpPr/>
            <p:nvPr/>
          </p:nvGrpSpPr>
          <p:grpSpPr>
            <a:xfrm>
              <a:off x="10008979" y="3451837"/>
              <a:ext cx="151644" cy="754445"/>
              <a:chOff x="1101272" y="1341611"/>
              <a:chExt cx="170892" cy="850208"/>
            </a:xfrm>
          </p:grpSpPr>
          <p:sp>
            <p:nvSpPr>
              <p:cNvPr id="96" name="Parallélogramme 95">
                <a:extLst>
                  <a:ext uri="{FF2B5EF4-FFF2-40B4-BE49-F238E27FC236}">
                    <a16:creationId xmlns:a16="http://schemas.microsoft.com/office/drawing/2014/main" id="{B5ADAAB9-2602-41AE-B48A-C64DCD7BD1AA}"/>
                  </a:ext>
                </a:extLst>
              </p:cNvPr>
              <p:cNvSpPr/>
              <p:nvPr/>
            </p:nvSpPr>
            <p:spPr>
              <a:xfrm>
                <a:off x="1101272" y="1341611"/>
                <a:ext cx="170892" cy="850208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133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7" name="Ellipse 96">
                <a:extLst>
                  <a:ext uri="{FF2B5EF4-FFF2-40B4-BE49-F238E27FC236}">
                    <a16:creationId xmlns:a16="http://schemas.microsoft.com/office/drawing/2014/main" id="{C35EAAC9-52DD-47F3-9A10-BB74849C7EA6}"/>
                  </a:ext>
                </a:extLst>
              </p:cNvPr>
              <p:cNvSpPr/>
              <p:nvPr/>
            </p:nvSpPr>
            <p:spPr>
              <a:xfrm rot="164386">
                <a:off x="1141251" y="1593901"/>
                <a:ext cx="91733" cy="34548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133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FB05874-4F8D-4C1E-8A8B-E425BAADBBF5}"/>
                </a:ext>
              </a:extLst>
            </p:cNvPr>
            <p:cNvSpPr/>
            <p:nvPr/>
          </p:nvSpPr>
          <p:spPr>
            <a:xfrm>
              <a:off x="10211351" y="5974578"/>
              <a:ext cx="142723" cy="38644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133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5D6BFC88-89CE-40AA-9AC9-32FDC349B0B8}"/>
                </a:ext>
              </a:extLst>
            </p:cNvPr>
            <p:cNvSpPr txBox="1"/>
            <p:nvPr/>
          </p:nvSpPr>
          <p:spPr>
            <a:xfrm>
              <a:off x="10578375" y="4520672"/>
              <a:ext cx="93968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fr-FR" sz="900" kern="0" dirty="0">
                  <a:solidFill>
                    <a:srgbClr val="000000"/>
                  </a:solidFill>
                  <a:latin typeface="Montserrat"/>
                  <a:cs typeface="Arial" panose="020B0604020202020204" pitchFamily="34" charset="0"/>
                  <a:sym typeface="Arial"/>
                </a:rPr>
                <a:t>RF excitation</a:t>
              </a:r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32DF7333-3463-437B-A809-D11850ABA1CF}"/>
                </a:ext>
              </a:extLst>
            </p:cNvPr>
            <p:cNvSpPr txBox="1"/>
            <p:nvPr/>
          </p:nvSpPr>
          <p:spPr>
            <a:xfrm>
              <a:off x="10625397" y="5192815"/>
              <a:ext cx="73129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fr-FR" sz="900" kern="0" dirty="0">
                  <a:solidFill>
                    <a:srgbClr val="000000"/>
                  </a:solidFill>
                  <a:latin typeface="Montserrat"/>
                  <a:cs typeface="Arial" panose="020B0604020202020204" pitchFamily="34" charset="0"/>
                  <a:sym typeface="Arial"/>
                </a:rPr>
                <a:t>Aperture </a:t>
              </a:r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5E1C7241-60D1-4AB8-95D8-A8296C336BF9}"/>
                </a:ext>
              </a:extLst>
            </p:cNvPr>
            <p:cNvSpPr txBox="1"/>
            <p:nvPr/>
          </p:nvSpPr>
          <p:spPr>
            <a:xfrm>
              <a:off x="10635858" y="4333345"/>
              <a:ext cx="73129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fr-FR" sz="900" kern="0" dirty="0">
                  <a:solidFill>
                    <a:srgbClr val="000000"/>
                  </a:solidFill>
                  <a:latin typeface="Montserrat"/>
                  <a:cs typeface="Arial" panose="020B0604020202020204" pitchFamily="34" charset="0"/>
                  <a:sym typeface="Arial"/>
                </a:rPr>
                <a:t>Aperture </a:t>
              </a: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6E24780F-AD0D-405D-96EC-F23EA7BA5D6F}"/>
                </a:ext>
              </a:extLst>
            </p:cNvPr>
            <p:cNvSpPr txBox="1"/>
            <p:nvPr/>
          </p:nvSpPr>
          <p:spPr>
            <a:xfrm>
              <a:off x="10364631" y="6057233"/>
              <a:ext cx="49084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fr-FR" sz="900" kern="0" dirty="0" err="1">
                  <a:solidFill>
                    <a:srgbClr val="000000"/>
                  </a:solidFill>
                  <a:latin typeface="Montserrat"/>
                  <a:cs typeface="Arial" panose="020B0604020202020204" pitchFamily="34" charset="0"/>
                  <a:sym typeface="Arial"/>
                </a:rPr>
                <a:t>Oven</a:t>
              </a:r>
              <a:endParaRPr lang="en-US" sz="1200" kern="0" dirty="0">
                <a:solidFill>
                  <a:srgbClr val="000000"/>
                </a:solidFill>
                <a:latin typeface="Montserrat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FBFE6E0E-6899-4806-88CD-E5F331876C6B}"/>
                </a:ext>
              </a:extLst>
            </p:cNvPr>
            <p:cNvSpPr txBox="1"/>
            <p:nvPr/>
          </p:nvSpPr>
          <p:spPr>
            <a:xfrm>
              <a:off x="10912452" y="3449489"/>
              <a:ext cx="94448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fr-FR" sz="900" kern="0" dirty="0">
                  <a:solidFill>
                    <a:srgbClr val="000000"/>
                  </a:solidFill>
                  <a:latin typeface="Montserrat"/>
                  <a:cs typeface="Arial" panose="020B0604020202020204" pitchFamily="34" charset="0"/>
                  <a:sym typeface="Arial"/>
                </a:rPr>
                <a:t>TOF detector</a:t>
              </a:r>
              <a:endParaRPr lang="en-US" sz="900" kern="0" dirty="0">
                <a:solidFill>
                  <a:srgbClr val="000000"/>
                </a:solidFill>
                <a:latin typeface="Montserrat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20385BBC-EB5B-41A5-806E-B8CE118DE5CC}"/>
                </a:ext>
              </a:extLst>
            </p:cNvPr>
            <p:cNvSpPr txBox="1"/>
            <p:nvPr/>
          </p:nvSpPr>
          <p:spPr>
            <a:xfrm>
              <a:off x="9096992" y="4534515"/>
              <a:ext cx="925875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1219170">
                <a:buClr>
                  <a:srgbClr val="000000"/>
                </a:buClr>
              </a:pPr>
              <a:r>
                <a:rPr lang="fr-FR" sz="900" kern="0" dirty="0">
                  <a:solidFill>
                    <a:srgbClr val="000000"/>
                  </a:solidFill>
                  <a:latin typeface="Montserrat"/>
                  <a:cs typeface="Arial" panose="020B0604020202020204" pitchFamily="34" charset="0"/>
                  <a:sym typeface="Arial"/>
                </a:rPr>
                <a:t>Laser interaction zone</a:t>
              </a:r>
              <a:endParaRPr lang="en-US" sz="900" kern="0" dirty="0">
                <a:solidFill>
                  <a:srgbClr val="000000"/>
                </a:solidFill>
                <a:latin typeface="Montserrat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38B1706F-0317-45B1-BBD7-7C977904490F}"/>
                </a:ext>
              </a:extLst>
            </p:cNvPr>
            <p:cNvSpPr txBox="1"/>
            <p:nvPr/>
          </p:nvSpPr>
          <p:spPr>
            <a:xfrm>
              <a:off x="9585231" y="3209372"/>
              <a:ext cx="15937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fr-FR" sz="900" kern="0" dirty="0">
                  <a:solidFill>
                    <a:srgbClr val="000000"/>
                  </a:solidFill>
                  <a:latin typeface="Montserrat"/>
                  <a:cs typeface="Arial" panose="020B0604020202020204" pitchFamily="34" charset="0"/>
                  <a:sym typeface="Arial"/>
                </a:rPr>
                <a:t>Extraction </a:t>
              </a:r>
              <a:r>
                <a:rPr lang="fr-FR" sz="900" kern="0" dirty="0" err="1">
                  <a:solidFill>
                    <a:srgbClr val="000000"/>
                  </a:solidFill>
                  <a:latin typeface="Montserrat"/>
                  <a:cs typeface="Arial" panose="020B0604020202020204" pitchFamily="34" charset="0"/>
                  <a:sym typeface="Arial"/>
                </a:rPr>
                <a:t>spectrometer</a:t>
              </a:r>
              <a:endParaRPr lang="en-US" sz="900" kern="0" dirty="0">
                <a:solidFill>
                  <a:srgbClr val="000000"/>
                </a:solidFill>
                <a:latin typeface="Montserrat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27B8AF0D-DE46-4B3A-942A-A6D01A2726F1}"/>
                </a:ext>
              </a:extLst>
            </p:cNvPr>
            <p:cNvSpPr/>
            <p:nvPr/>
          </p:nvSpPr>
          <p:spPr>
            <a:xfrm>
              <a:off x="9812824" y="6361018"/>
              <a:ext cx="966121" cy="19202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133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DC60C521-5A4B-41F5-8DC7-601CB5906061}"/>
                </a:ext>
              </a:extLst>
            </p:cNvPr>
            <p:cNvGrpSpPr/>
            <p:nvPr/>
          </p:nvGrpSpPr>
          <p:grpSpPr>
            <a:xfrm>
              <a:off x="10088352" y="3451775"/>
              <a:ext cx="151644" cy="754445"/>
              <a:chOff x="1101272" y="1341611"/>
              <a:chExt cx="170892" cy="850208"/>
            </a:xfrm>
          </p:grpSpPr>
          <p:sp>
            <p:nvSpPr>
              <p:cNvPr id="94" name="Parallélogramme 93">
                <a:extLst>
                  <a:ext uri="{FF2B5EF4-FFF2-40B4-BE49-F238E27FC236}">
                    <a16:creationId xmlns:a16="http://schemas.microsoft.com/office/drawing/2014/main" id="{31F25C07-4833-42A5-AA98-A62FBBB9BB42}"/>
                  </a:ext>
                </a:extLst>
              </p:cNvPr>
              <p:cNvSpPr/>
              <p:nvPr/>
            </p:nvSpPr>
            <p:spPr>
              <a:xfrm>
                <a:off x="1101272" y="1341611"/>
                <a:ext cx="170892" cy="850208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133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5" name="Ellipse 94">
                <a:extLst>
                  <a:ext uri="{FF2B5EF4-FFF2-40B4-BE49-F238E27FC236}">
                    <a16:creationId xmlns:a16="http://schemas.microsoft.com/office/drawing/2014/main" id="{22A7084C-BB74-4CAF-9E29-E4EA4598ECE9}"/>
                  </a:ext>
                </a:extLst>
              </p:cNvPr>
              <p:cNvSpPr/>
              <p:nvPr/>
            </p:nvSpPr>
            <p:spPr>
              <a:xfrm rot="164386">
                <a:off x="1141251" y="1593901"/>
                <a:ext cx="91733" cy="34548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133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80" name="Groupe 79">
              <a:extLst>
                <a:ext uri="{FF2B5EF4-FFF2-40B4-BE49-F238E27FC236}">
                  <a16:creationId xmlns:a16="http://schemas.microsoft.com/office/drawing/2014/main" id="{FDAD5D20-5644-47F1-AA79-9B4A1397C3FE}"/>
                </a:ext>
              </a:extLst>
            </p:cNvPr>
            <p:cNvGrpSpPr/>
            <p:nvPr/>
          </p:nvGrpSpPr>
          <p:grpSpPr>
            <a:xfrm>
              <a:off x="10168173" y="3451328"/>
              <a:ext cx="151644" cy="754445"/>
              <a:chOff x="1101272" y="1341611"/>
              <a:chExt cx="170892" cy="850208"/>
            </a:xfrm>
          </p:grpSpPr>
          <p:sp>
            <p:nvSpPr>
              <p:cNvPr id="92" name="Parallélogramme 91">
                <a:extLst>
                  <a:ext uri="{FF2B5EF4-FFF2-40B4-BE49-F238E27FC236}">
                    <a16:creationId xmlns:a16="http://schemas.microsoft.com/office/drawing/2014/main" id="{B2DEC822-4D02-49F2-A523-91E5FD0D6C78}"/>
                  </a:ext>
                </a:extLst>
              </p:cNvPr>
              <p:cNvSpPr/>
              <p:nvPr/>
            </p:nvSpPr>
            <p:spPr>
              <a:xfrm>
                <a:off x="1101272" y="1341611"/>
                <a:ext cx="170892" cy="850208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133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3" name="Ellipse 92">
                <a:extLst>
                  <a:ext uri="{FF2B5EF4-FFF2-40B4-BE49-F238E27FC236}">
                    <a16:creationId xmlns:a16="http://schemas.microsoft.com/office/drawing/2014/main" id="{47BEFA59-A926-4CF2-8593-5BFBBC553CBE}"/>
                  </a:ext>
                </a:extLst>
              </p:cNvPr>
              <p:cNvSpPr/>
              <p:nvPr/>
            </p:nvSpPr>
            <p:spPr>
              <a:xfrm rot="164386">
                <a:off x="1141251" y="1593901"/>
                <a:ext cx="91733" cy="34548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133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81" name="Groupe 80">
              <a:extLst>
                <a:ext uri="{FF2B5EF4-FFF2-40B4-BE49-F238E27FC236}">
                  <a16:creationId xmlns:a16="http://schemas.microsoft.com/office/drawing/2014/main" id="{E0F0A4BA-B0CC-40A5-ABAC-4199EE5FC9AD}"/>
                </a:ext>
              </a:extLst>
            </p:cNvPr>
            <p:cNvGrpSpPr/>
            <p:nvPr/>
          </p:nvGrpSpPr>
          <p:grpSpPr>
            <a:xfrm>
              <a:off x="10257050" y="3451551"/>
              <a:ext cx="151644" cy="754445"/>
              <a:chOff x="1101272" y="1341611"/>
              <a:chExt cx="170892" cy="850208"/>
            </a:xfrm>
          </p:grpSpPr>
          <p:sp>
            <p:nvSpPr>
              <p:cNvPr id="90" name="Parallélogramme 89">
                <a:extLst>
                  <a:ext uri="{FF2B5EF4-FFF2-40B4-BE49-F238E27FC236}">
                    <a16:creationId xmlns:a16="http://schemas.microsoft.com/office/drawing/2014/main" id="{A482F873-C5C6-47D2-BDB9-100196456101}"/>
                  </a:ext>
                </a:extLst>
              </p:cNvPr>
              <p:cNvSpPr/>
              <p:nvPr/>
            </p:nvSpPr>
            <p:spPr>
              <a:xfrm>
                <a:off x="1101272" y="1341611"/>
                <a:ext cx="170892" cy="850208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133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1" name="Ellipse 90">
                <a:extLst>
                  <a:ext uri="{FF2B5EF4-FFF2-40B4-BE49-F238E27FC236}">
                    <a16:creationId xmlns:a16="http://schemas.microsoft.com/office/drawing/2014/main" id="{BC98E658-5E31-45F5-8511-E24237D170B1}"/>
                  </a:ext>
                </a:extLst>
              </p:cNvPr>
              <p:cNvSpPr/>
              <p:nvPr/>
            </p:nvSpPr>
            <p:spPr>
              <a:xfrm rot="164386">
                <a:off x="1141251" y="1593901"/>
                <a:ext cx="91733" cy="34548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133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CBC7205D-CFF2-40C6-BDB5-9C66F5211873}"/>
                </a:ext>
              </a:extLst>
            </p:cNvPr>
            <p:cNvGrpSpPr/>
            <p:nvPr/>
          </p:nvGrpSpPr>
          <p:grpSpPr>
            <a:xfrm>
              <a:off x="10329222" y="3451489"/>
              <a:ext cx="151644" cy="754445"/>
              <a:chOff x="1101272" y="1341611"/>
              <a:chExt cx="170892" cy="850208"/>
            </a:xfrm>
          </p:grpSpPr>
          <p:sp>
            <p:nvSpPr>
              <p:cNvPr id="88" name="Parallélogramme 87">
                <a:extLst>
                  <a:ext uri="{FF2B5EF4-FFF2-40B4-BE49-F238E27FC236}">
                    <a16:creationId xmlns:a16="http://schemas.microsoft.com/office/drawing/2014/main" id="{18155C7D-B13A-4568-8935-E940457BA253}"/>
                  </a:ext>
                </a:extLst>
              </p:cNvPr>
              <p:cNvSpPr/>
              <p:nvPr/>
            </p:nvSpPr>
            <p:spPr>
              <a:xfrm>
                <a:off x="1101272" y="1341611"/>
                <a:ext cx="170892" cy="850208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133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9" name="Ellipse 88">
                <a:extLst>
                  <a:ext uri="{FF2B5EF4-FFF2-40B4-BE49-F238E27FC236}">
                    <a16:creationId xmlns:a16="http://schemas.microsoft.com/office/drawing/2014/main" id="{9753004F-70BD-4965-A239-A715EBF0A98A}"/>
                  </a:ext>
                </a:extLst>
              </p:cNvPr>
              <p:cNvSpPr/>
              <p:nvPr/>
            </p:nvSpPr>
            <p:spPr>
              <a:xfrm rot="164386">
                <a:off x="1141251" y="1593901"/>
                <a:ext cx="91733" cy="34548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133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83" name="Groupe 82">
              <a:extLst>
                <a:ext uri="{FF2B5EF4-FFF2-40B4-BE49-F238E27FC236}">
                  <a16:creationId xmlns:a16="http://schemas.microsoft.com/office/drawing/2014/main" id="{EA7B5FDC-C071-4773-B781-CA7B95618CBF}"/>
                </a:ext>
              </a:extLst>
            </p:cNvPr>
            <p:cNvGrpSpPr/>
            <p:nvPr/>
          </p:nvGrpSpPr>
          <p:grpSpPr>
            <a:xfrm>
              <a:off x="10400107" y="3451328"/>
              <a:ext cx="151644" cy="754445"/>
              <a:chOff x="5288280" y="4036605"/>
              <a:chExt cx="266700" cy="1312635"/>
            </a:xfrm>
          </p:grpSpPr>
          <p:sp>
            <p:nvSpPr>
              <p:cNvPr id="86" name="Parallélogramme 85">
                <a:extLst>
                  <a:ext uri="{FF2B5EF4-FFF2-40B4-BE49-F238E27FC236}">
                    <a16:creationId xmlns:a16="http://schemas.microsoft.com/office/drawing/2014/main" id="{0BE8A339-FAD1-4DC7-87F7-155C4EF07FA9}"/>
                  </a:ext>
                </a:extLst>
              </p:cNvPr>
              <p:cNvSpPr/>
              <p:nvPr/>
            </p:nvSpPr>
            <p:spPr>
              <a:xfrm>
                <a:off x="5288280" y="4036605"/>
                <a:ext cx="266700" cy="1312635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133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7" name="Ellipse 86">
                <a:extLst>
                  <a:ext uri="{FF2B5EF4-FFF2-40B4-BE49-F238E27FC236}">
                    <a16:creationId xmlns:a16="http://schemas.microsoft.com/office/drawing/2014/main" id="{3C245CD8-480E-4D01-9D80-18E789C41689}"/>
                  </a:ext>
                </a:extLst>
              </p:cNvPr>
              <p:cNvSpPr/>
              <p:nvPr/>
            </p:nvSpPr>
            <p:spPr>
              <a:xfrm rot="164386">
                <a:off x="5350673" y="4426115"/>
                <a:ext cx="143162" cy="5334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2133" ker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cxnSp>
          <p:nvCxnSpPr>
            <p:cNvPr id="84" name="Connecteur droit avec flèche 83">
              <a:extLst>
                <a:ext uri="{FF2B5EF4-FFF2-40B4-BE49-F238E27FC236}">
                  <a16:creationId xmlns:a16="http://schemas.microsoft.com/office/drawing/2014/main" id="{2D93D0B8-C079-4C0B-9E00-9822B0F46F6C}"/>
                </a:ext>
              </a:extLst>
            </p:cNvPr>
            <p:cNvCxnSpPr>
              <a:cxnSpLocks/>
            </p:cNvCxnSpPr>
            <p:nvPr/>
          </p:nvCxnSpPr>
          <p:spPr>
            <a:xfrm>
              <a:off x="10290359" y="3815544"/>
              <a:ext cx="1429174" cy="0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Étoile : 5 branches 47">
              <a:extLst>
                <a:ext uri="{FF2B5EF4-FFF2-40B4-BE49-F238E27FC236}">
                  <a16:creationId xmlns:a16="http://schemas.microsoft.com/office/drawing/2014/main" id="{C0C6F615-6153-4B8F-80F9-3BBA07660D83}"/>
                </a:ext>
              </a:extLst>
            </p:cNvPr>
            <p:cNvSpPr/>
            <p:nvPr/>
          </p:nvSpPr>
          <p:spPr>
            <a:xfrm>
              <a:off x="10195349" y="3726453"/>
              <a:ext cx="164642" cy="142364"/>
            </a:xfrm>
            <a:prstGeom prst="star5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133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05" name="ZoneTexte 104">
            <a:extLst>
              <a:ext uri="{FF2B5EF4-FFF2-40B4-BE49-F238E27FC236}">
                <a16:creationId xmlns:a16="http://schemas.microsoft.com/office/drawing/2014/main" id="{E33E85FA-3FE5-4F3D-9D98-A508ECA765F3}"/>
              </a:ext>
            </a:extLst>
          </p:cNvPr>
          <p:cNvSpPr txBox="1"/>
          <p:nvPr/>
        </p:nvSpPr>
        <p:spPr>
          <a:xfrm>
            <a:off x="4768421" y="1285150"/>
            <a:ext cx="4295020" cy="212423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467" b="1" kern="0" dirty="0">
                <a:latin typeface="Montserrat"/>
                <a:cs typeface="Arial"/>
                <a:sym typeface="Arial"/>
              </a:rPr>
              <a:t>S</a:t>
            </a:r>
            <a:r>
              <a:rPr lang="en-GB" sz="1467" b="1" kern="0" baseline="30000" dirty="0">
                <a:latin typeface="Montserrat"/>
                <a:cs typeface="Arial"/>
                <a:sym typeface="Arial"/>
              </a:rPr>
              <a:t>3</a:t>
            </a:r>
            <a:r>
              <a:rPr lang="en-GB" sz="1467" b="1" kern="0" dirty="0">
                <a:latin typeface="Montserrat"/>
                <a:cs typeface="Arial"/>
                <a:sym typeface="Arial"/>
              </a:rPr>
              <a:t>ABU:</a:t>
            </a:r>
            <a:r>
              <a:rPr lang="en-GB" sz="1467" b="1" kern="0" dirty="0">
                <a:solidFill>
                  <a:srgbClr val="EB660C"/>
                </a:solidFill>
                <a:latin typeface="Montserrat"/>
                <a:cs typeface="Arial"/>
                <a:sym typeface="Arial"/>
              </a:rPr>
              <a:t> </a:t>
            </a:r>
            <a:r>
              <a:rPr lang="en-GB" sz="1467" kern="0" dirty="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Design of the new S</a:t>
            </a:r>
            <a:r>
              <a:rPr lang="en-GB" sz="1467" kern="0" baseline="30000" dirty="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3</a:t>
            </a:r>
            <a:r>
              <a:rPr lang="en-GB" sz="1467" kern="0" dirty="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 laser room Atomic Beam Unit</a:t>
            </a:r>
            <a:r>
              <a:rPr lang="en-GB" sz="1467" b="1" kern="0" dirty="0">
                <a:solidFill>
                  <a:srgbClr val="112438"/>
                </a:solidFill>
                <a:latin typeface="Montserrat"/>
                <a:cs typeface="Arial"/>
                <a:sym typeface="Arial"/>
              </a:rPr>
              <a:t> </a:t>
            </a:r>
            <a:r>
              <a:rPr lang="en-GB" sz="1467" kern="0" dirty="0">
                <a:solidFill>
                  <a:schemeClr val="accent1"/>
                </a:solidFill>
                <a:latin typeface="Montserrat"/>
                <a:cs typeface="Arial"/>
                <a:sym typeface="Arial"/>
              </a:rPr>
              <a:t>by LPC Caen</a:t>
            </a:r>
            <a:endParaRPr lang="en-GB" sz="1467" kern="0" dirty="0">
              <a:solidFill>
                <a:srgbClr val="000000"/>
              </a:solidFill>
              <a:latin typeface="Montserrat"/>
              <a:cs typeface="Arial"/>
              <a:sym typeface="Arial"/>
            </a:endParaRPr>
          </a:p>
          <a:p>
            <a:pPr marL="380990" indent="-380990" defTabSz="1219170">
              <a:buClr>
                <a:srgbClr val="EB660C"/>
              </a:buClr>
              <a:buFont typeface="Wingdings" panose="05000000000000000000" pitchFamily="2" charset="2"/>
              <a:buChar char="§"/>
            </a:pPr>
            <a:r>
              <a:rPr lang="en-GB" sz="1467" kern="0" dirty="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Will include the possibility to implement the new RF spectroscopy method</a:t>
            </a:r>
          </a:p>
          <a:p>
            <a:pPr marL="380990" indent="-380990" defTabSz="1219170">
              <a:buClr>
                <a:srgbClr val="EB660C"/>
              </a:buClr>
              <a:buFont typeface="Wingdings" panose="05000000000000000000" pitchFamily="2" charset="2"/>
              <a:buChar char="§"/>
            </a:pPr>
            <a:r>
              <a:rPr lang="en-GB" sz="1467" kern="0" dirty="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SIMION Simulations of the optics by N. Rousseaux</a:t>
            </a:r>
          </a:p>
          <a:p>
            <a:pPr marL="380990" indent="-380990" defTabSz="1219170">
              <a:buClr>
                <a:srgbClr val="EB660C"/>
              </a:buClr>
              <a:buFont typeface="Wingdings" panose="05000000000000000000" pitchFamily="2" charset="2"/>
              <a:buChar char="§"/>
            </a:pPr>
            <a:r>
              <a:rPr lang="en-GB" sz="1467" kern="0" dirty="0">
                <a:solidFill>
                  <a:srgbClr val="000000"/>
                </a:solidFill>
                <a:latin typeface="Montserrat"/>
                <a:cs typeface="Arial"/>
                <a:sym typeface="Arial"/>
              </a:rPr>
              <a:t>Design started, machining in spring 2025, by LPC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12E2BC5-DCF9-4BC1-B87F-CA3F1A26062F}"/>
              </a:ext>
            </a:extLst>
          </p:cNvPr>
          <p:cNvCxnSpPr/>
          <p:nvPr/>
        </p:nvCxnSpPr>
        <p:spPr>
          <a:xfrm>
            <a:off x="4410477" y="1123106"/>
            <a:ext cx="0" cy="31384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C9056C2-0E17-481D-983A-C2CC25197F79}"/>
              </a:ext>
            </a:extLst>
          </p:cNvPr>
          <p:cNvCxnSpPr/>
          <p:nvPr/>
        </p:nvCxnSpPr>
        <p:spPr>
          <a:xfrm>
            <a:off x="4410477" y="4261526"/>
            <a:ext cx="77210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315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7989BBA-A698-4D0B-A0E5-3782342F1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624" y="-10483"/>
            <a:ext cx="10888115" cy="684957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29AB6A2A-444C-4B9F-B5AF-CAE9A9B46DF0}"/>
              </a:ext>
            </a:extLst>
          </p:cNvPr>
          <p:cNvSpPr/>
          <p:nvPr/>
        </p:nvSpPr>
        <p:spPr>
          <a:xfrm>
            <a:off x="979773" y="459025"/>
            <a:ext cx="6507548" cy="1544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43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F413775-8B59-4F1F-85B5-C4EB03383799}"/>
              </a:ext>
            </a:extLst>
          </p:cNvPr>
          <p:cNvSpPr/>
          <p:nvPr/>
        </p:nvSpPr>
        <p:spPr>
          <a:xfrm>
            <a:off x="984623" y="2509229"/>
            <a:ext cx="2232485" cy="1544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43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541216D-1A47-C4F6-7242-EEC3B9427B08}"/>
              </a:ext>
            </a:extLst>
          </p:cNvPr>
          <p:cNvSpPr/>
          <p:nvPr/>
        </p:nvSpPr>
        <p:spPr>
          <a:xfrm>
            <a:off x="6188135" y="1110485"/>
            <a:ext cx="1873769" cy="3633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43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CB2100F-F046-272A-8FE8-326796CBF2BA}"/>
              </a:ext>
            </a:extLst>
          </p:cNvPr>
          <p:cNvSpPr/>
          <p:nvPr/>
        </p:nvSpPr>
        <p:spPr>
          <a:xfrm>
            <a:off x="6428687" y="1262246"/>
            <a:ext cx="2723611" cy="968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43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B2E1339-57F4-9A9B-EA2F-78CD386598C1}"/>
              </a:ext>
            </a:extLst>
          </p:cNvPr>
          <p:cNvSpPr/>
          <p:nvPr/>
        </p:nvSpPr>
        <p:spPr>
          <a:xfrm>
            <a:off x="11292606" y="1262246"/>
            <a:ext cx="820685" cy="15973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43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C9027598-31DC-B79E-7F26-96A3E865B196}"/>
              </a:ext>
            </a:extLst>
          </p:cNvPr>
          <p:cNvSpPr/>
          <p:nvPr/>
        </p:nvSpPr>
        <p:spPr>
          <a:xfrm rot="970146">
            <a:off x="10263305" y="3714965"/>
            <a:ext cx="1801879" cy="2084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43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2B659CBE-D28B-F988-DB5E-A9E14A963C60}"/>
              </a:ext>
            </a:extLst>
          </p:cNvPr>
          <p:cNvSpPr/>
          <p:nvPr/>
        </p:nvSpPr>
        <p:spPr>
          <a:xfrm rot="1048832">
            <a:off x="11107659" y="2447521"/>
            <a:ext cx="1801879" cy="177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43"/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046219FA-0D40-9525-8E8D-BFD7EEC35362}"/>
              </a:ext>
            </a:extLst>
          </p:cNvPr>
          <p:cNvSpPr/>
          <p:nvPr/>
        </p:nvSpPr>
        <p:spPr>
          <a:xfrm>
            <a:off x="3027102" y="2659589"/>
            <a:ext cx="3440342" cy="177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43"/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592FD50A-1C50-19C1-4446-C0E805CBA9C4}"/>
              </a:ext>
            </a:extLst>
          </p:cNvPr>
          <p:cNvSpPr/>
          <p:nvPr/>
        </p:nvSpPr>
        <p:spPr>
          <a:xfrm>
            <a:off x="3305244" y="3085576"/>
            <a:ext cx="1089243" cy="1544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43"/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258D9DF3-17E7-0981-F53E-C31BC3296AF2}"/>
              </a:ext>
            </a:extLst>
          </p:cNvPr>
          <p:cNvSpPr/>
          <p:nvPr/>
        </p:nvSpPr>
        <p:spPr>
          <a:xfrm rot="2041297">
            <a:off x="5274406" y="3820710"/>
            <a:ext cx="872704" cy="771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43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9B652309-7BAF-8245-FDC3-65B356109EE2}"/>
              </a:ext>
            </a:extLst>
          </p:cNvPr>
          <p:cNvGrpSpPr/>
          <p:nvPr/>
        </p:nvGrpSpPr>
        <p:grpSpPr>
          <a:xfrm>
            <a:off x="7488710" y="1504505"/>
            <a:ext cx="2103014" cy="1673596"/>
            <a:chOff x="7488710" y="1504505"/>
            <a:chExt cx="2103014" cy="1673596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7CC5D875-A4D2-5CD5-FC60-D218A120DA01}"/>
                </a:ext>
              </a:extLst>
            </p:cNvPr>
            <p:cNvGrpSpPr/>
            <p:nvPr/>
          </p:nvGrpSpPr>
          <p:grpSpPr>
            <a:xfrm rot="960857" flipH="1">
              <a:off x="8014893" y="2191133"/>
              <a:ext cx="1217919" cy="717670"/>
              <a:chOff x="947331" y="1160158"/>
              <a:chExt cx="5651500" cy="3390900"/>
            </a:xfrm>
          </p:grpSpPr>
          <p:pic>
            <p:nvPicPr>
              <p:cNvPr id="15" name="Grafik 14" descr="Ein Bild, das Diagramm, Reihe, Text, Plan enthält.&#10;&#10;Automatisch generierte Beschreibung">
                <a:extLst>
                  <a:ext uri="{FF2B5EF4-FFF2-40B4-BE49-F238E27FC236}">
                    <a16:creationId xmlns:a16="http://schemas.microsoft.com/office/drawing/2014/main" id="{AB0FCDAC-1981-1E1A-B704-B05B4AD02D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7331" y="1160158"/>
                <a:ext cx="2794000" cy="33909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7" name="Grafik 16" descr="Ein Bild, das Diagramm, Plan, technische Zeichnung, Reihe enthält.&#10;&#10;Automatisch generierte Beschreibung">
                <a:extLst>
                  <a:ext uri="{FF2B5EF4-FFF2-40B4-BE49-F238E27FC236}">
                    <a16:creationId xmlns:a16="http://schemas.microsoft.com/office/drawing/2014/main" id="{856CBC86-4959-52BC-1453-48140E77F0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1331" y="1160158"/>
                <a:ext cx="2857500" cy="3390900"/>
              </a:xfrm>
              <a:prstGeom prst="rect">
                <a:avLst/>
              </a:prstGeom>
              <a:ln>
                <a:noFill/>
              </a:ln>
            </p:spPr>
          </p:pic>
        </p:grpSp>
        <p:cxnSp>
          <p:nvCxnSpPr>
            <p:cNvPr id="11" name="Gerade Verbindung mit Pfeil 10">
              <a:extLst>
                <a:ext uri="{FF2B5EF4-FFF2-40B4-BE49-F238E27FC236}">
                  <a16:creationId xmlns:a16="http://schemas.microsoft.com/office/drawing/2014/main" id="{B6EBEB4A-2D06-7DA0-24C2-ED882D0C6790}"/>
                </a:ext>
              </a:extLst>
            </p:cNvPr>
            <p:cNvCxnSpPr>
              <a:cxnSpLocks/>
            </p:cNvCxnSpPr>
            <p:nvPr/>
          </p:nvCxnSpPr>
          <p:spPr>
            <a:xfrm>
              <a:off x="8171124" y="1857654"/>
              <a:ext cx="1212854" cy="345802"/>
            </a:xfrm>
            <a:prstGeom prst="straightConnector1">
              <a:avLst/>
            </a:prstGeom>
            <a:ln>
              <a:solidFill>
                <a:srgbClr val="0070C0"/>
              </a:solidFill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Gerade Verbindung mit Pfeil 19">
              <a:extLst>
                <a:ext uri="{FF2B5EF4-FFF2-40B4-BE49-F238E27FC236}">
                  <a16:creationId xmlns:a16="http://schemas.microsoft.com/office/drawing/2014/main" id="{697493BE-097F-3175-692F-77FDD93A4A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7779" y="1932631"/>
              <a:ext cx="204628" cy="701705"/>
            </a:xfrm>
            <a:prstGeom prst="straightConnector1">
              <a:avLst/>
            </a:prstGeom>
            <a:ln>
              <a:solidFill>
                <a:srgbClr val="0070C0"/>
              </a:solidFill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AA738048-EF31-5377-E0DB-9828915C5977}"/>
                </a:ext>
              </a:extLst>
            </p:cNvPr>
            <p:cNvSpPr/>
            <p:nvPr/>
          </p:nvSpPr>
          <p:spPr>
            <a:xfrm rot="970146">
              <a:off x="7957081" y="2675773"/>
              <a:ext cx="677289" cy="1680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143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24C2269C-98FF-306F-01CF-0554E0B6BEE8}"/>
                </a:ext>
              </a:extLst>
            </p:cNvPr>
            <p:cNvSpPr/>
            <p:nvPr/>
          </p:nvSpPr>
          <p:spPr>
            <a:xfrm rot="970146">
              <a:off x="9037434" y="2888610"/>
              <a:ext cx="137961" cy="2894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143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B7C3710E-63FD-7E39-9394-598E1C31E799}"/>
                </a:ext>
              </a:extLst>
            </p:cNvPr>
            <p:cNvSpPr/>
            <p:nvPr/>
          </p:nvSpPr>
          <p:spPr>
            <a:xfrm rot="970146">
              <a:off x="8134278" y="2026972"/>
              <a:ext cx="137961" cy="1340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143"/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7E2AAB3F-14C6-39F3-D646-4494A12673E5}"/>
                </a:ext>
              </a:extLst>
            </p:cNvPr>
            <p:cNvSpPr/>
            <p:nvPr/>
          </p:nvSpPr>
          <p:spPr>
            <a:xfrm rot="970146">
              <a:off x="8619838" y="2166227"/>
              <a:ext cx="137961" cy="1340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143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DAD773BC-5244-7ADD-9AF6-D07AB741378C}"/>
                </a:ext>
              </a:extLst>
            </p:cNvPr>
            <p:cNvSpPr/>
            <p:nvPr/>
          </p:nvSpPr>
          <p:spPr>
            <a:xfrm rot="970146">
              <a:off x="9227354" y="2368236"/>
              <a:ext cx="88624" cy="73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143"/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9909C8EC-ADA5-E532-C42E-B6B7524A843C}"/>
                </a:ext>
              </a:extLst>
            </p:cNvPr>
            <p:cNvSpPr/>
            <p:nvPr/>
          </p:nvSpPr>
          <p:spPr>
            <a:xfrm rot="970146">
              <a:off x="8845126" y="2591482"/>
              <a:ext cx="137961" cy="309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143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D53B87FA-48CD-1751-CC3B-6C3E6546D441}"/>
                </a:ext>
              </a:extLst>
            </p:cNvPr>
            <p:cNvSpPr/>
            <p:nvPr/>
          </p:nvSpPr>
          <p:spPr>
            <a:xfrm rot="970146">
              <a:off x="8800884" y="2625820"/>
              <a:ext cx="235993" cy="1340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143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597A8327-2775-5531-0D0C-9B56F262E887}"/>
                </a:ext>
              </a:extLst>
            </p:cNvPr>
            <p:cNvSpPr/>
            <p:nvPr/>
          </p:nvSpPr>
          <p:spPr>
            <a:xfrm rot="970146">
              <a:off x="8297258" y="2192909"/>
              <a:ext cx="229767" cy="1239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143"/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4641275C-0EDB-DBFE-1B6E-5BAA26BD9948}"/>
                </a:ext>
              </a:extLst>
            </p:cNvPr>
            <p:cNvSpPr/>
            <p:nvPr/>
          </p:nvSpPr>
          <p:spPr>
            <a:xfrm rot="970146">
              <a:off x="8792847" y="2336983"/>
              <a:ext cx="223104" cy="1340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143"/>
            </a:p>
          </p:txBody>
        </p:sp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8D021731-EA4E-6D3F-8BDA-F723B8C765D8}"/>
                </a:ext>
              </a:extLst>
            </p:cNvPr>
            <p:cNvSpPr/>
            <p:nvPr/>
          </p:nvSpPr>
          <p:spPr>
            <a:xfrm rot="970146">
              <a:off x="9058060" y="2479432"/>
              <a:ext cx="67092" cy="914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143"/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195DA65C-C027-A635-3AD9-AAE061A33AAD}"/>
                </a:ext>
              </a:extLst>
            </p:cNvPr>
            <p:cNvSpPr/>
            <p:nvPr/>
          </p:nvSpPr>
          <p:spPr>
            <a:xfrm rot="970146">
              <a:off x="9112201" y="2504681"/>
              <a:ext cx="119828" cy="947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143"/>
            </a:p>
          </p:txBody>
        </p:sp>
        <p:sp>
          <p:nvSpPr>
            <p:cNvPr id="40" name="Abgerundetes Rechteck 39">
              <a:extLst>
                <a:ext uri="{FF2B5EF4-FFF2-40B4-BE49-F238E27FC236}">
                  <a16:creationId xmlns:a16="http://schemas.microsoft.com/office/drawing/2014/main" id="{10C6E097-53D4-2146-E899-9B50D9FE800F}"/>
                </a:ext>
              </a:extLst>
            </p:cNvPr>
            <p:cNvSpPr/>
            <p:nvPr/>
          </p:nvSpPr>
          <p:spPr>
            <a:xfrm rot="901681">
              <a:off x="7940446" y="2117929"/>
              <a:ext cx="1342288" cy="829058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143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feld 41">
                  <a:extLst>
                    <a:ext uri="{FF2B5EF4-FFF2-40B4-BE49-F238E27FC236}">
                      <a16:creationId xmlns:a16="http://schemas.microsoft.com/office/drawing/2014/main" id="{95A61E04-189D-E9F0-655E-15F42AC2DE94}"/>
                    </a:ext>
                  </a:extLst>
                </p:cNvPr>
                <p:cNvSpPr txBox="1"/>
                <p:nvPr/>
              </p:nvSpPr>
              <p:spPr>
                <a:xfrm rot="17190322">
                  <a:off x="7038564" y="1954651"/>
                  <a:ext cx="1322395" cy="422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de-DE" sz="2143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 </m:t>
                      </m:r>
                    </m:oMath>
                  </a14:m>
                  <a:r>
                    <a:rPr lang="de-DE" sz="2143" dirty="0">
                      <a:solidFill>
                        <a:srgbClr val="0070C0"/>
                      </a:solidFill>
                    </a:rPr>
                    <a:t>60 cm</a:t>
                  </a:r>
                </a:p>
              </p:txBody>
            </p:sp>
          </mc:Choice>
          <mc:Fallback xmlns="">
            <p:sp>
              <p:nvSpPr>
                <p:cNvPr id="42" name="Textfeld 41">
                  <a:extLst>
                    <a:ext uri="{FF2B5EF4-FFF2-40B4-BE49-F238E27FC236}">
                      <a16:creationId xmlns:a16="http://schemas.microsoft.com/office/drawing/2014/main" id="{95A61E04-189D-E9F0-655E-15F42AC2DE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7190322">
                  <a:off x="7038564" y="1954651"/>
                  <a:ext cx="1322395" cy="422103"/>
                </a:xfrm>
                <a:prstGeom prst="rect">
                  <a:avLst/>
                </a:prstGeom>
                <a:blipFill>
                  <a:blip r:embed="rId5"/>
                  <a:stretch>
                    <a:fillRect r="-952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feld 42">
                  <a:extLst>
                    <a:ext uri="{FF2B5EF4-FFF2-40B4-BE49-F238E27FC236}">
                      <a16:creationId xmlns:a16="http://schemas.microsoft.com/office/drawing/2014/main" id="{DA162825-DDD2-739E-B491-BD16E0849181}"/>
                    </a:ext>
                  </a:extLst>
                </p:cNvPr>
                <p:cNvSpPr txBox="1"/>
                <p:nvPr/>
              </p:nvSpPr>
              <p:spPr>
                <a:xfrm rot="880602">
                  <a:off x="8269329" y="1658938"/>
                  <a:ext cx="1322395" cy="422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de-DE" sz="2143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a14:m>
                  <a:r>
                    <a:rPr lang="de-DE" sz="2143" dirty="0">
                      <a:solidFill>
                        <a:srgbClr val="0070C0"/>
                      </a:solidFill>
                    </a:rPr>
                    <a:t>80 cm</a:t>
                  </a:r>
                </a:p>
              </p:txBody>
            </p:sp>
          </mc:Choice>
          <mc:Fallback xmlns="">
            <p:sp>
              <p:nvSpPr>
                <p:cNvPr id="43" name="Textfeld 42">
                  <a:extLst>
                    <a:ext uri="{FF2B5EF4-FFF2-40B4-BE49-F238E27FC236}">
                      <a16:creationId xmlns:a16="http://schemas.microsoft.com/office/drawing/2014/main" id="{DA162825-DDD2-739E-B491-BD16E08491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880602">
                  <a:off x="8269329" y="1658938"/>
                  <a:ext cx="1322395" cy="422103"/>
                </a:xfrm>
                <a:prstGeom prst="rect">
                  <a:avLst/>
                </a:prstGeom>
                <a:blipFill>
                  <a:blip r:embed="rId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Textfeld 86">
              <a:extLst>
                <a:ext uri="{FF2B5EF4-FFF2-40B4-BE49-F238E27FC236}">
                  <a16:creationId xmlns:a16="http://schemas.microsoft.com/office/drawing/2014/main" id="{D891E6C0-488D-2C3D-CC42-47F59F27824E}"/>
                </a:ext>
              </a:extLst>
            </p:cNvPr>
            <p:cNvSpPr txBox="1"/>
            <p:nvPr/>
          </p:nvSpPr>
          <p:spPr>
            <a:xfrm rot="904636">
              <a:off x="8116269" y="2732184"/>
              <a:ext cx="694668" cy="42210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143" b="1" dirty="0">
                  <a:solidFill>
                    <a:srgbClr val="0070C0"/>
                  </a:solidFill>
                  <a:highlight>
                    <a:srgbClr val="FFFF00"/>
                  </a:highlight>
                </a:rPr>
                <a:t>OCS</a:t>
              </a:r>
            </a:p>
          </p:txBody>
        </p:sp>
      </p:grpSp>
      <p:sp>
        <p:nvSpPr>
          <p:cNvPr id="9" name="Titel 1">
            <a:extLst>
              <a:ext uri="{FF2B5EF4-FFF2-40B4-BE49-F238E27FC236}">
                <a16:creationId xmlns:a16="http://schemas.microsoft.com/office/drawing/2014/main" id="{DBA489E9-6D8E-9203-7062-112FAD1C2FC8}"/>
              </a:ext>
            </a:extLst>
          </p:cNvPr>
          <p:cNvSpPr txBox="1">
            <a:spLocks/>
          </p:cNvSpPr>
          <p:nvPr/>
        </p:nvSpPr>
        <p:spPr>
          <a:xfrm>
            <a:off x="695400" y="-93663"/>
            <a:ext cx="8077200" cy="8858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38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Online Chromatography Setup (OCS)</a:t>
            </a:r>
            <a:endParaRPr lang="en-US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35DE98E-A435-3F8B-4A9F-632EEC715BDC}"/>
              </a:ext>
            </a:extLst>
          </p:cNvPr>
          <p:cNvSpPr txBox="1"/>
          <p:nvPr/>
        </p:nvSpPr>
        <p:spPr>
          <a:xfrm>
            <a:off x="771407" y="1355793"/>
            <a:ext cx="6066825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46" indent="-285746">
              <a:buFont typeface="Arial" panose="020B0604020202020204" pitchFamily="34" charset="0"/>
              <a:buChar char="•"/>
            </a:pPr>
            <a:r>
              <a:rPr lang="de-DE" dirty="0">
                <a:cs typeface="Arial" panose="020B0604020202020204" pitchFamily="34" charset="0"/>
              </a:rPr>
              <a:t>First </a:t>
            </a:r>
            <a:r>
              <a:rPr lang="de-DE" dirty="0" err="1">
                <a:cs typeface="Arial" panose="020B0604020202020204" pitchFamily="34" charset="0"/>
              </a:rPr>
              <a:t>phase</a:t>
            </a:r>
            <a:r>
              <a:rPr lang="de-DE" dirty="0">
                <a:cs typeface="Arial" panose="020B0604020202020204" pitchFamily="34" charset="0"/>
              </a:rPr>
              <a:t>: Integration </a:t>
            </a:r>
            <a:r>
              <a:rPr lang="de-DE" dirty="0" err="1">
                <a:cs typeface="Arial" panose="020B0604020202020204" pitchFamily="34" charset="0"/>
              </a:rPr>
              <a:t>behind</a:t>
            </a:r>
            <a:r>
              <a:rPr lang="de-DE" dirty="0">
                <a:cs typeface="Arial" panose="020B0604020202020204" pitchFamily="34" charset="0"/>
              </a:rPr>
              <a:t> Q-</a:t>
            </a:r>
            <a:r>
              <a:rPr lang="de-DE" dirty="0" err="1">
                <a:cs typeface="Arial" panose="020B0604020202020204" pitchFamily="34" charset="0"/>
              </a:rPr>
              <a:t>deflector</a:t>
            </a:r>
            <a:r>
              <a:rPr lang="de-DE" dirty="0">
                <a:cs typeface="Arial" panose="020B0604020202020204" pitchFamily="34" charset="0"/>
              </a:rPr>
              <a:t> @ S3-LEB</a:t>
            </a:r>
            <a:endParaRPr lang="de-DE" dirty="0">
              <a:highlight>
                <a:srgbClr val="FFFF00"/>
              </a:highlight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5BDE8D4-233A-5B36-1E44-2AE95190674E}"/>
              </a:ext>
            </a:extLst>
          </p:cNvPr>
          <p:cNvSpPr txBox="1"/>
          <p:nvPr/>
        </p:nvSpPr>
        <p:spPr>
          <a:xfrm>
            <a:off x="757953" y="2823427"/>
            <a:ext cx="6091184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46" indent="-285746">
              <a:buFont typeface="Arial" panose="020B0604020202020204" pitchFamily="34" charset="0"/>
              <a:buChar char="•"/>
            </a:pPr>
            <a:r>
              <a:rPr lang="de-DE" dirty="0">
                <a:cs typeface="Arial" panose="020B0604020202020204" pitchFamily="34" charset="0"/>
              </a:rPr>
              <a:t>Inauguration in </a:t>
            </a:r>
            <a:r>
              <a:rPr lang="de-DE" dirty="0" err="1">
                <a:cs typeface="Arial" panose="020B0604020202020204" pitchFamily="34" charset="0"/>
              </a:rPr>
              <a:t>parasetic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mode</a:t>
            </a:r>
            <a:r>
              <a:rPr lang="de-DE" dirty="0">
                <a:cs typeface="Arial" panose="020B0604020202020204" pitchFamily="34" charset="0"/>
              </a:rPr>
              <a:t> (</a:t>
            </a:r>
            <a:r>
              <a:rPr lang="de-DE" baseline="30000" dirty="0">
                <a:cs typeface="Arial" panose="020B0604020202020204" pitchFamily="34" charset="0"/>
              </a:rPr>
              <a:t>214</a:t>
            </a:r>
            <a:r>
              <a:rPr lang="de-DE" dirty="0">
                <a:cs typeface="Arial" panose="020B0604020202020204" pitchFamily="34" charset="0"/>
              </a:rPr>
              <a:t>Ac</a:t>
            </a:r>
            <a:r>
              <a:rPr lang="de-DE" baseline="30000" dirty="0">
                <a:cs typeface="Arial" panose="020B0604020202020204" pitchFamily="34" charset="0"/>
              </a:rPr>
              <a:t>+</a:t>
            </a:r>
            <a:r>
              <a:rPr lang="de-DE" dirty="0">
                <a:cs typeface="Arial" panose="020B0604020202020204" pitchFamily="34" charset="0"/>
              </a:rPr>
              <a:t>)</a:t>
            </a:r>
            <a:endParaRPr lang="de-DE" dirty="0">
              <a:highlight>
                <a:srgbClr val="FFFF00"/>
              </a:highlight>
              <a:cs typeface="Arial" panose="020B06040202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7B7C22B-FA79-CA03-ABEB-DE7A22F3B108}"/>
              </a:ext>
            </a:extLst>
          </p:cNvPr>
          <p:cNvSpPr txBox="1"/>
          <p:nvPr/>
        </p:nvSpPr>
        <p:spPr>
          <a:xfrm>
            <a:off x="761876" y="2091874"/>
            <a:ext cx="6087259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46" indent="-285746">
              <a:buFont typeface="Arial" panose="020B0604020202020204" pitchFamily="34" charset="0"/>
              <a:buChar char="•"/>
            </a:pPr>
            <a:r>
              <a:rPr lang="de-DE" dirty="0">
                <a:cs typeface="Arial" panose="020B0604020202020204" pitchFamily="34" charset="0"/>
              </a:rPr>
              <a:t>Compact </a:t>
            </a:r>
            <a:r>
              <a:rPr lang="de-DE" dirty="0" err="1">
                <a:cs typeface="Arial" panose="020B0604020202020204" pitchFamily="34" charset="0"/>
              </a:rPr>
              <a:t>setup</a:t>
            </a:r>
            <a:r>
              <a:rPr lang="de-DE" dirty="0">
                <a:cs typeface="Arial" panose="020B0604020202020204" pitchFamily="34" charset="0"/>
              </a:rPr>
              <a:t> (≈ 80 cm </a:t>
            </a:r>
            <a:r>
              <a:rPr lang="de-DE" dirty="0" err="1">
                <a:cs typeface="Arial" panose="020B0604020202020204" pitchFamily="34" charset="0"/>
              </a:rPr>
              <a:t>length</a:t>
            </a:r>
            <a:r>
              <a:rPr lang="de-DE" dirty="0">
                <a:cs typeface="Arial" panose="020B0604020202020204" pitchFamily="34" charset="0"/>
              </a:rPr>
              <a:t>) </a:t>
            </a:r>
            <a:endParaRPr lang="de-DE" dirty="0">
              <a:highlight>
                <a:srgbClr val="FFFF00"/>
              </a:highligh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56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F6AE394-AB86-5E2F-1435-F456FBEFC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ISOLFRANCE, IJCLab, 3-4 avril 2025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3B275B6-D037-BCB5-2517-828B7E053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7653551-2BFA-288D-7325-BA12AB7F9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S</a:t>
            </a:r>
            <a:r>
              <a:rPr lang="fr-FR" sz="3200" baseline="30000" dirty="0"/>
              <a:t>3</a:t>
            </a:r>
            <a:r>
              <a:rPr lang="fr-FR" sz="3200" dirty="0"/>
              <a:t> LEB – S</a:t>
            </a:r>
            <a:r>
              <a:rPr lang="fr-FR" sz="3200" baseline="30000" dirty="0"/>
              <a:t>3</a:t>
            </a:r>
            <a:r>
              <a:rPr lang="fr-FR" sz="3200" dirty="0"/>
              <a:t> Low Energy Branch</a:t>
            </a:r>
            <a:endParaRPr lang="fr-FR" dirty="0"/>
          </a:p>
        </p:txBody>
      </p:sp>
      <p:pic>
        <p:nvPicPr>
          <p:cNvPr id="73" name="Picture 2" descr="https://nuclear.ijclab.in2p3.fr/wp-content/uploads/sites/33/2021/10/ijclab_nuclear_fiirst_gamma-bedo.png">
            <a:extLst>
              <a:ext uri="{FF2B5EF4-FFF2-40B4-BE49-F238E27FC236}">
                <a16:creationId xmlns:a16="http://schemas.microsoft.com/office/drawing/2014/main" id="{5C763426-C8D1-DF20-1584-B5859F57C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5869" y="2627163"/>
            <a:ext cx="897805" cy="134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ZoneTexte 73">
            <a:extLst>
              <a:ext uri="{FF2B5EF4-FFF2-40B4-BE49-F238E27FC236}">
                <a16:creationId xmlns:a16="http://schemas.microsoft.com/office/drawing/2014/main" id="{2FF16545-D0FB-8AF0-F22C-A9ECBA339881}"/>
              </a:ext>
            </a:extLst>
          </p:cNvPr>
          <p:cNvSpPr txBox="1"/>
          <p:nvPr/>
        </p:nvSpPr>
        <p:spPr>
          <a:xfrm>
            <a:off x="10845198" y="2344622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IDEAS</a:t>
            </a:r>
            <a:r>
              <a:rPr lang="fr-FR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A5C94914-92DB-8E03-7A3F-EE960E6D7498}"/>
              </a:ext>
            </a:extLst>
          </p:cNvPr>
          <p:cNvGrpSpPr/>
          <p:nvPr/>
        </p:nvGrpSpPr>
        <p:grpSpPr>
          <a:xfrm>
            <a:off x="4772400" y="5772311"/>
            <a:ext cx="5753281" cy="478463"/>
            <a:chOff x="4772400" y="5772311"/>
            <a:chExt cx="5753281" cy="478463"/>
          </a:xfrm>
        </p:grpSpPr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B57D13C1-1D8E-7E0A-B374-16714E4EC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6644" y="5772311"/>
              <a:ext cx="633672" cy="478463"/>
            </a:xfrm>
            <a:prstGeom prst="rect">
              <a:avLst/>
            </a:prstGeom>
          </p:spPr>
        </p:pic>
        <p:pic>
          <p:nvPicPr>
            <p:cNvPr id="78" name="Image 673" descr="KULEUVEN_CMYK_LOGO.png">
              <a:extLst>
                <a:ext uri="{FF2B5EF4-FFF2-40B4-BE49-F238E27FC236}">
                  <a16:creationId xmlns:a16="http://schemas.microsoft.com/office/drawing/2014/main" id="{3625D54E-9B7D-3066-F965-60A7321F0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2400" y="5859761"/>
              <a:ext cx="763100" cy="303562"/>
            </a:xfrm>
            <a:prstGeom prst="rect">
              <a:avLst/>
            </a:prstGeom>
          </p:spPr>
        </p:pic>
        <p:pic>
          <p:nvPicPr>
            <p:cNvPr id="79" name="Image 674">
              <a:extLst>
                <a:ext uri="{FF2B5EF4-FFF2-40B4-BE49-F238E27FC236}">
                  <a16:creationId xmlns:a16="http://schemas.microsoft.com/office/drawing/2014/main" id="{97E11592-71DC-D5D6-1444-A5D0CB20D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11460" y="5856296"/>
              <a:ext cx="683734" cy="310492"/>
            </a:xfrm>
            <a:prstGeom prst="rect">
              <a:avLst/>
            </a:prstGeom>
          </p:spPr>
        </p:pic>
        <p:pic>
          <p:nvPicPr>
            <p:cNvPr id="80" name="Picture 322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30F3E0E-2731-5549-9DB3-6EB9AA611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0731" y="5835292"/>
              <a:ext cx="824950" cy="352501"/>
            </a:xfrm>
            <a:prstGeom prst="rect">
              <a:avLst/>
            </a:prstGeom>
          </p:spPr>
        </p:pic>
        <p:pic>
          <p:nvPicPr>
            <p:cNvPr id="81" name="Image 80">
              <a:extLst>
                <a:ext uri="{FF2B5EF4-FFF2-40B4-BE49-F238E27FC236}">
                  <a16:creationId xmlns:a16="http://schemas.microsoft.com/office/drawing/2014/main" id="{B170BBB0-318F-3694-CACF-EBF48496D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16338" y="5911338"/>
              <a:ext cx="932936" cy="200408"/>
            </a:xfrm>
            <a:prstGeom prst="rect">
              <a:avLst/>
            </a:prstGeom>
          </p:spPr>
        </p:pic>
        <p:pic>
          <p:nvPicPr>
            <p:cNvPr id="82" name="Picture 4" descr="Uni Mainz – Applications sur Google Play">
              <a:extLst>
                <a:ext uri="{FF2B5EF4-FFF2-40B4-BE49-F238E27FC236}">
                  <a16:creationId xmlns:a16="http://schemas.microsoft.com/office/drawing/2014/main" id="{A0A8D829-AD2D-2B2F-34A6-9D44D6D5FC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0549" y="5826540"/>
              <a:ext cx="370005" cy="370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6" descr="University of Jyväskylä">
              <a:extLst>
                <a:ext uri="{FF2B5EF4-FFF2-40B4-BE49-F238E27FC236}">
                  <a16:creationId xmlns:a16="http://schemas.microsoft.com/office/drawing/2014/main" id="{4B4656A1-BB02-82EA-94B0-33ED2182E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1698" y="5796599"/>
              <a:ext cx="767890" cy="429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5" name="TextBox 408">
            <a:extLst>
              <a:ext uri="{FF2B5EF4-FFF2-40B4-BE49-F238E27FC236}">
                <a16:creationId xmlns:a16="http://schemas.microsoft.com/office/drawing/2014/main" id="{1EE15C5B-11BA-CED4-DA8F-29B2A4076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939" y="4931467"/>
            <a:ext cx="8899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o-RO" alt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o-RO" altLang="fr-FR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o-RO" alt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beam</a:t>
            </a:r>
            <a:endParaRPr lang="en-US" alt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Flèche vers la droite 85">
            <a:extLst>
              <a:ext uri="{FF2B5EF4-FFF2-40B4-BE49-F238E27FC236}">
                <a16:creationId xmlns:a16="http://schemas.microsoft.com/office/drawing/2014/main" id="{218DF5A0-6B6F-73AF-5AFC-5151334E0955}"/>
              </a:ext>
            </a:extLst>
          </p:cNvPr>
          <p:cNvSpPr/>
          <p:nvPr/>
        </p:nvSpPr>
        <p:spPr bwMode="auto">
          <a:xfrm>
            <a:off x="1514902" y="4451730"/>
            <a:ext cx="658024" cy="389291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87" name="Image 86" descr="finalpoint-converging mode.png">
            <a:extLst>
              <a:ext uri="{FF2B5EF4-FFF2-40B4-BE49-F238E27FC236}">
                <a16:creationId xmlns:a16="http://schemas.microsoft.com/office/drawing/2014/main" id="{27DC0546-9F3A-01DD-84B8-61F404A9E34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13" y="4283858"/>
            <a:ext cx="850774" cy="725034"/>
          </a:xfrm>
          <a:prstGeom prst="rect">
            <a:avLst/>
          </a:prstGeom>
        </p:spPr>
      </p:pic>
      <p:pic>
        <p:nvPicPr>
          <p:cNvPr id="88" name="Image 87">
            <a:extLst>
              <a:ext uri="{FF2B5EF4-FFF2-40B4-BE49-F238E27FC236}">
                <a16:creationId xmlns:a16="http://schemas.microsoft.com/office/drawing/2014/main" id="{F157274C-9489-2310-54B0-84CA325150A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3880" t="12986" r="24501" b="46899"/>
          <a:stretch/>
        </p:blipFill>
        <p:spPr>
          <a:xfrm rot="6388036">
            <a:off x="8730836" y="2565851"/>
            <a:ext cx="373446" cy="1101198"/>
          </a:xfrm>
          <a:prstGeom prst="rect">
            <a:avLst/>
          </a:prstGeom>
        </p:spPr>
      </p:pic>
      <p:grpSp>
        <p:nvGrpSpPr>
          <p:cNvPr id="89" name="Groupe 88">
            <a:extLst>
              <a:ext uri="{FF2B5EF4-FFF2-40B4-BE49-F238E27FC236}">
                <a16:creationId xmlns:a16="http://schemas.microsoft.com/office/drawing/2014/main" id="{AE195F32-EC7F-7563-4A7E-C0DE1429FA65}"/>
              </a:ext>
            </a:extLst>
          </p:cNvPr>
          <p:cNvGrpSpPr/>
          <p:nvPr/>
        </p:nvGrpSpPr>
        <p:grpSpPr>
          <a:xfrm rot="961248">
            <a:off x="9470212" y="2733023"/>
            <a:ext cx="994502" cy="903734"/>
            <a:chOff x="10638892" y="2356717"/>
            <a:chExt cx="994502" cy="903734"/>
          </a:xfrm>
        </p:grpSpPr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7E260134-518C-E7B8-5BCB-64F2651189E8}"/>
                </a:ext>
              </a:extLst>
            </p:cNvPr>
            <p:cNvSpPr/>
            <p:nvPr/>
          </p:nvSpPr>
          <p:spPr>
            <a:xfrm>
              <a:off x="10638892" y="2356717"/>
              <a:ext cx="994502" cy="9037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4" name="Image 123">
              <a:extLst>
                <a:ext uri="{FF2B5EF4-FFF2-40B4-BE49-F238E27FC236}">
                  <a16:creationId xmlns:a16="http://schemas.microsoft.com/office/drawing/2014/main" id="{541E413C-1736-7852-D136-3EA8C58CF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20789" t="6541" r="37688" b="10220"/>
            <a:stretch/>
          </p:blipFill>
          <p:spPr>
            <a:xfrm>
              <a:off x="10691598" y="2400771"/>
              <a:ext cx="917311" cy="859679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5" name="Encre 124">
                  <a:extLst>
                    <a:ext uri="{FF2B5EF4-FFF2-40B4-BE49-F238E27FC236}">
                      <a16:creationId xmlns:a16="http://schemas.microsoft.com/office/drawing/2014/main" id="{7E9E71B8-14A4-9BBE-936A-A0EB532D699B}"/>
                    </a:ext>
                  </a:extLst>
                </p14:cNvPr>
                <p14:cNvContentPartPr/>
                <p14:nvPr/>
              </p14:nvContentPartPr>
              <p14:xfrm>
                <a:off x="10926145" y="2417150"/>
                <a:ext cx="261000" cy="147240"/>
              </p14:xfrm>
            </p:contentPart>
          </mc:Choice>
          <mc:Fallback xmlns="">
            <p:pic>
              <p:nvPicPr>
                <p:cNvPr id="366" name="Encre 365">
                  <a:extLst>
                    <a:ext uri="{FF2B5EF4-FFF2-40B4-BE49-F238E27FC236}">
                      <a16:creationId xmlns:a16="http://schemas.microsoft.com/office/drawing/2014/main" id="{127AC43D-92D2-736B-A288-19C3C875D84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917145" y="2408510"/>
                  <a:ext cx="27864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6" name="Encre 125">
                  <a:extLst>
                    <a:ext uri="{FF2B5EF4-FFF2-40B4-BE49-F238E27FC236}">
                      <a16:creationId xmlns:a16="http://schemas.microsoft.com/office/drawing/2014/main" id="{5B48C0F2-2E7B-9362-7AB7-9BFF6AC5108C}"/>
                    </a:ext>
                  </a:extLst>
                </p14:cNvPr>
                <p14:cNvContentPartPr/>
                <p14:nvPr/>
              </p14:nvContentPartPr>
              <p14:xfrm>
                <a:off x="11445265" y="2399870"/>
                <a:ext cx="152640" cy="7200"/>
              </p14:xfrm>
            </p:contentPart>
          </mc:Choice>
          <mc:Fallback xmlns="">
            <p:pic>
              <p:nvPicPr>
                <p:cNvPr id="367" name="Encre 366">
                  <a:extLst>
                    <a:ext uri="{FF2B5EF4-FFF2-40B4-BE49-F238E27FC236}">
                      <a16:creationId xmlns:a16="http://schemas.microsoft.com/office/drawing/2014/main" id="{ECE7E826-5641-1606-89C3-DC963FC55E3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436625" y="2390870"/>
                  <a:ext cx="17028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7" name="Encre 126">
                  <a:extLst>
                    <a:ext uri="{FF2B5EF4-FFF2-40B4-BE49-F238E27FC236}">
                      <a16:creationId xmlns:a16="http://schemas.microsoft.com/office/drawing/2014/main" id="{2402276A-1958-2F3B-32B9-3C61F98544A2}"/>
                    </a:ext>
                  </a:extLst>
                </p14:cNvPr>
                <p14:cNvContentPartPr/>
                <p14:nvPr/>
              </p14:nvContentPartPr>
              <p14:xfrm>
                <a:off x="10693945" y="2566910"/>
                <a:ext cx="70560" cy="79200"/>
              </p14:xfrm>
            </p:contentPart>
          </mc:Choice>
          <mc:Fallback xmlns="">
            <p:pic>
              <p:nvPicPr>
                <p:cNvPr id="368" name="Encre 367">
                  <a:extLst>
                    <a:ext uri="{FF2B5EF4-FFF2-40B4-BE49-F238E27FC236}">
                      <a16:creationId xmlns:a16="http://schemas.microsoft.com/office/drawing/2014/main" id="{2233C2F1-81FE-265E-05C7-DE6E6E46C40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685305" y="2557910"/>
                  <a:ext cx="8820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8" name="Encre 127">
                  <a:extLst>
                    <a:ext uri="{FF2B5EF4-FFF2-40B4-BE49-F238E27FC236}">
                      <a16:creationId xmlns:a16="http://schemas.microsoft.com/office/drawing/2014/main" id="{4FE439A9-1721-F7B8-002D-8B1367D087A3}"/>
                    </a:ext>
                  </a:extLst>
                </p14:cNvPr>
                <p14:cNvContentPartPr/>
                <p14:nvPr/>
              </p14:nvContentPartPr>
              <p14:xfrm>
                <a:off x="10693945" y="2766710"/>
                <a:ext cx="72720" cy="21240"/>
              </p14:xfrm>
            </p:contentPart>
          </mc:Choice>
          <mc:Fallback xmlns="">
            <p:pic>
              <p:nvPicPr>
                <p:cNvPr id="369" name="Encre 368">
                  <a:extLst>
                    <a:ext uri="{FF2B5EF4-FFF2-40B4-BE49-F238E27FC236}">
                      <a16:creationId xmlns:a16="http://schemas.microsoft.com/office/drawing/2014/main" id="{F3064B6D-5441-031D-B760-B8ABCB781A1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684945" y="2758070"/>
                  <a:ext cx="903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29" name="Encre 128">
                  <a:extLst>
                    <a:ext uri="{FF2B5EF4-FFF2-40B4-BE49-F238E27FC236}">
                      <a16:creationId xmlns:a16="http://schemas.microsoft.com/office/drawing/2014/main" id="{52039D9A-7F58-1CE7-6FAF-3FB18F756DDA}"/>
                    </a:ext>
                  </a:extLst>
                </p14:cNvPr>
                <p14:cNvContentPartPr/>
                <p14:nvPr/>
              </p14:nvContentPartPr>
              <p14:xfrm>
                <a:off x="11367145" y="2805950"/>
                <a:ext cx="229680" cy="57240"/>
              </p14:xfrm>
            </p:contentPart>
          </mc:Choice>
          <mc:Fallback xmlns="">
            <p:pic>
              <p:nvPicPr>
                <p:cNvPr id="370" name="Encre 369">
                  <a:extLst>
                    <a:ext uri="{FF2B5EF4-FFF2-40B4-BE49-F238E27FC236}">
                      <a16:creationId xmlns:a16="http://schemas.microsoft.com/office/drawing/2014/main" id="{BBE7B26B-F0F3-FFEB-DF2E-CF1F4480D25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1358145" y="2796950"/>
                  <a:ext cx="24732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30" name="Encre 129">
                  <a:extLst>
                    <a:ext uri="{FF2B5EF4-FFF2-40B4-BE49-F238E27FC236}">
                      <a16:creationId xmlns:a16="http://schemas.microsoft.com/office/drawing/2014/main" id="{0FFDE5F3-5804-BCEE-C204-D18DD1AB1F3A}"/>
                    </a:ext>
                  </a:extLst>
                </p14:cNvPr>
                <p14:cNvContentPartPr/>
                <p14:nvPr/>
              </p14:nvContentPartPr>
              <p14:xfrm>
                <a:off x="11240065" y="3176390"/>
                <a:ext cx="360720" cy="49680"/>
              </p14:xfrm>
            </p:contentPart>
          </mc:Choice>
          <mc:Fallback xmlns="">
            <p:pic>
              <p:nvPicPr>
                <p:cNvPr id="371" name="Encre 370">
                  <a:extLst>
                    <a:ext uri="{FF2B5EF4-FFF2-40B4-BE49-F238E27FC236}">
                      <a16:creationId xmlns:a16="http://schemas.microsoft.com/office/drawing/2014/main" id="{E49BA6BE-2484-AB60-4CFC-D36652042A8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1231065" y="3167390"/>
                  <a:ext cx="37836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31" name="Encre 130">
                  <a:extLst>
                    <a:ext uri="{FF2B5EF4-FFF2-40B4-BE49-F238E27FC236}">
                      <a16:creationId xmlns:a16="http://schemas.microsoft.com/office/drawing/2014/main" id="{B613467B-E7DA-9E3A-96A7-E50BCEB55AC4}"/>
                    </a:ext>
                  </a:extLst>
                </p14:cNvPr>
                <p14:cNvContentPartPr/>
                <p14:nvPr/>
              </p14:nvContentPartPr>
              <p14:xfrm>
                <a:off x="11474065" y="3147950"/>
                <a:ext cx="111240" cy="39960"/>
              </p14:xfrm>
            </p:contentPart>
          </mc:Choice>
          <mc:Fallback xmlns="">
            <p:pic>
              <p:nvPicPr>
                <p:cNvPr id="372" name="Encre 371">
                  <a:extLst>
                    <a:ext uri="{FF2B5EF4-FFF2-40B4-BE49-F238E27FC236}">
                      <a16:creationId xmlns:a16="http://schemas.microsoft.com/office/drawing/2014/main" id="{3D0B26AB-3C8E-D0DB-80F7-054A4990661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1465065" y="3138950"/>
                  <a:ext cx="128880" cy="57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32" name="Groupe 131">
              <a:extLst>
                <a:ext uri="{FF2B5EF4-FFF2-40B4-BE49-F238E27FC236}">
                  <a16:creationId xmlns:a16="http://schemas.microsoft.com/office/drawing/2014/main" id="{F36E7C5F-0545-0FFC-355F-A2FE8AB01442}"/>
                </a:ext>
              </a:extLst>
            </p:cNvPr>
            <p:cNvGrpSpPr/>
            <p:nvPr/>
          </p:nvGrpSpPr>
          <p:grpSpPr>
            <a:xfrm>
              <a:off x="11465425" y="3173870"/>
              <a:ext cx="99000" cy="47520"/>
              <a:chOff x="11465425" y="3173870"/>
              <a:chExt cx="99000" cy="47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134" name="Encre 133">
                    <a:extLst>
                      <a:ext uri="{FF2B5EF4-FFF2-40B4-BE49-F238E27FC236}">
                        <a16:creationId xmlns:a16="http://schemas.microsoft.com/office/drawing/2014/main" id="{FE205B26-AFDF-A611-EB57-30EB48473875}"/>
                      </a:ext>
                    </a:extLst>
                  </p14:cNvPr>
                  <p14:cNvContentPartPr/>
                  <p14:nvPr/>
                </p14:nvContentPartPr>
                <p14:xfrm>
                  <a:off x="11526265" y="3200870"/>
                  <a:ext cx="36360" cy="13320"/>
                </p14:xfrm>
              </p:contentPart>
            </mc:Choice>
            <mc:Fallback xmlns="">
              <p:pic>
                <p:nvPicPr>
                  <p:cNvPr id="375" name="Encre 374">
                    <a:extLst>
                      <a:ext uri="{FF2B5EF4-FFF2-40B4-BE49-F238E27FC236}">
                        <a16:creationId xmlns:a16="http://schemas.microsoft.com/office/drawing/2014/main" id="{B2344A2C-336F-732D-1880-22AF6BDE8B41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11517625" y="3191870"/>
                    <a:ext cx="54000" cy="30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135" name="Encre 134">
                    <a:extLst>
                      <a:ext uri="{FF2B5EF4-FFF2-40B4-BE49-F238E27FC236}">
                        <a16:creationId xmlns:a16="http://schemas.microsoft.com/office/drawing/2014/main" id="{B172C344-F9B0-4B6E-DD8F-AC90E9C9D000}"/>
                      </a:ext>
                    </a:extLst>
                  </p14:cNvPr>
                  <p14:cNvContentPartPr/>
                  <p14:nvPr/>
                </p14:nvContentPartPr>
                <p14:xfrm>
                  <a:off x="11465425" y="3173870"/>
                  <a:ext cx="99000" cy="47520"/>
                </p14:xfrm>
              </p:contentPart>
            </mc:Choice>
            <mc:Fallback xmlns="">
              <p:pic>
                <p:nvPicPr>
                  <p:cNvPr id="376" name="Encre 375">
                    <a:extLst>
                      <a:ext uri="{FF2B5EF4-FFF2-40B4-BE49-F238E27FC236}">
                        <a16:creationId xmlns:a16="http://schemas.microsoft.com/office/drawing/2014/main" id="{226478BF-E576-AC92-33A4-CF21C167A48E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11456785" y="3164870"/>
                    <a:ext cx="116640" cy="651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33" name="Encre 132">
                  <a:extLst>
                    <a:ext uri="{FF2B5EF4-FFF2-40B4-BE49-F238E27FC236}">
                      <a16:creationId xmlns:a16="http://schemas.microsoft.com/office/drawing/2014/main" id="{C2C860AB-4740-7A3C-D17A-B6B62E6AA921}"/>
                    </a:ext>
                  </a:extLst>
                </p14:cNvPr>
                <p14:cNvContentPartPr/>
                <p14:nvPr/>
              </p14:nvContentPartPr>
              <p14:xfrm>
                <a:off x="10679905" y="3077030"/>
                <a:ext cx="69120" cy="13320"/>
              </p14:xfrm>
            </p:contentPart>
          </mc:Choice>
          <mc:Fallback xmlns="">
            <p:pic>
              <p:nvPicPr>
                <p:cNvPr id="374" name="Encre 373">
                  <a:extLst>
                    <a:ext uri="{FF2B5EF4-FFF2-40B4-BE49-F238E27FC236}">
                      <a16:creationId xmlns:a16="http://schemas.microsoft.com/office/drawing/2014/main" id="{9544B6ED-E02F-6E19-4CF9-8CF8F24245A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0670905" y="3068030"/>
                  <a:ext cx="86760" cy="309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94" name="Image 93">
            <a:extLst>
              <a:ext uri="{FF2B5EF4-FFF2-40B4-BE49-F238E27FC236}">
                <a16:creationId xmlns:a16="http://schemas.microsoft.com/office/drawing/2014/main" id="{7C9883F1-F00D-AFF4-0B55-CADA9327156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9291" t="70012" r="49412" b="17649"/>
          <a:stretch/>
        </p:blipFill>
        <p:spPr>
          <a:xfrm rot="6388036">
            <a:off x="7959274" y="2251239"/>
            <a:ext cx="684469" cy="338702"/>
          </a:xfrm>
          <a:prstGeom prst="rect">
            <a:avLst/>
          </a:prstGeom>
        </p:spPr>
      </p:pic>
      <p:pic>
        <p:nvPicPr>
          <p:cNvPr id="95" name="Image 20">
            <a:extLst>
              <a:ext uri="{FF2B5EF4-FFF2-40B4-BE49-F238E27FC236}">
                <a16:creationId xmlns:a16="http://schemas.microsoft.com/office/drawing/2014/main" id="{B6E7CFA0-05BA-5475-4003-8E066E2F0972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33413">
            <a:off x="7717175" y="655965"/>
            <a:ext cx="1769392" cy="1096549"/>
          </a:xfrm>
          <a:prstGeom prst="rect">
            <a:avLst/>
          </a:prstGeom>
        </p:spPr>
      </p:pic>
      <p:sp>
        <p:nvSpPr>
          <p:cNvPr id="96" name="TextBox 432">
            <a:extLst>
              <a:ext uri="{FF2B5EF4-FFF2-40B4-BE49-F238E27FC236}">
                <a16:creationId xmlns:a16="http://schemas.microsoft.com/office/drawing/2014/main" id="{758EAF7D-F631-270E-4E75-35DCCECC7872}"/>
              </a:ext>
            </a:extLst>
          </p:cNvPr>
          <p:cNvSpPr txBox="1">
            <a:spLocks noChangeArrowheads="1"/>
          </p:cNvSpPr>
          <p:nvPr/>
        </p:nvSpPr>
        <p:spPr bwMode="auto">
          <a:xfrm rot="1021042">
            <a:off x="7477089" y="1200142"/>
            <a:ext cx="77136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PILGRIM</a:t>
            </a:r>
          </a:p>
        </p:txBody>
      </p:sp>
      <p:sp>
        <p:nvSpPr>
          <p:cNvPr id="97" name="TextBox 408">
            <a:extLst>
              <a:ext uri="{FF2B5EF4-FFF2-40B4-BE49-F238E27FC236}">
                <a16:creationId xmlns:a16="http://schemas.microsoft.com/office/drawing/2014/main" id="{492A7159-9889-2CA6-6530-8D76E0E07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4225" y="1497132"/>
            <a:ext cx="11960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o-RO" alt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MR-TOF MS</a:t>
            </a:r>
            <a:endParaRPr lang="en-US" alt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8" name="Image 16">
            <a:extLst>
              <a:ext uri="{FF2B5EF4-FFF2-40B4-BE49-F238E27FC236}">
                <a16:creationId xmlns:a16="http://schemas.microsoft.com/office/drawing/2014/main" id="{D21C9B83-2A3F-A5E0-35C8-2A3DD259259F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849" y="3973871"/>
            <a:ext cx="1259010" cy="867150"/>
          </a:xfrm>
          <a:prstGeom prst="rect">
            <a:avLst/>
          </a:prstGeom>
        </p:spPr>
      </p:pic>
      <p:pic>
        <p:nvPicPr>
          <p:cNvPr id="99" name="Image 14">
            <a:extLst>
              <a:ext uri="{FF2B5EF4-FFF2-40B4-BE49-F238E27FC236}">
                <a16:creationId xmlns:a16="http://schemas.microsoft.com/office/drawing/2014/main" id="{FE1F88DE-806D-EF2C-74C2-1F8333B99BFA}"/>
              </a:ext>
            </a:extLst>
          </p:cNvPr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3285" y="4259119"/>
            <a:ext cx="1247895" cy="514264"/>
          </a:xfrm>
          <a:prstGeom prst="rect">
            <a:avLst/>
          </a:prstGeom>
        </p:spPr>
      </p:pic>
      <p:pic>
        <p:nvPicPr>
          <p:cNvPr id="100" name="Image 12">
            <a:extLst>
              <a:ext uri="{FF2B5EF4-FFF2-40B4-BE49-F238E27FC236}">
                <a16:creationId xmlns:a16="http://schemas.microsoft.com/office/drawing/2014/main" id="{DCCBAC19-9424-E462-065C-A68B74669718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814" y="4223179"/>
            <a:ext cx="617258" cy="757220"/>
          </a:xfrm>
          <a:prstGeom prst="rect">
            <a:avLst/>
          </a:prstGeom>
        </p:spPr>
      </p:pic>
      <p:sp>
        <p:nvSpPr>
          <p:cNvPr id="101" name="TextBox 418">
            <a:extLst>
              <a:ext uri="{FF2B5EF4-FFF2-40B4-BE49-F238E27FC236}">
                <a16:creationId xmlns:a16="http://schemas.microsoft.com/office/drawing/2014/main" id="{5404E443-54A4-199A-0EB5-F8C7D19E5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8521" y="4916812"/>
            <a:ext cx="77136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o-RO" alt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US" alt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RFQ</a:t>
            </a:r>
          </a:p>
        </p:txBody>
      </p:sp>
      <p:sp>
        <p:nvSpPr>
          <p:cNvPr id="102" name="TextBox 429">
            <a:extLst>
              <a:ext uri="{FF2B5EF4-FFF2-40B4-BE49-F238E27FC236}">
                <a16:creationId xmlns:a16="http://schemas.microsoft.com/office/drawing/2014/main" id="{0156206A-DA45-FD72-13A0-AC512DDF2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340" y="4845883"/>
            <a:ext cx="53572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QMF </a:t>
            </a:r>
          </a:p>
        </p:txBody>
      </p:sp>
      <p:sp>
        <p:nvSpPr>
          <p:cNvPr id="103" name="TextBox 430">
            <a:extLst>
              <a:ext uri="{FF2B5EF4-FFF2-40B4-BE49-F238E27FC236}">
                <a16:creationId xmlns:a16="http://schemas.microsoft.com/office/drawing/2014/main" id="{6EAFCEE7-83D0-1EA6-524F-33E67BF35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056" y="4203853"/>
            <a:ext cx="758541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RFQ</a:t>
            </a:r>
          </a:p>
          <a:p>
            <a:pPr algn="ctr"/>
            <a:r>
              <a:rPr lang="en-US" alt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Cooler </a:t>
            </a:r>
          </a:p>
          <a:p>
            <a:pPr algn="ctr"/>
            <a:r>
              <a:rPr lang="en-US" alt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Buncher</a:t>
            </a:r>
          </a:p>
        </p:txBody>
      </p:sp>
      <p:sp>
        <p:nvSpPr>
          <p:cNvPr id="104" name="TextBox 415">
            <a:extLst>
              <a:ext uri="{FF2B5EF4-FFF2-40B4-BE49-F238E27FC236}">
                <a16:creationId xmlns:a16="http://schemas.microsoft.com/office/drawing/2014/main" id="{3BBB751F-99E8-A24A-3D12-7EC69D44A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403" y="5639219"/>
            <a:ext cx="1517853" cy="2616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fr-FR" sz="1100" dirty="0">
                <a:latin typeface="Arial" panose="020B0604020202020204" pitchFamily="34" charset="0"/>
                <a:cs typeface="Arial" panose="020B0604020202020204" pitchFamily="34" charset="0"/>
              </a:rPr>
              <a:t>Ar: 200 - 500 mbar </a:t>
            </a:r>
          </a:p>
        </p:txBody>
      </p:sp>
      <p:sp>
        <p:nvSpPr>
          <p:cNvPr id="105" name="TextBox 408">
            <a:extLst>
              <a:ext uri="{FF2B5EF4-FFF2-40B4-BE49-F238E27FC236}">
                <a16:creationId xmlns:a16="http://schemas.microsoft.com/office/drawing/2014/main" id="{AF39B964-1A05-BD88-6D87-DE550F4F0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9718" y="3281828"/>
            <a:ext cx="13292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o-RO" alt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Laser system</a:t>
            </a:r>
            <a:endParaRPr lang="en-US" alt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417">
            <a:extLst>
              <a:ext uri="{FF2B5EF4-FFF2-40B4-BE49-F238E27FC236}">
                <a16:creationId xmlns:a16="http://schemas.microsoft.com/office/drawing/2014/main" id="{40D199B4-596E-3677-CA0A-BC51C97EE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2119" y="4815839"/>
            <a:ext cx="107112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S-shape RFQ</a:t>
            </a:r>
          </a:p>
        </p:txBody>
      </p:sp>
      <p:sp>
        <p:nvSpPr>
          <p:cNvPr id="107" name="Flèche vers le bas 1030">
            <a:extLst>
              <a:ext uri="{FF2B5EF4-FFF2-40B4-BE49-F238E27FC236}">
                <a16:creationId xmlns:a16="http://schemas.microsoft.com/office/drawing/2014/main" id="{7236325E-A8A9-D4F3-D49E-B07B81645B61}"/>
              </a:ext>
            </a:extLst>
          </p:cNvPr>
          <p:cNvSpPr/>
          <p:nvPr/>
        </p:nvSpPr>
        <p:spPr>
          <a:xfrm flipV="1">
            <a:off x="2859807" y="5372544"/>
            <a:ext cx="122299" cy="165822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430">
            <a:extLst>
              <a:ext uri="{FF2B5EF4-FFF2-40B4-BE49-F238E27FC236}">
                <a16:creationId xmlns:a16="http://schemas.microsoft.com/office/drawing/2014/main" id="{F48FD0ED-8CEB-736A-DE2C-0A81D8EC9B23}"/>
              </a:ext>
            </a:extLst>
          </p:cNvPr>
          <p:cNvSpPr txBox="1">
            <a:spLocks noChangeArrowheads="1"/>
          </p:cNvSpPr>
          <p:nvPr/>
        </p:nvSpPr>
        <p:spPr bwMode="auto">
          <a:xfrm rot="1021042">
            <a:off x="6951340" y="3076265"/>
            <a:ext cx="77296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Pulse up</a:t>
            </a:r>
          </a:p>
          <a:p>
            <a:r>
              <a:rPr lang="en-US" altLang="fr-FR" sz="1100" dirty="0">
                <a:latin typeface="Arial" panose="020B0604020202020204" pitchFamily="34" charset="0"/>
                <a:cs typeface="Arial" panose="020B0604020202020204" pitchFamily="34" charset="0"/>
              </a:rPr>
              <a:t>(~ 3 kV)</a:t>
            </a:r>
          </a:p>
        </p:txBody>
      </p:sp>
      <p:sp>
        <p:nvSpPr>
          <p:cNvPr id="109" name="TextBox 415">
            <a:extLst>
              <a:ext uri="{FF2B5EF4-FFF2-40B4-BE49-F238E27FC236}">
                <a16:creationId xmlns:a16="http://schemas.microsoft.com/office/drawing/2014/main" id="{68FE4191-06FC-DEDF-A637-2FE7D6086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8796" y="4853986"/>
            <a:ext cx="1514334" cy="2616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fr-FR" sz="1100" dirty="0">
                <a:latin typeface="Arial" panose="020B0604020202020204" pitchFamily="34" charset="0"/>
                <a:cs typeface="Arial" panose="020B0604020202020204" pitchFamily="34" charset="0"/>
              </a:rPr>
              <a:t>He: 10</a:t>
            </a:r>
            <a:r>
              <a:rPr lang="en-US" altLang="fr-FR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-2 </a:t>
            </a:r>
            <a:r>
              <a:rPr lang="en-US" altLang="fr-FR" sz="1100" dirty="0">
                <a:latin typeface="Arial" panose="020B0604020202020204" pitchFamily="34" charset="0"/>
                <a:cs typeface="Arial" panose="020B0604020202020204" pitchFamily="34" charset="0"/>
              </a:rPr>
              <a:t>- 10</a:t>
            </a:r>
            <a:r>
              <a:rPr lang="en-US" altLang="fr-FR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-3 </a:t>
            </a:r>
            <a:r>
              <a:rPr lang="en-US" altLang="fr-FR" sz="1100" dirty="0">
                <a:latin typeface="Arial" panose="020B0604020202020204" pitchFamily="34" charset="0"/>
                <a:cs typeface="Arial" panose="020B0604020202020204" pitchFamily="34" charset="0"/>
              </a:rPr>
              <a:t>mbar </a:t>
            </a:r>
          </a:p>
        </p:txBody>
      </p:sp>
      <p:sp>
        <p:nvSpPr>
          <p:cNvPr id="110" name="Flèche vers le bas 446">
            <a:extLst>
              <a:ext uri="{FF2B5EF4-FFF2-40B4-BE49-F238E27FC236}">
                <a16:creationId xmlns:a16="http://schemas.microsoft.com/office/drawing/2014/main" id="{87072E43-C722-D25B-CE7D-243D1437DE03}"/>
              </a:ext>
            </a:extLst>
          </p:cNvPr>
          <p:cNvSpPr/>
          <p:nvPr/>
        </p:nvSpPr>
        <p:spPr>
          <a:xfrm rot="20185198" flipV="1">
            <a:off x="7801619" y="4624298"/>
            <a:ext cx="122299" cy="165822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TextBox 408">
            <a:extLst>
              <a:ext uri="{FF2B5EF4-FFF2-40B4-BE49-F238E27FC236}">
                <a16:creationId xmlns:a16="http://schemas.microsoft.com/office/drawing/2014/main" id="{FCA014CC-A8A4-BFD7-9457-C650FADBE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7423" y="3720789"/>
            <a:ext cx="8707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o-RO" alt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Gas cell</a:t>
            </a:r>
            <a:endParaRPr lang="en-US" alt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TextBox 408">
            <a:extLst>
              <a:ext uri="{FF2B5EF4-FFF2-40B4-BE49-F238E27FC236}">
                <a16:creationId xmlns:a16="http://schemas.microsoft.com/office/drawing/2014/main" id="{6BC3D166-53A5-BFC1-C25D-C0B862D1A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1807" y="5101753"/>
            <a:ext cx="6623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o-RO" alt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RFQs</a:t>
            </a:r>
            <a:endParaRPr lang="en-US" alt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3" name="Image 112">
            <a:extLst>
              <a:ext uri="{FF2B5EF4-FFF2-40B4-BE49-F238E27FC236}">
                <a16:creationId xmlns:a16="http://schemas.microsoft.com/office/drawing/2014/main" id="{9AE194E2-192C-EBCF-AC8D-33B91CAFE59F}"/>
              </a:ext>
            </a:extLst>
          </p:cNvPr>
          <p:cNvPicPr>
            <a:picLocks noChangeAspect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69" b="31608"/>
          <a:stretch/>
        </p:blipFill>
        <p:spPr>
          <a:xfrm rot="17081014">
            <a:off x="7507274" y="3435467"/>
            <a:ext cx="1023050" cy="245667"/>
          </a:xfrm>
          <a:prstGeom prst="rect">
            <a:avLst/>
          </a:prstGeom>
        </p:spPr>
      </p:pic>
      <p:pic>
        <p:nvPicPr>
          <p:cNvPr id="114" name="Image 113">
            <a:extLst>
              <a:ext uri="{FF2B5EF4-FFF2-40B4-BE49-F238E27FC236}">
                <a16:creationId xmlns:a16="http://schemas.microsoft.com/office/drawing/2014/main" id="{B917F495-2A50-B011-623D-C8FF2C0389D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4677" t="69214" r="25317" b="17915"/>
          <a:stretch/>
        </p:blipFill>
        <p:spPr>
          <a:xfrm rot="6388036">
            <a:off x="8035153" y="2705095"/>
            <a:ext cx="321621" cy="353320"/>
          </a:xfrm>
          <a:prstGeom prst="rect">
            <a:avLst/>
          </a:prstGeom>
        </p:spPr>
      </p:pic>
      <p:pic>
        <p:nvPicPr>
          <p:cNvPr id="115" name="Image 114">
            <a:extLst>
              <a:ext uri="{FF2B5EF4-FFF2-40B4-BE49-F238E27FC236}">
                <a16:creationId xmlns:a16="http://schemas.microsoft.com/office/drawing/2014/main" id="{120401A2-99EA-247A-78DE-EF8DA9D71142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1" t="16989" r="36869" b="14998"/>
          <a:stretch/>
        </p:blipFill>
        <p:spPr>
          <a:xfrm>
            <a:off x="2268403" y="4062194"/>
            <a:ext cx="1036728" cy="1215019"/>
          </a:xfrm>
          <a:prstGeom prst="rect">
            <a:avLst/>
          </a:prstGeom>
        </p:spPr>
      </p:pic>
      <p:pic>
        <p:nvPicPr>
          <p:cNvPr id="116" name="Image 115">
            <a:extLst>
              <a:ext uri="{FF2B5EF4-FFF2-40B4-BE49-F238E27FC236}">
                <a16:creationId xmlns:a16="http://schemas.microsoft.com/office/drawing/2014/main" id="{B7D32BBE-D2EE-15E7-0083-1A62E2D92094}"/>
              </a:ext>
            </a:extLst>
          </p:cNvPr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6855" y="4095544"/>
            <a:ext cx="1351098" cy="778702"/>
          </a:xfrm>
          <a:prstGeom prst="rect">
            <a:avLst/>
          </a:prstGeom>
        </p:spPr>
      </p:pic>
      <p:sp>
        <p:nvSpPr>
          <p:cNvPr id="117" name="Pentagone 23">
            <a:extLst>
              <a:ext uri="{FF2B5EF4-FFF2-40B4-BE49-F238E27FC236}">
                <a16:creationId xmlns:a16="http://schemas.microsoft.com/office/drawing/2014/main" id="{1219342E-2E0C-E7A6-81F2-FC9E4FEBB761}"/>
              </a:ext>
            </a:extLst>
          </p:cNvPr>
          <p:cNvSpPr/>
          <p:nvPr/>
        </p:nvSpPr>
        <p:spPr>
          <a:xfrm rot="5400000">
            <a:off x="3073604" y="4170535"/>
            <a:ext cx="895106" cy="185986"/>
          </a:xfrm>
          <a:prstGeom prst="homePlate">
            <a:avLst/>
          </a:prstGeom>
          <a:solidFill>
            <a:srgbClr val="4646E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AA0FA8F8-8DAA-10AF-396B-EEFAC14CFF2C}"/>
              </a:ext>
            </a:extLst>
          </p:cNvPr>
          <p:cNvSpPr/>
          <p:nvPr/>
        </p:nvSpPr>
        <p:spPr>
          <a:xfrm rot="5400000">
            <a:off x="4483105" y="4122548"/>
            <a:ext cx="446361" cy="54000"/>
          </a:xfrm>
          <a:prstGeom prst="rect">
            <a:avLst/>
          </a:prstGeom>
          <a:solidFill>
            <a:srgbClr val="4646E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Pentagone 27">
            <a:extLst>
              <a:ext uri="{FF2B5EF4-FFF2-40B4-BE49-F238E27FC236}">
                <a16:creationId xmlns:a16="http://schemas.microsoft.com/office/drawing/2014/main" id="{80DE186E-6983-E246-3D0C-758FE5B4D7B6}"/>
              </a:ext>
            </a:extLst>
          </p:cNvPr>
          <p:cNvSpPr/>
          <p:nvPr/>
        </p:nvSpPr>
        <p:spPr>
          <a:xfrm rot="10800000">
            <a:off x="2401902" y="4363441"/>
            <a:ext cx="2295785" cy="45719"/>
          </a:xfrm>
          <a:prstGeom prst="homePlate">
            <a:avLst/>
          </a:prstGeom>
          <a:solidFill>
            <a:srgbClr val="4646E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TextBox 14">
            <a:extLst>
              <a:ext uri="{FF2B5EF4-FFF2-40B4-BE49-F238E27FC236}">
                <a16:creationId xmlns:a16="http://schemas.microsoft.com/office/drawing/2014/main" id="{2F2785A9-F723-E5DE-BEF9-756E2392F596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4506268" y="3439609"/>
            <a:ext cx="5412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fr-FR" sz="2000" dirty="0">
                <a:solidFill>
                  <a:schemeClr val="accent1">
                    <a:lumMod val="50000"/>
                  </a:schemeClr>
                </a:solidFill>
                <a:latin typeface="Symbol" pitchFamily="18" charset="2"/>
              </a:rPr>
              <a:t>l</a:t>
            </a:r>
            <a:r>
              <a:rPr lang="en-US" altLang="fr-FR" sz="2000" baseline="-25000" dirty="0">
                <a:solidFill>
                  <a:schemeClr val="accent1">
                    <a:lumMod val="50000"/>
                  </a:schemeClr>
                </a:solidFill>
                <a:latin typeface="Symbol" pitchFamily="18" charset="2"/>
              </a:rPr>
              <a:t>2</a:t>
            </a:r>
          </a:p>
        </p:txBody>
      </p:sp>
      <p:sp>
        <p:nvSpPr>
          <p:cNvPr id="121" name="TextBox 13">
            <a:extLst>
              <a:ext uri="{FF2B5EF4-FFF2-40B4-BE49-F238E27FC236}">
                <a16:creationId xmlns:a16="http://schemas.microsoft.com/office/drawing/2014/main" id="{B0AF7248-8467-DB2B-9D26-C380D7582FC9}"/>
              </a:ext>
            </a:extLst>
          </p:cNvPr>
          <p:cNvSpPr txBox="1"/>
          <p:nvPr/>
        </p:nvSpPr>
        <p:spPr bwMode="auto">
          <a:xfrm rot="10800000" flipV="1">
            <a:off x="3317355" y="3415865"/>
            <a:ext cx="5060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Symbol" pitchFamily="18" charset="2"/>
              </a:rPr>
              <a:t>l</a:t>
            </a:r>
            <a:r>
              <a:rPr lang="en-US" sz="2000" baseline="-25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</a:t>
            </a:r>
            <a:endParaRPr lang="en-US" sz="2000" baseline="-25000" dirty="0">
              <a:solidFill>
                <a:schemeClr val="accent1">
                  <a:lumMod val="50000"/>
                </a:schemeClr>
              </a:solidFill>
              <a:latin typeface="Symbol" pitchFamily="18" charset="2"/>
            </a:endParaRPr>
          </a:p>
        </p:txBody>
      </p:sp>
      <p:sp>
        <p:nvSpPr>
          <p:cNvPr id="122" name="TextBox 430">
            <a:extLst>
              <a:ext uri="{FF2B5EF4-FFF2-40B4-BE49-F238E27FC236}">
                <a16:creationId xmlns:a16="http://schemas.microsoft.com/office/drawing/2014/main" id="{BFF44A1C-A4EA-FA54-39C1-8325686E669D}"/>
              </a:ext>
            </a:extLst>
          </p:cNvPr>
          <p:cNvSpPr txBox="1">
            <a:spLocks noChangeArrowheads="1"/>
          </p:cNvSpPr>
          <p:nvPr/>
        </p:nvSpPr>
        <p:spPr bwMode="auto">
          <a:xfrm rot="1021042">
            <a:off x="7038029" y="2572313"/>
            <a:ext cx="90762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90° bender</a:t>
            </a:r>
          </a:p>
        </p:txBody>
      </p:sp>
      <p:pic>
        <p:nvPicPr>
          <p:cNvPr id="91" name="Picture 2" descr="DESIR">
            <a:extLst>
              <a:ext uri="{FF2B5EF4-FFF2-40B4-BE49-F238E27FC236}">
                <a16:creationId xmlns:a16="http://schemas.microsoft.com/office/drawing/2014/main" id="{23B706B7-CADC-F481-F13C-0F357D27A6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3"/>
          <a:stretch/>
        </p:blipFill>
        <p:spPr bwMode="auto">
          <a:xfrm>
            <a:off x="9101733" y="4403209"/>
            <a:ext cx="1082447" cy="4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Flèche vers la droite 91">
            <a:extLst>
              <a:ext uri="{FF2B5EF4-FFF2-40B4-BE49-F238E27FC236}">
                <a16:creationId xmlns:a16="http://schemas.microsoft.com/office/drawing/2014/main" id="{9B2448C4-FE64-25E2-F842-0600D913B87E}"/>
              </a:ext>
            </a:extLst>
          </p:cNvPr>
          <p:cNvSpPr/>
          <p:nvPr/>
        </p:nvSpPr>
        <p:spPr bwMode="auto">
          <a:xfrm rot="6362024">
            <a:off x="9348877" y="3825613"/>
            <a:ext cx="658024" cy="38929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highlight>
                <a:srgbClr val="60A4B4"/>
              </a:highlight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93" name="TextBox 408">
            <a:extLst>
              <a:ext uri="{FF2B5EF4-FFF2-40B4-BE49-F238E27FC236}">
                <a16:creationId xmlns:a16="http://schemas.microsoft.com/office/drawing/2014/main" id="{EC7C2D00-EED6-779C-768D-AD8FE0518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3892" y="2336014"/>
            <a:ext cx="9444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o-RO" alt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SEASON</a:t>
            </a:r>
            <a:endParaRPr lang="en-US" alt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ZoneTexte 135">
            <a:extLst>
              <a:ext uri="{FF2B5EF4-FFF2-40B4-BE49-F238E27FC236}">
                <a16:creationId xmlns:a16="http://schemas.microsoft.com/office/drawing/2014/main" id="{90F7FF6F-FD5D-CE72-3D3D-CD25ABE79BCF}"/>
              </a:ext>
            </a:extLst>
          </p:cNvPr>
          <p:cNvSpPr txBox="1"/>
          <p:nvPr/>
        </p:nvSpPr>
        <p:spPr>
          <a:xfrm>
            <a:off x="9784742" y="1293723"/>
            <a:ext cx="1567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ED7D31"/>
                </a:solidFill>
              </a:rPr>
              <a:t>Not to </a:t>
            </a:r>
            <a:r>
              <a:rPr lang="fr-FR" sz="2000" b="1" dirty="0" err="1">
                <a:solidFill>
                  <a:srgbClr val="ED7D31"/>
                </a:solidFill>
              </a:rPr>
              <a:t>scale</a:t>
            </a:r>
            <a:endParaRPr lang="fr-FR" sz="2000" b="1" dirty="0">
              <a:solidFill>
                <a:srgbClr val="ED7D31"/>
              </a:solidFill>
            </a:endParaRPr>
          </a:p>
          <a:p>
            <a:endParaRPr lang="fr-FR" sz="2000" b="1" dirty="0"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99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F6AE394-AB86-5E2F-1435-F456FBEFC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ISOLFRANCE, IJCLab, 3-4 avril 2025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3B275B6-D037-BCB5-2517-828B7E053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7653551-2BFA-288D-7325-BA12AB7F9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S</a:t>
            </a:r>
            <a:r>
              <a:rPr lang="fr-FR" sz="3200" baseline="30000" dirty="0"/>
              <a:t>3</a:t>
            </a:r>
            <a:r>
              <a:rPr lang="fr-FR" sz="3200" dirty="0"/>
              <a:t> LEB – S</a:t>
            </a:r>
            <a:r>
              <a:rPr lang="fr-FR" sz="3200" baseline="30000" dirty="0"/>
              <a:t>3</a:t>
            </a:r>
            <a:r>
              <a:rPr lang="fr-FR" sz="3200" dirty="0"/>
              <a:t> Low Energy Branch</a:t>
            </a:r>
            <a:endParaRPr lang="fr-FR" dirty="0"/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CA84A4C6-FEEF-E1EF-0A68-6D12554FF457}"/>
              </a:ext>
            </a:extLst>
          </p:cNvPr>
          <p:cNvGrpSpPr/>
          <p:nvPr/>
        </p:nvGrpSpPr>
        <p:grpSpPr>
          <a:xfrm>
            <a:off x="2268403" y="319544"/>
            <a:ext cx="7199755" cy="4957669"/>
            <a:chOff x="2268403" y="319544"/>
            <a:chExt cx="7199755" cy="4957669"/>
          </a:xfrm>
        </p:grpSpPr>
        <p:pic>
          <p:nvPicPr>
            <p:cNvPr id="88" name="Image 87">
              <a:extLst>
                <a:ext uri="{FF2B5EF4-FFF2-40B4-BE49-F238E27FC236}">
                  <a16:creationId xmlns:a16="http://schemas.microsoft.com/office/drawing/2014/main" id="{F157274C-9489-2310-54B0-84CA325150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3880" t="12986" r="24501" b="46899"/>
            <a:stretch/>
          </p:blipFill>
          <p:spPr>
            <a:xfrm rot="6388036">
              <a:off x="8730836" y="2565851"/>
              <a:ext cx="373446" cy="1101198"/>
            </a:xfrm>
            <a:prstGeom prst="rect">
              <a:avLst/>
            </a:prstGeom>
          </p:spPr>
        </p:pic>
        <p:pic>
          <p:nvPicPr>
            <p:cNvPr id="94" name="Image 93">
              <a:extLst>
                <a:ext uri="{FF2B5EF4-FFF2-40B4-BE49-F238E27FC236}">
                  <a16:creationId xmlns:a16="http://schemas.microsoft.com/office/drawing/2014/main" id="{7C9883F1-F00D-AFF4-0B55-CADA932715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291" t="70012" r="49412" b="17649"/>
            <a:stretch/>
          </p:blipFill>
          <p:spPr>
            <a:xfrm rot="6388036">
              <a:off x="7959274" y="2251239"/>
              <a:ext cx="684469" cy="338702"/>
            </a:xfrm>
            <a:prstGeom prst="rect">
              <a:avLst/>
            </a:prstGeom>
          </p:spPr>
        </p:pic>
        <p:pic>
          <p:nvPicPr>
            <p:cNvPr id="95" name="Image 20">
              <a:extLst>
                <a:ext uri="{FF2B5EF4-FFF2-40B4-BE49-F238E27FC236}">
                  <a16:creationId xmlns:a16="http://schemas.microsoft.com/office/drawing/2014/main" id="{B6E7CFA0-05BA-5475-4003-8E066E2F0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133413">
              <a:off x="7717175" y="655965"/>
              <a:ext cx="1769392" cy="1096549"/>
            </a:xfrm>
            <a:prstGeom prst="rect">
              <a:avLst/>
            </a:prstGeom>
          </p:spPr>
        </p:pic>
        <p:pic>
          <p:nvPicPr>
            <p:cNvPr id="98" name="Image 16">
              <a:extLst>
                <a:ext uri="{FF2B5EF4-FFF2-40B4-BE49-F238E27FC236}">
                  <a16:creationId xmlns:a16="http://schemas.microsoft.com/office/drawing/2014/main" id="{D21C9B83-2A3F-A5E0-35C8-2A3DD2592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6849" y="3973871"/>
              <a:ext cx="1259010" cy="867150"/>
            </a:xfrm>
            <a:prstGeom prst="rect">
              <a:avLst/>
            </a:prstGeom>
          </p:spPr>
        </p:pic>
        <p:pic>
          <p:nvPicPr>
            <p:cNvPr id="99" name="Image 14">
              <a:extLst>
                <a:ext uri="{FF2B5EF4-FFF2-40B4-BE49-F238E27FC236}">
                  <a16:creationId xmlns:a16="http://schemas.microsoft.com/office/drawing/2014/main" id="{FE1F88DE-806D-EF2C-74C2-1F8333B99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3285" y="4259119"/>
              <a:ext cx="1247895" cy="514264"/>
            </a:xfrm>
            <a:prstGeom prst="rect">
              <a:avLst/>
            </a:prstGeom>
          </p:spPr>
        </p:pic>
        <p:pic>
          <p:nvPicPr>
            <p:cNvPr id="100" name="Image 12">
              <a:extLst>
                <a:ext uri="{FF2B5EF4-FFF2-40B4-BE49-F238E27FC236}">
                  <a16:creationId xmlns:a16="http://schemas.microsoft.com/office/drawing/2014/main" id="{DCCBAC19-9424-E462-065C-A68B74669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0814" y="4223179"/>
              <a:ext cx="617258" cy="757220"/>
            </a:xfrm>
            <a:prstGeom prst="rect">
              <a:avLst/>
            </a:prstGeom>
          </p:spPr>
        </p:pic>
        <p:pic>
          <p:nvPicPr>
            <p:cNvPr id="113" name="Image 112">
              <a:extLst>
                <a:ext uri="{FF2B5EF4-FFF2-40B4-BE49-F238E27FC236}">
                  <a16:creationId xmlns:a16="http://schemas.microsoft.com/office/drawing/2014/main" id="{9AE194E2-192C-EBCF-AC8D-33B91CAFE5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69" b="31608"/>
            <a:stretch/>
          </p:blipFill>
          <p:spPr>
            <a:xfrm rot="17081014">
              <a:off x="7507274" y="3435467"/>
              <a:ext cx="1023050" cy="245667"/>
            </a:xfrm>
            <a:prstGeom prst="rect">
              <a:avLst/>
            </a:prstGeom>
          </p:spPr>
        </p:pic>
        <p:pic>
          <p:nvPicPr>
            <p:cNvPr id="114" name="Image 113">
              <a:extLst>
                <a:ext uri="{FF2B5EF4-FFF2-40B4-BE49-F238E27FC236}">
                  <a16:creationId xmlns:a16="http://schemas.microsoft.com/office/drawing/2014/main" id="{B917F495-2A50-B011-623D-C8FF2C038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677" t="69214" r="25317" b="17915"/>
            <a:stretch/>
          </p:blipFill>
          <p:spPr>
            <a:xfrm rot="6388036">
              <a:off x="8035153" y="2705095"/>
              <a:ext cx="321621" cy="353320"/>
            </a:xfrm>
            <a:prstGeom prst="rect">
              <a:avLst/>
            </a:prstGeom>
          </p:spPr>
        </p:pic>
        <p:pic>
          <p:nvPicPr>
            <p:cNvPr id="115" name="Image 114">
              <a:extLst>
                <a:ext uri="{FF2B5EF4-FFF2-40B4-BE49-F238E27FC236}">
                  <a16:creationId xmlns:a16="http://schemas.microsoft.com/office/drawing/2014/main" id="{120401A2-99EA-247A-78DE-EF8DA9D711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01" t="16989" r="36869" b="14998"/>
            <a:stretch/>
          </p:blipFill>
          <p:spPr>
            <a:xfrm>
              <a:off x="2268403" y="4062194"/>
              <a:ext cx="1036728" cy="1215019"/>
            </a:xfrm>
            <a:prstGeom prst="rect">
              <a:avLst/>
            </a:prstGeom>
          </p:spPr>
        </p:pic>
        <p:pic>
          <p:nvPicPr>
            <p:cNvPr id="116" name="Image 115">
              <a:extLst>
                <a:ext uri="{FF2B5EF4-FFF2-40B4-BE49-F238E27FC236}">
                  <a16:creationId xmlns:a16="http://schemas.microsoft.com/office/drawing/2014/main" id="{B7D32BBE-D2EE-15E7-0083-1A62E2D92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6855" y="4095544"/>
              <a:ext cx="1351098" cy="778702"/>
            </a:xfrm>
            <a:prstGeom prst="rect">
              <a:avLst/>
            </a:prstGeom>
          </p:spPr>
        </p:pic>
        <p:sp>
          <p:nvSpPr>
            <p:cNvPr id="117" name="Pentagone 23">
              <a:extLst>
                <a:ext uri="{FF2B5EF4-FFF2-40B4-BE49-F238E27FC236}">
                  <a16:creationId xmlns:a16="http://schemas.microsoft.com/office/drawing/2014/main" id="{1219342E-2E0C-E7A6-81F2-FC9E4FEBB761}"/>
                </a:ext>
              </a:extLst>
            </p:cNvPr>
            <p:cNvSpPr/>
            <p:nvPr/>
          </p:nvSpPr>
          <p:spPr>
            <a:xfrm rot="5400000">
              <a:off x="3073604" y="4170535"/>
              <a:ext cx="895106" cy="185986"/>
            </a:xfrm>
            <a:prstGeom prst="homePlate">
              <a:avLst/>
            </a:prstGeom>
            <a:solidFill>
              <a:srgbClr val="4646E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A0FA8F8-8DAA-10AF-396B-EEFAC14CFF2C}"/>
                </a:ext>
              </a:extLst>
            </p:cNvPr>
            <p:cNvSpPr/>
            <p:nvPr/>
          </p:nvSpPr>
          <p:spPr>
            <a:xfrm rot="5400000">
              <a:off x="4483105" y="4122548"/>
              <a:ext cx="446361" cy="54000"/>
            </a:xfrm>
            <a:prstGeom prst="rect">
              <a:avLst/>
            </a:prstGeom>
            <a:solidFill>
              <a:srgbClr val="4646E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Pentagone 27">
              <a:extLst>
                <a:ext uri="{FF2B5EF4-FFF2-40B4-BE49-F238E27FC236}">
                  <a16:creationId xmlns:a16="http://schemas.microsoft.com/office/drawing/2014/main" id="{80DE186E-6983-E246-3D0C-758FE5B4D7B6}"/>
                </a:ext>
              </a:extLst>
            </p:cNvPr>
            <p:cNvSpPr/>
            <p:nvPr/>
          </p:nvSpPr>
          <p:spPr>
            <a:xfrm rot="10800000">
              <a:off x="2401902" y="4363441"/>
              <a:ext cx="2295785" cy="45719"/>
            </a:xfrm>
            <a:prstGeom prst="homePlate">
              <a:avLst/>
            </a:prstGeom>
            <a:solidFill>
              <a:srgbClr val="4646E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TextBox 14">
              <a:extLst>
                <a:ext uri="{FF2B5EF4-FFF2-40B4-BE49-F238E27FC236}">
                  <a16:creationId xmlns:a16="http://schemas.microsoft.com/office/drawing/2014/main" id="{2F2785A9-F723-E5DE-BEF9-756E2392F5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4506268" y="3439609"/>
              <a:ext cx="54122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fr-FR" sz="2000" dirty="0">
                  <a:solidFill>
                    <a:schemeClr val="accent1">
                      <a:lumMod val="50000"/>
                    </a:schemeClr>
                  </a:solidFill>
                  <a:latin typeface="Symbol" pitchFamily="18" charset="2"/>
                </a:rPr>
                <a:t>l</a:t>
              </a:r>
              <a:r>
                <a:rPr lang="en-US" altLang="fr-FR" sz="2000" baseline="-25000" dirty="0">
                  <a:solidFill>
                    <a:schemeClr val="accent1">
                      <a:lumMod val="50000"/>
                    </a:schemeClr>
                  </a:solidFill>
                  <a:latin typeface="Symbol" pitchFamily="18" charset="2"/>
                </a:rPr>
                <a:t>2</a:t>
              </a:r>
            </a:p>
          </p:txBody>
        </p:sp>
        <p:sp>
          <p:nvSpPr>
            <p:cNvPr id="121" name="TextBox 13">
              <a:extLst>
                <a:ext uri="{FF2B5EF4-FFF2-40B4-BE49-F238E27FC236}">
                  <a16:creationId xmlns:a16="http://schemas.microsoft.com/office/drawing/2014/main" id="{B0AF7248-8467-DB2B-9D26-C380D7582FC9}"/>
                </a:ext>
              </a:extLst>
            </p:cNvPr>
            <p:cNvSpPr txBox="1"/>
            <p:nvPr/>
          </p:nvSpPr>
          <p:spPr bwMode="auto">
            <a:xfrm rot="10800000" flipV="1">
              <a:off x="3317355" y="3415865"/>
              <a:ext cx="50605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Symbol" pitchFamily="18" charset="2"/>
                </a:rPr>
                <a:t>l</a:t>
              </a:r>
              <a:r>
                <a:rPr lang="en-US" sz="2000" baseline="-250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1</a:t>
              </a:r>
              <a:endParaRPr lang="en-US" sz="2000" baseline="-25000" dirty="0">
                <a:solidFill>
                  <a:schemeClr val="accent1">
                    <a:lumMod val="50000"/>
                  </a:schemeClr>
                </a:solidFill>
                <a:latin typeface="Symbol" pitchFamily="18" charset="2"/>
              </a:endParaRPr>
            </a:p>
          </p:txBody>
        </p:sp>
        <p:grpSp>
          <p:nvGrpSpPr>
            <p:cNvPr id="5" name="Gruppieren 15">
              <a:extLst>
                <a:ext uri="{FF2B5EF4-FFF2-40B4-BE49-F238E27FC236}">
                  <a16:creationId xmlns:a16="http://schemas.microsoft.com/office/drawing/2014/main" id="{9F09B429-2C2A-A3F1-C9C3-DA27CAD8261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39368" y="1749802"/>
              <a:ext cx="1929022" cy="1617298"/>
              <a:chOff x="7488710" y="1504505"/>
              <a:chExt cx="2103014" cy="1763173"/>
            </a:xfrm>
          </p:grpSpPr>
          <p:grpSp>
            <p:nvGrpSpPr>
              <p:cNvPr id="6" name="Gruppieren 17">
                <a:extLst>
                  <a:ext uri="{FF2B5EF4-FFF2-40B4-BE49-F238E27FC236}">
                    <a16:creationId xmlns:a16="http://schemas.microsoft.com/office/drawing/2014/main" id="{E4A9AB44-DA05-7F0F-638F-277F0ABF5171}"/>
                  </a:ext>
                </a:extLst>
              </p:cNvPr>
              <p:cNvGrpSpPr/>
              <p:nvPr/>
            </p:nvGrpSpPr>
            <p:grpSpPr>
              <a:xfrm rot="960857" flipH="1">
                <a:off x="8014893" y="2191133"/>
                <a:ext cx="1217919" cy="717670"/>
                <a:chOff x="947331" y="1160158"/>
                <a:chExt cx="5651500" cy="3390900"/>
              </a:xfrm>
            </p:grpSpPr>
            <p:pic>
              <p:nvPicPr>
                <p:cNvPr id="24" name="Grafik 14" descr="Ein Bild, das Diagramm, Reihe, Text, Plan enthält.&#10;&#10;Automatisch generierte Beschreibung">
                  <a:extLst>
                    <a:ext uri="{FF2B5EF4-FFF2-40B4-BE49-F238E27FC236}">
                      <a16:creationId xmlns:a16="http://schemas.microsoft.com/office/drawing/2014/main" id="{A8D93C54-15BB-C109-007D-B311341273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7331" y="1160158"/>
                  <a:ext cx="2794000" cy="339090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25" name="Grafik 16" descr="Ein Bild, das Diagramm, Plan, technische Zeichnung, Reihe enthält.&#10;&#10;Automatisch generierte Beschreibung">
                  <a:extLst>
                    <a:ext uri="{FF2B5EF4-FFF2-40B4-BE49-F238E27FC236}">
                      <a16:creationId xmlns:a16="http://schemas.microsoft.com/office/drawing/2014/main" id="{814204A6-9E8A-F7EE-A373-E58CF6BBA9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41331" y="1160158"/>
                  <a:ext cx="2857500" cy="3390900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cxnSp>
            <p:nvCxnSpPr>
              <p:cNvPr id="7" name="Gerade Verbindung mit Pfeil 10">
                <a:extLst>
                  <a:ext uri="{FF2B5EF4-FFF2-40B4-BE49-F238E27FC236}">
                    <a16:creationId xmlns:a16="http://schemas.microsoft.com/office/drawing/2014/main" id="{301E8057-F993-FAA4-4E28-C0FC36A3CB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71124" y="1857654"/>
                <a:ext cx="1212854" cy="345802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headEnd type="triangle"/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" name="Gerade Verbindung mit Pfeil 19">
                <a:extLst>
                  <a:ext uri="{FF2B5EF4-FFF2-40B4-BE49-F238E27FC236}">
                    <a16:creationId xmlns:a16="http://schemas.microsoft.com/office/drawing/2014/main" id="{DF49412C-35F2-248C-B892-34FF90461A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67779" y="1932631"/>
                <a:ext cx="204628" cy="701705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headEnd type="triangle"/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9" name="Rechteck 18">
                <a:extLst>
                  <a:ext uri="{FF2B5EF4-FFF2-40B4-BE49-F238E27FC236}">
                    <a16:creationId xmlns:a16="http://schemas.microsoft.com/office/drawing/2014/main" id="{AE0013C5-D060-5F35-435B-174F3927F6F6}"/>
                  </a:ext>
                </a:extLst>
              </p:cNvPr>
              <p:cNvSpPr/>
              <p:nvPr/>
            </p:nvSpPr>
            <p:spPr>
              <a:xfrm rot="970146">
                <a:off x="7957081" y="2675773"/>
                <a:ext cx="677289" cy="1680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43"/>
              </a:p>
            </p:txBody>
          </p:sp>
          <p:sp>
            <p:nvSpPr>
              <p:cNvPr id="10" name="Rechteck 22">
                <a:extLst>
                  <a:ext uri="{FF2B5EF4-FFF2-40B4-BE49-F238E27FC236}">
                    <a16:creationId xmlns:a16="http://schemas.microsoft.com/office/drawing/2014/main" id="{0DAF9E26-FA95-DB93-8695-3E9540662885}"/>
                  </a:ext>
                </a:extLst>
              </p:cNvPr>
              <p:cNvSpPr/>
              <p:nvPr/>
            </p:nvSpPr>
            <p:spPr>
              <a:xfrm rot="970146">
                <a:off x="9037434" y="2888610"/>
                <a:ext cx="137961" cy="2894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43"/>
              </a:p>
            </p:txBody>
          </p:sp>
          <p:sp>
            <p:nvSpPr>
              <p:cNvPr id="11" name="Rechteck 25">
                <a:extLst>
                  <a:ext uri="{FF2B5EF4-FFF2-40B4-BE49-F238E27FC236}">
                    <a16:creationId xmlns:a16="http://schemas.microsoft.com/office/drawing/2014/main" id="{2401488B-0294-9B54-9839-DC55B4F3ABFF}"/>
                  </a:ext>
                </a:extLst>
              </p:cNvPr>
              <p:cNvSpPr/>
              <p:nvPr/>
            </p:nvSpPr>
            <p:spPr>
              <a:xfrm rot="970146">
                <a:off x="8134278" y="2026972"/>
                <a:ext cx="137961" cy="13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43"/>
              </a:p>
            </p:txBody>
          </p:sp>
          <p:sp>
            <p:nvSpPr>
              <p:cNvPr id="12" name="Rechteck 26">
                <a:extLst>
                  <a:ext uri="{FF2B5EF4-FFF2-40B4-BE49-F238E27FC236}">
                    <a16:creationId xmlns:a16="http://schemas.microsoft.com/office/drawing/2014/main" id="{2045C8D5-7498-2661-5650-8B8CCD14B8DF}"/>
                  </a:ext>
                </a:extLst>
              </p:cNvPr>
              <p:cNvSpPr/>
              <p:nvPr/>
            </p:nvSpPr>
            <p:spPr>
              <a:xfrm rot="970146">
                <a:off x="8619838" y="2166227"/>
                <a:ext cx="137961" cy="13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43"/>
              </a:p>
            </p:txBody>
          </p:sp>
          <p:sp>
            <p:nvSpPr>
              <p:cNvPr id="13" name="Rechteck 27">
                <a:extLst>
                  <a:ext uri="{FF2B5EF4-FFF2-40B4-BE49-F238E27FC236}">
                    <a16:creationId xmlns:a16="http://schemas.microsoft.com/office/drawing/2014/main" id="{0E9FAEBF-92C2-4497-F550-E9A83CFFCC73}"/>
                  </a:ext>
                </a:extLst>
              </p:cNvPr>
              <p:cNvSpPr/>
              <p:nvPr/>
            </p:nvSpPr>
            <p:spPr>
              <a:xfrm rot="970146">
                <a:off x="9227354" y="2368236"/>
                <a:ext cx="88624" cy="733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43"/>
              </a:p>
            </p:txBody>
          </p:sp>
          <p:sp>
            <p:nvSpPr>
              <p:cNvPr id="14" name="Rechteck 28">
                <a:extLst>
                  <a:ext uri="{FF2B5EF4-FFF2-40B4-BE49-F238E27FC236}">
                    <a16:creationId xmlns:a16="http://schemas.microsoft.com/office/drawing/2014/main" id="{DC1F257F-9770-B96B-68C6-8BE39E3BBCCA}"/>
                  </a:ext>
                </a:extLst>
              </p:cNvPr>
              <p:cNvSpPr/>
              <p:nvPr/>
            </p:nvSpPr>
            <p:spPr>
              <a:xfrm rot="970146">
                <a:off x="8845126" y="2591482"/>
                <a:ext cx="137961" cy="3092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43"/>
              </a:p>
            </p:txBody>
          </p:sp>
          <p:sp>
            <p:nvSpPr>
              <p:cNvPr id="15" name="Rechteck 29">
                <a:extLst>
                  <a:ext uri="{FF2B5EF4-FFF2-40B4-BE49-F238E27FC236}">
                    <a16:creationId xmlns:a16="http://schemas.microsoft.com/office/drawing/2014/main" id="{5B9DFA95-3318-CCB0-1231-87EEF282B67A}"/>
                  </a:ext>
                </a:extLst>
              </p:cNvPr>
              <p:cNvSpPr/>
              <p:nvPr/>
            </p:nvSpPr>
            <p:spPr>
              <a:xfrm rot="970146">
                <a:off x="8800884" y="2625820"/>
                <a:ext cx="235993" cy="13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43"/>
              </a:p>
            </p:txBody>
          </p:sp>
          <p:sp>
            <p:nvSpPr>
              <p:cNvPr id="16" name="Rechteck 30">
                <a:extLst>
                  <a:ext uri="{FF2B5EF4-FFF2-40B4-BE49-F238E27FC236}">
                    <a16:creationId xmlns:a16="http://schemas.microsoft.com/office/drawing/2014/main" id="{BDE17E15-4B51-2898-ED56-6C82F348A1D0}"/>
                  </a:ext>
                </a:extLst>
              </p:cNvPr>
              <p:cNvSpPr/>
              <p:nvPr/>
            </p:nvSpPr>
            <p:spPr>
              <a:xfrm rot="970146">
                <a:off x="8297258" y="2192909"/>
                <a:ext cx="229767" cy="1239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43"/>
              </a:p>
            </p:txBody>
          </p:sp>
          <p:sp>
            <p:nvSpPr>
              <p:cNvPr id="17" name="Rechteck 31">
                <a:extLst>
                  <a:ext uri="{FF2B5EF4-FFF2-40B4-BE49-F238E27FC236}">
                    <a16:creationId xmlns:a16="http://schemas.microsoft.com/office/drawing/2014/main" id="{061E7687-1062-D78D-C6A9-7A4B1AAA824B}"/>
                  </a:ext>
                </a:extLst>
              </p:cNvPr>
              <p:cNvSpPr/>
              <p:nvPr/>
            </p:nvSpPr>
            <p:spPr>
              <a:xfrm rot="970146">
                <a:off x="8792847" y="2336983"/>
                <a:ext cx="223104" cy="13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43"/>
              </a:p>
            </p:txBody>
          </p:sp>
          <p:sp>
            <p:nvSpPr>
              <p:cNvPr id="18" name="Rechteck 32">
                <a:extLst>
                  <a:ext uri="{FF2B5EF4-FFF2-40B4-BE49-F238E27FC236}">
                    <a16:creationId xmlns:a16="http://schemas.microsoft.com/office/drawing/2014/main" id="{E8414A54-7A9C-63A3-820C-757775488143}"/>
                  </a:ext>
                </a:extLst>
              </p:cNvPr>
              <p:cNvSpPr/>
              <p:nvPr/>
            </p:nvSpPr>
            <p:spPr>
              <a:xfrm rot="970146">
                <a:off x="9058060" y="2479432"/>
                <a:ext cx="67092" cy="914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43"/>
              </a:p>
            </p:txBody>
          </p:sp>
          <p:sp>
            <p:nvSpPr>
              <p:cNvPr id="19" name="Rechteck 33">
                <a:extLst>
                  <a:ext uri="{FF2B5EF4-FFF2-40B4-BE49-F238E27FC236}">
                    <a16:creationId xmlns:a16="http://schemas.microsoft.com/office/drawing/2014/main" id="{907F99E7-78F9-2958-4DA9-0DDDBFF92F89}"/>
                  </a:ext>
                </a:extLst>
              </p:cNvPr>
              <p:cNvSpPr/>
              <p:nvPr/>
            </p:nvSpPr>
            <p:spPr>
              <a:xfrm rot="970146">
                <a:off x="9112201" y="2504681"/>
                <a:ext cx="119828" cy="947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43"/>
              </a:p>
            </p:txBody>
          </p:sp>
          <p:sp>
            <p:nvSpPr>
              <p:cNvPr id="20" name="Abgerundetes Rechteck 39">
                <a:extLst>
                  <a:ext uri="{FF2B5EF4-FFF2-40B4-BE49-F238E27FC236}">
                    <a16:creationId xmlns:a16="http://schemas.microsoft.com/office/drawing/2014/main" id="{18095215-AA33-12FC-96C1-D3D88465A4CD}"/>
                  </a:ext>
                </a:extLst>
              </p:cNvPr>
              <p:cNvSpPr/>
              <p:nvPr/>
            </p:nvSpPr>
            <p:spPr>
              <a:xfrm rot="901681">
                <a:off x="7940446" y="2117929"/>
                <a:ext cx="1342288" cy="829058"/>
              </a:xfrm>
              <a:prstGeom prst="round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43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feld 41">
                    <a:extLst>
                      <a:ext uri="{FF2B5EF4-FFF2-40B4-BE49-F238E27FC236}">
                        <a16:creationId xmlns:a16="http://schemas.microsoft.com/office/drawing/2014/main" id="{547A8E71-68A5-7EC2-3F01-AEBF1DC426B4}"/>
                      </a:ext>
                    </a:extLst>
                  </p:cNvPr>
                  <p:cNvSpPr txBox="1"/>
                  <p:nvPr/>
                </p:nvSpPr>
                <p:spPr>
                  <a:xfrm rot="17190322">
                    <a:off x="7038564" y="1954651"/>
                    <a:ext cx="1322395" cy="4221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de-DE" sz="2143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 </m:t>
                        </m:r>
                      </m:oMath>
                    </a14:m>
                    <a:r>
                      <a:rPr lang="de-DE" sz="2143" dirty="0">
                        <a:solidFill>
                          <a:srgbClr val="0070C0"/>
                        </a:solidFill>
                      </a:rPr>
                      <a:t>60 cm</a:t>
                    </a:r>
                  </a:p>
                </p:txBody>
              </p:sp>
            </mc:Choice>
            <mc:Fallback xmlns="">
              <p:sp>
                <p:nvSpPr>
                  <p:cNvPr id="42" name="Textfeld 41">
                    <a:extLst>
                      <a:ext uri="{FF2B5EF4-FFF2-40B4-BE49-F238E27FC236}">
                        <a16:creationId xmlns:a16="http://schemas.microsoft.com/office/drawing/2014/main" id="{95A61E04-189D-E9F0-655E-15F42AC2DE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7190322">
                    <a:off x="7038564" y="1954651"/>
                    <a:ext cx="1322395" cy="422103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r="-9524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feld 42">
                    <a:extLst>
                      <a:ext uri="{FF2B5EF4-FFF2-40B4-BE49-F238E27FC236}">
                        <a16:creationId xmlns:a16="http://schemas.microsoft.com/office/drawing/2014/main" id="{A82F7DA8-4AC9-4B5E-E83A-5B2BF58AFB13}"/>
                      </a:ext>
                    </a:extLst>
                  </p:cNvPr>
                  <p:cNvSpPr txBox="1"/>
                  <p:nvPr/>
                </p:nvSpPr>
                <p:spPr>
                  <a:xfrm rot="880602">
                    <a:off x="8269329" y="1658938"/>
                    <a:ext cx="1322395" cy="4221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de-DE" sz="2143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</m:oMath>
                    </a14:m>
                    <a:r>
                      <a:rPr lang="de-DE" sz="2143" dirty="0">
                        <a:solidFill>
                          <a:srgbClr val="0070C0"/>
                        </a:solidFill>
                      </a:rPr>
                      <a:t>80 cm</a:t>
                    </a:r>
                  </a:p>
                </p:txBody>
              </p:sp>
            </mc:Choice>
            <mc:Fallback xmlns="">
              <p:sp>
                <p:nvSpPr>
                  <p:cNvPr id="43" name="Textfeld 42">
                    <a:extLst>
                      <a:ext uri="{FF2B5EF4-FFF2-40B4-BE49-F238E27FC236}">
                        <a16:creationId xmlns:a16="http://schemas.microsoft.com/office/drawing/2014/main" id="{DA162825-DDD2-739E-B491-BD16E084918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880602">
                    <a:off x="8269329" y="1658938"/>
                    <a:ext cx="1322395" cy="422103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8333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3" name="Textfeld 86">
                <a:extLst>
                  <a:ext uri="{FF2B5EF4-FFF2-40B4-BE49-F238E27FC236}">
                    <a16:creationId xmlns:a16="http://schemas.microsoft.com/office/drawing/2014/main" id="{0CAD1631-3D11-C317-7870-8ADA1635DA71}"/>
                  </a:ext>
                </a:extLst>
              </p:cNvPr>
              <p:cNvSpPr txBox="1"/>
              <p:nvPr/>
            </p:nvSpPr>
            <p:spPr>
              <a:xfrm rot="904636">
                <a:off x="8080807" y="2807503"/>
                <a:ext cx="768310" cy="46017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143" b="1" dirty="0">
                    <a:solidFill>
                      <a:srgbClr val="0070C0"/>
                    </a:solidFill>
                    <a:highlight>
                      <a:srgbClr val="FFFF00"/>
                    </a:highlight>
                  </a:rPr>
                  <a:t>OCS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1179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F6AE394-AB86-5E2F-1435-F456FBEFC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ISOLFRANCE, IJCLab, 3-4 avril 2025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3B275B6-D037-BCB5-2517-828B7E053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7653551-2BFA-288D-7325-BA12AB7F9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S</a:t>
            </a:r>
            <a:r>
              <a:rPr lang="fr-FR" sz="3200" baseline="30000" dirty="0"/>
              <a:t>3</a:t>
            </a:r>
            <a:r>
              <a:rPr lang="fr-FR" sz="3200" dirty="0"/>
              <a:t> LEB – S</a:t>
            </a:r>
            <a:r>
              <a:rPr lang="fr-FR" sz="3200" baseline="30000" dirty="0"/>
              <a:t>3</a:t>
            </a:r>
            <a:r>
              <a:rPr lang="fr-FR" sz="3200" dirty="0"/>
              <a:t> Low Energy Branch</a:t>
            </a:r>
            <a:endParaRPr lang="fr-FR" dirty="0"/>
          </a:p>
        </p:txBody>
      </p:sp>
      <p:sp>
        <p:nvSpPr>
          <p:cNvPr id="136" name="ZoneTexte 135">
            <a:extLst>
              <a:ext uri="{FF2B5EF4-FFF2-40B4-BE49-F238E27FC236}">
                <a16:creationId xmlns:a16="http://schemas.microsoft.com/office/drawing/2014/main" id="{90F7FF6F-FD5D-CE72-3D3D-CD25ABE79BCF}"/>
              </a:ext>
            </a:extLst>
          </p:cNvPr>
          <p:cNvSpPr txBox="1"/>
          <p:nvPr/>
        </p:nvSpPr>
        <p:spPr>
          <a:xfrm>
            <a:off x="9784742" y="1293723"/>
            <a:ext cx="1567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ED7D31"/>
                </a:solidFill>
              </a:rPr>
              <a:t>Not to </a:t>
            </a:r>
            <a:r>
              <a:rPr lang="fr-FR" sz="2000" b="1" dirty="0" err="1">
                <a:solidFill>
                  <a:srgbClr val="ED7D31"/>
                </a:solidFill>
              </a:rPr>
              <a:t>scale</a:t>
            </a:r>
            <a:endParaRPr lang="fr-FR" sz="2000" b="1" dirty="0">
              <a:solidFill>
                <a:srgbClr val="ED7D31"/>
              </a:solidFill>
            </a:endParaRPr>
          </a:p>
          <a:p>
            <a:endParaRPr lang="fr-FR" sz="2000" b="1" dirty="0">
              <a:solidFill>
                <a:srgbClr val="ED7D31"/>
              </a:solidFill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31F108E8-B11C-8150-3BD3-CBC5F9C0EB4F}"/>
              </a:ext>
            </a:extLst>
          </p:cNvPr>
          <p:cNvGrpSpPr/>
          <p:nvPr/>
        </p:nvGrpSpPr>
        <p:grpSpPr>
          <a:xfrm>
            <a:off x="1977423" y="2660262"/>
            <a:ext cx="6975707" cy="3240567"/>
            <a:chOff x="1977423" y="2660262"/>
            <a:chExt cx="6975707" cy="3240567"/>
          </a:xfrm>
        </p:grpSpPr>
        <p:pic>
          <p:nvPicPr>
            <p:cNvPr id="98" name="Image 16">
              <a:extLst>
                <a:ext uri="{FF2B5EF4-FFF2-40B4-BE49-F238E27FC236}">
                  <a16:creationId xmlns:a16="http://schemas.microsoft.com/office/drawing/2014/main" id="{D21C9B83-2A3F-A5E0-35C8-2A3DD2592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6849" y="3973871"/>
              <a:ext cx="1259010" cy="867150"/>
            </a:xfrm>
            <a:prstGeom prst="rect">
              <a:avLst/>
            </a:prstGeom>
          </p:spPr>
        </p:pic>
        <p:pic>
          <p:nvPicPr>
            <p:cNvPr id="99" name="Image 14">
              <a:extLst>
                <a:ext uri="{FF2B5EF4-FFF2-40B4-BE49-F238E27FC236}">
                  <a16:creationId xmlns:a16="http://schemas.microsoft.com/office/drawing/2014/main" id="{FE1F88DE-806D-EF2C-74C2-1F8333B99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3285" y="4259119"/>
              <a:ext cx="1247895" cy="514264"/>
            </a:xfrm>
            <a:prstGeom prst="rect">
              <a:avLst/>
            </a:prstGeom>
          </p:spPr>
        </p:pic>
        <p:pic>
          <p:nvPicPr>
            <p:cNvPr id="100" name="Image 12">
              <a:extLst>
                <a:ext uri="{FF2B5EF4-FFF2-40B4-BE49-F238E27FC236}">
                  <a16:creationId xmlns:a16="http://schemas.microsoft.com/office/drawing/2014/main" id="{DCCBAC19-9424-E462-065C-A68B74669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0814" y="4223179"/>
              <a:ext cx="617258" cy="757220"/>
            </a:xfrm>
            <a:prstGeom prst="rect">
              <a:avLst/>
            </a:prstGeom>
          </p:spPr>
        </p:pic>
        <p:sp>
          <p:nvSpPr>
            <p:cNvPr id="101" name="TextBox 418">
              <a:extLst>
                <a:ext uri="{FF2B5EF4-FFF2-40B4-BE49-F238E27FC236}">
                  <a16:creationId xmlns:a16="http://schemas.microsoft.com/office/drawing/2014/main" id="{5404E443-54A4-199A-0EB5-F8C7D19E5D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8521" y="4916812"/>
              <a:ext cx="771365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fr-F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ro-RO" altLang="fr-F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ini</a:t>
              </a:r>
              <a:r>
                <a:rPr lang="en-US" altLang="fr-F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RFQ</a:t>
              </a:r>
            </a:p>
          </p:txBody>
        </p:sp>
        <p:sp>
          <p:nvSpPr>
            <p:cNvPr id="102" name="TextBox 429">
              <a:extLst>
                <a:ext uri="{FF2B5EF4-FFF2-40B4-BE49-F238E27FC236}">
                  <a16:creationId xmlns:a16="http://schemas.microsoft.com/office/drawing/2014/main" id="{0156206A-DA45-FD72-13A0-AC512DDF23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9340" y="4845883"/>
              <a:ext cx="535724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fr-F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QMF </a:t>
              </a:r>
            </a:p>
          </p:txBody>
        </p:sp>
        <p:sp>
          <p:nvSpPr>
            <p:cNvPr id="103" name="TextBox 430">
              <a:extLst>
                <a:ext uri="{FF2B5EF4-FFF2-40B4-BE49-F238E27FC236}">
                  <a16:creationId xmlns:a16="http://schemas.microsoft.com/office/drawing/2014/main" id="{6EAFCEE7-83D0-1EA6-524F-33E67BF35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18056" y="4203853"/>
              <a:ext cx="758541" cy="600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fr-F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RFQ</a:t>
              </a:r>
            </a:p>
            <a:p>
              <a:pPr algn="ctr"/>
              <a:r>
                <a:rPr lang="en-US" altLang="fr-F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Cooler </a:t>
              </a:r>
            </a:p>
            <a:p>
              <a:pPr algn="ctr"/>
              <a:r>
                <a:rPr lang="en-US" altLang="fr-F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Buncher</a:t>
              </a:r>
            </a:p>
          </p:txBody>
        </p:sp>
        <p:sp>
          <p:nvSpPr>
            <p:cNvPr id="104" name="TextBox 415">
              <a:extLst>
                <a:ext uri="{FF2B5EF4-FFF2-40B4-BE49-F238E27FC236}">
                  <a16:creationId xmlns:a16="http://schemas.microsoft.com/office/drawing/2014/main" id="{3BBB751F-99E8-A24A-3D12-7EC69D44AD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8403" y="5639219"/>
              <a:ext cx="1517853" cy="26161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fr-FR" sz="1100" dirty="0">
                  <a:latin typeface="Arial" panose="020B0604020202020204" pitchFamily="34" charset="0"/>
                  <a:cs typeface="Arial" panose="020B0604020202020204" pitchFamily="34" charset="0"/>
                </a:rPr>
                <a:t>Ar: 200 - 500 mbar </a:t>
              </a:r>
            </a:p>
          </p:txBody>
        </p:sp>
        <p:sp>
          <p:nvSpPr>
            <p:cNvPr id="106" name="TextBox 417">
              <a:extLst>
                <a:ext uri="{FF2B5EF4-FFF2-40B4-BE49-F238E27FC236}">
                  <a16:creationId xmlns:a16="http://schemas.microsoft.com/office/drawing/2014/main" id="{40D199B4-596E-3677-CA0A-BC51C97EE1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2119" y="4815839"/>
              <a:ext cx="1071127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fr-F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S-shape RFQ</a:t>
              </a:r>
            </a:p>
          </p:txBody>
        </p:sp>
        <p:sp>
          <p:nvSpPr>
            <p:cNvPr id="107" name="Flèche vers le bas 1030">
              <a:extLst>
                <a:ext uri="{FF2B5EF4-FFF2-40B4-BE49-F238E27FC236}">
                  <a16:creationId xmlns:a16="http://schemas.microsoft.com/office/drawing/2014/main" id="{7236325E-A8A9-D4F3-D49E-B07B81645B61}"/>
                </a:ext>
              </a:extLst>
            </p:cNvPr>
            <p:cNvSpPr/>
            <p:nvPr/>
          </p:nvSpPr>
          <p:spPr>
            <a:xfrm flipV="1">
              <a:off x="2859807" y="5372544"/>
              <a:ext cx="122299" cy="165822"/>
            </a:xfrm>
            <a:prstGeom prst="downArrow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TextBox 430">
              <a:extLst>
                <a:ext uri="{FF2B5EF4-FFF2-40B4-BE49-F238E27FC236}">
                  <a16:creationId xmlns:a16="http://schemas.microsoft.com/office/drawing/2014/main" id="{F48FD0ED-8CEB-736A-DE2C-0A81D8EC9B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21042">
              <a:off x="6951340" y="3076265"/>
              <a:ext cx="77296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fr-F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Pulse up</a:t>
              </a:r>
            </a:p>
            <a:p>
              <a:r>
                <a:rPr lang="en-US" altLang="fr-FR" sz="1100" dirty="0">
                  <a:latin typeface="Arial" panose="020B0604020202020204" pitchFamily="34" charset="0"/>
                  <a:cs typeface="Arial" panose="020B0604020202020204" pitchFamily="34" charset="0"/>
                </a:rPr>
                <a:t>(~ 3 kV)</a:t>
              </a:r>
            </a:p>
          </p:txBody>
        </p:sp>
        <p:sp>
          <p:nvSpPr>
            <p:cNvPr id="109" name="TextBox 415">
              <a:extLst>
                <a:ext uri="{FF2B5EF4-FFF2-40B4-BE49-F238E27FC236}">
                  <a16:creationId xmlns:a16="http://schemas.microsoft.com/office/drawing/2014/main" id="{68FE4191-06FC-DEDF-A637-2FE7D60865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38796" y="4853986"/>
              <a:ext cx="1514334" cy="26161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fr-FR" sz="1100" dirty="0">
                  <a:latin typeface="Arial" panose="020B0604020202020204" pitchFamily="34" charset="0"/>
                  <a:cs typeface="Arial" panose="020B0604020202020204" pitchFamily="34" charset="0"/>
                </a:rPr>
                <a:t>He: 10</a:t>
              </a:r>
              <a:r>
                <a:rPr lang="en-US" altLang="fr-FR" sz="11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-2 </a:t>
              </a:r>
              <a:r>
                <a:rPr lang="en-US" altLang="fr-FR" sz="1100" dirty="0">
                  <a:latin typeface="Arial" panose="020B0604020202020204" pitchFamily="34" charset="0"/>
                  <a:cs typeface="Arial" panose="020B0604020202020204" pitchFamily="34" charset="0"/>
                </a:rPr>
                <a:t>- 10</a:t>
              </a:r>
              <a:r>
                <a:rPr lang="en-US" altLang="fr-FR" sz="11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-3 </a:t>
              </a:r>
              <a:r>
                <a:rPr lang="en-US" altLang="fr-FR" sz="1100" dirty="0">
                  <a:latin typeface="Arial" panose="020B0604020202020204" pitchFamily="34" charset="0"/>
                  <a:cs typeface="Arial" panose="020B0604020202020204" pitchFamily="34" charset="0"/>
                </a:rPr>
                <a:t>mbar </a:t>
              </a:r>
            </a:p>
          </p:txBody>
        </p:sp>
        <p:sp>
          <p:nvSpPr>
            <p:cNvPr id="110" name="Flèche vers le bas 446">
              <a:extLst>
                <a:ext uri="{FF2B5EF4-FFF2-40B4-BE49-F238E27FC236}">
                  <a16:creationId xmlns:a16="http://schemas.microsoft.com/office/drawing/2014/main" id="{87072E43-C722-D25B-CE7D-243D1437DE03}"/>
                </a:ext>
              </a:extLst>
            </p:cNvPr>
            <p:cNvSpPr/>
            <p:nvPr/>
          </p:nvSpPr>
          <p:spPr>
            <a:xfrm rot="20185198" flipV="1">
              <a:off x="7801619" y="4624298"/>
              <a:ext cx="122299" cy="165822"/>
            </a:xfrm>
            <a:prstGeom prst="downArrow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TextBox 408">
              <a:extLst>
                <a:ext uri="{FF2B5EF4-FFF2-40B4-BE49-F238E27FC236}">
                  <a16:creationId xmlns:a16="http://schemas.microsoft.com/office/drawing/2014/main" id="{FCA014CC-A8A4-BFD7-9457-C650FADBEA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7423" y="3720789"/>
              <a:ext cx="87075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o-RO" altLang="fr-F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Gas cell</a:t>
              </a:r>
              <a:endParaRPr lang="en-US" altLang="fr-FR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TextBox 408">
              <a:extLst>
                <a:ext uri="{FF2B5EF4-FFF2-40B4-BE49-F238E27FC236}">
                  <a16:creationId xmlns:a16="http://schemas.microsoft.com/office/drawing/2014/main" id="{6BC3D166-53A5-BFC1-C25D-C0B862D1A5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1807" y="5101753"/>
              <a:ext cx="66236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o-RO" altLang="fr-F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RFQs</a:t>
              </a:r>
              <a:endParaRPr lang="en-US" altLang="fr-FR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3" name="Image 112">
              <a:extLst>
                <a:ext uri="{FF2B5EF4-FFF2-40B4-BE49-F238E27FC236}">
                  <a16:creationId xmlns:a16="http://schemas.microsoft.com/office/drawing/2014/main" id="{9AE194E2-192C-EBCF-AC8D-33B91CAFE5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69" b="31608"/>
            <a:stretch/>
          </p:blipFill>
          <p:spPr>
            <a:xfrm rot="17081014">
              <a:off x="7507274" y="3435467"/>
              <a:ext cx="1023050" cy="245667"/>
            </a:xfrm>
            <a:prstGeom prst="rect">
              <a:avLst/>
            </a:prstGeom>
          </p:spPr>
        </p:pic>
        <p:pic>
          <p:nvPicPr>
            <p:cNvPr id="115" name="Image 114">
              <a:extLst>
                <a:ext uri="{FF2B5EF4-FFF2-40B4-BE49-F238E27FC236}">
                  <a16:creationId xmlns:a16="http://schemas.microsoft.com/office/drawing/2014/main" id="{120401A2-99EA-247A-78DE-EF8DA9D711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01" t="16989" r="36869" b="14998"/>
            <a:stretch/>
          </p:blipFill>
          <p:spPr>
            <a:xfrm>
              <a:off x="2268403" y="4062194"/>
              <a:ext cx="1036728" cy="1215019"/>
            </a:xfrm>
            <a:prstGeom prst="rect">
              <a:avLst/>
            </a:prstGeom>
          </p:spPr>
        </p:pic>
        <p:pic>
          <p:nvPicPr>
            <p:cNvPr id="116" name="Image 115">
              <a:extLst>
                <a:ext uri="{FF2B5EF4-FFF2-40B4-BE49-F238E27FC236}">
                  <a16:creationId xmlns:a16="http://schemas.microsoft.com/office/drawing/2014/main" id="{B7D32BBE-D2EE-15E7-0083-1A62E2D92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6855" y="4095544"/>
              <a:ext cx="1351098" cy="778702"/>
            </a:xfrm>
            <a:prstGeom prst="rect">
              <a:avLst/>
            </a:prstGeom>
          </p:spPr>
        </p:pic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5A11C4C7-5131-D814-A389-8BA74442CE1A}"/>
                </a:ext>
              </a:extLst>
            </p:cNvPr>
            <p:cNvCxnSpPr>
              <a:cxnSpLocks/>
            </p:cNvCxnSpPr>
            <p:nvPr/>
          </p:nvCxnSpPr>
          <p:spPr>
            <a:xfrm>
              <a:off x="8047442" y="2887840"/>
              <a:ext cx="248484" cy="7641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430">
              <a:extLst>
                <a:ext uri="{FF2B5EF4-FFF2-40B4-BE49-F238E27FC236}">
                  <a16:creationId xmlns:a16="http://schemas.microsoft.com/office/drawing/2014/main" id="{975B5E4E-2CC1-1965-6FA2-521786297E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21042">
              <a:off x="7447674" y="2660262"/>
              <a:ext cx="498855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fr-F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MCP</a:t>
              </a:r>
            </a:p>
          </p:txBody>
        </p: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C48FC566-6778-9CFE-6C9C-D9668413E06A}"/>
                </a:ext>
              </a:extLst>
            </p:cNvPr>
            <p:cNvCxnSpPr>
              <a:cxnSpLocks/>
            </p:cNvCxnSpPr>
            <p:nvPr/>
          </p:nvCxnSpPr>
          <p:spPr>
            <a:xfrm>
              <a:off x="3459869" y="4062194"/>
              <a:ext cx="0" cy="422701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632B1E-483F-D0B4-D8E7-F62895ECCC6A}"/>
                </a:ext>
              </a:extLst>
            </p:cNvPr>
            <p:cNvSpPr/>
            <p:nvPr/>
          </p:nvSpPr>
          <p:spPr>
            <a:xfrm>
              <a:off x="3474030" y="4323331"/>
              <a:ext cx="45719" cy="10270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TextBox 408">
              <a:extLst>
                <a:ext uri="{FF2B5EF4-FFF2-40B4-BE49-F238E27FC236}">
                  <a16:creationId xmlns:a16="http://schemas.microsoft.com/office/drawing/2014/main" id="{1C83C819-B250-E942-AFDD-B1D43A3B20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4201" y="3438121"/>
              <a:ext cx="135109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o-RO" altLang="fr-FR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Thermoionic</a:t>
              </a:r>
              <a:r>
                <a:rPr lang="ro-RO" altLang="fr-F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o-RO" altLang="fr-FR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source</a:t>
              </a:r>
              <a:endParaRPr lang="en-US" altLang="fr-FR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3372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F6AE394-AB86-5E2F-1435-F456FBEFC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ISOLFRANCE, IJCLab, 3-4 avril 2025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3B275B6-D037-BCB5-2517-828B7E053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7653551-2BFA-288D-7325-BA12AB7F9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S</a:t>
            </a:r>
            <a:r>
              <a:rPr lang="fr-FR" sz="3200" baseline="30000" dirty="0"/>
              <a:t>3</a:t>
            </a:r>
            <a:r>
              <a:rPr lang="fr-FR" sz="3200" dirty="0"/>
              <a:t> LEB – S</a:t>
            </a:r>
            <a:r>
              <a:rPr lang="fr-FR" sz="3200" baseline="30000" dirty="0"/>
              <a:t>3</a:t>
            </a:r>
            <a:r>
              <a:rPr lang="fr-FR" sz="3200" dirty="0"/>
              <a:t> Low Energy Branch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8035E3F-E843-863C-C7EC-CF2A8FA5B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Laser </a:t>
            </a:r>
            <a:r>
              <a:rPr lang="fr-FR" dirty="0" err="1"/>
              <a:t>spectroscopy</a:t>
            </a:r>
            <a:r>
              <a:rPr lang="fr-FR" dirty="0"/>
              <a:t> on S</a:t>
            </a:r>
            <a:r>
              <a:rPr lang="fr-FR" baseline="30000" dirty="0"/>
              <a:t>3</a:t>
            </a:r>
            <a:r>
              <a:rPr lang="fr-FR" dirty="0"/>
              <a:t> </a:t>
            </a:r>
            <a:r>
              <a:rPr lang="fr-FR" dirty="0" err="1"/>
              <a:t>products</a:t>
            </a:r>
            <a:r>
              <a:rPr lang="fr-FR" dirty="0"/>
              <a:t> in a </a:t>
            </a:r>
            <a:r>
              <a:rPr lang="fr-FR" dirty="0" err="1"/>
              <a:t>supersonic</a:t>
            </a:r>
            <a:r>
              <a:rPr lang="fr-FR" dirty="0"/>
              <a:t> jet (200Mhz)</a:t>
            </a:r>
          </a:p>
          <a:p>
            <a:pPr lvl="1"/>
            <a:r>
              <a:rPr lang="fr-FR" dirty="0"/>
              <a:t>Mass and </a:t>
            </a:r>
            <a:r>
              <a:rPr lang="fr-FR" dirty="0" err="1"/>
              <a:t>decay</a:t>
            </a:r>
            <a:r>
              <a:rPr lang="fr-FR" dirty="0"/>
              <a:t> </a:t>
            </a:r>
            <a:r>
              <a:rPr lang="fr-FR" dirty="0" err="1"/>
              <a:t>spectroscopy</a:t>
            </a:r>
            <a:r>
              <a:rPr lang="fr-FR" dirty="0"/>
              <a:t> </a:t>
            </a:r>
            <a:r>
              <a:rPr lang="fr-FR" dirty="0" err="1"/>
              <a:t>measurements</a:t>
            </a:r>
            <a:endParaRPr lang="fr-FR" dirty="0"/>
          </a:p>
          <a:p>
            <a:pPr lvl="1"/>
            <a:endParaRPr lang="fr-FR" dirty="0"/>
          </a:p>
          <a:p>
            <a:endParaRPr lang="fr-FR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5D96730-9F8F-E73B-2AE0-931EE1000B43}"/>
              </a:ext>
            </a:extLst>
          </p:cNvPr>
          <p:cNvSpPr/>
          <p:nvPr/>
        </p:nvSpPr>
        <p:spPr>
          <a:xfrm>
            <a:off x="462307" y="6175039"/>
            <a:ext cx="34715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R. Ferrer et al.,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Nucl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Instr. Meth. B 317, 570-581 (2013)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J. Romans, et al., Atoms 10, 21 (2022)</a:t>
            </a:r>
          </a:p>
          <a:p>
            <a:r>
              <a:rPr lang="da-DK" sz="1000" dirty="0">
                <a:latin typeface="Arial" panose="020B0604020202020204" pitchFamily="34" charset="0"/>
                <a:cs typeface="Arial" panose="020B0604020202020204" pitchFamily="34" charset="0"/>
              </a:rPr>
              <a:t>A. Ajayakumar et al., NIMB 539, 102-107 (2023)</a:t>
            </a:r>
          </a:p>
        </p:txBody>
      </p:sp>
      <p:pic>
        <p:nvPicPr>
          <p:cNvPr id="73" name="Picture 2" descr="https://nuclear.ijclab.in2p3.fr/wp-content/uploads/sites/33/2021/10/ijclab_nuclear_fiirst_gamma-bedo.png">
            <a:extLst>
              <a:ext uri="{FF2B5EF4-FFF2-40B4-BE49-F238E27FC236}">
                <a16:creationId xmlns:a16="http://schemas.microsoft.com/office/drawing/2014/main" id="{5C763426-C8D1-DF20-1584-B5859F57C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5869" y="2627163"/>
            <a:ext cx="897805" cy="134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ZoneTexte 73">
            <a:extLst>
              <a:ext uri="{FF2B5EF4-FFF2-40B4-BE49-F238E27FC236}">
                <a16:creationId xmlns:a16="http://schemas.microsoft.com/office/drawing/2014/main" id="{2FF16545-D0FB-8AF0-F22C-A9ECBA339881}"/>
              </a:ext>
            </a:extLst>
          </p:cNvPr>
          <p:cNvSpPr txBox="1"/>
          <p:nvPr/>
        </p:nvSpPr>
        <p:spPr>
          <a:xfrm>
            <a:off x="10845198" y="2344622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IDEAS</a:t>
            </a:r>
            <a:r>
              <a:rPr lang="fr-FR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3843E3EE-69F4-D7DF-7A4C-654A6C0481B7}"/>
              </a:ext>
            </a:extLst>
          </p:cNvPr>
          <p:cNvSpPr txBox="1"/>
          <p:nvPr/>
        </p:nvSpPr>
        <p:spPr>
          <a:xfrm>
            <a:off x="0" y="1987602"/>
            <a:ext cx="6371644" cy="113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Low (or no)-background laser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spectroscopy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due to mass/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decay-tagged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counting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Low (or no)-background mass-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spectroscopy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due to (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selective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ionization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A5C94914-92DB-8E03-7A3F-EE960E6D7498}"/>
              </a:ext>
            </a:extLst>
          </p:cNvPr>
          <p:cNvGrpSpPr/>
          <p:nvPr/>
        </p:nvGrpSpPr>
        <p:grpSpPr>
          <a:xfrm>
            <a:off x="4772400" y="5772311"/>
            <a:ext cx="5753281" cy="478463"/>
            <a:chOff x="4772400" y="5772311"/>
            <a:chExt cx="5753281" cy="478463"/>
          </a:xfrm>
        </p:grpSpPr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B57D13C1-1D8E-7E0A-B374-16714E4EC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6644" y="5772311"/>
              <a:ext cx="633672" cy="478463"/>
            </a:xfrm>
            <a:prstGeom prst="rect">
              <a:avLst/>
            </a:prstGeom>
          </p:spPr>
        </p:pic>
        <p:pic>
          <p:nvPicPr>
            <p:cNvPr id="78" name="Image 673" descr="KULEUVEN_CMYK_LOGO.png">
              <a:extLst>
                <a:ext uri="{FF2B5EF4-FFF2-40B4-BE49-F238E27FC236}">
                  <a16:creationId xmlns:a16="http://schemas.microsoft.com/office/drawing/2014/main" id="{3625D54E-9B7D-3066-F965-60A7321F0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2400" y="5859761"/>
              <a:ext cx="763100" cy="303562"/>
            </a:xfrm>
            <a:prstGeom prst="rect">
              <a:avLst/>
            </a:prstGeom>
          </p:spPr>
        </p:pic>
        <p:pic>
          <p:nvPicPr>
            <p:cNvPr id="79" name="Image 674">
              <a:extLst>
                <a:ext uri="{FF2B5EF4-FFF2-40B4-BE49-F238E27FC236}">
                  <a16:creationId xmlns:a16="http://schemas.microsoft.com/office/drawing/2014/main" id="{97E11592-71DC-D5D6-1444-A5D0CB20D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11460" y="5856296"/>
              <a:ext cx="683734" cy="310492"/>
            </a:xfrm>
            <a:prstGeom prst="rect">
              <a:avLst/>
            </a:prstGeom>
          </p:spPr>
        </p:pic>
        <p:pic>
          <p:nvPicPr>
            <p:cNvPr id="80" name="Picture 322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30F3E0E-2731-5549-9DB3-6EB9AA611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0731" y="5835292"/>
              <a:ext cx="824950" cy="352501"/>
            </a:xfrm>
            <a:prstGeom prst="rect">
              <a:avLst/>
            </a:prstGeom>
          </p:spPr>
        </p:pic>
        <p:pic>
          <p:nvPicPr>
            <p:cNvPr id="81" name="Image 80">
              <a:extLst>
                <a:ext uri="{FF2B5EF4-FFF2-40B4-BE49-F238E27FC236}">
                  <a16:creationId xmlns:a16="http://schemas.microsoft.com/office/drawing/2014/main" id="{B170BBB0-318F-3694-CACF-EBF48496D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16338" y="5911338"/>
              <a:ext cx="932936" cy="200408"/>
            </a:xfrm>
            <a:prstGeom prst="rect">
              <a:avLst/>
            </a:prstGeom>
          </p:spPr>
        </p:pic>
        <p:pic>
          <p:nvPicPr>
            <p:cNvPr id="82" name="Picture 4" descr="Uni Mainz – Applications sur Google Play">
              <a:extLst>
                <a:ext uri="{FF2B5EF4-FFF2-40B4-BE49-F238E27FC236}">
                  <a16:creationId xmlns:a16="http://schemas.microsoft.com/office/drawing/2014/main" id="{A0A8D829-AD2D-2B2F-34A6-9D44D6D5FC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0549" y="5826540"/>
              <a:ext cx="370005" cy="370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6" descr="University of Jyväskylä">
              <a:extLst>
                <a:ext uri="{FF2B5EF4-FFF2-40B4-BE49-F238E27FC236}">
                  <a16:creationId xmlns:a16="http://schemas.microsoft.com/office/drawing/2014/main" id="{4B4656A1-BB02-82EA-94B0-33ED2182E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1698" y="5796599"/>
              <a:ext cx="767890" cy="429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50DDBDDF-00F7-3605-3406-193D1170179C}"/>
              </a:ext>
            </a:extLst>
          </p:cNvPr>
          <p:cNvGrpSpPr/>
          <p:nvPr/>
        </p:nvGrpSpPr>
        <p:grpSpPr>
          <a:xfrm>
            <a:off x="611013" y="319544"/>
            <a:ext cx="9957368" cy="5581285"/>
            <a:chOff x="414999" y="472692"/>
            <a:chExt cx="9957368" cy="5581285"/>
          </a:xfrm>
        </p:grpSpPr>
        <p:sp>
          <p:nvSpPr>
            <p:cNvPr id="85" name="TextBox 408">
              <a:extLst>
                <a:ext uri="{FF2B5EF4-FFF2-40B4-BE49-F238E27FC236}">
                  <a16:creationId xmlns:a16="http://schemas.microsoft.com/office/drawing/2014/main" id="{1EE15C5B-11BA-CED4-DA8F-29B2A40760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6925" y="5084615"/>
              <a:ext cx="88998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o-RO" altLang="fr-F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ro-RO" altLang="fr-FR" sz="14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ro-RO" altLang="fr-F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beam</a:t>
              </a:r>
              <a:endParaRPr lang="en-US" altLang="fr-FR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Flèche vers la droite 85">
              <a:extLst>
                <a:ext uri="{FF2B5EF4-FFF2-40B4-BE49-F238E27FC236}">
                  <a16:creationId xmlns:a16="http://schemas.microsoft.com/office/drawing/2014/main" id="{218DF5A0-6B6F-73AF-5AFC-5151334E0955}"/>
                </a:ext>
              </a:extLst>
            </p:cNvPr>
            <p:cNvSpPr/>
            <p:nvPr/>
          </p:nvSpPr>
          <p:spPr bwMode="auto">
            <a:xfrm>
              <a:off x="1318888" y="4604878"/>
              <a:ext cx="658024" cy="389291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endParaRPr>
            </a:p>
          </p:txBody>
        </p:sp>
        <p:pic>
          <p:nvPicPr>
            <p:cNvPr id="87" name="Image 86" descr="finalpoint-converging mode.png">
              <a:extLst>
                <a:ext uri="{FF2B5EF4-FFF2-40B4-BE49-F238E27FC236}">
                  <a16:creationId xmlns:a16="http://schemas.microsoft.com/office/drawing/2014/main" id="{27DC0546-9F3A-01DD-84B8-61F404A9E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4999" y="4437006"/>
              <a:ext cx="850774" cy="725034"/>
            </a:xfrm>
            <a:prstGeom prst="rect">
              <a:avLst/>
            </a:prstGeom>
          </p:spPr>
        </p:pic>
        <p:pic>
          <p:nvPicPr>
            <p:cNvPr id="88" name="Image 87">
              <a:extLst>
                <a:ext uri="{FF2B5EF4-FFF2-40B4-BE49-F238E27FC236}">
                  <a16:creationId xmlns:a16="http://schemas.microsoft.com/office/drawing/2014/main" id="{F157274C-9489-2310-54B0-84CA325150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63880" t="12986" r="24501" b="46899"/>
            <a:stretch/>
          </p:blipFill>
          <p:spPr>
            <a:xfrm rot="6388036">
              <a:off x="8534822" y="2718999"/>
              <a:ext cx="373446" cy="1101198"/>
            </a:xfrm>
            <a:prstGeom prst="rect">
              <a:avLst/>
            </a:prstGeom>
          </p:spPr>
        </p:pic>
        <p:grpSp>
          <p:nvGrpSpPr>
            <p:cNvPr id="89" name="Groupe 88">
              <a:extLst>
                <a:ext uri="{FF2B5EF4-FFF2-40B4-BE49-F238E27FC236}">
                  <a16:creationId xmlns:a16="http://schemas.microsoft.com/office/drawing/2014/main" id="{AE195F32-EC7F-7563-4A7E-C0DE1429FA65}"/>
                </a:ext>
              </a:extLst>
            </p:cNvPr>
            <p:cNvGrpSpPr/>
            <p:nvPr/>
          </p:nvGrpSpPr>
          <p:grpSpPr>
            <a:xfrm rot="961248">
              <a:off x="9274198" y="2886171"/>
              <a:ext cx="994502" cy="903734"/>
              <a:chOff x="10638892" y="2356717"/>
              <a:chExt cx="994502" cy="903734"/>
            </a:xfrm>
          </p:grpSpPr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7E260134-518C-E7B8-5BCB-64F2651189E8}"/>
                  </a:ext>
                </a:extLst>
              </p:cNvPr>
              <p:cNvSpPr/>
              <p:nvPr/>
            </p:nvSpPr>
            <p:spPr>
              <a:xfrm>
                <a:off x="10638892" y="2356717"/>
                <a:ext cx="994502" cy="9037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24" name="Image 123">
                <a:extLst>
                  <a:ext uri="{FF2B5EF4-FFF2-40B4-BE49-F238E27FC236}">
                    <a16:creationId xmlns:a16="http://schemas.microsoft.com/office/drawing/2014/main" id="{541E413C-1736-7852-D136-3EA8C58CF6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20789" t="6541" r="37688" b="10220"/>
              <a:stretch/>
            </p:blipFill>
            <p:spPr>
              <a:xfrm>
                <a:off x="10691598" y="2400771"/>
                <a:ext cx="917311" cy="859679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125" name="Encre 124">
                    <a:extLst>
                      <a:ext uri="{FF2B5EF4-FFF2-40B4-BE49-F238E27FC236}">
                        <a16:creationId xmlns:a16="http://schemas.microsoft.com/office/drawing/2014/main" id="{7E9E71B8-14A4-9BBE-936A-A0EB532D699B}"/>
                      </a:ext>
                    </a:extLst>
                  </p14:cNvPr>
                  <p14:cNvContentPartPr/>
                  <p14:nvPr/>
                </p14:nvContentPartPr>
                <p14:xfrm>
                  <a:off x="10926145" y="2417150"/>
                  <a:ext cx="261000" cy="147240"/>
                </p14:xfrm>
              </p:contentPart>
            </mc:Choice>
            <mc:Fallback xmlns="">
              <p:pic>
                <p:nvPicPr>
                  <p:cNvPr id="366" name="Encre 365">
                    <a:extLst>
                      <a:ext uri="{FF2B5EF4-FFF2-40B4-BE49-F238E27FC236}">
                        <a16:creationId xmlns:a16="http://schemas.microsoft.com/office/drawing/2014/main" id="{127AC43D-92D2-736B-A288-19C3C875D84F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10917145" y="2408510"/>
                    <a:ext cx="278640" cy="16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126" name="Encre 125">
                    <a:extLst>
                      <a:ext uri="{FF2B5EF4-FFF2-40B4-BE49-F238E27FC236}">
                        <a16:creationId xmlns:a16="http://schemas.microsoft.com/office/drawing/2014/main" id="{5B48C0F2-2E7B-9362-7AB7-9BFF6AC5108C}"/>
                      </a:ext>
                    </a:extLst>
                  </p14:cNvPr>
                  <p14:cNvContentPartPr/>
                  <p14:nvPr/>
                </p14:nvContentPartPr>
                <p14:xfrm>
                  <a:off x="11445265" y="2399870"/>
                  <a:ext cx="152640" cy="7200"/>
                </p14:xfrm>
              </p:contentPart>
            </mc:Choice>
            <mc:Fallback xmlns="">
              <p:pic>
                <p:nvPicPr>
                  <p:cNvPr id="367" name="Encre 366">
                    <a:extLst>
                      <a:ext uri="{FF2B5EF4-FFF2-40B4-BE49-F238E27FC236}">
                        <a16:creationId xmlns:a16="http://schemas.microsoft.com/office/drawing/2014/main" id="{ECE7E826-5641-1606-89C3-DC963FC55E38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11436625" y="2390870"/>
                    <a:ext cx="170280" cy="2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127" name="Encre 126">
                    <a:extLst>
                      <a:ext uri="{FF2B5EF4-FFF2-40B4-BE49-F238E27FC236}">
                        <a16:creationId xmlns:a16="http://schemas.microsoft.com/office/drawing/2014/main" id="{2402276A-1958-2F3B-32B9-3C61F98544A2}"/>
                      </a:ext>
                    </a:extLst>
                  </p14:cNvPr>
                  <p14:cNvContentPartPr/>
                  <p14:nvPr/>
                </p14:nvContentPartPr>
                <p14:xfrm>
                  <a:off x="10693945" y="2566910"/>
                  <a:ext cx="70560" cy="79200"/>
                </p14:xfrm>
              </p:contentPart>
            </mc:Choice>
            <mc:Fallback xmlns="">
              <p:pic>
                <p:nvPicPr>
                  <p:cNvPr id="368" name="Encre 367">
                    <a:extLst>
                      <a:ext uri="{FF2B5EF4-FFF2-40B4-BE49-F238E27FC236}">
                        <a16:creationId xmlns:a16="http://schemas.microsoft.com/office/drawing/2014/main" id="{2233C2F1-81FE-265E-05C7-DE6E6E46C401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10685305" y="2557910"/>
                    <a:ext cx="88200" cy="9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128" name="Encre 127">
                    <a:extLst>
                      <a:ext uri="{FF2B5EF4-FFF2-40B4-BE49-F238E27FC236}">
                        <a16:creationId xmlns:a16="http://schemas.microsoft.com/office/drawing/2014/main" id="{4FE439A9-1721-F7B8-002D-8B1367D087A3}"/>
                      </a:ext>
                    </a:extLst>
                  </p14:cNvPr>
                  <p14:cNvContentPartPr/>
                  <p14:nvPr/>
                </p14:nvContentPartPr>
                <p14:xfrm>
                  <a:off x="10693945" y="2766710"/>
                  <a:ext cx="72720" cy="21240"/>
                </p14:xfrm>
              </p:contentPart>
            </mc:Choice>
            <mc:Fallback xmlns="">
              <p:pic>
                <p:nvPicPr>
                  <p:cNvPr id="369" name="Encre 368">
                    <a:extLst>
                      <a:ext uri="{FF2B5EF4-FFF2-40B4-BE49-F238E27FC236}">
                        <a16:creationId xmlns:a16="http://schemas.microsoft.com/office/drawing/2014/main" id="{F3064B6D-5441-031D-B760-B8ABCB781A11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10684945" y="2758070"/>
                    <a:ext cx="90360" cy="3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129" name="Encre 128">
                    <a:extLst>
                      <a:ext uri="{FF2B5EF4-FFF2-40B4-BE49-F238E27FC236}">
                        <a16:creationId xmlns:a16="http://schemas.microsoft.com/office/drawing/2014/main" id="{52039D9A-7F58-1CE7-6FAF-3FB18F756DDA}"/>
                      </a:ext>
                    </a:extLst>
                  </p14:cNvPr>
                  <p14:cNvContentPartPr/>
                  <p14:nvPr/>
                </p14:nvContentPartPr>
                <p14:xfrm>
                  <a:off x="11367145" y="2805950"/>
                  <a:ext cx="229680" cy="57240"/>
                </p14:xfrm>
              </p:contentPart>
            </mc:Choice>
            <mc:Fallback xmlns="">
              <p:pic>
                <p:nvPicPr>
                  <p:cNvPr id="370" name="Encre 369">
                    <a:extLst>
                      <a:ext uri="{FF2B5EF4-FFF2-40B4-BE49-F238E27FC236}">
                        <a16:creationId xmlns:a16="http://schemas.microsoft.com/office/drawing/2014/main" id="{BBE7B26B-F0F3-FFEB-DF2E-CF1F4480D255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11358145" y="2796950"/>
                    <a:ext cx="247320" cy="7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130" name="Encre 129">
                    <a:extLst>
                      <a:ext uri="{FF2B5EF4-FFF2-40B4-BE49-F238E27FC236}">
                        <a16:creationId xmlns:a16="http://schemas.microsoft.com/office/drawing/2014/main" id="{0FFDE5F3-5804-BCEE-C204-D18DD1AB1F3A}"/>
                      </a:ext>
                    </a:extLst>
                  </p14:cNvPr>
                  <p14:cNvContentPartPr/>
                  <p14:nvPr/>
                </p14:nvContentPartPr>
                <p14:xfrm>
                  <a:off x="11240065" y="3176390"/>
                  <a:ext cx="360720" cy="49680"/>
                </p14:xfrm>
              </p:contentPart>
            </mc:Choice>
            <mc:Fallback xmlns="">
              <p:pic>
                <p:nvPicPr>
                  <p:cNvPr id="371" name="Encre 370">
                    <a:extLst>
                      <a:ext uri="{FF2B5EF4-FFF2-40B4-BE49-F238E27FC236}">
                        <a16:creationId xmlns:a16="http://schemas.microsoft.com/office/drawing/2014/main" id="{E49BA6BE-2484-AB60-4CFC-D36652042A83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11231065" y="3167390"/>
                    <a:ext cx="378360" cy="67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131" name="Encre 130">
                    <a:extLst>
                      <a:ext uri="{FF2B5EF4-FFF2-40B4-BE49-F238E27FC236}">
                        <a16:creationId xmlns:a16="http://schemas.microsoft.com/office/drawing/2014/main" id="{B613467B-E7DA-9E3A-96A7-E50BCEB55AC4}"/>
                      </a:ext>
                    </a:extLst>
                  </p14:cNvPr>
                  <p14:cNvContentPartPr/>
                  <p14:nvPr/>
                </p14:nvContentPartPr>
                <p14:xfrm>
                  <a:off x="11474065" y="3147950"/>
                  <a:ext cx="111240" cy="39960"/>
                </p14:xfrm>
              </p:contentPart>
            </mc:Choice>
            <mc:Fallback xmlns="">
              <p:pic>
                <p:nvPicPr>
                  <p:cNvPr id="372" name="Encre 371">
                    <a:extLst>
                      <a:ext uri="{FF2B5EF4-FFF2-40B4-BE49-F238E27FC236}">
                        <a16:creationId xmlns:a16="http://schemas.microsoft.com/office/drawing/2014/main" id="{3D0B26AB-3C8E-D0DB-80F7-054A49906615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11465065" y="3138950"/>
                    <a:ext cx="128880" cy="576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32" name="Groupe 131">
                <a:extLst>
                  <a:ext uri="{FF2B5EF4-FFF2-40B4-BE49-F238E27FC236}">
                    <a16:creationId xmlns:a16="http://schemas.microsoft.com/office/drawing/2014/main" id="{F36E7C5F-0545-0FFC-355F-A2FE8AB01442}"/>
                  </a:ext>
                </a:extLst>
              </p:cNvPr>
              <p:cNvGrpSpPr/>
              <p:nvPr/>
            </p:nvGrpSpPr>
            <p:grpSpPr>
              <a:xfrm>
                <a:off x="11465425" y="3173870"/>
                <a:ext cx="99000" cy="47520"/>
                <a:chOff x="11465425" y="3173870"/>
                <a:chExt cx="99000" cy="475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7">
                  <p14:nvContentPartPr>
                    <p14:cNvPr id="134" name="Encre 133">
                      <a:extLst>
                        <a:ext uri="{FF2B5EF4-FFF2-40B4-BE49-F238E27FC236}">
                          <a16:creationId xmlns:a16="http://schemas.microsoft.com/office/drawing/2014/main" id="{FE205B26-AFDF-A611-EB57-30EB4847387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526265" y="3200870"/>
                    <a:ext cx="36360" cy="13320"/>
                  </p14:xfrm>
                </p:contentPart>
              </mc:Choice>
              <mc:Fallback xmlns="">
                <p:pic>
                  <p:nvPicPr>
                    <p:cNvPr id="375" name="Encre 374">
                      <a:extLst>
                        <a:ext uri="{FF2B5EF4-FFF2-40B4-BE49-F238E27FC236}">
                          <a16:creationId xmlns:a16="http://schemas.microsoft.com/office/drawing/2014/main" id="{B2344A2C-336F-732D-1880-22AF6BDE8B41}"/>
                        </a:ext>
                      </a:extLst>
                    </p:cNvPr>
                    <p:cNvPicPr/>
                    <p:nvPr/>
                  </p:nvPicPr>
                  <p:blipFill>
                    <a:blip r:embed="rId28"/>
                    <a:stretch>
                      <a:fillRect/>
                    </a:stretch>
                  </p:blipFill>
                  <p:spPr>
                    <a:xfrm>
                      <a:off x="11517625" y="3191870"/>
                      <a:ext cx="54000" cy="30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">
                  <p14:nvContentPartPr>
                    <p14:cNvPr id="135" name="Encre 134">
                      <a:extLst>
                        <a:ext uri="{FF2B5EF4-FFF2-40B4-BE49-F238E27FC236}">
                          <a16:creationId xmlns:a16="http://schemas.microsoft.com/office/drawing/2014/main" id="{B172C344-F9B0-4B6E-DD8F-AC90E9C9D00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465425" y="3173870"/>
                    <a:ext cx="99000" cy="47520"/>
                  </p14:xfrm>
                </p:contentPart>
              </mc:Choice>
              <mc:Fallback xmlns="">
                <p:pic>
                  <p:nvPicPr>
                    <p:cNvPr id="376" name="Encre 375">
                      <a:extLst>
                        <a:ext uri="{FF2B5EF4-FFF2-40B4-BE49-F238E27FC236}">
                          <a16:creationId xmlns:a16="http://schemas.microsoft.com/office/drawing/2014/main" id="{226478BF-E576-AC92-33A4-CF21C167A48E}"/>
                        </a:ext>
                      </a:extLst>
                    </p:cNvPr>
                    <p:cNvPicPr/>
                    <p:nvPr/>
                  </p:nvPicPr>
                  <p:blipFill>
                    <a:blip r:embed="rId30"/>
                    <a:stretch>
                      <a:fillRect/>
                    </a:stretch>
                  </p:blipFill>
                  <p:spPr>
                    <a:xfrm>
                      <a:off x="11456785" y="3164870"/>
                      <a:ext cx="116640" cy="651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133" name="Encre 132">
                    <a:extLst>
                      <a:ext uri="{FF2B5EF4-FFF2-40B4-BE49-F238E27FC236}">
                        <a16:creationId xmlns:a16="http://schemas.microsoft.com/office/drawing/2014/main" id="{C2C860AB-4740-7A3C-D17A-B6B62E6AA921}"/>
                      </a:ext>
                    </a:extLst>
                  </p14:cNvPr>
                  <p14:cNvContentPartPr/>
                  <p14:nvPr/>
                </p14:nvContentPartPr>
                <p14:xfrm>
                  <a:off x="10679905" y="3077030"/>
                  <a:ext cx="69120" cy="13320"/>
                </p14:xfrm>
              </p:contentPart>
            </mc:Choice>
            <mc:Fallback xmlns="">
              <p:pic>
                <p:nvPicPr>
                  <p:cNvPr id="374" name="Encre 373">
                    <a:extLst>
                      <a:ext uri="{FF2B5EF4-FFF2-40B4-BE49-F238E27FC236}">
                        <a16:creationId xmlns:a16="http://schemas.microsoft.com/office/drawing/2014/main" id="{9544B6ED-E02F-6E19-4CF9-8CF8F24245AE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10670905" y="3068030"/>
                    <a:ext cx="86760" cy="309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90" name="Groupe 89">
              <a:extLst>
                <a:ext uri="{FF2B5EF4-FFF2-40B4-BE49-F238E27FC236}">
                  <a16:creationId xmlns:a16="http://schemas.microsoft.com/office/drawing/2014/main" id="{49EF8F5F-264D-C017-0201-776075CCCF31}"/>
                </a:ext>
              </a:extLst>
            </p:cNvPr>
            <p:cNvGrpSpPr/>
            <p:nvPr/>
          </p:nvGrpSpPr>
          <p:grpSpPr>
            <a:xfrm>
              <a:off x="1781409" y="472692"/>
              <a:ext cx="7172722" cy="5581285"/>
              <a:chOff x="1781409" y="472692"/>
              <a:chExt cx="7172722" cy="5581285"/>
            </a:xfrm>
          </p:grpSpPr>
          <p:pic>
            <p:nvPicPr>
              <p:cNvPr id="94" name="Image 93">
                <a:extLst>
                  <a:ext uri="{FF2B5EF4-FFF2-40B4-BE49-F238E27FC236}">
                    <a16:creationId xmlns:a16="http://schemas.microsoft.com/office/drawing/2014/main" id="{7C9883F1-F00D-AFF4-0B55-CADA932715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29291" t="70012" r="49412" b="17649"/>
              <a:stretch/>
            </p:blipFill>
            <p:spPr>
              <a:xfrm rot="6388036">
                <a:off x="7763260" y="2404387"/>
                <a:ext cx="684469" cy="338702"/>
              </a:xfrm>
              <a:prstGeom prst="rect">
                <a:avLst/>
              </a:prstGeom>
            </p:spPr>
          </p:pic>
          <p:pic>
            <p:nvPicPr>
              <p:cNvPr id="95" name="Image 20">
                <a:extLst>
                  <a:ext uri="{FF2B5EF4-FFF2-40B4-BE49-F238E27FC236}">
                    <a16:creationId xmlns:a16="http://schemas.microsoft.com/office/drawing/2014/main" id="{B6E7CFA0-05BA-5475-4003-8E066E2F09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7133413">
                <a:off x="7521161" y="809113"/>
                <a:ext cx="1769392" cy="1096549"/>
              </a:xfrm>
              <a:prstGeom prst="rect">
                <a:avLst/>
              </a:prstGeom>
            </p:spPr>
          </p:pic>
          <p:sp>
            <p:nvSpPr>
              <p:cNvPr id="96" name="TextBox 432">
                <a:extLst>
                  <a:ext uri="{FF2B5EF4-FFF2-40B4-BE49-F238E27FC236}">
                    <a16:creationId xmlns:a16="http://schemas.microsoft.com/office/drawing/2014/main" id="{758EAF7D-F631-270E-4E75-35DCCECC78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21042">
                <a:off x="7281075" y="1353290"/>
                <a:ext cx="771365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fr-F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PILGRIM</a:t>
                </a:r>
              </a:p>
            </p:txBody>
          </p:sp>
          <p:sp>
            <p:nvSpPr>
              <p:cNvPr id="97" name="TextBox 408">
                <a:extLst>
                  <a:ext uri="{FF2B5EF4-FFF2-40B4-BE49-F238E27FC236}">
                    <a16:creationId xmlns:a16="http://schemas.microsoft.com/office/drawing/2014/main" id="{492A7159-9889-2CA6-6530-8D76E0E077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38211" y="1650280"/>
                <a:ext cx="119609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ro-RO" altLang="fr-FR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MR-TOF MS</a:t>
                </a:r>
                <a:endParaRPr lang="en-US" altLang="fr-FR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98" name="Image 16">
                <a:extLst>
                  <a:ext uri="{FF2B5EF4-FFF2-40B4-BE49-F238E27FC236}">
                    <a16:creationId xmlns:a16="http://schemas.microsoft.com/office/drawing/2014/main" id="{D21C9B83-2A3F-A5E0-35C8-2A3DD25925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20835" y="4127019"/>
                <a:ext cx="1259010" cy="867150"/>
              </a:xfrm>
              <a:prstGeom prst="rect">
                <a:avLst/>
              </a:prstGeom>
            </p:spPr>
          </p:pic>
          <p:pic>
            <p:nvPicPr>
              <p:cNvPr id="99" name="Image 14">
                <a:extLst>
                  <a:ext uri="{FF2B5EF4-FFF2-40B4-BE49-F238E27FC236}">
                    <a16:creationId xmlns:a16="http://schemas.microsoft.com/office/drawing/2014/main" id="{FE1F88DE-806D-EF2C-74C2-1F8333B99B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7271" y="4412267"/>
                <a:ext cx="1247895" cy="514264"/>
              </a:xfrm>
              <a:prstGeom prst="rect">
                <a:avLst/>
              </a:prstGeom>
            </p:spPr>
          </p:pic>
          <p:pic>
            <p:nvPicPr>
              <p:cNvPr id="100" name="Image 12">
                <a:extLst>
                  <a:ext uri="{FF2B5EF4-FFF2-40B4-BE49-F238E27FC236}">
                    <a16:creationId xmlns:a16="http://schemas.microsoft.com/office/drawing/2014/main" id="{DCCBAC19-9424-E462-065C-A68B74669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74800" y="4376327"/>
                <a:ext cx="617258" cy="757220"/>
              </a:xfrm>
              <a:prstGeom prst="rect">
                <a:avLst/>
              </a:prstGeom>
            </p:spPr>
          </p:pic>
          <p:sp>
            <p:nvSpPr>
              <p:cNvPr id="101" name="TextBox 418">
                <a:extLst>
                  <a:ext uri="{FF2B5EF4-FFF2-40B4-BE49-F238E27FC236}">
                    <a16:creationId xmlns:a16="http://schemas.microsoft.com/office/drawing/2014/main" id="{5404E443-54A4-199A-0EB5-F8C7D19E5D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62507" y="5069960"/>
                <a:ext cx="771365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fr-F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ro-RO" altLang="fr-F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ini</a:t>
                </a:r>
                <a:r>
                  <a:rPr lang="en-US" altLang="fr-F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RFQ</a:t>
                </a:r>
              </a:p>
            </p:txBody>
          </p:sp>
          <p:sp>
            <p:nvSpPr>
              <p:cNvPr id="102" name="TextBox 429">
                <a:extLst>
                  <a:ext uri="{FF2B5EF4-FFF2-40B4-BE49-F238E27FC236}">
                    <a16:creationId xmlns:a16="http://schemas.microsoft.com/office/drawing/2014/main" id="{0156206A-DA45-FD72-13A0-AC512DDF23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53326" y="4999031"/>
                <a:ext cx="535724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fr-F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QMF </a:t>
                </a:r>
              </a:p>
            </p:txBody>
          </p:sp>
          <p:sp>
            <p:nvSpPr>
              <p:cNvPr id="103" name="TextBox 430">
                <a:extLst>
                  <a:ext uri="{FF2B5EF4-FFF2-40B4-BE49-F238E27FC236}">
                    <a16:creationId xmlns:a16="http://schemas.microsoft.com/office/drawing/2014/main" id="{6EAFCEE7-83D0-1EA6-524F-33E67BF357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22042" y="4357001"/>
                <a:ext cx="758541" cy="600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fr-F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RFQ</a:t>
                </a:r>
              </a:p>
              <a:p>
                <a:pPr algn="ctr"/>
                <a:r>
                  <a:rPr lang="en-US" altLang="fr-F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Cooler </a:t>
                </a:r>
              </a:p>
              <a:p>
                <a:pPr algn="ctr"/>
                <a:r>
                  <a:rPr lang="en-US" altLang="fr-F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Buncher</a:t>
                </a:r>
              </a:p>
            </p:txBody>
          </p:sp>
          <p:sp>
            <p:nvSpPr>
              <p:cNvPr id="104" name="TextBox 415">
                <a:extLst>
                  <a:ext uri="{FF2B5EF4-FFF2-40B4-BE49-F238E27FC236}">
                    <a16:creationId xmlns:a16="http://schemas.microsoft.com/office/drawing/2014/main" id="{3BBB751F-99E8-A24A-3D12-7EC69D44AD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72389" y="5792367"/>
                <a:ext cx="1517853" cy="26161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fr-FR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Ar: 200 - 500 mbar </a:t>
                </a:r>
              </a:p>
            </p:txBody>
          </p:sp>
          <p:sp>
            <p:nvSpPr>
              <p:cNvPr id="105" name="TextBox 408">
                <a:extLst>
                  <a:ext uri="{FF2B5EF4-FFF2-40B4-BE49-F238E27FC236}">
                    <a16:creationId xmlns:a16="http://schemas.microsoft.com/office/drawing/2014/main" id="{AF39B964-1A05-BD88-6D87-DE550F4F03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3704" y="3434976"/>
                <a:ext cx="132921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ro-RO" altLang="fr-FR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Laser system</a:t>
                </a:r>
                <a:endParaRPr lang="en-US" altLang="fr-FR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TextBox 417">
                <a:extLst>
                  <a:ext uri="{FF2B5EF4-FFF2-40B4-BE49-F238E27FC236}">
                    <a16:creationId xmlns:a16="http://schemas.microsoft.com/office/drawing/2014/main" id="{40D199B4-596E-3677-CA0A-BC51C97EE1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86105" y="4968987"/>
                <a:ext cx="1071127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fr-F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S-shape RFQ</a:t>
                </a:r>
              </a:p>
            </p:txBody>
          </p:sp>
          <p:sp>
            <p:nvSpPr>
              <p:cNvPr id="107" name="Flèche vers le bas 1030">
                <a:extLst>
                  <a:ext uri="{FF2B5EF4-FFF2-40B4-BE49-F238E27FC236}">
                    <a16:creationId xmlns:a16="http://schemas.microsoft.com/office/drawing/2014/main" id="{7236325E-A8A9-D4F3-D49E-B07B81645B61}"/>
                  </a:ext>
                </a:extLst>
              </p:cNvPr>
              <p:cNvSpPr/>
              <p:nvPr/>
            </p:nvSpPr>
            <p:spPr>
              <a:xfrm flipV="1">
                <a:off x="2663793" y="5525692"/>
                <a:ext cx="122299" cy="165822"/>
              </a:xfrm>
              <a:prstGeom prst="downArrow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TextBox 430">
                <a:extLst>
                  <a:ext uri="{FF2B5EF4-FFF2-40B4-BE49-F238E27FC236}">
                    <a16:creationId xmlns:a16="http://schemas.microsoft.com/office/drawing/2014/main" id="{F48FD0ED-8CEB-736A-DE2C-0A81D8EC9B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21042">
                <a:off x="6755326" y="3229413"/>
                <a:ext cx="772969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fr-F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Pulse up</a:t>
                </a:r>
              </a:p>
              <a:p>
                <a:r>
                  <a:rPr lang="en-US" altLang="fr-FR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(~ 3 kV)</a:t>
                </a:r>
              </a:p>
            </p:txBody>
          </p:sp>
          <p:sp>
            <p:nvSpPr>
              <p:cNvPr id="109" name="TextBox 415">
                <a:extLst>
                  <a:ext uri="{FF2B5EF4-FFF2-40B4-BE49-F238E27FC236}">
                    <a16:creationId xmlns:a16="http://schemas.microsoft.com/office/drawing/2014/main" id="{68FE4191-06FC-DEDF-A637-2FE7D60865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42782" y="5007134"/>
                <a:ext cx="1514334" cy="26161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fr-FR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He: 10</a:t>
                </a:r>
                <a:r>
                  <a:rPr lang="en-US" altLang="fr-FR" sz="11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-2 </a:t>
                </a:r>
                <a:r>
                  <a:rPr lang="en-US" altLang="fr-FR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- 10</a:t>
                </a:r>
                <a:r>
                  <a:rPr lang="en-US" altLang="fr-FR" sz="11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-3 </a:t>
                </a:r>
                <a:r>
                  <a:rPr lang="en-US" altLang="fr-FR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mbar </a:t>
                </a:r>
              </a:p>
            </p:txBody>
          </p:sp>
          <p:sp>
            <p:nvSpPr>
              <p:cNvPr id="110" name="Flèche vers le bas 446">
                <a:extLst>
                  <a:ext uri="{FF2B5EF4-FFF2-40B4-BE49-F238E27FC236}">
                    <a16:creationId xmlns:a16="http://schemas.microsoft.com/office/drawing/2014/main" id="{87072E43-C722-D25B-CE7D-243D1437DE03}"/>
                  </a:ext>
                </a:extLst>
              </p:cNvPr>
              <p:cNvSpPr/>
              <p:nvPr/>
            </p:nvSpPr>
            <p:spPr>
              <a:xfrm rot="20185198" flipV="1">
                <a:off x="7605605" y="4777446"/>
                <a:ext cx="122299" cy="165822"/>
              </a:xfrm>
              <a:prstGeom prst="downArrow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TextBox 408">
                <a:extLst>
                  <a:ext uri="{FF2B5EF4-FFF2-40B4-BE49-F238E27FC236}">
                    <a16:creationId xmlns:a16="http://schemas.microsoft.com/office/drawing/2014/main" id="{FCA014CC-A8A4-BFD7-9457-C650FADBEA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81409" y="3873937"/>
                <a:ext cx="870751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ro-RO" altLang="fr-FR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Gas cell</a:t>
                </a:r>
                <a:endParaRPr lang="en-US" altLang="fr-FR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TextBox 408">
                <a:extLst>
                  <a:ext uri="{FF2B5EF4-FFF2-40B4-BE49-F238E27FC236}">
                    <a16:creationId xmlns:a16="http://schemas.microsoft.com/office/drawing/2014/main" id="{6BC3D166-53A5-BFC1-C25D-C0B862D1A5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85793" y="5254901"/>
                <a:ext cx="662361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ro-RO" altLang="fr-FR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RFQs</a:t>
                </a:r>
                <a:endParaRPr lang="en-US" altLang="fr-FR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13" name="Image 112">
                <a:extLst>
                  <a:ext uri="{FF2B5EF4-FFF2-40B4-BE49-F238E27FC236}">
                    <a16:creationId xmlns:a16="http://schemas.microsoft.com/office/drawing/2014/main" id="{9AE194E2-192C-EBCF-AC8D-33B91CAFE5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469" b="31608"/>
              <a:stretch/>
            </p:blipFill>
            <p:spPr>
              <a:xfrm rot="17081014">
                <a:off x="7311260" y="3588615"/>
                <a:ext cx="1023050" cy="245667"/>
              </a:xfrm>
              <a:prstGeom prst="rect">
                <a:avLst/>
              </a:prstGeom>
            </p:spPr>
          </p:pic>
          <p:pic>
            <p:nvPicPr>
              <p:cNvPr id="114" name="Image 113">
                <a:extLst>
                  <a:ext uri="{FF2B5EF4-FFF2-40B4-BE49-F238E27FC236}">
                    <a16:creationId xmlns:a16="http://schemas.microsoft.com/office/drawing/2014/main" id="{B917F495-2A50-B011-623D-C8FF2C0389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64677" t="69214" r="25317" b="17915"/>
              <a:stretch/>
            </p:blipFill>
            <p:spPr>
              <a:xfrm rot="6388036">
                <a:off x="7839139" y="2858243"/>
                <a:ext cx="321621" cy="353320"/>
              </a:xfrm>
              <a:prstGeom prst="rect">
                <a:avLst/>
              </a:prstGeom>
            </p:spPr>
          </p:pic>
          <p:pic>
            <p:nvPicPr>
              <p:cNvPr id="115" name="Image 114">
                <a:extLst>
                  <a:ext uri="{FF2B5EF4-FFF2-40B4-BE49-F238E27FC236}">
                    <a16:creationId xmlns:a16="http://schemas.microsoft.com/office/drawing/2014/main" id="{120401A2-99EA-247A-78DE-EF8DA9D711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01" t="16989" r="36869" b="14998"/>
              <a:stretch/>
            </p:blipFill>
            <p:spPr>
              <a:xfrm>
                <a:off x="2072389" y="4215342"/>
                <a:ext cx="1036728" cy="1215019"/>
              </a:xfrm>
              <a:prstGeom prst="rect">
                <a:avLst/>
              </a:prstGeom>
            </p:spPr>
          </p:pic>
          <p:pic>
            <p:nvPicPr>
              <p:cNvPr id="116" name="Image 115">
                <a:extLst>
                  <a:ext uri="{FF2B5EF4-FFF2-40B4-BE49-F238E27FC236}">
                    <a16:creationId xmlns:a16="http://schemas.microsoft.com/office/drawing/2014/main" id="{B7D32BBE-D2EE-15E7-0083-1A62E2D920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40841" y="4248692"/>
                <a:ext cx="1351098" cy="778702"/>
              </a:xfrm>
              <a:prstGeom prst="rect">
                <a:avLst/>
              </a:prstGeom>
            </p:spPr>
          </p:pic>
          <p:sp>
            <p:nvSpPr>
              <p:cNvPr id="117" name="Pentagone 23">
                <a:extLst>
                  <a:ext uri="{FF2B5EF4-FFF2-40B4-BE49-F238E27FC236}">
                    <a16:creationId xmlns:a16="http://schemas.microsoft.com/office/drawing/2014/main" id="{1219342E-2E0C-E7A6-81F2-FC9E4FEBB761}"/>
                  </a:ext>
                </a:extLst>
              </p:cNvPr>
              <p:cNvSpPr/>
              <p:nvPr/>
            </p:nvSpPr>
            <p:spPr>
              <a:xfrm rot="5400000">
                <a:off x="2877590" y="4323683"/>
                <a:ext cx="895106" cy="185986"/>
              </a:xfrm>
              <a:prstGeom prst="homePlate">
                <a:avLst/>
              </a:prstGeom>
              <a:solidFill>
                <a:srgbClr val="4646EA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AA0FA8F8-8DAA-10AF-396B-EEFAC14CFF2C}"/>
                  </a:ext>
                </a:extLst>
              </p:cNvPr>
              <p:cNvSpPr/>
              <p:nvPr/>
            </p:nvSpPr>
            <p:spPr>
              <a:xfrm rot="5400000">
                <a:off x="4287091" y="4275696"/>
                <a:ext cx="446361" cy="54000"/>
              </a:xfrm>
              <a:prstGeom prst="rect">
                <a:avLst/>
              </a:prstGeom>
              <a:solidFill>
                <a:srgbClr val="4646EA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Pentagone 27">
                <a:extLst>
                  <a:ext uri="{FF2B5EF4-FFF2-40B4-BE49-F238E27FC236}">
                    <a16:creationId xmlns:a16="http://schemas.microsoft.com/office/drawing/2014/main" id="{80DE186E-6983-E246-3D0C-758FE5B4D7B6}"/>
                  </a:ext>
                </a:extLst>
              </p:cNvPr>
              <p:cNvSpPr/>
              <p:nvPr/>
            </p:nvSpPr>
            <p:spPr>
              <a:xfrm rot="10800000">
                <a:off x="2205888" y="4516589"/>
                <a:ext cx="2295785" cy="45719"/>
              </a:xfrm>
              <a:prstGeom prst="homePlate">
                <a:avLst/>
              </a:prstGeom>
              <a:solidFill>
                <a:srgbClr val="4646EA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TextBox 14">
                <a:extLst>
                  <a:ext uri="{FF2B5EF4-FFF2-40B4-BE49-F238E27FC236}">
                    <a16:creationId xmlns:a16="http://schemas.microsoft.com/office/drawing/2014/main" id="{2F2785A9-F723-E5DE-BEF9-756E2392F5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800000" flipV="1">
                <a:off x="4310254" y="3592757"/>
                <a:ext cx="54122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fr-FR" sz="2000" dirty="0">
                    <a:solidFill>
                      <a:schemeClr val="accent1">
                        <a:lumMod val="50000"/>
                      </a:schemeClr>
                    </a:solidFill>
                    <a:latin typeface="Symbol" pitchFamily="18" charset="2"/>
                  </a:rPr>
                  <a:t>l</a:t>
                </a:r>
                <a:r>
                  <a:rPr lang="en-US" altLang="fr-FR" sz="2000" baseline="-25000" dirty="0">
                    <a:solidFill>
                      <a:schemeClr val="accent1">
                        <a:lumMod val="50000"/>
                      </a:schemeClr>
                    </a:solidFill>
                    <a:latin typeface="Symbol" pitchFamily="18" charset="2"/>
                  </a:rPr>
                  <a:t>2</a:t>
                </a:r>
              </a:p>
            </p:txBody>
          </p:sp>
          <p:sp>
            <p:nvSpPr>
              <p:cNvPr id="121" name="TextBox 13">
                <a:extLst>
                  <a:ext uri="{FF2B5EF4-FFF2-40B4-BE49-F238E27FC236}">
                    <a16:creationId xmlns:a16="http://schemas.microsoft.com/office/drawing/2014/main" id="{B0AF7248-8467-DB2B-9D26-C380D7582FC9}"/>
                  </a:ext>
                </a:extLst>
              </p:cNvPr>
              <p:cNvSpPr txBox="1"/>
              <p:nvPr/>
            </p:nvSpPr>
            <p:spPr bwMode="auto">
              <a:xfrm rot="10800000" flipV="1">
                <a:off x="3121341" y="3569013"/>
                <a:ext cx="50605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2000" dirty="0">
                    <a:solidFill>
                      <a:schemeClr val="accent1">
                        <a:lumMod val="50000"/>
                      </a:schemeClr>
                    </a:solidFill>
                    <a:latin typeface="Symbol" pitchFamily="18" charset="2"/>
                  </a:rPr>
                  <a:t>l</a:t>
                </a:r>
                <a:r>
                  <a:rPr lang="en-US" sz="2000" baseline="-25000" dirty="0">
                    <a:solidFill>
                      <a:schemeClr val="accent1">
                        <a:lumMod val="50000"/>
                      </a:schemeClr>
                    </a:solidFill>
                    <a:latin typeface="+mj-lt"/>
                  </a:rPr>
                  <a:t>1</a:t>
                </a:r>
                <a:endParaRPr lang="en-US" sz="2000" baseline="-25000" dirty="0">
                  <a:solidFill>
                    <a:schemeClr val="accent1">
                      <a:lumMod val="50000"/>
                    </a:schemeClr>
                  </a:solidFill>
                  <a:latin typeface="Symbol" pitchFamily="18" charset="2"/>
                </a:endParaRPr>
              </a:p>
            </p:txBody>
          </p:sp>
          <p:sp>
            <p:nvSpPr>
              <p:cNvPr id="122" name="TextBox 430">
                <a:extLst>
                  <a:ext uri="{FF2B5EF4-FFF2-40B4-BE49-F238E27FC236}">
                    <a16:creationId xmlns:a16="http://schemas.microsoft.com/office/drawing/2014/main" id="{BFF44A1C-A4EA-FA54-39C1-8325686E66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21042">
                <a:off x="6842015" y="2725461"/>
                <a:ext cx="907621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fr-F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90° bender</a:t>
                </a:r>
              </a:p>
            </p:txBody>
          </p:sp>
        </p:grpSp>
        <p:pic>
          <p:nvPicPr>
            <p:cNvPr id="91" name="Picture 2" descr="DESIR">
              <a:extLst>
                <a:ext uri="{FF2B5EF4-FFF2-40B4-BE49-F238E27FC236}">
                  <a16:creationId xmlns:a16="http://schemas.microsoft.com/office/drawing/2014/main" id="{23B706B7-CADC-F481-F13C-0F357D27A6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73"/>
            <a:stretch/>
          </p:blipFill>
          <p:spPr bwMode="auto">
            <a:xfrm>
              <a:off x="8905719" y="4556357"/>
              <a:ext cx="1082447" cy="460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" name="Flèche vers la droite 91">
              <a:extLst>
                <a:ext uri="{FF2B5EF4-FFF2-40B4-BE49-F238E27FC236}">
                  <a16:creationId xmlns:a16="http://schemas.microsoft.com/office/drawing/2014/main" id="{9B2448C4-FE64-25E2-F842-0600D913B87E}"/>
                </a:ext>
              </a:extLst>
            </p:cNvPr>
            <p:cNvSpPr/>
            <p:nvPr/>
          </p:nvSpPr>
          <p:spPr bwMode="auto">
            <a:xfrm rot="6362024">
              <a:off x="9152863" y="3978761"/>
              <a:ext cx="658024" cy="389291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60A4B4"/>
                </a:highligh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endParaRPr>
            </a:p>
          </p:txBody>
        </p:sp>
        <p:sp>
          <p:nvSpPr>
            <p:cNvPr id="93" name="TextBox 408">
              <a:extLst>
                <a:ext uri="{FF2B5EF4-FFF2-40B4-BE49-F238E27FC236}">
                  <a16:creationId xmlns:a16="http://schemas.microsoft.com/office/drawing/2014/main" id="{EC7C2D00-EED6-779C-768D-AD8FE05181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27878" y="2489162"/>
              <a:ext cx="94448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o-RO" altLang="fr-F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SEASON</a:t>
              </a:r>
              <a:endParaRPr lang="en-US" altLang="fr-FR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6" name="ZoneTexte 135">
            <a:extLst>
              <a:ext uri="{FF2B5EF4-FFF2-40B4-BE49-F238E27FC236}">
                <a16:creationId xmlns:a16="http://schemas.microsoft.com/office/drawing/2014/main" id="{90F7FF6F-FD5D-CE72-3D3D-CD25ABE79BCF}"/>
              </a:ext>
            </a:extLst>
          </p:cNvPr>
          <p:cNvSpPr txBox="1"/>
          <p:nvPr/>
        </p:nvSpPr>
        <p:spPr>
          <a:xfrm>
            <a:off x="9784742" y="1293723"/>
            <a:ext cx="1567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ED7D31"/>
                </a:solidFill>
              </a:rPr>
              <a:t>Not to </a:t>
            </a:r>
            <a:r>
              <a:rPr lang="fr-FR" sz="2000" b="1" dirty="0" err="1">
                <a:solidFill>
                  <a:srgbClr val="ED7D31"/>
                </a:solidFill>
              </a:rPr>
              <a:t>scale</a:t>
            </a:r>
            <a:endParaRPr lang="fr-FR" sz="2000" b="1" dirty="0">
              <a:solidFill>
                <a:srgbClr val="ED7D31"/>
              </a:solidFill>
            </a:endParaRPr>
          </a:p>
          <a:p>
            <a:endParaRPr lang="fr-FR" sz="2000" b="1" dirty="0"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113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01ABD5C8-045D-AE84-5511-C150D7D01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S3-LEB moving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>
          <a:xfrm>
            <a:off x="407368" y="1402061"/>
            <a:ext cx="5472608" cy="491594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After 10 years of construction, testing and commissioning at LPC Caen, moving of S3-LEB to S</a:t>
            </a:r>
            <a:r>
              <a:rPr lang="en-GB" baseline="30000" dirty="0"/>
              <a:t>3</a:t>
            </a:r>
            <a:r>
              <a:rPr lang="en-GB" dirty="0"/>
              <a:t> in March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Around one week to </a:t>
            </a:r>
            <a:r>
              <a:rPr lang="en-GB" dirty="0" err="1"/>
              <a:t>decable</a:t>
            </a:r>
            <a:r>
              <a:rPr lang="en-GB" dirty="0"/>
              <a:t>, dismount, pack S3-LEB, 2 days to move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9D09DC8-5F35-8C7E-FA72-B8915D6E9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976" y="1556792"/>
            <a:ext cx="6143848" cy="460788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B7A29BC-D057-F0BF-A80C-F03487147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51" y="2772247"/>
            <a:ext cx="4812108" cy="3609081"/>
          </a:xfrm>
          <a:prstGeom prst="rect">
            <a:avLst/>
          </a:prstGeom>
        </p:spPr>
      </p:pic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C5427232-DA66-3CC6-457E-66096C487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6967" y="6318001"/>
            <a:ext cx="504083" cy="540000"/>
          </a:xfrm>
        </p:spPr>
        <p:txBody>
          <a:bodyPr/>
          <a:lstStyle/>
          <a:p>
            <a:fld id="{0A297500-7527-634B-90F4-69D0994C32B4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18" name="Espace réservé du pied de page 7">
            <a:extLst>
              <a:ext uri="{FF2B5EF4-FFF2-40B4-BE49-F238E27FC236}">
                <a16:creationId xmlns:a16="http://schemas.microsoft.com/office/drawing/2014/main" id="{94E16067-D35E-7FE1-217A-346AFC84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6140" y="6318001"/>
            <a:ext cx="2906816" cy="540000"/>
          </a:xfrm>
        </p:spPr>
        <p:txBody>
          <a:bodyPr/>
          <a:lstStyle/>
          <a:p>
            <a:r>
              <a:rPr lang="en-GB" dirty="0"/>
              <a:t>ISOL-France Workshop VI</a:t>
            </a:r>
          </a:p>
        </p:txBody>
      </p:sp>
      <p:sp>
        <p:nvSpPr>
          <p:cNvPr id="19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984407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29/05/2024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F5E399D-1F55-6AE5-A8FD-65F38A56F84D}"/>
              </a:ext>
            </a:extLst>
          </p:cNvPr>
          <p:cNvSpPr txBox="1"/>
          <p:nvPr/>
        </p:nvSpPr>
        <p:spPr>
          <a:xfrm>
            <a:off x="5879976" y="693322"/>
            <a:ext cx="3816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rgbClr val="ED7D31"/>
                </a:solidFill>
              </a:rPr>
              <a:t>From</a:t>
            </a:r>
            <a:r>
              <a:rPr lang="fr-FR" sz="2000" b="1" dirty="0">
                <a:solidFill>
                  <a:srgbClr val="ED7D31"/>
                </a:solidFill>
              </a:rPr>
              <a:t> Sarina last ISOLFRANCE WS</a:t>
            </a:r>
          </a:p>
          <a:p>
            <a:endParaRPr lang="fr-FR" sz="2000" b="1" dirty="0"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41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F6AE394-AB86-5E2F-1435-F456FBEFC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ISOLFRANCE, IJCLab, 3-4 avril 2025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3B275B6-D037-BCB5-2517-828B7E053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7653551-2BFA-288D-7325-BA12AB7F9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S</a:t>
            </a:r>
            <a:r>
              <a:rPr lang="fr-FR" sz="3200" baseline="30000" dirty="0"/>
              <a:t>3</a:t>
            </a:r>
            <a:r>
              <a:rPr lang="fr-FR" sz="3200" dirty="0"/>
              <a:t> LEB – </a:t>
            </a:r>
            <a:r>
              <a:rPr lang="fr-FR" sz="3200" dirty="0" err="1"/>
              <a:t>Today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36C6A0E-6249-C910-310F-2E4A2C721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640" y="845079"/>
            <a:ext cx="7311241" cy="548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97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F6AE394-AB86-5E2F-1435-F456FBEFC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ISOLFRANCE, IJCLab, 3-4 avril 2025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3B275B6-D037-BCB5-2517-828B7E053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7653551-2BFA-288D-7325-BA12AB7F9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S</a:t>
            </a:r>
            <a:r>
              <a:rPr lang="fr-FR" sz="3200" baseline="30000" dirty="0"/>
              <a:t>3</a:t>
            </a:r>
            <a:r>
              <a:rPr lang="fr-FR" sz="3200" dirty="0"/>
              <a:t> LEB – REGLIS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8035E3F-E843-863C-C7EC-CF2A8FA5B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REGLIS </a:t>
            </a:r>
            <a:r>
              <a:rPr lang="fr-FR" dirty="0" err="1"/>
              <a:t>ready</a:t>
            </a:r>
            <a:r>
              <a:rPr lang="fr-FR" dirty="0"/>
              <a:t> for off-line commissioning</a:t>
            </a:r>
          </a:p>
          <a:p>
            <a:pPr lvl="1"/>
            <a:r>
              <a:rPr lang="fr-FR" dirty="0"/>
              <a:t>REGLIS </a:t>
            </a:r>
            <a:r>
              <a:rPr lang="fr-FR" dirty="0" err="1"/>
              <a:t>started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thermoionic</a:t>
            </a:r>
            <a:r>
              <a:rPr lang="fr-FR" dirty="0"/>
              <a:t> source</a:t>
            </a:r>
          </a:p>
          <a:p>
            <a:pPr lvl="1"/>
            <a:r>
              <a:rPr lang="fr-FR" dirty="0"/>
              <a:t>Gas injection </a:t>
            </a:r>
            <a:r>
              <a:rPr lang="fr-FR" dirty="0" err="1"/>
              <a:t>operational</a:t>
            </a:r>
            <a:endParaRPr lang="fr-FR" dirty="0"/>
          </a:p>
          <a:p>
            <a:pPr lvl="1"/>
            <a:r>
              <a:rPr lang="en-GB" dirty="0"/>
              <a:t>Transmission through RFQs to the buncher  50%</a:t>
            </a:r>
          </a:p>
          <a:p>
            <a:pPr lvl="1"/>
            <a:r>
              <a:rPr lang="en-GB" dirty="0"/>
              <a:t>Filament to be prepared with Er</a:t>
            </a:r>
          </a:p>
          <a:p>
            <a:pPr lvl="1"/>
            <a:endParaRPr lang="en-GB" dirty="0"/>
          </a:p>
          <a:p>
            <a:pPr marL="457200" lvl="1" indent="0">
              <a:buNone/>
            </a:pPr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877C5B9-3797-5665-7E1A-33C02EA09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761" y="1347713"/>
            <a:ext cx="5286549" cy="3964912"/>
          </a:xfrm>
          <a:prstGeom prst="rect">
            <a:avLst/>
          </a:prstGeom>
        </p:spPr>
      </p:pic>
      <p:grpSp>
        <p:nvGrpSpPr>
          <p:cNvPr id="59" name="Groupe 58">
            <a:extLst>
              <a:ext uri="{FF2B5EF4-FFF2-40B4-BE49-F238E27FC236}">
                <a16:creationId xmlns:a16="http://schemas.microsoft.com/office/drawing/2014/main" id="{79EC33CE-7AC6-9F56-6C4C-6963B4E3F832}"/>
              </a:ext>
            </a:extLst>
          </p:cNvPr>
          <p:cNvGrpSpPr/>
          <p:nvPr/>
        </p:nvGrpSpPr>
        <p:grpSpPr>
          <a:xfrm>
            <a:off x="90345" y="3029261"/>
            <a:ext cx="6544071" cy="3039407"/>
            <a:chOff x="1977423" y="2660262"/>
            <a:chExt cx="6975707" cy="3240567"/>
          </a:xfrm>
        </p:grpSpPr>
        <p:pic>
          <p:nvPicPr>
            <p:cNvPr id="60" name="Image 16">
              <a:extLst>
                <a:ext uri="{FF2B5EF4-FFF2-40B4-BE49-F238E27FC236}">
                  <a16:creationId xmlns:a16="http://schemas.microsoft.com/office/drawing/2014/main" id="{32E17F05-AF3D-64D5-CB96-F7FD172DC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6849" y="3973871"/>
              <a:ext cx="1259010" cy="867150"/>
            </a:xfrm>
            <a:prstGeom prst="rect">
              <a:avLst/>
            </a:prstGeom>
          </p:spPr>
        </p:pic>
        <p:pic>
          <p:nvPicPr>
            <p:cNvPr id="61" name="Image 14">
              <a:extLst>
                <a:ext uri="{FF2B5EF4-FFF2-40B4-BE49-F238E27FC236}">
                  <a16:creationId xmlns:a16="http://schemas.microsoft.com/office/drawing/2014/main" id="{C6F5AE5C-1CE4-95FF-8E7E-02CE2B007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3285" y="4259119"/>
              <a:ext cx="1247895" cy="514264"/>
            </a:xfrm>
            <a:prstGeom prst="rect">
              <a:avLst/>
            </a:prstGeom>
          </p:spPr>
        </p:pic>
        <p:pic>
          <p:nvPicPr>
            <p:cNvPr id="62" name="Image 12">
              <a:extLst>
                <a:ext uri="{FF2B5EF4-FFF2-40B4-BE49-F238E27FC236}">
                  <a16:creationId xmlns:a16="http://schemas.microsoft.com/office/drawing/2014/main" id="{E53E026C-97A5-D8BE-C9E3-0C0B567A3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0814" y="4223179"/>
              <a:ext cx="617258" cy="757220"/>
            </a:xfrm>
            <a:prstGeom prst="rect">
              <a:avLst/>
            </a:prstGeom>
          </p:spPr>
        </p:pic>
        <p:sp>
          <p:nvSpPr>
            <p:cNvPr id="63" name="TextBox 418">
              <a:extLst>
                <a:ext uri="{FF2B5EF4-FFF2-40B4-BE49-F238E27FC236}">
                  <a16:creationId xmlns:a16="http://schemas.microsoft.com/office/drawing/2014/main" id="{8BA19017-39CB-D41C-788C-81FEDBEC0D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8521" y="4916812"/>
              <a:ext cx="771365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fr-F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ro-RO" altLang="fr-F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ini</a:t>
              </a:r>
              <a:r>
                <a:rPr lang="en-US" altLang="fr-F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RFQ</a:t>
              </a:r>
            </a:p>
          </p:txBody>
        </p:sp>
        <p:sp>
          <p:nvSpPr>
            <p:cNvPr id="64" name="TextBox 429">
              <a:extLst>
                <a:ext uri="{FF2B5EF4-FFF2-40B4-BE49-F238E27FC236}">
                  <a16:creationId xmlns:a16="http://schemas.microsoft.com/office/drawing/2014/main" id="{E3348108-03AC-5662-958B-6B185821B2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9340" y="4845883"/>
              <a:ext cx="535724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fr-F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QMF </a:t>
              </a:r>
            </a:p>
          </p:txBody>
        </p:sp>
        <p:sp>
          <p:nvSpPr>
            <p:cNvPr id="65" name="TextBox 430">
              <a:extLst>
                <a:ext uri="{FF2B5EF4-FFF2-40B4-BE49-F238E27FC236}">
                  <a16:creationId xmlns:a16="http://schemas.microsoft.com/office/drawing/2014/main" id="{A8D0D539-D849-B4B5-AC79-E155016E35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18056" y="4203853"/>
              <a:ext cx="758541" cy="600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fr-F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RFQ</a:t>
              </a:r>
            </a:p>
            <a:p>
              <a:pPr algn="ctr"/>
              <a:r>
                <a:rPr lang="en-US" altLang="fr-F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Cooler </a:t>
              </a:r>
            </a:p>
            <a:p>
              <a:pPr algn="ctr"/>
              <a:r>
                <a:rPr lang="en-US" altLang="fr-F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Buncher</a:t>
              </a:r>
            </a:p>
          </p:txBody>
        </p:sp>
        <p:sp>
          <p:nvSpPr>
            <p:cNvPr id="66" name="TextBox 415">
              <a:extLst>
                <a:ext uri="{FF2B5EF4-FFF2-40B4-BE49-F238E27FC236}">
                  <a16:creationId xmlns:a16="http://schemas.microsoft.com/office/drawing/2014/main" id="{5966674C-81CD-D97A-7BF9-CB977376AC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8403" y="5639219"/>
              <a:ext cx="1517853" cy="26161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fr-FR" sz="1100" dirty="0">
                  <a:latin typeface="Arial" panose="020B0604020202020204" pitchFamily="34" charset="0"/>
                  <a:cs typeface="Arial" panose="020B0604020202020204" pitchFamily="34" charset="0"/>
                </a:rPr>
                <a:t>Ar: 200 - 500 mbar </a:t>
              </a:r>
            </a:p>
          </p:txBody>
        </p:sp>
        <p:sp>
          <p:nvSpPr>
            <p:cNvPr id="67" name="TextBox 417">
              <a:extLst>
                <a:ext uri="{FF2B5EF4-FFF2-40B4-BE49-F238E27FC236}">
                  <a16:creationId xmlns:a16="http://schemas.microsoft.com/office/drawing/2014/main" id="{E8DE88D7-3EA6-D50E-39C2-DCB43D69C1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2119" y="4815839"/>
              <a:ext cx="1071127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fr-F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S-shape RFQ</a:t>
              </a:r>
            </a:p>
          </p:txBody>
        </p:sp>
        <p:sp>
          <p:nvSpPr>
            <p:cNvPr id="68" name="Flèche vers le bas 1030">
              <a:extLst>
                <a:ext uri="{FF2B5EF4-FFF2-40B4-BE49-F238E27FC236}">
                  <a16:creationId xmlns:a16="http://schemas.microsoft.com/office/drawing/2014/main" id="{84368A76-3CDE-EBC0-B404-2405DB251162}"/>
                </a:ext>
              </a:extLst>
            </p:cNvPr>
            <p:cNvSpPr/>
            <p:nvPr/>
          </p:nvSpPr>
          <p:spPr>
            <a:xfrm flipV="1">
              <a:off x="2859807" y="5372544"/>
              <a:ext cx="122299" cy="165822"/>
            </a:xfrm>
            <a:prstGeom prst="downArrow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TextBox 430">
              <a:extLst>
                <a:ext uri="{FF2B5EF4-FFF2-40B4-BE49-F238E27FC236}">
                  <a16:creationId xmlns:a16="http://schemas.microsoft.com/office/drawing/2014/main" id="{D8843764-0C3F-5C25-5CDD-CA08798021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21042">
              <a:off x="6951340" y="3076265"/>
              <a:ext cx="77296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fr-F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Pulse up</a:t>
              </a:r>
            </a:p>
            <a:p>
              <a:r>
                <a:rPr lang="en-US" altLang="fr-FR" sz="1100" dirty="0">
                  <a:latin typeface="Arial" panose="020B0604020202020204" pitchFamily="34" charset="0"/>
                  <a:cs typeface="Arial" panose="020B0604020202020204" pitchFamily="34" charset="0"/>
                </a:rPr>
                <a:t>(~ 3 kV)</a:t>
              </a:r>
            </a:p>
          </p:txBody>
        </p:sp>
        <p:sp>
          <p:nvSpPr>
            <p:cNvPr id="70" name="TextBox 415">
              <a:extLst>
                <a:ext uri="{FF2B5EF4-FFF2-40B4-BE49-F238E27FC236}">
                  <a16:creationId xmlns:a16="http://schemas.microsoft.com/office/drawing/2014/main" id="{006F416B-D515-1344-A6C9-982E31A5F3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38796" y="4853986"/>
              <a:ext cx="1514334" cy="26161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fr-FR" sz="1100" dirty="0">
                  <a:latin typeface="Arial" panose="020B0604020202020204" pitchFamily="34" charset="0"/>
                  <a:cs typeface="Arial" panose="020B0604020202020204" pitchFamily="34" charset="0"/>
                </a:rPr>
                <a:t>He: 10</a:t>
              </a:r>
              <a:r>
                <a:rPr lang="en-US" altLang="fr-FR" sz="11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-2 </a:t>
              </a:r>
              <a:r>
                <a:rPr lang="en-US" altLang="fr-FR" sz="1100" dirty="0">
                  <a:latin typeface="Arial" panose="020B0604020202020204" pitchFamily="34" charset="0"/>
                  <a:cs typeface="Arial" panose="020B0604020202020204" pitchFamily="34" charset="0"/>
                </a:rPr>
                <a:t>- 10</a:t>
              </a:r>
              <a:r>
                <a:rPr lang="en-US" altLang="fr-FR" sz="11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-3 </a:t>
              </a:r>
              <a:r>
                <a:rPr lang="en-US" altLang="fr-FR" sz="1100" dirty="0">
                  <a:latin typeface="Arial" panose="020B0604020202020204" pitchFamily="34" charset="0"/>
                  <a:cs typeface="Arial" panose="020B0604020202020204" pitchFamily="34" charset="0"/>
                </a:rPr>
                <a:t>mbar </a:t>
              </a:r>
            </a:p>
          </p:txBody>
        </p:sp>
        <p:sp>
          <p:nvSpPr>
            <p:cNvPr id="71" name="Flèche vers le bas 446">
              <a:extLst>
                <a:ext uri="{FF2B5EF4-FFF2-40B4-BE49-F238E27FC236}">
                  <a16:creationId xmlns:a16="http://schemas.microsoft.com/office/drawing/2014/main" id="{7A94C22E-C9A2-8680-D406-3096CFA1784D}"/>
                </a:ext>
              </a:extLst>
            </p:cNvPr>
            <p:cNvSpPr/>
            <p:nvPr/>
          </p:nvSpPr>
          <p:spPr>
            <a:xfrm rot="20185198" flipV="1">
              <a:off x="7801619" y="4624298"/>
              <a:ext cx="122299" cy="165822"/>
            </a:xfrm>
            <a:prstGeom prst="downArrow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TextBox 408">
              <a:extLst>
                <a:ext uri="{FF2B5EF4-FFF2-40B4-BE49-F238E27FC236}">
                  <a16:creationId xmlns:a16="http://schemas.microsoft.com/office/drawing/2014/main" id="{095137F0-7C45-D723-A95C-EF92413C5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7423" y="3720789"/>
              <a:ext cx="87075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o-RO" altLang="fr-F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Gas cell</a:t>
              </a:r>
              <a:endParaRPr lang="en-US" altLang="fr-FR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TextBox 408">
              <a:extLst>
                <a:ext uri="{FF2B5EF4-FFF2-40B4-BE49-F238E27FC236}">
                  <a16:creationId xmlns:a16="http://schemas.microsoft.com/office/drawing/2014/main" id="{C7A1DC50-BFC1-4D3E-CC03-32DE52E80F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1807" y="5101753"/>
              <a:ext cx="66236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o-RO" altLang="fr-F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RFQs</a:t>
              </a:r>
              <a:endParaRPr lang="en-US" altLang="fr-FR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42720CB9-6543-EE9E-3508-EBA75A79E9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69" b="31608"/>
            <a:stretch/>
          </p:blipFill>
          <p:spPr>
            <a:xfrm rot="17081014">
              <a:off x="7507274" y="3435467"/>
              <a:ext cx="1023050" cy="245667"/>
            </a:xfrm>
            <a:prstGeom prst="rect">
              <a:avLst/>
            </a:prstGeom>
          </p:spPr>
        </p:pic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628D72DD-5F8F-BDD3-DDA5-FC61D53AB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01" t="16989" r="36869" b="14998"/>
            <a:stretch/>
          </p:blipFill>
          <p:spPr>
            <a:xfrm>
              <a:off x="2268403" y="4062194"/>
              <a:ext cx="1036728" cy="1215019"/>
            </a:xfrm>
            <a:prstGeom prst="rect">
              <a:avLst/>
            </a:prstGeom>
          </p:spPr>
        </p:pic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C1778766-528F-BD58-E6FD-B77E06C4F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6855" y="4095544"/>
              <a:ext cx="1351098" cy="778702"/>
            </a:xfrm>
            <a:prstGeom prst="rect">
              <a:avLst/>
            </a:prstGeom>
          </p:spPr>
        </p:pic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C1B0C0BB-042F-EF3A-8028-248E19F2C13E}"/>
                </a:ext>
              </a:extLst>
            </p:cNvPr>
            <p:cNvCxnSpPr>
              <a:cxnSpLocks/>
            </p:cNvCxnSpPr>
            <p:nvPr/>
          </p:nvCxnSpPr>
          <p:spPr>
            <a:xfrm>
              <a:off x="8047442" y="2887840"/>
              <a:ext cx="248484" cy="7641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430">
              <a:extLst>
                <a:ext uri="{FF2B5EF4-FFF2-40B4-BE49-F238E27FC236}">
                  <a16:creationId xmlns:a16="http://schemas.microsoft.com/office/drawing/2014/main" id="{A2AF3A67-EAE9-28D7-6902-40CC58217F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21042">
              <a:off x="7447674" y="2660262"/>
              <a:ext cx="498855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fr-F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MCP</a:t>
              </a:r>
            </a:p>
          </p:txBody>
        </p:sp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id="{D86F9FDC-75C1-93D6-2E3A-F95E029D34A6}"/>
                </a:ext>
              </a:extLst>
            </p:cNvPr>
            <p:cNvCxnSpPr>
              <a:cxnSpLocks/>
            </p:cNvCxnSpPr>
            <p:nvPr/>
          </p:nvCxnSpPr>
          <p:spPr>
            <a:xfrm>
              <a:off x="3459869" y="4062194"/>
              <a:ext cx="0" cy="422701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8BFF18A1-29F2-9711-8900-7F34CF99FFF7}"/>
                </a:ext>
              </a:extLst>
            </p:cNvPr>
            <p:cNvSpPr/>
            <p:nvPr/>
          </p:nvSpPr>
          <p:spPr>
            <a:xfrm>
              <a:off x="3474030" y="4323331"/>
              <a:ext cx="45719" cy="10270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TextBox 408">
              <a:extLst>
                <a:ext uri="{FF2B5EF4-FFF2-40B4-BE49-F238E27FC236}">
                  <a16:creationId xmlns:a16="http://schemas.microsoft.com/office/drawing/2014/main" id="{30DC2FDE-5433-D4D9-DA14-8CC7D38116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4201" y="3438121"/>
              <a:ext cx="135109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o-RO" altLang="fr-FR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Thermoionic</a:t>
              </a:r>
              <a:r>
                <a:rPr lang="ro-RO" altLang="fr-F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o-RO" altLang="fr-FR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source</a:t>
              </a:r>
              <a:endParaRPr lang="en-US" altLang="fr-FR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1390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F6AE394-AB86-5E2F-1435-F456FBEFC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ISOLFRANCE, IJCLab, 3-4 avril 2025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3B275B6-D037-BCB5-2517-828B7E053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7653551-2BFA-288D-7325-BA12AB7F9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S</a:t>
            </a:r>
            <a:r>
              <a:rPr lang="fr-FR" sz="3200" baseline="30000" dirty="0"/>
              <a:t>3</a:t>
            </a:r>
            <a:r>
              <a:rPr lang="fr-FR" sz="3200" dirty="0"/>
              <a:t> LEB – REGLIS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8035E3F-E843-863C-C7EC-CF2A8FA5B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PILGRIM </a:t>
            </a:r>
            <a:r>
              <a:rPr lang="fr-FR" dirty="0" err="1"/>
              <a:t>ready</a:t>
            </a:r>
            <a:r>
              <a:rPr lang="fr-FR" dirty="0"/>
              <a:t> for off-line commissioning</a:t>
            </a:r>
          </a:p>
          <a:p>
            <a:pPr lvl="1"/>
            <a:r>
              <a:rPr lang="fr-FR" dirty="0"/>
              <a:t>Cs ion source </a:t>
            </a:r>
            <a:r>
              <a:rPr lang="fr-FR" dirty="0" err="1"/>
              <a:t>installed</a:t>
            </a:r>
            <a:endParaRPr lang="fr-FR" dirty="0"/>
          </a:p>
          <a:p>
            <a:pPr lvl="1"/>
            <a:r>
              <a:rPr lang="en-GB" dirty="0" err="1"/>
              <a:t>Fastcomtec</a:t>
            </a:r>
            <a:r>
              <a:rPr lang="en-GB" dirty="0"/>
              <a:t> acquisition system for the </a:t>
            </a:r>
            <a:r>
              <a:rPr lang="en-GB" dirty="0" err="1"/>
              <a:t>Magnetof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In preparation: voltage stabilization (low pass filter tested at LPC, safety under construction)</a:t>
            </a:r>
          </a:p>
          <a:p>
            <a:pPr lvl="1"/>
            <a:endParaRPr lang="en-GB" dirty="0"/>
          </a:p>
          <a:p>
            <a:pPr marL="457200" lvl="1" indent="0">
              <a:buNone/>
            </a:pPr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BE4185E-7D7A-293C-D575-C40AEC8D9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98" b="9939"/>
          <a:stretch/>
        </p:blipFill>
        <p:spPr>
          <a:xfrm>
            <a:off x="3013479" y="2634342"/>
            <a:ext cx="6768752" cy="368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64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F6AE394-AB86-5E2F-1435-F456FBEFC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ISOLFRANCE, IJCLab, 3-4 avril 2025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3B275B6-D037-BCB5-2517-828B7E053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7653551-2BFA-288D-7325-BA12AB7F9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S</a:t>
            </a:r>
            <a:r>
              <a:rPr lang="fr-FR" sz="3200" baseline="30000" dirty="0"/>
              <a:t>3</a:t>
            </a:r>
            <a:r>
              <a:rPr lang="fr-FR" sz="3200" dirty="0"/>
              <a:t> LEB – 90° </a:t>
            </a:r>
            <a:r>
              <a:rPr lang="fr-FR" sz="3200" dirty="0" err="1"/>
              <a:t>bender</a:t>
            </a:r>
            <a:r>
              <a:rPr lang="fr-FR" sz="3200" dirty="0"/>
              <a:t> and </a:t>
            </a:r>
            <a:r>
              <a:rPr lang="fr-FR" sz="3200" dirty="0" err="1"/>
              <a:t>connection</a:t>
            </a:r>
            <a:r>
              <a:rPr lang="fr-FR" sz="3200" dirty="0"/>
              <a:t> </a:t>
            </a:r>
            <a:r>
              <a:rPr lang="fr-FR" sz="3200" dirty="0" err="1"/>
              <a:t>lines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8035E3F-E843-863C-C7EC-CF2A8FA5B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GB" dirty="0"/>
              <a:t>90° Bender installed and aligned</a:t>
            </a:r>
          </a:p>
          <a:p>
            <a:pPr lvl="1"/>
            <a:r>
              <a:rPr lang="en-GB" dirty="0"/>
              <a:t>Vacuum + CC + PS to be installed</a:t>
            </a:r>
          </a:p>
          <a:p>
            <a:pPr lvl="1"/>
            <a:r>
              <a:rPr lang="en-GB" dirty="0"/>
              <a:t>Connection lines should be ready in May</a:t>
            </a:r>
            <a:endParaRPr lang="fr-FR" dirty="0"/>
          </a:p>
          <a:p>
            <a:pPr lvl="1"/>
            <a:r>
              <a:rPr lang="en-GB" dirty="0"/>
              <a:t>To be tested: 90° bender at 3kV</a:t>
            </a:r>
          </a:p>
          <a:p>
            <a:pPr lvl="2"/>
            <a:r>
              <a:rPr lang="en-GB" dirty="0"/>
              <a:t>If OK =&gt; 3KV RF Amplifiers, if not OK =&gt; 4kV power supplies</a:t>
            </a:r>
          </a:p>
          <a:p>
            <a:pPr lvl="1"/>
            <a:endParaRPr lang="en-GB" dirty="0"/>
          </a:p>
          <a:p>
            <a:pPr marL="457200" lvl="1" indent="0">
              <a:buNone/>
            </a:pPr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7004543-C258-6838-AFB7-B7256244B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016" y="1438076"/>
            <a:ext cx="5760640" cy="432048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C43C224-BCC5-8F12-6C5F-4D24701D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" t="8849" r="11156" b="15414"/>
          <a:stretch/>
        </p:blipFill>
        <p:spPr>
          <a:xfrm>
            <a:off x="462455" y="2923054"/>
            <a:ext cx="5338217" cy="340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52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F6AE394-AB86-5E2F-1435-F456FBEFC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ISOLFRANCE, IJCLab, 3-4 avril 2025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3B275B6-D037-BCB5-2517-828B7E053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7653551-2BFA-288D-7325-BA12AB7F9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S</a:t>
            </a:r>
            <a:r>
              <a:rPr lang="fr-FR" sz="3200" baseline="30000" dirty="0"/>
              <a:t>3</a:t>
            </a:r>
            <a:r>
              <a:rPr lang="fr-FR" sz="3200" dirty="0"/>
              <a:t> LEB – Laser </a:t>
            </a:r>
            <a:r>
              <a:rPr lang="fr-FR" sz="3200" dirty="0" err="1"/>
              <a:t>beam</a:t>
            </a:r>
            <a:r>
              <a:rPr lang="fr-FR" sz="3200" dirty="0"/>
              <a:t> transport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8035E3F-E843-863C-C7EC-CF2A8FA5B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GB" dirty="0"/>
              <a:t>Installation of post and boxes in May</a:t>
            </a:r>
          </a:p>
          <a:p>
            <a:pPr lvl="1"/>
            <a:r>
              <a:rPr lang="en-GB" dirty="0"/>
              <a:t>Laser safety in the S</a:t>
            </a:r>
            <a:r>
              <a:rPr lang="en-GB" baseline="30000" dirty="0"/>
              <a:t>3</a:t>
            </a:r>
            <a:r>
              <a:rPr lang="en-GB" dirty="0"/>
              <a:t> room to be finalized for ”Expert mode”</a:t>
            </a:r>
          </a:p>
          <a:p>
            <a:pPr lvl="1"/>
            <a:r>
              <a:rPr lang="en-GB" dirty="0"/>
              <a:t>Short term: S</a:t>
            </a:r>
            <a:r>
              <a:rPr lang="en-GB" baseline="30000" dirty="0"/>
              <a:t>3</a:t>
            </a:r>
            <a:r>
              <a:rPr lang="en-GB" dirty="0"/>
              <a:t> room closed for none laser experts ?</a:t>
            </a:r>
          </a:p>
          <a:p>
            <a:pPr lvl="1"/>
            <a:endParaRPr lang="en-GB" dirty="0"/>
          </a:p>
          <a:p>
            <a:pPr marL="457200" lvl="1" indent="0">
              <a:buNone/>
            </a:pPr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9EC6E8F-0251-F3A1-B680-85FABD775D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540" t="10937"/>
          <a:stretch/>
        </p:blipFill>
        <p:spPr>
          <a:xfrm>
            <a:off x="6371581" y="1166166"/>
            <a:ext cx="5400600" cy="512718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89D0A45-34C0-F61A-D02D-4E3AF153C6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41" t="22891" r="21416" b="11350"/>
          <a:stretch/>
        </p:blipFill>
        <p:spPr>
          <a:xfrm>
            <a:off x="1473846" y="2557220"/>
            <a:ext cx="3161655" cy="360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7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F6AE394-AB86-5E2F-1435-F456FBEFC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ISOLFRANCE, IJCLab, 3-4 avril 2025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3B275B6-D037-BCB5-2517-828B7E053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7653551-2BFA-288D-7325-BA12AB7F9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S</a:t>
            </a:r>
            <a:r>
              <a:rPr lang="fr-FR" sz="3200" baseline="30000" dirty="0"/>
              <a:t>3</a:t>
            </a:r>
            <a:r>
              <a:rPr lang="fr-FR" sz="3200" dirty="0"/>
              <a:t> LEB – </a:t>
            </a:r>
            <a:r>
              <a:rPr lang="fr-FR" sz="3200" dirty="0" err="1"/>
              <a:t>Toward</a:t>
            </a:r>
            <a:r>
              <a:rPr lang="fr-FR" sz="3200" dirty="0"/>
              <a:t> on-line commissioning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1962B2A3-A477-95C8-74DD-0959D6F86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51923"/>
            <a:ext cx="12192000" cy="5166078"/>
          </a:xfrm>
        </p:spPr>
        <p:txBody>
          <a:bodyPr>
            <a:normAutofit/>
          </a:bodyPr>
          <a:lstStyle/>
          <a:p>
            <a:r>
              <a:rPr lang="fr-FR" dirty="0"/>
              <a:t>Test of the </a:t>
            </a:r>
            <a:r>
              <a:rPr lang="fr-FR" dirty="0" err="1"/>
              <a:t>complete</a:t>
            </a:r>
            <a:r>
              <a:rPr lang="fr-FR" dirty="0"/>
              <a:t> new S</a:t>
            </a:r>
            <a:r>
              <a:rPr lang="fr-FR" baseline="30000" dirty="0"/>
              <a:t>3</a:t>
            </a:r>
            <a:r>
              <a:rPr lang="fr-FR" dirty="0"/>
              <a:t>LEB line</a:t>
            </a:r>
          </a:p>
          <a:p>
            <a:pPr lvl="1"/>
            <a:r>
              <a:rPr lang="fr-FR" dirty="0" err="1"/>
              <a:t>With</a:t>
            </a:r>
            <a:r>
              <a:rPr lang="fr-FR" dirty="0"/>
              <a:t> Er laser </a:t>
            </a:r>
            <a:r>
              <a:rPr lang="fr-FR" dirty="0" err="1"/>
              <a:t>ionized</a:t>
            </a:r>
            <a:r>
              <a:rPr lang="fr-FR" dirty="0"/>
              <a:t> up to PILGRIM</a:t>
            </a:r>
          </a:p>
          <a:p>
            <a:pPr lvl="1"/>
            <a:r>
              <a:rPr lang="fr-FR" dirty="0"/>
              <a:t>Test of the </a:t>
            </a:r>
            <a:r>
              <a:rPr lang="fr-FR" dirty="0" err="1"/>
              <a:t>different</a:t>
            </a:r>
            <a:r>
              <a:rPr lang="fr-FR" dirty="0"/>
              <a:t> configuration of the 90° </a:t>
            </a:r>
            <a:r>
              <a:rPr lang="fr-FR" dirty="0" err="1"/>
              <a:t>bender</a:t>
            </a:r>
            <a:endParaRPr lang="fr-FR" dirty="0"/>
          </a:p>
          <a:p>
            <a:pPr lvl="1"/>
            <a:r>
              <a:rPr lang="fr-FR" dirty="0" err="1"/>
              <a:t>Improvement</a:t>
            </a:r>
            <a:r>
              <a:rPr lang="fr-FR" dirty="0"/>
              <a:t> of the in </a:t>
            </a:r>
            <a:r>
              <a:rPr lang="fr-FR" dirty="0" err="1"/>
              <a:t>gas</a:t>
            </a:r>
            <a:r>
              <a:rPr lang="fr-FR" dirty="0"/>
              <a:t> jet </a:t>
            </a:r>
            <a:r>
              <a:rPr lang="fr-FR" dirty="0" err="1"/>
              <a:t>spectroscopy</a:t>
            </a:r>
            <a:r>
              <a:rPr lang="fr-FR" dirty="0"/>
              <a:t>  </a:t>
            </a:r>
            <a:r>
              <a:rPr lang="fr-FR" dirty="0" err="1"/>
              <a:t>resolution</a:t>
            </a:r>
            <a:r>
              <a:rPr lang="fr-FR" dirty="0"/>
              <a:t> (=&gt; M=8)</a:t>
            </a:r>
          </a:p>
          <a:p>
            <a:pPr lvl="1"/>
            <a:r>
              <a:rPr lang="fr-FR" dirty="0"/>
              <a:t>Test of the Si detectors</a:t>
            </a:r>
          </a:p>
          <a:p>
            <a:pPr lvl="1"/>
            <a:r>
              <a:rPr lang="fr-FR" dirty="0" err="1"/>
              <a:t>Efficiency</a:t>
            </a:r>
            <a:r>
              <a:rPr lang="fr-FR" dirty="0"/>
              <a:t> </a:t>
            </a:r>
            <a:r>
              <a:rPr lang="fr-FR" dirty="0" err="1"/>
              <a:t>measurement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baseline="30000" dirty="0"/>
              <a:t>223</a:t>
            </a:r>
            <a:r>
              <a:rPr lang="fr-FR" dirty="0"/>
              <a:t>Ra</a:t>
            </a:r>
          </a:p>
          <a:p>
            <a:r>
              <a:rPr lang="fr-FR" dirty="0"/>
              <a:t>Entrance </a:t>
            </a:r>
            <a:r>
              <a:rPr lang="fr-FR" dirty="0" err="1"/>
              <a:t>window</a:t>
            </a:r>
            <a:endParaRPr lang="fr-FR" dirty="0"/>
          </a:p>
          <a:p>
            <a:pPr lvl="1"/>
            <a:r>
              <a:rPr lang="fr-FR" dirty="0"/>
              <a:t>Test of the </a:t>
            </a:r>
            <a:r>
              <a:rPr lang="fr-FR" dirty="0" err="1"/>
              <a:t>connection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S</a:t>
            </a:r>
            <a:r>
              <a:rPr lang="fr-FR" baseline="30000" dirty="0"/>
              <a:t>3</a:t>
            </a:r>
            <a:r>
              <a:rPr lang="fr-FR" dirty="0"/>
              <a:t> and S</a:t>
            </a:r>
            <a:r>
              <a:rPr lang="fr-FR" baseline="30000" dirty="0"/>
              <a:t>3</a:t>
            </a:r>
            <a:r>
              <a:rPr lang="fr-FR" dirty="0"/>
              <a:t>LEB </a:t>
            </a:r>
            <a:r>
              <a:rPr lang="fr-FR" dirty="0" err="1"/>
              <a:t>with</a:t>
            </a:r>
            <a:r>
              <a:rPr lang="fr-FR" dirty="0"/>
              <a:t> the 3µm Ti entrance </a:t>
            </a:r>
            <a:r>
              <a:rPr lang="fr-FR" dirty="0" err="1"/>
              <a:t>window</a:t>
            </a:r>
            <a:endParaRPr lang="fr-FR" dirty="0"/>
          </a:p>
          <a:p>
            <a:pPr lvl="1"/>
            <a:r>
              <a:rPr lang="fr-FR" dirty="0" err="1"/>
              <a:t>Development</a:t>
            </a:r>
            <a:r>
              <a:rPr lang="fr-FR" dirty="0"/>
              <a:t> of </a:t>
            </a:r>
            <a:r>
              <a:rPr lang="fr-FR" dirty="0" err="1"/>
              <a:t>thin</a:t>
            </a:r>
            <a:r>
              <a:rPr lang="fr-FR" dirty="0"/>
              <a:t> entrance </a:t>
            </a:r>
            <a:r>
              <a:rPr lang="fr-FR" dirty="0" err="1"/>
              <a:t>windows</a:t>
            </a:r>
            <a:r>
              <a:rPr lang="fr-FR" dirty="0"/>
              <a:t> on the test </a:t>
            </a:r>
            <a:r>
              <a:rPr lang="fr-FR" dirty="0" err="1"/>
              <a:t>bench</a:t>
            </a:r>
            <a:endParaRPr lang="en-GB" dirty="0"/>
          </a:p>
          <a:p>
            <a:r>
              <a:rPr lang="fr-FR" dirty="0" err="1"/>
              <a:t>Exhaust</a:t>
            </a:r>
            <a:r>
              <a:rPr lang="fr-FR" dirty="0"/>
              <a:t> system</a:t>
            </a:r>
          </a:p>
          <a:p>
            <a:pPr lvl="1"/>
            <a:r>
              <a:rPr lang="fr-FR" dirty="0" err="1"/>
              <a:t>Implementation</a:t>
            </a:r>
            <a:r>
              <a:rPr lang="fr-FR" dirty="0"/>
              <a:t> of the </a:t>
            </a:r>
            <a:r>
              <a:rPr lang="fr-FR" dirty="0" err="1"/>
              <a:t>delay</a:t>
            </a:r>
            <a:r>
              <a:rPr lang="fr-FR" dirty="0"/>
              <a:t> line </a:t>
            </a:r>
          </a:p>
          <a:p>
            <a:pPr marL="457200" lvl="1" indent="0">
              <a:buNone/>
            </a:pPr>
            <a:r>
              <a:rPr lang="fr-FR" dirty="0"/>
              <a:t>    on the roof of S</a:t>
            </a:r>
            <a:r>
              <a:rPr lang="fr-FR" baseline="30000" dirty="0"/>
              <a:t>3</a:t>
            </a:r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C1CE4DA9-7580-40A5-E1AB-BA70679C049A}"/>
              </a:ext>
            </a:extLst>
          </p:cNvPr>
          <p:cNvGrpSpPr/>
          <p:nvPr/>
        </p:nvGrpSpPr>
        <p:grpSpPr>
          <a:xfrm>
            <a:off x="4342633" y="1426607"/>
            <a:ext cx="7199755" cy="4957669"/>
            <a:chOff x="4342633" y="1256127"/>
            <a:chExt cx="7199755" cy="4957669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577BBAB-79E7-3119-4A8E-03E538C3FA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3880" t="12986" r="24501" b="46899"/>
            <a:stretch/>
          </p:blipFill>
          <p:spPr>
            <a:xfrm rot="6388036">
              <a:off x="10805066" y="3502434"/>
              <a:ext cx="373446" cy="1101198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3C80DB1-C47B-F725-F267-3840CC76D6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291" t="70012" r="49412" b="17649"/>
            <a:stretch/>
          </p:blipFill>
          <p:spPr>
            <a:xfrm rot="6388036">
              <a:off x="10033504" y="3187822"/>
              <a:ext cx="684469" cy="338702"/>
            </a:xfrm>
            <a:prstGeom prst="rect">
              <a:avLst/>
            </a:prstGeom>
          </p:spPr>
        </p:pic>
        <p:pic>
          <p:nvPicPr>
            <p:cNvPr id="10" name="Image 20">
              <a:extLst>
                <a:ext uri="{FF2B5EF4-FFF2-40B4-BE49-F238E27FC236}">
                  <a16:creationId xmlns:a16="http://schemas.microsoft.com/office/drawing/2014/main" id="{C34BBAE9-F943-AB6D-FA1F-CA498B2AB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133413">
              <a:off x="9791405" y="1592548"/>
              <a:ext cx="1769392" cy="1096549"/>
            </a:xfrm>
            <a:prstGeom prst="rect">
              <a:avLst/>
            </a:prstGeom>
          </p:spPr>
        </p:pic>
        <p:pic>
          <p:nvPicPr>
            <p:cNvPr id="11" name="Image 16">
              <a:extLst>
                <a:ext uri="{FF2B5EF4-FFF2-40B4-BE49-F238E27FC236}">
                  <a16:creationId xmlns:a16="http://schemas.microsoft.com/office/drawing/2014/main" id="{7E7A8325-C165-7DB2-0E51-735B2800D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91079" y="4910454"/>
              <a:ext cx="1259010" cy="867150"/>
            </a:xfrm>
            <a:prstGeom prst="rect">
              <a:avLst/>
            </a:prstGeom>
          </p:spPr>
        </p:pic>
        <p:pic>
          <p:nvPicPr>
            <p:cNvPr id="12" name="Image 14">
              <a:extLst>
                <a:ext uri="{FF2B5EF4-FFF2-40B4-BE49-F238E27FC236}">
                  <a16:creationId xmlns:a16="http://schemas.microsoft.com/office/drawing/2014/main" id="{012E1BCB-5060-3000-9148-A7B8AA5BB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7515" y="5195702"/>
              <a:ext cx="1247895" cy="514264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55125113-8A1F-880B-C156-D3F750D28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5044" y="5159762"/>
              <a:ext cx="617258" cy="75722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9A252940-010B-7F67-65A4-52232C5D89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69" b="31608"/>
            <a:stretch/>
          </p:blipFill>
          <p:spPr>
            <a:xfrm rot="17081014">
              <a:off x="9581504" y="4372050"/>
              <a:ext cx="1023050" cy="245667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8FCABB31-9034-9C51-D975-388D77876A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677" t="69214" r="25317" b="17915"/>
            <a:stretch/>
          </p:blipFill>
          <p:spPr>
            <a:xfrm rot="6388036">
              <a:off x="10109383" y="3641678"/>
              <a:ext cx="321621" cy="35332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60886AA3-D21E-5F84-D34E-812CF7DD4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01" t="16989" r="36869" b="14998"/>
            <a:stretch/>
          </p:blipFill>
          <p:spPr>
            <a:xfrm>
              <a:off x="4342633" y="4998777"/>
              <a:ext cx="1036728" cy="1215019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7AFD2DD-16B8-A09F-C937-6C1A0E19E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1085" y="5032127"/>
              <a:ext cx="1351098" cy="778702"/>
            </a:xfrm>
            <a:prstGeom prst="rect">
              <a:avLst/>
            </a:prstGeom>
          </p:spPr>
        </p:pic>
        <p:sp>
          <p:nvSpPr>
            <p:cNvPr id="18" name="Pentagone 23">
              <a:extLst>
                <a:ext uri="{FF2B5EF4-FFF2-40B4-BE49-F238E27FC236}">
                  <a16:creationId xmlns:a16="http://schemas.microsoft.com/office/drawing/2014/main" id="{AF0C129F-500D-60E4-60BB-EA272D288898}"/>
                </a:ext>
              </a:extLst>
            </p:cNvPr>
            <p:cNvSpPr/>
            <p:nvPr/>
          </p:nvSpPr>
          <p:spPr>
            <a:xfrm rot="5400000">
              <a:off x="5147834" y="5107118"/>
              <a:ext cx="895106" cy="185986"/>
            </a:xfrm>
            <a:prstGeom prst="homePlate">
              <a:avLst/>
            </a:prstGeom>
            <a:solidFill>
              <a:srgbClr val="4646E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8FE2C94-485D-0499-3001-EC7A7BAD088F}"/>
                </a:ext>
              </a:extLst>
            </p:cNvPr>
            <p:cNvSpPr/>
            <p:nvPr/>
          </p:nvSpPr>
          <p:spPr>
            <a:xfrm rot="5400000">
              <a:off x="6557335" y="5059131"/>
              <a:ext cx="446361" cy="54000"/>
            </a:xfrm>
            <a:prstGeom prst="rect">
              <a:avLst/>
            </a:prstGeom>
            <a:solidFill>
              <a:srgbClr val="4646E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Pentagone 27">
              <a:extLst>
                <a:ext uri="{FF2B5EF4-FFF2-40B4-BE49-F238E27FC236}">
                  <a16:creationId xmlns:a16="http://schemas.microsoft.com/office/drawing/2014/main" id="{C0175DDE-7FF7-F1BD-6355-347C0D8ECCAA}"/>
                </a:ext>
              </a:extLst>
            </p:cNvPr>
            <p:cNvSpPr/>
            <p:nvPr/>
          </p:nvSpPr>
          <p:spPr>
            <a:xfrm rot="10800000">
              <a:off x="4476132" y="5300024"/>
              <a:ext cx="2295785" cy="45719"/>
            </a:xfrm>
            <a:prstGeom prst="homePlate">
              <a:avLst/>
            </a:prstGeom>
            <a:solidFill>
              <a:srgbClr val="4646E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EAD54E58-2526-A655-5154-B58FA44A34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6580498" y="4376192"/>
              <a:ext cx="54122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fr-FR" sz="2000" dirty="0">
                  <a:solidFill>
                    <a:schemeClr val="accent1">
                      <a:lumMod val="50000"/>
                    </a:schemeClr>
                  </a:solidFill>
                  <a:latin typeface="Symbol" pitchFamily="18" charset="2"/>
                </a:rPr>
                <a:t>l</a:t>
              </a:r>
              <a:r>
                <a:rPr lang="en-US" altLang="fr-FR" sz="2000" baseline="-25000" dirty="0">
                  <a:solidFill>
                    <a:schemeClr val="accent1">
                      <a:lumMod val="50000"/>
                    </a:schemeClr>
                  </a:solidFill>
                  <a:latin typeface="Symbol" pitchFamily="18" charset="2"/>
                </a:rPr>
                <a:t>2</a:t>
              </a:r>
            </a:p>
          </p:txBody>
        </p:sp>
        <p:sp>
          <p:nvSpPr>
            <p:cNvPr id="22" name="TextBox 13">
              <a:extLst>
                <a:ext uri="{FF2B5EF4-FFF2-40B4-BE49-F238E27FC236}">
                  <a16:creationId xmlns:a16="http://schemas.microsoft.com/office/drawing/2014/main" id="{39AC3548-05B0-3DB1-5DF9-B8BBCD0A82F3}"/>
                </a:ext>
              </a:extLst>
            </p:cNvPr>
            <p:cNvSpPr txBox="1"/>
            <p:nvPr/>
          </p:nvSpPr>
          <p:spPr bwMode="auto">
            <a:xfrm rot="10800000" flipV="1">
              <a:off x="5391585" y="4352448"/>
              <a:ext cx="50605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Symbol" pitchFamily="18" charset="2"/>
                </a:rPr>
                <a:t>l</a:t>
              </a:r>
              <a:r>
                <a:rPr lang="en-US" sz="2000" baseline="-250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1</a:t>
              </a:r>
              <a:endParaRPr lang="en-US" sz="2000" baseline="-25000" dirty="0">
                <a:solidFill>
                  <a:schemeClr val="accent1">
                    <a:lumMod val="50000"/>
                  </a:schemeClr>
                </a:solidFill>
                <a:latin typeface="Symbol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97709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GANIL">
      <a:dk1>
        <a:srgbClr val="000000"/>
      </a:dk1>
      <a:lt1>
        <a:srgbClr val="FFFFFF"/>
      </a:lt1>
      <a:dk2>
        <a:srgbClr val="261F4D"/>
      </a:dk2>
      <a:lt2>
        <a:srgbClr val="CACDDE"/>
      </a:lt2>
      <a:accent1>
        <a:srgbClr val="60A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0A3B3"/>
      </a:hlink>
      <a:folHlink>
        <a:srgbClr val="C958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25926</TotalTime>
  <Words>1213</Words>
  <Application>Microsoft Macintosh PowerPoint</Application>
  <PresentationFormat>Grand écran</PresentationFormat>
  <Paragraphs>256</Paragraphs>
  <Slides>18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Montserrat</vt:lpstr>
      <vt:lpstr>Symbol</vt:lpstr>
      <vt:lpstr>Wingdings</vt:lpstr>
      <vt:lpstr>Thème Office</vt:lpstr>
      <vt:lpstr>Feuille de calcul</vt:lpstr>
      <vt:lpstr>The current status of S3LEB at GANIL</vt:lpstr>
      <vt:lpstr>S3 LEB – S3 Low Energy Branch</vt:lpstr>
      <vt:lpstr>S3-LEB moving</vt:lpstr>
      <vt:lpstr>S3 LEB – Today</vt:lpstr>
      <vt:lpstr>S3 LEB – REGLIS</vt:lpstr>
      <vt:lpstr>S3 LEB – REGLIS</vt:lpstr>
      <vt:lpstr>S3 LEB – 90° bender and connection lines</vt:lpstr>
      <vt:lpstr>S3 LEB – Laser beam transport</vt:lpstr>
      <vt:lpstr>S3 LEB – Toward on-line commissioning</vt:lpstr>
      <vt:lpstr>S3 LEB – Planning</vt:lpstr>
      <vt:lpstr>S3 LEB – What’s next</vt:lpstr>
      <vt:lpstr>S3LEB collaboration</vt:lpstr>
      <vt:lpstr>Merci pour votre attention</vt:lpstr>
      <vt:lpstr>Présentation PowerPoint</vt:lpstr>
      <vt:lpstr>Présentation PowerPoint</vt:lpstr>
      <vt:lpstr>S3 LEB – S3 Low Energy Branch</vt:lpstr>
      <vt:lpstr>S3 LEB – S3 Low Energy Branch</vt:lpstr>
      <vt:lpstr>S3 LEB – S3 Low Energy Branch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Camille Robinet</dc:creator>
  <cp:lastModifiedBy>lecesne@ganil.fr</cp:lastModifiedBy>
  <cp:revision>72</cp:revision>
  <dcterms:created xsi:type="dcterms:W3CDTF">2024-02-01T13:48:29Z</dcterms:created>
  <dcterms:modified xsi:type="dcterms:W3CDTF">2025-04-03T04:41:38Z</dcterms:modified>
</cp:coreProperties>
</file>