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8" r:id="rId2"/>
    <p:sldId id="2133" r:id="rId3"/>
    <p:sldId id="6023" r:id="rId4"/>
    <p:sldId id="2281" r:id="rId5"/>
    <p:sldId id="6021" r:id="rId6"/>
    <p:sldId id="6042" r:id="rId7"/>
    <p:sldId id="6022" r:id="rId8"/>
    <p:sldId id="1443" r:id="rId9"/>
    <p:sldId id="6025" r:id="rId10"/>
    <p:sldId id="2434" r:id="rId11"/>
    <p:sldId id="6026" r:id="rId12"/>
    <p:sldId id="6024" r:id="rId13"/>
    <p:sldId id="2435" r:id="rId14"/>
    <p:sldId id="256" r:id="rId15"/>
    <p:sldId id="2436" r:id="rId16"/>
    <p:sldId id="2437" r:id="rId17"/>
    <p:sldId id="6041" r:id="rId18"/>
    <p:sldId id="603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4B4"/>
    <a:srgbClr val="261F4D"/>
    <a:srgbClr val="ECFAFD"/>
    <a:srgbClr val="C95827"/>
    <a:srgbClr val="CA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5"/>
    <p:restoredTop sz="96021"/>
  </p:normalViewPr>
  <p:slideViewPr>
    <p:cSldViewPr snapToGrid="0" showGuides="1">
      <p:cViewPr>
        <p:scale>
          <a:sx n="130" d="100"/>
          <a:sy n="130" d="100"/>
        </p:scale>
        <p:origin x="21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02/04/2025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FC862-3C35-3D4E-9084-D9ECACF1A1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45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E0B8B-81E8-449E-A33A-28BD0B626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5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1FA21D-AEDC-8E46-A0FF-5E676B49C9E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1FA21D-AEDC-8E46-A0FF-5E676B49C9E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2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4E268A4-6317-AD18-F835-26FD8A4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Revue S</a:t>
            </a:r>
            <a:r>
              <a:rPr lang="fr-FR" baseline="30000" dirty="0"/>
              <a:t>3</a:t>
            </a:r>
            <a:r>
              <a:rPr lang="fr-FR" dirty="0"/>
              <a:t>, 17 Juin 2O24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0A52495C-4D5D-9DFB-B0A8-A8C9F170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E706329C-2134-9984-357C-4754E4BEA62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>
                <a:solidFill>
                  <a:schemeClr val="bg1"/>
                </a:solidFill>
              </a:rPr>
              <a:t>Hervé </a:t>
            </a:r>
            <a:r>
              <a:rPr lang="fr-FR" dirty="0" err="1">
                <a:solidFill>
                  <a:schemeClr val="bg1"/>
                </a:solidFill>
              </a:rPr>
              <a:t>Savajols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826611-ED43-B048-9A6A-E18D384051AF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C3D621-BB3F-DE48-AFC6-5089FDB9E9A0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3D40B1-3F59-C44E-AFC8-2E81348EFE69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0C52C3-4175-8D44-AB21-573F4111958B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711BF4-352A-A94C-A8ED-82B00D1CA52A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A1B15-9C5B-354A-98EE-C0B7211C73CF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1B35E4-CE2D-FD4E-BCD9-1F6D742997E1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7D55AC-7EFB-414C-BA12-B50C46ED9073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9F1C-94D0-C944-9D9B-70A7A7CC2789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3AD1-1762-2B49-95F7-7B6492C77FA4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6800" cy="46368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pPr algn="ctr"/>
            <a:r>
              <a:rPr lang="fr-FR" dirty="0"/>
              <a:t>Revue S</a:t>
            </a:r>
            <a:r>
              <a:rPr lang="fr-FR" baseline="30000" dirty="0"/>
              <a:t>3</a:t>
            </a:r>
            <a:r>
              <a:rPr lang="fr-FR" dirty="0"/>
              <a:t>, 17 Juin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A9B7905-4BD6-FAF2-13AD-4BE2D77639E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Hervé </a:t>
            </a:r>
            <a:r>
              <a:rPr lang="fr-FR" dirty="0" err="1"/>
              <a:t>Savajols</a:t>
            </a:r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F7F84D0-6875-8F2E-25F6-A47E819C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>
            <a:lvl1pPr>
              <a:defRPr sz="1800" b="1">
                <a:solidFill>
                  <a:srgbClr val="60A4B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AA8-8418-F442-B6A2-157B15824D8C}" type="datetime1">
              <a:rPr lang="fr-FR" smtClean="0"/>
              <a:t>02/04/2025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PLATAN, 2024 June 9-14, Jyväskylä, </a:t>
            </a:r>
            <a:r>
              <a:rPr lang="fr-FR" dirty="0" err="1"/>
              <a:t>Finland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475721C6-4CC6-0792-1D06-80E5ADB2BD76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B8A527-1B2B-DE45-94C4-74131F0C929D}" type="datetime1">
              <a:rPr lang="fr-FR" smtClean="0"/>
              <a:t>02/04/2025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ACCB-9813-824D-97B1-C98CF26CB90A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7569-39C8-2A40-92BF-141AFD3225BA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95A2-428F-C547-B0CF-F8C699EC9139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150BA-76BF-9E4D-8C3B-36BC7CA53BF4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7B450C7-AFD4-F244-8F38-34FF1A5632BE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6800" cy="46368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28461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3406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8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87A8241-5D3B-0D43-A485-3FE27197CBBE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6C53F00-4E92-F84F-A5BD-250D99978CD6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875B8F4-4A66-A94E-BE77-ADA619293491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26AC40E-99F5-0D46-B77E-5E25A9BD10C9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7C23DA9-CFFD-3C42-A7BB-ED4CF0EA590A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9" r:id="rId2"/>
    <p:sldLayoutId id="2147483666" r:id="rId3"/>
    <p:sldLayoutId id="2147483662" r:id="rId4"/>
    <p:sldLayoutId id="2147483665" r:id="rId5"/>
    <p:sldLayoutId id="2147483649" r:id="rId6"/>
    <p:sldLayoutId id="2147483667" r:id="rId7"/>
    <p:sldLayoutId id="2147483669" r:id="rId8"/>
    <p:sldLayoutId id="2147483668" r:id="rId9"/>
    <p:sldLayoutId id="2147483671" r:id="rId10"/>
    <p:sldLayoutId id="2147483651" r:id="rId11"/>
    <p:sldLayoutId id="2147483670" r:id="rId12"/>
    <p:sldLayoutId id="2147483678" r:id="rId13"/>
    <p:sldLayoutId id="2147483650" r:id="rId14"/>
    <p:sldLayoutId id="2147483673" r:id="rId15"/>
    <p:sldLayoutId id="2147483674" r:id="rId16"/>
    <p:sldLayoutId id="2147483675" r:id="rId17"/>
    <p:sldLayoutId id="2147483652" r:id="rId18"/>
    <p:sldLayoutId id="2147483664" r:id="rId19"/>
    <p:sldLayoutId id="2147483653" r:id="rId20"/>
    <p:sldLayoutId id="2147483654" r:id="rId21"/>
    <p:sldLayoutId id="2147483655" r:id="rId22"/>
    <p:sldLayoutId id="2147483656" r:id="rId23"/>
    <p:sldLayoutId id="2147483660" r:id="rId24"/>
    <p:sldLayoutId id="2147483676" r:id="rId25"/>
    <p:sldLayoutId id="2147483657" r:id="rId26"/>
    <p:sldLayoutId id="2147483677" r:id="rId27"/>
    <p:sldLayoutId id="2147483680" r:id="rId28"/>
    <p:sldLayoutId id="2147483681" r:id="rId29"/>
    <p:sldLayoutId id="2147483682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microsoft.com/office/2007/relationships/hdphoto" Target="../media/hdphoto2.wdp"/><Relationship Id="rId9" Type="http://schemas.openxmlformats.org/officeDocument/2006/relationships/image" Target="../media/image79.png"/><Relationship Id="rId14" Type="http://schemas.openxmlformats.org/officeDocument/2006/relationships/image" Target="file:////Users/savajols/Library/Group%20Containers/UBF8T346G9.ms/WebArchiveCopyPasteTempFiles/com.microsoft.Word/page2image3916192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jp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88.png"/><Relationship Id="rId10" Type="http://schemas.openxmlformats.org/officeDocument/2006/relationships/image" Target="../media/image92.jpe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47.jpe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12.jpeg"/><Relationship Id="rId7" Type="http://schemas.openxmlformats.org/officeDocument/2006/relationships/image" Target="../media/image7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Relationship Id="rId9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hyperlink" Target="https://fr.123rf.com/photo_126702110_main-avec-verre-de-champagne-dessin-au-trait-symbole-isol&#233;-sur-fond-blanc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5" Type="http://schemas.openxmlformats.org/officeDocument/2006/relationships/hyperlink" Target="https://www.cea.fr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28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1.png"/><Relationship Id="rId30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applause-png/download/51469/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a.fr/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95324" y="1498314"/>
            <a:ext cx="10801349" cy="1793319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Super </a:t>
            </a:r>
            <a:r>
              <a:rPr lang="fr-FR" sz="5400" dirty="0" err="1"/>
              <a:t>Separator</a:t>
            </a:r>
            <a:r>
              <a:rPr lang="fr-FR" sz="5400" dirty="0"/>
              <a:t> </a:t>
            </a:r>
            <a:r>
              <a:rPr lang="fr-FR" sz="5400" dirty="0" err="1"/>
              <a:t>Spectrometer</a:t>
            </a:r>
            <a:br>
              <a:rPr lang="fr-FR" sz="5400" dirty="0"/>
            </a:br>
            <a:br>
              <a:rPr lang="fr-FR" sz="5400" dirty="0"/>
            </a:br>
            <a:r>
              <a:rPr lang="fr-FR" sz="3100" dirty="0"/>
              <a:t>ISOL FRANCE 03/04/2025</a:t>
            </a:r>
            <a:endParaRPr lang="fr-FR" sz="54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695324" y="3997372"/>
            <a:ext cx="10801349" cy="1260475"/>
          </a:xfrm>
        </p:spPr>
        <p:txBody>
          <a:bodyPr/>
          <a:lstStyle/>
          <a:p>
            <a:r>
              <a:rPr lang="fr-FR" u="sng" dirty="0"/>
              <a:t>H. </a:t>
            </a:r>
            <a:r>
              <a:rPr lang="fr-FR" u="sng" dirty="0" err="1"/>
              <a:t>Savajols</a:t>
            </a:r>
            <a:r>
              <a:rPr lang="fr-FR" u="sng" dirty="0"/>
              <a:t> (SM)</a:t>
            </a:r>
            <a:r>
              <a:rPr lang="fr-FR" dirty="0"/>
              <a:t>, A. </a:t>
            </a:r>
            <a:r>
              <a:rPr lang="fr-FR" dirty="0" err="1"/>
              <a:t>Drouart</a:t>
            </a:r>
            <a:r>
              <a:rPr lang="fr-FR" dirty="0"/>
              <a:t> (DSM), M. Authier (TM), G. </a:t>
            </a:r>
            <a:r>
              <a:rPr lang="fr-FR" dirty="0" err="1"/>
              <a:t>Sénécal</a:t>
            </a:r>
            <a:r>
              <a:rPr lang="fr-FR" dirty="0"/>
              <a:t> (GTC)</a:t>
            </a:r>
          </a:p>
          <a:p>
            <a:pPr defTabSz="514338" eaLnBrk="0" hangingPunct="0">
              <a:lnSpc>
                <a:spcPct val="120000"/>
              </a:lnSpc>
              <a:defRPr/>
            </a:pPr>
            <a:r>
              <a:rPr lang="en-GB" i="1" kern="0" dirty="0">
                <a:ea typeface="+mj-ea"/>
                <a:cs typeface="+mj-cs"/>
                <a:sym typeface="Arial" charset="0"/>
              </a:rPr>
              <a:t>on behalf of the S</a:t>
            </a:r>
            <a:r>
              <a:rPr lang="en-GB" i="1" kern="0" baseline="30000" dirty="0">
                <a:ea typeface="+mj-ea"/>
                <a:cs typeface="+mj-cs"/>
                <a:sym typeface="Arial" charset="0"/>
              </a:rPr>
              <a:t>3</a:t>
            </a:r>
            <a:r>
              <a:rPr lang="en-GB" i="1" kern="0" dirty="0">
                <a:ea typeface="+mj-ea"/>
                <a:cs typeface="+mj-cs"/>
                <a:sym typeface="Arial" charset="0"/>
              </a:rPr>
              <a:t> project &amp; collaboration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70270E-733E-33EA-E3D8-22BA7FDB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94B63599-5DA0-BE42-AE37-88D1760620F1}" type="slidenum">
              <a:rPr lang="fr-FR">
                <a:solidFill>
                  <a:srgbClr val="FFFFFF"/>
                </a:solidFill>
              </a:rPr>
              <a:pPr defTabSz="914377"/>
              <a:t>1</a:t>
            </a:fld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A0202E3-CF22-6B24-95F8-7062A8FDC455}"/>
              </a:ext>
            </a:extLst>
          </p:cNvPr>
          <p:cNvGrpSpPr/>
          <p:nvPr/>
        </p:nvGrpSpPr>
        <p:grpSpPr>
          <a:xfrm>
            <a:off x="695325" y="5926633"/>
            <a:ext cx="7563419" cy="671879"/>
            <a:chOff x="755576" y="5454602"/>
            <a:chExt cx="7272808" cy="671879"/>
          </a:xfrm>
        </p:grpSpPr>
        <p:pic>
          <p:nvPicPr>
            <p:cNvPr id="11" name="Image 10" descr="Capture d’écran 2015-10-11 à 15.10.08.png">
              <a:extLst>
                <a:ext uri="{FF2B5EF4-FFF2-40B4-BE49-F238E27FC236}">
                  <a16:creationId xmlns:a16="http://schemas.microsoft.com/office/drawing/2014/main" id="{D8ED47DB-6592-82B7-BB32-6FF49D67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5463874"/>
              <a:ext cx="3774391" cy="537903"/>
            </a:xfrm>
            <a:prstGeom prst="rect">
              <a:avLst/>
            </a:prstGeom>
          </p:spPr>
        </p:pic>
        <p:pic>
          <p:nvPicPr>
            <p:cNvPr id="12" name="Image 11" descr="Capture d’écran 2015-10-11 à 15.10.16.png">
              <a:extLst>
                <a:ext uri="{FF2B5EF4-FFF2-40B4-BE49-F238E27FC236}">
                  <a16:creationId xmlns:a16="http://schemas.microsoft.com/office/drawing/2014/main" id="{DA96AED8-DC15-E66B-93C7-2A507457A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483" y="5454602"/>
              <a:ext cx="3564901" cy="671879"/>
            </a:xfrm>
            <a:prstGeom prst="rect">
              <a:avLst/>
            </a:prstGeom>
          </p:spPr>
        </p:pic>
        <p:pic>
          <p:nvPicPr>
            <p:cNvPr id="13" name="Image 12" descr="Capture d’écran 2016-05-10 à 16.04.03.png">
              <a:extLst>
                <a:ext uri="{FF2B5EF4-FFF2-40B4-BE49-F238E27FC236}">
                  <a16:creationId xmlns:a16="http://schemas.microsoft.com/office/drawing/2014/main" id="{283244F4-9070-D7A8-7E32-8107A933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409" y="5550241"/>
              <a:ext cx="541533" cy="526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C22A8452-3D93-812F-CDB5-9424ADA9F444}"/>
              </a:ext>
            </a:extLst>
          </p:cNvPr>
          <p:cNvSpPr txBox="1">
            <a:spLocks/>
          </p:cNvSpPr>
          <p:nvPr/>
        </p:nvSpPr>
        <p:spPr bwMode="auto">
          <a:xfrm>
            <a:off x="1007002" y="208698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 err="1">
                <a:solidFill>
                  <a:schemeClr val="accent2"/>
                </a:solidFill>
              </a:rPr>
              <a:t>Superconducting</a:t>
            </a:r>
            <a:r>
              <a:rPr lang="fr-FR" sz="3200" b="1" dirty="0">
                <a:solidFill>
                  <a:schemeClr val="accent2"/>
                </a:solidFill>
              </a:rPr>
              <a:t> </a:t>
            </a:r>
            <a:r>
              <a:rPr lang="fr-FR" sz="3200" b="1" dirty="0" err="1">
                <a:solidFill>
                  <a:schemeClr val="accent2"/>
                </a:solidFill>
              </a:rPr>
              <a:t>Multipole</a:t>
            </a:r>
            <a:r>
              <a:rPr lang="fr-FR" sz="3200" b="1" dirty="0">
                <a:solidFill>
                  <a:schemeClr val="accent2"/>
                </a:solidFill>
              </a:rPr>
              <a:t> Triplet (SMT)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BCDCE7-7AE8-F701-16CB-70D3E0FED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501" y="2927286"/>
            <a:ext cx="4824458" cy="30948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3C6F8C-8098-C8E7-CE8B-D1DEA9DBF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61" y="4452070"/>
            <a:ext cx="4349333" cy="2039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2E517B-D800-9532-568D-C3380A0D2F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48" y="4554455"/>
            <a:ext cx="1230900" cy="1933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F54C60-4655-638D-08FA-6B16611A0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387" y="4576692"/>
            <a:ext cx="490058" cy="1711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B8188C-89A3-4FB2-AD58-8DA8BB29FA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665" y="4429068"/>
            <a:ext cx="2795837" cy="2031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4811767-F02F-3423-EAB1-B5D129DFBBBC}"/>
              </a:ext>
            </a:extLst>
          </p:cNvPr>
          <p:cNvSpPr txBox="1"/>
          <p:nvPr/>
        </p:nvSpPr>
        <p:spPr>
          <a:xfrm>
            <a:off x="9764721" y="6124570"/>
            <a:ext cx="157767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/>
              <a:t>PSS connected to SMT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197CC96-AABC-03DF-3975-3254DB5918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771" y="4513138"/>
            <a:ext cx="465026" cy="16239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6C34489-E646-B5DE-CA22-19915507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61" y="965160"/>
            <a:ext cx="3472701" cy="236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AD26B83-777B-F4E7-4F5E-42954716B7ED}"/>
              </a:ext>
            </a:extLst>
          </p:cNvPr>
          <p:cNvSpPr txBox="1"/>
          <p:nvPr/>
        </p:nvSpPr>
        <p:spPr>
          <a:xfrm>
            <a:off x="3898766" y="835897"/>
            <a:ext cx="4174498" cy="192873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Useful diameter 336 mm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7 SMT on the line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SMT: 11 coils @ 4K (</a:t>
            </a:r>
            <a:r>
              <a:rPr lang="en-GB" sz="1600" dirty="0" err="1">
                <a:solidFill>
                  <a:schemeClr val="tx1"/>
                </a:solidFill>
              </a:rPr>
              <a:t>NbTi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3 singlets/SMT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</a:rPr>
              <a:t>Singlet: superimposed quadrupole, </a:t>
            </a:r>
            <a:r>
              <a:rPr lang="en-US" sz="1600" dirty="0" err="1">
                <a:ea typeface="Times New Roman" panose="02020603050405020304" pitchFamily="18" charset="0"/>
              </a:rPr>
              <a:t>sextupole</a:t>
            </a:r>
            <a:r>
              <a:rPr lang="en-US" sz="1600" dirty="0">
                <a:ea typeface="Times New Roman" panose="02020603050405020304" pitchFamily="18" charset="0"/>
              </a:rPr>
              <a:t> and octupole fields, plus a dipole steerer</a:t>
            </a:r>
            <a:endParaRPr lang="en-GB" sz="1600" dirty="0">
              <a:solidFill>
                <a:schemeClr val="tx1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One cryostat &amp; cryogenic instrumentation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0E5B9D9-3010-7ACE-CD8F-1C5F901A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1870" y="959576"/>
            <a:ext cx="1548916" cy="146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\\abies\dsmr\AGENTS\MA140237\My Documents\S3\Objets S3\Triplets fermés\IMG_1452.JPG">
            <a:extLst>
              <a:ext uri="{FF2B5EF4-FFF2-40B4-BE49-F238E27FC236}">
                <a16:creationId xmlns:a16="http://schemas.microsoft.com/office/drawing/2014/main" id="{3C35BB31-4C35-6824-CFAA-D267EB49E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9584" y="959576"/>
            <a:ext cx="1967238" cy="14693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F8810C-112B-905A-01F9-AF5AFB336B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" y="3417485"/>
            <a:ext cx="3472701" cy="817805"/>
          </a:xfrm>
          <a:prstGeom prst="rect">
            <a:avLst/>
          </a:prstGeom>
        </p:spPr>
      </p:pic>
      <p:pic>
        <p:nvPicPr>
          <p:cNvPr id="17" name="Image 5" descr="page2image39161920">
            <a:extLst>
              <a:ext uri="{FF2B5EF4-FFF2-40B4-BE49-F238E27FC236}">
                <a16:creationId xmlns:a16="http://schemas.microsoft.com/office/drawing/2014/main" id="{A8B9175C-4C4B-75CA-9818-3CCA55ED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46" y="2637379"/>
            <a:ext cx="1323385" cy="13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16E9337-6B42-045B-46FD-17C15C97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541" y="3064097"/>
            <a:ext cx="1936003" cy="81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BF1C672-FC32-CF52-C427-4B3C3FB4A0D6}"/>
              </a:ext>
            </a:extLst>
          </p:cNvPr>
          <p:cNvSpPr txBox="1"/>
          <p:nvPr/>
        </p:nvSpPr>
        <p:spPr>
          <a:xfrm>
            <a:off x="10351111" y="2690279"/>
            <a:ext cx="132760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7" dirty="0"/>
              <a:t>Common leads</a:t>
            </a:r>
          </a:p>
        </p:txBody>
      </p:sp>
      <p:pic>
        <p:nvPicPr>
          <p:cNvPr id="22" name="Image 6" descr="S3-logo3_white.jpg">
            <a:extLst>
              <a:ext uri="{FF2B5EF4-FFF2-40B4-BE49-F238E27FC236}">
                <a16:creationId xmlns:a16="http://schemas.microsoft.com/office/drawing/2014/main" id="{528B4D5B-7EC2-F209-1B99-623DF191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32">
            <a:extLst>
              <a:ext uri="{FF2B5EF4-FFF2-40B4-BE49-F238E27FC236}">
                <a16:creationId xmlns:a16="http://schemas.microsoft.com/office/drawing/2014/main" id="{935C3BC4-8564-0B35-B9AF-A7CBE775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0095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91C37213-EB69-327B-94B0-7A229799989E}"/>
              </a:ext>
            </a:extLst>
          </p:cNvPr>
          <p:cNvSpPr txBox="1">
            <a:spLocks/>
          </p:cNvSpPr>
          <p:nvPr/>
        </p:nvSpPr>
        <p:spPr bwMode="auto">
          <a:xfrm>
            <a:off x="857999" y="235183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 err="1">
                <a:solidFill>
                  <a:schemeClr val="accent2"/>
                </a:solidFill>
              </a:rPr>
              <a:t>Superconducting</a:t>
            </a:r>
            <a:r>
              <a:rPr lang="fr-FR" sz="3200" b="1" dirty="0">
                <a:solidFill>
                  <a:schemeClr val="accent2"/>
                </a:solidFill>
              </a:rPr>
              <a:t> </a:t>
            </a:r>
            <a:r>
              <a:rPr lang="fr-FR" sz="3200" b="1" dirty="0" err="1">
                <a:solidFill>
                  <a:schemeClr val="accent2"/>
                </a:solidFill>
              </a:rPr>
              <a:t>Multipole</a:t>
            </a:r>
            <a:r>
              <a:rPr lang="fr-FR" sz="3200" b="1" dirty="0">
                <a:solidFill>
                  <a:schemeClr val="accent2"/>
                </a:solidFill>
              </a:rPr>
              <a:t> Triplet (SMT)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79E255-7718-DEFD-F529-B5F506EE4CCB}"/>
              </a:ext>
            </a:extLst>
          </p:cNvPr>
          <p:cNvSpPr txBox="1"/>
          <p:nvPr/>
        </p:nvSpPr>
        <p:spPr>
          <a:xfrm>
            <a:off x="321195" y="2478680"/>
            <a:ext cx="37030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/>
              <a:t>SMT6  diagnostic/repair ongoing </a:t>
            </a:r>
          </a:p>
          <a:p>
            <a:endParaRPr lang="en-GB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1C9C4B-F947-A822-BC0A-03EF2FA65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8" r="5818" b="9916"/>
          <a:stretch/>
        </p:blipFill>
        <p:spPr>
          <a:xfrm>
            <a:off x="8204621" y="1029729"/>
            <a:ext cx="3580379" cy="17721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CA918BC-14EC-996E-9C1B-1729A673268F}"/>
              </a:ext>
            </a:extLst>
          </p:cNvPr>
          <p:cNvSpPr txBox="1"/>
          <p:nvPr/>
        </p:nvSpPr>
        <p:spPr>
          <a:xfrm>
            <a:off x="379930" y="983392"/>
            <a:ext cx="6560129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All 7 SMT's delivered</a:t>
            </a:r>
          </a:p>
          <a:p>
            <a:pPr marL="342891" indent="-342891">
              <a:buFontTx/>
              <a:buChar char="-"/>
            </a:pPr>
            <a:r>
              <a:rPr lang="en-GB" sz="1600" dirty="0"/>
              <a:t>SMT1-2-3-4-5-7 tested</a:t>
            </a:r>
          </a:p>
          <a:p>
            <a:pPr marL="342891" indent="-342891">
              <a:buFontTx/>
              <a:buChar char="-"/>
            </a:pPr>
            <a:r>
              <a:rPr lang="en-GB" sz="1600" dirty="0">
                <a:solidFill>
                  <a:srgbClr val="FF0000"/>
                </a:solidFill>
              </a:rPr>
              <a:t>SMT5: current limitation at 250-300 A (</a:t>
            </a:r>
            <a:r>
              <a:rPr lang="en-GB" sz="1600" dirty="0" err="1">
                <a:solidFill>
                  <a:srgbClr val="FF0000"/>
                </a:solidFill>
              </a:rPr>
              <a:t>Qpoles</a:t>
            </a:r>
            <a:r>
              <a:rPr lang="en-GB" sz="1600" dirty="0">
                <a:solidFill>
                  <a:srgbClr val="FF0000"/>
                </a:solidFill>
              </a:rPr>
              <a:t>) + vacuum leak</a:t>
            </a:r>
          </a:p>
          <a:p>
            <a:pPr marL="342891" indent="-342891">
              <a:buFontTx/>
              <a:buChar char="-"/>
            </a:pPr>
            <a:r>
              <a:rPr lang="en-GB" sz="1600" dirty="0">
                <a:solidFill>
                  <a:srgbClr val="FF0000"/>
                </a:solidFill>
              </a:rPr>
              <a:t>SMT6: </a:t>
            </a:r>
            <a:r>
              <a:rPr lang="en-GB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current lead (ADI) between quadrupoles Q2/Q3 is non-functional </a:t>
            </a:r>
          </a:p>
          <a:p>
            <a:r>
              <a:rPr lang="en-GB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(broken connexion inside the cryostat or coil issue !)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3791E-E33A-2290-44B9-4320345E1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0" y="2897727"/>
            <a:ext cx="2720499" cy="2021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3614067-5C61-12BE-56C7-5E3F1BE9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86" y="2926721"/>
            <a:ext cx="4397446" cy="2021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" descr="image013">
            <a:extLst>
              <a:ext uri="{FF2B5EF4-FFF2-40B4-BE49-F238E27FC236}">
                <a16:creationId xmlns:a16="http://schemas.microsoft.com/office/drawing/2014/main" id="{583738A0-7449-9C45-E9F4-5BE6C927D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0" y="5044794"/>
            <a:ext cx="2491630" cy="1627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6" descr="S3-logo3_white.jpg">
            <a:extLst>
              <a:ext uri="{FF2B5EF4-FFF2-40B4-BE49-F238E27FC236}">
                <a16:creationId xmlns:a16="http://schemas.microsoft.com/office/drawing/2014/main" id="{210170A1-168A-92F2-EA37-B5F78C0A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B2AB3C-13C6-EB98-149B-4F786A39F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2392" y="2960687"/>
            <a:ext cx="2392608" cy="372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85D31-533F-E460-3D67-53EB54A4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48" y="5044794"/>
            <a:ext cx="1923301" cy="163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6EA700-0B52-4E81-8D7F-7DDC18953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3437" y="5031934"/>
            <a:ext cx="4300768" cy="1679850"/>
          </a:xfrm>
          <a:prstGeom prst="rect">
            <a:avLst/>
          </a:prstGeom>
        </p:spPr>
      </p:pic>
      <p:sp>
        <p:nvSpPr>
          <p:cNvPr id="6" name="Espace réservé du numéro de diapositive 32">
            <a:extLst>
              <a:ext uri="{FF2B5EF4-FFF2-40B4-BE49-F238E27FC236}">
                <a16:creationId xmlns:a16="http://schemas.microsoft.com/office/drawing/2014/main" id="{71A10D95-10D9-C558-64CD-5D91808B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11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40A56B-2DE9-6587-8FE2-D464441C8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260" y="2983525"/>
            <a:ext cx="904779" cy="19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A7C192-7E26-7D43-6391-8ACE8884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352A301B-AD46-E0D5-DC39-AD1F520C86BD}"/>
              </a:ext>
            </a:extLst>
          </p:cNvPr>
          <p:cNvSpPr txBox="1">
            <a:spLocks/>
          </p:cNvSpPr>
          <p:nvPr/>
        </p:nvSpPr>
        <p:spPr bwMode="auto">
          <a:xfrm>
            <a:off x="857999" y="235183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 err="1">
                <a:solidFill>
                  <a:schemeClr val="accent2"/>
                </a:solidFill>
              </a:rPr>
              <a:t>Superconducting</a:t>
            </a:r>
            <a:r>
              <a:rPr lang="fr-FR" sz="3200" b="1" dirty="0">
                <a:solidFill>
                  <a:schemeClr val="accent2"/>
                </a:solidFill>
              </a:rPr>
              <a:t> </a:t>
            </a:r>
            <a:r>
              <a:rPr lang="fr-FR" sz="3200" b="1" dirty="0" err="1">
                <a:solidFill>
                  <a:schemeClr val="accent2"/>
                </a:solidFill>
              </a:rPr>
              <a:t>Multipole</a:t>
            </a:r>
            <a:r>
              <a:rPr lang="fr-FR" sz="3200" b="1" dirty="0">
                <a:solidFill>
                  <a:schemeClr val="accent2"/>
                </a:solidFill>
              </a:rPr>
              <a:t> Triplet (SMT)</a:t>
            </a:r>
          </a:p>
        </p:txBody>
      </p:sp>
      <p:pic>
        <p:nvPicPr>
          <p:cNvPr id="7" name="Image 6" descr="S3-logo3_white.jpg">
            <a:extLst>
              <a:ext uri="{FF2B5EF4-FFF2-40B4-BE49-F238E27FC236}">
                <a16:creationId xmlns:a16="http://schemas.microsoft.com/office/drawing/2014/main" id="{9ACD5FE9-EF36-F41A-B310-D7E499D9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D03295-BAF7-7398-6CE2-7E75796902CD}"/>
              </a:ext>
            </a:extLst>
          </p:cNvPr>
          <p:cNvSpPr txBox="1"/>
          <p:nvPr/>
        </p:nvSpPr>
        <p:spPr>
          <a:xfrm>
            <a:off x="279800" y="1336443"/>
            <a:ext cx="643816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SMT main breakdown diagnostic</a:t>
            </a:r>
          </a:p>
          <a:p>
            <a:endParaRPr lang="en-GB" sz="1000" b="1" dirty="0"/>
          </a:p>
          <a:p>
            <a:r>
              <a:rPr lang="en-GB" dirty="0">
                <a:solidFill>
                  <a:srgbClr val="FF0000"/>
                </a:solidFill>
              </a:rPr>
              <a:t>Manufacturing of current leads inside the cryostat are not identical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Some are much shorter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Some do not have a LTS lined cable !</a:t>
            </a:r>
          </a:p>
          <a:p>
            <a:r>
              <a:rPr lang="en-GB" dirty="0">
                <a:solidFill>
                  <a:srgbClr val="FF0000"/>
                </a:solidFill>
              </a:rPr>
              <a:t>➔ The He level in the cryostat is too low</a:t>
            </a:r>
          </a:p>
          <a:p>
            <a:r>
              <a:rPr lang="en-GB" dirty="0">
                <a:solidFill>
                  <a:srgbClr val="FF0000"/>
                </a:solidFill>
              </a:rPr>
              <a:t>➔ Poor thermalisation (verified by temperature measurements) inducing current limitation and possibly breaking of the LTS after a quench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5F3A1D-4E0D-BC48-8CF3-4436F3F63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599" y="1251651"/>
            <a:ext cx="4546600" cy="21463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168F08D-A0EC-B4E2-6383-34EF01C117E9}"/>
              </a:ext>
            </a:extLst>
          </p:cNvPr>
          <p:cNvSpPr txBox="1"/>
          <p:nvPr/>
        </p:nvSpPr>
        <p:spPr>
          <a:xfrm>
            <a:off x="282829" y="3960035"/>
            <a:ext cx="507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sensors to be installed in the cryostat to regulate the He level to 120%.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solution validated by cryogenic experts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2CCFB29-43E0-F140-40E5-686C277C3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62" y="3706338"/>
            <a:ext cx="3654109" cy="21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8A35CFE-8CD5-5261-2C9D-CB1C2130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65" y="3683682"/>
            <a:ext cx="2937858" cy="21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A3845DF-A696-7794-2C4F-C52CB7EE0746}"/>
              </a:ext>
            </a:extLst>
          </p:cNvPr>
          <p:cNvSpPr txBox="1"/>
          <p:nvPr/>
        </p:nvSpPr>
        <p:spPr>
          <a:xfrm>
            <a:off x="231227" y="5325624"/>
            <a:ext cx="5483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new sensors will be implemented first in the SMT6 </a:t>
            </a:r>
          </a:p>
          <a:p>
            <a:r>
              <a:rPr lang="en-US" dirty="0"/>
              <a:t>for the next cool down sequence and to be deployed on </a:t>
            </a:r>
          </a:p>
          <a:p>
            <a:r>
              <a:rPr lang="en-US" dirty="0"/>
              <a:t>the SMTs if necessary</a:t>
            </a:r>
          </a:p>
        </p:txBody>
      </p:sp>
    </p:spTree>
    <p:extLst>
      <p:ext uri="{BB962C8B-B14F-4D97-AF65-F5344CB8AC3E}">
        <p14:creationId xmlns:p14="http://schemas.microsoft.com/office/powerpoint/2010/main" val="85545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91C37213-EB69-327B-94B0-7A229799989E}"/>
              </a:ext>
            </a:extLst>
          </p:cNvPr>
          <p:cNvSpPr txBox="1">
            <a:spLocks/>
          </p:cNvSpPr>
          <p:nvPr/>
        </p:nvSpPr>
        <p:spPr bwMode="auto">
          <a:xfrm>
            <a:off x="857999" y="235183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 err="1">
                <a:solidFill>
                  <a:schemeClr val="accent2"/>
                </a:solidFill>
              </a:rPr>
              <a:t>Superconducting</a:t>
            </a:r>
            <a:r>
              <a:rPr lang="fr-FR" sz="3200" b="1" dirty="0">
                <a:solidFill>
                  <a:schemeClr val="accent2"/>
                </a:solidFill>
              </a:rPr>
              <a:t> </a:t>
            </a:r>
            <a:r>
              <a:rPr lang="fr-FR" sz="3200" b="1" dirty="0" err="1">
                <a:solidFill>
                  <a:schemeClr val="accent2"/>
                </a:solidFill>
              </a:rPr>
              <a:t>Multipole</a:t>
            </a:r>
            <a:r>
              <a:rPr lang="fr-FR" sz="3200" b="1" dirty="0">
                <a:solidFill>
                  <a:schemeClr val="accent2"/>
                </a:solidFill>
              </a:rPr>
              <a:t> Triplet (SMT)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79E255-7718-DEFD-F529-B5F506EE4CCB}"/>
              </a:ext>
            </a:extLst>
          </p:cNvPr>
          <p:cNvSpPr txBox="1"/>
          <p:nvPr/>
        </p:nvSpPr>
        <p:spPr>
          <a:xfrm>
            <a:off x="418856" y="3637795"/>
            <a:ext cx="8913081" cy="169277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➔ New HTS will be first implemented into the SMT5 for tests and validation</a:t>
            </a:r>
          </a:p>
          <a:p>
            <a:r>
              <a:rPr lang="en-GB" i="1" dirty="0"/>
              <a:t>(SMT5 is partially open to repair a vacuum leak – alumina to be replaced)</a:t>
            </a:r>
          </a:p>
          <a:p>
            <a:endParaRPr lang="en-GB" sz="1000" i="1" dirty="0"/>
          </a:p>
          <a:p>
            <a:r>
              <a:rPr lang="en-GB" sz="2000" dirty="0"/>
              <a:t>➔ Replacement of all HTS to be </a:t>
            </a:r>
            <a:r>
              <a:rPr lang="en-GB" sz="2000"/>
              <a:t>scheduled in the </a:t>
            </a:r>
            <a:r>
              <a:rPr lang="en-GB" sz="2000" dirty="0"/>
              <a:t>future (major maintenance phase)</a:t>
            </a:r>
          </a:p>
          <a:p>
            <a:endParaRPr lang="en-GB" sz="2000" b="1" dirty="0"/>
          </a:p>
          <a:p>
            <a:endParaRPr lang="en-GB" sz="1600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CF754709-5622-A681-9D58-C27B4D5C76A5}"/>
              </a:ext>
            </a:extLst>
          </p:cNvPr>
          <p:cNvSpPr/>
          <p:nvPr/>
        </p:nvSpPr>
        <p:spPr>
          <a:xfrm>
            <a:off x="9005758" y="1057458"/>
            <a:ext cx="1789242" cy="265094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324351-72B3-3192-8375-3574A57FFCD8}"/>
              </a:ext>
            </a:extLst>
          </p:cNvPr>
          <p:cNvSpPr txBox="1"/>
          <p:nvPr/>
        </p:nvSpPr>
        <p:spPr>
          <a:xfrm>
            <a:off x="9461809" y="637375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A918BC-14EC-996E-9C1B-1729A673268F}"/>
              </a:ext>
            </a:extLst>
          </p:cNvPr>
          <p:cNvSpPr txBox="1"/>
          <p:nvPr/>
        </p:nvSpPr>
        <p:spPr>
          <a:xfrm>
            <a:off x="394050" y="974921"/>
            <a:ext cx="706687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HTS current leads delamination issues </a:t>
            </a:r>
            <a:r>
              <a:rPr lang="en-GB" sz="2400" i="1" dirty="0">
                <a:solidFill>
                  <a:srgbClr val="7030A0"/>
                </a:solidFill>
              </a:rPr>
              <a:t>(thermal cycles)</a:t>
            </a:r>
          </a:p>
          <a:p>
            <a:endParaRPr lang="en-GB" sz="1000" i="1" dirty="0"/>
          </a:p>
          <a:p>
            <a:r>
              <a:rPr lang="en-GB" sz="2000" dirty="0"/>
              <a:t>➔ New design proposed by </a:t>
            </a:r>
            <a:r>
              <a:rPr lang="en-GB" sz="2000" dirty="0" err="1"/>
              <a:t>Irfu</a:t>
            </a:r>
            <a:r>
              <a:rPr lang="en-GB" sz="2000" dirty="0"/>
              <a:t>/CEA</a:t>
            </a:r>
          </a:p>
          <a:p>
            <a:pPr marL="342891" indent="-342891">
              <a:buFontTx/>
              <a:buChar char="-"/>
            </a:pP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1CB5367-0436-A008-E66A-D9ECD19B1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8" y="2445200"/>
            <a:ext cx="2863969" cy="719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367B2776-D3DF-89FD-7942-EC0F45EFFADE}"/>
              </a:ext>
            </a:extLst>
          </p:cNvPr>
          <p:cNvSpPr/>
          <p:nvPr/>
        </p:nvSpPr>
        <p:spPr>
          <a:xfrm>
            <a:off x="3587916" y="2569393"/>
            <a:ext cx="559232" cy="4708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61090E-326C-555D-AF0A-D3A771FC02A7}"/>
              </a:ext>
            </a:extLst>
          </p:cNvPr>
          <p:cNvSpPr txBox="1"/>
          <p:nvPr/>
        </p:nvSpPr>
        <p:spPr>
          <a:xfrm>
            <a:off x="4391130" y="3247234"/>
            <a:ext cx="1121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REBCO tapes</a:t>
            </a:r>
          </a:p>
        </p:txBody>
      </p:sp>
      <p:pic>
        <p:nvPicPr>
          <p:cNvPr id="11" name="Image 6" descr="S3-logo3_white.jpg">
            <a:extLst>
              <a:ext uri="{FF2B5EF4-FFF2-40B4-BE49-F238E27FC236}">
                <a16:creationId xmlns:a16="http://schemas.microsoft.com/office/drawing/2014/main" id="{210170A1-168A-92F2-EA37-B5F78C0A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338BF3-723B-7454-54C3-30487DAA2E06}"/>
              </a:ext>
            </a:extLst>
          </p:cNvPr>
          <p:cNvSpPr txBox="1"/>
          <p:nvPr/>
        </p:nvSpPr>
        <p:spPr>
          <a:xfrm>
            <a:off x="1494232" y="201717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Old design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F800449-40AC-B9FF-764F-F5064C4EFDDF}"/>
              </a:ext>
            </a:extLst>
          </p:cNvPr>
          <p:cNvSpPr txBox="1"/>
          <p:nvPr/>
        </p:nvSpPr>
        <p:spPr>
          <a:xfrm>
            <a:off x="5265249" y="2040040"/>
            <a:ext cx="127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New design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F5640FD-31C6-2DA1-9491-BD5D3E1B325C}"/>
              </a:ext>
            </a:extLst>
          </p:cNvPr>
          <p:cNvSpPr/>
          <p:nvPr/>
        </p:nvSpPr>
        <p:spPr>
          <a:xfrm>
            <a:off x="9563745" y="2117181"/>
            <a:ext cx="1223672" cy="1283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EFA904-B4D3-9901-00B7-A7331313533A}"/>
              </a:ext>
            </a:extLst>
          </p:cNvPr>
          <p:cNvSpPr txBox="1"/>
          <p:nvPr/>
        </p:nvSpPr>
        <p:spPr>
          <a:xfrm>
            <a:off x="394050" y="4938767"/>
            <a:ext cx="9380645" cy="17851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LTS protection system</a:t>
            </a:r>
            <a:endParaRPr lang="en-GB" sz="2400" b="1" i="1" dirty="0">
              <a:solidFill>
                <a:srgbClr val="7030A0"/>
              </a:solidFill>
            </a:endParaRPr>
          </a:p>
          <a:p>
            <a:endParaRPr lang="en-GB" sz="1000" i="1" dirty="0"/>
          </a:p>
          <a:p>
            <a:r>
              <a:rPr lang="en-GB" sz="2000" dirty="0"/>
              <a:t>➔ Wiring modifications to add a protection of vulnerable connection zones (ISDAQ/PSS)</a:t>
            </a:r>
          </a:p>
          <a:p>
            <a:r>
              <a:rPr lang="en-GB" sz="2000" dirty="0"/>
              <a:t>➔ Modification ongoing</a:t>
            </a:r>
          </a:p>
          <a:p>
            <a:endParaRPr lang="en-GB" sz="2000" dirty="0"/>
          </a:p>
          <a:p>
            <a:pPr marL="342891" indent="-342891">
              <a:buFontTx/>
              <a:buChar char="-"/>
            </a:pP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B6858A-C1F7-41A8-998A-4826EAA2CB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r="32866"/>
          <a:stretch/>
        </p:blipFill>
        <p:spPr>
          <a:xfrm rot="5400000">
            <a:off x="5350713" y="1494139"/>
            <a:ext cx="837307" cy="266955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864C56-7A4C-0572-1AD3-D86F49C8A1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1" b="9378"/>
          <a:stretch/>
        </p:blipFill>
        <p:spPr>
          <a:xfrm>
            <a:off x="9900379" y="3897236"/>
            <a:ext cx="1398631" cy="2413012"/>
          </a:xfrm>
          <a:prstGeom prst="rect">
            <a:avLst/>
          </a:prstGeom>
        </p:spPr>
      </p:pic>
      <p:sp>
        <p:nvSpPr>
          <p:cNvPr id="9" name="Espace réservé du numéro de diapositive 32">
            <a:extLst>
              <a:ext uri="{FF2B5EF4-FFF2-40B4-BE49-F238E27FC236}">
                <a16:creationId xmlns:a16="http://schemas.microsoft.com/office/drawing/2014/main" id="{22C22A01-EED7-0F5E-26D6-352C50C2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48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39" y="922324"/>
            <a:ext cx="8102950" cy="27522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3674533"/>
            <a:ext cx="6540500" cy="31515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9D548ED-5A79-20EC-E23E-EBCD4BD9E2AF}"/>
              </a:ext>
            </a:extLst>
          </p:cNvPr>
          <p:cNvSpPr txBox="1">
            <a:spLocks/>
          </p:cNvSpPr>
          <p:nvPr/>
        </p:nvSpPr>
        <p:spPr bwMode="auto">
          <a:xfrm>
            <a:off x="857999" y="235183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 err="1">
                <a:solidFill>
                  <a:schemeClr val="accent2"/>
                </a:solidFill>
              </a:rPr>
              <a:t>Superconducting</a:t>
            </a:r>
            <a:r>
              <a:rPr lang="fr-FR" sz="3200" b="1" dirty="0">
                <a:solidFill>
                  <a:schemeClr val="accent2"/>
                </a:solidFill>
              </a:rPr>
              <a:t> </a:t>
            </a:r>
            <a:r>
              <a:rPr lang="fr-FR" sz="3200" b="1" dirty="0" err="1">
                <a:solidFill>
                  <a:schemeClr val="accent2"/>
                </a:solidFill>
              </a:rPr>
              <a:t>Multipole</a:t>
            </a:r>
            <a:r>
              <a:rPr lang="fr-FR" sz="3200" b="1" dirty="0">
                <a:solidFill>
                  <a:schemeClr val="accent2"/>
                </a:solidFill>
              </a:rPr>
              <a:t> Triplet (SMT)</a:t>
            </a:r>
          </a:p>
        </p:txBody>
      </p:sp>
      <p:pic>
        <p:nvPicPr>
          <p:cNvPr id="5" name="Image 6" descr="S3-logo3_white.jpg">
            <a:extLst>
              <a:ext uri="{FF2B5EF4-FFF2-40B4-BE49-F238E27FC236}">
                <a16:creationId xmlns:a16="http://schemas.microsoft.com/office/drawing/2014/main" id="{C669D1E7-59D4-05A1-1BA9-35CF38AD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886F40-72AA-1A1B-CFFF-138E64918A5D}"/>
              </a:ext>
            </a:extLst>
          </p:cNvPr>
          <p:cNvSpPr txBox="1"/>
          <p:nvPr/>
        </p:nvSpPr>
        <p:spPr>
          <a:xfrm>
            <a:off x="177800" y="4533900"/>
            <a:ext cx="5194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SMT installed in the </a:t>
            </a:r>
            <a:r>
              <a:rPr lang="en-US" dirty="0" err="1"/>
              <a:t>spectro</a:t>
            </a:r>
            <a:r>
              <a:rPr lang="en-US" dirty="0"/>
              <a:t> line end of June 2025 </a:t>
            </a:r>
          </a:p>
          <a:p>
            <a:r>
              <a:rPr lang="en-US" dirty="0"/>
              <a:t>(including SMT5 and SMT6)</a:t>
            </a:r>
          </a:p>
          <a:p>
            <a:r>
              <a:rPr lang="en-US" dirty="0"/>
              <a:t>➔ start of the cool down sequence with final tests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A0A589-154B-314B-6E99-DBE2D33729F6}"/>
              </a:ext>
            </a:extLst>
          </p:cNvPr>
          <p:cNvSpPr txBox="1"/>
          <p:nvPr/>
        </p:nvSpPr>
        <p:spPr>
          <a:xfrm>
            <a:off x="1467779" y="922324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SMT6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63AE18-2B15-9BD9-C539-17DBAB821ED9}"/>
              </a:ext>
            </a:extLst>
          </p:cNvPr>
          <p:cNvSpPr txBox="1"/>
          <p:nvPr/>
        </p:nvSpPr>
        <p:spPr>
          <a:xfrm>
            <a:off x="4645883" y="3677734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SMT5</a:t>
            </a:r>
          </a:p>
        </p:txBody>
      </p:sp>
      <p:sp>
        <p:nvSpPr>
          <p:cNvPr id="2" name="Espace réservé du numéro de diapositive 32">
            <a:extLst>
              <a:ext uri="{FF2B5EF4-FFF2-40B4-BE49-F238E27FC236}">
                <a16:creationId xmlns:a16="http://schemas.microsoft.com/office/drawing/2014/main" id="{371E633D-01A3-7A5C-8E21-BBAA44CA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44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91C37213-EB69-327B-94B0-7A229799989E}"/>
              </a:ext>
            </a:extLst>
          </p:cNvPr>
          <p:cNvSpPr txBox="1">
            <a:spLocks/>
          </p:cNvSpPr>
          <p:nvPr/>
        </p:nvSpPr>
        <p:spPr bwMode="auto">
          <a:xfrm>
            <a:off x="871238" y="305397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 err="1">
                <a:solidFill>
                  <a:schemeClr val="accent2"/>
                </a:solidFill>
              </a:rPr>
              <a:t>Superconducting</a:t>
            </a:r>
            <a:r>
              <a:rPr lang="fr-FR" sz="3200" b="1" dirty="0">
                <a:solidFill>
                  <a:schemeClr val="accent2"/>
                </a:solidFill>
              </a:rPr>
              <a:t> </a:t>
            </a:r>
            <a:r>
              <a:rPr lang="fr-FR" sz="3200" b="1" dirty="0" err="1">
                <a:solidFill>
                  <a:schemeClr val="accent2"/>
                </a:solidFill>
              </a:rPr>
              <a:t>Multipole</a:t>
            </a:r>
            <a:r>
              <a:rPr lang="fr-FR" sz="3200" b="1" dirty="0">
                <a:solidFill>
                  <a:schemeClr val="accent2"/>
                </a:solidFill>
              </a:rPr>
              <a:t> Triplet (SMT)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79E255-7718-DEFD-F529-B5F506EE4CCB}"/>
              </a:ext>
            </a:extLst>
          </p:cNvPr>
          <p:cNvSpPr txBox="1"/>
          <p:nvPr/>
        </p:nvSpPr>
        <p:spPr>
          <a:xfrm>
            <a:off x="277211" y="1229826"/>
            <a:ext cx="5911105" cy="13619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Cold mass alignment</a:t>
            </a:r>
          </a:p>
          <a:p>
            <a:r>
              <a:rPr lang="en-GB" dirty="0"/>
              <a:t>➜ Difficult task as different tools are needed for space issues</a:t>
            </a:r>
          </a:p>
          <a:p>
            <a:endParaRPr lang="en-GB" sz="1050" dirty="0"/>
          </a:p>
          <a:p>
            <a:pPr marL="342891" indent="-342891">
              <a:buFontTx/>
              <a:buChar char="-"/>
            </a:pPr>
            <a:r>
              <a:rPr lang="en-GB" dirty="0"/>
              <a:t>2 SMT aligned at +/- 0.3 mm</a:t>
            </a:r>
          </a:p>
          <a:p>
            <a:pPr marL="342891" indent="-342891">
              <a:buFontTx/>
              <a:buChar char="-"/>
            </a:pPr>
            <a:endParaRPr lang="en-GB" sz="16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AB1C4AB-0172-AE02-A117-D160FDA434E3}"/>
              </a:ext>
            </a:extLst>
          </p:cNvPr>
          <p:cNvGrpSpPr/>
          <p:nvPr/>
        </p:nvGrpSpPr>
        <p:grpSpPr>
          <a:xfrm rot="808990">
            <a:off x="6902053" y="4619389"/>
            <a:ext cx="1383260" cy="1424301"/>
            <a:chOff x="5553658" y="3327124"/>
            <a:chExt cx="3314734" cy="224585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1667580-0A5E-F973-7DB2-EBBB5D10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2450" y="3327124"/>
              <a:ext cx="2095942" cy="224585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8720F37-4E03-FF70-A650-8F90BF807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356033">
              <a:off x="5553658" y="4514475"/>
              <a:ext cx="890541" cy="426296"/>
            </a:xfrm>
            <a:prstGeom prst="rect">
              <a:avLst/>
            </a:prstGeom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48C912CA-F380-FC57-7B68-936761507A83}"/>
                </a:ext>
              </a:extLst>
            </p:cNvPr>
            <p:cNvCxnSpPr/>
            <p:nvPr/>
          </p:nvCxnSpPr>
          <p:spPr>
            <a:xfrm flipH="1">
              <a:off x="6357017" y="4198508"/>
              <a:ext cx="393539" cy="299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67ACE4BC-7CDE-9074-A403-E09BC4DAB890}"/>
              </a:ext>
            </a:extLst>
          </p:cNvPr>
          <p:cNvSpPr txBox="1"/>
          <p:nvPr/>
        </p:nvSpPr>
        <p:spPr>
          <a:xfrm>
            <a:off x="6384109" y="3534548"/>
            <a:ext cx="12426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Thin mapper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6872DB-8C86-977E-56E1-E4C78333FD78}"/>
              </a:ext>
            </a:extLst>
          </p:cNvPr>
          <p:cNvSpPr txBox="1"/>
          <p:nvPr/>
        </p:nvSpPr>
        <p:spPr>
          <a:xfrm>
            <a:off x="8758825" y="3497709"/>
            <a:ext cx="298633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External mapper (GANIL/</a:t>
            </a:r>
            <a:r>
              <a:rPr lang="en-US" sz="1600" dirty="0" err="1"/>
              <a:t>Irfu</a:t>
            </a:r>
            <a:r>
              <a:rPr lang="en-US" sz="1600" dirty="0"/>
              <a:t>)</a:t>
            </a:r>
          </a:p>
          <a:p>
            <a:pPr algn="ctr"/>
            <a:r>
              <a:rPr lang="en-US" sz="1600" i="1" dirty="0"/>
              <a:t>Under construction &amp; to be tested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4587476-94E4-F227-27EE-8AFC21AF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0" y="4137642"/>
            <a:ext cx="3262322" cy="218785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F104AC-14B6-B60D-349E-C6ED7E74C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558" y="4063560"/>
            <a:ext cx="1812864" cy="99076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8848255-B507-13C1-4967-FD5CC0939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259" y="5355858"/>
            <a:ext cx="1688736" cy="100914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F651CFC-1679-0C23-B955-D82E370ACE06}"/>
              </a:ext>
            </a:extLst>
          </p:cNvPr>
          <p:cNvSpPr txBox="1"/>
          <p:nvPr/>
        </p:nvSpPr>
        <p:spPr>
          <a:xfrm>
            <a:off x="1669821" y="3532417"/>
            <a:ext cx="222048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3D mapper (ANL/GANIL)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55CA49F-22CE-BBA6-EBA0-F14031F234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b="9220"/>
          <a:stretch/>
        </p:blipFill>
        <p:spPr>
          <a:xfrm>
            <a:off x="5892164" y="4016162"/>
            <a:ext cx="1428825" cy="2489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6AF118-55D0-4F74-334F-F089191093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52" y="4205984"/>
            <a:ext cx="3033876" cy="2299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9C5BB1B-A76B-4958-7D03-F6A41947ED19}"/>
              </a:ext>
            </a:extLst>
          </p:cNvPr>
          <p:cNvSpPr txBox="1"/>
          <p:nvPr/>
        </p:nvSpPr>
        <p:spPr>
          <a:xfrm>
            <a:off x="351065" y="2752117"/>
            <a:ext cx="3309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3 different alignment systems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A1608D4-2501-8611-1959-3E6C805394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66" y="1216415"/>
            <a:ext cx="1777104" cy="201204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8C519C0-2ECA-A013-0186-E5E031D9F6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8825" y="1216416"/>
            <a:ext cx="3074162" cy="201204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64943B5-E18F-3B64-6A41-E8BA623285F3}"/>
              </a:ext>
            </a:extLst>
          </p:cNvPr>
          <p:cNvSpPr/>
          <p:nvPr/>
        </p:nvSpPr>
        <p:spPr>
          <a:xfrm>
            <a:off x="148701" y="3368987"/>
            <a:ext cx="5262721" cy="3258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A3410E-37E8-0B02-D016-7C3E7DB328D5}"/>
              </a:ext>
            </a:extLst>
          </p:cNvPr>
          <p:cNvSpPr/>
          <p:nvPr/>
        </p:nvSpPr>
        <p:spPr>
          <a:xfrm>
            <a:off x="5649238" y="3368987"/>
            <a:ext cx="2712391" cy="3258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546B25-A3FA-3112-2ABC-7903FDD3D773}"/>
              </a:ext>
            </a:extLst>
          </p:cNvPr>
          <p:cNvSpPr/>
          <p:nvPr/>
        </p:nvSpPr>
        <p:spPr>
          <a:xfrm>
            <a:off x="8526569" y="3368987"/>
            <a:ext cx="3498417" cy="3258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S3-logo3_white.jpg">
            <a:extLst>
              <a:ext uri="{FF2B5EF4-FFF2-40B4-BE49-F238E27FC236}">
                <a16:creationId xmlns:a16="http://schemas.microsoft.com/office/drawing/2014/main" id="{A530AFFE-31F4-E7C0-AFE1-1ED12369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32">
            <a:extLst>
              <a:ext uri="{FF2B5EF4-FFF2-40B4-BE49-F238E27FC236}">
                <a16:creationId xmlns:a16="http://schemas.microsoft.com/office/drawing/2014/main" id="{CC1B82CA-5D52-66C0-5E64-DC72897A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2417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95AAD285-DD96-2337-255E-A98719653F4D}"/>
              </a:ext>
            </a:extLst>
          </p:cNvPr>
          <p:cNvSpPr txBox="1">
            <a:spLocks/>
          </p:cNvSpPr>
          <p:nvPr/>
        </p:nvSpPr>
        <p:spPr bwMode="auto">
          <a:xfrm>
            <a:off x="897299" y="352683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>
                <a:solidFill>
                  <a:schemeClr val="accent2"/>
                </a:solidFill>
              </a:rPr>
              <a:t>Electric </a:t>
            </a:r>
            <a:r>
              <a:rPr lang="fr-FR" sz="3200" b="1" dirty="0" err="1">
                <a:solidFill>
                  <a:schemeClr val="accent2"/>
                </a:solidFill>
              </a:rPr>
              <a:t>dipole</a:t>
            </a:r>
            <a:endParaRPr lang="fr-FR" sz="3200" b="1" dirty="0">
              <a:solidFill>
                <a:schemeClr val="accent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CB0D5F-31E9-F09A-BFDC-775F405792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21" y="4589880"/>
            <a:ext cx="2038001" cy="1894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9C980-3AC7-A066-C8D3-5CE9F9457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21" y="2958084"/>
            <a:ext cx="2038001" cy="1528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07348C-F9F7-6D4A-2A3F-2C226819BA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472" y="3991057"/>
            <a:ext cx="3325467" cy="2493649"/>
          </a:xfrm>
          <a:prstGeom prst="rect">
            <a:avLst/>
          </a:prstGeom>
          <a:effectLst>
            <a:outerShdw blurRad="50800" dist="73751" dir="1740000" algn="ctr" rotWithShape="0">
              <a:srgbClr val="000000">
                <a:alpha val="39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CC47E9-6EEB-C7D8-3326-E09AC3E758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489" y="4003833"/>
            <a:ext cx="1799072" cy="2493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31E409-ACB2-BD9B-8669-F6AB19DE43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599" y="3984666"/>
            <a:ext cx="3660531" cy="2506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56D04B6-3609-AFC3-6B5C-4A99CAA34177}"/>
              </a:ext>
            </a:extLst>
          </p:cNvPr>
          <p:cNvSpPr txBox="1"/>
          <p:nvPr/>
        </p:nvSpPr>
        <p:spPr>
          <a:xfrm>
            <a:off x="339991" y="1039485"/>
            <a:ext cx="632423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Chamber, </a:t>
            </a:r>
            <a:r>
              <a:rPr lang="en-GB" sz="2000" b="1" dirty="0" err="1">
                <a:solidFill>
                  <a:srgbClr val="7030A0"/>
                </a:solidFill>
              </a:rPr>
              <a:t>Ti</a:t>
            </a:r>
            <a:r>
              <a:rPr lang="en-GB" sz="2000" b="1" dirty="0">
                <a:solidFill>
                  <a:srgbClr val="7030A0"/>
                </a:solidFill>
              </a:rPr>
              <a:t> electrodes &amp; 300 kV power-supplies </a:t>
            </a:r>
          </a:p>
          <a:p>
            <a:r>
              <a:rPr lang="en-GB" dirty="0"/>
              <a:t>Conditioning status: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dirty="0"/>
              <a:t>Anode up to + 120 kV without too many micro discharges (MD)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dirty="0"/>
              <a:t>Cathode up to – 142 kV with numerous MD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dirty="0"/>
              <a:t>Anode &amp; Cathode +/- 85 kV </a:t>
            </a:r>
          </a:p>
          <a:p>
            <a:r>
              <a:rPr lang="fr-FR" b="1" i="1" dirty="0" err="1"/>
              <a:t>Safety</a:t>
            </a:r>
            <a:r>
              <a:rPr lang="fr-FR" b="1" i="1" dirty="0"/>
              <a:t> </a:t>
            </a:r>
            <a:r>
              <a:rPr lang="fr-FR" b="1" i="1" dirty="0" err="1"/>
              <a:t>requirements</a:t>
            </a:r>
            <a:r>
              <a:rPr lang="fr-FR" b="1" i="1" dirty="0"/>
              <a:t> (no one in the room)</a:t>
            </a:r>
            <a:endParaRPr lang="en-GB" b="1" dirty="0"/>
          </a:p>
          <a:p>
            <a:endParaRPr lang="en-GB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438325-30B3-CDF6-D6C7-790C97C60D35}"/>
              </a:ext>
            </a:extLst>
          </p:cNvPr>
          <p:cNvSpPr txBox="1"/>
          <p:nvPr/>
        </p:nvSpPr>
        <p:spPr>
          <a:xfrm>
            <a:off x="2701961" y="2930346"/>
            <a:ext cx="8724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→ Improvement of the conditioning software</a:t>
            </a:r>
          </a:p>
          <a:p>
            <a:r>
              <a:rPr lang="en-GB" sz="1600" b="1" dirty="0"/>
              <a:t>→ Conditioning up to +/- 130 kV (one week in April, every week-end with the help of the accelerator operators when GANIL is in operation)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61FBC8A-CEC2-CF74-37EE-FB97F5ECFF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441" y="188627"/>
            <a:ext cx="1024456" cy="532717"/>
          </a:xfrm>
          <a:prstGeom prst="rect">
            <a:avLst/>
          </a:prstGeom>
        </p:spPr>
      </p:pic>
      <p:pic>
        <p:nvPicPr>
          <p:cNvPr id="14" name="Image 6" descr="S3-logo3_white.jpg">
            <a:extLst>
              <a:ext uri="{FF2B5EF4-FFF2-40B4-BE49-F238E27FC236}">
                <a16:creationId xmlns:a16="http://schemas.microsoft.com/office/drawing/2014/main" id="{852A9FDE-587D-04E4-23FB-2B1369C2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32">
            <a:extLst>
              <a:ext uri="{FF2B5EF4-FFF2-40B4-BE49-F238E27FC236}">
                <a16:creationId xmlns:a16="http://schemas.microsoft.com/office/drawing/2014/main" id="{CDAB949E-C471-8D9C-5E63-6A9025C3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16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3FE0A59-211E-3C6A-518E-4AAE75A4E819}"/>
              </a:ext>
            </a:extLst>
          </p:cNvPr>
          <p:cNvSpPr txBox="1"/>
          <p:nvPr/>
        </p:nvSpPr>
        <p:spPr>
          <a:xfrm>
            <a:off x="5423475" y="197795"/>
            <a:ext cx="474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Ongoing : C. Joly and J.F. </a:t>
            </a:r>
            <a:r>
              <a:rPr lang="en-US" dirty="0" err="1"/>
              <a:t>Yaniche</a:t>
            </a:r>
            <a:r>
              <a:rPr lang="en-US" dirty="0"/>
              <a:t> Bat106 (IJCLAB)</a:t>
            </a:r>
          </a:p>
          <a:p>
            <a:r>
              <a:rPr lang="en-US" dirty="0"/>
              <a:t>	F. </a:t>
            </a:r>
            <a:r>
              <a:rPr lang="en-US" dirty="0" err="1"/>
              <a:t>Esnault</a:t>
            </a:r>
            <a:r>
              <a:rPr lang="en-US" dirty="0"/>
              <a:t> (GANIL)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6A7BE69-4480-7BD3-975F-B3A3AEFE1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2624" y="963122"/>
            <a:ext cx="4354830" cy="20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8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ZoneTexte 128">
            <a:extLst>
              <a:ext uri="{FF2B5EF4-FFF2-40B4-BE49-F238E27FC236}">
                <a16:creationId xmlns:a16="http://schemas.microsoft.com/office/drawing/2014/main" id="{D5212646-9EEE-4F0C-90AD-39CE590E14F4}"/>
              </a:ext>
            </a:extLst>
          </p:cNvPr>
          <p:cNvSpPr txBox="1"/>
          <p:nvPr/>
        </p:nvSpPr>
        <p:spPr>
          <a:xfrm>
            <a:off x="974199" y="4422861"/>
            <a:ext cx="4540025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14308" indent="-214308" defTabSz="45718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Block 1 : Spectrometer optical commissioning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797B7E"/>
              </a:solidFill>
              <a:latin typeface="Arial" charset="0"/>
              <a:ea typeface="ＭＳ Ｐゴシック" charset="0"/>
            </a:endParaRPr>
          </a:p>
          <a:p>
            <a:pPr marL="214308" indent="-214308" defTabSz="45718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Block 2 (Converging Mode) : LEB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Reaction 1</a:t>
            </a:r>
            <a:r>
              <a:rPr lang="en-GB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1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1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116</a:t>
            </a: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Sn </a:t>
            </a:r>
            <a:r>
              <a:rPr lang="en-GB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produce erbium</a:t>
            </a:r>
            <a:r>
              <a:rPr lang="en-GB" sz="1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(N=82)</a:t>
            </a:r>
            <a:endParaRPr lang="en-GB" sz="1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marL="214308" indent="-214308" defTabSz="45718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Block 3 (</a:t>
            </a:r>
            <a:r>
              <a:rPr lang="en-GB" sz="1100" b="1" dirty="0" err="1">
                <a:solidFill>
                  <a:srgbClr val="0070C0"/>
                </a:solidFill>
                <a:latin typeface="Arial" charset="0"/>
                <a:ea typeface="ＭＳ Ｐゴシック" charset="0"/>
              </a:rPr>
              <a:t>Coverging</a:t>
            </a:r>
            <a:r>
              <a:rPr lang="en-GB" sz="11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 mode) : SIRIUS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Reaction 2</a:t>
            </a:r>
            <a:r>
              <a:rPr lang="en-GB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1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1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174</a:t>
            </a: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Yb </a:t>
            </a:r>
            <a:r>
              <a:rPr lang="en-GB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produce known actinides</a:t>
            </a:r>
            <a:r>
              <a:rPr lang="en-GB" sz="1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Reaction 3</a:t>
            </a:r>
            <a:r>
              <a:rPr lang="en-GB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1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1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180</a:t>
            </a:r>
            <a:r>
              <a:rPr lang="en-GB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Hf </a:t>
            </a:r>
            <a:r>
              <a:rPr lang="en-GB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produce thorium</a:t>
            </a:r>
            <a:r>
              <a:rPr lang="en-GB" sz="1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(N=126)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AD07BABB-3B8B-2740-956F-7D4F95011814}"/>
              </a:ext>
            </a:extLst>
          </p:cNvPr>
          <p:cNvSpPr txBox="1"/>
          <p:nvPr/>
        </p:nvSpPr>
        <p:spPr>
          <a:xfrm>
            <a:off x="5892527" y="4410986"/>
            <a:ext cx="56216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solidFill>
                  <a:srgbClr val="4472C4"/>
                </a:solidFill>
                <a:latin typeface="Arial"/>
                <a:ea typeface="ＭＳ Ｐゴシック"/>
              </a:rPr>
              <a:t>Block 4 (Converging mode) : LEB</a:t>
            </a:r>
          </a:p>
          <a:p>
            <a:pPr defTabSz="685783">
              <a:defRPr/>
            </a:pP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	Reaction 4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:  asymmetric reaction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40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Ar +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175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Lu 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to produce actinium (N=126)</a:t>
            </a:r>
            <a:endParaRPr lang="en-GB" sz="1000" b="1" dirty="0">
              <a:solidFill>
                <a:srgbClr val="FF0000"/>
              </a:solidFill>
              <a:latin typeface="Arial"/>
              <a:ea typeface="Times New Roman" panose="02020603050405020304" pitchFamily="18" charset="0"/>
            </a:endParaRPr>
          </a:p>
          <a:p>
            <a:pPr defTabSz="685783">
              <a:defRPr/>
            </a:pPr>
            <a:r>
              <a:rPr lang="en-GB" sz="1000" b="1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	Reaction 5:</a:t>
            </a:r>
            <a:r>
              <a:rPr lang="en-GB" sz="1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  symmetric reaction </a:t>
            </a:r>
            <a:r>
              <a:rPr lang="en-GB" sz="1000" b="1" baseline="30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50</a:t>
            </a:r>
            <a:r>
              <a:rPr lang="en-GB" sz="1000" b="1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Cr + </a:t>
            </a:r>
            <a:r>
              <a:rPr lang="en-GB" sz="1000" b="1" baseline="30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58</a:t>
            </a:r>
            <a:r>
              <a:rPr lang="en-GB" sz="1000" b="1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Ni </a:t>
            </a:r>
            <a:r>
              <a:rPr lang="en-GB" sz="1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to produce N = Z</a:t>
            </a:r>
            <a:r>
              <a:rPr lang="en-GB" sz="1000" dirty="0">
                <a:solidFill>
                  <a:srgbClr val="FF0000"/>
                </a:solidFill>
                <a:latin typeface="Arial"/>
                <a:ea typeface="ＭＳ Ｐゴシック"/>
              </a:rPr>
              <a:t> nuclei</a:t>
            </a:r>
          </a:p>
          <a:p>
            <a:pPr defTabSz="685783">
              <a:defRPr/>
            </a:pP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	Reaction 6: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  very asymmetric reaction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20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Ne +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197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Au 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to produce actinium  	(N=126)</a:t>
            </a:r>
          </a:p>
          <a:p>
            <a:pPr defTabSz="685783">
              <a:defRPr/>
            </a:pPr>
            <a:endParaRPr lang="en-GB" sz="1000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solidFill>
                  <a:srgbClr val="4472C4"/>
                </a:solidFill>
                <a:latin typeface="Arial"/>
                <a:ea typeface="ＭＳ Ｐゴシック"/>
              </a:rPr>
              <a:t>Block 5 (Converging/ High Resolution modes) : SIRIUS</a:t>
            </a:r>
          </a:p>
          <a:p>
            <a:pPr defTabSz="685783">
              <a:defRPr/>
            </a:pP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	Reaction 7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: very asymmetric reaction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22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Ne +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206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Pb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 to produce thorium</a:t>
            </a:r>
            <a:r>
              <a:rPr lang="en-GB" sz="1000" dirty="0">
                <a:solidFill>
                  <a:prstClr val="black"/>
                </a:solidFill>
                <a:latin typeface="Arial"/>
                <a:ea typeface="ＭＳ Ｐゴシック"/>
              </a:rPr>
              <a:t> </a:t>
            </a:r>
          </a:p>
          <a:p>
            <a:pPr defTabSz="685783">
              <a:defRPr/>
            </a:pP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	Reaction 8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: repeat asymmetric reaction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40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Ar +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116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Sn 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to produce </a:t>
            </a:r>
            <a:r>
              <a:rPr lang="en-GB" sz="1000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151-152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Er</a:t>
            </a:r>
            <a:r>
              <a:rPr lang="en-GB" sz="1000" dirty="0">
                <a:solidFill>
                  <a:prstClr val="black"/>
                </a:solidFill>
                <a:latin typeface="Arial"/>
                <a:ea typeface="ＭＳ Ｐゴシック"/>
              </a:rPr>
              <a:t> </a:t>
            </a:r>
          </a:p>
          <a:p>
            <a:pPr defTabSz="685783">
              <a:defRPr/>
            </a:pP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	Reaction 9</a:t>
            </a:r>
            <a:r>
              <a:rPr lang="en-GB" sz="1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: repeat asymmetric reaction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40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Ar + </a:t>
            </a:r>
            <a:r>
              <a:rPr lang="en-GB" sz="1000" b="1" baseline="300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174</a:t>
            </a:r>
            <a:r>
              <a:rPr lang="en-GB" sz="10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Yb</a:t>
            </a:r>
            <a:r>
              <a:rPr lang="en-GB" sz="1000" dirty="0">
                <a:solidFill>
                  <a:prstClr val="black"/>
                </a:solidFill>
                <a:latin typeface="Arial"/>
                <a:ea typeface="ＭＳ Ｐゴシック"/>
              </a:rPr>
              <a:t> </a:t>
            </a:r>
          </a:p>
          <a:p>
            <a:pPr defTabSz="685783">
              <a:defRPr/>
            </a:pPr>
            <a:r>
              <a:rPr lang="en-GB" sz="1000" b="1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	Reaction 10</a:t>
            </a:r>
            <a:r>
              <a:rPr lang="en-GB" sz="1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: </a:t>
            </a:r>
            <a:r>
              <a:rPr lang="en-GB" sz="1000" b="1" baseline="30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40</a:t>
            </a:r>
            <a:r>
              <a:rPr lang="en-GB" sz="1000" b="1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Ar + </a:t>
            </a:r>
            <a:r>
              <a:rPr lang="en-GB" sz="1000" b="1" baseline="30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209</a:t>
            </a:r>
            <a:r>
              <a:rPr lang="en-GB" sz="1000" b="1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Bi </a:t>
            </a:r>
            <a:r>
              <a:rPr lang="en-GB" sz="1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to populate mendelevium isotopes </a:t>
            </a:r>
            <a:r>
              <a:rPr lang="en-GB" sz="1000" b="1" baseline="30000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244-247</a:t>
            </a:r>
            <a:r>
              <a:rPr lang="en-GB" sz="1000" b="1" dirty="0">
                <a:solidFill>
                  <a:srgbClr val="FF0000"/>
                </a:solidFill>
                <a:latin typeface="Arial"/>
                <a:ea typeface="Times New Roman" panose="02020603050405020304" pitchFamily="18" charset="0"/>
              </a:rPr>
              <a:t>Md</a:t>
            </a:r>
            <a:r>
              <a:rPr lang="en-GB" sz="1000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endParaRPr lang="en-GB" sz="16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C7328C3-DC64-3B3D-F73B-120A3AAC2437}"/>
              </a:ext>
            </a:extLst>
          </p:cNvPr>
          <p:cNvSpPr/>
          <p:nvPr/>
        </p:nvSpPr>
        <p:spPr>
          <a:xfrm>
            <a:off x="774023" y="4262783"/>
            <a:ext cx="10801350" cy="19478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26D18A2C-3CC7-DE8E-5E01-E65B79EDFEBF}"/>
              </a:ext>
            </a:extLst>
          </p:cNvPr>
          <p:cNvSpPr txBox="1"/>
          <p:nvPr/>
        </p:nvSpPr>
        <p:spPr>
          <a:xfrm>
            <a:off x="639988" y="889195"/>
            <a:ext cx="79910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2" indent="-171442" defTabSz="457189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Milestone J6b : Spectrometer optical commissioning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Direct and stripped beam up to the focal plane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kern="0" dirty="0"/>
              <a:t>Progressive tuning of the elements (MA+ MS)</a:t>
            </a:r>
          </a:p>
        </p:txBody>
      </p:sp>
      <p:pic>
        <p:nvPicPr>
          <p:cNvPr id="9" name="Image 6" descr="S3-logo3_white.jpg">
            <a:extLst>
              <a:ext uri="{FF2B5EF4-FFF2-40B4-BE49-F238E27FC236}">
                <a16:creationId xmlns:a16="http://schemas.microsoft.com/office/drawing/2014/main" id="{2867161C-6A0D-6F31-D776-F00C6E7F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A7046BF-DCFF-7AAF-9B8C-CD12636DAC5C}"/>
              </a:ext>
            </a:extLst>
          </p:cNvPr>
          <p:cNvSpPr txBox="1">
            <a:spLocks/>
          </p:cNvSpPr>
          <p:nvPr/>
        </p:nvSpPr>
        <p:spPr bwMode="auto">
          <a:xfrm>
            <a:off x="858538" y="260030"/>
            <a:ext cx="7066262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>
                <a:solidFill>
                  <a:schemeClr val="accent2"/>
                </a:solidFill>
              </a:rPr>
              <a:t>Commissioning plan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AE39FC-28F0-E4E2-99D9-082F95FE1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1" y="1820995"/>
            <a:ext cx="10826072" cy="226334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667B4D-F15F-4156-B04F-5D06DC5F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5503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9B108E-A3A3-AB97-288F-B68245F53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0165E9-686A-57D3-0853-51DF5C6A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3007091"/>
            <a:ext cx="11754440" cy="328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6" descr="S3-logo3_white.jpg">
            <a:extLst>
              <a:ext uri="{FF2B5EF4-FFF2-40B4-BE49-F238E27FC236}">
                <a16:creationId xmlns:a16="http://schemas.microsoft.com/office/drawing/2014/main" id="{FEDB35EB-D47A-6324-3D8C-29261E2F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main avec verre de champagne, dessin au trait symbole isolé sur fond blanc">
            <a:hlinkClick r:id="rId4"/>
            <a:extLst>
              <a:ext uri="{FF2B5EF4-FFF2-40B4-BE49-F238E27FC236}">
                <a16:creationId xmlns:a16="http://schemas.microsoft.com/office/drawing/2014/main" id="{87EB1C71-5A73-8606-499D-F73084AE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71" y="520651"/>
            <a:ext cx="2353753" cy="23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D47734-98ED-0039-1E8D-E5C239DFB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740" y="563548"/>
            <a:ext cx="3212695" cy="229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18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010" y="2515499"/>
            <a:ext cx="3564157" cy="196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r 4">
            <a:extLst>
              <a:ext uri="{FF2B5EF4-FFF2-40B4-BE49-F238E27FC236}">
                <a16:creationId xmlns:a16="http://schemas.microsoft.com/office/drawing/2014/main" id="{4E6BBB99-87DE-BF48-9ABE-D0631CE99128}"/>
              </a:ext>
            </a:extLst>
          </p:cNvPr>
          <p:cNvGrpSpPr/>
          <p:nvPr/>
        </p:nvGrpSpPr>
        <p:grpSpPr>
          <a:xfrm>
            <a:off x="1433686" y="1362032"/>
            <a:ext cx="3129725" cy="1653307"/>
            <a:chOff x="90986" y="3410414"/>
            <a:chExt cx="5650427" cy="2448274"/>
          </a:xfrm>
        </p:grpSpPr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A1BC99FE-55B6-B943-A063-E784E71A7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7580" y="4364415"/>
              <a:ext cx="2903833" cy="1284907"/>
            </a:xfrm>
            <a:prstGeom prst="line">
              <a:avLst/>
            </a:prstGeom>
            <a:solidFill>
              <a:srgbClr val="660066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891">
                <a:defRPr/>
              </a:pPr>
              <a:endParaRPr lang="en-US" sz="1013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EB5EF3-BBEB-6840-89D0-64954CCE873F}"/>
                </a:ext>
              </a:extLst>
            </p:cNvPr>
            <p:cNvSpPr/>
            <p:nvPr/>
          </p:nvSpPr>
          <p:spPr bwMode="auto">
            <a:xfrm>
              <a:off x="107504" y="3410416"/>
              <a:ext cx="2730077" cy="24482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9" rIns="51435" bIns="25719" numCol="1" rtlCol="0" anchor="t" anchorCtr="0" compatLnSpc="1">
              <a:prstTxWarp prst="textNoShape">
                <a:avLst/>
              </a:prstTxWarp>
            </a:bodyPr>
            <a:lstStyle/>
            <a:p>
              <a:pPr defTabSz="514338" eaLnBrk="0" hangingPunct="0">
                <a:defRPr/>
              </a:pPr>
              <a:endParaRPr lang="en-US" sz="135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EE6EA7C-9777-B849-9127-DDEB822876F4}"/>
                </a:ext>
              </a:extLst>
            </p:cNvPr>
            <p:cNvSpPr txBox="1"/>
            <p:nvPr/>
          </p:nvSpPr>
          <p:spPr bwMode="auto">
            <a:xfrm rot="16200000">
              <a:off x="-924777" y="4426177"/>
              <a:ext cx="2448271" cy="4167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891">
                <a:defRPr/>
              </a:pPr>
              <a:r>
                <a:rPr lang="en-GB" sz="900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Target system</a:t>
              </a:r>
              <a:endParaRPr lang="en-GB" sz="788" b="1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2B9907-78A3-BA46-9FED-22FB64CBCF0F}"/>
                </a:ext>
              </a:extLst>
            </p:cNvPr>
            <p:cNvSpPr/>
            <p:nvPr/>
          </p:nvSpPr>
          <p:spPr>
            <a:xfrm>
              <a:off x="403070" y="5492545"/>
              <a:ext cx="2385296" cy="3162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891">
                <a:defRPr/>
              </a:pPr>
              <a:r>
                <a:rPr lang="en-GB" sz="788" i="1">
                  <a:solidFill>
                    <a:srgbClr val="000000"/>
                  </a:solidFill>
                </a:rPr>
                <a:t>High power rotating targets</a:t>
              </a:r>
            </a:p>
          </p:txBody>
        </p:sp>
      </p:grpSp>
      <p:grpSp>
        <p:nvGrpSpPr>
          <p:cNvPr id="26" name="Grouper 5">
            <a:extLst>
              <a:ext uri="{FF2B5EF4-FFF2-40B4-BE49-F238E27FC236}">
                <a16:creationId xmlns:a16="http://schemas.microsoft.com/office/drawing/2014/main" id="{570CCD59-895B-764A-B50C-394B8E46F1AB}"/>
              </a:ext>
            </a:extLst>
          </p:cNvPr>
          <p:cNvGrpSpPr/>
          <p:nvPr/>
        </p:nvGrpSpPr>
        <p:grpSpPr>
          <a:xfrm>
            <a:off x="1427327" y="3077752"/>
            <a:ext cx="3670862" cy="1173237"/>
            <a:chOff x="2878800" y="4227599"/>
            <a:chExt cx="6557066" cy="1728195"/>
          </a:xfrm>
        </p:grpSpPr>
        <p:sp>
          <p:nvSpPr>
            <p:cNvPr id="27" name="Line 12">
              <a:extLst>
                <a:ext uri="{FF2B5EF4-FFF2-40B4-BE49-F238E27FC236}">
                  <a16:creationId xmlns:a16="http://schemas.microsoft.com/office/drawing/2014/main" id="{40012761-A3B1-974A-ABA1-30C4F855C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1029" y="4366143"/>
              <a:ext cx="4334837" cy="539445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891">
                <a:defRPr/>
              </a:pPr>
              <a:endParaRPr lang="en-US" sz="1013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62CBD6-C644-A746-ABD7-BB1073DC312D}"/>
                </a:ext>
              </a:extLst>
            </p:cNvPr>
            <p:cNvSpPr/>
            <p:nvPr/>
          </p:nvSpPr>
          <p:spPr bwMode="auto">
            <a:xfrm>
              <a:off x="2915814" y="4227599"/>
              <a:ext cx="2689157" cy="17281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9" rIns="51435" bIns="25719" numCol="1" rtlCol="0" anchor="t" anchorCtr="0" compatLnSpc="1">
              <a:prstTxWarp prst="textNoShape">
                <a:avLst/>
              </a:prstTxWarp>
            </a:bodyPr>
            <a:lstStyle/>
            <a:p>
              <a:pPr defTabSz="514338" eaLnBrk="0" hangingPunct="0">
                <a:defRPr/>
              </a:pPr>
              <a:endParaRPr lang="en-US" sz="1351" b="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ZoneTexte 28">
              <a:extLst>
                <a:ext uri="{FF2B5EF4-FFF2-40B4-BE49-F238E27FC236}">
                  <a16:creationId xmlns:a16="http://schemas.microsoft.com/office/drawing/2014/main" id="{2554DB26-5280-854F-9509-72F8E8A9F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36386" y="4870015"/>
              <a:ext cx="1728191" cy="4433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42891" eaLnBrk="1" hangingPunct="1">
                <a:defRPr/>
              </a:pPr>
              <a:r>
                <a:rPr lang="fr-FR" sz="1013" b="1">
                  <a:solidFill>
                    <a:srgbClr val="000000"/>
                  </a:solidFill>
                </a:rPr>
                <a:t>3 × M-</a:t>
              </a:r>
              <a:r>
                <a:rPr lang="fr-FR" sz="1013" b="1" err="1">
                  <a:solidFill>
                    <a:srgbClr val="000000"/>
                  </a:solidFill>
                </a:rPr>
                <a:t>dipoles</a:t>
              </a:r>
              <a:endParaRPr lang="fr-FR" sz="1013" b="1">
                <a:solidFill>
                  <a:srgbClr val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971B95-18A2-8743-B216-DF59C175F8E1}"/>
                </a:ext>
              </a:extLst>
            </p:cNvPr>
            <p:cNvSpPr/>
            <p:nvPr/>
          </p:nvSpPr>
          <p:spPr>
            <a:xfrm>
              <a:off x="3461056" y="5617749"/>
              <a:ext cx="1584010" cy="3146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891">
                <a:defRPr/>
              </a:pPr>
              <a:r>
                <a:rPr lang="en-GB" sz="788" i="1">
                  <a:solidFill>
                    <a:srgbClr val="000000"/>
                  </a:solidFill>
                </a:rPr>
                <a:t>Large H &amp; V gaps</a:t>
              </a:r>
            </a:p>
          </p:txBody>
        </p:sp>
      </p:grpSp>
      <p:grpSp>
        <p:nvGrpSpPr>
          <p:cNvPr id="33" name="Grouper 30">
            <a:extLst>
              <a:ext uri="{FF2B5EF4-FFF2-40B4-BE49-F238E27FC236}">
                <a16:creationId xmlns:a16="http://schemas.microsoft.com/office/drawing/2014/main" id="{6ABECB65-F181-364F-99B8-06F719E083C0}"/>
              </a:ext>
            </a:extLst>
          </p:cNvPr>
          <p:cNvGrpSpPr/>
          <p:nvPr/>
        </p:nvGrpSpPr>
        <p:grpSpPr>
          <a:xfrm>
            <a:off x="1440761" y="3712972"/>
            <a:ext cx="4016657" cy="1759884"/>
            <a:chOff x="6656548" y="2162612"/>
            <a:chExt cx="7140723" cy="23465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5F13A20-7CFF-6B48-861F-EC1AABE78B3B}"/>
                </a:ext>
              </a:extLst>
            </p:cNvPr>
            <p:cNvSpPr/>
            <p:nvPr/>
          </p:nvSpPr>
          <p:spPr bwMode="auto">
            <a:xfrm>
              <a:off x="6660232" y="2948186"/>
              <a:ext cx="2670692" cy="15609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9" rIns="51435" bIns="25719" numCol="1" rtlCol="0" anchor="t" anchorCtr="0" compatLnSpc="1">
              <a:prstTxWarp prst="textNoShape">
                <a:avLst/>
              </a:prstTxWarp>
            </a:bodyPr>
            <a:lstStyle/>
            <a:p>
              <a:pPr defTabSz="514338" eaLnBrk="0" hangingPunct="0">
                <a:defRPr/>
              </a:pPr>
              <a:endParaRPr lang="en-US" sz="1351" b="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B76F32E-25DF-D042-B3FE-91D0182C4E49}"/>
                </a:ext>
              </a:extLst>
            </p:cNvPr>
            <p:cNvSpPr txBox="1"/>
            <p:nvPr/>
          </p:nvSpPr>
          <p:spPr bwMode="auto">
            <a:xfrm rot="16200000">
              <a:off x="6081265" y="3523469"/>
              <a:ext cx="1560934" cy="4103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891">
                <a:defRPr/>
              </a:pPr>
              <a:r>
                <a:rPr lang="en-GB" sz="900" b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E-Dipole</a:t>
              </a:r>
            </a:p>
          </p:txBody>
        </p:sp>
        <p:sp>
          <p:nvSpPr>
            <p:cNvPr id="38" name="Line 12">
              <a:extLst>
                <a:ext uri="{FF2B5EF4-FFF2-40B4-BE49-F238E27FC236}">
                  <a16:creationId xmlns:a16="http://schemas.microsoft.com/office/drawing/2014/main" id="{64A16F35-E095-1E4E-96DB-D19F835EB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9350" y="2162612"/>
              <a:ext cx="4427921" cy="122528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891"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F10B2B3-D300-8143-9C26-32C5A7F66AFB}"/>
                </a:ext>
              </a:extLst>
            </p:cNvPr>
            <p:cNvSpPr/>
            <p:nvPr/>
          </p:nvSpPr>
          <p:spPr>
            <a:xfrm>
              <a:off x="7066125" y="4050528"/>
              <a:ext cx="2032466" cy="446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891">
                <a:defRPr/>
              </a:pPr>
              <a:r>
                <a:rPr lang="en-GB" sz="788" i="1">
                  <a:solidFill>
                    <a:srgbClr val="000000"/>
                  </a:solidFill>
                </a:rPr>
                <a:t>20 cm gap &amp; +/- 300 kV</a:t>
              </a:r>
            </a:p>
            <a:p>
              <a:pPr defTabSz="342891">
                <a:defRPr/>
              </a:pPr>
              <a:r>
                <a:rPr lang="en-GB" sz="788" i="1">
                  <a:solidFill>
                    <a:srgbClr val="000000"/>
                  </a:solidFill>
                </a:rPr>
                <a:t>Open slit in the anode</a:t>
              </a:r>
            </a:p>
          </p:txBody>
        </p:sp>
      </p:grpSp>
      <p:pic>
        <p:nvPicPr>
          <p:cNvPr id="40" name="Image 39" descr="Capture d’écran 2017-03-24 à 15.06.06.png">
            <a:extLst>
              <a:ext uri="{FF2B5EF4-FFF2-40B4-BE49-F238E27FC236}">
                <a16:creationId xmlns:a16="http://schemas.microsoft.com/office/drawing/2014/main" id="{3E347F0D-298F-3F4A-B13B-E9D458E28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182" y="4421386"/>
            <a:ext cx="907199" cy="66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2" name="Grouper 33">
            <a:extLst>
              <a:ext uri="{FF2B5EF4-FFF2-40B4-BE49-F238E27FC236}">
                <a16:creationId xmlns:a16="http://schemas.microsoft.com/office/drawing/2014/main" id="{D8DD403E-E516-E046-A6B5-6E0D7F4AD4D0}"/>
              </a:ext>
            </a:extLst>
          </p:cNvPr>
          <p:cNvGrpSpPr/>
          <p:nvPr/>
        </p:nvGrpSpPr>
        <p:grpSpPr>
          <a:xfrm>
            <a:off x="4572878" y="3814900"/>
            <a:ext cx="2646488" cy="1954129"/>
            <a:chOff x="3605364" y="3934065"/>
            <a:chExt cx="4704867" cy="2810387"/>
          </a:xfrm>
        </p:grpSpPr>
        <p:sp>
          <p:nvSpPr>
            <p:cNvPr id="44" name="Line 12">
              <a:extLst>
                <a:ext uri="{FF2B5EF4-FFF2-40B4-BE49-F238E27FC236}">
                  <a16:creationId xmlns:a16="http://schemas.microsoft.com/office/drawing/2014/main" id="{8AB5F910-255F-6C45-9E89-F75ED6055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2039" y="3934065"/>
              <a:ext cx="804090" cy="120590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891"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145F9A3-DDEA-D540-8285-3369CF556F8F}"/>
                </a:ext>
              </a:extLst>
            </p:cNvPr>
            <p:cNvSpPr/>
            <p:nvPr/>
          </p:nvSpPr>
          <p:spPr bwMode="auto">
            <a:xfrm>
              <a:off x="3635895" y="4868007"/>
              <a:ext cx="4674336" cy="18764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9" rIns="51435" bIns="25719" numCol="1" rtlCol="0" anchor="t" anchorCtr="0" compatLnSpc="1">
              <a:prstTxWarp prst="textNoShape">
                <a:avLst/>
              </a:prstTxWarp>
            </a:bodyPr>
            <a:lstStyle/>
            <a:p>
              <a:pPr defTabSz="514338" eaLnBrk="0" hangingPunct="0">
                <a:defRPr/>
              </a:pPr>
              <a:endParaRPr lang="en-US" sz="135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2B6CA93-36D9-B74E-820C-10BE4BD9E448}"/>
                </a:ext>
              </a:extLst>
            </p:cNvPr>
            <p:cNvSpPr txBox="1"/>
            <p:nvPr/>
          </p:nvSpPr>
          <p:spPr bwMode="auto">
            <a:xfrm rot="16200000">
              <a:off x="2872327" y="5601045"/>
              <a:ext cx="1876442" cy="4103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891">
                <a:defRPr/>
              </a:pPr>
              <a:r>
                <a:rPr lang="en-GB" sz="900" b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SC </a:t>
              </a:r>
              <a:r>
                <a:rPr lang="en-GB" sz="900" b="1" err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Multipoles</a:t>
              </a:r>
              <a:endParaRPr lang="en-GB" sz="900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0" name="Grouper 38">
            <a:extLst>
              <a:ext uri="{FF2B5EF4-FFF2-40B4-BE49-F238E27FC236}">
                <a16:creationId xmlns:a16="http://schemas.microsoft.com/office/drawing/2014/main" id="{E9362E12-527C-8648-83DC-8248CF58D867}"/>
              </a:ext>
            </a:extLst>
          </p:cNvPr>
          <p:cNvGrpSpPr/>
          <p:nvPr/>
        </p:nvGrpSpPr>
        <p:grpSpPr>
          <a:xfrm>
            <a:off x="4440840" y="1277594"/>
            <a:ext cx="2710608" cy="1737742"/>
            <a:chOff x="3573753" y="763076"/>
            <a:chExt cx="4818858" cy="231698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36A94D6-6DA1-3E4C-B083-CC6062C0AA8B}"/>
                </a:ext>
              </a:extLst>
            </p:cNvPr>
            <p:cNvSpPr/>
            <p:nvPr/>
          </p:nvSpPr>
          <p:spPr bwMode="auto">
            <a:xfrm>
              <a:off x="3963607" y="764704"/>
              <a:ext cx="4429004" cy="15703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9" rIns="51435" bIns="25719" numCol="1" rtlCol="0" anchor="t" anchorCtr="0" compatLnSpc="1">
              <a:prstTxWarp prst="textNoShape">
                <a:avLst/>
              </a:prstTxWarp>
            </a:bodyPr>
            <a:lstStyle/>
            <a:p>
              <a:pPr defTabSz="514338" eaLnBrk="0" hangingPunct="0">
                <a:defRPr/>
              </a:pPr>
              <a:endParaRPr lang="en-US" sz="135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E47BCB6E-A624-0445-86F5-3C7638FF02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97158" y="2335024"/>
              <a:ext cx="1087742" cy="7450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891"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BBD9566-35A2-8B44-A607-06C05DE634DF}"/>
                </a:ext>
              </a:extLst>
            </p:cNvPr>
            <p:cNvSpPr txBox="1"/>
            <p:nvPr/>
          </p:nvSpPr>
          <p:spPr bwMode="auto">
            <a:xfrm rot="16200000">
              <a:off x="2997482" y="1339347"/>
              <a:ext cx="1562910" cy="4103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891">
                <a:defRPr/>
              </a:pPr>
              <a:r>
                <a:rPr lang="en-GB" sz="900" b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Dispersive zone </a:t>
              </a:r>
            </a:p>
          </p:txBody>
        </p:sp>
      </p:grpSp>
      <p:grpSp>
        <p:nvGrpSpPr>
          <p:cNvPr id="67" name="Groupe 6">
            <a:extLst>
              <a:ext uri="{FF2B5EF4-FFF2-40B4-BE49-F238E27FC236}">
                <a16:creationId xmlns:a16="http://schemas.microsoft.com/office/drawing/2014/main" id="{885C0E83-3EA4-EC48-99F1-63E29D53679A}"/>
              </a:ext>
            </a:extLst>
          </p:cNvPr>
          <p:cNvGrpSpPr>
            <a:grpSpLocks noChangeAspect="1"/>
          </p:cNvGrpSpPr>
          <p:nvPr/>
        </p:nvGrpSpPr>
        <p:grpSpPr>
          <a:xfrm>
            <a:off x="6752961" y="1481208"/>
            <a:ext cx="274915" cy="910043"/>
            <a:chOff x="6300192" y="764704"/>
            <a:chExt cx="2239853" cy="4567495"/>
          </a:xfrm>
        </p:grpSpPr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A71061E-8E2E-294B-BB51-026BA30CC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764705"/>
              <a:ext cx="1055673" cy="4556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E3106BBA-0694-E749-874B-2D4FE520A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764704"/>
              <a:ext cx="943709" cy="4567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13611486-E10D-2E4D-90B5-48A7FF9AFD63}"/>
              </a:ext>
            </a:extLst>
          </p:cNvPr>
          <p:cNvSpPr/>
          <p:nvPr/>
        </p:nvSpPr>
        <p:spPr>
          <a:xfrm>
            <a:off x="4674563" y="1259107"/>
            <a:ext cx="223811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891">
              <a:defRPr/>
            </a:pPr>
            <a:r>
              <a:rPr lang="en-GB" sz="788" i="1">
                <a:solidFill>
                  <a:srgbClr val="000000"/>
                </a:solidFill>
              </a:rPr>
              <a:t>Open RT magnet &amp; beam dump &amp; Movable fingers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E3FA4E9F-AA43-9640-BD01-F299C9D338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6614" y="5217323"/>
            <a:ext cx="523983" cy="20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Image 84" descr="Capture d’écran 2018-05-23 à 22.00.03.png">
            <a:extLst>
              <a:ext uri="{FF2B5EF4-FFF2-40B4-BE49-F238E27FC236}">
                <a16:creationId xmlns:a16="http://schemas.microsoft.com/office/drawing/2014/main" id="{17E28AB1-625A-564A-90CB-7CE14F023C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632" y="3136973"/>
            <a:ext cx="967507" cy="8605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26D501-AA5D-B041-972A-68FD4FD82B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975" y="1442497"/>
            <a:ext cx="1877141" cy="98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3EBD9-7ED7-F447-B049-408611CFD8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08" y="1443641"/>
            <a:ext cx="1122275" cy="126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5C8E8B1A-2A8B-1E47-B9EE-59A96632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909" y="1836218"/>
            <a:ext cx="595107" cy="165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F648955B-9E0B-7647-8B92-5390B885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1244" y="3740426"/>
            <a:ext cx="595107" cy="165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6C78A484-723C-E848-A88B-F6BC3149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344" y="4665854"/>
            <a:ext cx="595107" cy="165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E44A462-00BD-874A-A272-BA37B1AF2BA8}"/>
              </a:ext>
            </a:extLst>
          </p:cNvPr>
          <p:cNvSpPr/>
          <p:nvPr/>
        </p:nvSpPr>
        <p:spPr bwMode="auto">
          <a:xfrm>
            <a:off x="8814500" y="1320839"/>
            <a:ext cx="1957035" cy="11777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9" rIns="51435" bIns="25719" numCol="1" rtlCol="0" anchor="t" anchorCtr="0" compatLnSpc="1">
            <a:prstTxWarp prst="textNoShape">
              <a:avLst/>
            </a:prstTxWarp>
          </a:bodyPr>
          <a:lstStyle/>
          <a:p>
            <a:pPr defTabSz="514338" eaLnBrk="0" hangingPunct="0">
              <a:defRPr/>
            </a:pPr>
            <a:endParaRPr lang="en-US" sz="1351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F7D1828-A6B3-7A40-9296-7BC4955E1C51}"/>
              </a:ext>
            </a:extLst>
          </p:cNvPr>
          <p:cNvSpPr txBox="1"/>
          <p:nvPr/>
        </p:nvSpPr>
        <p:spPr bwMode="auto">
          <a:xfrm rot="16200000">
            <a:off x="8124534" y="1790294"/>
            <a:ext cx="1172183" cy="23083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342891">
              <a:defRPr/>
            </a:pPr>
            <a:r>
              <a:rPr lang="en-GB" sz="900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Infra / Interface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196208-E6EB-0B43-BAE8-F2059A9ED941}"/>
              </a:ext>
            </a:extLst>
          </p:cNvPr>
          <p:cNvSpPr/>
          <p:nvPr/>
        </p:nvSpPr>
        <p:spPr bwMode="auto">
          <a:xfrm>
            <a:off x="8832707" y="2632171"/>
            <a:ext cx="1957035" cy="14856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9" rIns="51435" bIns="25719" numCol="1" rtlCol="0" anchor="t" anchorCtr="0" compatLnSpc="1">
            <a:prstTxWarp prst="textNoShape">
              <a:avLst/>
            </a:prstTxWarp>
          </a:bodyPr>
          <a:lstStyle/>
          <a:p>
            <a:pPr defTabSz="514338" eaLnBrk="0" hangingPunct="0">
              <a:defRPr/>
            </a:pPr>
            <a:endParaRPr lang="en-US" sz="1351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5F18A195-ABAA-1840-AA4F-C167234DA03D}"/>
              </a:ext>
            </a:extLst>
          </p:cNvPr>
          <p:cNvSpPr txBox="1"/>
          <p:nvPr/>
        </p:nvSpPr>
        <p:spPr bwMode="auto">
          <a:xfrm rot="16200000">
            <a:off x="7989526" y="3254841"/>
            <a:ext cx="1478613" cy="23083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342891">
              <a:defRPr/>
            </a:pPr>
            <a:r>
              <a:rPr lang="en-GB" sz="900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LEB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16DA04C-AA25-C24B-A219-FB396787798B}"/>
              </a:ext>
            </a:extLst>
          </p:cNvPr>
          <p:cNvSpPr/>
          <p:nvPr/>
        </p:nvSpPr>
        <p:spPr bwMode="auto">
          <a:xfrm>
            <a:off x="8817183" y="4241938"/>
            <a:ext cx="1972559" cy="14856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9" rIns="51435" bIns="25719" numCol="1" rtlCol="0" anchor="t" anchorCtr="0" compatLnSpc="1">
            <a:prstTxWarp prst="textNoShape">
              <a:avLst/>
            </a:prstTxWarp>
          </a:bodyPr>
          <a:lstStyle/>
          <a:p>
            <a:pPr defTabSz="514338" eaLnBrk="0" hangingPunct="0">
              <a:defRPr/>
            </a:pPr>
            <a:endParaRPr lang="en-US" sz="1351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BC4E4793-4E52-C446-9AA8-EA718A635997}"/>
              </a:ext>
            </a:extLst>
          </p:cNvPr>
          <p:cNvSpPr txBox="1"/>
          <p:nvPr/>
        </p:nvSpPr>
        <p:spPr bwMode="auto">
          <a:xfrm rot="16200000">
            <a:off x="7969889" y="4868723"/>
            <a:ext cx="1486841" cy="23083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342891">
              <a:defRPr/>
            </a:pPr>
            <a:r>
              <a:rPr lang="en-GB" sz="900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SIRIUS </a:t>
            </a:r>
          </a:p>
        </p:txBody>
      </p:sp>
      <p:pic>
        <p:nvPicPr>
          <p:cNvPr id="98" name="Image 7">
            <a:extLst>
              <a:ext uri="{FF2B5EF4-FFF2-40B4-BE49-F238E27FC236}">
                <a16:creationId xmlns:a16="http://schemas.microsoft.com/office/drawing/2014/main" id="{2EA04EDA-26C5-BD41-8E76-A91CAF44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9566" y="4438264"/>
            <a:ext cx="938335" cy="125111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2517D800-55AC-CB4B-BF7B-3A3F7971AC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045" y="4434943"/>
            <a:ext cx="697355" cy="1239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C27464-6864-C34F-B7D2-100175EDE1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344" y="2830331"/>
            <a:ext cx="1664931" cy="7121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750E2B-15CD-A240-9A06-948F484CB9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343" y="3571257"/>
            <a:ext cx="1679763" cy="5140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4">
            <a:extLst>
              <a:ext uri="{FF2B5EF4-FFF2-40B4-BE49-F238E27FC236}">
                <a16:creationId xmlns:a16="http://schemas.microsoft.com/office/drawing/2014/main" id="{B9A09494-A606-164C-9201-FBD42271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4441" y="4491751"/>
            <a:ext cx="595107" cy="165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41A78F25-BFF6-DC47-8D86-56A2BA7EAF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908" y="5005195"/>
            <a:ext cx="401571" cy="326123"/>
          </a:xfrm>
          <a:prstGeom prst="rect">
            <a:avLst/>
          </a:prstGeom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C43F0539-46F9-544C-9F61-243B930E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575" y="2657614"/>
            <a:ext cx="595107" cy="165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110" name="Groupe 461">
            <a:extLst>
              <a:ext uri="{FF2B5EF4-FFF2-40B4-BE49-F238E27FC236}">
                <a16:creationId xmlns:a16="http://schemas.microsoft.com/office/drawing/2014/main" id="{80036F0C-2CFD-F44A-B866-3A46089E8DB3}"/>
              </a:ext>
            </a:extLst>
          </p:cNvPr>
          <p:cNvGrpSpPr/>
          <p:nvPr/>
        </p:nvGrpSpPr>
        <p:grpSpPr>
          <a:xfrm>
            <a:off x="7951798" y="2901045"/>
            <a:ext cx="564663" cy="379836"/>
            <a:chOff x="1532844" y="2116965"/>
            <a:chExt cx="1675438" cy="1102803"/>
          </a:xfrm>
        </p:grpSpPr>
        <p:pic>
          <p:nvPicPr>
            <p:cNvPr id="111" name="Image 673" descr="KULEUVEN_CMYK_LOGO.png">
              <a:extLst>
                <a:ext uri="{FF2B5EF4-FFF2-40B4-BE49-F238E27FC236}">
                  <a16:creationId xmlns:a16="http://schemas.microsoft.com/office/drawing/2014/main" id="{FA546E86-338D-4A44-AD13-0C157F33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844" y="2116965"/>
              <a:ext cx="1675438" cy="597737"/>
            </a:xfrm>
            <a:prstGeom prst="rect">
              <a:avLst/>
            </a:prstGeom>
          </p:spPr>
        </p:pic>
        <p:sp>
          <p:nvSpPr>
            <p:cNvPr id="112" name="ZoneTexte 677">
              <a:extLst>
                <a:ext uri="{FF2B5EF4-FFF2-40B4-BE49-F238E27FC236}">
                  <a16:creationId xmlns:a16="http://schemas.microsoft.com/office/drawing/2014/main" id="{9B9E566C-04CE-4246-9A64-836470474D2F}"/>
                </a:ext>
              </a:extLst>
            </p:cNvPr>
            <p:cNvSpPr txBox="1"/>
            <p:nvPr/>
          </p:nvSpPr>
          <p:spPr>
            <a:xfrm>
              <a:off x="2179816" y="2616225"/>
              <a:ext cx="548121" cy="603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>
                <a:defRPr/>
              </a:pPr>
              <a:endParaRPr lang="en-GB" sz="751" b="1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113" name="Image 674">
            <a:extLst>
              <a:ext uri="{FF2B5EF4-FFF2-40B4-BE49-F238E27FC236}">
                <a16:creationId xmlns:a16="http://schemas.microsoft.com/office/drawing/2014/main" id="{67FF9D23-1C49-6941-80EE-AEC15047DC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407" y="3489694"/>
            <a:ext cx="430371" cy="195436"/>
          </a:xfrm>
          <a:prstGeom prst="rect">
            <a:avLst/>
          </a:prstGeom>
        </p:spPr>
      </p:pic>
      <p:pic>
        <p:nvPicPr>
          <p:cNvPr id="114" name="Picture 17" descr="http://diglin.eu/wp-content/uploads/2013/01/jy_text_500.png">
            <a:extLst>
              <a:ext uri="{FF2B5EF4-FFF2-40B4-BE49-F238E27FC236}">
                <a16:creationId xmlns:a16="http://schemas.microsoft.com/office/drawing/2014/main" id="{35533A9A-3B9E-B74E-B60B-76138B8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183" y="3701652"/>
            <a:ext cx="406091" cy="231472"/>
          </a:xfrm>
          <a:prstGeom prst="rect">
            <a:avLst/>
          </a:prstGeom>
          <a:noFill/>
        </p:spPr>
      </p:pic>
      <p:pic>
        <p:nvPicPr>
          <p:cNvPr id="115" name="Picture 7">
            <a:extLst>
              <a:ext uri="{FF2B5EF4-FFF2-40B4-BE49-F238E27FC236}">
                <a16:creationId xmlns:a16="http://schemas.microsoft.com/office/drawing/2014/main" id="{E11413C5-055E-6F49-9BA8-A7D9F0C9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462" y="3961650"/>
            <a:ext cx="393388" cy="21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">
            <a:extLst>
              <a:ext uri="{FF2B5EF4-FFF2-40B4-BE49-F238E27FC236}">
                <a16:creationId xmlns:a16="http://schemas.microsoft.com/office/drawing/2014/main" id="{5658C0B3-10A6-1C49-9AC7-9F272DE7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1116" y="3988083"/>
            <a:ext cx="433565" cy="12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Line 12">
            <a:extLst>
              <a:ext uri="{FF2B5EF4-FFF2-40B4-BE49-F238E27FC236}">
                <a16:creationId xmlns:a16="http://schemas.microsoft.com/office/drawing/2014/main" id="{96DA409A-1ACA-2843-A5DB-4C10956734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39911" y="1979325"/>
            <a:ext cx="2113540" cy="1849319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342891"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18" name="Line 12">
            <a:extLst>
              <a:ext uri="{FF2B5EF4-FFF2-40B4-BE49-F238E27FC236}">
                <a16:creationId xmlns:a16="http://schemas.microsoft.com/office/drawing/2014/main" id="{DAEE0FB0-907E-EC49-B8A1-A473664421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50755" y="3942345"/>
            <a:ext cx="1440744" cy="349881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342891"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pic>
        <p:nvPicPr>
          <p:cNvPr id="119" name="Picture 4">
            <a:extLst>
              <a:ext uri="{FF2B5EF4-FFF2-40B4-BE49-F238E27FC236}">
                <a16:creationId xmlns:a16="http://schemas.microsoft.com/office/drawing/2014/main" id="{885D80D4-2DE4-CB42-8DCA-10C4C312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516" y="1377406"/>
            <a:ext cx="595107" cy="165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5BC21CE-F1E2-E74F-AC56-A5DAA42E9AEA}"/>
              </a:ext>
            </a:extLst>
          </p:cNvPr>
          <p:cNvSpPr/>
          <p:nvPr/>
        </p:nvSpPr>
        <p:spPr>
          <a:xfrm>
            <a:off x="5251805" y="4444153"/>
            <a:ext cx="1192955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891">
              <a:defRPr/>
            </a:pPr>
            <a:r>
              <a:rPr lang="en-GB" sz="788" i="1">
                <a:solidFill>
                  <a:srgbClr val="000000"/>
                </a:solidFill>
              </a:rPr>
              <a:t>SMT, PSS, </a:t>
            </a:r>
            <a:r>
              <a:rPr lang="en-GB" sz="788" i="1" err="1">
                <a:solidFill>
                  <a:srgbClr val="000000"/>
                </a:solidFill>
              </a:rPr>
              <a:t>Coldbox</a:t>
            </a:r>
            <a:r>
              <a:rPr lang="en-GB" sz="788" i="1">
                <a:solidFill>
                  <a:srgbClr val="000000"/>
                </a:solidFill>
              </a:rPr>
              <a:t> &amp; LTC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F893A0C-3DA1-8446-AFEF-E4603E7DC9CD}"/>
              </a:ext>
            </a:extLst>
          </p:cNvPr>
          <p:cNvSpPr/>
          <p:nvPr/>
        </p:nvSpPr>
        <p:spPr>
          <a:xfrm>
            <a:off x="8797949" y="4232919"/>
            <a:ext cx="2133600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1">
              <a:defRPr/>
            </a:pPr>
            <a:r>
              <a:rPr lang="en-GB" sz="788" i="1" dirty="0">
                <a:solidFill>
                  <a:srgbClr val="000000"/>
                </a:solidFill>
              </a:rPr>
              <a:t>DSSD, SSD, FEE/BEE, DAQ &amp; Diagbox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5F814E4-A925-EF4A-A80C-6E81A676E2D0}"/>
              </a:ext>
            </a:extLst>
          </p:cNvPr>
          <p:cNvSpPr/>
          <p:nvPr/>
        </p:nvSpPr>
        <p:spPr>
          <a:xfrm>
            <a:off x="8807567" y="2631667"/>
            <a:ext cx="199179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1">
              <a:defRPr/>
            </a:pPr>
            <a:r>
              <a:rPr lang="en-GB" sz="788" i="1">
                <a:solidFill>
                  <a:srgbClr val="000000"/>
                </a:solidFill>
              </a:rPr>
              <a:t>LEB @ LPC &amp; GISELE Laser Lab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C66945-74AA-3345-8C7D-4D3C7771E69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907" y="1500803"/>
            <a:ext cx="994895" cy="973371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9567904-96DB-ED42-86BD-0C1C76F5E9E0}"/>
              </a:ext>
            </a:extLst>
          </p:cNvPr>
          <p:cNvSpPr/>
          <p:nvPr/>
        </p:nvSpPr>
        <p:spPr>
          <a:xfrm>
            <a:off x="8788027" y="1300678"/>
            <a:ext cx="199179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891">
              <a:defRPr/>
            </a:pPr>
            <a:r>
              <a:rPr lang="en-GB" sz="788" i="1">
                <a:solidFill>
                  <a:srgbClr val="000000"/>
                </a:solidFill>
              </a:rPr>
              <a:t>Lot C68, Cooling system, Laser room …</a:t>
            </a: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B91075BD-D52B-0947-97A0-D0699798372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209" y="1500133"/>
            <a:ext cx="725737" cy="967649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D436CC94-117F-476F-DA85-FED100528947}"/>
              </a:ext>
            </a:extLst>
          </p:cNvPr>
          <p:cNvSpPr txBox="1"/>
          <p:nvPr/>
        </p:nvSpPr>
        <p:spPr>
          <a:xfrm>
            <a:off x="2661157" y="6011824"/>
            <a:ext cx="6764259" cy="52322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44" indent="-285744" defTabSz="914377" eaLnBrk="0" hangingPunct="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High selectivity &gt; 10</a:t>
            </a:r>
            <a:r>
              <a:rPr lang="en-US" sz="1400" baseline="3000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13 </a:t>
            </a:r>
            <a:r>
              <a:rPr lang="en-US" sz="140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 - High efficiency 50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% </a:t>
            </a:r>
            <a:r>
              <a:rPr lang="en-US" sz="1400" dirty="0">
                <a:solidFill>
                  <a:srgbClr val="000000"/>
                </a:solidFill>
                <a:ea typeface="ＭＳ Ｐゴシック" charset="-128"/>
                <a:cs typeface="Arial"/>
              </a:rPr>
              <a:t>- In flight m</a:t>
            </a:r>
            <a:r>
              <a:rPr lang="en-US" sz="140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ass separation = 500</a:t>
            </a:r>
          </a:p>
          <a:p>
            <a:pPr marL="285744" indent="-285744" defTabSz="914377" eaLnBrk="0" hangingPunct="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cs typeface="ＭＳ Ｐゴシック"/>
              </a:rPr>
              <a:t>V</a:t>
            </a:r>
            <a:r>
              <a:rPr lang="en-US" sz="1400" dirty="0">
                <a:solidFill>
                  <a:srgbClr val="000000"/>
                </a:solidFill>
                <a:ea typeface="ＭＳ Ｐゴシック" charset="-128"/>
                <a:cs typeface="ＭＳ Ｐゴシック"/>
              </a:rPr>
              <a:t>ersatility &amp; unique instrumentation (SIRIUS – LEB)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94D21D-AAD2-DC82-9836-141E43B1661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781" y="4733860"/>
            <a:ext cx="2232047" cy="909819"/>
          </a:xfrm>
          <a:prstGeom prst="rect">
            <a:avLst/>
          </a:prstGeom>
          <a:effectLst>
            <a:outerShdw blurRad="50800" dist="381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logo" descr="Site du CEA">
            <a:hlinkClick r:id="rId25" tgtFrame="&quot;_blank&quot;"/>
            <a:extLst>
              <a:ext uri="{FF2B5EF4-FFF2-40B4-BE49-F238E27FC236}">
                <a16:creationId xmlns:a16="http://schemas.microsoft.com/office/drawing/2014/main" id="{2D9797BF-9B3D-7FB7-AD3C-7EEA7CD7545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309" y="1312785"/>
            <a:ext cx="645295" cy="3084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logo" descr="Site du CEA">
            <a:hlinkClick r:id="rId25" tgtFrame="&quot;_blank&quot;"/>
            <a:extLst>
              <a:ext uri="{FF2B5EF4-FFF2-40B4-BE49-F238E27FC236}">
                <a16:creationId xmlns:a16="http://schemas.microsoft.com/office/drawing/2014/main" id="{1F4B4F68-1E27-9568-572E-1B8123D4DB9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422" y="1609404"/>
            <a:ext cx="645295" cy="3084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logo" descr="Site du CEA">
            <a:hlinkClick r:id="rId25" tgtFrame="&quot;_blank&quot;"/>
            <a:extLst>
              <a:ext uri="{FF2B5EF4-FFF2-40B4-BE49-F238E27FC236}">
                <a16:creationId xmlns:a16="http://schemas.microsoft.com/office/drawing/2014/main" id="{0EB5FE0B-DC55-3AB7-315A-2E80CC40210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754" y="4710106"/>
            <a:ext cx="517431" cy="247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logo" descr="Site du CEA">
            <a:hlinkClick r:id="rId25" tgtFrame="&quot;_blank&quot;"/>
            <a:extLst>
              <a:ext uri="{FF2B5EF4-FFF2-40B4-BE49-F238E27FC236}">
                <a16:creationId xmlns:a16="http://schemas.microsoft.com/office/drawing/2014/main" id="{7C4A56CB-97B2-62BE-36E7-CC8F50A00F9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086" y="4914462"/>
            <a:ext cx="517431" cy="247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FC160E-9215-4162-47D8-1DDAD3C45A6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904" y="4822092"/>
            <a:ext cx="579883" cy="3015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6FCADD-72DD-D7F1-5FCA-B63F7723C85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754" y="5339032"/>
            <a:ext cx="517431" cy="2690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825C5D-7930-BF7F-66A5-2A706D66226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093" y="3130293"/>
            <a:ext cx="517431" cy="269064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id="{E314A6D4-BE0B-A1CD-5D82-108E775F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5" y="12588"/>
            <a:ext cx="10801351" cy="1141413"/>
          </a:xfrm>
        </p:spPr>
        <p:txBody>
          <a:bodyPr/>
          <a:lstStyle/>
          <a:p>
            <a:r>
              <a:rPr lang="en-GB" dirty="0"/>
              <a:t>Super Separator Spectrometer</a:t>
            </a:r>
          </a:p>
        </p:txBody>
      </p:sp>
      <p:pic>
        <p:nvPicPr>
          <p:cNvPr id="24" name="Image 6" descr="S3-logo3_white.jpg">
            <a:extLst>
              <a:ext uri="{FF2B5EF4-FFF2-40B4-BE49-F238E27FC236}">
                <a16:creationId xmlns:a16="http://schemas.microsoft.com/office/drawing/2014/main" id="{14743690-F29D-6E97-EFDC-E2406F10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2" y="264122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Espace réservé du numéro de diapositive 4">
            <a:extLst>
              <a:ext uri="{FF2B5EF4-FFF2-40B4-BE49-F238E27FC236}">
                <a16:creationId xmlns:a16="http://schemas.microsoft.com/office/drawing/2014/main" id="{AFF51CB2-BE40-2737-10A0-3DE60874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" y="6328511"/>
            <a:ext cx="462455" cy="540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663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33" name="Image 6" descr="S3-logo3_white.jpg">
            <a:extLst>
              <a:ext uri="{FF2B5EF4-FFF2-40B4-BE49-F238E27FC236}">
                <a16:creationId xmlns:a16="http://schemas.microsoft.com/office/drawing/2014/main" id="{161D0A4E-613C-53AF-AB2C-4A3DB2DE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A75AA022-CAFF-AE33-F7E9-E0DC415B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>
            <a:normAutofit/>
          </a:bodyPr>
          <a:lstStyle/>
          <a:p>
            <a:r>
              <a:rPr lang="en-GB" sz="3200" b="1">
                <a:latin typeface="+mn-lt"/>
              </a:rPr>
              <a:t>	J6x : commissioning milestones</a:t>
            </a:r>
            <a:endParaRPr lang="en-GB" sz="3200" b="1" baseline="30000">
              <a:latin typeface="+mn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5B5642C-F75C-C1E1-E48B-E51E885254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70"/>
                    </a14:imgEffect>
                    <a14:imgEffect>
                      <a14:saturation sat="224000"/>
                    </a14:imgEffect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098" y="1353628"/>
            <a:ext cx="3608001" cy="2090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F89485D-08B4-B267-CD05-AF65ED12E805}"/>
              </a:ext>
            </a:extLst>
          </p:cNvPr>
          <p:cNvGrpSpPr/>
          <p:nvPr/>
        </p:nvGrpSpPr>
        <p:grpSpPr>
          <a:xfrm>
            <a:off x="3875400" y="2908327"/>
            <a:ext cx="6909815" cy="3496839"/>
            <a:chOff x="1325283" y="2040062"/>
            <a:chExt cx="6909815" cy="349683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92DEA9F-D894-1A21-A522-A750DF9F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1882" y="2040062"/>
              <a:ext cx="6713216" cy="3496839"/>
            </a:xfrm>
            <a:prstGeom prst="rect">
              <a:avLst/>
            </a:prstGeom>
          </p:spPr>
        </p:pic>
        <p:sp>
          <p:nvSpPr>
            <p:cNvPr id="18" name="Forme libre 39">
              <a:extLst>
                <a:ext uri="{FF2B5EF4-FFF2-40B4-BE49-F238E27FC236}">
                  <a16:creationId xmlns:a16="http://schemas.microsoft.com/office/drawing/2014/main" id="{B48F6C99-4E53-F25E-0121-0FD92B3E4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067" y="3714152"/>
              <a:ext cx="1658938" cy="714375"/>
            </a:xfrm>
            <a:custGeom>
              <a:avLst/>
              <a:gdLst>
                <a:gd name="T0" fmla="*/ 419100 w 2654300"/>
                <a:gd name="T1" fmla="*/ 215900 h 1143000"/>
                <a:gd name="T2" fmla="*/ 0 w 2654300"/>
                <a:gd name="T3" fmla="*/ 368300 h 1143000"/>
                <a:gd name="T4" fmla="*/ 596900 w 2654300"/>
                <a:gd name="T5" fmla="*/ 1143000 h 1143000"/>
                <a:gd name="T6" fmla="*/ 1866900 w 2654300"/>
                <a:gd name="T7" fmla="*/ 736600 h 1143000"/>
                <a:gd name="T8" fmla="*/ 2019300 w 2654300"/>
                <a:gd name="T9" fmla="*/ 927100 h 1143000"/>
                <a:gd name="T10" fmla="*/ 2654300 w 2654300"/>
                <a:gd name="T11" fmla="*/ 711200 h 1143000"/>
                <a:gd name="T12" fmla="*/ 2438400 w 2654300"/>
                <a:gd name="T13" fmla="*/ 495300 h 1143000"/>
                <a:gd name="T14" fmla="*/ 1892300 w 2654300"/>
                <a:gd name="T15" fmla="*/ 469900 h 1143000"/>
                <a:gd name="T16" fmla="*/ 1447800 w 2654300"/>
                <a:gd name="T17" fmla="*/ 0 h 1143000"/>
                <a:gd name="T18" fmla="*/ 63500 w 2654300"/>
                <a:gd name="T19" fmla="*/ 342900 h 1143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54300" h="1143000">
                  <a:moveTo>
                    <a:pt x="419100" y="215900"/>
                  </a:moveTo>
                  <a:lnTo>
                    <a:pt x="0" y="368300"/>
                  </a:lnTo>
                  <a:lnTo>
                    <a:pt x="596900" y="1143000"/>
                  </a:lnTo>
                  <a:lnTo>
                    <a:pt x="1866900" y="736600"/>
                  </a:lnTo>
                  <a:lnTo>
                    <a:pt x="2019300" y="927100"/>
                  </a:lnTo>
                  <a:lnTo>
                    <a:pt x="2654300" y="711200"/>
                  </a:lnTo>
                  <a:lnTo>
                    <a:pt x="2438400" y="495300"/>
                  </a:lnTo>
                  <a:lnTo>
                    <a:pt x="1892300" y="469900"/>
                  </a:lnTo>
                  <a:lnTo>
                    <a:pt x="1447800" y="0"/>
                  </a:lnTo>
                  <a:lnTo>
                    <a:pt x="63500" y="3429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19" name="Forme libre 42">
              <a:extLst>
                <a:ext uri="{FF2B5EF4-FFF2-40B4-BE49-F238E27FC236}">
                  <a16:creationId xmlns:a16="http://schemas.microsoft.com/office/drawing/2014/main" id="{B1D268FA-774A-BBC9-F107-0E530974E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003" y="4477852"/>
              <a:ext cx="388937" cy="301625"/>
            </a:xfrm>
            <a:custGeom>
              <a:avLst/>
              <a:gdLst>
                <a:gd name="T0" fmla="*/ 266700 w 622300"/>
                <a:gd name="T1" fmla="*/ 0 h 482600"/>
                <a:gd name="T2" fmla="*/ 0 w 622300"/>
                <a:gd name="T3" fmla="*/ 101600 h 482600"/>
                <a:gd name="T4" fmla="*/ 0 w 622300"/>
                <a:gd name="T5" fmla="*/ 101600 h 482600"/>
                <a:gd name="T6" fmla="*/ 0 w 622300"/>
                <a:gd name="T7" fmla="*/ 101600 h 482600"/>
                <a:gd name="T8" fmla="*/ 190500 w 622300"/>
                <a:gd name="T9" fmla="*/ 482600 h 482600"/>
                <a:gd name="T10" fmla="*/ 622300 w 622300"/>
                <a:gd name="T11" fmla="*/ 342900 h 482600"/>
                <a:gd name="T12" fmla="*/ 317500 w 622300"/>
                <a:gd name="T13" fmla="*/ 63500 h 482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2300" h="482600">
                  <a:moveTo>
                    <a:pt x="266700" y="0"/>
                  </a:moveTo>
                  <a:lnTo>
                    <a:pt x="0" y="101600"/>
                  </a:lnTo>
                  <a:lnTo>
                    <a:pt x="190500" y="482600"/>
                  </a:lnTo>
                  <a:lnTo>
                    <a:pt x="622300" y="342900"/>
                  </a:lnTo>
                  <a:lnTo>
                    <a:pt x="317500" y="635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20" name="ZoneTexte 9">
              <a:extLst>
                <a:ext uri="{FF2B5EF4-FFF2-40B4-BE49-F238E27FC236}">
                  <a16:creationId xmlns:a16="http://schemas.microsoft.com/office/drawing/2014/main" id="{B9E56860-B6D0-CF00-2FDF-00D33A4A7302}"/>
                </a:ext>
              </a:extLst>
            </p:cNvPr>
            <p:cNvSpPr txBox="1"/>
            <p:nvPr/>
          </p:nvSpPr>
          <p:spPr>
            <a:xfrm>
              <a:off x="4659252" y="2503280"/>
              <a:ext cx="12346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Achromatic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point</a:t>
              </a:r>
            </a:p>
          </p:txBody>
        </p:sp>
        <p:cxnSp>
          <p:nvCxnSpPr>
            <p:cNvPr id="21" name="Connecteur droit avec flèche 11">
              <a:extLst>
                <a:ext uri="{FF2B5EF4-FFF2-40B4-BE49-F238E27FC236}">
                  <a16:creationId xmlns:a16="http://schemas.microsoft.com/office/drawing/2014/main" id="{B1553AC4-A0F5-5511-C443-34D9B93DF8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3026" y="2800285"/>
              <a:ext cx="171090" cy="60744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14">
              <a:extLst>
                <a:ext uri="{FF2B5EF4-FFF2-40B4-BE49-F238E27FC236}">
                  <a16:creationId xmlns:a16="http://schemas.microsoft.com/office/drawing/2014/main" id="{DF26EC6B-F782-CDD2-1C8F-D67C600C1CE1}"/>
                </a:ext>
              </a:extLst>
            </p:cNvPr>
            <p:cNvSpPr txBox="1"/>
            <p:nvPr/>
          </p:nvSpPr>
          <p:spPr>
            <a:xfrm>
              <a:off x="2810715" y="3362193"/>
              <a:ext cx="14526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dump</a:t>
              </a:r>
            </a:p>
          </p:txBody>
        </p:sp>
        <p:cxnSp>
          <p:nvCxnSpPr>
            <p:cNvPr id="23" name="Connecteur droit avec flèche 15">
              <a:extLst>
                <a:ext uri="{FF2B5EF4-FFF2-40B4-BE49-F238E27FC236}">
                  <a16:creationId xmlns:a16="http://schemas.microsoft.com/office/drawing/2014/main" id="{EB60E85B-270C-5D3A-648E-22D99111383E}"/>
                </a:ext>
              </a:extLst>
            </p:cNvPr>
            <p:cNvCxnSpPr/>
            <p:nvPr/>
          </p:nvCxnSpPr>
          <p:spPr>
            <a:xfrm flipV="1">
              <a:off x="3476742" y="3031118"/>
              <a:ext cx="144495" cy="32750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19">
              <a:extLst>
                <a:ext uri="{FF2B5EF4-FFF2-40B4-BE49-F238E27FC236}">
                  <a16:creationId xmlns:a16="http://schemas.microsoft.com/office/drawing/2014/main" id="{D0E235A1-7E50-24FE-8843-80B93A174BF9}"/>
                </a:ext>
              </a:extLst>
            </p:cNvPr>
            <p:cNvSpPr txBox="1"/>
            <p:nvPr/>
          </p:nvSpPr>
          <p:spPr>
            <a:xfrm>
              <a:off x="1527539" y="3057988"/>
              <a:ext cx="1117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position</a:t>
              </a:r>
            </a:p>
          </p:txBody>
        </p:sp>
        <p:cxnSp>
          <p:nvCxnSpPr>
            <p:cNvPr id="25" name="Connecteur droit avec flèche 20">
              <a:extLst>
                <a:ext uri="{FF2B5EF4-FFF2-40B4-BE49-F238E27FC236}">
                  <a16:creationId xmlns:a16="http://schemas.microsoft.com/office/drawing/2014/main" id="{6BBD3B04-7FAF-9E6E-4EE9-F909C003A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4647" y="2545254"/>
              <a:ext cx="238841" cy="40244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F170A16-E758-83C2-CE97-21017E7D6CB8}"/>
                </a:ext>
              </a:extLst>
            </p:cNvPr>
            <p:cNvSpPr txBox="1"/>
            <p:nvPr/>
          </p:nvSpPr>
          <p:spPr>
            <a:xfrm>
              <a:off x="3717302" y="4225144"/>
              <a:ext cx="15023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dump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EA5BF628-33BF-ADD6-EECF-A033B806F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0801" y="4275965"/>
              <a:ext cx="104892" cy="13825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32">
              <a:extLst>
                <a:ext uri="{FF2B5EF4-FFF2-40B4-BE49-F238E27FC236}">
                  <a16:creationId xmlns:a16="http://schemas.microsoft.com/office/drawing/2014/main" id="{4952815F-76D9-030C-5C86-564496424557}"/>
                </a:ext>
              </a:extLst>
            </p:cNvPr>
            <p:cNvSpPr txBox="1"/>
            <p:nvPr/>
          </p:nvSpPr>
          <p:spPr>
            <a:xfrm>
              <a:off x="6158365" y="3719321"/>
              <a:ext cx="13003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focal plane</a:t>
              </a:r>
            </a:p>
          </p:txBody>
        </p:sp>
        <p:cxnSp>
          <p:nvCxnSpPr>
            <p:cNvPr id="29" name="Connecteur droit avec flèche 33">
              <a:extLst>
                <a:ext uri="{FF2B5EF4-FFF2-40B4-BE49-F238E27FC236}">
                  <a16:creationId xmlns:a16="http://schemas.microsoft.com/office/drawing/2014/main" id="{202C80E8-9625-E8D3-A987-A69C3E4C9F1C}"/>
                </a:ext>
              </a:extLst>
            </p:cNvPr>
            <p:cNvCxnSpPr>
              <a:cxnSpLocks/>
            </p:cNvCxnSpPr>
            <p:nvPr/>
          </p:nvCxnSpPr>
          <p:spPr>
            <a:xfrm>
              <a:off x="7016804" y="4028251"/>
              <a:ext cx="244551" cy="38596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718B3A6-D957-DD44-1CDE-8CA4384EF27F}"/>
                </a:ext>
              </a:extLst>
            </p:cNvPr>
            <p:cNvSpPr/>
            <p:nvPr/>
          </p:nvSpPr>
          <p:spPr>
            <a:xfrm>
              <a:off x="1325283" y="3524202"/>
              <a:ext cx="1522126" cy="699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tabLst>
                  <a:tab pos="171450" algn="l"/>
                </a:tabLst>
              </a:pP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Momentum achromat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BAABFBB-773A-CFFF-3AF2-82883062A08A}"/>
                </a:ext>
              </a:extLst>
            </p:cNvPr>
            <p:cNvSpPr/>
            <p:nvPr/>
          </p:nvSpPr>
          <p:spPr>
            <a:xfrm>
              <a:off x="5421828" y="2754422"/>
              <a:ext cx="1654798" cy="699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tabLst>
                  <a:tab pos="171450" algn="l"/>
                </a:tabLst>
              </a:pP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Mass separator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3F9949B-7C19-994B-03CE-E5B1A246304E}"/>
                </a:ext>
              </a:extLst>
            </p:cNvPr>
            <p:cNvSpPr/>
            <p:nvPr/>
          </p:nvSpPr>
          <p:spPr>
            <a:xfrm>
              <a:off x="7329304" y="3022341"/>
              <a:ext cx="812152" cy="386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tabLst>
                  <a:tab pos="171450" algn="l"/>
                </a:tabLst>
              </a:pP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GB" sz="1600" b="1" baseline="30000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LEB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B561B6C9-F877-FC28-AF6A-92C1284AC153}"/>
              </a:ext>
            </a:extLst>
          </p:cNvPr>
          <p:cNvSpPr txBox="1"/>
          <p:nvPr/>
        </p:nvSpPr>
        <p:spPr>
          <a:xfrm>
            <a:off x="1407593" y="3050348"/>
            <a:ext cx="9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rgbClr val="6AAD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LHE-S3N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EF7B36D5-FF89-ED14-A601-F5D0392C7269}"/>
              </a:ext>
            </a:extLst>
          </p:cNvPr>
          <p:cNvCxnSpPr>
            <a:cxnSpLocks/>
          </p:cNvCxnSpPr>
          <p:nvPr/>
        </p:nvCxnSpPr>
        <p:spPr>
          <a:xfrm>
            <a:off x="3875400" y="1177902"/>
            <a:ext cx="0" cy="5150608"/>
          </a:xfrm>
          <a:prstGeom prst="line">
            <a:avLst/>
          </a:prstGeom>
          <a:ln w="22225" cmpd="sng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58CE2184-75DB-3FA0-6144-77DEA4C9DB4C}"/>
              </a:ext>
            </a:extLst>
          </p:cNvPr>
          <p:cNvGrpSpPr/>
          <p:nvPr/>
        </p:nvGrpSpPr>
        <p:grpSpPr>
          <a:xfrm>
            <a:off x="1308642" y="1109673"/>
            <a:ext cx="10294115" cy="1703679"/>
            <a:chOff x="1308642" y="1109673"/>
            <a:chExt cx="10294115" cy="1703679"/>
          </a:xfrm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9C5412B8-326A-A683-D8B4-75327572F3CB}"/>
                </a:ext>
              </a:extLst>
            </p:cNvPr>
            <p:cNvGrpSpPr/>
            <p:nvPr/>
          </p:nvGrpSpPr>
          <p:grpSpPr>
            <a:xfrm>
              <a:off x="5610257" y="1151923"/>
              <a:ext cx="5992500" cy="395311"/>
              <a:chOff x="5610257" y="1151923"/>
              <a:chExt cx="5992500" cy="395311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859E66C8-5E5B-3035-D2D0-9E9C4C4B05CB}"/>
                  </a:ext>
                </a:extLst>
              </p:cNvPr>
              <p:cNvCxnSpPr/>
              <p:nvPr/>
            </p:nvCxnSpPr>
            <p:spPr>
              <a:xfrm>
                <a:off x="6192577" y="1353628"/>
                <a:ext cx="560384" cy="0"/>
              </a:xfrm>
              <a:prstGeom prst="line">
                <a:avLst/>
              </a:prstGeom>
              <a:ln w="762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20C48E0E-4F8E-C54D-55EA-811CAD95E00E}"/>
                  </a:ext>
                </a:extLst>
              </p:cNvPr>
              <p:cNvSpPr txBox="1"/>
              <p:nvPr/>
            </p:nvSpPr>
            <p:spPr>
              <a:xfrm>
                <a:off x="6970976" y="1151923"/>
                <a:ext cx="4631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cs typeface="Calibri" panose="020F0502020204030204" pitchFamily="34" charset="0"/>
                  </a:rPr>
                  <a:t>A</a:t>
                </a:r>
                <a:r>
                  <a:rPr lang="en-GB" sz="1800" dirty="0">
                    <a:cs typeface="Calibri" panose="020F0502020204030204" pitchFamily="34" charset="0"/>
                  </a:rPr>
                  <a:t>ccelerator &amp; beam line tuning up to the target</a:t>
                </a:r>
                <a:endParaRPr lang="fr-FR" dirty="0"/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32EB2EEE-F424-2DEA-ACB1-236C4B339524}"/>
                  </a:ext>
                </a:extLst>
              </p:cNvPr>
              <p:cNvSpPr txBox="1"/>
              <p:nvPr/>
            </p:nvSpPr>
            <p:spPr>
              <a:xfrm>
                <a:off x="5610257" y="1177902"/>
                <a:ext cx="508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J6A</a:t>
                </a:r>
              </a:p>
            </p:txBody>
          </p:sp>
        </p:grpSp>
        <p:sp>
          <p:nvSpPr>
            <p:cNvPr id="3" name="Forme libre 2">
              <a:extLst>
                <a:ext uri="{FF2B5EF4-FFF2-40B4-BE49-F238E27FC236}">
                  <a16:creationId xmlns:a16="http://schemas.microsoft.com/office/drawing/2014/main" id="{2C861A23-5CFA-43EA-063B-35A29B700B5C}"/>
                </a:ext>
              </a:extLst>
            </p:cNvPr>
            <p:cNvSpPr/>
            <p:nvPr/>
          </p:nvSpPr>
          <p:spPr>
            <a:xfrm>
              <a:off x="1308642" y="1109673"/>
              <a:ext cx="3667434" cy="1703679"/>
            </a:xfrm>
            <a:custGeom>
              <a:avLst/>
              <a:gdLst>
                <a:gd name="connsiteX0" fmla="*/ 0 w 3667434"/>
                <a:gd name="connsiteY0" fmla="*/ 28081 h 1703679"/>
                <a:gd name="connsiteX1" fmla="*/ 875489 w 3667434"/>
                <a:gd name="connsiteY1" fmla="*/ 28081 h 1703679"/>
                <a:gd name="connsiteX2" fmla="*/ 1157592 w 3667434"/>
                <a:gd name="connsiteY2" fmla="*/ 319911 h 1703679"/>
                <a:gd name="connsiteX3" fmla="*/ 1653702 w 3667434"/>
                <a:gd name="connsiteY3" fmla="*/ 786838 h 1703679"/>
                <a:gd name="connsiteX4" fmla="*/ 2081719 w 3667434"/>
                <a:gd name="connsiteY4" fmla="*/ 1146762 h 1703679"/>
                <a:gd name="connsiteX5" fmla="*/ 2412460 w 3667434"/>
                <a:gd name="connsiteY5" fmla="*/ 1458047 h 1703679"/>
                <a:gd name="connsiteX6" fmla="*/ 2830749 w 3667434"/>
                <a:gd name="connsiteY6" fmla="*/ 1555323 h 1703679"/>
                <a:gd name="connsiteX7" fmla="*/ 3161489 w 3667434"/>
                <a:gd name="connsiteY7" fmla="*/ 1565051 h 1703679"/>
                <a:gd name="connsiteX8" fmla="*/ 3628417 w 3667434"/>
                <a:gd name="connsiteY8" fmla="*/ 1691511 h 1703679"/>
                <a:gd name="connsiteX9" fmla="*/ 3608962 w 3667434"/>
                <a:gd name="connsiteY9" fmla="*/ 1691511 h 170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67434" h="1703679">
                  <a:moveTo>
                    <a:pt x="0" y="28081"/>
                  </a:moveTo>
                  <a:cubicBezTo>
                    <a:pt x="341278" y="3762"/>
                    <a:pt x="682557" y="-20557"/>
                    <a:pt x="875489" y="28081"/>
                  </a:cubicBezTo>
                  <a:cubicBezTo>
                    <a:pt x="1068421" y="76719"/>
                    <a:pt x="1027890" y="193452"/>
                    <a:pt x="1157592" y="319911"/>
                  </a:cubicBezTo>
                  <a:cubicBezTo>
                    <a:pt x="1287294" y="446370"/>
                    <a:pt x="1499681" y="649030"/>
                    <a:pt x="1653702" y="786838"/>
                  </a:cubicBezTo>
                  <a:cubicBezTo>
                    <a:pt x="1807723" y="924646"/>
                    <a:pt x="1955259" y="1034894"/>
                    <a:pt x="2081719" y="1146762"/>
                  </a:cubicBezTo>
                  <a:cubicBezTo>
                    <a:pt x="2208179" y="1258630"/>
                    <a:pt x="2287622" y="1389954"/>
                    <a:pt x="2412460" y="1458047"/>
                  </a:cubicBezTo>
                  <a:cubicBezTo>
                    <a:pt x="2537298" y="1526141"/>
                    <a:pt x="2705911" y="1537489"/>
                    <a:pt x="2830749" y="1555323"/>
                  </a:cubicBezTo>
                  <a:cubicBezTo>
                    <a:pt x="2955587" y="1573157"/>
                    <a:pt x="3028544" y="1542353"/>
                    <a:pt x="3161489" y="1565051"/>
                  </a:cubicBezTo>
                  <a:cubicBezTo>
                    <a:pt x="3294434" y="1587749"/>
                    <a:pt x="3553838" y="1670434"/>
                    <a:pt x="3628417" y="1691511"/>
                  </a:cubicBezTo>
                  <a:cubicBezTo>
                    <a:pt x="3702996" y="1712588"/>
                    <a:pt x="3655979" y="1702049"/>
                    <a:pt x="3608962" y="1691511"/>
                  </a:cubicBezTo>
                </a:path>
              </a:pathLst>
            </a:cu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F7D62D-30AA-0DAA-23F7-90423DD55AA3}"/>
              </a:ext>
            </a:extLst>
          </p:cNvPr>
          <p:cNvGrpSpPr/>
          <p:nvPr/>
        </p:nvGrpSpPr>
        <p:grpSpPr>
          <a:xfrm>
            <a:off x="5250278" y="1641871"/>
            <a:ext cx="6976367" cy="3542411"/>
            <a:chOff x="5250278" y="1641871"/>
            <a:chExt cx="6976367" cy="3542411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28B46FB0-4946-507C-7A9D-FD882491CDE2}"/>
                </a:ext>
              </a:extLst>
            </p:cNvPr>
            <p:cNvGrpSpPr/>
            <p:nvPr/>
          </p:nvGrpSpPr>
          <p:grpSpPr>
            <a:xfrm>
              <a:off x="5631986" y="1641871"/>
              <a:ext cx="6594659" cy="390376"/>
              <a:chOff x="5631986" y="1641871"/>
              <a:chExt cx="6594659" cy="390376"/>
            </a:xfrm>
          </p:grpSpPr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DAAD31F1-7E4A-47C5-7433-F48FF0935D4C}"/>
                  </a:ext>
                </a:extLst>
              </p:cNvPr>
              <p:cNvCxnSpPr/>
              <p:nvPr/>
            </p:nvCxnSpPr>
            <p:spPr>
              <a:xfrm>
                <a:off x="6213314" y="1833157"/>
                <a:ext cx="560384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09FB72EB-7573-6D34-2DEB-B48725488D14}"/>
                  </a:ext>
                </a:extLst>
              </p:cNvPr>
              <p:cNvSpPr txBox="1"/>
              <p:nvPr/>
            </p:nvSpPr>
            <p:spPr>
              <a:xfrm>
                <a:off x="6970975" y="1641871"/>
                <a:ext cx="5255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Spectrometer</a:t>
                </a:r>
                <a:r>
                  <a:rPr lang="fr-FR" dirty="0"/>
                  <a:t> </a:t>
                </a:r>
                <a:r>
                  <a:rPr lang="fr-FR" dirty="0" err="1"/>
                  <a:t>optical</a:t>
                </a:r>
                <a:r>
                  <a:rPr lang="fr-FR" dirty="0"/>
                  <a:t> commissioning </a:t>
                </a:r>
                <a:r>
                  <a:rPr lang="fr-FR" dirty="0" err="1"/>
                  <a:t>with</a:t>
                </a:r>
                <a:r>
                  <a:rPr lang="fr-FR" dirty="0"/>
                  <a:t> direct </a:t>
                </a:r>
                <a:r>
                  <a:rPr lang="fr-FR" dirty="0" err="1"/>
                  <a:t>beam</a:t>
                </a:r>
                <a:endParaRPr lang="fr-FR" dirty="0"/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2CB27521-87C5-0E9E-0253-F10C7B982066}"/>
                  </a:ext>
                </a:extLst>
              </p:cNvPr>
              <p:cNvSpPr txBox="1"/>
              <p:nvPr/>
            </p:nvSpPr>
            <p:spPr>
              <a:xfrm>
                <a:off x="5631986" y="166291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J6B</a:t>
                </a:r>
              </a:p>
            </p:txBody>
          </p:sp>
        </p:grpSp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364C908F-4AE5-0C50-AF6A-1240F2B3DE2C}"/>
                </a:ext>
              </a:extLst>
            </p:cNvPr>
            <p:cNvSpPr/>
            <p:nvPr/>
          </p:nvSpPr>
          <p:spPr>
            <a:xfrm>
              <a:off x="5250278" y="2820461"/>
              <a:ext cx="4212077" cy="2363821"/>
            </a:xfrm>
            <a:custGeom>
              <a:avLst/>
              <a:gdLst>
                <a:gd name="connsiteX0" fmla="*/ 0 w 4212077"/>
                <a:gd name="connsiteY0" fmla="*/ 0 h 2363821"/>
                <a:gd name="connsiteX1" fmla="*/ 486383 w 4212077"/>
                <a:gd name="connsiteY1" fmla="*/ 87549 h 2363821"/>
                <a:gd name="connsiteX2" fmla="*/ 943583 w 4212077"/>
                <a:gd name="connsiteY2" fmla="*/ 223736 h 2363821"/>
                <a:gd name="connsiteX3" fmla="*/ 1371600 w 4212077"/>
                <a:gd name="connsiteY3" fmla="*/ 437744 h 2363821"/>
                <a:gd name="connsiteX4" fmla="*/ 1877438 w 4212077"/>
                <a:gd name="connsiteY4" fmla="*/ 787940 h 2363821"/>
                <a:gd name="connsiteX5" fmla="*/ 2149813 w 4212077"/>
                <a:gd name="connsiteY5" fmla="*/ 1021404 h 2363821"/>
                <a:gd name="connsiteX6" fmla="*/ 2393004 w 4212077"/>
                <a:gd name="connsiteY6" fmla="*/ 1235412 h 2363821"/>
                <a:gd name="connsiteX7" fmla="*/ 2821021 w 4212077"/>
                <a:gd name="connsiteY7" fmla="*/ 1702340 h 2363821"/>
                <a:gd name="connsiteX8" fmla="*/ 3200400 w 4212077"/>
                <a:gd name="connsiteY8" fmla="*/ 1984442 h 2363821"/>
                <a:gd name="connsiteX9" fmla="*/ 3638145 w 4212077"/>
                <a:gd name="connsiteY9" fmla="*/ 2208178 h 2363821"/>
                <a:gd name="connsiteX10" fmla="*/ 3978613 w 4212077"/>
                <a:gd name="connsiteY10" fmla="*/ 2315183 h 2363821"/>
                <a:gd name="connsiteX11" fmla="*/ 4212077 w 4212077"/>
                <a:gd name="connsiteY11" fmla="*/ 2363821 h 2363821"/>
                <a:gd name="connsiteX12" fmla="*/ 4212077 w 4212077"/>
                <a:gd name="connsiteY12" fmla="*/ 2363821 h 236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2077" h="2363821">
                  <a:moveTo>
                    <a:pt x="0" y="0"/>
                  </a:moveTo>
                  <a:cubicBezTo>
                    <a:pt x="164559" y="25130"/>
                    <a:pt x="329119" y="50260"/>
                    <a:pt x="486383" y="87549"/>
                  </a:cubicBezTo>
                  <a:cubicBezTo>
                    <a:pt x="643647" y="124838"/>
                    <a:pt x="796047" y="165370"/>
                    <a:pt x="943583" y="223736"/>
                  </a:cubicBezTo>
                  <a:cubicBezTo>
                    <a:pt x="1091119" y="282102"/>
                    <a:pt x="1215958" y="343710"/>
                    <a:pt x="1371600" y="437744"/>
                  </a:cubicBezTo>
                  <a:cubicBezTo>
                    <a:pt x="1527242" y="531778"/>
                    <a:pt x="1747736" y="690663"/>
                    <a:pt x="1877438" y="787940"/>
                  </a:cubicBezTo>
                  <a:cubicBezTo>
                    <a:pt x="2007140" y="885217"/>
                    <a:pt x="2063885" y="946825"/>
                    <a:pt x="2149813" y="1021404"/>
                  </a:cubicBezTo>
                  <a:cubicBezTo>
                    <a:pt x="2235741" y="1095983"/>
                    <a:pt x="2281136" y="1121923"/>
                    <a:pt x="2393004" y="1235412"/>
                  </a:cubicBezTo>
                  <a:cubicBezTo>
                    <a:pt x="2504872" y="1348901"/>
                    <a:pt x="2686455" y="1577502"/>
                    <a:pt x="2821021" y="1702340"/>
                  </a:cubicBezTo>
                  <a:cubicBezTo>
                    <a:pt x="2955587" y="1827178"/>
                    <a:pt x="3064213" y="1900136"/>
                    <a:pt x="3200400" y="1984442"/>
                  </a:cubicBezTo>
                  <a:cubicBezTo>
                    <a:pt x="3336587" y="2068748"/>
                    <a:pt x="3508443" y="2153055"/>
                    <a:pt x="3638145" y="2208178"/>
                  </a:cubicBezTo>
                  <a:cubicBezTo>
                    <a:pt x="3767847" y="2263301"/>
                    <a:pt x="3882958" y="2289243"/>
                    <a:pt x="3978613" y="2315183"/>
                  </a:cubicBezTo>
                  <a:cubicBezTo>
                    <a:pt x="4074268" y="2341123"/>
                    <a:pt x="4212077" y="2363821"/>
                    <a:pt x="4212077" y="2363821"/>
                  </a:cubicBezTo>
                  <a:lnTo>
                    <a:pt x="4212077" y="2363821"/>
                  </a:lnTo>
                </a:path>
              </a:pathLst>
            </a:cu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86F8392-6B15-C9E5-2D06-AB65925C38D7}"/>
              </a:ext>
            </a:extLst>
          </p:cNvPr>
          <p:cNvGrpSpPr/>
          <p:nvPr/>
        </p:nvGrpSpPr>
        <p:grpSpPr>
          <a:xfrm>
            <a:off x="5021792" y="2063422"/>
            <a:ext cx="7221081" cy="2823112"/>
            <a:chOff x="5021792" y="2063422"/>
            <a:chExt cx="7221081" cy="282311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28677DB-D864-AA1E-96E4-A73AF1069231}"/>
                </a:ext>
              </a:extLst>
            </p:cNvPr>
            <p:cNvGrpSpPr/>
            <p:nvPr/>
          </p:nvGrpSpPr>
          <p:grpSpPr>
            <a:xfrm>
              <a:off x="5262664" y="2063422"/>
              <a:ext cx="6980209" cy="2823112"/>
              <a:chOff x="5262664" y="2063422"/>
              <a:chExt cx="6980209" cy="2823112"/>
            </a:xfrm>
          </p:grpSpPr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6904BB0D-9726-84AE-D9C9-95919F8AD836}"/>
                  </a:ext>
                </a:extLst>
              </p:cNvPr>
              <p:cNvGrpSpPr/>
              <p:nvPr/>
            </p:nvGrpSpPr>
            <p:grpSpPr>
              <a:xfrm>
                <a:off x="6228886" y="2063422"/>
                <a:ext cx="6013987" cy="1215717"/>
                <a:chOff x="6228886" y="2063422"/>
                <a:chExt cx="6013987" cy="1215717"/>
              </a:xfrm>
            </p:grpSpPr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A20AC12-281D-F8C3-E9F1-AF5126FF6C25}"/>
                    </a:ext>
                  </a:extLst>
                </p:cNvPr>
                <p:cNvCxnSpPr/>
                <p:nvPr/>
              </p:nvCxnSpPr>
              <p:spPr>
                <a:xfrm>
                  <a:off x="6831538" y="2284983"/>
                  <a:ext cx="560384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8942DD3D-F1E7-1638-907F-844825EEA9AA}"/>
                    </a:ext>
                  </a:extLst>
                </p:cNvPr>
                <p:cNvSpPr txBox="1"/>
                <p:nvPr/>
              </p:nvSpPr>
              <p:spPr>
                <a:xfrm>
                  <a:off x="7567875" y="2063422"/>
                  <a:ext cx="4674998" cy="12157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Scientific commissioning, </a:t>
                  </a:r>
                  <a:r>
                    <a:rPr lang="fr-FR" dirty="0" err="1"/>
                    <a:t>reactions</a:t>
                  </a:r>
                  <a:r>
                    <a:rPr lang="fr-FR" dirty="0"/>
                    <a:t> at the </a:t>
                  </a:r>
                  <a:r>
                    <a:rPr lang="fr-FR" dirty="0" err="1"/>
                    <a:t>target</a:t>
                  </a:r>
                  <a:endParaRPr lang="fr-FR" dirty="0"/>
                </a:p>
                <a:p>
                  <a:pPr marL="100013" indent="-214313">
                    <a:spcBef>
                      <a:spcPts val="300"/>
                    </a:spcBef>
                    <a:buFontTx/>
                    <a:buChar char="➔"/>
                    <a:defRPr sz="2000"/>
                  </a:pPr>
                  <a:r>
                    <a:rPr lang="en-GB" sz="1600" dirty="0"/>
                    <a:t>Measure and optimise the rejection (case by case)</a:t>
                  </a:r>
                </a:p>
                <a:p>
                  <a:pPr marL="100013" indent="-214313">
                    <a:spcBef>
                      <a:spcPts val="300"/>
                    </a:spcBef>
                    <a:buFontTx/>
                    <a:buChar char="➔"/>
                    <a:defRPr sz="2000"/>
                  </a:pPr>
                  <a:r>
                    <a:rPr lang="en-GB" sz="1600" dirty="0"/>
                    <a:t>Estimate transmission </a:t>
                  </a:r>
                  <a:endParaRPr lang="fr-FR" dirty="0"/>
                </a:p>
                <a:p>
                  <a:r>
                    <a:rPr lang="fr-FR" dirty="0" err="1"/>
                    <a:t>Detection</a:t>
                  </a:r>
                  <a:r>
                    <a:rPr lang="fr-FR" dirty="0"/>
                    <a:t> </a:t>
                  </a:r>
                  <a:r>
                    <a:rPr lang="fr-FR" dirty="0" err="1"/>
                    <a:t>systems</a:t>
                  </a:r>
                  <a:r>
                    <a:rPr lang="fr-FR" dirty="0"/>
                    <a:t> : LEB / SIRIUS</a:t>
                  </a:r>
                </a:p>
              </p:txBody>
            </p:sp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73D9B429-BF16-7B0D-FDDB-3F18551FC54C}"/>
                    </a:ext>
                  </a:extLst>
                </p:cNvPr>
                <p:cNvSpPr txBox="1"/>
                <p:nvPr/>
              </p:nvSpPr>
              <p:spPr>
                <a:xfrm>
                  <a:off x="6228886" y="2097621"/>
                  <a:ext cx="4988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J6C</a:t>
                  </a:r>
                </a:p>
              </p:txBody>
            </p:sp>
          </p:grpSp>
          <p:sp>
            <p:nvSpPr>
              <p:cNvPr id="6" name="Forme libre 5">
                <a:extLst>
                  <a:ext uri="{FF2B5EF4-FFF2-40B4-BE49-F238E27FC236}">
                    <a16:creationId xmlns:a16="http://schemas.microsoft.com/office/drawing/2014/main" id="{E819DDD8-5692-61D1-CCA5-15C29DE9F6F6}"/>
                  </a:ext>
                </a:extLst>
              </p:cNvPr>
              <p:cNvSpPr/>
              <p:nvPr/>
            </p:nvSpPr>
            <p:spPr>
              <a:xfrm>
                <a:off x="5262664" y="2490280"/>
                <a:ext cx="5496127" cy="2396254"/>
              </a:xfrm>
              <a:custGeom>
                <a:avLst/>
                <a:gdLst>
                  <a:gd name="connsiteX0" fmla="*/ 0 w 5496127"/>
                  <a:gd name="connsiteY0" fmla="*/ 0 h 2396254"/>
                  <a:gd name="connsiteX1" fmla="*/ 486383 w 5496127"/>
                  <a:gd name="connsiteY1" fmla="*/ 87549 h 2396254"/>
                  <a:gd name="connsiteX2" fmla="*/ 982493 w 5496127"/>
                  <a:gd name="connsiteY2" fmla="*/ 243191 h 2396254"/>
                  <a:gd name="connsiteX3" fmla="*/ 1293779 w 5496127"/>
                  <a:gd name="connsiteY3" fmla="*/ 418289 h 2396254"/>
                  <a:gd name="connsiteX4" fmla="*/ 1653702 w 5496127"/>
                  <a:gd name="connsiteY4" fmla="*/ 642025 h 2396254"/>
                  <a:gd name="connsiteX5" fmla="*/ 2003898 w 5496127"/>
                  <a:gd name="connsiteY5" fmla="*/ 914400 h 2396254"/>
                  <a:gd name="connsiteX6" fmla="*/ 2286000 w 5496127"/>
                  <a:gd name="connsiteY6" fmla="*/ 1157591 h 2396254"/>
                  <a:gd name="connsiteX7" fmla="*/ 2548647 w 5496127"/>
                  <a:gd name="connsiteY7" fmla="*/ 1449421 h 2396254"/>
                  <a:gd name="connsiteX8" fmla="*/ 2830749 w 5496127"/>
                  <a:gd name="connsiteY8" fmla="*/ 1741251 h 2396254"/>
                  <a:gd name="connsiteX9" fmla="*/ 3239310 w 5496127"/>
                  <a:gd name="connsiteY9" fmla="*/ 2033080 h 2396254"/>
                  <a:gd name="connsiteX10" fmla="*/ 3667327 w 5496127"/>
                  <a:gd name="connsiteY10" fmla="*/ 2237361 h 2396254"/>
                  <a:gd name="connsiteX11" fmla="*/ 4027251 w 5496127"/>
                  <a:gd name="connsiteY11" fmla="*/ 2315183 h 2396254"/>
                  <a:gd name="connsiteX12" fmla="*/ 4572000 w 5496127"/>
                  <a:gd name="connsiteY12" fmla="*/ 2363821 h 2396254"/>
                  <a:gd name="connsiteX13" fmla="*/ 4834647 w 5496127"/>
                  <a:gd name="connsiteY13" fmla="*/ 1789889 h 2396254"/>
                  <a:gd name="connsiteX14" fmla="*/ 5214025 w 5496127"/>
                  <a:gd name="connsiteY14" fmla="*/ 1789889 h 2396254"/>
                  <a:gd name="connsiteX15" fmla="*/ 5165387 w 5496127"/>
                  <a:gd name="connsiteY15" fmla="*/ 2256817 h 2396254"/>
                  <a:gd name="connsiteX16" fmla="*/ 5223753 w 5496127"/>
                  <a:gd name="connsiteY16" fmla="*/ 2344366 h 2396254"/>
                  <a:gd name="connsiteX17" fmla="*/ 5496127 w 5496127"/>
                  <a:gd name="connsiteY17" fmla="*/ 2383276 h 2396254"/>
                  <a:gd name="connsiteX18" fmla="*/ 5496127 w 5496127"/>
                  <a:gd name="connsiteY18" fmla="*/ 2383276 h 239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96127" h="2396254">
                    <a:moveTo>
                      <a:pt x="0" y="0"/>
                    </a:moveTo>
                    <a:cubicBezTo>
                      <a:pt x="161317" y="23508"/>
                      <a:pt x="322634" y="47017"/>
                      <a:pt x="486383" y="87549"/>
                    </a:cubicBezTo>
                    <a:cubicBezTo>
                      <a:pt x="650132" y="128081"/>
                      <a:pt x="847927" y="188068"/>
                      <a:pt x="982493" y="243191"/>
                    </a:cubicBezTo>
                    <a:cubicBezTo>
                      <a:pt x="1117059" y="298314"/>
                      <a:pt x="1181911" y="351817"/>
                      <a:pt x="1293779" y="418289"/>
                    </a:cubicBezTo>
                    <a:cubicBezTo>
                      <a:pt x="1405647" y="484761"/>
                      <a:pt x="1535349" y="559340"/>
                      <a:pt x="1653702" y="642025"/>
                    </a:cubicBezTo>
                    <a:cubicBezTo>
                      <a:pt x="1772055" y="724710"/>
                      <a:pt x="1898515" y="828472"/>
                      <a:pt x="2003898" y="914400"/>
                    </a:cubicBezTo>
                    <a:cubicBezTo>
                      <a:pt x="2109281" y="1000328"/>
                      <a:pt x="2195209" y="1068421"/>
                      <a:pt x="2286000" y="1157591"/>
                    </a:cubicBezTo>
                    <a:cubicBezTo>
                      <a:pt x="2376791" y="1246761"/>
                      <a:pt x="2457856" y="1352144"/>
                      <a:pt x="2548647" y="1449421"/>
                    </a:cubicBezTo>
                    <a:cubicBezTo>
                      <a:pt x="2639438" y="1546698"/>
                      <a:pt x="2715639" y="1643975"/>
                      <a:pt x="2830749" y="1741251"/>
                    </a:cubicBezTo>
                    <a:cubicBezTo>
                      <a:pt x="2945859" y="1838527"/>
                      <a:pt x="3099880" y="1950395"/>
                      <a:pt x="3239310" y="2033080"/>
                    </a:cubicBezTo>
                    <a:cubicBezTo>
                      <a:pt x="3378740" y="2115765"/>
                      <a:pt x="3536004" y="2190344"/>
                      <a:pt x="3667327" y="2237361"/>
                    </a:cubicBezTo>
                    <a:cubicBezTo>
                      <a:pt x="3798651" y="2284378"/>
                      <a:pt x="3876472" y="2294106"/>
                      <a:pt x="4027251" y="2315183"/>
                    </a:cubicBezTo>
                    <a:cubicBezTo>
                      <a:pt x="4178030" y="2336260"/>
                      <a:pt x="4437434" y="2451370"/>
                      <a:pt x="4572000" y="2363821"/>
                    </a:cubicBezTo>
                    <a:cubicBezTo>
                      <a:pt x="4706566" y="2276272"/>
                      <a:pt x="4727643" y="1885544"/>
                      <a:pt x="4834647" y="1789889"/>
                    </a:cubicBezTo>
                    <a:cubicBezTo>
                      <a:pt x="4941651" y="1694234"/>
                      <a:pt x="5158902" y="1712068"/>
                      <a:pt x="5214025" y="1789889"/>
                    </a:cubicBezTo>
                    <a:cubicBezTo>
                      <a:pt x="5269148" y="1867710"/>
                      <a:pt x="5163766" y="2164404"/>
                      <a:pt x="5165387" y="2256817"/>
                    </a:cubicBezTo>
                    <a:cubicBezTo>
                      <a:pt x="5167008" y="2349230"/>
                      <a:pt x="5168630" y="2323290"/>
                      <a:pt x="5223753" y="2344366"/>
                    </a:cubicBezTo>
                    <a:cubicBezTo>
                      <a:pt x="5278876" y="2365442"/>
                      <a:pt x="5496127" y="2383276"/>
                      <a:pt x="5496127" y="2383276"/>
                    </a:cubicBezTo>
                    <a:lnTo>
                      <a:pt x="5496127" y="2383276"/>
                    </a:lnTo>
                  </a:path>
                </a:pathLst>
              </a:custGeom>
              <a:noFill/>
              <a:ln w="762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Étoile à 5 branches 9">
              <a:extLst>
                <a:ext uri="{FF2B5EF4-FFF2-40B4-BE49-F238E27FC236}">
                  <a16:creationId xmlns:a16="http://schemas.microsoft.com/office/drawing/2014/main" id="{8055D38E-7E02-906B-7199-0193BFD1167D}"/>
                </a:ext>
              </a:extLst>
            </p:cNvPr>
            <p:cNvSpPr/>
            <p:nvPr/>
          </p:nvSpPr>
          <p:spPr>
            <a:xfrm>
              <a:off x="5021792" y="2258639"/>
              <a:ext cx="384756" cy="40856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C54F0852-CC9A-86ED-1900-D939D1192362}"/>
              </a:ext>
            </a:extLst>
          </p:cNvPr>
          <p:cNvSpPr txBox="1"/>
          <p:nvPr/>
        </p:nvSpPr>
        <p:spPr>
          <a:xfrm>
            <a:off x="1326578" y="5856051"/>
            <a:ext cx="1074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LINAC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6789D0E-B220-E4F2-608E-2C6F9457611A}"/>
              </a:ext>
            </a:extLst>
          </p:cNvPr>
          <p:cNvSpPr txBox="1"/>
          <p:nvPr/>
        </p:nvSpPr>
        <p:spPr>
          <a:xfrm>
            <a:off x="5904704" y="58041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</a:t>
            </a:r>
            <a:r>
              <a:rPr lang="en-US" sz="2800" b="1" baseline="30000" dirty="0"/>
              <a:t>3</a:t>
            </a:r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7BA5C5BA-49ED-DF42-9055-2E24A80D20AB}"/>
              </a:ext>
            </a:extLst>
          </p:cNvPr>
          <p:cNvSpPr/>
          <p:nvPr/>
        </p:nvSpPr>
        <p:spPr>
          <a:xfrm>
            <a:off x="231227" y="1662915"/>
            <a:ext cx="810495" cy="2584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0201D45-5F77-AD49-4280-92130ACD06D3}"/>
              </a:ext>
            </a:extLst>
          </p:cNvPr>
          <p:cNvSpPr txBox="1"/>
          <p:nvPr/>
        </p:nvSpPr>
        <p:spPr>
          <a:xfrm>
            <a:off x="128890" y="204251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0069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005F-BF1A-4944-A1FC-DC6AD70E561D}" type="slidenum">
              <a:rPr lang="fr-FR" smtClean="0"/>
              <a:t>4</a:t>
            </a:fld>
            <a:endParaRPr lang="fr-FR" dirty="0"/>
          </a:p>
        </p:txBody>
      </p:sp>
      <p:pic>
        <p:nvPicPr>
          <p:cNvPr id="11" name="Image 6" descr="S3-logo3_white.jpg">
            <a:extLst>
              <a:ext uri="{FF2B5EF4-FFF2-40B4-BE49-F238E27FC236}">
                <a16:creationId xmlns:a16="http://schemas.microsoft.com/office/drawing/2014/main" id="{161D0A4E-613C-53AF-AB2C-4A3DB2DE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50A145-B9C3-5B0A-3BB3-00F9088E28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886" y="1353921"/>
            <a:ext cx="1899762" cy="44635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3550454-74B9-5169-174F-139BE90475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30" y="1731550"/>
            <a:ext cx="3452724" cy="25005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ABF0D8D-0D41-C99E-9518-9E08C3135C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70"/>
                    </a14:imgEffect>
                    <a14:imgEffect>
                      <a14:saturation sat="224000"/>
                    </a14:imgEffect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13" y="2556456"/>
            <a:ext cx="2655919" cy="153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EC829A-7426-9616-ABCC-78EF6226291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219" y="2762246"/>
            <a:ext cx="1945286" cy="133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C44C2B-68C6-A94E-1473-9C472505EE9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7388" y="2797137"/>
            <a:ext cx="1271476" cy="126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F7B0B6C-702E-BF30-82E3-2292FF80A75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571" y="4403867"/>
            <a:ext cx="2934283" cy="171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A8E1078-135D-BD3A-F0FD-E7226D7DDE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128" y="4415040"/>
            <a:ext cx="3289727" cy="168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28C1B53-7C3F-2BC5-A899-2B66A81F7A08}"/>
              </a:ext>
            </a:extLst>
          </p:cNvPr>
          <p:cNvSpPr txBox="1"/>
          <p:nvPr/>
        </p:nvSpPr>
        <p:spPr>
          <a:xfrm>
            <a:off x="6806045" y="1027413"/>
            <a:ext cx="238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2024</a:t>
            </a:r>
          </a:p>
        </p:txBody>
      </p:sp>
      <p:sp>
        <p:nvSpPr>
          <p:cNvPr id="4" name="Titre 8">
            <a:extLst>
              <a:ext uri="{FF2B5EF4-FFF2-40B4-BE49-F238E27FC236}">
                <a16:creationId xmlns:a16="http://schemas.microsoft.com/office/drawing/2014/main" id="{606FF481-91E3-1AAD-C902-66BC3CCAB037}"/>
              </a:ext>
            </a:extLst>
          </p:cNvPr>
          <p:cNvSpPr txBox="1">
            <a:spLocks/>
          </p:cNvSpPr>
          <p:nvPr/>
        </p:nvSpPr>
        <p:spPr>
          <a:xfrm>
            <a:off x="847955" y="106746"/>
            <a:ext cx="1080135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chemeClr val="accent2"/>
                </a:solidFill>
                <a:latin typeface="+mn-lt"/>
              </a:rPr>
              <a:t>Milestone J6A: Beam optimisation on target</a:t>
            </a:r>
            <a:endParaRPr lang="en-GB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291301-7E0F-3BD9-1089-8B463B3CB2A4}"/>
              </a:ext>
            </a:extLst>
          </p:cNvPr>
          <p:cNvSpPr txBox="1"/>
          <p:nvPr/>
        </p:nvSpPr>
        <p:spPr>
          <a:xfrm>
            <a:off x="191352" y="1087570"/>
            <a:ext cx="6099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Calibri" panose="020F0502020204030204" pitchFamily="34" charset="0"/>
              </a:rPr>
              <a:t>LHS3N accelerator beam line tuning up to LHS3N-CF24</a:t>
            </a:r>
            <a:endParaRPr lang="en-GB" sz="1800" baseline="30000" dirty="0">
              <a:cs typeface="Calibri" panose="020F050202020403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Calibri" panose="020F0502020204030204" pitchFamily="34" charset="0"/>
              </a:rPr>
              <a:t>Beam spot optimisation on the target (S3N-CF12)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Calibri" panose="020F0502020204030204" pitchFamily="34" charset="0"/>
              </a:rPr>
              <a:t>LINAC beam synchronisation / target wheel</a:t>
            </a:r>
            <a:endParaRPr lang="en-GB" sz="1800" b="1" i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628650" lvl="1" indent="-285750">
              <a:buFont typeface="Zapf Dingbats"/>
              <a:buChar char="➔"/>
            </a:pPr>
            <a:r>
              <a:rPr lang="en-US" sz="1800" dirty="0">
                <a:ea typeface="ＭＳ Ｐゴシック" charset="-128"/>
                <a:cs typeface="Calibri" panose="020F0502020204030204" pitchFamily="34" charset="0"/>
              </a:rPr>
              <a:t>Direct </a:t>
            </a:r>
            <a:r>
              <a:rPr lang="en-US" sz="1800" baseline="30000" dirty="0">
                <a:ea typeface="ＭＳ Ｐゴシック" charset="-128"/>
                <a:cs typeface="Calibri" panose="020F0502020204030204" pitchFamily="34" charset="0"/>
              </a:rPr>
              <a:t>40</a:t>
            </a:r>
            <a:r>
              <a:rPr lang="en-US" sz="1800" dirty="0">
                <a:ea typeface="ＭＳ Ｐゴシック" charset="-128"/>
                <a:cs typeface="Calibri" panose="020F0502020204030204" pitchFamily="34" charset="0"/>
              </a:rPr>
              <a:t>Ar beam ; E = 0.73 - 5 MeV/u (6 p𝛍A)</a:t>
            </a:r>
            <a:endParaRPr lang="fr-FR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5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CE38BD3-B6B1-C2E0-4E76-B35CAC238239}"/>
              </a:ext>
            </a:extLst>
          </p:cNvPr>
          <p:cNvSpPr txBox="1"/>
          <p:nvPr/>
        </p:nvSpPr>
        <p:spPr>
          <a:xfrm>
            <a:off x="252990" y="188549"/>
            <a:ext cx="11387780" cy="3693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C00000"/>
                </a:solidFill>
              </a:rPr>
              <a:t>21 </a:t>
            </a:r>
            <a:r>
              <a:rPr lang="fr-FR" sz="1800" b="1" dirty="0" err="1">
                <a:solidFill>
                  <a:srgbClr val="C00000"/>
                </a:solidFill>
              </a:rPr>
              <a:t>November</a:t>
            </a:r>
            <a:r>
              <a:rPr lang="fr-FR" sz="1800" b="1" dirty="0">
                <a:solidFill>
                  <a:srgbClr val="C00000"/>
                </a:solidFill>
              </a:rPr>
              <a:t>: First S</a:t>
            </a:r>
            <a:r>
              <a:rPr lang="fr-FR" sz="1800" b="1" baseline="30000" dirty="0">
                <a:solidFill>
                  <a:srgbClr val="C00000"/>
                </a:solidFill>
              </a:rPr>
              <a:t>3</a:t>
            </a:r>
            <a:r>
              <a:rPr lang="fr-FR" sz="1800" b="1" dirty="0">
                <a:solidFill>
                  <a:srgbClr val="C00000"/>
                </a:solidFill>
              </a:rPr>
              <a:t> commissioning </a:t>
            </a:r>
            <a:r>
              <a:rPr lang="fr-FR" sz="1800" b="1" dirty="0" err="1">
                <a:solidFill>
                  <a:srgbClr val="C00000"/>
                </a:solidFill>
              </a:rPr>
              <a:t>milestone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achieved</a:t>
            </a:r>
            <a:r>
              <a:rPr lang="fr-FR" sz="1800" b="1" dirty="0">
                <a:solidFill>
                  <a:srgbClr val="C00000"/>
                </a:solidFill>
              </a:rPr>
              <a:t>, </a:t>
            </a:r>
            <a:r>
              <a:rPr lang="fr-FR" sz="1800" b="1" dirty="0" err="1">
                <a:solidFill>
                  <a:srgbClr val="C00000"/>
                </a:solidFill>
              </a:rPr>
              <a:t>with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snow</a:t>
            </a:r>
            <a:r>
              <a:rPr lang="fr-FR" sz="1800" b="1" dirty="0">
                <a:solidFill>
                  <a:srgbClr val="C00000"/>
                </a:solidFill>
              </a:rPr>
              <a:t> ...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D152E1-87A8-392E-6702-0CB6C247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0" y="639491"/>
            <a:ext cx="2702423" cy="15699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B744DC-7E68-9679-4C6E-0547366A3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40" y="2586604"/>
            <a:ext cx="2520350" cy="18714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A7B558-8D60-A651-73F3-B4C2A59A81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859" y="704544"/>
            <a:ext cx="2934283" cy="171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C4A6DC-6E9E-49DB-EB68-34679BA1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73" y="1074659"/>
            <a:ext cx="2981375" cy="19083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50FF8D-3BE9-9681-1D97-06C82A69B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971" y="3492474"/>
            <a:ext cx="4974057" cy="295524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6DF4450-E4CD-B675-4607-0FDF5CE7DE87}"/>
              </a:ext>
            </a:extLst>
          </p:cNvPr>
          <p:cNvSpPr txBox="1"/>
          <p:nvPr/>
        </p:nvSpPr>
        <p:spPr>
          <a:xfrm>
            <a:off x="9721710" y="1705654"/>
            <a:ext cx="158422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On </a:t>
            </a:r>
            <a:r>
              <a:rPr lang="fr-FR" b="1" dirty="0" err="1"/>
              <a:t>your</a:t>
            </a:r>
            <a:r>
              <a:rPr lang="fr-FR" b="1" dirty="0"/>
              <a:t> marks 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0554E8-65F6-10F0-23C1-2C94DB5BD130}"/>
              </a:ext>
            </a:extLst>
          </p:cNvPr>
          <p:cNvSpPr txBox="1"/>
          <p:nvPr/>
        </p:nvSpPr>
        <p:spPr>
          <a:xfrm>
            <a:off x="3238811" y="2829853"/>
            <a:ext cx="158422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Get</a:t>
            </a:r>
            <a:r>
              <a:rPr lang="fr-FR" b="1" dirty="0"/>
              <a:t> set 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A2B84A-9557-9FE7-01C0-6E6D19C848DE}"/>
              </a:ext>
            </a:extLst>
          </p:cNvPr>
          <p:cNvSpPr txBox="1"/>
          <p:nvPr/>
        </p:nvSpPr>
        <p:spPr>
          <a:xfrm>
            <a:off x="8929600" y="3861060"/>
            <a:ext cx="2279110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Go !</a:t>
            </a:r>
          </a:p>
          <a:p>
            <a:endParaRPr lang="fr-FR" b="1" dirty="0"/>
          </a:p>
          <a:p>
            <a:r>
              <a:rPr lang="fr-FR" sz="1800" b="1" dirty="0"/>
              <a:t>First high </a:t>
            </a:r>
            <a:r>
              <a:rPr lang="fr-FR" sz="1800" b="1" dirty="0" err="1"/>
              <a:t>intensity</a:t>
            </a:r>
            <a:r>
              <a:rPr lang="fr-FR" sz="1800" b="1" dirty="0"/>
              <a:t> </a:t>
            </a:r>
            <a:r>
              <a:rPr lang="fr-FR" sz="1800" b="1" dirty="0" err="1"/>
              <a:t>beam</a:t>
            </a:r>
            <a:r>
              <a:rPr lang="fr-FR" sz="1800" b="1" dirty="0"/>
              <a:t> at S</a:t>
            </a:r>
            <a:r>
              <a:rPr lang="fr-FR" sz="1800" b="1" baseline="30000" dirty="0"/>
              <a:t>3</a:t>
            </a:r>
            <a:r>
              <a:rPr lang="fr-FR" sz="1800" b="1" dirty="0"/>
              <a:t> :  80 </a:t>
            </a:r>
            <a:r>
              <a:rPr lang="fr-FR" sz="1800" b="1" dirty="0" err="1"/>
              <a:t>μAe</a:t>
            </a:r>
            <a:r>
              <a:rPr lang="fr-FR" sz="1800" b="1" dirty="0"/>
              <a:t> (5,7 </a:t>
            </a:r>
            <a:r>
              <a:rPr lang="fr-FR" sz="1800" b="1" dirty="0" err="1"/>
              <a:t>pμA</a:t>
            </a:r>
            <a:r>
              <a:rPr lang="fr-FR" sz="1800" b="1" dirty="0"/>
              <a:t>, 3,6.10</a:t>
            </a:r>
            <a:r>
              <a:rPr lang="fr-FR" sz="1800" b="1" baseline="30000" dirty="0"/>
              <a:t>13</a:t>
            </a:r>
            <a:r>
              <a:rPr lang="fr-FR" sz="1800" b="1" dirty="0"/>
              <a:t> pps,  1,14 kW)</a:t>
            </a:r>
          </a:p>
          <a:p>
            <a:endParaRPr lang="fr-FR" b="1" dirty="0"/>
          </a:p>
          <a:p>
            <a:endParaRPr lang="fr-FR" sz="1800" b="1" dirty="0"/>
          </a:p>
          <a:p>
            <a:endParaRPr lang="fr-FR" b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FF4FF1F-3551-2651-6E02-BDF756E9A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94852" y="4916840"/>
            <a:ext cx="1377125" cy="13771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C17F0B-90A2-BA17-420E-D8F5D6CEFBBF}"/>
              </a:ext>
            </a:extLst>
          </p:cNvPr>
          <p:cNvSpPr txBox="1"/>
          <p:nvPr/>
        </p:nvSpPr>
        <p:spPr>
          <a:xfrm>
            <a:off x="22698" y="6486820"/>
            <a:ext cx="26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M. Grasso (Journée projets IN2P3)</a:t>
            </a:r>
          </a:p>
        </p:txBody>
      </p:sp>
    </p:spTree>
    <p:extLst>
      <p:ext uri="{BB962C8B-B14F-4D97-AF65-F5344CB8AC3E}">
        <p14:creationId xmlns:p14="http://schemas.microsoft.com/office/powerpoint/2010/main" val="301441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C005F-BF1A-4944-A1FC-DC6AD70E561D}" type="slidenum">
              <a:rPr lang="fr-FR" smtClean="0"/>
              <a:t>6</a:t>
            </a:fld>
            <a:endParaRPr lang="fr-FR" dirty="0"/>
          </a:p>
        </p:txBody>
      </p:sp>
      <p:pic>
        <p:nvPicPr>
          <p:cNvPr id="11" name="Image 6" descr="S3-logo3_white.jpg">
            <a:extLst>
              <a:ext uri="{FF2B5EF4-FFF2-40B4-BE49-F238E27FC236}">
                <a16:creationId xmlns:a16="http://schemas.microsoft.com/office/drawing/2014/main" id="{161D0A4E-613C-53AF-AB2C-4A3DB2DE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606FF481-91E3-1AAD-C902-66BC3CCAB037}"/>
              </a:ext>
            </a:extLst>
          </p:cNvPr>
          <p:cNvSpPr txBox="1">
            <a:spLocks/>
          </p:cNvSpPr>
          <p:nvPr/>
        </p:nvSpPr>
        <p:spPr>
          <a:xfrm>
            <a:off x="847955" y="106746"/>
            <a:ext cx="1080135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2"/>
                </a:solidFill>
                <a:latin typeface="+mn-lt"/>
              </a:rPr>
              <a:t>Milestone J6A: First results</a:t>
            </a:r>
            <a:endParaRPr lang="en-GB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9F04E6-42F2-F0E5-3582-F878D3CB5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37523" y="852652"/>
            <a:ext cx="2296554" cy="32499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F0BAD97-D387-7D17-1C39-F788FECA214C}"/>
              </a:ext>
            </a:extLst>
          </p:cNvPr>
          <p:cNvSpPr txBox="1"/>
          <p:nvPr/>
        </p:nvSpPr>
        <p:spPr>
          <a:xfrm>
            <a:off x="462455" y="951659"/>
            <a:ext cx="48094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baseline="30000" dirty="0">
                <a:effectLst/>
              </a:rPr>
              <a:t>40</a:t>
            </a:r>
            <a:r>
              <a:rPr lang="en-GB" sz="1600" b="1" dirty="0">
                <a:effectLst/>
              </a:rPr>
              <a:t>Ar</a:t>
            </a:r>
            <a:r>
              <a:rPr lang="en-GB" sz="1600" b="1" baseline="30000" dirty="0">
                <a:effectLst/>
              </a:rPr>
              <a:t>14+</a:t>
            </a:r>
            <a:r>
              <a:rPr lang="en-GB" sz="1600" b="1" dirty="0">
                <a:effectLst/>
              </a:rPr>
              <a:t> beam at the </a:t>
            </a:r>
            <a:r>
              <a:rPr lang="en-GB" sz="1600" b="1" dirty="0"/>
              <a:t>the source (10 p𝜇A – 6,2.10</a:t>
            </a:r>
            <a:r>
              <a:rPr lang="en-GB" sz="1600" b="1" baseline="30000" dirty="0"/>
              <a:t>13</a:t>
            </a:r>
            <a:r>
              <a:rPr lang="en-GB" sz="1600" b="1" dirty="0"/>
              <a:t> </a:t>
            </a:r>
            <a:r>
              <a:rPr lang="en-GB" sz="1600" b="1" dirty="0" err="1"/>
              <a:t>pps</a:t>
            </a:r>
            <a:r>
              <a:rPr lang="en-GB" sz="1600" b="1" dirty="0"/>
              <a:t>) </a:t>
            </a:r>
            <a:endParaRPr lang="en-GB" sz="1600" b="1" dirty="0">
              <a:effectLst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E741EC-01B3-AB71-D54E-63BED61B0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037" y="1402296"/>
            <a:ext cx="4072266" cy="195075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FCB7A5-89DB-C8EA-E8BD-B73BA0187299}"/>
              </a:ext>
            </a:extLst>
          </p:cNvPr>
          <p:cNvSpPr txBox="1"/>
          <p:nvPr/>
        </p:nvSpPr>
        <p:spPr>
          <a:xfrm>
            <a:off x="6686037" y="3419982"/>
            <a:ext cx="439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/>
              <a:t>Beam intensity at the exit of the LINAC (orange curve)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/>
              <a:t>Beam intensity at S</a:t>
            </a:r>
            <a:r>
              <a:rPr lang="en-GB" sz="1400" i="1" baseline="30000" dirty="0"/>
              <a:t>3</a:t>
            </a:r>
            <a:r>
              <a:rPr lang="en-GB" sz="1400" i="1" dirty="0"/>
              <a:t> (</a:t>
            </a:r>
            <a:r>
              <a:rPr lang="en-GB" sz="1400" i="1" dirty="0" err="1"/>
              <a:t>Bleue</a:t>
            </a:r>
            <a:r>
              <a:rPr lang="en-GB" sz="1400" i="1" dirty="0"/>
              <a:t> curve)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1BAD01-DBE7-DE35-BDC4-BEE04F655C6F}"/>
              </a:ext>
            </a:extLst>
          </p:cNvPr>
          <p:cNvSpPr txBox="1"/>
          <p:nvPr/>
        </p:nvSpPr>
        <p:spPr>
          <a:xfrm>
            <a:off x="6096000" y="962294"/>
            <a:ext cx="53541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Beam intensity at S</a:t>
            </a:r>
            <a:r>
              <a:rPr lang="en-GB" sz="1600" b="1" baseline="30000" dirty="0"/>
              <a:t>3</a:t>
            </a:r>
            <a:r>
              <a:rPr lang="en-GB" sz="1600" b="1" dirty="0"/>
              <a:t> 80 </a:t>
            </a:r>
            <a:r>
              <a:rPr lang="en-GB" sz="1600" b="1" dirty="0" err="1"/>
              <a:t>μAe</a:t>
            </a:r>
            <a:r>
              <a:rPr lang="en-GB" sz="1600" b="1" dirty="0"/>
              <a:t> (5,7 </a:t>
            </a:r>
            <a:r>
              <a:rPr lang="en-GB" sz="1600" b="1" dirty="0" err="1"/>
              <a:t>pμA</a:t>
            </a:r>
            <a:r>
              <a:rPr lang="en-GB" sz="1600" b="1" dirty="0"/>
              <a:t>, 3,6.10</a:t>
            </a:r>
            <a:r>
              <a:rPr lang="en-GB" sz="1600" b="1" baseline="30000" dirty="0"/>
              <a:t>13</a:t>
            </a:r>
            <a:r>
              <a:rPr lang="en-GB" sz="1600" b="1" dirty="0"/>
              <a:t> </a:t>
            </a:r>
            <a:r>
              <a:rPr lang="en-GB" sz="1600" b="1" dirty="0" err="1"/>
              <a:t>pps</a:t>
            </a:r>
            <a:r>
              <a:rPr lang="en-GB" sz="1600" b="1" dirty="0"/>
              <a:t>,  1,14 kW)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9D4F10-C84D-C639-1E94-562491694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431" y="4380828"/>
            <a:ext cx="1817705" cy="22956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88A95F8-5948-5FB6-099A-4CE96D35E5A5}"/>
              </a:ext>
            </a:extLst>
          </p:cNvPr>
          <p:cNvSpPr txBox="1"/>
          <p:nvPr/>
        </p:nvSpPr>
        <p:spPr>
          <a:xfrm>
            <a:off x="722837" y="3805072"/>
            <a:ext cx="3446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orizontal beam spot X :  1,1 mm (</a:t>
            </a:r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FWHM)</a:t>
            </a:r>
          </a:p>
          <a:p>
            <a:pPr lvl="0" algn="ctr"/>
            <a:r>
              <a:rPr lang="en-GB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Vertical beam spot 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Y : 5,12 mm (FWHM)</a:t>
            </a:r>
            <a:endParaRPr lang="en-GB" sz="12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B1D08B8-BB39-247E-8E8C-7EADADE1C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643" y="4626529"/>
            <a:ext cx="3599030" cy="17000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C3DB17C-8D95-34ED-58A8-1B6EDD94D3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8673" y="4605314"/>
            <a:ext cx="3680828" cy="174288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997D79C-1CD1-909B-2DAD-94316487861B}"/>
              </a:ext>
            </a:extLst>
          </p:cNvPr>
          <p:cNvSpPr txBox="1"/>
          <p:nvPr/>
        </p:nvSpPr>
        <p:spPr>
          <a:xfrm>
            <a:off x="6163114" y="4175892"/>
            <a:ext cx="4510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Beam time structure control by the target rotation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FF40E9E-94AA-66FD-FF14-EB5BC32C4C06}"/>
              </a:ext>
            </a:extLst>
          </p:cNvPr>
          <p:cNvSpPr txBox="1"/>
          <p:nvPr/>
        </p:nvSpPr>
        <p:spPr>
          <a:xfrm>
            <a:off x="4929839" y="6328510"/>
            <a:ext cx="28824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i="1" dirty="0"/>
              <a:t>Without control of the LINAC time structure</a:t>
            </a:r>
          </a:p>
          <a:p>
            <a:r>
              <a:rPr lang="en-GB" sz="1200" i="1" dirty="0"/>
              <a:t>Irradiation of target frames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9A85E97-6CEF-2183-9EF2-A92F3047E063}"/>
              </a:ext>
            </a:extLst>
          </p:cNvPr>
          <p:cNvSpPr txBox="1"/>
          <p:nvPr/>
        </p:nvSpPr>
        <p:spPr>
          <a:xfrm>
            <a:off x="8905050" y="6326531"/>
            <a:ext cx="22749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i="1" dirty="0"/>
              <a:t>With LINAC structure time control</a:t>
            </a:r>
          </a:p>
          <a:p>
            <a:r>
              <a:rPr lang="en-GB" sz="1200" i="1" dirty="0"/>
              <a:t>Irradiation of targets only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2CCB485-BE3A-EADE-2BA4-9750F621259B}"/>
              </a:ext>
            </a:extLst>
          </p:cNvPr>
          <p:cNvSpPr/>
          <p:nvPr/>
        </p:nvSpPr>
        <p:spPr>
          <a:xfrm>
            <a:off x="1746250" y="2159000"/>
            <a:ext cx="63500" cy="3968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5002AD-8141-4AD6-E8E9-F471C6674D10}"/>
              </a:ext>
            </a:extLst>
          </p:cNvPr>
          <p:cNvSpPr/>
          <p:nvPr/>
        </p:nvSpPr>
        <p:spPr>
          <a:xfrm>
            <a:off x="2146300" y="1654175"/>
            <a:ext cx="107949" cy="9017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DA2684-8EC5-71B0-BB52-BAC466A33F1E}"/>
              </a:ext>
            </a:extLst>
          </p:cNvPr>
          <p:cNvSpPr txBox="1"/>
          <p:nvPr/>
        </p:nvSpPr>
        <p:spPr>
          <a:xfrm>
            <a:off x="1601509" y="2589977"/>
            <a:ext cx="35298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A/Q&lt;3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A0E167-984F-5C3B-4046-C5F6A4F721C9}"/>
              </a:ext>
            </a:extLst>
          </p:cNvPr>
          <p:cNvSpPr txBox="1"/>
          <p:nvPr/>
        </p:nvSpPr>
        <p:spPr>
          <a:xfrm>
            <a:off x="2049184" y="2589976"/>
            <a:ext cx="35298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A/Q&lt;6</a:t>
            </a:r>
          </a:p>
        </p:txBody>
      </p:sp>
    </p:spTree>
    <p:extLst>
      <p:ext uri="{BB962C8B-B14F-4D97-AF65-F5344CB8AC3E}">
        <p14:creationId xmlns:p14="http://schemas.microsoft.com/office/powerpoint/2010/main" val="204665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D9DA5C-5A82-B866-3F20-69C615EE526E}"/>
              </a:ext>
            </a:extLst>
          </p:cNvPr>
          <p:cNvSpPr txBox="1">
            <a:spLocks/>
          </p:cNvSpPr>
          <p:nvPr/>
        </p:nvSpPr>
        <p:spPr>
          <a:xfrm>
            <a:off x="918292" y="313310"/>
            <a:ext cx="10801350" cy="604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  <a:ea typeface="+mn-ea"/>
                <a:cs typeface="Calibri" panose="020F0502020204030204" pitchFamily="34" charset="0"/>
              </a:rPr>
              <a:t>Next step: Jalon J6B planned to start end 2025</a:t>
            </a:r>
            <a:br>
              <a:rPr lang="en-GB" b="1" i="1" dirty="0">
                <a:latin typeface="+mn-lt"/>
                <a:ea typeface="+mn-ea"/>
                <a:cs typeface="Calibri" panose="020F0502020204030204" pitchFamily="34" charset="0"/>
              </a:rPr>
            </a:br>
            <a:endParaRPr lang="en-GB" b="1" baseline="30000" dirty="0">
              <a:latin typeface="+mn-lt"/>
            </a:endParaRPr>
          </a:p>
        </p:txBody>
      </p:sp>
      <p:pic>
        <p:nvPicPr>
          <p:cNvPr id="4" name="Image 6" descr="S3-logo3_white.jpg">
            <a:extLst>
              <a:ext uri="{FF2B5EF4-FFF2-40B4-BE49-F238E27FC236}">
                <a16:creationId xmlns:a16="http://schemas.microsoft.com/office/drawing/2014/main" id="{F33960E6-2A99-5678-B011-9CA542C1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89A0B1-39EF-F2BC-3959-9BEE53621056}"/>
              </a:ext>
            </a:extLst>
          </p:cNvPr>
          <p:cNvSpPr txBox="1"/>
          <p:nvPr/>
        </p:nvSpPr>
        <p:spPr>
          <a:xfrm>
            <a:off x="279801" y="1097469"/>
            <a:ext cx="738915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Spectrometer optical commissioning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Direct and stripped beam up to the focal plane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Progressive tuning of the elements (MA+ MS)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Tools : diagnostics along the spectrometer + additional diagnostics at the focal plane (SIRIUS &amp; LEB can be connected but not used)</a:t>
            </a:r>
            <a:endParaRPr lang="en-GB" dirty="0"/>
          </a:p>
          <a:p>
            <a:pPr lvl="1"/>
            <a:r>
              <a:rPr lang="en-US" dirty="0">
                <a:ea typeface="ＭＳ Ｐゴシック" charset="-128"/>
                <a:cs typeface="Calibri" panose="020F0502020204030204" pitchFamily="34" charset="0"/>
              </a:rPr>
              <a:t>➔ Beam </a:t>
            </a:r>
            <a:r>
              <a:rPr lang="en-US" baseline="30000" dirty="0">
                <a:ea typeface="ＭＳ Ｐゴシック" charset="-128"/>
                <a:cs typeface="Calibri" panose="020F0502020204030204" pitchFamily="34" charset="0"/>
              </a:rPr>
              <a:t>40</a:t>
            </a:r>
            <a:r>
              <a:rPr lang="en-US" dirty="0">
                <a:ea typeface="ＭＳ Ｐゴシック" charset="-128"/>
                <a:cs typeface="Calibri" panose="020F0502020204030204" pitchFamily="34" charset="0"/>
              </a:rPr>
              <a:t>Ar ; E = 0.73 - 5 MeV/u and intensity of </a:t>
            </a:r>
            <a:r>
              <a:rPr lang="fr-FR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30 W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7ABE9A-1394-BD56-2F2D-2446D14F38A0}"/>
              </a:ext>
            </a:extLst>
          </p:cNvPr>
          <p:cNvSpPr/>
          <p:nvPr/>
        </p:nvSpPr>
        <p:spPr>
          <a:xfrm>
            <a:off x="6805143" y="3856283"/>
            <a:ext cx="4914499" cy="26161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7030A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Prerequisites</a:t>
            </a:r>
          </a:p>
          <a:p>
            <a:pPr marL="342900" indent="-342900" algn="just">
              <a:buFont typeface="Arial" panose="020B0604020202020204" pitchFamily="34" charset="0"/>
              <a:buChar char="-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Beam on target : commissioning de of LHE-S</a:t>
            </a:r>
            <a:r>
              <a:rPr lang="en-GB" baseline="30000" dirty="0"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 with validation of the beam characteristics at the target point (Done J6A)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Commissioning of individual elements (magnets, power supplies, control-command, diagnostics…)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Alignments of magnets, slits and diagnostics Safety systems must be operational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44746B6-2230-9753-A95E-77AFD7ACE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19" y="1100105"/>
            <a:ext cx="3780554" cy="1161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6F486A5-E989-93C6-30C1-5FDA7AB36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46" y="2342674"/>
            <a:ext cx="3759727" cy="1132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F9605A-6F0D-A584-AB56-E427DE871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19" y="3572291"/>
            <a:ext cx="6244079" cy="2809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204AEB-03E1-07EF-434E-3AD0E455EFBC}"/>
              </a:ext>
            </a:extLst>
          </p:cNvPr>
          <p:cNvSpPr/>
          <p:nvPr/>
        </p:nvSpPr>
        <p:spPr>
          <a:xfrm>
            <a:off x="1598899" y="4728342"/>
            <a:ext cx="1011677" cy="164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32">
            <a:extLst>
              <a:ext uri="{FF2B5EF4-FFF2-40B4-BE49-F238E27FC236}">
                <a16:creationId xmlns:a16="http://schemas.microsoft.com/office/drawing/2014/main" id="{00A0CCC9-0A23-BFC0-9187-E1E5DF37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89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B7024D-3BD6-CEE5-A1C1-E00562BD9E52}"/>
              </a:ext>
            </a:extLst>
          </p:cNvPr>
          <p:cNvSpPr txBox="1"/>
          <p:nvPr/>
        </p:nvSpPr>
        <p:spPr>
          <a:xfrm>
            <a:off x="521435" y="1310503"/>
            <a:ext cx="10474342" cy="4236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b="1" dirty="0"/>
              <a:t>Target station</a:t>
            </a:r>
            <a:r>
              <a:rPr lang="en-GB" sz="2133" dirty="0"/>
              <a:t> : </a:t>
            </a:r>
            <a:r>
              <a:rPr lang="en-GB" sz="1870" i="1" dirty="0"/>
              <a:t>use of stripper foils (ok)</a:t>
            </a:r>
          </a:p>
          <a:p>
            <a:pPr lvl="1"/>
            <a:endParaRPr lang="en-GB" sz="10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b="1" dirty="0"/>
              <a:t>Room temperature magnets</a:t>
            </a:r>
            <a:r>
              <a:rPr lang="en-GB" sz="2133" dirty="0"/>
              <a:t> </a:t>
            </a:r>
            <a:r>
              <a:rPr lang="en-GB" sz="1867" i="1" dirty="0"/>
              <a:t>(3 magnetic dipoles &amp; open multipole triplet)</a:t>
            </a:r>
            <a:endParaRPr lang="en-GB" sz="2133" i="1" dirty="0"/>
          </a:p>
          <a:p>
            <a:pPr lvl="1"/>
            <a:r>
              <a:rPr lang="en-GB" sz="2133" dirty="0"/>
              <a:t>→ </a:t>
            </a:r>
            <a:r>
              <a:rPr lang="en-GB" sz="1870" dirty="0"/>
              <a:t>final</a:t>
            </a:r>
            <a:r>
              <a:rPr lang="en-GB" sz="2133" dirty="0"/>
              <a:t> </a:t>
            </a:r>
            <a:r>
              <a:rPr lang="en-GB" sz="1867" dirty="0"/>
              <a:t>power-up tests in 2025</a:t>
            </a:r>
          </a:p>
          <a:p>
            <a:pPr lvl="1"/>
            <a:endParaRPr lang="en-GB" sz="10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b="1" dirty="0"/>
              <a:t>Electric dipole</a:t>
            </a:r>
            <a:r>
              <a:rPr lang="en-GB" sz="2133" dirty="0"/>
              <a:t> </a:t>
            </a:r>
            <a:r>
              <a:rPr lang="en-GB" sz="1867" i="1" dirty="0"/>
              <a:t>(chamber, electrodes and 300kV power supplies installed, HV feedthroughs delivered)</a:t>
            </a:r>
          </a:p>
          <a:p>
            <a:pPr lvl="1"/>
            <a:r>
              <a:rPr lang="en-GB" sz="2133" dirty="0"/>
              <a:t>→ </a:t>
            </a:r>
            <a:r>
              <a:rPr lang="en-GB" sz="1867" dirty="0"/>
              <a:t>Conditioning at 260 kV (+/-130 kV) for </a:t>
            </a:r>
            <a:r>
              <a:rPr lang="fr-FR" sz="2000" baseline="30000" dirty="0"/>
              <a:t>40</a:t>
            </a:r>
            <a:r>
              <a:rPr lang="fr-FR" sz="2000" dirty="0"/>
              <a:t>Ar</a:t>
            </a:r>
            <a:r>
              <a:rPr lang="fr-FR" sz="2000" baseline="30000" dirty="0"/>
              <a:t>14+ </a:t>
            </a:r>
            <a:r>
              <a:rPr lang="fr-FR" sz="2000" dirty="0"/>
              <a:t>at 0,73 MeV/u (B𝜌 = 0.35 Tm et E𝜌 = 4.17 MV)</a:t>
            </a:r>
            <a:endParaRPr lang="en-GB" sz="1867" dirty="0"/>
          </a:p>
          <a:p>
            <a:pPr lvl="1"/>
            <a:endParaRPr lang="en-GB" sz="10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b="1" dirty="0"/>
              <a:t>SMT, PSS &amp; Cryogenics </a:t>
            </a:r>
            <a:r>
              <a:rPr lang="en-GB" sz="1867" i="1" dirty="0"/>
              <a:t>(7 PSS &amp; 7 SMT &amp; cold box + cryogenic line)</a:t>
            </a:r>
          </a:p>
          <a:p>
            <a:pPr lvl="1"/>
            <a:r>
              <a:rPr lang="en-GB" sz="1867" dirty="0"/>
              <a:t>→ Full cryogenic-system qualification (ok)</a:t>
            </a:r>
          </a:p>
          <a:p>
            <a:pPr lvl="1"/>
            <a:r>
              <a:rPr lang="en-GB" sz="1867" dirty="0"/>
              <a:t>→ Cold mass alignment of all SMT</a:t>
            </a:r>
          </a:p>
          <a:p>
            <a:pPr lvl="1"/>
            <a:r>
              <a:rPr lang="en-GB" sz="1867" dirty="0"/>
              <a:t>→ All SMT in final position, tested and connected (PSS)</a:t>
            </a:r>
          </a:p>
          <a:p>
            <a:pPr lvl="1"/>
            <a:endParaRPr lang="en-GB" sz="10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b="1" dirty="0"/>
              <a:t>Beam dump </a:t>
            </a:r>
            <a:r>
              <a:rPr lang="en-GB" sz="1867" i="1" dirty="0"/>
              <a:t>(2 chambers, translation mechanisms, fingers and shielding delivered)</a:t>
            </a:r>
            <a:endParaRPr lang="en-GB" sz="2133" i="1" dirty="0"/>
          </a:p>
          <a:p>
            <a:pPr lvl="1"/>
            <a:r>
              <a:rPr lang="en-GB" sz="2133" dirty="0"/>
              <a:t>→ </a:t>
            </a:r>
            <a:r>
              <a:rPr lang="en-GB" sz="1867" dirty="0"/>
              <a:t>Not required for J6B</a:t>
            </a:r>
            <a:endParaRPr lang="en-GB" sz="2133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BD59410B-DCB0-B1B3-C2CD-3E84CED048B3}"/>
              </a:ext>
            </a:extLst>
          </p:cNvPr>
          <p:cNvSpPr txBox="1">
            <a:spLocks/>
          </p:cNvSpPr>
          <p:nvPr/>
        </p:nvSpPr>
        <p:spPr>
          <a:xfrm>
            <a:off x="918292" y="313310"/>
            <a:ext cx="10801350" cy="604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  <a:ea typeface="+mn-ea"/>
                <a:cs typeface="Calibri" panose="020F0502020204030204" pitchFamily="34" charset="0"/>
              </a:rPr>
              <a:t>To be done by the next milestone J6B</a:t>
            </a:r>
            <a:br>
              <a:rPr lang="en-GB" b="1" i="1" dirty="0">
                <a:latin typeface="+mn-lt"/>
                <a:ea typeface="+mn-ea"/>
                <a:cs typeface="Calibri" panose="020F0502020204030204" pitchFamily="34" charset="0"/>
              </a:rPr>
            </a:br>
            <a:endParaRPr lang="en-GB" b="1" baseline="30000" dirty="0">
              <a:latin typeface="+mn-lt"/>
            </a:endParaRPr>
          </a:p>
        </p:txBody>
      </p:sp>
      <p:pic>
        <p:nvPicPr>
          <p:cNvPr id="9" name="Image 6" descr="S3-logo3_white.jpg">
            <a:extLst>
              <a:ext uri="{FF2B5EF4-FFF2-40B4-BE49-F238E27FC236}">
                <a16:creationId xmlns:a16="http://schemas.microsoft.com/office/drawing/2014/main" id="{FFCADD42-3310-3238-0AFE-E607B5BC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32">
            <a:extLst>
              <a:ext uri="{FF2B5EF4-FFF2-40B4-BE49-F238E27FC236}">
                <a16:creationId xmlns:a16="http://schemas.microsoft.com/office/drawing/2014/main" id="{EC39A6B1-2A81-4AEA-4DA5-CBD0346E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48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20DACBC-9F12-F34E-D37B-3526BE2BBD95}"/>
              </a:ext>
            </a:extLst>
          </p:cNvPr>
          <p:cNvSpPr txBox="1"/>
          <p:nvPr/>
        </p:nvSpPr>
        <p:spPr>
          <a:xfrm>
            <a:off x="395724" y="3706768"/>
            <a:ext cx="7988149" cy="12618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/>
              <a:t>Cold box turbine issues May 2022 – September 2023 (4 crashes)</a:t>
            </a:r>
          </a:p>
          <a:p>
            <a:pPr marL="342891" indent="-342891">
              <a:buFont typeface="Arial" panose="020B0604020202020204" pitchFamily="34" charset="0"/>
              <a:buChar char="→"/>
            </a:pPr>
            <a:r>
              <a:rPr lang="en-GB" sz="1400" dirty="0"/>
              <a:t>No SC magnets tests between May 2022 and end 2023!</a:t>
            </a:r>
          </a:p>
          <a:p>
            <a:pPr marL="342891" indent="-342891">
              <a:buFont typeface="Arial" panose="020B0604020202020204" pitchFamily="34" charset="0"/>
              <a:buChar char="→"/>
            </a:pPr>
            <a:r>
              <a:rPr lang="en-GB" sz="1400" dirty="0"/>
              <a:t>Cold box eventually worked end 2023 but non satisfactory cool-down sequence end 2023:</a:t>
            </a:r>
          </a:p>
          <a:p>
            <a:pPr marL="685794" lvl="1" indent="-228594">
              <a:buFont typeface="Arial" panose="020B0604020202020204" pitchFamily="34" charset="0"/>
              <a:buChar char="•"/>
            </a:pPr>
            <a:r>
              <a:rPr lang="en-GB" sz="1400" dirty="0"/>
              <a:t>2 new Cryoline branches installed and requested optimization (</a:t>
            </a:r>
            <a:r>
              <a:rPr lang="en-GB" sz="1400" dirty="0" err="1"/>
              <a:t>Taconis</a:t>
            </a:r>
            <a:r>
              <a:rPr lang="en-GB" sz="1400" dirty="0"/>
              <a:t> problem, thermal losses…)</a:t>
            </a:r>
          </a:p>
          <a:p>
            <a:pPr marL="685794" lvl="1" indent="-228594">
              <a:buFont typeface="Arial" panose="020B0604020202020204" pitchFamily="34" charset="0"/>
              <a:buChar char="•"/>
            </a:pPr>
            <a:r>
              <a:rPr lang="en-GB" sz="1400" dirty="0"/>
              <a:t>Efficiency of the cold box (60%) : fixed by Air Liquide beginning 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866EA5-ACDA-DF4F-F990-17ADE7466448}"/>
              </a:ext>
            </a:extLst>
          </p:cNvPr>
          <p:cNvSpPr txBox="1"/>
          <p:nvPr/>
        </p:nvSpPr>
        <p:spPr>
          <a:xfrm>
            <a:off x="395724" y="4996149"/>
            <a:ext cx="8371394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/>
              <a:t>Status end 2024</a:t>
            </a:r>
          </a:p>
          <a:p>
            <a:pPr marL="342891" indent="-342891">
              <a:buFontTx/>
              <a:buChar char="-"/>
            </a:pPr>
            <a:r>
              <a:rPr lang="en-GB" sz="1600" dirty="0">
                <a:solidFill>
                  <a:srgbClr val="00B050"/>
                </a:solidFill>
              </a:rPr>
              <a:t>Efficiency of the cold box back to optimum / no failure</a:t>
            </a:r>
          </a:p>
          <a:p>
            <a:pPr marL="342891" indent="-342891">
              <a:buFontTx/>
              <a:buChar char="-"/>
            </a:pPr>
            <a:r>
              <a:rPr lang="en-GB" sz="1600" dirty="0"/>
              <a:t>Global cryogenic tests including 6 SMT in their final position connected :</a:t>
            </a:r>
          </a:p>
          <a:p>
            <a:pPr marL="952476" lvl="1" indent="-342891">
              <a:buFontTx/>
              <a:buChar char="-"/>
            </a:pPr>
            <a:r>
              <a:rPr lang="en-GB" sz="1600" dirty="0"/>
              <a:t>Cryoline LN2 test : OK</a:t>
            </a:r>
          </a:p>
          <a:p>
            <a:pPr marL="952476" lvl="1" indent="-342891">
              <a:buFontTx/>
              <a:buChar char="-"/>
            </a:pPr>
            <a:r>
              <a:rPr lang="en-GB" sz="1600" dirty="0"/>
              <a:t>Cryoline LHe test (budget &lt; 60 W)</a:t>
            </a:r>
          </a:p>
          <a:p>
            <a:pPr marL="609585" lvl="1"/>
            <a:r>
              <a:rPr lang="en-GB" sz="1600" dirty="0"/>
              <a:t>➔ </a:t>
            </a:r>
            <a:r>
              <a:rPr lang="en-GB" sz="1600" dirty="0">
                <a:solidFill>
                  <a:srgbClr val="00B050"/>
                </a:solidFill>
              </a:rPr>
              <a:t>The Cryoline is qualified</a:t>
            </a:r>
            <a:r>
              <a:rPr lang="en-GB" sz="1600" dirty="0"/>
              <a:t>, optimizations pending to maximise the efficiency of the system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703D78-0246-5F79-7ECB-4D997CE5C707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3790" y="2637982"/>
            <a:ext cx="3293181" cy="339945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lc="http://schemas.openxmlformats.org/drawingml/2006/lockedCanvas" xmlns:ve="http://schemas.openxmlformats.org/markup-compatibility/2006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38B7F0-7644-3971-6DAC-4630D8249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68" y="927446"/>
            <a:ext cx="5746543" cy="2669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AC2936-0EF0-DD8F-59AC-5856E1813C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961" y="1028733"/>
            <a:ext cx="1195456" cy="8713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9A2E4B8-FF59-17CE-7849-DAB030246FF8}"/>
              </a:ext>
            </a:extLst>
          </p:cNvPr>
          <p:cNvSpPr txBox="1"/>
          <p:nvPr/>
        </p:nvSpPr>
        <p:spPr>
          <a:xfrm>
            <a:off x="7156816" y="1234488"/>
            <a:ext cx="2933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Cold box capability 100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7 SMT = 35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Cryoline &lt; 60 W</a:t>
            </a:r>
          </a:p>
        </p:txBody>
      </p:sp>
      <p:pic>
        <p:nvPicPr>
          <p:cNvPr id="10" name="Picture 2" descr="GANIL">
            <a:extLst>
              <a:ext uri="{FF2B5EF4-FFF2-40B4-BE49-F238E27FC236}">
                <a16:creationId xmlns:a16="http://schemas.microsoft.com/office/drawing/2014/main" id="{F429B0FF-09CC-67A5-8BAE-EE4AF59C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2867" y="230635"/>
            <a:ext cx="1250934" cy="2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logo" descr="Site du CEA">
            <a:hlinkClick r:id="rId6" tgtFrame="&quot;_blank&quot;"/>
            <a:extLst>
              <a:ext uri="{FF2B5EF4-FFF2-40B4-BE49-F238E27FC236}">
                <a16:creationId xmlns:a16="http://schemas.microsoft.com/office/drawing/2014/main" id="{FADB4A82-7AA1-DC12-0FD7-A5E81993D5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0768" y="152500"/>
            <a:ext cx="903891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DCCDAC-F29B-C75F-1097-851A137BCA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26" y="115985"/>
            <a:ext cx="1024456" cy="532717"/>
          </a:xfrm>
          <a:prstGeom prst="rect">
            <a:avLst/>
          </a:prstGeom>
        </p:spPr>
      </p:pic>
      <p:sp>
        <p:nvSpPr>
          <p:cNvPr id="13" name="Titre 3">
            <a:extLst>
              <a:ext uri="{FF2B5EF4-FFF2-40B4-BE49-F238E27FC236}">
                <a16:creationId xmlns:a16="http://schemas.microsoft.com/office/drawing/2014/main" id="{2F7C921D-980F-2797-C53E-F516CC4BBD7F}"/>
              </a:ext>
            </a:extLst>
          </p:cNvPr>
          <p:cNvSpPr txBox="1">
            <a:spLocks/>
          </p:cNvSpPr>
          <p:nvPr/>
        </p:nvSpPr>
        <p:spPr bwMode="auto">
          <a:xfrm>
            <a:off x="1030037" y="224377"/>
            <a:ext cx="2211233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bIns="50800" anchor="ctr"/>
          <a:lstStyle/>
          <a:p>
            <a:pPr>
              <a:defRPr/>
            </a:pPr>
            <a:r>
              <a:rPr lang="fr-FR" sz="3200" b="1" dirty="0" err="1">
                <a:solidFill>
                  <a:schemeClr val="accent2"/>
                </a:solidFill>
              </a:rPr>
              <a:t>Cryogenics</a:t>
            </a:r>
            <a:endParaRPr lang="fr-FR" sz="3200" b="1" dirty="0">
              <a:solidFill>
                <a:schemeClr val="accent2"/>
              </a:solidFill>
            </a:endParaRPr>
          </a:p>
        </p:txBody>
      </p:sp>
      <p:pic>
        <p:nvPicPr>
          <p:cNvPr id="16" name="Image 6" descr="S3-logo3_white.jpg">
            <a:extLst>
              <a:ext uri="{FF2B5EF4-FFF2-40B4-BE49-F238E27FC236}">
                <a16:creationId xmlns:a16="http://schemas.microsoft.com/office/drawing/2014/main" id="{5F33597C-E2C8-EB5B-3117-D877B895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32">
            <a:extLst>
              <a:ext uri="{FF2B5EF4-FFF2-40B4-BE49-F238E27FC236}">
                <a16:creationId xmlns:a16="http://schemas.microsoft.com/office/drawing/2014/main" id="{46581BD1-58F6-F813-F484-CFC386B9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/>
          <a:p>
            <a:fld id="{054C005F-BF1A-4944-A1FC-DC6AD70E561D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5053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23088</TotalTime>
  <Words>1588</Words>
  <Application>Microsoft Macintosh PowerPoint</Application>
  <PresentationFormat>Grand écran</PresentationFormat>
  <Paragraphs>229</Paragraphs>
  <Slides>18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Zapf Dingbats</vt:lpstr>
      <vt:lpstr>Thème Office</vt:lpstr>
      <vt:lpstr>Super Separator Spectrometer  ISOL FRANCE 03/04/2025</vt:lpstr>
      <vt:lpstr>Super Separator Spectrometer</vt:lpstr>
      <vt:lpstr> J6x : commissioning milestones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Microsoft Office User</cp:lastModifiedBy>
  <cp:revision>97</cp:revision>
  <dcterms:created xsi:type="dcterms:W3CDTF">2024-02-01T13:48:29Z</dcterms:created>
  <dcterms:modified xsi:type="dcterms:W3CDTF">2025-04-02T15:55:43Z</dcterms:modified>
</cp:coreProperties>
</file>