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61" r:id="rId4"/>
    <p:sldId id="272" r:id="rId5"/>
    <p:sldId id="286" r:id="rId6"/>
    <p:sldId id="287" r:id="rId7"/>
    <p:sldId id="288" r:id="rId8"/>
    <p:sldId id="273" r:id="rId9"/>
    <p:sldId id="266" r:id="rId10"/>
    <p:sldId id="267" r:id="rId11"/>
    <p:sldId id="268" r:id="rId12"/>
    <p:sldId id="269" r:id="rId13"/>
    <p:sldId id="270" r:id="rId14"/>
    <p:sldId id="274" r:id="rId15"/>
    <p:sldId id="271" r:id="rId16"/>
    <p:sldId id="275" r:id="rId17"/>
    <p:sldId id="279" r:id="rId18"/>
    <p:sldId id="280" r:id="rId19"/>
    <p:sldId id="281" r:id="rId20"/>
    <p:sldId id="277" r:id="rId21"/>
    <p:sldId id="284" r:id="rId22"/>
    <p:sldId id="285" r:id="rId23"/>
    <p:sldId id="282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uveau\Desktop\fichiers%20red&#233;marrage\beam%20requests\beam_reques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.ganil.priv\utilisateurs\chauveau\Mes%20documents\GANIL\Conf&#233;rences,%20colloques%20&amp;%20cie\2024_02_WS-DESIR\Contamin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Contaminant </a:t>
            </a:r>
            <a:r>
              <a:rPr lang="fr-FR" dirty="0" smtClean="0"/>
              <a:t>rate </a:t>
            </a:r>
            <a:r>
              <a:rPr lang="fr-FR" dirty="0" err="1" smtClean="0"/>
              <a:t>before</a:t>
            </a:r>
            <a:r>
              <a:rPr lang="fr-FR" dirty="0" smtClean="0"/>
              <a:t> HRS</a:t>
            </a:r>
            <a:endParaRPr lang="fr-F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Feuil3!$A$65:$A$74</c:f>
              <c:strCache>
                <c:ptCount val="10"/>
                <c:pt idx="0">
                  <c:v>94Ag</c:v>
                </c:pt>
                <c:pt idx="1">
                  <c:v>95Ag</c:v>
                </c:pt>
                <c:pt idx="2">
                  <c:v>96Cd</c:v>
                </c:pt>
                <c:pt idx="3">
                  <c:v>97Cd</c:v>
                </c:pt>
                <c:pt idx="4">
                  <c:v>98In</c:v>
                </c:pt>
                <c:pt idx="5">
                  <c:v>99In</c:v>
                </c:pt>
                <c:pt idx="6">
                  <c:v>100Sn</c:v>
                </c:pt>
                <c:pt idx="7">
                  <c:v>101Sn</c:v>
                </c:pt>
                <c:pt idx="8">
                  <c:v>102Sn</c:v>
                </c:pt>
                <c:pt idx="9">
                  <c:v>103Sn</c:v>
                </c:pt>
              </c:strCache>
            </c:strRef>
          </c:cat>
          <c:val>
            <c:numRef>
              <c:f>Feuil3!$B$65:$B$74</c:f>
              <c:numCache>
                <c:formatCode>General</c:formatCode>
                <c:ptCount val="10"/>
                <c:pt idx="0">
                  <c:v>110000000</c:v>
                </c:pt>
                <c:pt idx="1">
                  <c:v>190000000</c:v>
                </c:pt>
                <c:pt idx="2">
                  <c:v>200000000</c:v>
                </c:pt>
                <c:pt idx="3">
                  <c:v>120000000</c:v>
                </c:pt>
                <c:pt idx="4">
                  <c:v>300000000</c:v>
                </c:pt>
                <c:pt idx="5">
                  <c:v>1700000</c:v>
                </c:pt>
                <c:pt idx="6">
                  <c:v>120000000</c:v>
                </c:pt>
                <c:pt idx="7">
                  <c:v>2000000</c:v>
                </c:pt>
                <c:pt idx="8">
                  <c:v>3200000</c:v>
                </c:pt>
                <c:pt idx="9">
                  <c:v>3000000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DF-4652-A1C0-95D1A2075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0180368"/>
        <c:axId val="1920181200"/>
      </c:barChart>
      <c:catAx>
        <c:axId val="192018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20181200"/>
        <c:crosses val="autoZero"/>
        <c:auto val="1"/>
        <c:lblAlgn val="ctr"/>
        <c:lblOffset val="100"/>
        <c:noMultiLvlLbl val="0"/>
      </c:catAx>
      <c:valAx>
        <c:axId val="192018120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20180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Mass spectrum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8523211818077559"/>
          <c:y val="0.13783797022903307"/>
          <c:w val="0.72265238683519684"/>
          <c:h val="0.67439146518130433"/>
        </c:manualLayout>
      </c:layout>
      <c:scatterChart>
        <c:scatterStyle val="lineMarker"/>
        <c:varyColors val="0"/>
        <c:ser>
          <c:idx val="0"/>
          <c:order val="0"/>
          <c:tx>
            <c:strRef>
              <c:f>'Contamination plotter skewed'!$G$1</c:f>
              <c:strCache>
                <c:ptCount val="1"/>
                <c:pt idx="0">
                  <c:v>ion of interest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'Contamination plotter skewed'!$F$3:$F$203</c:f>
              <c:numCache>
                <c:formatCode>General</c:formatCode>
                <c:ptCount val="201"/>
                <c:pt idx="0">
                  <c:v>55.92968095553347</c:v>
                </c:pt>
                <c:pt idx="1">
                  <c:v>55.929799980179041</c:v>
                </c:pt>
                <c:pt idx="2">
                  <c:v>55.929919004824619</c:v>
                </c:pt>
                <c:pt idx="3">
                  <c:v>55.930038029470197</c:v>
                </c:pt>
                <c:pt idx="4">
                  <c:v>55.930157054115767</c:v>
                </c:pt>
                <c:pt idx="5">
                  <c:v>55.930276078761345</c:v>
                </c:pt>
                <c:pt idx="6">
                  <c:v>55.930395103406916</c:v>
                </c:pt>
                <c:pt idx="7">
                  <c:v>55.930514128052494</c:v>
                </c:pt>
                <c:pt idx="8">
                  <c:v>55.930633152698064</c:v>
                </c:pt>
                <c:pt idx="9">
                  <c:v>55.930752177343642</c:v>
                </c:pt>
                <c:pt idx="10">
                  <c:v>55.93087120198922</c:v>
                </c:pt>
                <c:pt idx="11">
                  <c:v>55.93099022663479</c:v>
                </c:pt>
                <c:pt idx="12">
                  <c:v>55.931109251280368</c:v>
                </c:pt>
                <c:pt idx="13">
                  <c:v>55.931228275925939</c:v>
                </c:pt>
                <c:pt idx="14">
                  <c:v>55.931347300571517</c:v>
                </c:pt>
                <c:pt idx="15">
                  <c:v>55.931466325217087</c:v>
                </c:pt>
                <c:pt idx="16">
                  <c:v>55.931585349862665</c:v>
                </c:pt>
                <c:pt idx="17">
                  <c:v>55.931704374508236</c:v>
                </c:pt>
                <c:pt idx="18">
                  <c:v>55.931823399153814</c:v>
                </c:pt>
                <c:pt idx="19">
                  <c:v>55.931942423799391</c:v>
                </c:pt>
                <c:pt idx="20">
                  <c:v>55.932061448444962</c:v>
                </c:pt>
                <c:pt idx="21">
                  <c:v>55.93218047309054</c:v>
                </c:pt>
                <c:pt idx="22">
                  <c:v>55.932299497736111</c:v>
                </c:pt>
                <c:pt idx="23">
                  <c:v>55.932418522381688</c:v>
                </c:pt>
                <c:pt idx="24">
                  <c:v>55.932537547027259</c:v>
                </c:pt>
                <c:pt idx="25">
                  <c:v>55.932656571672837</c:v>
                </c:pt>
                <c:pt idx="26">
                  <c:v>55.932775596318407</c:v>
                </c:pt>
                <c:pt idx="27">
                  <c:v>55.932894620963985</c:v>
                </c:pt>
                <c:pt idx="28">
                  <c:v>55.933013645609563</c:v>
                </c:pt>
                <c:pt idx="29">
                  <c:v>55.933132670255134</c:v>
                </c:pt>
                <c:pt idx="30">
                  <c:v>55.933251694900711</c:v>
                </c:pt>
                <c:pt idx="31">
                  <c:v>55.933370719546282</c:v>
                </c:pt>
                <c:pt idx="32">
                  <c:v>55.93348974419186</c:v>
                </c:pt>
                <c:pt idx="33">
                  <c:v>55.933608768837431</c:v>
                </c:pt>
                <c:pt idx="34">
                  <c:v>55.933727793483008</c:v>
                </c:pt>
                <c:pt idx="35">
                  <c:v>55.933846818128586</c:v>
                </c:pt>
                <c:pt idx="36">
                  <c:v>55.933965842774157</c:v>
                </c:pt>
                <c:pt idx="37">
                  <c:v>55.934084867419735</c:v>
                </c:pt>
                <c:pt idx="38">
                  <c:v>55.934203892065305</c:v>
                </c:pt>
                <c:pt idx="39">
                  <c:v>55.934322916710883</c:v>
                </c:pt>
                <c:pt idx="40">
                  <c:v>55.934441941356454</c:v>
                </c:pt>
                <c:pt idx="41">
                  <c:v>55.934560966002032</c:v>
                </c:pt>
                <c:pt idx="42">
                  <c:v>55.934679990647602</c:v>
                </c:pt>
                <c:pt idx="43">
                  <c:v>55.93479901529318</c:v>
                </c:pt>
                <c:pt idx="44">
                  <c:v>55.934918039938758</c:v>
                </c:pt>
                <c:pt idx="45">
                  <c:v>55.935037064584328</c:v>
                </c:pt>
                <c:pt idx="46">
                  <c:v>55.935156089229906</c:v>
                </c:pt>
                <c:pt idx="47">
                  <c:v>55.935275113875477</c:v>
                </c:pt>
                <c:pt idx="48">
                  <c:v>55.935394138521055</c:v>
                </c:pt>
                <c:pt idx="49">
                  <c:v>55.935513163166625</c:v>
                </c:pt>
                <c:pt idx="50">
                  <c:v>55.935632187812203</c:v>
                </c:pt>
                <c:pt idx="51">
                  <c:v>55.935751212457781</c:v>
                </c:pt>
                <c:pt idx="52">
                  <c:v>55.935870237103352</c:v>
                </c:pt>
                <c:pt idx="53">
                  <c:v>55.935989261748929</c:v>
                </c:pt>
                <c:pt idx="54">
                  <c:v>55.9361082863945</c:v>
                </c:pt>
                <c:pt idx="55">
                  <c:v>55.936227311040078</c:v>
                </c:pt>
                <c:pt idx="56">
                  <c:v>55.936346335685649</c:v>
                </c:pt>
                <c:pt idx="57">
                  <c:v>55.936465360331226</c:v>
                </c:pt>
                <c:pt idx="58">
                  <c:v>55.936584384976797</c:v>
                </c:pt>
                <c:pt idx="59">
                  <c:v>55.936703409622375</c:v>
                </c:pt>
                <c:pt idx="60">
                  <c:v>55.936822434267953</c:v>
                </c:pt>
                <c:pt idx="61">
                  <c:v>55.936941458913523</c:v>
                </c:pt>
                <c:pt idx="62">
                  <c:v>55.937060483559101</c:v>
                </c:pt>
                <c:pt idx="63">
                  <c:v>55.937179508204672</c:v>
                </c:pt>
                <c:pt idx="64">
                  <c:v>55.937298532850249</c:v>
                </c:pt>
                <c:pt idx="65">
                  <c:v>55.93741755749582</c:v>
                </c:pt>
                <c:pt idx="66">
                  <c:v>55.937536582141398</c:v>
                </c:pt>
                <c:pt idx="67">
                  <c:v>55.937655606786969</c:v>
                </c:pt>
                <c:pt idx="68">
                  <c:v>55.937774631432546</c:v>
                </c:pt>
                <c:pt idx="69">
                  <c:v>55.937893656078124</c:v>
                </c:pt>
                <c:pt idx="70">
                  <c:v>55.938012680723695</c:v>
                </c:pt>
                <c:pt idx="71">
                  <c:v>55.938131705369273</c:v>
                </c:pt>
                <c:pt idx="72">
                  <c:v>55.938250730014843</c:v>
                </c:pt>
                <c:pt idx="73">
                  <c:v>55.938369754660421</c:v>
                </c:pt>
                <c:pt idx="74">
                  <c:v>55.938488779305992</c:v>
                </c:pt>
                <c:pt idx="75">
                  <c:v>55.93860780395157</c:v>
                </c:pt>
                <c:pt idx="76">
                  <c:v>55.938726828597147</c:v>
                </c:pt>
                <c:pt idx="77">
                  <c:v>55.938845853242718</c:v>
                </c:pt>
                <c:pt idx="78">
                  <c:v>55.938964877888296</c:v>
                </c:pt>
                <c:pt idx="79">
                  <c:v>55.939083902533866</c:v>
                </c:pt>
                <c:pt idx="80">
                  <c:v>55.939202927179444</c:v>
                </c:pt>
                <c:pt idx="81">
                  <c:v>55.939321951825015</c:v>
                </c:pt>
                <c:pt idx="82">
                  <c:v>55.939440976470593</c:v>
                </c:pt>
                <c:pt idx="83">
                  <c:v>55.939560001116163</c:v>
                </c:pt>
                <c:pt idx="84">
                  <c:v>55.939679025761741</c:v>
                </c:pt>
                <c:pt idx="85">
                  <c:v>55.939798050407319</c:v>
                </c:pt>
                <c:pt idx="86">
                  <c:v>55.93991707505289</c:v>
                </c:pt>
                <c:pt idx="87">
                  <c:v>55.940036099698467</c:v>
                </c:pt>
                <c:pt idx="88">
                  <c:v>55.940155124344038</c:v>
                </c:pt>
                <c:pt idx="89">
                  <c:v>55.940274148989616</c:v>
                </c:pt>
                <c:pt idx="90">
                  <c:v>55.940393173635186</c:v>
                </c:pt>
                <c:pt idx="91">
                  <c:v>55.940512198280764</c:v>
                </c:pt>
                <c:pt idx="92">
                  <c:v>55.940631222926342</c:v>
                </c:pt>
                <c:pt idx="93">
                  <c:v>55.940750247571913</c:v>
                </c:pt>
                <c:pt idx="94">
                  <c:v>55.940869272217491</c:v>
                </c:pt>
                <c:pt idx="95">
                  <c:v>55.940988296863061</c:v>
                </c:pt>
                <c:pt idx="96">
                  <c:v>55.941107321508639</c:v>
                </c:pt>
                <c:pt idx="97">
                  <c:v>55.94122634615421</c:v>
                </c:pt>
                <c:pt idx="98">
                  <c:v>55.941345370799787</c:v>
                </c:pt>
                <c:pt idx="99">
                  <c:v>55.941464395445358</c:v>
                </c:pt>
                <c:pt idx="100">
                  <c:v>55.941583420090936</c:v>
                </c:pt>
                <c:pt idx="101">
                  <c:v>55.941702444736514</c:v>
                </c:pt>
                <c:pt idx="102">
                  <c:v>55.941821469382084</c:v>
                </c:pt>
                <c:pt idx="103">
                  <c:v>55.941940494027662</c:v>
                </c:pt>
                <c:pt idx="104">
                  <c:v>55.942059518673233</c:v>
                </c:pt>
                <c:pt idx="105">
                  <c:v>55.942178543318811</c:v>
                </c:pt>
                <c:pt idx="106">
                  <c:v>55.942297567964381</c:v>
                </c:pt>
                <c:pt idx="107">
                  <c:v>55.942416592609959</c:v>
                </c:pt>
                <c:pt idx="108">
                  <c:v>55.94253561725553</c:v>
                </c:pt>
                <c:pt idx="109">
                  <c:v>55.942654641901107</c:v>
                </c:pt>
                <c:pt idx="110">
                  <c:v>55.942773666546685</c:v>
                </c:pt>
                <c:pt idx="111">
                  <c:v>55.942892691192256</c:v>
                </c:pt>
                <c:pt idx="112">
                  <c:v>55.943011715837834</c:v>
                </c:pt>
                <c:pt idx="113">
                  <c:v>55.943130740483404</c:v>
                </c:pt>
                <c:pt idx="114">
                  <c:v>55.943249765128982</c:v>
                </c:pt>
                <c:pt idx="115">
                  <c:v>55.943368789774553</c:v>
                </c:pt>
                <c:pt idx="116">
                  <c:v>55.943487814420131</c:v>
                </c:pt>
                <c:pt idx="117">
                  <c:v>55.943606839065708</c:v>
                </c:pt>
                <c:pt idx="118">
                  <c:v>55.943725863711279</c:v>
                </c:pt>
                <c:pt idx="119">
                  <c:v>55.943844888356857</c:v>
                </c:pt>
                <c:pt idx="120">
                  <c:v>55.943963913002428</c:v>
                </c:pt>
                <c:pt idx="121">
                  <c:v>55.944082937648005</c:v>
                </c:pt>
                <c:pt idx="122">
                  <c:v>55.944201962293576</c:v>
                </c:pt>
                <c:pt idx="123">
                  <c:v>55.944320986939154</c:v>
                </c:pt>
                <c:pt idx="124">
                  <c:v>55.944440011584724</c:v>
                </c:pt>
                <c:pt idx="125">
                  <c:v>55.944559036230302</c:v>
                </c:pt>
                <c:pt idx="126">
                  <c:v>55.94467806087588</c:v>
                </c:pt>
                <c:pt idx="127">
                  <c:v>55.944797085521451</c:v>
                </c:pt>
                <c:pt idx="128">
                  <c:v>55.944916110167028</c:v>
                </c:pt>
                <c:pt idx="129">
                  <c:v>55.945035134812599</c:v>
                </c:pt>
                <c:pt idx="130">
                  <c:v>55.945154159458177</c:v>
                </c:pt>
                <c:pt idx="131">
                  <c:v>55.945273184103748</c:v>
                </c:pt>
                <c:pt idx="132">
                  <c:v>55.945392208749325</c:v>
                </c:pt>
                <c:pt idx="133">
                  <c:v>55.945511233394903</c:v>
                </c:pt>
                <c:pt idx="134">
                  <c:v>55.945630258040474</c:v>
                </c:pt>
                <c:pt idx="135">
                  <c:v>55.945749282686052</c:v>
                </c:pt>
                <c:pt idx="136">
                  <c:v>55.945868307331622</c:v>
                </c:pt>
                <c:pt idx="137">
                  <c:v>55.9459873319772</c:v>
                </c:pt>
                <c:pt idx="138">
                  <c:v>55.946106356622771</c:v>
                </c:pt>
                <c:pt idx="139">
                  <c:v>55.946225381268349</c:v>
                </c:pt>
                <c:pt idx="140">
                  <c:v>55.946344405913919</c:v>
                </c:pt>
                <c:pt idx="141">
                  <c:v>55.946463430559497</c:v>
                </c:pt>
                <c:pt idx="142">
                  <c:v>55.946582455205075</c:v>
                </c:pt>
                <c:pt idx="143">
                  <c:v>55.946701479850645</c:v>
                </c:pt>
                <c:pt idx="144">
                  <c:v>55.946820504496223</c:v>
                </c:pt>
                <c:pt idx="145">
                  <c:v>55.946939529141794</c:v>
                </c:pt>
                <c:pt idx="146">
                  <c:v>55.947058553787372</c:v>
                </c:pt>
                <c:pt idx="147">
                  <c:v>55.947177578432942</c:v>
                </c:pt>
                <c:pt idx="148">
                  <c:v>55.94729660307852</c:v>
                </c:pt>
                <c:pt idx="149">
                  <c:v>55.947415627724091</c:v>
                </c:pt>
                <c:pt idx="150">
                  <c:v>55.947534652369669</c:v>
                </c:pt>
                <c:pt idx="151">
                  <c:v>55.947653677015246</c:v>
                </c:pt>
                <c:pt idx="152">
                  <c:v>55.947772701660817</c:v>
                </c:pt>
                <c:pt idx="153">
                  <c:v>55.947891726306395</c:v>
                </c:pt>
                <c:pt idx="154">
                  <c:v>55.948010750951966</c:v>
                </c:pt>
                <c:pt idx="155">
                  <c:v>55.948129775597543</c:v>
                </c:pt>
                <c:pt idx="156">
                  <c:v>55.948248800243114</c:v>
                </c:pt>
                <c:pt idx="157">
                  <c:v>55.948367824888692</c:v>
                </c:pt>
                <c:pt idx="158">
                  <c:v>55.94848684953427</c:v>
                </c:pt>
                <c:pt idx="159">
                  <c:v>55.94860587417984</c:v>
                </c:pt>
                <c:pt idx="160">
                  <c:v>55.948724898825418</c:v>
                </c:pt>
                <c:pt idx="161">
                  <c:v>55.948843923470989</c:v>
                </c:pt>
                <c:pt idx="162">
                  <c:v>55.948962948116566</c:v>
                </c:pt>
                <c:pt idx="163">
                  <c:v>55.949081972762137</c:v>
                </c:pt>
                <c:pt idx="164">
                  <c:v>55.949200997407715</c:v>
                </c:pt>
                <c:pt idx="165">
                  <c:v>55.949320022053286</c:v>
                </c:pt>
                <c:pt idx="166">
                  <c:v>55.949439046698863</c:v>
                </c:pt>
                <c:pt idx="167">
                  <c:v>55.949558071344441</c:v>
                </c:pt>
                <c:pt idx="168">
                  <c:v>55.949677095990012</c:v>
                </c:pt>
                <c:pt idx="169">
                  <c:v>55.94979612063559</c:v>
                </c:pt>
                <c:pt idx="170">
                  <c:v>55.94991514528116</c:v>
                </c:pt>
                <c:pt idx="171">
                  <c:v>55.950034169926738</c:v>
                </c:pt>
                <c:pt idx="172">
                  <c:v>55.950153194572309</c:v>
                </c:pt>
                <c:pt idx="173">
                  <c:v>55.950272219217887</c:v>
                </c:pt>
                <c:pt idx="174">
                  <c:v>55.950391243863457</c:v>
                </c:pt>
                <c:pt idx="175">
                  <c:v>55.950510268509035</c:v>
                </c:pt>
                <c:pt idx="176">
                  <c:v>55.950629293154613</c:v>
                </c:pt>
                <c:pt idx="177">
                  <c:v>55.950748317800183</c:v>
                </c:pt>
                <c:pt idx="178">
                  <c:v>55.950867342445761</c:v>
                </c:pt>
                <c:pt idx="179">
                  <c:v>55.950986367091332</c:v>
                </c:pt>
                <c:pt idx="180">
                  <c:v>55.95110539173691</c:v>
                </c:pt>
                <c:pt idx="181">
                  <c:v>55.95122441638248</c:v>
                </c:pt>
                <c:pt idx="182">
                  <c:v>55.951343441028058</c:v>
                </c:pt>
                <c:pt idx="183">
                  <c:v>55.951462465673636</c:v>
                </c:pt>
                <c:pt idx="184">
                  <c:v>55.951581490319207</c:v>
                </c:pt>
                <c:pt idx="185">
                  <c:v>55.951700514964784</c:v>
                </c:pt>
                <c:pt idx="186">
                  <c:v>55.951819539610355</c:v>
                </c:pt>
                <c:pt idx="187">
                  <c:v>55.951938564255933</c:v>
                </c:pt>
                <c:pt idx="188">
                  <c:v>55.952057588901503</c:v>
                </c:pt>
                <c:pt idx="189">
                  <c:v>55.952176613547081</c:v>
                </c:pt>
                <c:pt idx="190">
                  <c:v>55.952295638192652</c:v>
                </c:pt>
                <c:pt idx="191">
                  <c:v>55.95241466283823</c:v>
                </c:pt>
                <c:pt idx="192">
                  <c:v>55.952533687483808</c:v>
                </c:pt>
                <c:pt idx="193">
                  <c:v>55.952652712129378</c:v>
                </c:pt>
                <c:pt idx="194">
                  <c:v>55.952771736774956</c:v>
                </c:pt>
                <c:pt idx="195">
                  <c:v>55.952890761420527</c:v>
                </c:pt>
                <c:pt idx="196">
                  <c:v>55.953009786066104</c:v>
                </c:pt>
                <c:pt idx="197">
                  <c:v>55.953128810711675</c:v>
                </c:pt>
                <c:pt idx="198">
                  <c:v>55.953247835357253</c:v>
                </c:pt>
                <c:pt idx="199">
                  <c:v>55.953366860002831</c:v>
                </c:pt>
                <c:pt idx="200">
                  <c:v>55.953485884648401</c:v>
                </c:pt>
              </c:numCache>
            </c:numRef>
          </c:xVal>
          <c:yVal>
            <c:numRef>
              <c:f>'Contamination plotter skewed'!$G$3:$G$203</c:f>
              <c:numCache>
                <c:formatCode>0.00E+00</c:formatCode>
                <c:ptCount val="201"/>
                <c:pt idx="0">
                  <c:v>2.6931095193628998E-17</c:v>
                </c:pt>
                <c:pt idx="1">
                  <c:v>7.2841188705103115E-17</c:v>
                </c:pt>
                <c:pt idx="2">
                  <c:v>1.9505500079494704E-16</c:v>
                </c:pt>
                <c:pt idx="3">
                  <c:v>5.1712342245890487E-16</c:v>
                </c:pt>
                <c:pt idx="4">
                  <c:v>1.3573391761000461E-15</c:v>
                </c:pt>
                <c:pt idx="5">
                  <c:v>3.5272773880635256E-15</c:v>
                </c:pt>
                <c:pt idx="6">
                  <c:v>9.0750264537146609E-15</c:v>
                </c:pt>
                <c:pt idx="7">
                  <c:v>2.3116029512806685E-14</c:v>
                </c:pt>
                <c:pt idx="8">
                  <c:v>5.829558113204741E-14</c:v>
                </c:pt>
                <c:pt idx="9">
                  <c:v>1.4555096426941326E-13</c:v>
                </c:pt>
                <c:pt idx="10">
                  <c:v>3.5979207501784038E-13</c:v>
                </c:pt>
                <c:pt idx="11">
                  <c:v>8.8053202192956922E-13</c:v>
                </c:pt>
                <c:pt idx="12">
                  <c:v>2.1335153453878373E-12</c:v>
                </c:pt>
                <c:pt idx="13">
                  <c:v>5.1180372512003371E-12</c:v>
                </c:pt>
                <c:pt idx="14">
                  <c:v>1.2155369620133822E-11</c:v>
                </c:pt>
                <c:pt idx="15">
                  <c:v>2.8581824710383433E-11</c:v>
                </c:pt>
                <c:pt idx="16">
                  <c:v>6.6537853827185787E-11</c:v>
                </c:pt>
                <c:pt idx="17">
                  <c:v>1.5335738023949207E-10</c:v>
                </c:pt>
                <c:pt idx="18">
                  <c:v>3.4994325619739631E-10</c:v>
                </c:pt>
                <c:pt idx="19">
                  <c:v>7.9058329112078532E-10</c:v>
                </c:pt>
                <c:pt idx="20">
                  <c:v>1.7682948792276097E-9</c:v>
                </c:pt>
                <c:pt idx="21">
                  <c:v>3.9157846750816755E-9</c:v>
                </c:pt>
                <c:pt idx="22">
                  <c:v>8.5849934998399753E-9</c:v>
                </c:pt>
                <c:pt idx="23">
                  <c:v>1.8634519303052397E-8</c:v>
                </c:pt>
                <c:pt idx="24">
                  <c:v>4.0045477155639818E-8</c:v>
                </c:pt>
                <c:pt idx="25">
                  <c:v>8.5201218656294144E-8</c:v>
                </c:pt>
                <c:pt idx="26">
                  <c:v>1.7947137728401544E-7</c:v>
                </c:pt>
                <c:pt idx="27">
                  <c:v>3.7428432550315955E-7</c:v>
                </c:pt>
                <c:pt idx="28">
                  <c:v>7.7279648711095772E-7</c:v>
                </c:pt>
                <c:pt idx="29">
                  <c:v>1.5797402870104873E-6</c:v>
                </c:pt>
                <c:pt idx="30">
                  <c:v>3.1971521429634448E-6</c:v>
                </c:pt>
                <c:pt idx="31">
                  <c:v>6.4061627594772784E-6</c:v>
                </c:pt>
                <c:pt idx="32">
                  <c:v>1.2708365256346745E-5</c:v>
                </c:pt>
                <c:pt idx="33">
                  <c:v>2.4959648433572332E-5</c:v>
                </c:pt>
                <c:pt idx="34">
                  <c:v>4.8533799795832492E-5</c:v>
                </c:pt>
                <c:pt idx="35">
                  <c:v>9.3434481518379477E-5</c:v>
                </c:pt>
                <c:pt idx="36">
                  <c:v>1.780849098569127E-4</c:v>
                </c:pt>
                <c:pt idx="37">
                  <c:v>3.3605016796524524E-4</c:v>
                </c:pt>
                <c:pt idx="38">
                  <c:v>6.2782436778232675E-4</c:v>
                </c:pt>
                <c:pt idx="39">
                  <c:v>1.161259485250831E-3</c:v>
                </c:pt>
                <c:pt idx="40">
                  <c:v>2.1265589974121305E-3</c:v>
                </c:pt>
                <c:pt idx="41">
                  <c:v>3.855517268652053E-3</c:v>
                </c:pt>
                <c:pt idx="42">
                  <c:v>6.9206187420745519E-3</c:v>
                </c:pt>
                <c:pt idx="43">
                  <c:v>1.2298842831861292E-2</c:v>
                </c:pt>
                <c:pt idx="44">
                  <c:v>2.1639171750880357E-2</c:v>
                </c:pt>
                <c:pt idx="45">
                  <c:v>3.7694160148720283E-2</c:v>
                </c:pt>
                <c:pt idx="46">
                  <c:v>6.5007664560048445E-2</c:v>
                </c:pt>
                <c:pt idx="47">
                  <c:v>0.11099722258411666</c:v>
                </c:pt>
                <c:pt idx="48">
                  <c:v>0.18763623706541044</c:v>
                </c:pt>
                <c:pt idx="49">
                  <c:v>0.31403523067968431</c:v>
                </c:pt>
                <c:pt idx="50">
                  <c:v>0.52035183015776032</c:v>
                </c:pt>
                <c:pt idx="51">
                  <c:v>0.85363626107485568</c:v>
                </c:pt>
                <c:pt idx="52">
                  <c:v>1.3864546818583181</c:v>
                </c:pt>
                <c:pt idx="53">
                  <c:v>2.229438812626368</c:v>
                </c:pt>
                <c:pt idx="54">
                  <c:v>3.5492982229013377</c:v>
                </c:pt>
                <c:pt idx="55">
                  <c:v>5.5943093874535661</c:v>
                </c:pt>
                <c:pt idx="56">
                  <c:v>8.7298649514460358</c:v>
                </c:pt>
                <c:pt idx="57">
                  <c:v>13.487318859772683</c:v>
                </c:pt>
                <c:pt idx="58">
                  <c:v>20.630073714561849</c:v>
                </c:pt>
                <c:pt idx="59">
                  <c:v>31.241580011996415</c:v>
                </c:pt>
                <c:pt idx="60">
                  <c:v>46.840579018200877</c:v>
                </c:pt>
                <c:pt idx="61">
                  <c:v>69.529414987272958</c:v>
                </c:pt>
                <c:pt idx="62">
                  <c:v>102.18142402774585</c:v>
                </c:pt>
                <c:pt idx="63">
                  <c:v>148.67309469196198</c:v>
                </c:pt>
                <c:pt idx="64">
                  <c:v>214.16567554071804</c:v>
                </c:pt>
                <c:pt idx="65">
                  <c:v>305.43894326368081</c:v>
                </c:pt>
                <c:pt idx="66">
                  <c:v>431.27670896619702</c:v>
                </c:pt>
                <c:pt idx="67">
                  <c:v>602.89912866299403</c:v>
                </c:pt>
                <c:pt idx="68">
                  <c:v>834.43087051191662</c:v>
                </c:pt>
                <c:pt idx="69">
                  <c:v>1143.3866696782277</c:v>
                </c:pt>
                <c:pt idx="70">
                  <c:v>1551.1469441735578</c:v>
                </c:pt>
                <c:pt idx="71">
                  <c:v>2083.3863469312246</c:v>
                </c:pt>
                <c:pt idx="72">
                  <c:v>2770.408054029434</c:v>
                </c:pt>
                <c:pt idx="73">
                  <c:v>3647.3271850565097</c:v>
                </c:pt>
                <c:pt idx="74">
                  <c:v>4754.0392317593687</c:v>
                </c:pt>
                <c:pt idx="75">
                  <c:v>6134.905172751216</c:v>
                </c:pt>
                <c:pt idx="76">
                  <c:v>7838.0856032470529</c:v>
                </c:pt>
                <c:pt idx="77">
                  <c:v>9914.4632095471261</c:v>
                </c:pt>
                <c:pt idx="78">
                  <c:v>12416.10749623668</c:v>
                </c:pt>
                <c:pt idx="79">
                  <c:v>15394.258593107152</c:v>
                </c:pt>
                <c:pt idx="80">
                  <c:v>18896.838279665339</c:v>
                </c:pt>
                <c:pt idx="81">
                  <c:v>22965.535171047864</c:v>
                </c:pt>
                <c:pt idx="82">
                  <c:v>27632.555405341911</c:v>
                </c:pt>
                <c:pt idx="83">
                  <c:v>32917.17708175561</c:v>
                </c:pt>
                <c:pt idx="84">
                  <c:v>38822.292137800388</c:v>
                </c:pt>
                <c:pt idx="85">
                  <c:v>45331.158483230407</c:v>
                </c:pt>
                <c:pt idx="86">
                  <c:v>52404.612972446608</c:v>
                </c:pt>
                <c:pt idx="87">
                  <c:v>59979.00721686882</c:v>
                </c:pt>
                <c:pt idx="88">
                  <c:v>67965.11924399389</c:v>
                </c:pt>
                <c:pt idx="89">
                  <c:v>76248.261961478158</c:v>
                </c:pt>
                <c:pt idx="90">
                  <c:v>84689.753581502882</c:v>
                </c:pt>
                <c:pt idx="91">
                  <c:v>93129.837464588607</c:v>
                </c:pt>
                <c:pt idx="92">
                  <c:v>101392.04346675516</c:v>
                </c:pt>
                <c:pt idx="93">
                  <c:v>109288.87667833304</c:v>
                </c:pt>
                <c:pt idx="94">
                  <c:v>116628.61101228271</c:v>
                </c:pt>
                <c:pt idx="95">
                  <c:v>123222.86436743307</c:v>
                </c:pt>
                <c:pt idx="96">
                  <c:v>128894.54910623824</c:v>
                </c:pt>
                <c:pt idx="97">
                  <c:v>133485.73541110763</c:v>
                </c:pt>
                <c:pt idx="98">
                  <c:v>136864.9428914295</c:v>
                </c:pt>
                <c:pt idx="99">
                  <c:v>138933.39161691771</c:v>
                </c:pt>
                <c:pt idx="100">
                  <c:v>139629.79814050143</c:v>
                </c:pt>
                <c:pt idx="101">
                  <c:v>138933.39161691771</c:v>
                </c:pt>
                <c:pt idx="102">
                  <c:v>136864.9428914295</c:v>
                </c:pt>
                <c:pt idx="103">
                  <c:v>133485.73541110763</c:v>
                </c:pt>
                <c:pt idx="104">
                  <c:v>128894.54910623824</c:v>
                </c:pt>
                <c:pt idx="105">
                  <c:v>123222.86436743307</c:v>
                </c:pt>
                <c:pt idx="106">
                  <c:v>116628.61101228271</c:v>
                </c:pt>
                <c:pt idx="107">
                  <c:v>109288.87667833304</c:v>
                </c:pt>
                <c:pt idx="108">
                  <c:v>101392.04346675516</c:v>
                </c:pt>
                <c:pt idx="109">
                  <c:v>93129.837464588607</c:v>
                </c:pt>
                <c:pt idx="110">
                  <c:v>84689.753581502882</c:v>
                </c:pt>
                <c:pt idx="111">
                  <c:v>76248.261961478158</c:v>
                </c:pt>
                <c:pt idx="112">
                  <c:v>67965.11924399389</c:v>
                </c:pt>
                <c:pt idx="113">
                  <c:v>59979.00721686882</c:v>
                </c:pt>
                <c:pt idx="114">
                  <c:v>52404.612972446608</c:v>
                </c:pt>
                <c:pt idx="115">
                  <c:v>45331.158483230407</c:v>
                </c:pt>
                <c:pt idx="116">
                  <c:v>38822.292137800388</c:v>
                </c:pt>
                <c:pt idx="117">
                  <c:v>32917.17708175561</c:v>
                </c:pt>
                <c:pt idx="118">
                  <c:v>27632.555405341911</c:v>
                </c:pt>
                <c:pt idx="119">
                  <c:v>22965.535171047864</c:v>
                </c:pt>
                <c:pt idx="120">
                  <c:v>18896.838279665339</c:v>
                </c:pt>
                <c:pt idx="121">
                  <c:v>15394.258593107152</c:v>
                </c:pt>
                <c:pt idx="122">
                  <c:v>12416.10749623668</c:v>
                </c:pt>
                <c:pt idx="123">
                  <c:v>9914.4632095471261</c:v>
                </c:pt>
                <c:pt idx="124">
                  <c:v>7838.0856032470529</c:v>
                </c:pt>
                <c:pt idx="125">
                  <c:v>6134.905172751216</c:v>
                </c:pt>
                <c:pt idx="126">
                  <c:v>4754.0392317593687</c:v>
                </c:pt>
                <c:pt idx="127">
                  <c:v>3647.3271850565097</c:v>
                </c:pt>
                <c:pt idx="128">
                  <c:v>2770.408054029434</c:v>
                </c:pt>
                <c:pt idx="129">
                  <c:v>2083.3863469312246</c:v>
                </c:pt>
                <c:pt idx="130">
                  <c:v>1551.1469441735578</c:v>
                </c:pt>
                <c:pt idx="131">
                  <c:v>1143.3866696782277</c:v>
                </c:pt>
                <c:pt idx="132">
                  <c:v>834.43087051191662</c:v>
                </c:pt>
                <c:pt idx="133">
                  <c:v>602.89912866299403</c:v>
                </c:pt>
                <c:pt idx="134">
                  <c:v>431.27670896619702</c:v>
                </c:pt>
                <c:pt idx="135">
                  <c:v>305.43894326368081</c:v>
                </c:pt>
                <c:pt idx="136">
                  <c:v>214.16567554071804</c:v>
                </c:pt>
                <c:pt idx="137">
                  <c:v>148.67309469196198</c:v>
                </c:pt>
                <c:pt idx="138">
                  <c:v>102.18142402774585</c:v>
                </c:pt>
                <c:pt idx="139">
                  <c:v>69.529414987272958</c:v>
                </c:pt>
                <c:pt idx="140">
                  <c:v>46.840579018200877</c:v>
                </c:pt>
                <c:pt idx="141">
                  <c:v>31.241580011996415</c:v>
                </c:pt>
                <c:pt idx="142">
                  <c:v>20.630073714561849</c:v>
                </c:pt>
                <c:pt idx="143">
                  <c:v>13.487318859772683</c:v>
                </c:pt>
                <c:pt idx="144">
                  <c:v>8.7298649514460358</c:v>
                </c:pt>
                <c:pt idx="145">
                  <c:v>5.5943093874535661</c:v>
                </c:pt>
                <c:pt idx="146">
                  <c:v>3.5492982229013377</c:v>
                </c:pt>
                <c:pt idx="147">
                  <c:v>2.229438812626368</c:v>
                </c:pt>
                <c:pt idx="148">
                  <c:v>1.3864546818583181</c:v>
                </c:pt>
                <c:pt idx="149">
                  <c:v>0.85363626107485568</c:v>
                </c:pt>
                <c:pt idx="150">
                  <c:v>0.52035183015776032</c:v>
                </c:pt>
                <c:pt idx="151">
                  <c:v>0.31403523067968431</c:v>
                </c:pt>
                <c:pt idx="152">
                  <c:v>0.18763623706541044</c:v>
                </c:pt>
                <c:pt idx="153">
                  <c:v>0.11099722258411666</c:v>
                </c:pt>
                <c:pt idx="154">
                  <c:v>6.5007664560048445E-2</c:v>
                </c:pt>
                <c:pt idx="155">
                  <c:v>3.7694160148720283E-2</c:v>
                </c:pt>
                <c:pt idx="156">
                  <c:v>2.1639171750880357E-2</c:v>
                </c:pt>
                <c:pt idx="157">
                  <c:v>1.2298842831861292E-2</c:v>
                </c:pt>
                <c:pt idx="158">
                  <c:v>6.9206187420745519E-3</c:v>
                </c:pt>
                <c:pt idx="159">
                  <c:v>3.855517268652053E-3</c:v>
                </c:pt>
                <c:pt idx="160">
                  <c:v>2.1265589974121305E-3</c:v>
                </c:pt>
                <c:pt idx="161">
                  <c:v>1.161259485250831E-3</c:v>
                </c:pt>
                <c:pt idx="162">
                  <c:v>6.2782436778232675E-4</c:v>
                </c:pt>
                <c:pt idx="163">
                  <c:v>3.3605016796524524E-4</c:v>
                </c:pt>
                <c:pt idx="164">
                  <c:v>1.780849098569127E-4</c:v>
                </c:pt>
                <c:pt idx="165">
                  <c:v>9.3434481518379477E-5</c:v>
                </c:pt>
                <c:pt idx="166">
                  <c:v>4.8533799795832492E-5</c:v>
                </c:pt>
                <c:pt idx="167">
                  <c:v>2.4959648433572332E-5</c:v>
                </c:pt>
                <c:pt idx="168">
                  <c:v>1.2708365256346745E-5</c:v>
                </c:pt>
                <c:pt idx="169">
                  <c:v>6.4061627594772784E-6</c:v>
                </c:pt>
                <c:pt idx="170">
                  <c:v>3.1971521429634448E-6</c:v>
                </c:pt>
                <c:pt idx="171">
                  <c:v>1.5797402870104873E-6</c:v>
                </c:pt>
                <c:pt idx="172">
                  <c:v>7.7279648711095772E-7</c:v>
                </c:pt>
                <c:pt idx="173">
                  <c:v>3.7428432550315955E-7</c:v>
                </c:pt>
                <c:pt idx="174">
                  <c:v>1.7947137729194353E-7</c:v>
                </c:pt>
                <c:pt idx="175">
                  <c:v>8.5201218656294144E-8</c:v>
                </c:pt>
                <c:pt idx="176">
                  <c:v>4.0045477155639818E-8</c:v>
                </c:pt>
                <c:pt idx="177">
                  <c:v>1.8634519303052397E-8</c:v>
                </c:pt>
                <c:pt idx="178">
                  <c:v>8.5849934998399753E-9</c:v>
                </c:pt>
                <c:pt idx="179">
                  <c:v>3.9157846750816755E-9</c:v>
                </c:pt>
                <c:pt idx="180">
                  <c:v>1.7682948792276097E-9</c:v>
                </c:pt>
                <c:pt idx="181">
                  <c:v>7.9058329112078532E-10</c:v>
                </c:pt>
                <c:pt idx="182">
                  <c:v>3.4994325619739631E-10</c:v>
                </c:pt>
                <c:pt idx="183">
                  <c:v>1.5335738023949207E-10</c:v>
                </c:pt>
                <c:pt idx="184">
                  <c:v>6.6537853827185787E-11</c:v>
                </c:pt>
                <c:pt idx="185">
                  <c:v>2.8581824710383433E-11</c:v>
                </c:pt>
                <c:pt idx="186">
                  <c:v>1.2155369620133822E-11</c:v>
                </c:pt>
                <c:pt idx="187">
                  <c:v>5.1180372512003371E-12</c:v>
                </c:pt>
                <c:pt idx="188">
                  <c:v>2.1335153453878373E-12</c:v>
                </c:pt>
                <c:pt idx="189">
                  <c:v>8.8053202192956922E-13</c:v>
                </c:pt>
                <c:pt idx="190">
                  <c:v>3.5979207501784038E-13</c:v>
                </c:pt>
                <c:pt idx="191">
                  <c:v>1.4555096426941326E-13</c:v>
                </c:pt>
                <c:pt idx="192">
                  <c:v>5.829558113204741E-14</c:v>
                </c:pt>
                <c:pt idx="193">
                  <c:v>2.3116029512806685E-14</c:v>
                </c:pt>
                <c:pt idx="194">
                  <c:v>9.0750264537146609E-15</c:v>
                </c:pt>
                <c:pt idx="195">
                  <c:v>3.5272773880635256E-15</c:v>
                </c:pt>
                <c:pt idx="196">
                  <c:v>1.3573391761000461E-15</c:v>
                </c:pt>
                <c:pt idx="197">
                  <c:v>5.1712342245890487E-16</c:v>
                </c:pt>
                <c:pt idx="198">
                  <c:v>1.9505500079494704E-16</c:v>
                </c:pt>
                <c:pt idx="199">
                  <c:v>7.2841188705103115E-17</c:v>
                </c:pt>
                <c:pt idx="200">
                  <c:v>2.6931095193628998E-17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B08-49A8-AB3E-1801DC8905C0}"/>
            </c:ext>
          </c:extLst>
        </c:ser>
        <c:ser>
          <c:idx val="1"/>
          <c:order val="1"/>
          <c:tx>
            <c:strRef>
              <c:f>'Contamination plotter skewed'!$H$1</c:f>
              <c:strCache>
                <c:ptCount val="1"/>
                <c:pt idx="0">
                  <c:v>contaminant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'Contamination plotter skewed'!$F$3:$F$203</c:f>
              <c:numCache>
                <c:formatCode>General</c:formatCode>
                <c:ptCount val="201"/>
                <c:pt idx="0">
                  <c:v>55.92968095553347</c:v>
                </c:pt>
                <c:pt idx="1">
                  <c:v>55.929799980179041</c:v>
                </c:pt>
                <c:pt idx="2">
                  <c:v>55.929919004824619</c:v>
                </c:pt>
                <c:pt idx="3">
                  <c:v>55.930038029470197</c:v>
                </c:pt>
                <c:pt idx="4">
                  <c:v>55.930157054115767</c:v>
                </c:pt>
                <c:pt idx="5">
                  <c:v>55.930276078761345</c:v>
                </c:pt>
                <c:pt idx="6">
                  <c:v>55.930395103406916</c:v>
                </c:pt>
                <c:pt idx="7">
                  <c:v>55.930514128052494</c:v>
                </c:pt>
                <c:pt idx="8">
                  <c:v>55.930633152698064</c:v>
                </c:pt>
                <c:pt idx="9">
                  <c:v>55.930752177343642</c:v>
                </c:pt>
                <c:pt idx="10">
                  <c:v>55.93087120198922</c:v>
                </c:pt>
                <c:pt idx="11">
                  <c:v>55.93099022663479</c:v>
                </c:pt>
                <c:pt idx="12">
                  <c:v>55.931109251280368</c:v>
                </c:pt>
                <c:pt idx="13">
                  <c:v>55.931228275925939</c:v>
                </c:pt>
                <c:pt idx="14">
                  <c:v>55.931347300571517</c:v>
                </c:pt>
                <c:pt idx="15">
                  <c:v>55.931466325217087</c:v>
                </c:pt>
                <c:pt idx="16">
                  <c:v>55.931585349862665</c:v>
                </c:pt>
                <c:pt idx="17">
                  <c:v>55.931704374508236</c:v>
                </c:pt>
                <c:pt idx="18">
                  <c:v>55.931823399153814</c:v>
                </c:pt>
                <c:pt idx="19">
                  <c:v>55.931942423799391</c:v>
                </c:pt>
                <c:pt idx="20">
                  <c:v>55.932061448444962</c:v>
                </c:pt>
                <c:pt idx="21">
                  <c:v>55.93218047309054</c:v>
                </c:pt>
                <c:pt idx="22">
                  <c:v>55.932299497736111</c:v>
                </c:pt>
                <c:pt idx="23">
                  <c:v>55.932418522381688</c:v>
                </c:pt>
                <c:pt idx="24">
                  <c:v>55.932537547027259</c:v>
                </c:pt>
                <c:pt idx="25">
                  <c:v>55.932656571672837</c:v>
                </c:pt>
                <c:pt idx="26">
                  <c:v>55.932775596318407</c:v>
                </c:pt>
                <c:pt idx="27">
                  <c:v>55.932894620963985</c:v>
                </c:pt>
                <c:pt idx="28">
                  <c:v>55.933013645609563</c:v>
                </c:pt>
                <c:pt idx="29">
                  <c:v>55.933132670255134</c:v>
                </c:pt>
                <c:pt idx="30">
                  <c:v>55.933251694900711</c:v>
                </c:pt>
                <c:pt idx="31">
                  <c:v>55.933370719546282</c:v>
                </c:pt>
                <c:pt idx="32">
                  <c:v>55.93348974419186</c:v>
                </c:pt>
                <c:pt idx="33">
                  <c:v>55.933608768837431</c:v>
                </c:pt>
                <c:pt idx="34">
                  <c:v>55.933727793483008</c:v>
                </c:pt>
                <c:pt idx="35">
                  <c:v>55.933846818128586</c:v>
                </c:pt>
                <c:pt idx="36">
                  <c:v>55.933965842774157</c:v>
                </c:pt>
                <c:pt idx="37">
                  <c:v>55.934084867419735</c:v>
                </c:pt>
                <c:pt idx="38">
                  <c:v>55.934203892065305</c:v>
                </c:pt>
                <c:pt idx="39">
                  <c:v>55.934322916710883</c:v>
                </c:pt>
                <c:pt idx="40">
                  <c:v>55.934441941356454</c:v>
                </c:pt>
                <c:pt idx="41">
                  <c:v>55.934560966002032</c:v>
                </c:pt>
                <c:pt idx="42">
                  <c:v>55.934679990647602</c:v>
                </c:pt>
                <c:pt idx="43">
                  <c:v>55.93479901529318</c:v>
                </c:pt>
                <c:pt idx="44">
                  <c:v>55.934918039938758</c:v>
                </c:pt>
                <c:pt idx="45">
                  <c:v>55.935037064584328</c:v>
                </c:pt>
                <c:pt idx="46">
                  <c:v>55.935156089229906</c:v>
                </c:pt>
                <c:pt idx="47">
                  <c:v>55.935275113875477</c:v>
                </c:pt>
                <c:pt idx="48">
                  <c:v>55.935394138521055</c:v>
                </c:pt>
                <c:pt idx="49">
                  <c:v>55.935513163166625</c:v>
                </c:pt>
                <c:pt idx="50">
                  <c:v>55.935632187812203</c:v>
                </c:pt>
                <c:pt idx="51">
                  <c:v>55.935751212457781</c:v>
                </c:pt>
                <c:pt idx="52">
                  <c:v>55.935870237103352</c:v>
                </c:pt>
                <c:pt idx="53">
                  <c:v>55.935989261748929</c:v>
                </c:pt>
                <c:pt idx="54">
                  <c:v>55.9361082863945</c:v>
                </c:pt>
                <c:pt idx="55">
                  <c:v>55.936227311040078</c:v>
                </c:pt>
                <c:pt idx="56">
                  <c:v>55.936346335685649</c:v>
                </c:pt>
                <c:pt idx="57">
                  <c:v>55.936465360331226</c:v>
                </c:pt>
                <c:pt idx="58">
                  <c:v>55.936584384976797</c:v>
                </c:pt>
                <c:pt idx="59">
                  <c:v>55.936703409622375</c:v>
                </c:pt>
                <c:pt idx="60">
                  <c:v>55.936822434267953</c:v>
                </c:pt>
                <c:pt idx="61">
                  <c:v>55.936941458913523</c:v>
                </c:pt>
                <c:pt idx="62">
                  <c:v>55.937060483559101</c:v>
                </c:pt>
                <c:pt idx="63">
                  <c:v>55.937179508204672</c:v>
                </c:pt>
                <c:pt idx="64">
                  <c:v>55.937298532850249</c:v>
                </c:pt>
                <c:pt idx="65">
                  <c:v>55.93741755749582</c:v>
                </c:pt>
                <c:pt idx="66">
                  <c:v>55.937536582141398</c:v>
                </c:pt>
                <c:pt idx="67">
                  <c:v>55.937655606786969</c:v>
                </c:pt>
                <c:pt idx="68">
                  <c:v>55.937774631432546</c:v>
                </c:pt>
                <c:pt idx="69">
                  <c:v>55.937893656078124</c:v>
                </c:pt>
                <c:pt idx="70">
                  <c:v>55.938012680723695</c:v>
                </c:pt>
                <c:pt idx="71">
                  <c:v>55.938131705369273</c:v>
                </c:pt>
                <c:pt idx="72">
                  <c:v>55.938250730014843</c:v>
                </c:pt>
                <c:pt idx="73">
                  <c:v>55.938369754660421</c:v>
                </c:pt>
                <c:pt idx="74">
                  <c:v>55.938488779305992</c:v>
                </c:pt>
                <c:pt idx="75">
                  <c:v>55.93860780395157</c:v>
                </c:pt>
                <c:pt idx="76">
                  <c:v>55.938726828597147</c:v>
                </c:pt>
                <c:pt idx="77">
                  <c:v>55.938845853242718</c:v>
                </c:pt>
                <c:pt idx="78">
                  <c:v>55.938964877888296</c:v>
                </c:pt>
                <c:pt idx="79">
                  <c:v>55.939083902533866</c:v>
                </c:pt>
                <c:pt idx="80">
                  <c:v>55.939202927179444</c:v>
                </c:pt>
                <c:pt idx="81">
                  <c:v>55.939321951825015</c:v>
                </c:pt>
                <c:pt idx="82">
                  <c:v>55.939440976470593</c:v>
                </c:pt>
                <c:pt idx="83">
                  <c:v>55.939560001116163</c:v>
                </c:pt>
                <c:pt idx="84">
                  <c:v>55.939679025761741</c:v>
                </c:pt>
                <c:pt idx="85">
                  <c:v>55.939798050407319</c:v>
                </c:pt>
                <c:pt idx="86">
                  <c:v>55.93991707505289</c:v>
                </c:pt>
                <c:pt idx="87">
                  <c:v>55.940036099698467</c:v>
                </c:pt>
                <c:pt idx="88">
                  <c:v>55.940155124344038</c:v>
                </c:pt>
                <c:pt idx="89">
                  <c:v>55.940274148989616</c:v>
                </c:pt>
                <c:pt idx="90">
                  <c:v>55.940393173635186</c:v>
                </c:pt>
                <c:pt idx="91">
                  <c:v>55.940512198280764</c:v>
                </c:pt>
                <c:pt idx="92">
                  <c:v>55.940631222926342</c:v>
                </c:pt>
                <c:pt idx="93">
                  <c:v>55.940750247571913</c:v>
                </c:pt>
                <c:pt idx="94">
                  <c:v>55.940869272217491</c:v>
                </c:pt>
                <c:pt idx="95">
                  <c:v>55.940988296863061</c:v>
                </c:pt>
                <c:pt idx="96">
                  <c:v>55.941107321508639</c:v>
                </c:pt>
                <c:pt idx="97">
                  <c:v>55.94122634615421</c:v>
                </c:pt>
                <c:pt idx="98">
                  <c:v>55.941345370799787</c:v>
                </c:pt>
                <c:pt idx="99">
                  <c:v>55.941464395445358</c:v>
                </c:pt>
                <c:pt idx="100">
                  <c:v>55.941583420090936</c:v>
                </c:pt>
                <c:pt idx="101">
                  <c:v>55.941702444736514</c:v>
                </c:pt>
                <c:pt idx="102">
                  <c:v>55.941821469382084</c:v>
                </c:pt>
                <c:pt idx="103">
                  <c:v>55.941940494027662</c:v>
                </c:pt>
                <c:pt idx="104">
                  <c:v>55.942059518673233</c:v>
                </c:pt>
                <c:pt idx="105">
                  <c:v>55.942178543318811</c:v>
                </c:pt>
                <c:pt idx="106">
                  <c:v>55.942297567964381</c:v>
                </c:pt>
                <c:pt idx="107">
                  <c:v>55.942416592609959</c:v>
                </c:pt>
                <c:pt idx="108">
                  <c:v>55.94253561725553</c:v>
                </c:pt>
                <c:pt idx="109">
                  <c:v>55.942654641901107</c:v>
                </c:pt>
                <c:pt idx="110">
                  <c:v>55.942773666546685</c:v>
                </c:pt>
                <c:pt idx="111">
                  <c:v>55.942892691192256</c:v>
                </c:pt>
                <c:pt idx="112">
                  <c:v>55.943011715837834</c:v>
                </c:pt>
                <c:pt idx="113">
                  <c:v>55.943130740483404</c:v>
                </c:pt>
                <c:pt idx="114">
                  <c:v>55.943249765128982</c:v>
                </c:pt>
                <c:pt idx="115">
                  <c:v>55.943368789774553</c:v>
                </c:pt>
                <c:pt idx="116">
                  <c:v>55.943487814420131</c:v>
                </c:pt>
                <c:pt idx="117">
                  <c:v>55.943606839065708</c:v>
                </c:pt>
                <c:pt idx="118">
                  <c:v>55.943725863711279</c:v>
                </c:pt>
                <c:pt idx="119">
                  <c:v>55.943844888356857</c:v>
                </c:pt>
                <c:pt idx="120">
                  <c:v>55.943963913002428</c:v>
                </c:pt>
                <c:pt idx="121">
                  <c:v>55.944082937648005</c:v>
                </c:pt>
                <c:pt idx="122">
                  <c:v>55.944201962293576</c:v>
                </c:pt>
                <c:pt idx="123">
                  <c:v>55.944320986939154</c:v>
                </c:pt>
                <c:pt idx="124">
                  <c:v>55.944440011584724</c:v>
                </c:pt>
                <c:pt idx="125">
                  <c:v>55.944559036230302</c:v>
                </c:pt>
                <c:pt idx="126">
                  <c:v>55.94467806087588</c:v>
                </c:pt>
                <c:pt idx="127">
                  <c:v>55.944797085521451</c:v>
                </c:pt>
                <c:pt idx="128">
                  <c:v>55.944916110167028</c:v>
                </c:pt>
                <c:pt idx="129">
                  <c:v>55.945035134812599</c:v>
                </c:pt>
                <c:pt idx="130">
                  <c:v>55.945154159458177</c:v>
                </c:pt>
                <c:pt idx="131">
                  <c:v>55.945273184103748</c:v>
                </c:pt>
                <c:pt idx="132">
                  <c:v>55.945392208749325</c:v>
                </c:pt>
                <c:pt idx="133">
                  <c:v>55.945511233394903</c:v>
                </c:pt>
                <c:pt idx="134">
                  <c:v>55.945630258040474</c:v>
                </c:pt>
                <c:pt idx="135">
                  <c:v>55.945749282686052</c:v>
                </c:pt>
                <c:pt idx="136">
                  <c:v>55.945868307331622</c:v>
                </c:pt>
                <c:pt idx="137">
                  <c:v>55.9459873319772</c:v>
                </c:pt>
                <c:pt idx="138">
                  <c:v>55.946106356622771</c:v>
                </c:pt>
                <c:pt idx="139">
                  <c:v>55.946225381268349</c:v>
                </c:pt>
                <c:pt idx="140">
                  <c:v>55.946344405913919</c:v>
                </c:pt>
                <c:pt idx="141">
                  <c:v>55.946463430559497</c:v>
                </c:pt>
                <c:pt idx="142">
                  <c:v>55.946582455205075</c:v>
                </c:pt>
                <c:pt idx="143">
                  <c:v>55.946701479850645</c:v>
                </c:pt>
                <c:pt idx="144">
                  <c:v>55.946820504496223</c:v>
                </c:pt>
                <c:pt idx="145">
                  <c:v>55.946939529141794</c:v>
                </c:pt>
                <c:pt idx="146">
                  <c:v>55.947058553787372</c:v>
                </c:pt>
                <c:pt idx="147">
                  <c:v>55.947177578432942</c:v>
                </c:pt>
                <c:pt idx="148">
                  <c:v>55.94729660307852</c:v>
                </c:pt>
                <c:pt idx="149">
                  <c:v>55.947415627724091</c:v>
                </c:pt>
                <c:pt idx="150">
                  <c:v>55.947534652369669</c:v>
                </c:pt>
                <c:pt idx="151">
                  <c:v>55.947653677015246</c:v>
                </c:pt>
                <c:pt idx="152">
                  <c:v>55.947772701660817</c:v>
                </c:pt>
                <c:pt idx="153">
                  <c:v>55.947891726306395</c:v>
                </c:pt>
                <c:pt idx="154">
                  <c:v>55.948010750951966</c:v>
                </c:pt>
                <c:pt idx="155">
                  <c:v>55.948129775597543</c:v>
                </c:pt>
                <c:pt idx="156">
                  <c:v>55.948248800243114</c:v>
                </c:pt>
                <c:pt idx="157">
                  <c:v>55.948367824888692</c:v>
                </c:pt>
                <c:pt idx="158">
                  <c:v>55.94848684953427</c:v>
                </c:pt>
                <c:pt idx="159">
                  <c:v>55.94860587417984</c:v>
                </c:pt>
                <c:pt idx="160">
                  <c:v>55.948724898825418</c:v>
                </c:pt>
                <c:pt idx="161">
                  <c:v>55.948843923470989</c:v>
                </c:pt>
                <c:pt idx="162">
                  <c:v>55.948962948116566</c:v>
                </c:pt>
                <c:pt idx="163">
                  <c:v>55.949081972762137</c:v>
                </c:pt>
                <c:pt idx="164">
                  <c:v>55.949200997407715</c:v>
                </c:pt>
                <c:pt idx="165">
                  <c:v>55.949320022053286</c:v>
                </c:pt>
                <c:pt idx="166">
                  <c:v>55.949439046698863</c:v>
                </c:pt>
                <c:pt idx="167">
                  <c:v>55.949558071344441</c:v>
                </c:pt>
                <c:pt idx="168">
                  <c:v>55.949677095990012</c:v>
                </c:pt>
                <c:pt idx="169">
                  <c:v>55.94979612063559</c:v>
                </c:pt>
                <c:pt idx="170">
                  <c:v>55.94991514528116</c:v>
                </c:pt>
                <c:pt idx="171">
                  <c:v>55.950034169926738</c:v>
                </c:pt>
                <c:pt idx="172">
                  <c:v>55.950153194572309</c:v>
                </c:pt>
                <c:pt idx="173">
                  <c:v>55.950272219217887</c:v>
                </c:pt>
                <c:pt idx="174">
                  <c:v>55.950391243863457</c:v>
                </c:pt>
                <c:pt idx="175">
                  <c:v>55.950510268509035</c:v>
                </c:pt>
                <c:pt idx="176">
                  <c:v>55.950629293154613</c:v>
                </c:pt>
                <c:pt idx="177">
                  <c:v>55.950748317800183</c:v>
                </c:pt>
                <c:pt idx="178">
                  <c:v>55.950867342445761</c:v>
                </c:pt>
                <c:pt idx="179">
                  <c:v>55.950986367091332</c:v>
                </c:pt>
                <c:pt idx="180">
                  <c:v>55.95110539173691</c:v>
                </c:pt>
                <c:pt idx="181">
                  <c:v>55.95122441638248</c:v>
                </c:pt>
                <c:pt idx="182">
                  <c:v>55.951343441028058</c:v>
                </c:pt>
                <c:pt idx="183">
                  <c:v>55.951462465673636</c:v>
                </c:pt>
                <c:pt idx="184">
                  <c:v>55.951581490319207</c:v>
                </c:pt>
                <c:pt idx="185">
                  <c:v>55.951700514964784</c:v>
                </c:pt>
                <c:pt idx="186">
                  <c:v>55.951819539610355</c:v>
                </c:pt>
                <c:pt idx="187">
                  <c:v>55.951938564255933</c:v>
                </c:pt>
                <c:pt idx="188">
                  <c:v>55.952057588901503</c:v>
                </c:pt>
                <c:pt idx="189">
                  <c:v>55.952176613547081</c:v>
                </c:pt>
                <c:pt idx="190">
                  <c:v>55.952295638192652</c:v>
                </c:pt>
                <c:pt idx="191">
                  <c:v>55.95241466283823</c:v>
                </c:pt>
                <c:pt idx="192">
                  <c:v>55.952533687483808</c:v>
                </c:pt>
                <c:pt idx="193">
                  <c:v>55.952652712129378</c:v>
                </c:pt>
                <c:pt idx="194">
                  <c:v>55.952771736774956</c:v>
                </c:pt>
                <c:pt idx="195">
                  <c:v>55.952890761420527</c:v>
                </c:pt>
                <c:pt idx="196">
                  <c:v>55.953009786066104</c:v>
                </c:pt>
                <c:pt idx="197">
                  <c:v>55.953128810711675</c:v>
                </c:pt>
                <c:pt idx="198">
                  <c:v>55.953247835357253</c:v>
                </c:pt>
                <c:pt idx="199">
                  <c:v>55.953366860002831</c:v>
                </c:pt>
                <c:pt idx="200">
                  <c:v>55.953485884648401</c:v>
                </c:pt>
              </c:numCache>
            </c:numRef>
          </c:xVal>
          <c:yVal>
            <c:numRef>
              <c:f>'Contamination plotter skewed'!$H$3:$H$203</c:f>
              <c:numCache>
                <c:formatCode>0.00E+00</c:formatCode>
                <c:ptCount val="201"/>
                <c:pt idx="0">
                  <c:v>10494192.912363056</c:v>
                </c:pt>
                <c:pt idx="1">
                  <c:v>15508171.010831127</c:v>
                </c:pt>
                <c:pt idx="2">
                  <c:v>22689663.600071035</c:v>
                </c:pt>
                <c:pt idx="3">
                  <c:v>32866349.587483566</c:v>
                </c:pt>
                <c:pt idx="4">
                  <c:v>47133622.744629763</c:v>
                </c:pt>
                <c:pt idx="5">
                  <c:v>66921568.319522493</c:v>
                </c:pt>
                <c:pt idx="6">
                  <c:v>94071341.357579842</c:v>
                </c:pt>
                <c:pt idx="7">
                  <c:v>130919549.08395666</c:v>
                </c:pt>
                <c:pt idx="8">
                  <c:v>180387983.06996563</c:v>
                </c:pt>
                <c:pt idx="9">
                  <c:v>246074517.55700305</c:v>
                </c:pt>
                <c:pt idx="10">
                  <c:v>332339237.89849293</c:v>
                </c:pt>
                <c:pt idx="11">
                  <c:v>444377984.27968782</c:v>
                </c:pt>
                <c:pt idx="12">
                  <c:v>588273638.49619102</c:v>
                </c:pt>
                <c:pt idx="13">
                  <c:v>771013846.98507845</c:v>
                </c:pt>
                <c:pt idx="14">
                  <c:v>1000462710.0895377</c:v>
                </c:pt>
                <c:pt idx="15">
                  <c:v>1285273554.8767612</c:v>
                </c:pt>
                <c:pt idx="16">
                  <c:v>1634730537.0064161</c:v>
                </c:pt>
                <c:pt idx="17">
                  <c:v>2058508746.6150429</c:v>
                </c:pt>
                <c:pt idx="18">
                  <c:v>2566345924.3121176</c:v>
                </c:pt>
                <c:pt idx="19">
                  <c:v>3167623909.0978436</c:v>
                </c:pt>
                <c:pt idx="20">
                  <c:v>3870864479.3399901</c:v>
                </c:pt>
                <c:pt idx="21">
                  <c:v>4683152054.4968643</c:v>
                </c:pt>
                <c:pt idx="22">
                  <c:v>5609504344.0989218</c:v>
                </c:pt>
                <c:pt idx="23">
                  <c:v>6652220805.5688257</c:v>
                </c:pt>
                <c:pt idx="24">
                  <c:v>7810246869.6301641</c:v>
                </c:pt>
                <c:pt idx="25">
                  <c:v>9078598385.3786697</c:v>
                </c:pt>
                <c:pt idx="26">
                  <c:v>10447894656.620001</c:v>
                </c:pt>
                <c:pt idx="27">
                  <c:v>11904048933.69392</c:v>
                </c:pt>
                <c:pt idx="28">
                  <c:v>13428161613.838156</c:v>
                </c:pt>
                <c:pt idx="29">
                  <c:v>14996653367.940332</c:v>
                </c:pt>
                <c:pt idx="30">
                  <c:v>16581663014.409288</c:v>
                </c:pt>
                <c:pt idx="31">
                  <c:v>18151718759.937885</c:v>
                </c:pt>
                <c:pt idx="32">
                  <c:v>19672672447.530033</c:v>
                </c:pt>
                <c:pt idx="33">
                  <c:v>21108866126.47443</c:v>
                </c:pt>
                <c:pt idx="34">
                  <c:v>22424480357.402954</c:v>
                </c:pt>
                <c:pt idx="35">
                  <c:v>23584996056.937805</c:v>
                </c:pt>
                <c:pt idx="36">
                  <c:v>24558688224.998821</c:v>
                </c:pt>
                <c:pt idx="37">
                  <c:v>25318062125.38863</c:v>
                </c:pt>
                <c:pt idx="38">
                  <c:v>25841141512.964458</c:v>
                </c:pt>
                <c:pt idx="39">
                  <c:v>26112524788.72747</c:v>
                </c:pt>
                <c:pt idx="40">
                  <c:v>26124138277.936886</c:v>
                </c:pt>
                <c:pt idx="41">
                  <c:v>25875635225.667263</c:v>
                </c:pt>
                <c:pt idx="42">
                  <c:v>25374412995.205971</c:v>
                </c:pt>
                <c:pt idx="43">
                  <c:v>24635247279.054153</c:v>
                </c:pt>
                <c:pt idx="44">
                  <c:v>23679568562.071255</c:v>
                </c:pt>
                <c:pt idx="45">
                  <c:v>22534430273.147442</c:v>
                </c:pt>
                <c:pt idx="46">
                  <c:v>21231237931.487946</c:v>
                </c:pt>
                <c:pt idx="47">
                  <c:v>19804322500.171799</c:v>
                </c:pt>
                <c:pt idx="48">
                  <c:v>18289448088.434147</c:v>
                </c:pt>
                <c:pt idx="49">
                  <c:v>16722343807.058128</c:v>
                </c:pt>
                <c:pt idx="50">
                  <c:v>15137342374.740074</c:v>
                </c:pt>
                <c:pt idx="51">
                  <c:v>13566195061.140741</c:v>
                </c:pt>
                <c:pt idx="52">
                  <c:v>12037115240.464149</c:v>
                </c:pt>
                <c:pt idx="53">
                  <c:v>10574083052.932999</c:v>
                </c:pt>
                <c:pt idx="54">
                  <c:v>9196423313.4917698</c:v>
                </c:pt>
                <c:pt idx="55">
                  <c:v>7918649638.2721806</c:v>
                </c:pt>
                <c:pt idx="56">
                  <c:v>6750551268.0304403</c:v>
                </c:pt>
                <c:pt idx="57">
                  <c:v>5697486300.2827635</c:v>
                </c:pt>
                <c:pt idx="58">
                  <c:v>4760836610.4244719</c:v>
                </c:pt>
                <c:pt idx="59">
                  <c:v>3938575744.8504028</c:v>
                </c:pt>
                <c:pt idx="60">
                  <c:v>3225901220.3931098</c:v>
                </c:pt>
                <c:pt idx="61">
                  <c:v>2615886311.7685518</c:v>
                </c:pt>
                <c:pt idx="62">
                  <c:v>2100112711.0425861</c:v>
                </c:pt>
                <c:pt idx="63">
                  <c:v>1669253438.2687531</c:v>
                </c:pt>
                <c:pt idx="64">
                  <c:v>1313584130.5306118</c:v>
                </c:pt>
                <c:pt idx="65">
                  <c:v>1023409500.7964196</c:v>
                </c:pt>
                <c:pt idx="66">
                  <c:v>789399657.19157708</c:v>
                </c:pt>
                <c:pt idx="67">
                  <c:v>602837638.9400152</c:v>
                </c:pt>
                <c:pt idx="68">
                  <c:v>455784681.32058752</c:v>
                </c:pt>
                <c:pt idx="69">
                  <c:v>341173292.64256835</c:v>
                </c:pt>
                <c:pt idx="70">
                  <c:v>252840282.41301078</c:v>
                </c:pt>
                <c:pt idx="71">
                  <c:v>185512613.7292344</c:v>
                </c:pt>
                <c:pt idx="72">
                  <c:v>134758621.46519521</c:v>
                </c:pt>
                <c:pt idx="73">
                  <c:v>96916029.321846634</c:v>
                </c:pt>
                <c:pt idx="74">
                  <c:v>69006595.777318001</c:v>
                </c:pt>
                <c:pt idx="75">
                  <c:v>48645372.329948962</c:v>
                </c:pt>
                <c:pt idx="76">
                  <c:v>33950673.804178931</c:v>
                </c:pt>
                <c:pt idx="77">
                  <c:v>23459092.181989014</c:v>
                </c:pt>
                <c:pt idx="78">
                  <c:v>16048333.593792094</c:v>
                </c:pt>
                <c:pt idx="79">
                  <c:v>10869376.256728498</c:v>
                </c:pt>
                <c:pt idx="80">
                  <c:v>7288451.020860903</c:v>
                </c:pt>
                <c:pt idx="81">
                  <c:v>4838623.0984016201</c:v>
                </c:pt>
                <c:pt idx="82">
                  <c:v>3180272.1546668932</c:v>
                </c:pt>
                <c:pt idx="83">
                  <c:v>2069487.0677537636</c:v>
                </c:pt>
                <c:pt idx="84">
                  <c:v>1333266.8610201422</c:v>
                </c:pt>
                <c:pt idx="85">
                  <c:v>850408.10402190208</c:v>
                </c:pt>
                <c:pt idx="86">
                  <c:v>537023.92376024288</c:v>
                </c:pt>
                <c:pt idx="87">
                  <c:v>335749.83998689777</c:v>
                </c:pt>
                <c:pt idx="88">
                  <c:v>207823.15470845011</c:v>
                </c:pt>
                <c:pt idx="89">
                  <c:v>127358.51583286749</c:v>
                </c:pt>
                <c:pt idx="90">
                  <c:v>77271.258128844362</c:v>
                </c:pt>
                <c:pt idx="91">
                  <c:v>46415.594275904863</c:v>
                </c:pt>
                <c:pt idx="92">
                  <c:v>27603.603767178964</c:v>
                </c:pt>
                <c:pt idx="93">
                  <c:v>16252.627883442901</c:v>
                </c:pt>
                <c:pt idx="94">
                  <c:v>9474.0863097677211</c:v>
                </c:pt>
                <c:pt idx="95">
                  <c:v>5467.7294815280275</c:v>
                </c:pt>
                <c:pt idx="96">
                  <c:v>3124.1554838527622</c:v>
                </c:pt>
                <c:pt idx="97">
                  <c:v>1767.315953711842</c:v>
                </c:pt>
                <c:pt idx="98">
                  <c:v>989.8096729054497</c:v>
                </c:pt>
                <c:pt idx="99">
                  <c:v>548.83920566391555</c:v>
                </c:pt>
                <c:pt idx="100">
                  <c:v>301.29678550878981</c:v>
                </c:pt>
                <c:pt idx="101">
                  <c:v>163.75697497154084</c:v>
                </c:pt>
                <c:pt idx="102">
                  <c:v>88.117274085070576</c:v>
                </c:pt>
                <c:pt idx="103">
                  <c:v>46.943799584293586</c:v>
                </c:pt>
                <c:pt idx="104">
                  <c:v>24.760041032740975</c:v>
                </c:pt>
                <c:pt idx="105">
                  <c:v>12.929460978570235</c:v>
                </c:pt>
                <c:pt idx="106">
                  <c:v>6.6844459694252709</c:v>
                </c:pt>
                <c:pt idx="107">
                  <c:v>3.4214197055543667</c:v>
                </c:pt>
                <c:pt idx="108">
                  <c:v>1.733816873615341</c:v>
                </c:pt>
                <c:pt idx="109">
                  <c:v>0.86987337012500165</c:v>
                </c:pt>
                <c:pt idx="110">
                  <c:v>0.43208061659843688</c:v>
                </c:pt>
                <c:pt idx="111">
                  <c:v>0.21248558359470157</c:v>
                </c:pt>
                <c:pt idx="112">
                  <c:v>0.10345466856322148</c:v>
                </c:pt>
                <c:pt idx="113">
                  <c:v>4.9868540176249192E-2</c:v>
                </c:pt>
                <c:pt idx="114">
                  <c:v>2.3799024396876978E-2</c:v>
                </c:pt>
                <c:pt idx="115">
                  <c:v>1.1244692692217615E-2</c:v>
                </c:pt>
                <c:pt idx="116">
                  <c:v>5.2600753516821967E-3</c:v>
                </c:pt>
                <c:pt idx="117">
                  <c:v>2.4360841032753772E-3</c:v>
                </c:pt>
                <c:pt idx="118">
                  <c:v>1.1169880522253273E-3</c:v>
                </c:pt>
                <c:pt idx="119">
                  <c:v>5.0706159172388251E-4</c:v>
                </c:pt>
                <c:pt idx="120">
                  <c:v>2.2789187455802778E-4</c:v>
                </c:pt>
                <c:pt idx="121">
                  <c:v>1.0140349034637268E-4</c:v>
                </c:pt>
                <c:pt idx="122">
                  <c:v>4.467174367341785E-5</c:v>
                </c:pt>
                <c:pt idx="123">
                  <c:v>1.9483583769987346E-5</c:v>
                </c:pt>
                <c:pt idx="124">
                  <c:v>8.4131904335434044E-6</c:v>
                </c:pt>
                <c:pt idx="125">
                  <c:v>3.5967357632464638E-6</c:v>
                </c:pt>
                <c:pt idx="126">
                  <c:v>1.5223421946342585E-6</c:v>
                </c:pt>
                <c:pt idx="127">
                  <c:v>6.3792845466426235E-7</c:v>
                </c:pt>
                <c:pt idx="128">
                  <c:v>2.6465956919376685E-7</c:v>
                </c:pt>
                <c:pt idx="129">
                  <c:v>1.0870741434976382E-7</c:v>
                </c:pt>
                <c:pt idx="130">
                  <c:v>4.4206554656438057E-8</c:v>
                </c:pt>
                <c:pt idx="131">
                  <c:v>1.7797955174423738E-8</c:v>
                </c:pt>
                <c:pt idx="132">
                  <c:v>7.0942989669897627E-9</c:v>
                </c:pt>
                <c:pt idx="133">
                  <c:v>2.7996568393009085E-9</c:v>
                </c:pt>
                <c:pt idx="134">
                  <c:v>1.0938456785926743E-9</c:v>
                </c:pt>
                <c:pt idx="135">
                  <c:v>4.2311970029816608E-10</c:v>
                </c:pt>
                <c:pt idx="136">
                  <c:v>1.620415449162088E-10</c:v>
                </c:pt>
                <c:pt idx="137">
                  <c:v>6.1439184358460609E-11</c:v>
                </c:pt>
                <c:pt idx="138">
                  <c:v>2.3063246762028086E-11</c:v>
                </c:pt>
                <c:pt idx="139">
                  <c:v>8.571392595244429E-12</c:v>
                </c:pt>
                <c:pt idx="140">
                  <c:v>3.1538299065812534E-12</c:v>
                </c:pt>
                <c:pt idx="141">
                  <c:v>1.1488969707785388E-12</c:v>
                </c:pt>
                <c:pt idx="142">
                  <c:v>4.1436192244976609E-13</c:v>
                </c:pt>
                <c:pt idx="143">
                  <c:v>1.4795666446912306E-13</c:v>
                </c:pt>
                <c:pt idx="144">
                  <c:v>5.2305235572811984E-14</c:v>
                </c:pt>
                <c:pt idx="145">
                  <c:v>1.8306770223047888E-14</c:v>
                </c:pt>
                <c:pt idx="146">
                  <c:v>6.3435772998088796E-15</c:v>
                </c:pt>
                <c:pt idx="147">
                  <c:v>2.1762695217225928E-15</c:v>
                </c:pt>
                <c:pt idx="148">
                  <c:v>7.3917464450011156E-16</c:v>
                </c:pt>
                <c:pt idx="149">
                  <c:v>2.4856351402967643E-16</c:v>
                </c:pt>
                <c:pt idx="150">
                  <c:v>8.2752978988139476E-17</c:v>
                </c:pt>
                <c:pt idx="151">
                  <c:v>2.7276323404286209E-17</c:v>
                </c:pt>
                <c:pt idx="152">
                  <c:v>8.9011057996592865E-18</c:v>
                </c:pt>
                <c:pt idx="153">
                  <c:v>2.8757957192932887E-18</c:v>
                </c:pt>
                <c:pt idx="154">
                  <c:v>9.198733574025677E-19</c:v>
                </c:pt>
                <c:pt idx="155">
                  <c:v>2.9130905583316715E-19</c:v>
                </c:pt>
                <c:pt idx="156">
                  <c:v>9.1334713022796844E-20</c:v>
                </c:pt>
                <c:pt idx="157">
                  <c:v>2.8351346456793199E-20</c:v>
                </c:pt>
                <c:pt idx="158">
                  <c:v>8.7129946520324335E-21</c:v>
                </c:pt>
                <c:pt idx="159">
                  <c:v>2.6510452675175356E-21</c:v>
                </c:pt>
                <c:pt idx="160">
                  <c:v>7.9858799501655601E-22</c:v>
                </c:pt>
                <c:pt idx="161">
                  <c:v>2.3816851496039582E-22</c:v>
                </c:pt>
                <c:pt idx="162">
                  <c:v>7.032372353218994E-23</c:v>
                </c:pt>
                <c:pt idx="163">
                  <c:v>2.0557736955714321E-23</c:v>
                </c:pt>
                <c:pt idx="164">
                  <c:v>5.9498318115234982E-24</c:v>
                </c:pt>
                <c:pt idx="165">
                  <c:v>1.7048650654316056E-24</c:v>
                </c:pt>
                <c:pt idx="166">
                  <c:v>4.8365008860828465E-25</c:v>
                </c:pt>
                <c:pt idx="167">
                  <c:v>1.3584024912522178E-25</c:v>
                </c:pt>
                <c:pt idx="168">
                  <c:v>3.7773010973954753E-26</c:v>
                </c:pt>
                <c:pt idx="169">
                  <c:v>1.0398978443655864E-26</c:v>
                </c:pt>
                <c:pt idx="170">
                  <c:v>2.8343644277277452E-27</c:v>
                </c:pt>
                <c:pt idx="171">
                  <c:v>7.6485064515277238E-28</c:v>
                </c:pt>
                <c:pt idx="172">
                  <c:v>2.0434006332645214E-28</c:v>
                </c:pt>
                <c:pt idx="173">
                  <c:v>5.4048836274551382E-29</c:v>
                </c:pt>
                <c:pt idx="174">
                  <c:v>1.4153866966024867E-29</c:v>
                </c:pt>
                <c:pt idx="175">
                  <c:v>3.6696091386816985E-30</c:v>
                </c:pt>
                <c:pt idx="176">
                  <c:v>9.4193393995684137E-31</c:v>
                </c:pt>
                <c:pt idx="177">
                  <c:v>2.3937402401850301E-31</c:v>
                </c:pt>
                <c:pt idx="178">
                  <c:v>6.0226764564136559E-32</c:v>
                </c:pt>
                <c:pt idx="179">
                  <c:v>1.5002304752892084E-32</c:v>
                </c:pt>
                <c:pt idx="180">
                  <c:v>3.6998351264086054E-33</c:v>
                </c:pt>
                <c:pt idx="181">
                  <c:v>9.0336382834885581E-34</c:v>
                </c:pt>
                <c:pt idx="182">
                  <c:v>2.183730099774245E-34</c:v>
                </c:pt>
                <c:pt idx="183">
                  <c:v>5.2262618028583228E-35</c:v>
                </c:pt>
                <c:pt idx="184">
                  <c:v>1.2383382855531636E-35</c:v>
                </c:pt>
                <c:pt idx="185">
                  <c:v>2.9049815377782857E-36</c:v>
                </c:pt>
                <c:pt idx="186">
                  <c:v>6.7468862916746425E-37</c:v>
                </c:pt>
                <c:pt idx="187">
                  <c:v>1.5513841238038236E-37</c:v>
                </c:pt>
                <c:pt idx="188">
                  <c:v>3.5317603974197464E-38</c:v>
                </c:pt>
                <c:pt idx="189">
                  <c:v>7.960109824918253E-39</c:v>
                </c:pt>
                <c:pt idx="190">
                  <c:v>1.7762448213958645E-39</c:v>
                </c:pt>
                <c:pt idx="191">
                  <c:v>3.9241222391189961E-40</c:v>
                </c:pt>
                <c:pt idx="192">
                  <c:v>8.582981331946933E-41</c:v>
                </c:pt>
                <c:pt idx="193">
                  <c:v>1.8586163194433393E-41</c:v>
                </c:pt>
                <c:pt idx="194">
                  <c:v>3.9847149753718388E-42</c:v>
                </c:pt>
                <c:pt idx="195">
                  <c:v>8.4578643515554439E-43</c:v>
                </c:pt>
                <c:pt idx="196">
                  <c:v>1.77737925480159E-43</c:v>
                </c:pt>
                <c:pt idx="197">
                  <c:v>3.6979023268079112E-44</c:v>
                </c:pt>
                <c:pt idx="198">
                  <c:v>7.6170481792077533E-45</c:v>
                </c:pt>
                <c:pt idx="199">
                  <c:v>1.5533664002175934E-45</c:v>
                </c:pt>
                <c:pt idx="200">
                  <c:v>3.1362960360956096E-46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B08-49A8-AB3E-1801DC8905C0}"/>
            </c:ext>
          </c:extLst>
        </c:ser>
        <c:ser>
          <c:idx val="3"/>
          <c:order val="2"/>
          <c:tx>
            <c:strRef>
              <c:f>'Contamination plotter skewed'!$K$1</c:f>
              <c:strCache>
                <c:ptCount val="1"/>
                <c:pt idx="0">
                  <c:v>skewed ion of interest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'Contamination plotter skewed'!$F$3:$F$203</c:f>
              <c:numCache>
                <c:formatCode>General</c:formatCode>
                <c:ptCount val="201"/>
                <c:pt idx="0">
                  <c:v>55.92968095553347</c:v>
                </c:pt>
                <c:pt idx="1">
                  <c:v>55.929799980179041</c:v>
                </c:pt>
                <c:pt idx="2">
                  <c:v>55.929919004824619</c:v>
                </c:pt>
                <c:pt idx="3">
                  <c:v>55.930038029470197</c:v>
                </c:pt>
                <c:pt idx="4">
                  <c:v>55.930157054115767</c:v>
                </c:pt>
                <c:pt idx="5">
                  <c:v>55.930276078761345</c:v>
                </c:pt>
                <c:pt idx="6">
                  <c:v>55.930395103406916</c:v>
                </c:pt>
                <c:pt idx="7">
                  <c:v>55.930514128052494</c:v>
                </c:pt>
                <c:pt idx="8">
                  <c:v>55.930633152698064</c:v>
                </c:pt>
                <c:pt idx="9">
                  <c:v>55.930752177343642</c:v>
                </c:pt>
                <c:pt idx="10">
                  <c:v>55.93087120198922</c:v>
                </c:pt>
                <c:pt idx="11">
                  <c:v>55.93099022663479</c:v>
                </c:pt>
                <c:pt idx="12">
                  <c:v>55.931109251280368</c:v>
                </c:pt>
                <c:pt idx="13">
                  <c:v>55.931228275925939</c:v>
                </c:pt>
                <c:pt idx="14">
                  <c:v>55.931347300571517</c:v>
                </c:pt>
                <c:pt idx="15">
                  <c:v>55.931466325217087</c:v>
                </c:pt>
                <c:pt idx="16">
                  <c:v>55.931585349862665</c:v>
                </c:pt>
                <c:pt idx="17">
                  <c:v>55.931704374508236</c:v>
                </c:pt>
                <c:pt idx="18">
                  <c:v>55.931823399153814</c:v>
                </c:pt>
                <c:pt idx="19">
                  <c:v>55.931942423799391</c:v>
                </c:pt>
                <c:pt idx="20">
                  <c:v>55.932061448444962</c:v>
                </c:pt>
                <c:pt idx="21">
                  <c:v>55.93218047309054</c:v>
                </c:pt>
                <c:pt idx="22">
                  <c:v>55.932299497736111</c:v>
                </c:pt>
                <c:pt idx="23">
                  <c:v>55.932418522381688</c:v>
                </c:pt>
                <c:pt idx="24">
                  <c:v>55.932537547027259</c:v>
                </c:pt>
                <c:pt idx="25">
                  <c:v>55.932656571672837</c:v>
                </c:pt>
                <c:pt idx="26">
                  <c:v>55.932775596318407</c:v>
                </c:pt>
                <c:pt idx="27">
                  <c:v>55.932894620963985</c:v>
                </c:pt>
                <c:pt idx="28">
                  <c:v>55.933013645609563</c:v>
                </c:pt>
                <c:pt idx="29">
                  <c:v>55.933132670255134</c:v>
                </c:pt>
                <c:pt idx="30">
                  <c:v>55.933251694900711</c:v>
                </c:pt>
                <c:pt idx="31">
                  <c:v>55.933370719546282</c:v>
                </c:pt>
                <c:pt idx="32">
                  <c:v>55.93348974419186</c:v>
                </c:pt>
                <c:pt idx="33">
                  <c:v>55.933608768837431</c:v>
                </c:pt>
                <c:pt idx="34">
                  <c:v>55.933727793483008</c:v>
                </c:pt>
                <c:pt idx="35">
                  <c:v>55.933846818128586</c:v>
                </c:pt>
                <c:pt idx="36">
                  <c:v>55.933965842774157</c:v>
                </c:pt>
                <c:pt idx="37">
                  <c:v>55.934084867419735</c:v>
                </c:pt>
                <c:pt idx="38">
                  <c:v>55.934203892065305</c:v>
                </c:pt>
                <c:pt idx="39">
                  <c:v>55.934322916710883</c:v>
                </c:pt>
                <c:pt idx="40">
                  <c:v>55.934441941356454</c:v>
                </c:pt>
                <c:pt idx="41">
                  <c:v>55.934560966002032</c:v>
                </c:pt>
                <c:pt idx="42">
                  <c:v>55.934679990647602</c:v>
                </c:pt>
                <c:pt idx="43">
                  <c:v>55.93479901529318</c:v>
                </c:pt>
                <c:pt idx="44">
                  <c:v>55.934918039938758</c:v>
                </c:pt>
                <c:pt idx="45">
                  <c:v>55.935037064584328</c:v>
                </c:pt>
                <c:pt idx="46">
                  <c:v>55.935156089229906</c:v>
                </c:pt>
                <c:pt idx="47">
                  <c:v>55.935275113875477</c:v>
                </c:pt>
                <c:pt idx="48">
                  <c:v>55.935394138521055</c:v>
                </c:pt>
                <c:pt idx="49">
                  <c:v>55.935513163166625</c:v>
                </c:pt>
                <c:pt idx="50">
                  <c:v>55.935632187812203</c:v>
                </c:pt>
                <c:pt idx="51">
                  <c:v>55.935751212457781</c:v>
                </c:pt>
                <c:pt idx="52">
                  <c:v>55.935870237103352</c:v>
                </c:pt>
                <c:pt idx="53">
                  <c:v>55.935989261748929</c:v>
                </c:pt>
                <c:pt idx="54">
                  <c:v>55.9361082863945</c:v>
                </c:pt>
                <c:pt idx="55">
                  <c:v>55.936227311040078</c:v>
                </c:pt>
                <c:pt idx="56">
                  <c:v>55.936346335685649</c:v>
                </c:pt>
                <c:pt idx="57">
                  <c:v>55.936465360331226</c:v>
                </c:pt>
                <c:pt idx="58">
                  <c:v>55.936584384976797</c:v>
                </c:pt>
                <c:pt idx="59">
                  <c:v>55.936703409622375</c:v>
                </c:pt>
                <c:pt idx="60">
                  <c:v>55.936822434267953</c:v>
                </c:pt>
                <c:pt idx="61">
                  <c:v>55.936941458913523</c:v>
                </c:pt>
                <c:pt idx="62">
                  <c:v>55.937060483559101</c:v>
                </c:pt>
                <c:pt idx="63">
                  <c:v>55.937179508204672</c:v>
                </c:pt>
                <c:pt idx="64">
                  <c:v>55.937298532850249</c:v>
                </c:pt>
                <c:pt idx="65">
                  <c:v>55.93741755749582</c:v>
                </c:pt>
                <c:pt idx="66">
                  <c:v>55.937536582141398</c:v>
                </c:pt>
                <c:pt idx="67">
                  <c:v>55.937655606786969</c:v>
                </c:pt>
                <c:pt idx="68">
                  <c:v>55.937774631432546</c:v>
                </c:pt>
                <c:pt idx="69">
                  <c:v>55.937893656078124</c:v>
                </c:pt>
                <c:pt idx="70">
                  <c:v>55.938012680723695</c:v>
                </c:pt>
                <c:pt idx="71">
                  <c:v>55.938131705369273</c:v>
                </c:pt>
                <c:pt idx="72">
                  <c:v>55.938250730014843</c:v>
                </c:pt>
                <c:pt idx="73">
                  <c:v>55.938369754660421</c:v>
                </c:pt>
                <c:pt idx="74">
                  <c:v>55.938488779305992</c:v>
                </c:pt>
                <c:pt idx="75">
                  <c:v>55.93860780395157</c:v>
                </c:pt>
                <c:pt idx="76">
                  <c:v>55.938726828597147</c:v>
                </c:pt>
                <c:pt idx="77">
                  <c:v>55.938845853242718</c:v>
                </c:pt>
                <c:pt idx="78">
                  <c:v>55.938964877888296</c:v>
                </c:pt>
                <c:pt idx="79">
                  <c:v>55.939083902533866</c:v>
                </c:pt>
                <c:pt idx="80">
                  <c:v>55.939202927179444</c:v>
                </c:pt>
                <c:pt idx="81">
                  <c:v>55.939321951825015</c:v>
                </c:pt>
                <c:pt idx="82">
                  <c:v>55.939440976470593</c:v>
                </c:pt>
                <c:pt idx="83">
                  <c:v>55.939560001116163</c:v>
                </c:pt>
                <c:pt idx="84">
                  <c:v>55.939679025761741</c:v>
                </c:pt>
                <c:pt idx="85">
                  <c:v>55.939798050407319</c:v>
                </c:pt>
                <c:pt idx="86">
                  <c:v>55.93991707505289</c:v>
                </c:pt>
                <c:pt idx="87">
                  <c:v>55.940036099698467</c:v>
                </c:pt>
                <c:pt idx="88">
                  <c:v>55.940155124344038</c:v>
                </c:pt>
                <c:pt idx="89">
                  <c:v>55.940274148989616</c:v>
                </c:pt>
                <c:pt idx="90">
                  <c:v>55.940393173635186</c:v>
                </c:pt>
                <c:pt idx="91">
                  <c:v>55.940512198280764</c:v>
                </c:pt>
                <c:pt idx="92">
                  <c:v>55.940631222926342</c:v>
                </c:pt>
                <c:pt idx="93">
                  <c:v>55.940750247571913</c:v>
                </c:pt>
                <c:pt idx="94">
                  <c:v>55.940869272217491</c:v>
                </c:pt>
                <c:pt idx="95">
                  <c:v>55.940988296863061</c:v>
                </c:pt>
                <c:pt idx="96">
                  <c:v>55.941107321508639</c:v>
                </c:pt>
                <c:pt idx="97">
                  <c:v>55.94122634615421</c:v>
                </c:pt>
                <c:pt idx="98">
                  <c:v>55.941345370799787</c:v>
                </c:pt>
                <c:pt idx="99">
                  <c:v>55.941464395445358</c:v>
                </c:pt>
                <c:pt idx="100">
                  <c:v>55.941583420090936</c:v>
                </c:pt>
                <c:pt idx="101">
                  <c:v>55.941702444736514</c:v>
                </c:pt>
                <c:pt idx="102">
                  <c:v>55.941821469382084</c:v>
                </c:pt>
                <c:pt idx="103">
                  <c:v>55.941940494027662</c:v>
                </c:pt>
                <c:pt idx="104">
                  <c:v>55.942059518673233</c:v>
                </c:pt>
                <c:pt idx="105">
                  <c:v>55.942178543318811</c:v>
                </c:pt>
                <c:pt idx="106">
                  <c:v>55.942297567964381</c:v>
                </c:pt>
                <c:pt idx="107">
                  <c:v>55.942416592609959</c:v>
                </c:pt>
                <c:pt idx="108">
                  <c:v>55.94253561725553</c:v>
                </c:pt>
                <c:pt idx="109">
                  <c:v>55.942654641901107</c:v>
                </c:pt>
                <c:pt idx="110">
                  <c:v>55.942773666546685</c:v>
                </c:pt>
                <c:pt idx="111">
                  <c:v>55.942892691192256</c:v>
                </c:pt>
                <c:pt idx="112">
                  <c:v>55.943011715837834</c:v>
                </c:pt>
                <c:pt idx="113">
                  <c:v>55.943130740483404</c:v>
                </c:pt>
                <c:pt idx="114">
                  <c:v>55.943249765128982</c:v>
                </c:pt>
                <c:pt idx="115">
                  <c:v>55.943368789774553</c:v>
                </c:pt>
                <c:pt idx="116">
                  <c:v>55.943487814420131</c:v>
                </c:pt>
                <c:pt idx="117">
                  <c:v>55.943606839065708</c:v>
                </c:pt>
                <c:pt idx="118">
                  <c:v>55.943725863711279</c:v>
                </c:pt>
                <c:pt idx="119">
                  <c:v>55.943844888356857</c:v>
                </c:pt>
                <c:pt idx="120">
                  <c:v>55.943963913002428</c:v>
                </c:pt>
                <c:pt idx="121">
                  <c:v>55.944082937648005</c:v>
                </c:pt>
                <c:pt idx="122">
                  <c:v>55.944201962293576</c:v>
                </c:pt>
                <c:pt idx="123">
                  <c:v>55.944320986939154</c:v>
                </c:pt>
                <c:pt idx="124">
                  <c:v>55.944440011584724</c:v>
                </c:pt>
                <c:pt idx="125">
                  <c:v>55.944559036230302</c:v>
                </c:pt>
                <c:pt idx="126">
                  <c:v>55.94467806087588</c:v>
                </c:pt>
                <c:pt idx="127">
                  <c:v>55.944797085521451</c:v>
                </c:pt>
                <c:pt idx="128">
                  <c:v>55.944916110167028</c:v>
                </c:pt>
                <c:pt idx="129">
                  <c:v>55.945035134812599</c:v>
                </c:pt>
                <c:pt idx="130">
                  <c:v>55.945154159458177</c:v>
                </c:pt>
                <c:pt idx="131">
                  <c:v>55.945273184103748</c:v>
                </c:pt>
                <c:pt idx="132">
                  <c:v>55.945392208749325</c:v>
                </c:pt>
                <c:pt idx="133">
                  <c:v>55.945511233394903</c:v>
                </c:pt>
                <c:pt idx="134">
                  <c:v>55.945630258040474</c:v>
                </c:pt>
                <c:pt idx="135">
                  <c:v>55.945749282686052</c:v>
                </c:pt>
                <c:pt idx="136">
                  <c:v>55.945868307331622</c:v>
                </c:pt>
                <c:pt idx="137">
                  <c:v>55.9459873319772</c:v>
                </c:pt>
                <c:pt idx="138">
                  <c:v>55.946106356622771</c:v>
                </c:pt>
                <c:pt idx="139">
                  <c:v>55.946225381268349</c:v>
                </c:pt>
                <c:pt idx="140">
                  <c:v>55.946344405913919</c:v>
                </c:pt>
                <c:pt idx="141">
                  <c:v>55.946463430559497</c:v>
                </c:pt>
                <c:pt idx="142">
                  <c:v>55.946582455205075</c:v>
                </c:pt>
                <c:pt idx="143">
                  <c:v>55.946701479850645</c:v>
                </c:pt>
                <c:pt idx="144">
                  <c:v>55.946820504496223</c:v>
                </c:pt>
                <c:pt idx="145">
                  <c:v>55.946939529141794</c:v>
                </c:pt>
                <c:pt idx="146">
                  <c:v>55.947058553787372</c:v>
                </c:pt>
                <c:pt idx="147">
                  <c:v>55.947177578432942</c:v>
                </c:pt>
                <c:pt idx="148">
                  <c:v>55.94729660307852</c:v>
                </c:pt>
                <c:pt idx="149">
                  <c:v>55.947415627724091</c:v>
                </c:pt>
                <c:pt idx="150">
                  <c:v>55.947534652369669</c:v>
                </c:pt>
                <c:pt idx="151">
                  <c:v>55.947653677015246</c:v>
                </c:pt>
                <c:pt idx="152">
                  <c:v>55.947772701660817</c:v>
                </c:pt>
                <c:pt idx="153">
                  <c:v>55.947891726306395</c:v>
                </c:pt>
                <c:pt idx="154">
                  <c:v>55.948010750951966</c:v>
                </c:pt>
                <c:pt idx="155">
                  <c:v>55.948129775597543</c:v>
                </c:pt>
                <c:pt idx="156">
                  <c:v>55.948248800243114</c:v>
                </c:pt>
                <c:pt idx="157">
                  <c:v>55.948367824888692</c:v>
                </c:pt>
                <c:pt idx="158">
                  <c:v>55.94848684953427</c:v>
                </c:pt>
                <c:pt idx="159">
                  <c:v>55.94860587417984</c:v>
                </c:pt>
                <c:pt idx="160">
                  <c:v>55.948724898825418</c:v>
                </c:pt>
                <c:pt idx="161">
                  <c:v>55.948843923470989</c:v>
                </c:pt>
                <c:pt idx="162">
                  <c:v>55.948962948116566</c:v>
                </c:pt>
                <c:pt idx="163">
                  <c:v>55.949081972762137</c:v>
                </c:pt>
                <c:pt idx="164">
                  <c:v>55.949200997407715</c:v>
                </c:pt>
                <c:pt idx="165">
                  <c:v>55.949320022053286</c:v>
                </c:pt>
                <c:pt idx="166">
                  <c:v>55.949439046698863</c:v>
                </c:pt>
                <c:pt idx="167">
                  <c:v>55.949558071344441</c:v>
                </c:pt>
                <c:pt idx="168">
                  <c:v>55.949677095990012</c:v>
                </c:pt>
                <c:pt idx="169">
                  <c:v>55.94979612063559</c:v>
                </c:pt>
                <c:pt idx="170">
                  <c:v>55.94991514528116</c:v>
                </c:pt>
                <c:pt idx="171">
                  <c:v>55.950034169926738</c:v>
                </c:pt>
                <c:pt idx="172">
                  <c:v>55.950153194572309</c:v>
                </c:pt>
                <c:pt idx="173">
                  <c:v>55.950272219217887</c:v>
                </c:pt>
                <c:pt idx="174">
                  <c:v>55.950391243863457</c:v>
                </c:pt>
                <c:pt idx="175">
                  <c:v>55.950510268509035</c:v>
                </c:pt>
                <c:pt idx="176">
                  <c:v>55.950629293154613</c:v>
                </c:pt>
                <c:pt idx="177">
                  <c:v>55.950748317800183</c:v>
                </c:pt>
                <c:pt idx="178">
                  <c:v>55.950867342445761</c:v>
                </c:pt>
                <c:pt idx="179">
                  <c:v>55.950986367091332</c:v>
                </c:pt>
                <c:pt idx="180">
                  <c:v>55.95110539173691</c:v>
                </c:pt>
                <c:pt idx="181">
                  <c:v>55.95122441638248</c:v>
                </c:pt>
                <c:pt idx="182">
                  <c:v>55.951343441028058</c:v>
                </c:pt>
                <c:pt idx="183">
                  <c:v>55.951462465673636</c:v>
                </c:pt>
                <c:pt idx="184">
                  <c:v>55.951581490319207</c:v>
                </c:pt>
                <c:pt idx="185">
                  <c:v>55.951700514964784</c:v>
                </c:pt>
                <c:pt idx="186">
                  <c:v>55.951819539610355</c:v>
                </c:pt>
                <c:pt idx="187">
                  <c:v>55.951938564255933</c:v>
                </c:pt>
                <c:pt idx="188">
                  <c:v>55.952057588901503</c:v>
                </c:pt>
                <c:pt idx="189">
                  <c:v>55.952176613547081</c:v>
                </c:pt>
                <c:pt idx="190">
                  <c:v>55.952295638192652</c:v>
                </c:pt>
                <c:pt idx="191">
                  <c:v>55.95241466283823</c:v>
                </c:pt>
                <c:pt idx="192">
                  <c:v>55.952533687483808</c:v>
                </c:pt>
                <c:pt idx="193">
                  <c:v>55.952652712129378</c:v>
                </c:pt>
                <c:pt idx="194">
                  <c:v>55.952771736774956</c:v>
                </c:pt>
                <c:pt idx="195">
                  <c:v>55.952890761420527</c:v>
                </c:pt>
                <c:pt idx="196">
                  <c:v>55.953009786066104</c:v>
                </c:pt>
                <c:pt idx="197">
                  <c:v>55.953128810711675</c:v>
                </c:pt>
                <c:pt idx="198">
                  <c:v>55.953247835357253</c:v>
                </c:pt>
                <c:pt idx="199">
                  <c:v>55.953366860002831</c:v>
                </c:pt>
                <c:pt idx="200">
                  <c:v>55.953485884648401</c:v>
                </c:pt>
              </c:numCache>
            </c:numRef>
          </c:xVal>
          <c:yVal>
            <c:numRef>
              <c:f>'Contamination plotter skewed'!$K$3:$K$203</c:f>
              <c:numCache>
                <c:formatCode>0.00E+00</c:formatCode>
                <c:ptCount val="201"/>
                <c:pt idx="0">
                  <c:v>4.4579734811833196E-18</c:v>
                </c:pt>
                <c:pt idx="1">
                  <c:v>1.215753614851559E-17</c:v>
                </c:pt>
                <c:pt idx="2">
                  <c:v>3.2827677239208712E-17</c:v>
                </c:pt>
                <c:pt idx="3">
                  <c:v>8.7765072812949854E-17</c:v>
                </c:pt>
                <c:pt idx="4">
                  <c:v>2.3232222068603061E-16</c:v>
                </c:pt>
                <c:pt idx="5">
                  <c:v>6.0890250150347889E-16</c:v>
                </c:pt>
                <c:pt idx="6">
                  <c:v>1.5801316009119185E-15</c:v>
                </c:pt>
                <c:pt idx="7">
                  <c:v>4.060016342227456E-15</c:v>
                </c:pt>
                <c:pt idx="8">
                  <c:v>1.0328847637674062E-14</c:v>
                </c:pt>
                <c:pt idx="9">
                  <c:v>2.6017531220134092E-14</c:v>
                </c:pt>
                <c:pt idx="10">
                  <c:v>6.4888986809344134E-14</c:v>
                </c:pt>
                <c:pt idx="11">
                  <c:v>1.6023861535743642E-13</c:v>
                </c:pt>
                <c:pt idx="12">
                  <c:v>3.9179172352618793E-13</c:v>
                </c:pt>
                <c:pt idx="13">
                  <c:v>9.4849671722475526E-13</c:v>
                </c:pt>
                <c:pt idx="14">
                  <c:v>2.2735763410354059E-12</c:v>
                </c:pt>
                <c:pt idx="15">
                  <c:v>5.3960632982522209E-12</c:v>
                </c:pt>
                <c:pt idx="16">
                  <c:v>1.2680576041732291E-11</c:v>
                </c:pt>
                <c:pt idx="17">
                  <c:v>2.9505030577463475E-11</c:v>
                </c:pt>
                <c:pt idx="18">
                  <c:v>6.7974966048713632E-11</c:v>
                </c:pt>
                <c:pt idx="19">
                  <c:v>1.5505954233970973E-10</c:v>
                </c:pt>
                <c:pt idx="20">
                  <c:v>3.5022352007609929E-10</c:v>
                </c:pt>
                <c:pt idx="21">
                  <c:v>7.8323159363207174E-10</c:v>
                </c:pt>
                <c:pt idx="22">
                  <c:v>1.7343388428099063E-9</c:v>
                </c:pt>
                <c:pt idx="23">
                  <c:v>3.8025714043974461E-9</c:v>
                </c:pt>
                <c:pt idx="24">
                  <c:v>8.2550804771541509E-9</c:v>
                </c:pt>
                <c:pt idx="25">
                  <c:v>1.7744616107253685E-8</c:v>
                </c:pt>
                <c:pt idx="26">
                  <c:v>3.776714447798669E-8</c:v>
                </c:pt>
                <c:pt idx="27">
                  <c:v>7.9591161764857056E-8</c:v>
                </c:pt>
                <c:pt idx="28">
                  <c:v>1.6608087568442926E-7</c:v>
                </c:pt>
                <c:pt idx="29">
                  <c:v>3.4314640939515532E-7</c:v>
                </c:pt>
                <c:pt idx="30">
                  <c:v>7.0201329153086884E-7</c:v>
                </c:pt>
                <c:pt idx="31">
                  <c:v>1.4220611661381641E-6</c:v>
                </c:pt>
                <c:pt idx="32">
                  <c:v>2.8523271715684847E-6</c:v>
                </c:pt>
                <c:pt idx="33">
                  <c:v>5.6648655801119344E-6</c:v>
                </c:pt>
                <c:pt idx="34">
                  <c:v>1.1140128708376039E-5</c:v>
                </c:pt>
                <c:pt idx="35">
                  <c:v>2.1692134812112786E-5</c:v>
                </c:pt>
                <c:pt idx="36">
                  <c:v>4.1824144138676809E-5</c:v>
                </c:pt>
                <c:pt idx="37">
                  <c:v>7.984831307427054E-5</c:v>
                </c:pt>
                <c:pt idx="38">
                  <c:v>1.509453077001061E-4</c:v>
                </c:pt>
                <c:pt idx="39">
                  <c:v>2.8254654023051782E-4</c:v>
                </c:pt>
                <c:pt idx="40">
                  <c:v>5.2369476867022199E-4</c:v>
                </c:pt>
                <c:pt idx="41">
                  <c:v>9.6113800185946196E-4</c:v>
                </c:pt>
                <c:pt idx="42">
                  <c:v>1.7466825748403466E-3</c:v>
                </c:pt>
                <c:pt idx="43">
                  <c:v>3.1431452891970742E-3</c:v>
                </c:pt>
                <c:pt idx="44">
                  <c:v>5.6006535912348507E-3</c:v>
                </c:pt>
                <c:pt idx="45">
                  <c:v>9.8818524597701577E-3</c:v>
                </c:pt>
                <c:pt idx="46">
                  <c:v>1.72649405161357E-2</c:v>
                </c:pt>
                <c:pt idx="47">
                  <c:v>2.9868994555674624E-2</c:v>
                </c:pt>
                <c:pt idx="48">
                  <c:v>5.1168974045350056E-2</c:v>
                </c:pt>
                <c:pt idx="49">
                  <c:v>8.6801106406863462E-2</c:v>
                </c:pt>
                <c:pt idx="50">
                  <c:v>0.14580693654511215</c:v>
                </c:pt>
                <c:pt idx="51">
                  <c:v>0.24253112529344747</c:v>
                </c:pt>
                <c:pt idx="52">
                  <c:v>0.39948016932165231</c:v>
                </c:pt>
                <c:pt idx="53">
                  <c:v>0.65157373657473372</c:v>
                </c:pt>
                <c:pt idx="54">
                  <c:v>1.052385258818537</c:v>
                </c:pt>
                <c:pt idx="55">
                  <c:v>1.683182116615477</c:v>
                </c:pt>
                <c:pt idx="56">
                  <c:v>2.6658459265100465</c:v>
                </c:pt>
                <c:pt idx="57">
                  <c:v>4.1810858418465804</c:v>
                </c:pt>
                <c:pt idx="58">
                  <c:v>6.4937541421186014</c:v>
                </c:pt>
                <c:pt idx="59">
                  <c:v>9.9875288011709209</c:v>
                </c:pt>
                <c:pt idx="60">
                  <c:v>15.211727312067129</c:v>
                </c:pt>
                <c:pt idx="61">
                  <c:v>22.943531245152794</c:v>
                </c:pt>
                <c:pt idx="62">
                  <c:v>34.269385568106166</c:v>
                </c:pt>
                <c:pt idx="63">
                  <c:v>50.689723147736395</c:v>
                </c:pt>
                <c:pt idx="64">
                  <c:v>74.251361789993751</c:v>
                </c:pt>
                <c:pt idx="65">
                  <c:v>107.71181288545273</c:v>
                </c:pt>
                <c:pt idx="66">
                  <c:v>154.73918995590387</c:v>
                </c:pt>
                <c:pt idx="67">
                  <c:v>220.15025965192777</c:v>
                </c:pt>
                <c:pt idx="68">
                  <c:v>310.18728253727642</c:v>
                </c:pt>
                <c:pt idx="69">
                  <c:v>432.83150666237009</c:v>
                </c:pt>
                <c:pt idx="70">
                  <c:v>598.14740488200118</c:v>
                </c:pt>
                <c:pt idx="71">
                  <c:v>818.64695674769769</c:v>
                </c:pt>
                <c:pt idx="72">
                  <c:v>1109.6575397179186</c:v>
                </c:pt>
                <c:pt idx="73">
                  <c:v>1489.6705187256921</c:v>
                </c:pt>
                <c:pt idx="74">
                  <c:v>1980.640771831653</c:v>
                </c:pt>
                <c:pt idx="75">
                  <c:v>2608.2007070571808</c:v>
                </c:pt>
                <c:pt idx="76">
                  <c:v>3401.7465219541727</c:v>
                </c:pt>
                <c:pt idx="77">
                  <c:v>4394.3503998086771</c:v>
                </c:pt>
                <c:pt idx="78">
                  <c:v>5622.4509753643069</c:v>
                </c:pt>
                <c:pt idx="79">
                  <c:v>7125.2767057526435</c:v>
                </c:pt>
                <c:pt idx="80">
                  <c:v>8943.9636168326379</c:v>
                </c:pt>
                <c:pt idx="81">
                  <c:v>11120.340883545783</c:v>
                </c:pt>
                <c:pt idx="82">
                  <c:v>13695.375122102041</c:v>
                </c:pt>
                <c:pt idx="83">
                  <c:v>16707.286859806907</c:v>
                </c:pt>
                <c:pt idx="84">
                  <c:v>20189.379587610139</c:v>
                </c:pt>
                <c:pt idx="85">
                  <c:v>24167.651563254418</c:v>
                </c:pt>
                <c:pt idx="86">
                  <c:v>28658.291022633563</c:v>
                </c:pt>
                <c:pt idx="87">
                  <c:v>33665.18397897917</c:v>
                </c:pt>
                <c:pt idx="88">
                  <c:v>39177.587355038369</c:v>
                </c:pt>
                <c:pt idx="89">
                  <c:v>45168.135735122924</c:v>
                </c:pt>
                <c:pt idx="90">
                  <c:v>51591.354682116071</c:v>
                </c:pt>
                <c:pt idx="91">
                  <c:v>58382.845199385265</c:v>
                </c:pt>
                <c:pt idx="92">
                  <c:v>65459.281207217049</c:v>
                </c:pt>
                <c:pt idx="93">
                  <c:v>72719.324927178663</c:v>
                </c:pt>
                <c:pt idx="94">
                  <c:v>80045.51516255911</c:v>
                </c:pt>
                <c:pt idx="95">
                  <c:v>87307.123526976749</c:v>
                </c:pt>
                <c:pt idx="96">
                  <c:v>94363.907871453863</c:v>
                </c:pt>
                <c:pt idx="97">
                  <c:v>101070.62559314286</c:v>
                </c:pt>
                <c:pt idx="98">
                  <c:v>107282.10796824477</c:v>
                </c:pt>
                <c:pt idx="99">
                  <c:v>112858.64571715493</c:v>
                </c:pt>
                <c:pt idx="100">
                  <c:v>117671.40085621952</c:v>
                </c:pt>
                <c:pt idx="101">
                  <c:v>121607.5442943675</c:v>
                </c:pt>
                <c:pt idx="102">
                  <c:v>124574.82490961171</c:v>
                </c:pt>
                <c:pt idx="103">
                  <c:v>126505.30417062946</c:v>
                </c:pt>
                <c:pt idx="104">
                  <c:v>127358.03900797082</c:v>
                </c:pt>
                <c:pt idx="105">
                  <c:v>127120.56085353097</c:v>
                </c:pt>
                <c:pt idx="106">
                  <c:v>125809.07526119384</c:v>
                </c:pt>
                <c:pt idx="107">
                  <c:v>123467.3879952342</c:v>
                </c:pt>
                <c:pt idx="108">
                  <c:v>120164.64319043582</c:v>
                </c:pt>
                <c:pt idx="109">
                  <c:v>115992.03072005959</c:v>
                </c:pt>
                <c:pt idx="110">
                  <c:v>111058.67775189712</c:v>
                </c:pt>
                <c:pt idx="111">
                  <c:v>105486.97952580574</c:v>
                </c:pt>
                <c:pt idx="112">
                  <c:v>99407.644371824092</c:v>
                </c:pt>
                <c:pt idx="113">
                  <c:v>92954.72749639675</c:v>
                </c:pt>
                <c:pt idx="114">
                  <c:v>86260.90851313209</c:v>
                </c:pt>
                <c:pt idx="115">
                  <c:v>79453.232129018725</c:v>
                </c:pt>
                <c:pt idx="116">
                  <c:v>72649.48388442045</c:v>
                </c:pt>
                <c:pt idx="117">
                  <c:v>65955.318271296594</c:v>
                </c:pt>
                <c:pt idx="118">
                  <c:v>59462.199751050335</c:v>
                </c:pt>
                <c:pt idx="119">
                  <c:v>53246.162821917635</c:v>
                </c:pt>
                <c:pt idx="120">
                  <c:v>47367.349132889052</c:v>
                </c:pt>
                <c:pt idx="121">
                  <c:v>41870.240539472594</c:v>
                </c:pt>
                <c:pt idx="122">
                  <c:v>36784.478684433991</c:v>
                </c:pt>
                <c:pt idx="123">
                  <c:v>32126.144641811148</c:v>
                </c:pt>
                <c:pt idx="124">
                  <c:v>27899.36600738826</c:v>
                </c:pt>
                <c:pt idx="125">
                  <c:v>24098.122183287756</c:v>
                </c:pt>
                <c:pt idx="126">
                  <c:v>20708.1297155754</c:v>
                </c:pt>
                <c:pt idx="127">
                  <c:v>17708.706171893868</c:v>
                </c:pt>
                <c:pt idx="128">
                  <c:v>15074.53103616451</c:v>
                </c:pt>
                <c:pt idx="129">
                  <c:v>12777.243348985454</c:v>
                </c:pt>
                <c:pt idx="130">
                  <c:v>10786.8365849288</c:v>
                </c:pt>
                <c:pt idx="131">
                  <c:v>9072.8301871741696</c:v>
                </c:pt>
                <c:pt idx="132">
                  <c:v>7605.2133144518284</c:v>
                </c:pt>
                <c:pt idx="133">
                  <c:v>6355.169221471162</c:v>
                </c:pt>
                <c:pt idx="134">
                  <c:v>5295.598119705779</c:v>
                </c:pt>
                <c:pt idx="135">
                  <c:v>4401.4625324271719</c:v>
                </c:pt>
                <c:pt idx="136">
                  <c:v>3649.9824185296702</c:v>
                </c:pt>
                <c:pt idx="137">
                  <c:v>3020.7081959647376</c:v>
                </c:pt>
                <c:pt idx="138">
                  <c:v>2495.4988051885712</c:v>
                </c:pt>
                <c:pt idx="139">
                  <c:v>2058.4296519009108</c:v>
                </c:pt>
                <c:pt idx="140">
                  <c:v>1695.6521663148956</c:v>
                </c:pt>
                <c:pt idx="141">
                  <c:v>1395.223223734117</c:v>
                </c:pt>
                <c:pt idx="142">
                  <c:v>1146.9191291790778</c:v>
                </c:pt>
                <c:pt idx="143">
                  <c:v>942.04551073163236</c:v>
                </c:pt>
                <c:pt idx="144">
                  <c:v>773.25145523800165</c:v>
                </c:pt>
                <c:pt idx="145">
                  <c:v>634.35363861409883</c:v>
                </c:pt>
                <c:pt idx="146">
                  <c:v>520.17408208239328</c:v>
                </c:pt>
                <c:pt idx="147">
                  <c:v>426.39349467564273</c:v>
                </c:pt>
                <c:pt idx="148">
                  <c:v>349.42090036258031</c:v>
                </c:pt>
                <c:pt idx="149">
                  <c:v>286.2793430061239</c:v>
                </c:pt>
                <c:pt idx="150">
                  <c:v>234.50685129313041</c:v>
                </c:pt>
                <c:pt idx="151">
                  <c:v>192.07147000582711</c:v>
                </c:pt>
                <c:pt idx="152">
                  <c:v>157.29896651690521</c:v>
                </c:pt>
                <c:pt idx="153">
                  <c:v>128.81175473710485</c:v>
                </c:pt>
                <c:pt idx="154">
                  <c:v>105.47760209818824</c:v>
                </c:pt>
                <c:pt idx="155">
                  <c:v>86.366766764176759</c:v>
                </c:pt>
                <c:pt idx="156">
                  <c:v>70.716327920571615</c:v>
                </c:pt>
                <c:pt idx="157">
                  <c:v>57.900603547072279</c:v>
                </c:pt>
                <c:pt idx="158">
                  <c:v>47.406685514213521</c:v>
                </c:pt>
                <c:pt idx="159">
                  <c:v>38.814252689127258</c:v>
                </c:pt>
                <c:pt idx="160">
                  <c:v>31.778944323101495</c:v>
                </c:pt>
                <c:pt idx="161">
                  <c:v>26.018685586676224</c:v>
                </c:pt>
                <c:pt idx="162">
                  <c:v>21.302453804830577</c:v>
                </c:pt>
                <c:pt idx="163">
                  <c:v>17.44105786586584</c:v>
                </c:pt>
                <c:pt idx="164">
                  <c:v>14.279575098558167</c:v>
                </c:pt>
                <c:pt idx="165">
                  <c:v>11.691150830392695</c:v>
                </c:pt>
                <c:pt idx="166">
                  <c:v>9.5719170256955994</c:v>
                </c:pt>
                <c:pt idx="167">
                  <c:v>7.836829195555767</c:v>
                </c:pt>
                <c:pt idx="168">
                  <c:v>6.4162563251837259</c:v>
                </c:pt>
                <c:pt idx="169">
                  <c:v>5.2531880232943893</c:v>
                </c:pt>
                <c:pt idx="170">
                  <c:v>4.3009474144698308</c:v>
                </c:pt>
                <c:pt idx="171">
                  <c:v>3.5213183269567105</c:v>
                </c:pt>
                <c:pt idx="172">
                  <c:v>2.883011808012808</c:v>
                </c:pt>
                <c:pt idx="173">
                  <c:v>2.3604105272251084</c:v>
                </c:pt>
                <c:pt idx="174">
                  <c:v>1.9325407360447286</c:v>
                </c:pt>
                <c:pt idx="175">
                  <c:v>1.5822305548422517</c:v>
                </c:pt>
                <c:pt idx="176">
                  <c:v>1.2954208244178853</c:v>
                </c:pt>
                <c:pt idx="177">
                  <c:v>1.0606008721493512</c:v>
                </c:pt>
                <c:pt idx="178">
                  <c:v>0.86834655308795317</c:v>
                </c:pt>
                <c:pt idx="179">
                  <c:v>0.71094202841229182</c:v>
                </c:pt>
                <c:pt idx="180">
                  <c:v>0.58207010279738647</c:v>
                </c:pt>
                <c:pt idx="181">
                  <c:v>0.47655869382810195</c:v>
                </c:pt>
                <c:pt idx="182">
                  <c:v>0.39017325837846895</c:v>
                </c:pt>
                <c:pt idx="183">
                  <c:v>0.31944684570406406</c:v>
                </c:pt>
                <c:pt idx="184">
                  <c:v>0.26154095657203053</c:v>
                </c:pt>
                <c:pt idx="185">
                  <c:v>0.21413162434186758</c:v>
                </c:pt>
                <c:pt idx="186">
                  <c:v>0.1753161460598395</c:v>
                </c:pt>
                <c:pt idx="187">
                  <c:v>0.14353672029100431</c:v>
                </c:pt>
                <c:pt idx="188">
                  <c:v>0.11751792709959459</c:v>
                </c:pt>
                <c:pt idx="189">
                  <c:v>9.6215540954163459E-2</c:v>
                </c:pt>
                <c:pt idx="190">
                  <c:v>7.8774622303839248E-2</c:v>
                </c:pt>
                <c:pt idx="191">
                  <c:v>6.4495205841960071E-2</c:v>
                </c:pt>
                <c:pt idx="192">
                  <c:v>5.2804208448647784E-2</c:v>
                </c:pt>
                <c:pt idx="193">
                  <c:v>4.3232429349144473E-2</c:v>
                </c:pt>
                <c:pt idx="194">
                  <c:v>3.5395719438232803E-2</c:v>
                </c:pt>
                <c:pt idx="195">
                  <c:v>2.8979564031596444E-2</c:v>
                </c:pt>
                <c:pt idx="196">
                  <c:v>2.3726460283336647E-2</c:v>
                </c:pt>
                <c:pt idx="197">
                  <c:v>1.9425582695781301E-2</c:v>
                </c:pt>
                <c:pt idx="198">
                  <c:v>1.5904321949412308E-2</c:v>
                </c:pt>
                <c:pt idx="199">
                  <c:v>1.3021357486768765E-2</c:v>
                </c:pt>
                <c:pt idx="200">
                  <c:v>1.0660985821311218E-2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B08-49A8-AB3E-1801DC8905C0}"/>
            </c:ext>
          </c:extLst>
        </c:ser>
        <c:ser>
          <c:idx val="4"/>
          <c:order val="3"/>
          <c:tx>
            <c:strRef>
              <c:f>'Contamination plotter skewed'!$L$1</c:f>
              <c:strCache>
                <c:ptCount val="1"/>
                <c:pt idx="0">
                  <c:v>skewed contaminant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'Contamination plotter skewed'!$F$3:$F$203</c:f>
              <c:numCache>
                <c:formatCode>General</c:formatCode>
                <c:ptCount val="201"/>
                <c:pt idx="0">
                  <c:v>55.92968095553347</c:v>
                </c:pt>
                <c:pt idx="1">
                  <c:v>55.929799980179041</c:v>
                </c:pt>
                <c:pt idx="2">
                  <c:v>55.929919004824619</c:v>
                </c:pt>
                <c:pt idx="3">
                  <c:v>55.930038029470197</c:v>
                </c:pt>
                <c:pt idx="4">
                  <c:v>55.930157054115767</c:v>
                </c:pt>
                <c:pt idx="5">
                  <c:v>55.930276078761345</c:v>
                </c:pt>
                <c:pt idx="6">
                  <c:v>55.930395103406916</c:v>
                </c:pt>
                <c:pt idx="7">
                  <c:v>55.930514128052494</c:v>
                </c:pt>
                <c:pt idx="8">
                  <c:v>55.930633152698064</c:v>
                </c:pt>
                <c:pt idx="9">
                  <c:v>55.930752177343642</c:v>
                </c:pt>
                <c:pt idx="10">
                  <c:v>55.93087120198922</c:v>
                </c:pt>
                <c:pt idx="11">
                  <c:v>55.93099022663479</c:v>
                </c:pt>
                <c:pt idx="12">
                  <c:v>55.931109251280368</c:v>
                </c:pt>
                <c:pt idx="13">
                  <c:v>55.931228275925939</c:v>
                </c:pt>
                <c:pt idx="14">
                  <c:v>55.931347300571517</c:v>
                </c:pt>
                <c:pt idx="15">
                  <c:v>55.931466325217087</c:v>
                </c:pt>
                <c:pt idx="16">
                  <c:v>55.931585349862665</c:v>
                </c:pt>
                <c:pt idx="17">
                  <c:v>55.931704374508236</c:v>
                </c:pt>
                <c:pt idx="18">
                  <c:v>55.931823399153814</c:v>
                </c:pt>
                <c:pt idx="19">
                  <c:v>55.931942423799391</c:v>
                </c:pt>
                <c:pt idx="20">
                  <c:v>55.932061448444962</c:v>
                </c:pt>
                <c:pt idx="21">
                  <c:v>55.93218047309054</c:v>
                </c:pt>
                <c:pt idx="22">
                  <c:v>55.932299497736111</c:v>
                </c:pt>
                <c:pt idx="23">
                  <c:v>55.932418522381688</c:v>
                </c:pt>
                <c:pt idx="24">
                  <c:v>55.932537547027259</c:v>
                </c:pt>
                <c:pt idx="25">
                  <c:v>55.932656571672837</c:v>
                </c:pt>
                <c:pt idx="26">
                  <c:v>55.932775596318407</c:v>
                </c:pt>
                <c:pt idx="27">
                  <c:v>55.932894620963985</c:v>
                </c:pt>
                <c:pt idx="28">
                  <c:v>55.933013645609563</c:v>
                </c:pt>
                <c:pt idx="29">
                  <c:v>55.933132670255134</c:v>
                </c:pt>
                <c:pt idx="30">
                  <c:v>55.933251694900711</c:v>
                </c:pt>
                <c:pt idx="31">
                  <c:v>55.933370719546282</c:v>
                </c:pt>
                <c:pt idx="32">
                  <c:v>55.93348974419186</c:v>
                </c:pt>
                <c:pt idx="33">
                  <c:v>55.933608768837431</c:v>
                </c:pt>
                <c:pt idx="34">
                  <c:v>55.933727793483008</c:v>
                </c:pt>
                <c:pt idx="35">
                  <c:v>55.933846818128586</c:v>
                </c:pt>
                <c:pt idx="36">
                  <c:v>55.933965842774157</c:v>
                </c:pt>
                <c:pt idx="37">
                  <c:v>55.934084867419735</c:v>
                </c:pt>
                <c:pt idx="38">
                  <c:v>55.934203892065305</c:v>
                </c:pt>
                <c:pt idx="39">
                  <c:v>55.934322916710883</c:v>
                </c:pt>
                <c:pt idx="40">
                  <c:v>55.934441941356454</c:v>
                </c:pt>
                <c:pt idx="41">
                  <c:v>55.934560966002032</c:v>
                </c:pt>
                <c:pt idx="42">
                  <c:v>55.934679990647602</c:v>
                </c:pt>
                <c:pt idx="43">
                  <c:v>55.93479901529318</c:v>
                </c:pt>
                <c:pt idx="44">
                  <c:v>55.934918039938758</c:v>
                </c:pt>
                <c:pt idx="45">
                  <c:v>55.935037064584328</c:v>
                </c:pt>
                <c:pt idx="46">
                  <c:v>55.935156089229906</c:v>
                </c:pt>
                <c:pt idx="47">
                  <c:v>55.935275113875477</c:v>
                </c:pt>
                <c:pt idx="48">
                  <c:v>55.935394138521055</c:v>
                </c:pt>
                <c:pt idx="49">
                  <c:v>55.935513163166625</c:v>
                </c:pt>
                <c:pt idx="50">
                  <c:v>55.935632187812203</c:v>
                </c:pt>
                <c:pt idx="51">
                  <c:v>55.935751212457781</c:v>
                </c:pt>
                <c:pt idx="52">
                  <c:v>55.935870237103352</c:v>
                </c:pt>
                <c:pt idx="53">
                  <c:v>55.935989261748929</c:v>
                </c:pt>
                <c:pt idx="54">
                  <c:v>55.9361082863945</c:v>
                </c:pt>
                <c:pt idx="55">
                  <c:v>55.936227311040078</c:v>
                </c:pt>
                <c:pt idx="56">
                  <c:v>55.936346335685649</c:v>
                </c:pt>
                <c:pt idx="57">
                  <c:v>55.936465360331226</c:v>
                </c:pt>
                <c:pt idx="58">
                  <c:v>55.936584384976797</c:v>
                </c:pt>
                <c:pt idx="59">
                  <c:v>55.936703409622375</c:v>
                </c:pt>
                <c:pt idx="60">
                  <c:v>55.936822434267953</c:v>
                </c:pt>
                <c:pt idx="61">
                  <c:v>55.936941458913523</c:v>
                </c:pt>
                <c:pt idx="62">
                  <c:v>55.937060483559101</c:v>
                </c:pt>
                <c:pt idx="63">
                  <c:v>55.937179508204672</c:v>
                </c:pt>
                <c:pt idx="64">
                  <c:v>55.937298532850249</c:v>
                </c:pt>
                <c:pt idx="65">
                  <c:v>55.93741755749582</c:v>
                </c:pt>
                <c:pt idx="66">
                  <c:v>55.937536582141398</c:v>
                </c:pt>
                <c:pt idx="67">
                  <c:v>55.937655606786969</c:v>
                </c:pt>
                <c:pt idx="68">
                  <c:v>55.937774631432546</c:v>
                </c:pt>
                <c:pt idx="69">
                  <c:v>55.937893656078124</c:v>
                </c:pt>
                <c:pt idx="70">
                  <c:v>55.938012680723695</c:v>
                </c:pt>
                <c:pt idx="71">
                  <c:v>55.938131705369273</c:v>
                </c:pt>
                <c:pt idx="72">
                  <c:v>55.938250730014843</c:v>
                </c:pt>
                <c:pt idx="73">
                  <c:v>55.938369754660421</c:v>
                </c:pt>
                <c:pt idx="74">
                  <c:v>55.938488779305992</c:v>
                </c:pt>
                <c:pt idx="75">
                  <c:v>55.93860780395157</c:v>
                </c:pt>
                <c:pt idx="76">
                  <c:v>55.938726828597147</c:v>
                </c:pt>
                <c:pt idx="77">
                  <c:v>55.938845853242718</c:v>
                </c:pt>
                <c:pt idx="78">
                  <c:v>55.938964877888296</c:v>
                </c:pt>
                <c:pt idx="79">
                  <c:v>55.939083902533866</c:v>
                </c:pt>
                <c:pt idx="80">
                  <c:v>55.939202927179444</c:v>
                </c:pt>
                <c:pt idx="81">
                  <c:v>55.939321951825015</c:v>
                </c:pt>
                <c:pt idx="82">
                  <c:v>55.939440976470593</c:v>
                </c:pt>
                <c:pt idx="83">
                  <c:v>55.939560001116163</c:v>
                </c:pt>
                <c:pt idx="84">
                  <c:v>55.939679025761741</c:v>
                </c:pt>
                <c:pt idx="85">
                  <c:v>55.939798050407319</c:v>
                </c:pt>
                <c:pt idx="86">
                  <c:v>55.93991707505289</c:v>
                </c:pt>
                <c:pt idx="87">
                  <c:v>55.940036099698467</c:v>
                </c:pt>
                <c:pt idx="88">
                  <c:v>55.940155124344038</c:v>
                </c:pt>
                <c:pt idx="89">
                  <c:v>55.940274148989616</c:v>
                </c:pt>
                <c:pt idx="90">
                  <c:v>55.940393173635186</c:v>
                </c:pt>
                <c:pt idx="91">
                  <c:v>55.940512198280764</c:v>
                </c:pt>
                <c:pt idx="92">
                  <c:v>55.940631222926342</c:v>
                </c:pt>
                <c:pt idx="93">
                  <c:v>55.940750247571913</c:v>
                </c:pt>
                <c:pt idx="94">
                  <c:v>55.940869272217491</c:v>
                </c:pt>
                <c:pt idx="95">
                  <c:v>55.940988296863061</c:v>
                </c:pt>
                <c:pt idx="96">
                  <c:v>55.941107321508639</c:v>
                </c:pt>
                <c:pt idx="97">
                  <c:v>55.94122634615421</c:v>
                </c:pt>
                <c:pt idx="98">
                  <c:v>55.941345370799787</c:v>
                </c:pt>
                <c:pt idx="99">
                  <c:v>55.941464395445358</c:v>
                </c:pt>
                <c:pt idx="100">
                  <c:v>55.941583420090936</c:v>
                </c:pt>
                <c:pt idx="101">
                  <c:v>55.941702444736514</c:v>
                </c:pt>
                <c:pt idx="102">
                  <c:v>55.941821469382084</c:v>
                </c:pt>
                <c:pt idx="103">
                  <c:v>55.941940494027662</c:v>
                </c:pt>
                <c:pt idx="104">
                  <c:v>55.942059518673233</c:v>
                </c:pt>
                <c:pt idx="105">
                  <c:v>55.942178543318811</c:v>
                </c:pt>
                <c:pt idx="106">
                  <c:v>55.942297567964381</c:v>
                </c:pt>
                <c:pt idx="107">
                  <c:v>55.942416592609959</c:v>
                </c:pt>
                <c:pt idx="108">
                  <c:v>55.94253561725553</c:v>
                </c:pt>
                <c:pt idx="109">
                  <c:v>55.942654641901107</c:v>
                </c:pt>
                <c:pt idx="110">
                  <c:v>55.942773666546685</c:v>
                </c:pt>
                <c:pt idx="111">
                  <c:v>55.942892691192256</c:v>
                </c:pt>
                <c:pt idx="112">
                  <c:v>55.943011715837834</c:v>
                </c:pt>
                <c:pt idx="113">
                  <c:v>55.943130740483404</c:v>
                </c:pt>
                <c:pt idx="114">
                  <c:v>55.943249765128982</c:v>
                </c:pt>
                <c:pt idx="115">
                  <c:v>55.943368789774553</c:v>
                </c:pt>
                <c:pt idx="116">
                  <c:v>55.943487814420131</c:v>
                </c:pt>
                <c:pt idx="117">
                  <c:v>55.943606839065708</c:v>
                </c:pt>
                <c:pt idx="118">
                  <c:v>55.943725863711279</c:v>
                </c:pt>
                <c:pt idx="119">
                  <c:v>55.943844888356857</c:v>
                </c:pt>
                <c:pt idx="120">
                  <c:v>55.943963913002428</c:v>
                </c:pt>
                <c:pt idx="121">
                  <c:v>55.944082937648005</c:v>
                </c:pt>
                <c:pt idx="122">
                  <c:v>55.944201962293576</c:v>
                </c:pt>
                <c:pt idx="123">
                  <c:v>55.944320986939154</c:v>
                </c:pt>
                <c:pt idx="124">
                  <c:v>55.944440011584724</c:v>
                </c:pt>
                <c:pt idx="125">
                  <c:v>55.944559036230302</c:v>
                </c:pt>
                <c:pt idx="126">
                  <c:v>55.94467806087588</c:v>
                </c:pt>
                <c:pt idx="127">
                  <c:v>55.944797085521451</c:v>
                </c:pt>
                <c:pt idx="128">
                  <c:v>55.944916110167028</c:v>
                </c:pt>
                <c:pt idx="129">
                  <c:v>55.945035134812599</c:v>
                </c:pt>
                <c:pt idx="130">
                  <c:v>55.945154159458177</c:v>
                </c:pt>
                <c:pt idx="131">
                  <c:v>55.945273184103748</c:v>
                </c:pt>
                <c:pt idx="132">
                  <c:v>55.945392208749325</c:v>
                </c:pt>
                <c:pt idx="133">
                  <c:v>55.945511233394903</c:v>
                </c:pt>
                <c:pt idx="134">
                  <c:v>55.945630258040474</c:v>
                </c:pt>
                <c:pt idx="135">
                  <c:v>55.945749282686052</c:v>
                </c:pt>
                <c:pt idx="136">
                  <c:v>55.945868307331622</c:v>
                </c:pt>
                <c:pt idx="137">
                  <c:v>55.9459873319772</c:v>
                </c:pt>
                <c:pt idx="138">
                  <c:v>55.946106356622771</c:v>
                </c:pt>
                <c:pt idx="139">
                  <c:v>55.946225381268349</c:v>
                </c:pt>
                <c:pt idx="140">
                  <c:v>55.946344405913919</c:v>
                </c:pt>
                <c:pt idx="141">
                  <c:v>55.946463430559497</c:v>
                </c:pt>
                <c:pt idx="142">
                  <c:v>55.946582455205075</c:v>
                </c:pt>
                <c:pt idx="143">
                  <c:v>55.946701479850645</c:v>
                </c:pt>
                <c:pt idx="144">
                  <c:v>55.946820504496223</c:v>
                </c:pt>
                <c:pt idx="145">
                  <c:v>55.946939529141794</c:v>
                </c:pt>
                <c:pt idx="146">
                  <c:v>55.947058553787372</c:v>
                </c:pt>
                <c:pt idx="147">
                  <c:v>55.947177578432942</c:v>
                </c:pt>
                <c:pt idx="148">
                  <c:v>55.94729660307852</c:v>
                </c:pt>
                <c:pt idx="149">
                  <c:v>55.947415627724091</c:v>
                </c:pt>
                <c:pt idx="150">
                  <c:v>55.947534652369669</c:v>
                </c:pt>
                <c:pt idx="151">
                  <c:v>55.947653677015246</c:v>
                </c:pt>
                <c:pt idx="152">
                  <c:v>55.947772701660817</c:v>
                </c:pt>
                <c:pt idx="153">
                  <c:v>55.947891726306395</c:v>
                </c:pt>
                <c:pt idx="154">
                  <c:v>55.948010750951966</c:v>
                </c:pt>
                <c:pt idx="155">
                  <c:v>55.948129775597543</c:v>
                </c:pt>
                <c:pt idx="156">
                  <c:v>55.948248800243114</c:v>
                </c:pt>
                <c:pt idx="157">
                  <c:v>55.948367824888692</c:v>
                </c:pt>
                <c:pt idx="158">
                  <c:v>55.94848684953427</c:v>
                </c:pt>
                <c:pt idx="159">
                  <c:v>55.94860587417984</c:v>
                </c:pt>
                <c:pt idx="160">
                  <c:v>55.948724898825418</c:v>
                </c:pt>
                <c:pt idx="161">
                  <c:v>55.948843923470989</c:v>
                </c:pt>
                <c:pt idx="162">
                  <c:v>55.948962948116566</c:v>
                </c:pt>
                <c:pt idx="163">
                  <c:v>55.949081972762137</c:v>
                </c:pt>
                <c:pt idx="164">
                  <c:v>55.949200997407715</c:v>
                </c:pt>
                <c:pt idx="165">
                  <c:v>55.949320022053286</c:v>
                </c:pt>
                <c:pt idx="166">
                  <c:v>55.949439046698863</c:v>
                </c:pt>
                <c:pt idx="167">
                  <c:v>55.949558071344441</c:v>
                </c:pt>
                <c:pt idx="168">
                  <c:v>55.949677095990012</c:v>
                </c:pt>
                <c:pt idx="169">
                  <c:v>55.94979612063559</c:v>
                </c:pt>
                <c:pt idx="170">
                  <c:v>55.94991514528116</c:v>
                </c:pt>
                <c:pt idx="171">
                  <c:v>55.950034169926738</c:v>
                </c:pt>
                <c:pt idx="172">
                  <c:v>55.950153194572309</c:v>
                </c:pt>
                <c:pt idx="173">
                  <c:v>55.950272219217887</c:v>
                </c:pt>
                <c:pt idx="174">
                  <c:v>55.950391243863457</c:v>
                </c:pt>
                <c:pt idx="175">
                  <c:v>55.950510268509035</c:v>
                </c:pt>
                <c:pt idx="176">
                  <c:v>55.950629293154613</c:v>
                </c:pt>
                <c:pt idx="177">
                  <c:v>55.950748317800183</c:v>
                </c:pt>
                <c:pt idx="178">
                  <c:v>55.950867342445761</c:v>
                </c:pt>
                <c:pt idx="179">
                  <c:v>55.950986367091332</c:v>
                </c:pt>
                <c:pt idx="180">
                  <c:v>55.95110539173691</c:v>
                </c:pt>
                <c:pt idx="181">
                  <c:v>55.95122441638248</c:v>
                </c:pt>
                <c:pt idx="182">
                  <c:v>55.951343441028058</c:v>
                </c:pt>
                <c:pt idx="183">
                  <c:v>55.951462465673636</c:v>
                </c:pt>
                <c:pt idx="184">
                  <c:v>55.951581490319207</c:v>
                </c:pt>
                <c:pt idx="185">
                  <c:v>55.951700514964784</c:v>
                </c:pt>
                <c:pt idx="186">
                  <c:v>55.951819539610355</c:v>
                </c:pt>
                <c:pt idx="187">
                  <c:v>55.951938564255933</c:v>
                </c:pt>
                <c:pt idx="188">
                  <c:v>55.952057588901503</c:v>
                </c:pt>
                <c:pt idx="189">
                  <c:v>55.952176613547081</c:v>
                </c:pt>
                <c:pt idx="190">
                  <c:v>55.952295638192652</c:v>
                </c:pt>
                <c:pt idx="191">
                  <c:v>55.95241466283823</c:v>
                </c:pt>
                <c:pt idx="192">
                  <c:v>55.952533687483808</c:v>
                </c:pt>
                <c:pt idx="193">
                  <c:v>55.952652712129378</c:v>
                </c:pt>
                <c:pt idx="194">
                  <c:v>55.952771736774956</c:v>
                </c:pt>
                <c:pt idx="195">
                  <c:v>55.952890761420527</c:v>
                </c:pt>
                <c:pt idx="196">
                  <c:v>55.953009786066104</c:v>
                </c:pt>
                <c:pt idx="197">
                  <c:v>55.953128810711675</c:v>
                </c:pt>
                <c:pt idx="198">
                  <c:v>55.953247835357253</c:v>
                </c:pt>
                <c:pt idx="199">
                  <c:v>55.953366860002831</c:v>
                </c:pt>
                <c:pt idx="200">
                  <c:v>55.953485884648401</c:v>
                </c:pt>
              </c:numCache>
            </c:numRef>
          </c:xVal>
          <c:yVal>
            <c:numRef>
              <c:f>'Contamination plotter skewed'!$L$3:$L$203</c:f>
              <c:numCache>
                <c:formatCode>0.00E+00</c:formatCode>
                <c:ptCount val="201"/>
                <c:pt idx="0">
                  <c:v>3432545.9739651885</c:v>
                </c:pt>
                <c:pt idx="1">
                  <c:v>5154803.8853893252</c:v>
                </c:pt>
                <c:pt idx="2">
                  <c:v>7666066.8534643184</c:v>
                </c:pt>
                <c:pt idx="3">
                  <c:v>11290183.718315775</c:v>
                </c:pt>
                <c:pt idx="4">
                  <c:v>16466480.804636575</c:v>
                </c:pt>
                <c:pt idx="5">
                  <c:v>23783487.010513302</c:v>
                </c:pt>
                <c:pt idx="6">
                  <c:v>34019580.721028715</c:v>
                </c:pt>
                <c:pt idx="7">
                  <c:v>48190894.04464981</c:v>
                </c:pt>
                <c:pt idx="8">
                  <c:v>67606382.24864094</c:v>
                </c:pt>
                <c:pt idx="9">
                  <c:v>93929362.417800099</c:v>
                </c:pt>
                <c:pt idx="10">
                  <c:v>129244031.67267542</c:v>
                </c:pt>
                <c:pt idx="11">
                  <c:v>176124494.20006308</c:v>
                </c:pt>
                <c:pt idx="12">
                  <c:v>237702681.80983269</c:v>
                </c:pt>
                <c:pt idx="13">
                  <c:v>317730296.39558136</c:v>
                </c:pt>
                <c:pt idx="14">
                  <c:v>420628618.01792592</c:v>
                </c:pt>
                <c:pt idx="15">
                  <c:v>551518825.3208642</c:v>
                </c:pt>
                <c:pt idx="16">
                  <c:v>716224513.83684421</c:v>
                </c:pt>
                <c:pt idx="17">
                  <c:v>921237542.43132186</c:v>
                </c:pt>
                <c:pt idx="18">
                  <c:v>1173638372.4285836</c:v>
                </c:pt>
                <c:pt idx="19">
                  <c:v>1480962861.3022144</c:v>
                </c:pt>
                <c:pt idx="20">
                  <c:v>1851009180.9676464</c:v>
                </c:pt>
                <c:pt idx="21">
                  <c:v>2291581237.9374161</c:v>
                </c:pt>
                <c:pt idx="22">
                  <c:v>2810168688.9236732</c:v>
                </c:pt>
                <c:pt idx="23">
                  <c:v>3413568277.5794868</c:v>
                </c:pt>
                <c:pt idx="24">
                  <c:v>4107456549.1665392</c:v>
                </c:pt>
                <c:pt idx="25">
                  <c:v>4895929699.8083792</c:v>
                </c:pt>
                <c:pt idx="26">
                  <c:v>5781031930.1191168</c:v>
                </c:pt>
                <c:pt idx="27">
                  <c:v>6762298674.1733685</c:v>
                </c:pt>
                <c:pt idx="28">
                  <c:v>7836344877.27318</c:v>
                </c:pt>
                <c:pt idx="29">
                  <c:v>8996530547.1457195</c:v>
                </c:pt>
                <c:pt idx="30">
                  <c:v>10232735608.675491</c:v>
                </c:pt>
                <c:pt idx="31">
                  <c:v>11531273318.430235</c:v>
                </c:pt>
                <c:pt idx="32">
                  <c:v>12874966010.758814</c:v>
                </c:pt>
                <c:pt idx="33">
                  <c:v>14243398859.572004</c:v>
                </c:pt>
                <c:pt idx="34">
                  <c:v>15613357053.32761</c:v>
                </c:pt>
                <c:pt idx="35">
                  <c:v>16959439928.367683</c:v>
                </c:pt>
                <c:pt idx="36">
                  <c:v>18254833080.627117</c:v>
                </c:pt>
                <c:pt idx="37">
                  <c:v>19472207286.540379</c:v>
                </c:pt>
                <c:pt idx="38">
                  <c:v>20584702302.504425</c:v>
                </c:pt>
                <c:pt idx="39">
                  <c:v>21566945305.443317</c:v>
                </c:pt>
                <c:pt idx="40">
                  <c:v>22396048737.175926</c:v>
                </c:pt>
                <c:pt idx="41">
                  <c:v>23052531232.645546</c:v>
                </c:pt>
                <c:pt idx="42">
                  <c:v>23521108383.922783</c:v>
                </c:pt>
                <c:pt idx="43">
                  <c:v>23791307206.479736</c:v>
                </c:pt>
                <c:pt idx="44">
                  <c:v>23857868811.508495</c:v>
                </c:pt>
                <c:pt idx="45">
                  <c:v>23720917117.800316</c:v>
                </c:pt>
                <c:pt idx="46">
                  <c:v>23385886356.759655</c:v>
                </c:pt>
                <c:pt idx="47">
                  <c:v>22863215405.291264</c:v>
                </c:pt>
                <c:pt idx="48">
                  <c:v>22167831368.260078</c:v>
                </c:pt>
                <c:pt idx="49">
                  <c:v>21318457187.075741</c:v>
                </c:pt>
                <c:pt idx="50">
                  <c:v>20336787447.714161</c:v>
                </c:pt>
                <c:pt idx="51">
                  <c:v>19246582388.002392</c:v>
                </c:pt>
                <c:pt idx="52">
                  <c:v>18072732082.524063</c:v>
                </c:pt>
                <c:pt idx="53">
                  <c:v>16840341008.929483</c:v>
                </c:pt>
                <c:pt idx="54">
                  <c:v>15573878077.68063</c:v>
                </c:pt>
                <c:pt idx="55">
                  <c:v>14296429406.99958</c:v>
                </c:pt>
                <c:pt idx="56">
                  <c:v>13029081500.972897</c:v>
                </c:pt>
                <c:pt idx="57">
                  <c:v>11790451948.251041</c:v>
                </c:pt>
                <c:pt idx="58">
                  <c:v>10596374224.000269</c:v>
                </c:pt>
                <c:pt idx="59">
                  <c:v>9459733432.5298767</c:v>
                </c:pt>
                <c:pt idx="60">
                  <c:v>8390441529.4284582</c:v>
                </c:pt>
                <c:pt idx="61">
                  <c:v>7395534126.4171705</c:v>
                </c:pt>
                <c:pt idx="62">
                  <c:v>6479366643.2048655</c:v>
                </c:pt>
                <c:pt idx="63">
                  <c:v>5643885331.3916655</c:v>
                </c:pt>
                <c:pt idx="64">
                  <c:v>4888948394.3102131</c:v>
                </c:pt>
                <c:pt idx="65">
                  <c:v>4212673774.3406415</c:v>
                </c:pt>
                <c:pt idx="66">
                  <c:v>3611792784.5875759</c:v>
                </c:pt>
                <c:pt idx="67">
                  <c:v>3081992222.6737347</c:v>
                </c:pt>
                <c:pt idx="68">
                  <c:v>2618231502.1929531</c:v>
                </c:pt>
                <c:pt idx="69">
                  <c:v>2215025319.3904486</c:v>
                </c:pt>
                <c:pt idx="70">
                  <c:v>1866686132.1082623</c:v>
                </c:pt>
                <c:pt idx="71">
                  <c:v>1567524054.2794609</c:v>
                </c:pt>
                <c:pt idx="72">
                  <c:v>1312004520.1519804</c:v>
                </c:pt>
                <c:pt idx="73">
                  <c:v>1094866187.0276015</c:v>
                </c:pt>
                <c:pt idx="74">
                  <c:v>911203026.66935909</c:v>
                </c:pt>
                <c:pt idx="75">
                  <c:v>756515449.5479058</c:v>
                </c:pt>
                <c:pt idx="76">
                  <c:v>626735698.85492802</c:v>
                </c:pt>
                <c:pt idx="77">
                  <c:v>518232738.70752162</c:v>
                </c:pt>
                <c:pt idx="78">
                  <c:v>427801550.34020287</c:v>
                </c:pt>
                <c:pt idx="79">
                  <c:v>352641238.73037863</c:v>
                </c:pt>
                <c:pt idx="80">
                  <c:v>290325727.76917857</c:v>
                </c:pt>
                <c:pt idx="81">
                  <c:v>238770156.73325813</c:v>
                </c:pt>
                <c:pt idx="82">
                  <c:v>196195437.63083345</c:v>
                </c:pt>
                <c:pt idx="83">
                  <c:v>161092830.92907116</c:v>
                </c:pt>
                <c:pt idx="84">
                  <c:v>132189868.17347234</c:v>
                </c:pt>
                <c:pt idx="85">
                  <c:v>108418505.90721387</c:v>
                </c:pt>
                <c:pt idx="86">
                  <c:v>88886037.023963243</c:v>
                </c:pt>
                <c:pt idx="87">
                  <c:v>72849008.974863172</c:v>
                </c:pt>
                <c:pt idx="88">
                  <c:v>59690193.874430552</c:v>
                </c:pt>
                <c:pt idx="89">
                  <c:v>48898512.679774694</c:v>
                </c:pt>
                <c:pt idx="90">
                  <c:v>40051722.847304992</c:v>
                </c:pt>
                <c:pt idx="91">
                  <c:v>32801625.006026246</c:v>
                </c:pt>
                <c:pt idx="92">
                  <c:v>26861519.583500575</c:v>
                </c:pt>
                <c:pt idx="93">
                  <c:v>21995640.411019716</c:v>
                </c:pt>
                <c:pt idx="94">
                  <c:v>18010302.445010629</c:v>
                </c:pt>
                <c:pt idx="95">
                  <c:v>14746519.470602406</c:v>
                </c:pt>
                <c:pt idx="96">
                  <c:v>12073871.054492818</c:v>
                </c:pt>
                <c:pt idx="97">
                  <c:v>9885423.2669761255</c:v>
                </c:pt>
                <c:pt idx="98">
                  <c:v>8093532.8187556043</c:v>
                </c:pt>
                <c:pt idx="99">
                  <c:v>6626388.0855195606</c:v>
                </c:pt>
                <c:pt idx="100">
                  <c:v>5425162.2743977075</c:v>
                </c:pt>
                <c:pt idx="101">
                  <c:v>4441673.4313320192</c:v>
                </c:pt>
                <c:pt idx="102">
                  <c:v>3636462.9891309571</c:v>
                </c:pt>
                <c:pt idx="103">
                  <c:v>2977219.21981877</c:v>
                </c:pt>
                <c:pt idx="104">
                  <c:v>2437484.4445021194</c:v>
                </c:pt>
                <c:pt idx="105">
                  <c:v>1995595.3978215391</c:v>
                </c:pt>
                <c:pt idx="106">
                  <c:v>1633814.9847020907</c:v>
                </c:pt>
                <c:pt idx="107">
                  <c:v>1337621.0308808957</c:v>
                </c:pt>
                <c:pt idx="108">
                  <c:v>1095123.7425053502</c:v>
                </c:pt>
                <c:pt idx="109">
                  <c:v>896588.64240769343</c:v>
                </c:pt>
                <c:pt idx="110">
                  <c:v>734045.92004377395</c:v>
                </c:pt>
                <c:pt idx="111">
                  <c:v>600970.56178343203</c:v>
                </c:pt>
                <c:pt idx="112">
                  <c:v>492020.44839126553</c:v>
                </c:pt>
                <c:pt idx="113">
                  <c:v>402821.92103916063</c:v>
                </c:pt>
                <c:pt idx="114">
                  <c:v>329794.21567450534</c:v>
                </c:pt>
                <c:pt idx="115">
                  <c:v>270005.7224759314</c:v>
                </c:pt>
                <c:pt idx="116">
                  <c:v>221056.30226118828</c:v>
                </c:pt>
                <c:pt idx="117">
                  <c:v>180980.93694740452</c:v>
                </c:pt>
                <c:pt idx="118">
                  <c:v>148170.84675598712</c:v>
                </c:pt>
                <c:pt idx="119">
                  <c:v>121308.9078803865</c:v>
                </c:pt>
                <c:pt idx="120">
                  <c:v>99316.778205537586</c:v>
                </c:pt>
                <c:pt idx="121">
                  <c:v>81311.608541731795</c:v>
                </c:pt>
                <c:pt idx="122">
                  <c:v>66570.601686217095</c:v>
                </c:pt>
                <c:pt idx="123">
                  <c:v>54501.99655261654</c:v>
                </c:pt>
                <c:pt idx="124">
                  <c:v>44621.312604612322</c:v>
                </c:pt>
                <c:pt idx="125">
                  <c:v>36531.900928851057</c:v>
                </c:pt>
                <c:pt idx="126">
                  <c:v>29909.021217803718</c:v>
                </c:pt>
                <c:pt idx="127">
                  <c:v>24486.805434890004</c:v>
                </c:pt>
                <c:pt idx="128">
                  <c:v>20047.584841722972</c:v>
                </c:pt>
                <c:pt idx="129">
                  <c:v>16413.15193436671</c:v>
                </c:pt>
                <c:pt idx="130">
                  <c:v>13437.60650193013</c:v>
                </c:pt>
                <c:pt idx="131">
                  <c:v>11001.498628956087</c:v>
                </c:pt>
                <c:pt idx="132">
                  <c:v>9007.0335118135481</c:v>
                </c:pt>
                <c:pt idx="133">
                  <c:v>7374.1455977094374</c:v>
                </c:pt>
                <c:pt idx="134">
                  <c:v>6037.2844428236758</c:v>
                </c:pt>
                <c:pt idx="135">
                  <c:v>4942.7832635208997</c:v>
                </c:pt>
                <c:pt idx="136">
                  <c:v>4046.7045443708002</c:v>
                </c:pt>
                <c:pt idx="137">
                  <c:v>3313.07621559977</c:v>
                </c:pt>
                <c:pt idx="138">
                  <c:v>2712.4475953582528</c:v>
                </c:pt>
                <c:pt idx="139">
                  <c:v>2220.7071249476189</c:v>
                </c:pt>
                <c:pt idx="140">
                  <c:v>1818.1144377835162</c:v>
                </c:pt>
                <c:pt idx="141">
                  <c:v>1488.5079043979551</c:v>
                </c:pt>
                <c:pt idx="142">
                  <c:v>1218.6558422341789</c:v>
                </c:pt>
                <c:pt idx="143">
                  <c:v>997.72534458250311</c:v>
                </c:pt>
                <c:pt idx="144">
                  <c:v>816.84740573303156</c:v>
                </c:pt>
                <c:pt idx="145">
                  <c:v>668.76088483043827</c:v>
                </c:pt>
                <c:pt idx="146">
                  <c:v>547.52101547350856</c:v>
                </c:pt>
                <c:pt idx="147">
                  <c:v>448.26075984502353</c:v>
                </c:pt>
                <c:pt idx="148">
                  <c:v>366.995426907335</c:v>
                </c:pt>
                <c:pt idx="149">
                  <c:v>300.46271152324368</c:v>
                </c:pt>
                <c:pt idx="150">
                  <c:v>245.99173285507115</c:v>
                </c:pt>
                <c:pt idx="151">
                  <c:v>201.39581489585191</c:v>
                </c:pt>
                <c:pt idx="152">
                  <c:v>164.88470481219369</c:v>
                </c:pt>
                <c:pt idx="153">
                  <c:v>134.99270525923706</c:v>
                </c:pt>
                <c:pt idx="154">
                  <c:v>110.51983562806048</c:v>
                </c:pt>
                <c:pt idx="155">
                  <c:v>90.483660162605759</c:v>
                </c:pt>
                <c:pt idx="156">
                  <c:v>74.079849196237646</c:v>
                </c:pt>
                <c:pt idx="157">
                  <c:v>60.649890234433052</c:v>
                </c:pt>
                <c:pt idx="158">
                  <c:v>49.654652720805068</c:v>
                </c:pt>
                <c:pt idx="159">
                  <c:v>40.652745245256646</c:v>
                </c:pt>
                <c:pt idx="160">
                  <c:v>33.282796382614769</c:v>
                </c:pt>
                <c:pt idx="161">
                  <c:v>27.248947847847425</c:v>
                </c:pt>
                <c:pt idx="162">
                  <c:v>22.308977595214536</c:v>
                </c:pt>
                <c:pt idx="163">
                  <c:v>18.264576090377108</c:v>
                </c:pt>
                <c:pt idx="164">
                  <c:v>14.953385395337522</c:v>
                </c:pt>
                <c:pt idx="165">
                  <c:v>12.242481494107642</c:v>
                </c:pt>
                <c:pt idx="166">
                  <c:v>10.023038206352298</c:v>
                </c:pt>
                <c:pt idx="167">
                  <c:v>8.2059584843440696</c:v>
                </c:pt>
                <c:pt idx="168">
                  <c:v>6.7182977118560814</c:v>
                </c:pt>
                <c:pt idx="169">
                  <c:v>5.5003354246434979</c:v>
                </c:pt>
                <c:pt idx="170">
                  <c:v>4.5031779003421324</c:v>
                </c:pt>
                <c:pt idx="171">
                  <c:v>3.6867953745206465</c:v>
                </c:pt>
                <c:pt idx="172">
                  <c:v>3.0184150914216366</c:v>
                </c:pt>
                <c:pt idx="173">
                  <c:v>2.4712056782369372</c:v>
                </c:pt>
                <c:pt idx="174">
                  <c:v>2.0232000302341264</c:v>
                </c:pt>
                <c:pt idx="175">
                  <c:v>1.6564134658394234</c:v>
                </c:pt>
                <c:pt idx="176">
                  <c:v>1.3561217520823474</c:v>
                </c:pt>
                <c:pt idx="177">
                  <c:v>1.1102700167683486</c:v>
                </c:pt>
                <c:pt idx="178">
                  <c:v>0.9089888192024379</c:v>
                </c:pt>
                <c:pt idx="179">
                  <c:v>0.74419795271954992</c:v>
                </c:pt>
                <c:pt idx="180">
                  <c:v>0.60928207380075006</c:v>
                </c:pt>
                <c:pt idx="181">
                  <c:v>0.49882513664918776</c:v>
                </c:pt>
                <c:pt idx="182">
                  <c:v>0.40839297207270692</c:v>
                </c:pt>
                <c:pt idx="183">
                  <c:v>0.33435528281261018</c:v>
                </c:pt>
                <c:pt idx="184">
                  <c:v>0.27373990932961667</c:v>
                </c:pt>
                <c:pt idx="185">
                  <c:v>0.22411351580435132</c:v>
                </c:pt>
                <c:pt idx="186">
                  <c:v>0.18348390663893815</c:v>
                </c:pt>
                <c:pt idx="187">
                  <c:v>0.15022005198684643</c:v>
                </c:pt>
                <c:pt idx="188">
                  <c:v>0.12298661191908272</c:v>
                </c:pt>
                <c:pt idx="189">
                  <c:v>0.10069033069219641</c:v>
                </c:pt>
                <c:pt idx="190">
                  <c:v>8.2436149242776147E-2</c:v>
                </c:pt>
                <c:pt idx="191">
                  <c:v>6.7491274039710669E-2</c:v>
                </c:pt>
                <c:pt idx="192">
                  <c:v>5.5255759922610621E-2</c:v>
                </c:pt>
                <c:pt idx="193">
                  <c:v>4.5238425975855506E-2</c:v>
                </c:pt>
                <c:pt idx="194">
                  <c:v>3.7037137623567244E-2</c:v>
                </c:pt>
                <c:pt idx="195">
                  <c:v>3.0322663394512676E-2</c:v>
                </c:pt>
                <c:pt idx="196">
                  <c:v>2.4825458291919109E-2</c:v>
                </c:pt>
                <c:pt idx="197">
                  <c:v>2.032484321686278E-2</c:v>
                </c:pt>
                <c:pt idx="198">
                  <c:v>1.6640146051990004E-2</c:v>
                </c:pt>
                <c:pt idx="199">
                  <c:v>1.3623448785170965E-2</c:v>
                </c:pt>
                <c:pt idx="200">
                  <c:v>1.1153649506711825E-2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B08-49A8-AB3E-1801DC8905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6806672"/>
        <c:axId val="1226805008"/>
      </c:scatterChart>
      <c:valAx>
        <c:axId val="1226806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Mass range (Da)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26805008"/>
        <c:crosses val="autoZero"/>
        <c:crossBetween val="midCat"/>
      </c:valAx>
      <c:valAx>
        <c:axId val="1226805008"/>
        <c:scaling>
          <c:orientation val="minMax"/>
          <c:max val="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I(pps)</a:t>
                </a:r>
              </a:p>
            </c:rich>
          </c:tx>
          <c:layout>
            <c:manualLayout>
              <c:xMode val="edge"/>
              <c:yMode val="edge"/>
              <c:x val="1.3297154542523218E-2"/>
              <c:y val="0.391605190815164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268066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9064542992274802"/>
          <c:y val="0.19795282965261979"/>
          <c:w val="0.40670058456745051"/>
          <c:h val="0.445350466236776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651C-9976-48B3-8433-E63D30A0A6A8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61C3-A8EC-4A94-A290-6F0C069D8D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670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651C-9976-48B3-8433-E63D30A0A6A8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61C3-A8EC-4A94-A290-6F0C069D8D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14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651C-9976-48B3-8433-E63D30A0A6A8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61C3-A8EC-4A94-A290-6F0C069D8D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75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-2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Connecteur droit 28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245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25/03/2025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245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Workshop R&amp;D for new ISOL </a:t>
            </a:r>
            <a:r>
              <a:rPr lang="fr-FR" dirty="0" err="1"/>
              <a:t>Beams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32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3A7BA1AF-D220-4E05-997F-9A1601D618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0015" y="1406783"/>
            <a:ext cx="5158153" cy="693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63" b="1">
                <a:solidFill>
                  <a:srgbClr val="24314C"/>
                </a:solidFill>
              </a:defRPr>
            </a:lvl1pPr>
          </a:lstStyle>
          <a:p>
            <a:r>
              <a:rPr lang="fr-FR" dirty="0"/>
              <a:t>Point numéro 1 :</a:t>
            </a:r>
          </a:p>
        </p:txBody>
      </p:sp>
      <p:sp>
        <p:nvSpPr>
          <p:cNvPr id="26" name="Espace réservé du contenu 5">
            <a:extLst>
              <a:ext uri="{FF2B5EF4-FFF2-40B4-BE49-F238E27FC236}">
                <a16:creationId xmlns:a16="http://schemas.microsoft.com/office/drawing/2014/main" id="{E7A17C2A-D70B-4C8D-A924-74F7A43B07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63572" y="2125047"/>
            <a:ext cx="5158153" cy="3848024"/>
          </a:xfrm>
          <a:prstGeom prst="rect">
            <a:avLst/>
          </a:prstGeom>
        </p:spPr>
        <p:txBody>
          <a:bodyPr/>
          <a:lstStyle>
            <a:lvl1pPr marL="388060" indent="-388060">
              <a:buFont typeface="Arial" panose="020B0604020202020204" pitchFamily="34" charset="0"/>
              <a:buChar char="•"/>
              <a:defRPr sz="2263" b="1">
                <a:solidFill>
                  <a:srgbClr val="D0671C"/>
                </a:solidFill>
              </a:defRPr>
            </a:lvl1pPr>
            <a:lvl2pPr>
              <a:defRPr sz="1811">
                <a:solidFill>
                  <a:srgbClr val="232F49"/>
                </a:solidFill>
              </a:defRPr>
            </a:lvl2pPr>
          </a:lstStyle>
          <a:p>
            <a:r>
              <a:rPr lang="fr-FR" sz="2037" dirty="0"/>
              <a:t>Sous point numéro 1</a:t>
            </a:r>
          </a:p>
          <a:p>
            <a:pPr lvl="1"/>
            <a:r>
              <a:rPr lang="fr-FR" sz="2037" dirty="0"/>
              <a:t>Sous </a:t>
            </a:r>
            <a:r>
              <a:rPr lang="fr-FR" sz="2037" dirty="0" err="1"/>
              <a:t>sous</a:t>
            </a:r>
            <a:r>
              <a:rPr lang="fr-FR" sz="2037" dirty="0"/>
              <a:t> point</a:t>
            </a:r>
          </a:p>
          <a:p>
            <a:pPr lvl="0"/>
            <a:r>
              <a:rPr lang="fr-FR" sz="2037" dirty="0"/>
              <a:t>Sous point numéro 2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C2044AB0-2F75-4A4D-865F-582989ACFF1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86011" y="1406783"/>
            <a:ext cx="5158153" cy="693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63" b="1">
                <a:solidFill>
                  <a:srgbClr val="24314C"/>
                </a:solidFill>
              </a:defRPr>
            </a:lvl1pPr>
          </a:lstStyle>
          <a:p>
            <a:r>
              <a:rPr lang="fr-FR" dirty="0"/>
              <a:t>Point numéro 2 :</a:t>
            </a:r>
          </a:p>
        </p:txBody>
      </p:sp>
      <p:sp>
        <p:nvSpPr>
          <p:cNvPr id="28" name="Espace réservé du contenu 5">
            <a:extLst>
              <a:ext uri="{FF2B5EF4-FFF2-40B4-BE49-F238E27FC236}">
                <a16:creationId xmlns:a16="http://schemas.microsoft.com/office/drawing/2014/main" id="{21931ED6-6A8B-4C76-B6C9-B53B3A54F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689568" y="2125047"/>
            <a:ext cx="5158153" cy="3848024"/>
          </a:xfrm>
          <a:prstGeom prst="rect">
            <a:avLst/>
          </a:prstGeom>
        </p:spPr>
        <p:txBody>
          <a:bodyPr/>
          <a:lstStyle>
            <a:lvl1pPr marL="388060" indent="-388060">
              <a:buFont typeface="Arial" panose="020B0604020202020204" pitchFamily="34" charset="0"/>
              <a:buChar char="•"/>
              <a:defRPr sz="2263" b="1">
                <a:solidFill>
                  <a:srgbClr val="D0671C"/>
                </a:solidFill>
              </a:defRPr>
            </a:lvl1pPr>
            <a:lvl2pPr>
              <a:defRPr sz="1584">
                <a:solidFill>
                  <a:srgbClr val="232F49"/>
                </a:solidFill>
              </a:defRPr>
            </a:lvl2pPr>
          </a:lstStyle>
          <a:p>
            <a:r>
              <a:rPr lang="fr-FR" sz="2037" dirty="0"/>
              <a:t>Sous point numéro 1</a:t>
            </a:r>
          </a:p>
          <a:p>
            <a:pPr lvl="1"/>
            <a:r>
              <a:rPr lang="fr-FR" sz="2037" dirty="0"/>
              <a:t>Avantages</a:t>
            </a:r>
          </a:p>
          <a:p>
            <a:pPr lvl="1"/>
            <a:r>
              <a:rPr lang="fr-FR" sz="2037" dirty="0"/>
              <a:t>Inconvénients</a:t>
            </a:r>
          </a:p>
          <a:p>
            <a:pPr lvl="0"/>
            <a:r>
              <a:rPr lang="fr-FR" sz="2037" dirty="0"/>
              <a:t>Sous point numéro 2</a:t>
            </a:r>
          </a:p>
          <a:p>
            <a:pPr lvl="1"/>
            <a:endParaRPr lang="fr-FR" sz="2037" dirty="0"/>
          </a:p>
        </p:txBody>
      </p:sp>
      <p:sp>
        <p:nvSpPr>
          <p:cNvPr id="38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2660" y="0"/>
            <a:ext cx="4889668" cy="739595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716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10957967" y="57500"/>
            <a:ext cx="1140923" cy="25422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7" y="133432"/>
            <a:ext cx="1902063" cy="507103"/>
          </a:xfrm>
          <a:prstGeom prst="rect">
            <a:avLst/>
          </a:prstGeom>
        </p:spPr>
      </p:pic>
      <p:cxnSp>
        <p:nvCxnSpPr>
          <p:cNvPr id="32" name="Connecteur droit 31"/>
          <p:cNvCxnSpPr/>
          <p:nvPr userDrawn="1"/>
        </p:nvCxnSpPr>
        <p:spPr>
          <a:xfrm flipH="1">
            <a:off x="1" y="375765"/>
            <a:ext cx="12191999" cy="7402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666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651C-9976-48B3-8433-E63D30A0A6A8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61C3-A8EC-4A94-A290-6F0C069D8D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06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651C-9976-48B3-8433-E63D30A0A6A8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61C3-A8EC-4A94-A290-6F0C069D8D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114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651C-9976-48B3-8433-E63D30A0A6A8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61C3-A8EC-4A94-A290-6F0C069D8D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87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651C-9976-48B3-8433-E63D30A0A6A8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61C3-A8EC-4A94-A290-6F0C069D8D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60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651C-9976-48B3-8433-E63D30A0A6A8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61C3-A8EC-4A94-A290-6F0C069D8D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71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651C-9976-48B3-8433-E63D30A0A6A8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61C3-A8EC-4A94-A290-6F0C069D8D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300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651C-9976-48B3-8433-E63D30A0A6A8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61C3-A8EC-4A94-A290-6F0C069D8D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814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651C-9976-48B3-8433-E63D30A0A6A8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61C3-A8EC-4A94-A290-6F0C069D8D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26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F651C-9976-48B3-8433-E63D30A0A6A8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D61C3-A8EC-4A94-A290-6F0C069D8D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56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in2p3.fr/event/34404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in2p3.fr/event/34404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Workshop on R&amp;D for new ISOL beams at SPIRAL 1 and ALTO</a:t>
            </a:r>
            <a:endParaRPr lang="en-US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P. Delahaye on </a:t>
            </a:r>
            <a:r>
              <a:rPr lang="fr-FR" dirty="0" err="1" smtClean="0"/>
              <a:t>behalf</a:t>
            </a:r>
            <a:r>
              <a:rPr lang="fr-FR" dirty="0" smtClean="0"/>
              <a:t> of M. Dubois, E. </a:t>
            </a:r>
            <a:r>
              <a:rPr lang="fr-FR" dirty="0" err="1" smtClean="0"/>
              <a:t>Minaya</a:t>
            </a:r>
            <a:r>
              <a:rPr lang="fr-FR" dirty="0"/>
              <a:t> </a:t>
            </a:r>
            <a:r>
              <a:rPr lang="fr-FR" dirty="0" smtClean="0"/>
              <a:t>Ramirez</a:t>
            </a:r>
            <a:r>
              <a:rPr lang="fr-FR" dirty="0" smtClean="0"/>
              <a:t>, P. Jardin, P. Chauveau and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others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5" y="385740"/>
            <a:ext cx="2433782" cy="138117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288" y="420045"/>
            <a:ext cx="1360465" cy="13125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604" y="709478"/>
            <a:ext cx="3007595" cy="6416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781" y="63851"/>
            <a:ext cx="3436219" cy="193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48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5"/>
          <p:cNvGrpSpPr>
            <a:grpSpLocks/>
          </p:cNvGrpSpPr>
          <p:nvPr/>
        </p:nvGrpSpPr>
        <p:grpSpPr bwMode="auto">
          <a:xfrm>
            <a:off x="0" y="0"/>
            <a:ext cx="12191440" cy="6858000"/>
            <a:chOff x="0" y="0"/>
            <a:chExt cx="7257" cy="4082"/>
          </a:xfrm>
        </p:grpSpPr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Line 7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Line 8"/>
            <p:cNvSpPr>
              <a:spLocks noChangeShapeType="1"/>
            </p:cNvSpPr>
            <p:nvPr/>
          </p:nvSpPr>
          <p:spPr bwMode="auto">
            <a:xfrm>
              <a:off x="0" y="136"/>
              <a:ext cx="725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250825" y="250825"/>
            <a:ext cx="1194061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 smtClean="0">
                <a:solidFill>
                  <a:srgbClr val="256DA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 smtClean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b="1" dirty="0" err="1" smtClean="0">
                <a:solidFill>
                  <a:srgbClr val="2559FF"/>
                </a:solidFill>
                <a:latin typeface="Verdana" pitchFamily="34" charset="0"/>
              </a:rPr>
              <a:t>Beam</a:t>
            </a:r>
            <a:r>
              <a:rPr lang="fr-FR" b="1" dirty="0" smtClean="0">
                <a:solidFill>
                  <a:srgbClr val="2559FF"/>
                </a:solidFill>
                <a:latin typeface="Verdana" pitchFamily="34" charset="0"/>
              </a:rPr>
              <a:t> </a:t>
            </a:r>
            <a:r>
              <a:rPr lang="fr-FR" b="1" dirty="0" err="1" smtClean="0">
                <a:solidFill>
                  <a:srgbClr val="2559FF"/>
                </a:solidFill>
                <a:latin typeface="Verdana" pitchFamily="34" charset="0"/>
              </a:rPr>
              <a:t>requests</a:t>
            </a:r>
            <a:endParaRPr lang="fr-FR" b="1" dirty="0">
              <a:solidFill>
                <a:srgbClr val="2559FF"/>
              </a:solidFill>
              <a:latin typeface="Verdana" pitchFamily="34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95D83A47-58E6-9083-DF7D-9EDA8B58DA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35"/>
          <a:stretch/>
        </p:blipFill>
        <p:spPr bwMode="auto">
          <a:xfrm>
            <a:off x="8578639" y="1021940"/>
            <a:ext cx="1430624" cy="9171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63157" y="714124"/>
            <a:ext cx="1432244" cy="1243791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287326" y="698719"/>
            <a:ext cx="8227445" cy="5994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GB" sz="2000" b="1" dirty="0" smtClean="0"/>
              <a:t>DETRAP: </a:t>
            </a:r>
            <a:endParaRPr lang="en-GB" b="1" dirty="0" smtClean="0"/>
          </a:p>
          <a:p>
            <a:pPr marL="742950" lvl="1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GB" b="1" dirty="0" smtClean="0"/>
              <a:t>Search for CP violation with MORA</a:t>
            </a:r>
          </a:p>
          <a:p>
            <a:pPr marL="1657350" lvl="3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GB" b="1" baseline="30000" dirty="0" smtClean="0"/>
              <a:t>23</a:t>
            </a:r>
            <a:r>
              <a:rPr lang="en-GB" b="1" dirty="0" smtClean="0"/>
              <a:t>Mg, </a:t>
            </a:r>
            <a:r>
              <a:rPr lang="en-GB" b="1" baseline="30000" dirty="0" smtClean="0"/>
              <a:t>39</a:t>
            </a:r>
            <a:r>
              <a:rPr lang="en-GB" b="1" dirty="0" smtClean="0"/>
              <a:t>Ca (I &gt; 10</a:t>
            </a:r>
            <a:r>
              <a:rPr lang="en-GB" b="1" baseline="30000" dirty="0" smtClean="0"/>
              <a:t>7 </a:t>
            </a:r>
            <a:r>
              <a:rPr lang="en-GB" b="1" dirty="0" err="1" smtClean="0"/>
              <a:t>pps</a:t>
            </a:r>
            <a:r>
              <a:rPr lang="en-GB" b="1" dirty="0" smtClean="0"/>
              <a:t>)</a:t>
            </a:r>
          </a:p>
          <a:p>
            <a:pPr marL="1657350" lvl="3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high purity absolutely </a:t>
            </a:r>
            <a:r>
              <a:rPr lang="en-GB" b="1" dirty="0" smtClean="0"/>
              <a:t>required</a:t>
            </a:r>
          </a:p>
          <a:p>
            <a:pPr lvl="3">
              <a:lnSpc>
                <a:spcPct val="105000"/>
              </a:lnSpc>
            </a:pPr>
            <a:endParaRPr lang="en-GB" sz="1000" b="1" dirty="0" smtClean="0"/>
          </a:p>
          <a:p>
            <a:pPr marL="742950" lvl="1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GB" b="1" dirty="0" smtClean="0"/>
              <a:t>Mass measurements of N ≈ Z nuclei from Ag to Sn</a:t>
            </a:r>
          </a:p>
          <a:p>
            <a:pPr marL="1657350" lvl="3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GB" b="1" dirty="0" smtClean="0"/>
              <a:t>n-p pairing, astrophysics</a:t>
            </a:r>
          </a:p>
          <a:p>
            <a:pPr marL="1657350" lvl="3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GB" b="1" baseline="30000" dirty="0" smtClean="0"/>
              <a:t>94,95</a:t>
            </a:r>
            <a:r>
              <a:rPr lang="en-GB" b="1" dirty="0" smtClean="0"/>
              <a:t>Ag</a:t>
            </a:r>
            <a:r>
              <a:rPr lang="en-GB" b="1" dirty="0"/>
              <a:t>, </a:t>
            </a:r>
            <a:r>
              <a:rPr lang="en-GB" b="1" baseline="30000" dirty="0"/>
              <a:t>96,97</a:t>
            </a:r>
            <a:r>
              <a:rPr lang="en-GB" b="1" dirty="0"/>
              <a:t>Cd, </a:t>
            </a:r>
            <a:r>
              <a:rPr lang="en-GB" b="1" baseline="30000" dirty="0"/>
              <a:t>98,99</a:t>
            </a:r>
            <a:r>
              <a:rPr lang="en-GB" b="1" dirty="0"/>
              <a:t>In, </a:t>
            </a:r>
            <a:r>
              <a:rPr lang="en-GB" b="1" baseline="30000" dirty="0" smtClean="0"/>
              <a:t>100</a:t>
            </a:r>
            <a:r>
              <a:rPr lang="en-GB" b="1" dirty="0" smtClean="0"/>
              <a:t>Sn (I&gt; 0.1 </a:t>
            </a:r>
            <a:r>
              <a:rPr lang="en-GB" b="1" dirty="0" err="1" smtClean="0"/>
              <a:t>pps</a:t>
            </a:r>
            <a:r>
              <a:rPr lang="en-GB" b="1" dirty="0" smtClean="0"/>
              <a:t>)</a:t>
            </a:r>
          </a:p>
          <a:p>
            <a:pPr marL="1657350" lvl="3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GB" b="1" dirty="0" smtClean="0"/>
              <a:t>high purity is required</a:t>
            </a:r>
          </a:p>
          <a:p>
            <a:pPr lvl="3">
              <a:lnSpc>
                <a:spcPct val="105000"/>
              </a:lnSpc>
            </a:pPr>
            <a:endParaRPr lang="en-GB" sz="1000" b="1" dirty="0"/>
          </a:p>
          <a:p>
            <a:pPr marL="742950" lvl="1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GB" b="1" dirty="0" smtClean="0"/>
              <a:t>Mass </a:t>
            </a:r>
            <a:r>
              <a:rPr lang="en-GB" b="1" dirty="0"/>
              <a:t>measurements of light </a:t>
            </a:r>
            <a:r>
              <a:rPr lang="en-GB" b="1" dirty="0" smtClean="0"/>
              <a:t>n-rich </a:t>
            </a:r>
            <a:r>
              <a:rPr lang="en-GB" b="1" dirty="0"/>
              <a:t>nuclei in the N=28 and N=16 </a:t>
            </a:r>
            <a:r>
              <a:rPr lang="en-GB" b="1" dirty="0" smtClean="0"/>
              <a:t>regions</a:t>
            </a:r>
          </a:p>
          <a:p>
            <a:pPr marL="1657350" lvl="3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GB" b="1" dirty="0" smtClean="0"/>
              <a:t>m</a:t>
            </a:r>
            <a:r>
              <a:rPr lang="en-GB" b="1" dirty="0" smtClean="0">
                <a:sym typeface="Wingdings" panose="05000000000000000000" pitchFamily="2" charset="2"/>
              </a:rPr>
              <a:t>ass models, shell gaps, </a:t>
            </a:r>
            <a:r>
              <a:rPr lang="en-GB" b="1" dirty="0" smtClean="0"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en-GB" b="1" dirty="0" smtClean="0">
                <a:sym typeface="Wingdings" panose="05000000000000000000" pitchFamily="2" charset="2"/>
              </a:rPr>
              <a:t>-decaying isomers</a:t>
            </a:r>
          </a:p>
          <a:p>
            <a:pPr marL="1657350" lvl="3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GB" b="1" baseline="30000" dirty="0"/>
              <a:t>40-47</a:t>
            </a:r>
            <a:r>
              <a:rPr lang="en-GB" b="1" dirty="0"/>
              <a:t>Cl, </a:t>
            </a:r>
            <a:r>
              <a:rPr lang="en-GB" b="1" baseline="30000" dirty="0"/>
              <a:t>49,50</a:t>
            </a:r>
            <a:r>
              <a:rPr lang="en-GB" b="1" dirty="0"/>
              <a:t>Ar, </a:t>
            </a:r>
            <a:r>
              <a:rPr lang="en-GB" b="1" baseline="30000" dirty="0" smtClean="0"/>
              <a:t>37-42</a:t>
            </a:r>
            <a:r>
              <a:rPr lang="en-GB" b="1" dirty="0" smtClean="0"/>
              <a:t>P and </a:t>
            </a:r>
            <a:r>
              <a:rPr lang="en-GB" b="1" baseline="30000" dirty="0"/>
              <a:t>23-24</a:t>
            </a:r>
            <a:r>
              <a:rPr lang="en-GB" b="1" dirty="0"/>
              <a:t>O, </a:t>
            </a:r>
            <a:r>
              <a:rPr lang="en-GB" b="1" baseline="30000" dirty="0"/>
              <a:t>24-25</a:t>
            </a:r>
            <a:r>
              <a:rPr lang="en-GB" b="1" dirty="0"/>
              <a:t>F et </a:t>
            </a:r>
            <a:r>
              <a:rPr lang="en-GB" b="1" baseline="30000" dirty="0" smtClean="0"/>
              <a:t>20-21</a:t>
            </a:r>
            <a:r>
              <a:rPr lang="en-GB" b="1" dirty="0" smtClean="0"/>
              <a:t>N  (I &gt; 0.1 </a:t>
            </a:r>
            <a:r>
              <a:rPr lang="en-GB" b="1" dirty="0" err="1" smtClean="0"/>
              <a:t>pps</a:t>
            </a:r>
            <a:r>
              <a:rPr lang="en-GB" b="1" dirty="0" smtClean="0"/>
              <a:t>)</a:t>
            </a:r>
            <a:endParaRPr lang="en-GB" dirty="0"/>
          </a:p>
          <a:p>
            <a:pPr marL="1657350" lvl="3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high purity is required</a:t>
            </a:r>
          </a:p>
          <a:p>
            <a:pPr lvl="3">
              <a:lnSpc>
                <a:spcPct val="105000"/>
              </a:lnSpc>
            </a:pPr>
            <a:endParaRPr lang="en-GB" b="1" dirty="0"/>
          </a:p>
          <a:p>
            <a:pPr marL="28575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GB" sz="2000" b="1" dirty="0" smtClean="0"/>
              <a:t>LUMIERE</a:t>
            </a:r>
          </a:p>
          <a:p>
            <a:pPr marL="742950" lvl="1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GB" b="1" dirty="0" smtClean="0"/>
              <a:t>LASAGN: Laser spectroscopy at GANIL</a:t>
            </a:r>
          </a:p>
          <a:p>
            <a:pPr marL="1200150" lvl="2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spin</a:t>
            </a:r>
            <a:r>
              <a:rPr lang="en-US" b="1" dirty="0"/>
              <a:t>, magnetic </a:t>
            </a:r>
            <a:r>
              <a:rPr lang="en-US" b="1" dirty="0" smtClean="0"/>
              <a:t>dipole, </a:t>
            </a:r>
            <a:r>
              <a:rPr lang="en-US" b="1" dirty="0"/>
              <a:t>electric quadrupole </a:t>
            </a:r>
            <a:r>
              <a:rPr lang="en-US" b="1" dirty="0" smtClean="0"/>
              <a:t>moments, root mean </a:t>
            </a:r>
            <a:r>
              <a:rPr lang="en-US" b="1" dirty="0"/>
              <a:t>square </a:t>
            </a:r>
            <a:endParaRPr lang="en-US" b="1" dirty="0" smtClean="0"/>
          </a:p>
          <a:p>
            <a:pPr lvl="2">
              <a:lnSpc>
                <a:spcPct val="105000"/>
              </a:lnSpc>
            </a:pPr>
            <a:r>
              <a:rPr lang="en-US" b="1" dirty="0" smtClean="0"/>
              <a:t>     charge radii</a:t>
            </a:r>
            <a:endParaRPr lang="en-GB" b="1" dirty="0" smtClean="0"/>
          </a:p>
          <a:p>
            <a:pPr marL="1200150" lvl="2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fr-FR" b="1" baseline="30000" dirty="0" smtClean="0"/>
              <a:t>14-22</a:t>
            </a:r>
            <a:r>
              <a:rPr lang="fr-FR" b="1" dirty="0" smtClean="0"/>
              <a:t>O</a:t>
            </a:r>
            <a:r>
              <a:rPr lang="en-GB" b="1" dirty="0" smtClean="0"/>
              <a:t>, </a:t>
            </a:r>
            <a:r>
              <a:rPr lang="fr-FR" b="1" baseline="30000" dirty="0" smtClean="0"/>
              <a:t>31-45</a:t>
            </a:r>
            <a:r>
              <a:rPr lang="fr-FR" b="1" dirty="0" smtClean="0"/>
              <a:t>Cl,</a:t>
            </a:r>
            <a:r>
              <a:rPr lang="en-GB" b="1" dirty="0" smtClean="0"/>
              <a:t> </a:t>
            </a:r>
            <a:r>
              <a:rPr lang="fr-FR" b="1" baseline="30000" dirty="0"/>
              <a:t>28-38</a:t>
            </a:r>
            <a:r>
              <a:rPr lang="fr-FR" b="1" dirty="0"/>
              <a:t>P</a:t>
            </a:r>
            <a:r>
              <a:rPr lang="fr-FR" b="1" dirty="0" smtClean="0"/>
              <a:t>, </a:t>
            </a:r>
            <a:r>
              <a:rPr lang="en-GB" b="1" baseline="30000" dirty="0" smtClean="0"/>
              <a:t>58-64</a:t>
            </a:r>
            <a:r>
              <a:rPr lang="en-GB" b="1" dirty="0" smtClean="0"/>
              <a:t>Zn, </a:t>
            </a:r>
            <a:r>
              <a:rPr lang="en-GB" b="1" baseline="30000" dirty="0" smtClean="0"/>
              <a:t>82-90</a:t>
            </a:r>
            <a:r>
              <a:rPr lang="en-GB" b="1" dirty="0" smtClean="0"/>
              <a:t>Zr (I = 1000 </a:t>
            </a:r>
            <a:r>
              <a:rPr lang="en-GB" b="1" dirty="0" err="1" smtClean="0"/>
              <a:t>pps</a:t>
            </a:r>
            <a:r>
              <a:rPr lang="en-GB" b="1" dirty="0" smtClean="0"/>
              <a:t>, later I = 1 </a:t>
            </a:r>
            <a:r>
              <a:rPr lang="en-GB" b="1" dirty="0" err="1" smtClean="0"/>
              <a:t>pps</a:t>
            </a:r>
            <a:r>
              <a:rPr lang="en-GB" b="1" dirty="0" smtClean="0"/>
              <a:t>)</a:t>
            </a:r>
          </a:p>
          <a:p>
            <a:pPr marL="1200150" lvl="2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GB" b="1" dirty="0" smtClean="0"/>
              <a:t>reasonable purity</a:t>
            </a:r>
            <a:endParaRPr lang="en-GB" b="1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0EE8C6A-804E-4147-8C32-78F671E852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142" y="2202945"/>
            <a:ext cx="2854443" cy="2149752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53" b="32494"/>
          <a:stretch/>
        </p:blipFill>
        <p:spPr>
          <a:xfrm rot="10800000">
            <a:off x="8661784" y="4393300"/>
            <a:ext cx="3408568" cy="582213"/>
          </a:xfrm>
          <a:prstGeom prst="rect">
            <a:avLst/>
          </a:prstGeom>
        </p:spPr>
      </p:pic>
      <p:grpSp>
        <p:nvGrpSpPr>
          <p:cNvPr id="710" name="Groupe 709"/>
          <p:cNvGrpSpPr>
            <a:grpSpLocks noChangeAspect="1"/>
          </p:cNvGrpSpPr>
          <p:nvPr/>
        </p:nvGrpSpPr>
        <p:grpSpPr>
          <a:xfrm>
            <a:off x="8909414" y="5518298"/>
            <a:ext cx="3215664" cy="1153310"/>
            <a:chOff x="125151" y="1168970"/>
            <a:chExt cx="11939830" cy="4086026"/>
          </a:xfrm>
        </p:grpSpPr>
        <p:cxnSp>
          <p:nvCxnSpPr>
            <p:cNvPr id="711" name="Straight Connector 5">
              <a:extLst>
                <a:ext uri="{FF2B5EF4-FFF2-40B4-BE49-F238E27FC236}">
                  <a16:creationId xmlns:a16="http://schemas.microsoft.com/office/drawing/2014/main" id="{911EE7F0-0803-877B-C07A-D41F949D28B2}"/>
                </a:ext>
              </a:extLst>
            </p:cNvPr>
            <p:cNvCxnSpPr>
              <a:cxnSpLocks/>
            </p:cNvCxnSpPr>
            <p:nvPr/>
          </p:nvCxnSpPr>
          <p:spPr>
            <a:xfrm>
              <a:off x="2868149" y="1699768"/>
              <a:ext cx="688390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2" name="Straight Connector 6">
              <a:extLst>
                <a:ext uri="{FF2B5EF4-FFF2-40B4-BE49-F238E27FC236}">
                  <a16:creationId xmlns:a16="http://schemas.microsoft.com/office/drawing/2014/main" id="{50C93050-8A9F-546D-7585-AD795B2B0A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68149" y="2426969"/>
              <a:ext cx="6883908" cy="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3" name="Oval 7">
              <a:extLst>
                <a:ext uri="{FF2B5EF4-FFF2-40B4-BE49-F238E27FC236}">
                  <a16:creationId xmlns:a16="http://schemas.microsoft.com/office/drawing/2014/main" id="{19BF911A-63A3-9C11-84EB-F98AFFFCCAF5}"/>
                </a:ext>
              </a:extLst>
            </p:cNvPr>
            <p:cNvSpPr/>
            <p:nvPr/>
          </p:nvSpPr>
          <p:spPr>
            <a:xfrm>
              <a:off x="1939017" y="1536193"/>
              <a:ext cx="1072896" cy="10728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714" name="Straight Connector 8">
              <a:extLst>
                <a:ext uri="{FF2B5EF4-FFF2-40B4-BE49-F238E27FC236}">
                  <a16:creationId xmlns:a16="http://schemas.microsoft.com/office/drawing/2014/main" id="{7FDA4502-5838-BE51-7523-0BE7463F11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3376" y="2581148"/>
              <a:ext cx="1528073" cy="16146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5" name="Straight Connector 11">
              <a:extLst>
                <a:ext uri="{FF2B5EF4-FFF2-40B4-BE49-F238E27FC236}">
                  <a16:creationId xmlns:a16="http://schemas.microsoft.com/office/drawing/2014/main" id="{7A91A6DF-6C24-5365-933B-435BF6D6BC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6668" y="2136267"/>
              <a:ext cx="1742349" cy="19195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6" name="Rectangle 715">
              <a:extLst>
                <a:ext uri="{FF2B5EF4-FFF2-40B4-BE49-F238E27FC236}">
                  <a16:creationId xmlns:a16="http://schemas.microsoft.com/office/drawing/2014/main" id="{B4061D02-DA2F-2AA9-1D2B-94E3B1C7D292}"/>
                </a:ext>
              </a:extLst>
            </p:cNvPr>
            <p:cNvSpPr/>
            <p:nvPr/>
          </p:nvSpPr>
          <p:spPr>
            <a:xfrm>
              <a:off x="1615929" y="1917192"/>
              <a:ext cx="401320" cy="219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7" name="Rectangle 716">
              <a:extLst>
                <a:ext uri="{FF2B5EF4-FFF2-40B4-BE49-F238E27FC236}">
                  <a16:creationId xmlns:a16="http://schemas.microsoft.com/office/drawing/2014/main" id="{A8C0D181-82F2-CDD3-983A-D7B1AC4106F8}"/>
                </a:ext>
              </a:extLst>
            </p:cNvPr>
            <p:cNvSpPr/>
            <p:nvPr/>
          </p:nvSpPr>
          <p:spPr>
            <a:xfrm>
              <a:off x="2652249" y="1722120"/>
              <a:ext cx="896112" cy="6781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718" name="Straight Connector 14">
              <a:extLst>
                <a:ext uri="{FF2B5EF4-FFF2-40B4-BE49-F238E27FC236}">
                  <a16:creationId xmlns:a16="http://schemas.microsoft.com/office/drawing/2014/main" id="{C9CCC328-1DC6-6A3B-1FAA-742A5D1834E4}"/>
                </a:ext>
              </a:extLst>
            </p:cNvPr>
            <p:cNvCxnSpPr>
              <a:cxnSpLocks/>
            </p:cNvCxnSpPr>
            <p:nvPr/>
          </p:nvCxnSpPr>
          <p:spPr>
            <a:xfrm>
              <a:off x="1677397" y="1921764"/>
              <a:ext cx="2956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Straight Connector 16">
              <a:extLst>
                <a:ext uri="{FF2B5EF4-FFF2-40B4-BE49-F238E27FC236}">
                  <a16:creationId xmlns:a16="http://schemas.microsoft.com/office/drawing/2014/main" id="{ECBDE65A-5314-9AEE-CEB8-BA13711CFDEF}"/>
                </a:ext>
              </a:extLst>
            </p:cNvPr>
            <p:cNvCxnSpPr>
              <a:cxnSpLocks/>
            </p:cNvCxnSpPr>
            <p:nvPr/>
          </p:nvCxnSpPr>
          <p:spPr>
            <a:xfrm>
              <a:off x="1677397" y="2127631"/>
              <a:ext cx="2804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0" name="Rectangle 719">
              <a:extLst>
                <a:ext uri="{FF2B5EF4-FFF2-40B4-BE49-F238E27FC236}">
                  <a16:creationId xmlns:a16="http://schemas.microsoft.com/office/drawing/2014/main" id="{6AF84A7B-2A22-9D0A-B3BA-3EBF1FD05A15}"/>
                </a:ext>
              </a:extLst>
            </p:cNvPr>
            <p:cNvSpPr/>
            <p:nvPr/>
          </p:nvSpPr>
          <p:spPr>
            <a:xfrm rot="18724643">
              <a:off x="1886606" y="2115999"/>
              <a:ext cx="526095" cy="7371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721" name="Straight Connector 25">
              <a:extLst>
                <a:ext uri="{FF2B5EF4-FFF2-40B4-BE49-F238E27FC236}">
                  <a16:creationId xmlns:a16="http://schemas.microsoft.com/office/drawing/2014/main" id="{691D5007-617D-DE83-E62C-FB8AAFF188AB}"/>
                </a:ext>
              </a:extLst>
            </p:cNvPr>
            <p:cNvCxnSpPr>
              <a:cxnSpLocks/>
            </p:cNvCxnSpPr>
            <p:nvPr/>
          </p:nvCxnSpPr>
          <p:spPr>
            <a:xfrm>
              <a:off x="1695773" y="1885950"/>
              <a:ext cx="0" cy="280797"/>
            </a:xfrm>
            <a:prstGeom prst="line">
              <a:avLst/>
            </a:prstGeom>
            <a:ln w="762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2" name="Group 43">
              <a:extLst>
                <a:ext uri="{FF2B5EF4-FFF2-40B4-BE49-F238E27FC236}">
                  <a16:creationId xmlns:a16="http://schemas.microsoft.com/office/drawing/2014/main" id="{128AA081-CA4B-410D-D347-1E42C7AB46E5}"/>
                </a:ext>
              </a:extLst>
            </p:cNvPr>
            <p:cNvGrpSpPr/>
            <p:nvPr/>
          </p:nvGrpSpPr>
          <p:grpSpPr>
            <a:xfrm>
              <a:off x="9596101" y="1536193"/>
              <a:ext cx="2468880" cy="2593339"/>
              <a:chOff x="4136136" y="4005073"/>
              <a:chExt cx="2468880" cy="2593339"/>
            </a:xfrm>
            <a:scene3d>
              <a:camera prst="orthographicFront">
                <a:rot lat="0" lon="10799977" rev="0"/>
              </a:camera>
              <a:lightRig rig="threePt" dir="t"/>
            </a:scene3d>
          </p:grpSpPr>
          <p:sp>
            <p:nvSpPr>
              <p:cNvPr id="1029" name="Oval 32">
                <a:extLst>
                  <a:ext uri="{FF2B5EF4-FFF2-40B4-BE49-F238E27FC236}">
                    <a16:creationId xmlns:a16="http://schemas.microsoft.com/office/drawing/2014/main" id="{81A20475-8176-69F7-87C5-C9E3CA26BD80}"/>
                  </a:ext>
                </a:extLst>
              </p:cNvPr>
              <p:cNvSpPr/>
              <p:nvPr/>
            </p:nvSpPr>
            <p:spPr>
              <a:xfrm>
                <a:off x="5532120" y="4005073"/>
                <a:ext cx="1072896" cy="107289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1030" name="Straight Connector 34">
                <a:extLst>
                  <a:ext uri="{FF2B5EF4-FFF2-40B4-BE49-F238E27FC236}">
                    <a16:creationId xmlns:a16="http://schemas.microsoft.com/office/drawing/2014/main" id="{5B618A59-883F-3448-9E10-587A91E4A7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98568" y="5050028"/>
                <a:ext cx="1395984" cy="154838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1" name="Straight Connector 35">
                <a:extLst>
                  <a:ext uri="{FF2B5EF4-FFF2-40B4-BE49-F238E27FC236}">
                    <a16:creationId xmlns:a16="http://schemas.microsoft.com/office/drawing/2014/main" id="{5B25A206-693D-5CD7-2196-7E50CF3CE2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36136" y="4605147"/>
                <a:ext cx="1395984" cy="154838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2" name="Straight Connector 38">
                <a:extLst>
                  <a:ext uri="{FF2B5EF4-FFF2-40B4-BE49-F238E27FC236}">
                    <a16:creationId xmlns:a16="http://schemas.microsoft.com/office/drawing/2014/main" id="{75168C40-55B8-23C7-0E58-3395870D58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70500" y="4390644"/>
                <a:ext cx="29565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3" name="Straight Connector 39">
                <a:extLst>
                  <a:ext uri="{FF2B5EF4-FFF2-40B4-BE49-F238E27FC236}">
                    <a16:creationId xmlns:a16="http://schemas.microsoft.com/office/drawing/2014/main" id="{66A09529-D794-543A-EC92-0CAD2D4AAB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70500" y="4596511"/>
                <a:ext cx="2804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4" name="Straight Connector 41">
                <a:extLst>
                  <a:ext uri="{FF2B5EF4-FFF2-40B4-BE49-F238E27FC236}">
                    <a16:creationId xmlns:a16="http://schemas.microsoft.com/office/drawing/2014/main" id="{7D709748-1358-9CFB-FEDA-9AAE70100D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88876" y="4354830"/>
                <a:ext cx="0" cy="280797"/>
              </a:xfrm>
              <a:prstGeom prst="line">
                <a:avLst/>
              </a:prstGeom>
              <a:ln w="762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3" name="Rectangle 722">
              <a:extLst>
                <a:ext uri="{FF2B5EF4-FFF2-40B4-BE49-F238E27FC236}">
                  <a16:creationId xmlns:a16="http://schemas.microsoft.com/office/drawing/2014/main" id="{BAE4DC41-9F27-3DC9-5C5E-C871FB2365A5}"/>
                </a:ext>
              </a:extLst>
            </p:cNvPr>
            <p:cNvSpPr/>
            <p:nvPr/>
          </p:nvSpPr>
          <p:spPr>
            <a:xfrm>
              <a:off x="9067072" y="1721739"/>
              <a:ext cx="896112" cy="6781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4" name="Rectangle 723">
              <a:extLst>
                <a:ext uri="{FF2B5EF4-FFF2-40B4-BE49-F238E27FC236}">
                  <a16:creationId xmlns:a16="http://schemas.microsoft.com/office/drawing/2014/main" id="{4A911201-B41F-76D7-55C2-94AC0C607B92}"/>
                </a:ext>
              </a:extLst>
            </p:cNvPr>
            <p:cNvSpPr/>
            <p:nvPr/>
          </p:nvSpPr>
          <p:spPr>
            <a:xfrm>
              <a:off x="9955765" y="1943735"/>
              <a:ext cx="896112" cy="1560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5" name="Rectangle 724">
              <a:extLst>
                <a:ext uri="{FF2B5EF4-FFF2-40B4-BE49-F238E27FC236}">
                  <a16:creationId xmlns:a16="http://schemas.microsoft.com/office/drawing/2014/main" id="{F7D0D80C-E198-F1EF-9A13-AEA88FBDB305}"/>
                </a:ext>
              </a:extLst>
            </p:cNvPr>
            <p:cNvSpPr/>
            <p:nvPr/>
          </p:nvSpPr>
          <p:spPr>
            <a:xfrm rot="2881987">
              <a:off x="10068249" y="2185374"/>
              <a:ext cx="896112" cy="742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726" name="Group 51">
              <a:extLst>
                <a:ext uri="{FF2B5EF4-FFF2-40B4-BE49-F238E27FC236}">
                  <a16:creationId xmlns:a16="http://schemas.microsoft.com/office/drawing/2014/main" id="{8A5967C9-493F-6697-C14F-F27DAED62E85}"/>
                </a:ext>
              </a:extLst>
            </p:cNvPr>
            <p:cNvGrpSpPr/>
            <p:nvPr/>
          </p:nvGrpSpPr>
          <p:grpSpPr>
            <a:xfrm rot="5400000">
              <a:off x="8408514" y="1687766"/>
              <a:ext cx="896112" cy="280797"/>
              <a:chOff x="4507992" y="1478215"/>
              <a:chExt cx="896112" cy="280797"/>
            </a:xfrm>
          </p:grpSpPr>
          <p:sp>
            <p:nvSpPr>
              <p:cNvPr id="1025" name="Rectangle 1024">
                <a:extLst>
                  <a:ext uri="{FF2B5EF4-FFF2-40B4-BE49-F238E27FC236}">
                    <a16:creationId xmlns:a16="http://schemas.microsoft.com/office/drawing/2014/main" id="{83FC8ECB-DE6F-4F33-9D36-F045F3CCDB72}"/>
                  </a:ext>
                </a:extLst>
              </p:cNvPr>
              <p:cNvSpPr/>
              <p:nvPr/>
            </p:nvSpPr>
            <p:spPr>
              <a:xfrm>
                <a:off x="4507992" y="1509457"/>
                <a:ext cx="896112" cy="2190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1026" name="Straight Connector 48">
                <a:extLst>
                  <a:ext uri="{FF2B5EF4-FFF2-40B4-BE49-F238E27FC236}">
                    <a16:creationId xmlns:a16="http://schemas.microsoft.com/office/drawing/2014/main" id="{D0CAE7DC-7D68-957A-AB04-7EA80BE702F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698556" y="1384933"/>
                <a:ext cx="0" cy="25819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7" name="Straight Connector 49">
                <a:extLst>
                  <a:ext uri="{FF2B5EF4-FFF2-40B4-BE49-F238E27FC236}">
                    <a16:creationId xmlns:a16="http://schemas.microsoft.com/office/drawing/2014/main" id="{B3062EF6-D31E-F4CA-F27C-80F16EC409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9460" y="1719896"/>
                <a:ext cx="2804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8" name="Straight Connector 50">
                <a:extLst>
                  <a:ext uri="{FF2B5EF4-FFF2-40B4-BE49-F238E27FC236}">
                    <a16:creationId xmlns:a16="http://schemas.microsoft.com/office/drawing/2014/main" id="{68C93A6A-C069-B1FE-716D-C7E79AA767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87836" y="1478215"/>
                <a:ext cx="0" cy="280797"/>
              </a:xfrm>
              <a:prstGeom prst="line">
                <a:avLst/>
              </a:prstGeom>
              <a:ln w="762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7" name="Group 53">
              <a:extLst>
                <a:ext uri="{FF2B5EF4-FFF2-40B4-BE49-F238E27FC236}">
                  <a16:creationId xmlns:a16="http://schemas.microsoft.com/office/drawing/2014/main" id="{75B6A31F-AF21-CCD2-1368-1A47FAF08001}"/>
                </a:ext>
              </a:extLst>
            </p:cNvPr>
            <p:cNvGrpSpPr/>
            <p:nvPr/>
          </p:nvGrpSpPr>
          <p:grpSpPr>
            <a:xfrm rot="16200000">
              <a:off x="8424522" y="2164142"/>
              <a:ext cx="896112" cy="280797"/>
              <a:chOff x="4507992" y="1478215"/>
              <a:chExt cx="896112" cy="280797"/>
            </a:xfrm>
          </p:grpSpPr>
          <p:sp>
            <p:nvSpPr>
              <p:cNvPr id="1021" name="Rectangle 1020">
                <a:extLst>
                  <a:ext uri="{FF2B5EF4-FFF2-40B4-BE49-F238E27FC236}">
                    <a16:creationId xmlns:a16="http://schemas.microsoft.com/office/drawing/2014/main" id="{9AE92DEF-E560-5CF8-1562-548F53CA214D}"/>
                  </a:ext>
                </a:extLst>
              </p:cNvPr>
              <p:cNvSpPr/>
              <p:nvPr/>
            </p:nvSpPr>
            <p:spPr>
              <a:xfrm>
                <a:off x="4507992" y="1509457"/>
                <a:ext cx="896112" cy="2190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1022" name="Straight Connector 55">
                <a:extLst>
                  <a:ext uri="{FF2B5EF4-FFF2-40B4-BE49-F238E27FC236}">
                    <a16:creationId xmlns:a16="http://schemas.microsoft.com/office/drawing/2014/main" id="{1A9492B6-A30D-2742-97B8-8D4E4D3B902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698556" y="1384933"/>
                <a:ext cx="0" cy="25819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3" name="Straight Connector 56">
                <a:extLst>
                  <a:ext uri="{FF2B5EF4-FFF2-40B4-BE49-F238E27FC236}">
                    <a16:creationId xmlns:a16="http://schemas.microsoft.com/office/drawing/2014/main" id="{0CF03EE1-2774-02C9-6310-0DE62EC138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9460" y="1719896"/>
                <a:ext cx="2804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4" name="Straight Connector 57">
                <a:extLst>
                  <a:ext uri="{FF2B5EF4-FFF2-40B4-BE49-F238E27FC236}">
                    <a16:creationId xmlns:a16="http://schemas.microsoft.com/office/drawing/2014/main" id="{CC56FB4C-2702-A417-576A-3459B8D539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87836" y="1478215"/>
                <a:ext cx="0" cy="280797"/>
              </a:xfrm>
              <a:prstGeom prst="line">
                <a:avLst/>
              </a:prstGeom>
              <a:ln w="762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8" name="Group 136">
              <a:extLst>
                <a:ext uri="{FF2B5EF4-FFF2-40B4-BE49-F238E27FC236}">
                  <a16:creationId xmlns:a16="http://schemas.microsoft.com/office/drawing/2014/main" id="{6AF5B61E-49CA-C669-51CE-38F3CA4DA0DE}"/>
                </a:ext>
              </a:extLst>
            </p:cNvPr>
            <p:cNvGrpSpPr/>
            <p:nvPr/>
          </p:nvGrpSpPr>
          <p:grpSpPr>
            <a:xfrm>
              <a:off x="2949578" y="1817283"/>
              <a:ext cx="673942" cy="486162"/>
              <a:chOff x="2839361" y="2548803"/>
              <a:chExt cx="673942" cy="486162"/>
            </a:xfrm>
          </p:grpSpPr>
          <p:sp>
            <p:nvSpPr>
              <p:cNvPr id="1015" name="Rectangle 1014">
                <a:extLst>
                  <a:ext uri="{FF2B5EF4-FFF2-40B4-BE49-F238E27FC236}">
                    <a16:creationId xmlns:a16="http://schemas.microsoft.com/office/drawing/2014/main" id="{1DBFDD21-6491-4302-FF3A-6C29FB7F3D7B}"/>
                  </a:ext>
                </a:extLst>
              </p:cNvPr>
              <p:cNvSpPr/>
              <p:nvPr/>
            </p:nvSpPr>
            <p:spPr>
              <a:xfrm>
                <a:off x="2839361" y="2548803"/>
                <a:ext cx="190902" cy="8026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6" name="Rectangle 1015">
                <a:extLst>
                  <a:ext uri="{FF2B5EF4-FFF2-40B4-BE49-F238E27FC236}">
                    <a16:creationId xmlns:a16="http://schemas.microsoft.com/office/drawing/2014/main" id="{6B1848EE-798A-92C3-ECC1-22B9996201FB}"/>
                  </a:ext>
                </a:extLst>
              </p:cNvPr>
              <p:cNvSpPr/>
              <p:nvPr/>
            </p:nvSpPr>
            <p:spPr>
              <a:xfrm>
                <a:off x="3067968" y="2550485"/>
                <a:ext cx="190902" cy="8026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7" name="Rectangle 1016">
                <a:extLst>
                  <a:ext uri="{FF2B5EF4-FFF2-40B4-BE49-F238E27FC236}">
                    <a16:creationId xmlns:a16="http://schemas.microsoft.com/office/drawing/2014/main" id="{26075EFE-8F45-DB2C-5685-0796B9E47175}"/>
                  </a:ext>
                </a:extLst>
              </p:cNvPr>
              <p:cNvSpPr/>
              <p:nvPr/>
            </p:nvSpPr>
            <p:spPr>
              <a:xfrm>
                <a:off x="3303627" y="2555141"/>
                <a:ext cx="190902" cy="8026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8" name="Rectangle 1017">
                <a:extLst>
                  <a:ext uri="{FF2B5EF4-FFF2-40B4-BE49-F238E27FC236}">
                    <a16:creationId xmlns:a16="http://schemas.microsoft.com/office/drawing/2014/main" id="{ACB77A9E-DA9D-9F63-B04E-C46457AF61DB}"/>
                  </a:ext>
                </a:extLst>
              </p:cNvPr>
              <p:cNvSpPr/>
              <p:nvPr/>
            </p:nvSpPr>
            <p:spPr>
              <a:xfrm>
                <a:off x="3322401" y="2954701"/>
                <a:ext cx="190902" cy="8026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9" name="Rectangle 1018">
                <a:extLst>
                  <a:ext uri="{FF2B5EF4-FFF2-40B4-BE49-F238E27FC236}">
                    <a16:creationId xmlns:a16="http://schemas.microsoft.com/office/drawing/2014/main" id="{8BA6B178-8673-8A85-550A-5A6541E46EFB}"/>
                  </a:ext>
                </a:extLst>
              </p:cNvPr>
              <p:cNvSpPr/>
              <p:nvPr/>
            </p:nvSpPr>
            <p:spPr>
              <a:xfrm>
                <a:off x="3071517" y="2952301"/>
                <a:ext cx="190902" cy="8026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20" name="Rectangle 1019">
                <a:extLst>
                  <a:ext uri="{FF2B5EF4-FFF2-40B4-BE49-F238E27FC236}">
                    <a16:creationId xmlns:a16="http://schemas.microsoft.com/office/drawing/2014/main" id="{C173DEB0-D6F7-87EA-A3D4-6C16A6458D50}"/>
                  </a:ext>
                </a:extLst>
              </p:cNvPr>
              <p:cNvSpPr/>
              <p:nvPr/>
            </p:nvSpPr>
            <p:spPr>
              <a:xfrm>
                <a:off x="2839361" y="2948430"/>
                <a:ext cx="190902" cy="8026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29" name="Group 137">
              <a:extLst>
                <a:ext uri="{FF2B5EF4-FFF2-40B4-BE49-F238E27FC236}">
                  <a16:creationId xmlns:a16="http://schemas.microsoft.com/office/drawing/2014/main" id="{ACC6BA58-EB39-CB3B-F597-B4749F8A8068}"/>
                </a:ext>
              </a:extLst>
            </p:cNvPr>
            <p:cNvGrpSpPr/>
            <p:nvPr/>
          </p:nvGrpSpPr>
          <p:grpSpPr>
            <a:xfrm rot="18720664">
              <a:off x="1618711" y="2460300"/>
              <a:ext cx="617754" cy="443038"/>
              <a:chOff x="2839361" y="2548803"/>
              <a:chExt cx="673942" cy="486162"/>
            </a:xfrm>
          </p:grpSpPr>
          <p:sp>
            <p:nvSpPr>
              <p:cNvPr id="1009" name="Rectangle 1008">
                <a:extLst>
                  <a:ext uri="{FF2B5EF4-FFF2-40B4-BE49-F238E27FC236}">
                    <a16:creationId xmlns:a16="http://schemas.microsoft.com/office/drawing/2014/main" id="{13E02524-56BF-3637-58EA-27C5BEBD4C57}"/>
                  </a:ext>
                </a:extLst>
              </p:cNvPr>
              <p:cNvSpPr/>
              <p:nvPr/>
            </p:nvSpPr>
            <p:spPr>
              <a:xfrm>
                <a:off x="2839361" y="2548803"/>
                <a:ext cx="190902" cy="8026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0" name="Rectangle 1009">
                <a:extLst>
                  <a:ext uri="{FF2B5EF4-FFF2-40B4-BE49-F238E27FC236}">
                    <a16:creationId xmlns:a16="http://schemas.microsoft.com/office/drawing/2014/main" id="{34D7771F-0CE4-4BC5-ECD4-CD3C147817CB}"/>
                  </a:ext>
                </a:extLst>
              </p:cNvPr>
              <p:cNvSpPr/>
              <p:nvPr/>
            </p:nvSpPr>
            <p:spPr>
              <a:xfrm>
                <a:off x="3067968" y="2550485"/>
                <a:ext cx="190902" cy="8026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1" name="Rectangle 1010">
                <a:extLst>
                  <a:ext uri="{FF2B5EF4-FFF2-40B4-BE49-F238E27FC236}">
                    <a16:creationId xmlns:a16="http://schemas.microsoft.com/office/drawing/2014/main" id="{6B1E2952-C755-01DE-A4CC-BCA19A41B4D4}"/>
                  </a:ext>
                </a:extLst>
              </p:cNvPr>
              <p:cNvSpPr/>
              <p:nvPr/>
            </p:nvSpPr>
            <p:spPr>
              <a:xfrm>
                <a:off x="3303627" y="2555141"/>
                <a:ext cx="190902" cy="8026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2" name="Rectangle 1011">
                <a:extLst>
                  <a:ext uri="{FF2B5EF4-FFF2-40B4-BE49-F238E27FC236}">
                    <a16:creationId xmlns:a16="http://schemas.microsoft.com/office/drawing/2014/main" id="{B59EA138-AA62-0318-DDBD-3A88E0422FC5}"/>
                  </a:ext>
                </a:extLst>
              </p:cNvPr>
              <p:cNvSpPr/>
              <p:nvPr/>
            </p:nvSpPr>
            <p:spPr>
              <a:xfrm>
                <a:off x="3322401" y="2954701"/>
                <a:ext cx="190902" cy="8026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3" name="Rectangle 1012">
                <a:extLst>
                  <a:ext uri="{FF2B5EF4-FFF2-40B4-BE49-F238E27FC236}">
                    <a16:creationId xmlns:a16="http://schemas.microsoft.com/office/drawing/2014/main" id="{063D8790-6A17-FD02-A1D1-97B0DF9A4F40}"/>
                  </a:ext>
                </a:extLst>
              </p:cNvPr>
              <p:cNvSpPr/>
              <p:nvPr/>
            </p:nvSpPr>
            <p:spPr>
              <a:xfrm>
                <a:off x="3071517" y="2952301"/>
                <a:ext cx="190902" cy="8026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4" name="Rectangle 1013">
                <a:extLst>
                  <a:ext uri="{FF2B5EF4-FFF2-40B4-BE49-F238E27FC236}">
                    <a16:creationId xmlns:a16="http://schemas.microsoft.com/office/drawing/2014/main" id="{02FB8692-F17A-FAFF-5AFD-EE32F0B501A8}"/>
                  </a:ext>
                </a:extLst>
              </p:cNvPr>
              <p:cNvSpPr/>
              <p:nvPr/>
            </p:nvSpPr>
            <p:spPr>
              <a:xfrm>
                <a:off x="2839361" y="2948430"/>
                <a:ext cx="190902" cy="8026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730" name="Arc 729">
              <a:extLst>
                <a:ext uri="{FF2B5EF4-FFF2-40B4-BE49-F238E27FC236}">
                  <a16:creationId xmlns:a16="http://schemas.microsoft.com/office/drawing/2014/main" id="{4530E5BF-D2E4-540C-822B-62FD12B3BC83}"/>
                </a:ext>
              </a:extLst>
            </p:cNvPr>
            <p:cNvSpPr/>
            <p:nvPr/>
          </p:nvSpPr>
          <p:spPr>
            <a:xfrm rot="16931073">
              <a:off x="2332154" y="2327409"/>
              <a:ext cx="726948" cy="636012"/>
            </a:xfrm>
            <a:prstGeom prst="arc">
              <a:avLst>
                <a:gd name="adj1" fmla="val 17707346"/>
                <a:gd name="adj2" fmla="val 0"/>
              </a:avLst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1" name="Arc 730">
              <a:extLst>
                <a:ext uri="{FF2B5EF4-FFF2-40B4-BE49-F238E27FC236}">
                  <a16:creationId xmlns:a16="http://schemas.microsoft.com/office/drawing/2014/main" id="{A73DD1C2-941A-BDF8-610E-BFD6CAB70D87}"/>
                </a:ext>
              </a:extLst>
            </p:cNvPr>
            <p:cNvSpPr/>
            <p:nvPr/>
          </p:nvSpPr>
          <p:spPr>
            <a:xfrm rot="16931073">
              <a:off x="1928227" y="1920348"/>
              <a:ext cx="1375954" cy="1232069"/>
            </a:xfrm>
            <a:prstGeom prst="arc">
              <a:avLst>
                <a:gd name="adj1" fmla="val 17707346"/>
                <a:gd name="adj2" fmla="val 0"/>
              </a:avLst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2" name="Rectangle 731">
              <a:extLst>
                <a:ext uri="{FF2B5EF4-FFF2-40B4-BE49-F238E27FC236}">
                  <a16:creationId xmlns:a16="http://schemas.microsoft.com/office/drawing/2014/main" id="{84DBDE66-96D1-01C6-8177-AA24C33F9BB2}"/>
                </a:ext>
              </a:extLst>
            </p:cNvPr>
            <p:cNvSpPr/>
            <p:nvPr/>
          </p:nvSpPr>
          <p:spPr>
            <a:xfrm>
              <a:off x="2084813" y="1988874"/>
              <a:ext cx="401320" cy="788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3" name="Arc 732">
              <a:extLst>
                <a:ext uri="{FF2B5EF4-FFF2-40B4-BE49-F238E27FC236}">
                  <a16:creationId xmlns:a16="http://schemas.microsoft.com/office/drawing/2014/main" id="{3E685548-EB65-4DD1-B350-F6E00DA85C8E}"/>
                </a:ext>
              </a:extLst>
            </p:cNvPr>
            <p:cNvSpPr/>
            <p:nvPr/>
          </p:nvSpPr>
          <p:spPr>
            <a:xfrm rot="20413244">
              <a:off x="9420584" y="2238732"/>
              <a:ext cx="726948" cy="636012"/>
            </a:xfrm>
            <a:prstGeom prst="arc">
              <a:avLst>
                <a:gd name="adj1" fmla="val 17707346"/>
                <a:gd name="adj2" fmla="val 0"/>
              </a:avLst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4" name="Arc 733">
              <a:extLst>
                <a:ext uri="{FF2B5EF4-FFF2-40B4-BE49-F238E27FC236}">
                  <a16:creationId xmlns:a16="http://schemas.microsoft.com/office/drawing/2014/main" id="{B8531C33-EAEF-4F63-747D-E6514E1CC55E}"/>
                </a:ext>
              </a:extLst>
            </p:cNvPr>
            <p:cNvSpPr/>
            <p:nvPr/>
          </p:nvSpPr>
          <p:spPr>
            <a:xfrm rot="20511705">
              <a:off x="9124275" y="1794677"/>
              <a:ext cx="1375954" cy="1232069"/>
            </a:xfrm>
            <a:prstGeom prst="arc">
              <a:avLst>
                <a:gd name="adj1" fmla="val 17707346"/>
                <a:gd name="adj2" fmla="val 21363931"/>
              </a:avLst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735" name="Group 151">
              <a:extLst>
                <a:ext uri="{FF2B5EF4-FFF2-40B4-BE49-F238E27FC236}">
                  <a16:creationId xmlns:a16="http://schemas.microsoft.com/office/drawing/2014/main" id="{0A184070-FABD-4A61-B270-C12E22B3110A}"/>
                </a:ext>
              </a:extLst>
            </p:cNvPr>
            <p:cNvGrpSpPr/>
            <p:nvPr/>
          </p:nvGrpSpPr>
          <p:grpSpPr>
            <a:xfrm rot="2880207">
              <a:off x="10435312" y="2566821"/>
              <a:ext cx="673942" cy="486162"/>
              <a:chOff x="2839361" y="2548803"/>
              <a:chExt cx="673942" cy="486162"/>
            </a:xfrm>
          </p:grpSpPr>
          <p:sp>
            <p:nvSpPr>
              <p:cNvPr id="1003" name="Rectangle 1002">
                <a:extLst>
                  <a:ext uri="{FF2B5EF4-FFF2-40B4-BE49-F238E27FC236}">
                    <a16:creationId xmlns:a16="http://schemas.microsoft.com/office/drawing/2014/main" id="{2DA809D3-FB6E-307E-2C27-DEA8CFC89F9B}"/>
                  </a:ext>
                </a:extLst>
              </p:cNvPr>
              <p:cNvSpPr/>
              <p:nvPr/>
            </p:nvSpPr>
            <p:spPr>
              <a:xfrm>
                <a:off x="2839361" y="2548803"/>
                <a:ext cx="190902" cy="8026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4" name="Rectangle 1003">
                <a:extLst>
                  <a:ext uri="{FF2B5EF4-FFF2-40B4-BE49-F238E27FC236}">
                    <a16:creationId xmlns:a16="http://schemas.microsoft.com/office/drawing/2014/main" id="{95169AB0-2352-BEB0-BED4-CC3641B75C27}"/>
                  </a:ext>
                </a:extLst>
              </p:cNvPr>
              <p:cNvSpPr/>
              <p:nvPr/>
            </p:nvSpPr>
            <p:spPr>
              <a:xfrm>
                <a:off x="3067968" y="2550485"/>
                <a:ext cx="190902" cy="8026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5" name="Rectangle 1004">
                <a:extLst>
                  <a:ext uri="{FF2B5EF4-FFF2-40B4-BE49-F238E27FC236}">
                    <a16:creationId xmlns:a16="http://schemas.microsoft.com/office/drawing/2014/main" id="{E3BCD9CB-5684-8F03-B8D5-2C66DBB8140F}"/>
                  </a:ext>
                </a:extLst>
              </p:cNvPr>
              <p:cNvSpPr/>
              <p:nvPr/>
            </p:nvSpPr>
            <p:spPr>
              <a:xfrm>
                <a:off x="3303627" y="2555141"/>
                <a:ext cx="190902" cy="8026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6" name="Rectangle 1005">
                <a:extLst>
                  <a:ext uri="{FF2B5EF4-FFF2-40B4-BE49-F238E27FC236}">
                    <a16:creationId xmlns:a16="http://schemas.microsoft.com/office/drawing/2014/main" id="{824FFD00-E6AD-8EA8-A5D1-6639DAD52657}"/>
                  </a:ext>
                </a:extLst>
              </p:cNvPr>
              <p:cNvSpPr/>
              <p:nvPr/>
            </p:nvSpPr>
            <p:spPr>
              <a:xfrm>
                <a:off x="3322401" y="2954701"/>
                <a:ext cx="190902" cy="8026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7" name="Rectangle 1006">
                <a:extLst>
                  <a:ext uri="{FF2B5EF4-FFF2-40B4-BE49-F238E27FC236}">
                    <a16:creationId xmlns:a16="http://schemas.microsoft.com/office/drawing/2014/main" id="{13ACC6CE-1108-6F13-7AB1-B7629AF710F0}"/>
                  </a:ext>
                </a:extLst>
              </p:cNvPr>
              <p:cNvSpPr/>
              <p:nvPr/>
            </p:nvSpPr>
            <p:spPr>
              <a:xfrm>
                <a:off x="3071517" y="2952301"/>
                <a:ext cx="190902" cy="8026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8" name="Rectangle 1007">
                <a:extLst>
                  <a:ext uri="{FF2B5EF4-FFF2-40B4-BE49-F238E27FC236}">
                    <a16:creationId xmlns:a16="http://schemas.microsoft.com/office/drawing/2014/main" id="{49A3EA4F-6CE5-B017-539D-558C8B45B529}"/>
                  </a:ext>
                </a:extLst>
              </p:cNvPr>
              <p:cNvSpPr/>
              <p:nvPr/>
            </p:nvSpPr>
            <p:spPr>
              <a:xfrm>
                <a:off x="2839361" y="2948430"/>
                <a:ext cx="190902" cy="8026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cxnSp>
          <p:nvCxnSpPr>
            <p:cNvPr id="736" name="Straight Connector 194">
              <a:extLst>
                <a:ext uri="{FF2B5EF4-FFF2-40B4-BE49-F238E27FC236}">
                  <a16:creationId xmlns:a16="http://schemas.microsoft.com/office/drawing/2014/main" id="{D2A52C29-613B-3BEB-66DA-54C27721F0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62581" y="2166747"/>
              <a:ext cx="0" cy="2626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7" name="Straight Connector 198">
              <a:extLst>
                <a:ext uri="{FF2B5EF4-FFF2-40B4-BE49-F238E27FC236}">
                  <a16:creationId xmlns:a16="http://schemas.microsoft.com/office/drawing/2014/main" id="{FF626CEE-6DA0-12DA-7AE0-22CEE227F6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62581" y="1717809"/>
              <a:ext cx="0" cy="2626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8" name="Straight Connector 199">
              <a:extLst>
                <a:ext uri="{FF2B5EF4-FFF2-40B4-BE49-F238E27FC236}">
                  <a16:creationId xmlns:a16="http://schemas.microsoft.com/office/drawing/2014/main" id="{0CD6BF75-27C9-5E6E-BF09-48842FB3E1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34081" y="1717809"/>
              <a:ext cx="0" cy="2626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9" name="Straight Connector 200">
              <a:extLst>
                <a:ext uri="{FF2B5EF4-FFF2-40B4-BE49-F238E27FC236}">
                  <a16:creationId xmlns:a16="http://schemas.microsoft.com/office/drawing/2014/main" id="{66936C17-67A9-CE38-A284-B0FFF656D3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34335" y="2148079"/>
              <a:ext cx="0" cy="2626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0" name="Oval 201">
              <a:extLst>
                <a:ext uri="{FF2B5EF4-FFF2-40B4-BE49-F238E27FC236}">
                  <a16:creationId xmlns:a16="http://schemas.microsoft.com/office/drawing/2014/main" id="{00B5A4D2-E836-7F78-D0B7-8F4CF20F2227}"/>
                </a:ext>
              </a:extLst>
            </p:cNvPr>
            <p:cNvSpPr/>
            <p:nvPr/>
          </p:nvSpPr>
          <p:spPr>
            <a:xfrm>
              <a:off x="5703297" y="1636514"/>
              <a:ext cx="268399" cy="12276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1" name="Oval 202">
              <a:extLst>
                <a:ext uri="{FF2B5EF4-FFF2-40B4-BE49-F238E27FC236}">
                  <a16:creationId xmlns:a16="http://schemas.microsoft.com/office/drawing/2014/main" id="{EDB78905-556B-6C53-6750-952B05E85B6D}"/>
                </a:ext>
              </a:extLst>
            </p:cNvPr>
            <p:cNvSpPr/>
            <p:nvPr/>
          </p:nvSpPr>
          <p:spPr>
            <a:xfrm>
              <a:off x="5729618" y="2365587"/>
              <a:ext cx="268399" cy="12276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742" name="Straight Connector 203">
              <a:extLst>
                <a:ext uri="{FF2B5EF4-FFF2-40B4-BE49-F238E27FC236}">
                  <a16:creationId xmlns:a16="http://schemas.microsoft.com/office/drawing/2014/main" id="{7CD22D16-88D6-D1FF-F070-74FE4E55D9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3297" y="1264793"/>
              <a:ext cx="0" cy="4464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3" name="Straight Connector 206">
              <a:extLst>
                <a:ext uri="{FF2B5EF4-FFF2-40B4-BE49-F238E27FC236}">
                  <a16:creationId xmlns:a16="http://schemas.microsoft.com/office/drawing/2014/main" id="{BB4216D1-BA71-6BBB-8C6A-4C0E83A897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79790" y="1243965"/>
              <a:ext cx="955" cy="47101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Straight Connector 207">
              <a:extLst>
                <a:ext uri="{FF2B5EF4-FFF2-40B4-BE49-F238E27FC236}">
                  <a16:creationId xmlns:a16="http://schemas.microsoft.com/office/drawing/2014/main" id="{7A04B23C-3447-AD5C-D35A-B7B7EB0A62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39246" y="1264793"/>
              <a:ext cx="396501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5" name="Group 215">
              <a:extLst>
                <a:ext uri="{FF2B5EF4-FFF2-40B4-BE49-F238E27FC236}">
                  <a16:creationId xmlns:a16="http://schemas.microsoft.com/office/drawing/2014/main" id="{023EA6D8-EF76-76CC-330E-1DFA5EFF852F}"/>
                </a:ext>
              </a:extLst>
            </p:cNvPr>
            <p:cNvGrpSpPr/>
            <p:nvPr/>
          </p:nvGrpSpPr>
          <p:grpSpPr>
            <a:xfrm rot="10800000">
              <a:off x="5665188" y="2404194"/>
              <a:ext cx="383319" cy="471011"/>
              <a:chOff x="5318480" y="3529365"/>
              <a:chExt cx="383319" cy="471011"/>
            </a:xfrm>
          </p:grpSpPr>
          <p:cxnSp>
            <p:nvCxnSpPr>
              <p:cNvPr id="1000" name="Straight Connector 212">
                <a:extLst>
                  <a:ext uri="{FF2B5EF4-FFF2-40B4-BE49-F238E27FC236}">
                    <a16:creationId xmlns:a16="http://schemas.microsoft.com/office/drawing/2014/main" id="{49963B18-6888-4F8D-6072-2D62FBF508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65614" y="3550193"/>
                <a:ext cx="0" cy="44643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1" name="Straight Connector 213">
                <a:extLst>
                  <a:ext uri="{FF2B5EF4-FFF2-40B4-BE49-F238E27FC236}">
                    <a16:creationId xmlns:a16="http://schemas.microsoft.com/office/drawing/2014/main" id="{7D4F2EC9-EC31-3FD2-5A9C-8AA7C32665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42107" y="3529365"/>
                <a:ext cx="955" cy="4710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2" name="Straight Connector 214">
                <a:extLst>
                  <a:ext uri="{FF2B5EF4-FFF2-40B4-BE49-F238E27FC236}">
                    <a16:creationId xmlns:a16="http://schemas.microsoft.com/office/drawing/2014/main" id="{D6218D24-5251-A339-E525-F38B0E18364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5318480" y="3550192"/>
                <a:ext cx="383319" cy="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6" name="Group 244">
              <a:extLst>
                <a:ext uri="{FF2B5EF4-FFF2-40B4-BE49-F238E27FC236}">
                  <a16:creationId xmlns:a16="http://schemas.microsoft.com/office/drawing/2014/main" id="{51DBC8D2-0CA8-E717-227F-98187E301E73}"/>
                </a:ext>
              </a:extLst>
            </p:cNvPr>
            <p:cNvGrpSpPr/>
            <p:nvPr/>
          </p:nvGrpSpPr>
          <p:grpSpPr>
            <a:xfrm rot="18634345">
              <a:off x="834108" y="3175311"/>
              <a:ext cx="911904" cy="415392"/>
              <a:chOff x="3151454" y="5698005"/>
              <a:chExt cx="911904" cy="415392"/>
            </a:xfrm>
            <a:solidFill>
              <a:srgbClr val="800080"/>
            </a:solidFill>
          </p:grpSpPr>
          <p:sp>
            <p:nvSpPr>
              <p:cNvPr id="984" name="Rectangle 983">
                <a:extLst>
                  <a:ext uri="{FF2B5EF4-FFF2-40B4-BE49-F238E27FC236}">
                    <a16:creationId xmlns:a16="http://schemas.microsoft.com/office/drawing/2014/main" id="{88CEB095-8EF3-2673-A6F6-0DEED79BF0EB}"/>
                  </a:ext>
                </a:extLst>
              </p:cNvPr>
              <p:cNvSpPr/>
              <p:nvPr/>
            </p:nvSpPr>
            <p:spPr>
              <a:xfrm>
                <a:off x="3265524" y="5702039"/>
                <a:ext cx="83778" cy="65347"/>
              </a:xfrm>
              <a:prstGeom prst="rect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5" name="Rectangle 984">
                <a:extLst>
                  <a:ext uri="{FF2B5EF4-FFF2-40B4-BE49-F238E27FC236}">
                    <a16:creationId xmlns:a16="http://schemas.microsoft.com/office/drawing/2014/main" id="{29AF761F-F448-0E36-8F99-5B083ED0EA3F}"/>
                  </a:ext>
                </a:extLst>
              </p:cNvPr>
              <p:cNvSpPr/>
              <p:nvPr/>
            </p:nvSpPr>
            <p:spPr>
              <a:xfrm>
                <a:off x="3391250" y="5703408"/>
                <a:ext cx="83778" cy="65347"/>
              </a:xfrm>
              <a:prstGeom prst="rect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6" name="Rectangle 985">
                <a:extLst>
                  <a:ext uri="{FF2B5EF4-FFF2-40B4-BE49-F238E27FC236}">
                    <a16:creationId xmlns:a16="http://schemas.microsoft.com/office/drawing/2014/main" id="{3555415A-DF50-879F-3B8F-7D445F6C6A7E}"/>
                  </a:ext>
                </a:extLst>
              </p:cNvPr>
              <p:cNvSpPr/>
              <p:nvPr/>
            </p:nvSpPr>
            <p:spPr>
              <a:xfrm>
                <a:off x="3507370" y="5707199"/>
                <a:ext cx="83778" cy="65347"/>
              </a:xfrm>
              <a:prstGeom prst="rect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7" name="Rectangle 986">
                <a:extLst>
                  <a:ext uri="{FF2B5EF4-FFF2-40B4-BE49-F238E27FC236}">
                    <a16:creationId xmlns:a16="http://schemas.microsoft.com/office/drawing/2014/main" id="{CEC49D12-9553-1938-8986-599BFDA7F18A}"/>
                  </a:ext>
                </a:extLst>
              </p:cNvPr>
              <p:cNvSpPr/>
              <p:nvPr/>
            </p:nvSpPr>
            <p:spPr>
              <a:xfrm>
                <a:off x="3515609" y="6032502"/>
                <a:ext cx="83778" cy="65347"/>
              </a:xfrm>
              <a:prstGeom prst="rect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8" name="Rectangle 987">
                <a:extLst>
                  <a:ext uri="{FF2B5EF4-FFF2-40B4-BE49-F238E27FC236}">
                    <a16:creationId xmlns:a16="http://schemas.microsoft.com/office/drawing/2014/main" id="{C12459B3-0415-C274-F236-007DC429DB70}"/>
                  </a:ext>
                </a:extLst>
              </p:cNvPr>
              <p:cNvSpPr/>
              <p:nvPr/>
            </p:nvSpPr>
            <p:spPr>
              <a:xfrm>
                <a:off x="3392807" y="6030548"/>
                <a:ext cx="83778" cy="65347"/>
              </a:xfrm>
              <a:prstGeom prst="rect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9" name="Rectangle 988">
                <a:extLst>
                  <a:ext uri="{FF2B5EF4-FFF2-40B4-BE49-F238E27FC236}">
                    <a16:creationId xmlns:a16="http://schemas.microsoft.com/office/drawing/2014/main" id="{20AE5EBC-A69A-FD60-179B-2852DDF7D401}"/>
                  </a:ext>
                </a:extLst>
              </p:cNvPr>
              <p:cNvSpPr/>
              <p:nvPr/>
            </p:nvSpPr>
            <p:spPr>
              <a:xfrm>
                <a:off x="3265526" y="6027396"/>
                <a:ext cx="83778" cy="65347"/>
              </a:xfrm>
              <a:prstGeom prst="rect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0" name="Rectangle 989">
                <a:extLst>
                  <a:ext uri="{FF2B5EF4-FFF2-40B4-BE49-F238E27FC236}">
                    <a16:creationId xmlns:a16="http://schemas.microsoft.com/office/drawing/2014/main" id="{6AD3BE90-B68A-D58F-9829-58FCCBCC3892}"/>
                  </a:ext>
                </a:extLst>
              </p:cNvPr>
              <p:cNvSpPr/>
              <p:nvPr/>
            </p:nvSpPr>
            <p:spPr>
              <a:xfrm>
                <a:off x="3623664" y="5709659"/>
                <a:ext cx="83778" cy="65347"/>
              </a:xfrm>
              <a:prstGeom prst="rect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1" name="Rectangle 990">
                <a:extLst>
                  <a:ext uri="{FF2B5EF4-FFF2-40B4-BE49-F238E27FC236}">
                    <a16:creationId xmlns:a16="http://schemas.microsoft.com/office/drawing/2014/main" id="{EBD0C2FD-99DD-9042-5276-178332C42D6C}"/>
                  </a:ext>
                </a:extLst>
              </p:cNvPr>
              <p:cNvSpPr/>
              <p:nvPr/>
            </p:nvSpPr>
            <p:spPr>
              <a:xfrm>
                <a:off x="3749390" y="5711028"/>
                <a:ext cx="83778" cy="65347"/>
              </a:xfrm>
              <a:prstGeom prst="rect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2" name="Rectangle 991">
                <a:extLst>
                  <a:ext uri="{FF2B5EF4-FFF2-40B4-BE49-F238E27FC236}">
                    <a16:creationId xmlns:a16="http://schemas.microsoft.com/office/drawing/2014/main" id="{046C44C9-C41C-1EAD-8537-86C4732629C2}"/>
                  </a:ext>
                </a:extLst>
              </p:cNvPr>
              <p:cNvSpPr/>
              <p:nvPr/>
            </p:nvSpPr>
            <p:spPr>
              <a:xfrm>
                <a:off x="3865510" y="5714819"/>
                <a:ext cx="83778" cy="65347"/>
              </a:xfrm>
              <a:prstGeom prst="rect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3" name="Rectangle 992">
                <a:extLst>
                  <a:ext uri="{FF2B5EF4-FFF2-40B4-BE49-F238E27FC236}">
                    <a16:creationId xmlns:a16="http://schemas.microsoft.com/office/drawing/2014/main" id="{B64AD0EC-45DB-216B-C2B2-046EA568C95B}"/>
                  </a:ext>
                </a:extLst>
              </p:cNvPr>
              <p:cNvSpPr/>
              <p:nvPr/>
            </p:nvSpPr>
            <p:spPr>
              <a:xfrm>
                <a:off x="3873749" y="6040122"/>
                <a:ext cx="83778" cy="65347"/>
              </a:xfrm>
              <a:prstGeom prst="rect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4" name="Rectangle 993">
                <a:extLst>
                  <a:ext uri="{FF2B5EF4-FFF2-40B4-BE49-F238E27FC236}">
                    <a16:creationId xmlns:a16="http://schemas.microsoft.com/office/drawing/2014/main" id="{60B332A9-54DE-180F-765A-1A623976C749}"/>
                  </a:ext>
                </a:extLst>
              </p:cNvPr>
              <p:cNvSpPr/>
              <p:nvPr/>
            </p:nvSpPr>
            <p:spPr>
              <a:xfrm>
                <a:off x="3750947" y="6038168"/>
                <a:ext cx="83778" cy="65347"/>
              </a:xfrm>
              <a:prstGeom prst="rect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5" name="Rectangle 994">
                <a:extLst>
                  <a:ext uri="{FF2B5EF4-FFF2-40B4-BE49-F238E27FC236}">
                    <a16:creationId xmlns:a16="http://schemas.microsoft.com/office/drawing/2014/main" id="{0A089A61-0EB3-F5A2-FCEC-393096D6571C}"/>
                  </a:ext>
                </a:extLst>
              </p:cNvPr>
              <p:cNvSpPr/>
              <p:nvPr/>
            </p:nvSpPr>
            <p:spPr>
              <a:xfrm>
                <a:off x="3623666" y="6035016"/>
                <a:ext cx="83778" cy="65347"/>
              </a:xfrm>
              <a:prstGeom prst="rect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6" name="Rectangle 995">
                <a:extLst>
                  <a:ext uri="{FF2B5EF4-FFF2-40B4-BE49-F238E27FC236}">
                    <a16:creationId xmlns:a16="http://schemas.microsoft.com/office/drawing/2014/main" id="{62737133-E43C-7EE3-16E4-CF9D33612F5C}"/>
                  </a:ext>
                </a:extLst>
              </p:cNvPr>
              <p:cNvSpPr/>
              <p:nvPr/>
            </p:nvSpPr>
            <p:spPr>
              <a:xfrm>
                <a:off x="3156453" y="5935980"/>
                <a:ext cx="83778" cy="156763"/>
              </a:xfrm>
              <a:prstGeom prst="rect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7" name="Rectangle 996">
                <a:extLst>
                  <a:ext uri="{FF2B5EF4-FFF2-40B4-BE49-F238E27FC236}">
                    <a16:creationId xmlns:a16="http://schemas.microsoft.com/office/drawing/2014/main" id="{CF89AC6F-DCD3-3DDF-15D4-DE096EF1EF0D}"/>
                  </a:ext>
                </a:extLst>
              </p:cNvPr>
              <p:cNvSpPr/>
              <p:nvPr/>
            </p:nvSpPr>
            <p:spPr>
              <a:xfrm>
                <a:off x="3151454" y="5698005"/>
                <a:ext cx="83778" cy="156763"/>
              </a:xfrm>
              <a:prstGeom prst="rect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8" name="Rectangle 997">
                <a:extLst>
                  <a:ext uri="{FF2B5EF4-FFF2-40B4-BE49-F238E27FC236}">
                    <a16:creationId xmlns:a16="http://schemas.microsoft.com/office/drawing/2014/main" id="{63622645-2A82-4E6E-1861-BD67F5C63552}"/>
                  </a:ext>
                </a:extLst>
              </p:cNvPr>
              <p:cNvSpPr/>
              <p:nvPr/>
            </p:nvSpPr>
            <p:spPr>
              <a:xfrm>
                <a:off x="3979580" y="5707199"/>
                <a:ext cx="83778" cy="156763"/>
              </a:xfrm>
              <a:prstGeom prst="rect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9" name="Rectangle 998">
                <a:extLst>
                  <a:ext uri="{FF2B5EF4-FFF2-40B4-BE49-F238E27FC236}">
                    <a16:creationId xmlns:a16="http://schemas.microsoft.com/office/drawing/2014/main" id="{B7184B3B-2E50-04F6-7E0F-63E6B18F8603}"/>
                  </a:ext>
                </a:extLst>
              </p:cNvPr>
              <p:cNvSpPr/>
              <p:nvPr/>
            </p:nvSpPr>
            <p:spPr>
              <a:xfrm>
                <a:off x="3979580" y="5956634"/>
                <a:ext cx="83778" cy="156763"/>
              </a:xfrm>
              <a:prstGeom prst="rect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cxnSp>
          <p:nvCxnSpPr>
            <p:cNvPr id="747" name="Straight Connector 247">
              <a:extLst>
                <a:ext uri="{FF2B5EF4-FFF2-40B4-BE49-F238E27FC236}">
                  <a16:creationId xmlns:a16="http://schemas.microsoft.com/office/drawing/2014/main" id="{CB217902-0E16-BCC4-007B-9D71AB1400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82509" y="4175089"/>
              <a:ext cx="274155" cy="2193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8" name="Oval 250">
              <a:extLst>
                <a:ext uri="{FF2B5EF4-FFF2-40B4-BE49-F238E27FC236}">
                  <a16:creationId xmlns:a16="http://schemas.microsoft.com/office/drawing/2014/main" id="{D4A94780-01A2-86B8-4B71-820AE912EC63}"/>
                </a:ext>
              </a:extLst>
            </p:cNvPr>
            <p:cNvSpPr/>
            <p:nvPr/>
          </p:nvSpPr>
          <p:spPr>
            <a:xfrm>
              <a:off x="1068577" y="4374124"/>
              <a:ext cx="884155" cy="88087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749" name="Straight Connector 251">
              <a:extLst>
                <a:ext uri="{FF2B5EF4-FFF2-40B4-BE49-F238E27FC236}">
                  <a16:creationId xmlns:a16="http://schemas.microsoft.com/office/drawing/2014/main" id="{DBF27444-0551-0D2A-B3E7-C4B3A0D905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1548" y="4444223"/>
              <a:ext cx="274155" cy="2193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0" name="Straight Connector 252">
              <a:extLst>
                <a:ext uri="{FF2B5EF4-FFF2-40B4-BE49-F238E27FC236}">
                  <a16:creationId xmlns:a16="http://schemas.microsoft.com/office/drawing/2014/main" id="{657657D5-F3FD-1DE1-DC1B-4C4DFF578D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1667" y="4444223"/>
              <a:ext cx="520094" cy="5491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1" name="Rectangle 750">
              <a:extLst>
                <a:ext uri="{FF2B5EF4-FFF2-40B4-BE49-F238E27FC236}">
                  <a16:creationId xmlns:a16="http://schemas.microsoft.com/office/drawing/2014/main" id="{4E289423-B061-F0EA-8D89-2A2964CBFF48}"/>
                </a:ext>
              </a:extLst>
            </p:cNvPr>
            <p:cNvSpPr/>
            <p:nvPr/>
          </p:nvSpPr>
          <p:spPr>
            <a:xfrm rot="18566472">
              <a:off x="935350" y="4120933"/>
              <a:ext cx="325006" cy="6159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752" name="Group 256">
              <a:extLst>
                <a:ext uri="{FF2B5EF4-FFF2-40B4-BE49-F238E27FC236}">
                  <a16:creationId xmlns:a16="http://schemas.microsoft.com/office/drawing/2014/main" id="{D0B73D78-2305-0683-2AA5-605C8238F02F}"/>
                </a:ext>
              </a:extLst>
            </p:cNvPr>
            <p:cNvGrpSpPr/>
            <p:nvPr/>
          </p:nvGrpSpPr>
          <p:grpSpPr>
            <a:xfrm>
              <a:off x="5240047" y="1840925"/>
              <a:ext cx="190902" cy="445346"/>
              <a:chOff x="2839361" y="2548803"/>
              <a:chExt cx="190902" cy="445346"/>
            </a:xfrm>
          </p:grpSpPr>
          <p:sp>
            <p:nvSpPr>
              <p:cNvPr id="982" name="Rectangle 981">
                <a:extLst>
                  <a:ext uri="{FF2B5EF4-FFF2-40B4-BE49-F238E27FC236}">
                    <a16:creationId xmlns:a16="http://schemas.microsoft.com/office/drawing/2014/main" id="{53367634-1E6F-9427-8F09-EAEEE27F8139}"/>
                  </a:ext>
                </a:extLst>
              </p:cNvPr>
              <p:cNvSpPr/>
              <p:nvPr/>
            </p:nvSpPr>
            <p:spPr>
              <a:xfrm>
                <a:off x="2839361" y="2548803"/>
                <a:ext cx="190902" cy="4571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3" name="Rectangle 982">
                <a:extLst>
                  <a:ext uri="{FF2B5EF4-FFF2-40B4-BE49-F238E27FC236}">
                    <a16:creationId xmlns:a16="http://schemas.microsoft.com/office/drawing/2014/main" id="{991A315C-3F30-A3EB-D943-634AC3C5DFC9}"/>
                  </a:ext>
                </a:extLst>
              </p:cNvPr>
              <p:cNvSpPr/>
              <p:nvPr/>
            </p:nvSpPr>
            <p:spPr>
              <a:xfrm>
                <a:off x="2839361" y="2948430"/>
                <a:ext cx="190902" cy="4571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753" name="Arrow: Right 263">
              <a:extLst>
                <a:ext uri="{FF2B5EF4-FFF2-40B4-BE49-F238E27FC236}">
                  <a16:creationId xmlns:a16="http://schemas.microsoft.com/office/drawing/2014/main" id="{FBAE628B-08EE-07E6-13D8-DAAC208C9C14}"/>
                </a:ext>
              </a:extLst>
            </p:cNvPr>
            <p:cNvSpPr/>
            <p:nvPr/>
          </p:nvSpPr>
          <p:spPr>
            <a:xfrm>
              <a:off x="974927" y="1964089"/>
              <a:ext cx="10363196" cy="45719"/>
            </a:xfrm>
            <a:prstGeom prst="rightArrow">
              <a:avLst/>
            </a:prstGeom>
            <a:solidFill>
              <a:schemeClr val="accent2">
                <a:alpha val="46000"/>
              </a:schemeClr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4" name="Arrow: Right 265">
              <a:extLst>
                <a:ext uri="{FF2B5EF4-FFF2-40B4-BE49-F238E27FC236}">
                  <a16:creationId xmlns:a16="http://schemas.microsoft.com/office/drawing/2014/main" id="{86CAE9D0-A598-4471-9BC8-F8E6D9BF1074}"/>
                </a:ext>
              </a:extLst>
            </p:cNvPr>
            <p:cNvSpPr/>
            <p:nvPr/>
          </p:nvSpPr>
          <p:spPr>
            <a:xfrm>
              <a:off x="976638" y="2029933"/>
              <a:ext cx="10363196" cy="45719"/>
            </a:xfrm>
            <a:prstGeom prst="rightArrow">
              <a:avLst/>
            </a:prstGeom>
            <a:solidFill>
              <a:srgbClr val="FF0000">
                <a:alpha val="46000"/>
              </a:srgbClr>
            </a:solidFill>
            <a:ln>
              <a:noFill/>
            </a:ln>
            <a:effectLst>
              <a:glow rad="635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5" name="Arrow: Right 266">
              <a:extLst>
                <a:ext uri="{FF2B5EF4-FFF2-40B4-BE49-F238E27FC236}">
                  <a16:creationId xmlns:a16="http://schemas.microsoft.com/office/drawing/2014/main" id="{7B72A27E-F498-2050-33FE-854095B26F87}"/>
                </a:ext>
              </a:extLst>
            </p:cNvPr>
            <p:cNvSpPr/>
            <p:nvPr/>
          </p:nvSpPr>
          <p:spPr>
            <a:xfrm rot="10800000">
              <a:off x="952483" y="2080984"/>
              <a:ext cx="10363196" cy="45719"/>
            </a:xfrm>
            <a:prstGeom prst="rightArrow">
              <a:avLst/>
            </a:prstGeom>
            <a:solidFill>
              <a:schemeClr val="accent2">
                <a:alpha val="46000"/>
              </a:schemeClr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756" name="Group 264">
              <a:extLst>
                <a:ext uri="{FF2B5EF4-FFF2-40B4-BE49-F238E27FC236}">
                  <a16:creationId xmlns:a16="http://schemas.microsoft.com/office/drawing/2014/main" id="{C261285C-D214-1370-512F-D00E476898AE}"/>
                </a:ext>
              </a:extLst>
            </p:cNvPr>
            <p:cNvGrpSpPr/>
            <p:nvPr/>
          </p:nvGrpSpPr>
          <p:grpSpPr>
            <a:xfrm>
              <a:off x="8189377" y="1907667"/>
              <a:ext cx="1102949" cy="313686"/>
              <a:chOff x="8079160" y="2684907"/>
              <a:chExt cx="1102949" cy="313686"/>
            </a:xfrm>
          </p:grpSpPr>
          <p:grpSp>
            <p:nvGrpSpPr>
              <p:cNvPr id="969" name="Group 175">
                <a:extLst>
                  <a:ext uri="{FF2B5EF4-FFF2-40B4-BE49-F238E27FC236}">
                    <a16:creationId xmlns:a16="http://schemas.microsoft.com/office/drawing/2014/main" id="{CEE1BD0B-CD8F-EE37-4411-C128B5E20859}"/>
                  </a:ext>
                </a:extLst>
              </p:cNvPr>
              <p:cNvGrpSpPr/>
              <p:nvPr/>
            </p:nvGrpSpPr>
            <p:grpSpPr>
              <a:xfrm>
                <a:off x="8079160" y="2701415"/>
                <a:ext cx="451077" cy="224291"/>
                <a:chOff x="2839361" y="2548803"/>
                <a:chExt cx="673942" cy="486161"/>
              </a:xfrm>
              <a:solidFill>
                <a:schemeClr val="accent4">
                  <a:lumMod val="75000"/>
                </a:schemeClr>
              </a:solidFill>
            </p:grpSpPr>
            <p:sp>
              <p:nvSpPr>
                <p:cNvPr id="976" name="Rectangle 975">
                  <a:extLst>
                    <a:ext uri="{FF2B5EF4-FFF2-40B4-BE49-F238E27FC236}">
                      <a16:creationId xmlns:a16="http://schemas.microsoft.com/office/drawing/2014/main" id="{3AA73650-45F7-DF8B-0FBD-6AA2C7B8C4CB}"/>
                    </a:ext>
                  </a:extLst>
                </p:cNvPr>
                <p:cNvSpPr/>
                <p:nvPr/>
              </p:nvSpPr>
              <p:spPr>
                <a:xfrm>
                  <a:off x="2839361" y="2548803"/>
                  <a:ext cx="190902" cy="45719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77" name="Rectangle 976">
                  <a:extLst>
                    <a:ext uri="{FF2B5EF4-FFF2-40B4-BE49-F238E27FC236}">
                      <a16:creationId xmlns:a16="http://schemas.microsoft.com/office/drawing/2014/main" id="{337D118F-09B8-744D-E4C3-5DDD811B4BAD}"/>
                    </a:ext>
                  </a:extLst>
                </p:cNvPr>
                <p:cNvSpPr/>
                <p:nvPr/>
              </p:nvSpPr>
              <p:spPr>
                <a:xfrm>
                  <a:off x="3067968" y="2550485"/>
                  <a:ext cx="190902" cy="45719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78" name="Rectangle 977">
                  <a:extLst>
                    <a:ext uri="{FF2B5EF4-FFF2-40B4-BE49-F238E27FC236}">
                      <a16:creationId xmlns:a16="http://schemas.microsoft.com/office/drawing/2014/main" id="{E9DF948A-3BB9-60A1-AA55-68BA0BE423B7}"/>
                    </a:ext>
                  </a:extLst>
                </p:cNvPr>
                <p:cNvSpPr/>
                <p:nvPr/>
              </p:nvSpPr>
              <p:spPr>
                <a:xfrm>
                  <a:off x="3303627" y="2555141"/>
                  <a:ext cx="190902" cy="45719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79" name="Rectangle 978">
                  <a:extLst>
                    <a:ext uri="{FF2B5EF4-FFF2-40B4-BE49-F238E27FC236}">
                      <a16:creationId xmlns:a16="http://schemas.microsoft.com/office/drawing/2014/main" id="{A7E8A43D-D4D0-FD2D-C763-9765D7E0667F}"/>
                    </a:ext>
                  </a:extLst>
                </p:cNvPr>
                <p:cNvSpPr/>
                <p:nvPr/>
              </p:nvSpPr>
              <p:spPr>
                <a:xfrm>
                  <a:off x="3322401" y="2989245"/>
                  <a:ext cx="190902" cy="45719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80" name="Rectangle 979">
                  <a:extLst>
                    <a:ext uri="{FF2B5EF4-FFF2-40B4-BE49-F238E27FC236}">
                      <a16:creationId xmlns:a16="http://schemas.microsoft.com/office/drawing/2014/main" id="{9B5A750D-1D0E-7998-2C76-9AF49F009CED}"/>
                    </a:ext>
                  </a:extLst>
                </p:cNvPr>
                <p:cNvSpPr/>
                <p:nvPr/>
              </p:nvSpPr>
              <p:spPr>
                <a:xfrm>
                  <a:off x="3071517" y="2986845"/>
                  <a:ext cx="190902" cy="45719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81" name="Rectangle 980">
                  <a:extLst>
                    <a:ext uri="{FF2B5EF4-FFF2-40B4-BE49-F238E27FC236}">
                      <a16:creationId xmlns:a16="http://schemas.microsoft.com/office/drawing/2014/main" id="{D0375DB2-A82D-1A87-C73D-78E1B86D8BD8}"/>
                    </a:ext>
                  </a:extLst>
                </p:cNvPr>
                <p:cNvSpPr/>
                <p:nvPr/>
              </p:nvSpPr>
              <p:spPr>
                <a:xfrm>
                  <a:off x="2839361" y="2982974"/>
                  <a:ext cx="190902" cy="45719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70" name="Oval 182">
                <a:extLst>
                  <a:ext uri="{FF2B5EF4-FFF2-40B4-BE49-F238E27FC236}">
                    <a16:creationId xmlns:a16="http://schemas.microsoft.com/office/drawing/2014/main" id="{56989D52-9188-02BD-7C9B-D30A8F8A9E2E}"/>
                  </a:ext>
                </a:extLst>
              </p:cNvPr>
              <p:cNvSpPr/>
              <p:nvPr/>
            </p:nvSpPr>
            <p:spPr>
              <a:xfrm>
                <a:off x="8914855" y="2684907"/>
                <a:ext cx="45719" cy="308065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1" name="Oval 183">
                <a:extLst>
                  <a:ext uri="{FF2B5EF4-FFF2-40B4-BE49-F238E27FC236}">
                    <a16:creationId xmlns:a16="http://schemas.microsoft.com/office/drawing/2014/main" id="{0D49D92A-CE3E-6165-00ED-50B0D2086BFA}"/>
                  </a:ext>
                </a:extLst>
              </p:cNvPr>
              <p:cNvSpPr/>
              <p:nvPr/>
            </p:nvSpPr>
            <p:spPr>
              <a:xfrm>
                <a:off x="9023381" y="2688643"/>
                <a:ext cx="45719" cy="308065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2" name="Oval 184">
                <a:extLst>
                  <a:ext uri="{FF2B5EF4-FFF2-40B4-BE49-F238E27FC236}">
                    <a16:creationId xmlns:a16="http://schemas.microsoft.com/office/drawing/2014/main" id="{B63BA311-EEE8-163C-77FE-49AC1A1EE119}"/>
                  </a:ext>
                </a:extLst>
              </p:cNvPr>
              <p:cNvSpPr/>
              <p:nvPr/>
            </p:nvSpPr>
            <p:spPr>
              <a:xfrm>
                <a:off x="9136390" y="2690528"/>
                <a:ext cx="45719" cy="308065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973" name="Straight Connector 189">
                <a:extLst>
                  <a:ext uri="{FF2B5EF4-FFF2-40B4-BE49-F238E27FC236}">
                    <a16:creationId xmlns:a16="http://schemas.microsoft.com/office/drawing/2014/main" id="{FC5E04DA-7D94-40F1-54FF-66CEF94729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7320" y="2693543"/>
                <a:ext cx="0" cy="282253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4" name="Straight Connector 192">
                <a:extLst>
                  <a:ext uri="{FF2B5EF4-FFF2-40B4-BE49-F238E27FC236}">
                    <a16:creationId xmlns:a16="http://schemas.microsoft.com/office/drawing/2014/main" id="{393E0C74-5B3A-73F5-7D18-1849750430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40820" y="2693543"/>
                <a:ext cx="0" cy="282253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5" name="Straight Connector 193">
                <a:extLst>
                  <a:ext uri="{FF2B5EF4-FFF2-40B4-BE49-F238E27FC236}">
                    <a16:creationId xmlns:a16="http://schemas.microsoft.com/office/drawing/2014/main" id="{C746B2EC-65C4-7AC9-CEF4-B99C04995B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97851" y="2693543"/>
                <a:ext cx="0" cy="282253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57" name="Picture 58">
              <a:extLst>
                <a:ext uri="{FF2B5EF4-FFF2-40B4-BE49-F238E27FC236}">
                  <a16:creationId xmlns:a16="http://schemas.microsoft.com/office/drawing/2014/main" id="{CE23B83F-6509-6387-26EB-71B2C1ACD7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1485" b="63960" l="19315" r="30828">
                          <a14:foregroundMark x1="19410" y1="56040" x2="19410" y2="56040"/>
                          <a14:foregroundMark x1="30828" y1="56436" x2="30828" y2="56436"/>
                        </a14:backgroundRemoval>
                      </a14:imgEffect>
                    </a14:imgLayer>
                  </a14:imgProps>
                </a:ext>
              </a:extLst>
            </a:blip>
            <a:srcRect l="18674" t="50168" r="68233" b="34146"/>
            <a:stretch/>
          </p:blipFill>
          <p:spPr>
            <a:xfrm>
              <a:off x="4356787" y="1804640"/>
              <a:ext cx="861557" cy="495960"/>
            </a:xfrm>
            <a:prstGeom prst="rect">
              <a:avLst/>
            </a:prstGeom>
          </p:spPr>
        </p:pic>
        <p:grpSp>
          <p:nvGrpSpPr>
            <p:cNvPr id="758" name="Group 129">
              <a:extLst>
                <a:ext uri="{FF2B5EF4-FFF2-40B4-BE49-F238E27FC236}">
                  <a16:creationId xmlns:a16="http://schemas.microsoft.com/office/drawing/2014/main" id="{C3E17901-7431-0D17-C5B8-119F8D9E1E0F}"/>
                </a:ext>
              </a:extLst>
            </p:cNvPr>
            <p:cNvGrpSpPr/>
            <p:nvPr/>
          </p:nvGrpSpPr>
          <p:grpSpPr>
            <a:xfrm rot="16200000">
              <a:off x="3795999" y="1707610"/>
              <a:ext cx="338753" cy="641832"/>
              <a:chOff x="2616454" y="4545332"/>
              <a:chExt cx="606806" cy="727708"/>
            </a:xfrm>
          </p:grpSpPr>
          <p:sp>
            <p:nvSpPr>
              <p:cNvPr id="965" name="Rectangle 964">
                <a:extLst>
                  <a:ext uri="{FF2B5EF4-FFF2-40B4-BE49-F238E27FC236}">
                    <a16:creationId xmlns:a16="http://schemas.microsoft.com/office/drawing/2014/main" id="{D76097E7-1E06-ECAC-73FF-0F67EF9ECD0E}"/>
                  </a:ext>
                </a:extLst>
              </p:cNvPr>
              <p:cNvSpPr/>
              <p:nvPr/>
            </p:nvSpPr>
            <p:spPr>
              <a:xfrm>
                <a:off x="2616454" y="4545332"/>
                <a:ext cx="606806" cy="727708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6" name="Isosceles Triangle 60">
                <a:extLst>
                  <a:ext uri="{FF2B5EF4-FFF2-40B4-BE49-F238E27FC236}">
                    <a16:creationId xmlns:a16="http://schemas.microsoft.com/office/drawing/2014/main" id="{46C16C1C-C50F-D7C4-3901-3F63FC801765}"/>
                  </a:ext>
                </a:extLst>
              </p:cNvPr>
              <p:cNvSpPr/>
              <p:nvPr/>
            </p:nvSpPr>
            <p:spPr>
              <a:xfrm>
                <a:off x="2809197" y="4625340"/>
                <a:ext cx="220302" cy="647700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7" name="Isosceles Triangle 61">
                <a:extLst>
                  <a:ext uri="{FF2B5EF4-FFF2-40B4-BE49-F238E27FC236}">
                    <a16:creationId xmlns:a16="http://schemas.microsoft.com/office/drawing/2014/main" id="{FD9484C3-12A9-5559-EE98-08D940854FDC}"/>
                  </a:ext>
                </a:extLst>
              </p:cNvPr>
              <p:cNvSpPr/>
              <p:nvPr/>
            </p:nvSpPr>
            <p:spPr>
              <a:xfrm>
                <a:off x="3037013" y="4625340"/>
                <a:ext cx="168972" cy="647700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8" name="Isosceles Triangle 128">
                <a:extLst>
                  <a:ext uri="{FF2B5EF4-FFF2-40B4-BE49-F238E27FC236}">
                    <a16:creationId xmlns:a16="http://schemas.microsoft.com/office/drawing/2014/main" id="{5812C87D-2EDE-20B7-409F-FB2B629D31C5}"/>
                  </a:ext>
                </a:extLst>
              </p:cNvPr>
              <p:cNvSpPr/>
              <p:nvPr/>
            </p:nvSpPr>
            <p:spPr>
              <a:xfrm>
                <a:off x="2632711" y="4625340"/>
                <a:ext cx="168972" cy="647700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759" name="Rectangle 758">
              <a:extLst>
                <a:ext uri="{FF2B5EF4-FFF2-40B4-BE49-F238E27FC236}">
                  <a16:creationId xmlns:a16="http://schemas.microsoft.com/office/drawing/2014/main" id="{8886000D-E592-DA1F-80C1-070CE0FE5250}"/>
                </a:ext>
              </a:extLst>
            </p:cNvPr>
            <p:cNvSpPr/>
            <p:nvPr/>
          </p:nvSpPr>
          <p:spPr>
            <a:xfrm>
              <a:off x="7091633" y="1988874"/>
              <a:ext cx="737930" cy="113899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0" name="Partial Circle 275">
              <a:extLst>
                <a:ext uri="{FF2B5EF4-FFF2-40B4-BE49-F238E27FC236}">
                  <a16:creationId xmlns:a16="http://schemas.microsoft.com/office/drawing/2014/main" id="{01319F5A-6E10-0298-7BA6-7689DB7D074A}"/>
                </a:ext>
              </a:extLst>
            </p:cNvPr>
            <p:cNvSpPr/>
            <p:nvPr/>
          </p:nvSpPr>
          <p:spPr>
            <a:xfrm rot="13237216">
              <a:off x="561550" y="4349587"/>
              <a:ext cx="304776" cy="285445"/>
            </a:xfrm>
            <a:prstGeom prst="pie">
              <a:avLst>
                <a:gd name="adj1" fmla="val 0"/>
                <a:gd name="adj2" fmla="val 546887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1" name="Partial Circle 276">
              <a:extLst>
                <a:ext uri="{FF2B5EF4-FFF2-40B4-BE49-F238E27FC236}">
                  <a16:creationId xmlns:a16="http://schemas.microsoft.com/office/drawing/2014/main" id="{9068CD1B-407B-CC65-5EDC-1B47792EE38E}"/>
                </a:ext>
              </a:extLst>
            </p:cNvPr>
            <p:cNvSpPr/>
            <p:nvPr/>
          </p:nvSpPr>
          <p:spPr>
            <a:xfrm rot="7935357">
              <a:off x="994745" y="3889582"/>
              <a:ext cx="304776" cy="285445"/>
            </a:xfrm>
            <a:prstGeom prst="pie">
              <a:avLst>
                <a:gd name="adj1" fmla="val 0"/>
                <a:gd name="adj2" fmla="val 546887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2" name="Partial Circle 277">
              <a:extLst>
                <a:ext uri="{FF2B5EF4-FFF2-40B4-BE49-F238E27FC236}">
                  <a16:creationId xmlns:a16="http://schemas.microsoft.com/office/drawing/2014/main" id="{3BAFD06A-8B34-96ED-BE9B-D0F0FB53B2A5}"/>
                </a:ext>
              </a:extLst>
            </p:cNvPr>
            <p:cNvSpPr/>
            <p:nvPr/>
          </p:nvSpPr>
          <p:spPr>
            <a:xfrm rot="2503708">
              <a:off x="523279" y="3455045"/>
              <a:ext cx="304776" cy="285445"/>
            </a:xfrm>
            <a:prstGeom prst="pie">
              <a:avLst>
                <a:gd name="adj1" fmla="val 0"/>
                <a:gd name="adj2" fmla="val 546887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3" name="Partial Circle 278">
              <a:extLst>
                <a:ext uri="{FF2B5EF4-FFF2-40B4-BE49-F238E27FC236}">
                  <a16:creationId xmlns:a16="http://schemas.microsoft.com/office/drawing/2014/main" id="{789C9543-59CA-CF05-BC4F-47F1FE7E1065}"/>
                </a:ext>
              </a:extLst>
            </p:cNvPr>
            <p:cNvSpPr/>
            <p:nvPr/>
          </p:nvSpPr>
          <p:spPr>
            <a:xfrm rot="18698911">
              <a:off x="115486" y="3891967"/>
              <a:ext cx="304776" cy="285445"/>
            </a:xfrm>
            <a:prstGeom prst="pie">
              <a:avLst>
                <a:gd name="adj1" fmla="val 0"/>
                <a:gd name="adj2" fmla="val 546887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764" name="Group 287">
              <a:extLst>
                <a:ext uri="{FF2B5EF4-FFF2-40B4-BE49-F238E27FC236}">
                  <a16:creationId xmlns:a16="http://schemas.microsoft.com/office/drawing/2014/main" id="{3A330BF8-E1E1-0ED4-F3D4-0C9FCC11E41D}"/>
                </a:ext>
              </a:extLst>
            </p:cNvPr>
            <p:cNvGrpSpPr/>
            <p:nvPr/>
          </p:nvGrpSpPr>
          <p:grpSpPr>
            <a:xfrm>
              <a:off x="693276" y="3768573"/>
              <a:ext cx="230577" cy="222233"/>
              <a:chOff x="2445766" y="5309799"/>
              <a:chExt cx="230577" cy="222233"/>
            </a:xfrm>
          </p:grpSpPr>
          <p:sp>
            <p:nvSpPr>
              <p:cNvPr id="958" name="Oval 288">
                <a:extLst>
                  <a:ext uri="{FF2B5EF4-FFF2-40B4-BE49-F238E27FC236}">
                    <a16:creationId xmlns:a16="http://schemas.microsoft.com/office/drawing/2014/main" id="{1F1B68C1-B8C3-1153-EA86-639B4324B289}"/>
                  </a:ext>
                </a:extLst>
              </p:cNvPr>
              <p:cNvSpPr/>
              <p:nvPr/>
            </p:nvSpPr>
            <p:spPr>
              <a:xfrm>
                <a:off x="2505987" y="53652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59" name="Oval 289">
                <a:extLst>
                  <a:ext uri="{FF2B5EF4-FFF2-40B4-BE49-F238E27FC236}">
                    <a16:creationId xmlns:a16="http://schemas.microsoft.com/office/drawing/2014/main" id="{C8E06608-F983-9876-F2E0-9D6B9BD6FA76}"/>
                  </a:ext>
                </a:extLst>
              </p:cNvPr>
              <p:cNvSpPr/>
              <p:nvPr/>
            </p:nvSpPr>
            <p:spPr>
              <a:xfrm>
                <a:off x="2551453" y="5433973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0" name="Oval 290">
                <a:extLst>
                  <a:ext uri="{FF2B5EF4-FFF2-40B4-BE49-F238E27FC236}">
                    <a16:creationId xmlns:a16="http://schemas.microsoft.com/office/drawing/2014/main" id="{586EE962-863D-184C-5C9D-AB871446BEA3}"/>
                  </a:ext>
                </a:extLst>
              </p:cNvPr>
              <p:cNvSpPr/>
              <p:nvPr/>
            </p:nvSpPr>
            <p:spPr>
              <a:xfrm>
                <a:off x="2585411" y="537414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1" name="Oval 291">
                <a:extLst>
                  <a:ext uri="{FF2B5EF4-FFF2-40B4-BE49-F238E27FC236}">
                    <a16:creationId xmlns:a16="http://schemas.microsoft.com/office/drawing/2014/main" id="{74F6D5CD-026C-0B91-B6A9-F152F591849A}"/>
                  </a:ext>
                </a:extLst>
              </p:cNvPr>
              <p:cNvSpPr/>
              <p:nvPr/>
            </p:nvSpPr>
            <p:spPr>
              <a:xfrm>
                <a:off x="2445766" y="54033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2" name="Oval 292">
                <a:extLst>
                  <a:ext uri="{FF2B5EF4-FFF2-40B4-BE49-F238E27FC236}">
                    <a16:creationId xmlns:a16="http://schemas.microsoft.com/office/drawing/2014/main" id="{5AFBB9FE-5921-B762-12A6-1B47363035A5}"/>
                  </a:ext>
                </a:extLst>
              </p:cNvPr>
              <p:cNvSpPr/>
              <p:nvPr/>
            </p:nvSpPr>
            <p:spPr>
              <a:xfrm>
                <a:off x="2498610" y="5455832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3" name="Oval 293">
                <a:extLst>
                  <a:ext uri="{FF2B5EF4-FFF2-40B4-BE49-F238E27FC236}">
                    <a16:creationId xmlns:a16="http://schemas.microsoft.com/office/drawing/2014/main" id="{D5B37DFE-0599-C18D-1ABC-3B11F5C1FB32}"/>
                  </a:ext>
                </a:extLst>
              </p:cNvPr>
              <p:cNvSpPr/>
              <p:nvPr/>
            </p:nvSpPr>
            <p:spPr>
              <a:xfrm>
                <a:off x="2544076" y="5309799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4" name="Oval 294">
                <a:extLst>
                  <a:ext uri="{FF2B5EF4-FFF2-40B4-BE49-F238E27FC236}">
                    <a16:creationId xmlns:a16="http://schemas.microsoft.com/office/drawing/2014/main" id="{0790AE4E-FA3A-6296-A5D9-5AE84127DA35}"/>
                  </a:ext>
                </a:extLst>
              </p:cNvPr>
              <p:cNvSpPr/>
              <p:nvPr/>
            </p:nvSpPr>
            <p:spPr>
              <a:xfrm>
                <a:off x="2456390" y="53271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65" name="Group 295">
              <a:extLst>
                <a:ext uri="{FF2B5EF4-FFF2-40B4-BE49-F238E27FC236}">
                  <a16:creationId xmlns:a16="http://schemas.microsoft.com/office/drawing/2014/main" id="{95101575-6EAE-F359-C4C7-CAFC940564D8}"/>
                </a:ext>
              </a:extLst>
            </p:cNvPr>
            <p:cNvGrpSpPr/>
            <p:nvPr/>
          </p:nvGrpSpPr>
          <p:grpSpPr>
            <a:xfrm>
              <a:off x="566472" y="3896397"/>
              <a:ext cx="230577" cy="222233"/>
              <a:chOff x="2445766" y="5309799"/>
              <a:chExt cx="230577" cy="222233"/>
            </a:xfrm>
          </p:grpSpPr>
          <p:sp>
            <p:nvSpPr>
              <p:cNvPr id="951" name="Oval 296">
                <a:extLst>
                  <a:ext uri="{FF2B5EF4-FFF2-40B4-BE49-F238E27FC236}">
                    <a16:creationId xmlns:a16="http://schemas.microsoft.com/office/drawing/2014/main" id="{197318F3-86E0-F367-5C89-2D0A8D4EEECF}"/>
                  </a:ext>
                </a:extLst>
              </p:cNvPr>
              <p:cNvSpPr/>
              <p:nvPr/>
            </p:nvSpPr>
            <p:spPr>
              <a:xfrm>
                <a:off x="2505987" y="53652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52" name="Oval 297">
                <a:extLst>
                  <a:ext uri="{FF2B5EF4-FFF2-40B4-BE49-F238E27FC236}">
                    <a16:creationId xmlns:a16="http://schemas.microsoft.com/office/drawing/2014/main" id="{EF3854D4-5947-0617-FF11-F3C5B411D74A}"/>
                  </a:ext>
                </a:extLst>
              </p:cNvPr>
              <p:cNvSpPr/>
              <p:nvPr/>
            </p:nvSpPr>
            <p:spPr>
              <a:xfrm>
                <a:off x="2551453" y="5433973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53" name="Oval 298">
                <a:extLst>
                  <a:ext uri="{FF2B5EF4-FFF2-40B4-BE49-F238E27FC236}">
                    <a16:creationId xmlns:a16="http://schemas.microsoft.com/office/drawing/2014/main" id="{A1304847-DA51-4BC2-8B3B-883D781FFCEC}"/>
                  </a:ext>
                </a:extLst>
              </p:cNvPr>
              <p:cNvSpPr/>
              <p:nvPr/>
            </p:nvSpPr>
            <p:spPr>
              <a:xfrm>
                <a:off x="2585411" y="537414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54" name="Oval 299">
                <a:extLst>
                  <a:ext uri="{FF2B5EF4-FFF2-40B4-BE49-F238E27FC236}">
                    <a16:creationId xmlns:a16="http://schemas.microsoft.com/office/drawing/2014/main" id="{2CE2B260-4729-C914-6330-CEA756755498}"/>
                  </a:ext>
                </a:extLst>
              </p:cNvPr>
              <p:cNvSpPr/>
              <p:nvPr/>
            </p:nvSpPr>
            <p:spPr>
              <a:xfrm>
                <a:off x="2445766" y="54033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55" name="Oval 300">
                <a:extLst>
                  <a:ext uri="{FF2B5EF4-FFF2-40B4-BE49-F238E27FC236}">
                    <a16:creationId xmlns:a16="http://schemas.microsoft.com/office/drawing/2014/main" id="{5962326C-37FA-7B90-0657-F314FEDD621B}"/>
                  </a:ext>
                </a:extLst>
              </p:cNvPr>
              <p:cNvSpPr/>
              <p:nvPr/>
            </p:nvSpPr>
            <p:spPr>
              <a:xfrm>
                <a:off x="2498610" y="5455832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56" name="Oval 301">
                <a:extLst>
                  <a:ext uri="{FF2B5EF4-FFF2-40B4-BE49-F238E27FC236}">
                    <a16:creationId xmlns:a16="http://schemas.microsoft.com/office/drawing/2014/main" id="{A12F9CA6-7FB2-1CF5-9DC4-5A8D8166D3DE}"/>
                  </a:ext>
                </a:extLst>
              </p:cNvPr>
              <p:cNvSpPr/>
              <p:nvPr/>
            </p:nvSpPr>
            <p:spPr>
              <a:xfrm>
                <a:off x="2544076" y="5309799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57" name="Oval 302">
                <a:extLst>
                  <a:ext uri="{FF2B5EF4-FFF2-40B4-BE49-F238E27FC236}">
                    <a16:creationId xmlns:a16="http://schemas.microsoft.com/office/drawing/2014/main" id="{DDE44E38-3539-6D36-0C08-226962B7283F}"/>
                  </a:ext>
                </a:extLst>
              </p:cNvPr>
              <p:cNvSpPr/>
              <p:nvPr/>
            </p:nvSpPr>
            <p:spPr>
              <a:xfrm>
                <a:off x="2456390" y="53271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66" name="Group 303">
              <a:extLst>
                <a:ext uri="{FF2B5EF4-FFF2-40B4-BE49-F238E27FC236}">
                  <a16:creationId xmlns:a16="http://schemas.microsoft.com/office/drawing/2014/main" id="{6BF05F4B-ECD8-4DAA-19FF-59528196F3E4}"/>
                </a:ext>
              </a:extLst>
            </p:cNvPr>
            <p:cNvGrpSpPr/>
            <p:nvPr/>
          </p:nvGrpSpPr>
          <p:grpSpPr>
            <a:xfrm>
              <a:off x="1272479" y="3123339"/>
              <a:ext cx="230577" cy="222233"/>
              <a:chOff x="2445766" y="5309799"/>
              <a:chExt cx="230577" cy="222233"/>
            </a:xfrm>
          </p:grpSpPr>
          <p:sp>
            <p:nvSpPr>
              <p:cNvPr id="944" name="Oval 304">
                <a:extLst>
                  <a:ext uri="{FF2B5EF4-FFF2-40B4-BE49-F238E27FC236}">
                    <a16:creationId xmlns:a16="http://schemas.microsoft.com/office/drawing/2014/main" id="{EC5D50C8-B098-C454-B1D6-2146F65E8A27}"/>
                  </a:ext>
                </a:extLst>
              </p:cNvPr>
              <p:cNvSpPr/>
              <p:nvPr/>
            </p:nvSpPr>
            <p:spPr>
              <a:xfrm>
                <a:off x="2505987" y="53652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5" name="Oval 305">
                <a:extLst>
                  <a:ext uri="{FF2B5EF4-FFF2-40B4-BE49-F238E27FC236}">
                    <a16:creationId xmlns:a16="http://schemas.microsoft.com/office/drawing/2014/main" id="{FF8E4578-FDE5-F481-89E5-AC32B9C460E4}"/>
                  </a:ext>
                </a:extLst>
              </p:cNvPr>
              <p:cNvSpPr/>
              <p:nvPr/>
            </p:nvSpPr>
            <p:spPr>
              <a:xfrm>
                <a:off x="2551453" y="5433973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6" name="Oval 306">
                <a:extLst>
                  <a:ext uri="{FF2B5EF4-FFF2-40B4-BE49-F238E27FC236}">
                    <a16:creationId xmlns:a16="http://schemas.microsoft.com/office/drawing/2014/main" id="{2C707D72-9558-8E4E-AC66-83909E36F2F9}"/>
                  </a:ext>
                </a:extLst>
              </p:cNvPr>
              <p:cNvSpPr/>
              <p:nvPr/>
            </p:nvSpPr>
            <p:spPr>
              <a:xfrm>
                <a:off x="2585411" y="537414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7" name="Oval 307">
                <a:extLst>
                  <a:ext uri="{FF2B5EF4-FFF2-40B4-BE49-F238E27FC236}">
                    <a16:creationId xmlns:a16="http://schemas.microsoft.com/office/drawing/2014/main" id="{7F53F89D-8557-FAA8-5178-CF03FCCB42B1}"/>
                  </a:ext>
                </a:extLst>
              </p:cNvPr>
              <p:cNvSpPr/>
              <p:nvPr/>
            </p:nvSpPr>
            <p:spPr>
              <a:xfrm>
                <a:off x="2445766" y="54033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8" name="Oval 308">
                <a:extLst>
                  <a:ext uri="{FF2B5EF4-FFF2-40B4-BE49-F238E27FC236}">
                    <a16:creationId xmlns:a16="http://schemas.microsoft.com/office/drawing/2014/main" id="{DCE74CF9-8446-A611-7369-D212469F8D92}"/>
                  </a:ext>
                </a:extLst>
              </p:cNvPr>
              <p:cNvSpPr/>
              <p:nvPr/>
            </p:nvSpPr>
            <p:spPr>
              <a:xfrm>
                <a:off x="2498610" y="5455832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9" name="Oval 309">
                <a:extLst>
                  <a:ext uri="{FF2B5EF4-FFF2-40B4-BE49-F238E27FC236}">
                    <a16:creationId xmlns:a16="http://schemas.microsoft.com/office/drawing/2014/main" id="{AF944E37-7D77-262D-A86E-8BA2C2A29EFC}"/>
                  </a:ext>
                </a:extLst>
              </p:cNvPr>
              <p:cNvSpPr/>
              <p:nvPr/>
            </p:nvSpPr>
            <p:spPr>
              <a:xfrm>
                <a:off x="2544076" y="5309799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50" name="Oval 310">
                <a:extLst>
                  <a:ext uri="{FF2B5EF4-FFF2-40B4-BE49-F238E27FC236}">
                    <a16:creationId xmlns:a16="http://schemas.microsoft.com/office/drawing/2014/main" id="{9C003D72-78BC-73E6-CB22-E4E18B77D4F0}"/>
                  </a:ext>
                </a:extLst>
              </p:cNvPr>
              <p:cNvSpPr/>
              <p:nvPr/>
            </p:nvSpPr>
            <p:spPr>
              <a:xfrm>
                <a:off x="2456390" y="53271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67" name="Group 311">
              <a:extLst>
                <a:ext uri="{FF2B5EF4-FFF2-40B4-BE49-F238E27FC236}">
                  <a16:creationId xmlns:a16="http://schemas.microsoft.com/office/drawing/2014/main" id="{DF9F6A8F-C0C2-DF83-C951-6344161BC4F3}"/>
                </a:ext>
              </a:extLst>
            </p:cNvPr>
            <p:cNvGrpSpPr/>
            <p:nvPr/>
          </p:nvGrpSpPr>
          <p:grpSpPr>
            <a:xfrm>
              <a:off x="1354284" y="3057848"/>
              <a:ext cx="230577" cy="222233"/>
              <a:chOff x="2445766" y="5309799"/>
              <a:chExt cx="230577" cy="222233"/>
            </a:xfrm>
          </p:grpSpPr>
          <p:sp>
            <p:nvSpPr>
              <p:cNvPr id="937" name="Oval 312">
                <a:extLst>
                  <a:ext uri="{FF2B5EF4-FFF2-40B4-BE49-F238E27FC236}">
                    <a16:creationId xmlns:a16="http://schemas.microsoft.com/office/drawing/2014/main" id="{6A08EBD0-7542-1058-E44A-A4B6556F74B2}"/>
                  </a:ext>
                </a:extLst>
              </p:cNvPr>
              <p:cNvSpPr/>
              <p:nvPr/>
            </p:nvSpPr>
            <p:spPr>
              <a:xfrm>
                <a:off x="2505987" y="53652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8" name="Oval 313">
                <a:extLst>
                  <a:ext uri="{FF2B5EF4-FFF2-40B4-BE49-F238E27FC236}">
                    <a16:creationId xmlns:a16="http://schemas.microsoft.com/office/drawing/2014/main" id="{FD477EC4-AFD1-B3B4-7AB3-1234E3B4C0CD}"/>
                  </a:ext>
                </a:extLst>
              </p:cNvPr>
              <p:cNvSpPr/>
              <p:nvPr/>
            </p:nvSpPr>
            <p:spPr>
              <a:xfrm>
                <a:off x="2551453" y="5433973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9" name="Oval 314">
                <a:extLst>
                  <a:ext uri="{FF2B5EF4-FFF2-40B4-BE49-F238E27FC236}">
                    <a16:creationId xmlns:a16="http://schemas.microsoft.com/office/drawing/2014/main" id="{18448472-91A5-0552-48DB-D01761652A43}"/>
                  </a:ext>
                </a:extLst>
              </p:cNvPr>
              <p:cNvSpPr/>
              <p:nvPr/>
            </p:nvSpPr>
            <p:spPr>
              <a:xfrm>
                <a:off x="2585411" y="537414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0" name="Oval 315">
                <a:extLst>
                  <a:ext uri="{FF2B5EF4-FFF2-40B4-BE49-F238E27FC236}">
                    <a16:creationId xmlns:a16="http://schemas.microsoft.com/office/drawing/2014/main" id="{66B963AE-C976-D9ED-8DF6-A77F025746AC}"/>
                  </a:ext>
                </a:extLst>
              </p:cNvPr>
              <p:cNvSpPr/>
              <p:nvPr/>
            </p:nvSpPr>
            <p:spPr>
              <a:xfrm>
                <a:off x="2445766" y="54033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1" name="Oval 316">
                <a:extLst>
                  <a:ext uri="{FF2B5EF4-FFF2-40B4-BE49-F238E27FC236}">
                    <a16:creationId xmlns:a16="http://schemas.microsoft.com/office/drawing/2014/main" id="{890D269B-DA94-5F5B-3936-950585DA9102}"/>
                  </a:ext>
                </a:extLst>
              </p:cNvPr>
              <p:cNvSpPr/>
              <p:nvPr/>
            </p:nvSpPr>
            <p:spPr>
              <a:xfrm>
                <a:off x="2498610" y="5455832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2" name="Oval 317">
                <a:extLst>
                  <a:ext uri="{FF2B5EF4-FFF2-40B4-BE49-F238E27FC236}">
                    <a16:creationId xmlns:a16="http://schemas.microsoft.com/office/drawing/2014/main" id="{0529EC11-FD67-76AF-AAAF-DC7B2F0700F7}"/>
                  </a:ext>
                </a:extLst>
              </p:cNvPr>
              <p:cNvSpPr/>
              <p:nvPr/>
            </p:nvSpPr>
            <p:spPr>
              <a:xfrm>
                <a:off x="2544076" y="5309799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3" name="Oval 318">
                <a:extLst>
                  <a:ext uri="{FF2B5EF4-FFF2-40B4-BE49-F238E27FC236}">
                    <a16:creationId xmlns:a16="http://schemas.microsoft.com/office/drawing/2014/main" id="{EE68B4F3-F481-9D25-32AB-60F832274670}"/>
                  </a:ext>
                </a:extLst>
              </p:cNvPr>
              <p:cNvSpPr/>
              <p:nvPr/>
            </p:nvSpPr>
            <p:spPr>
              <a:xfrm>
                <a:off x="2456390" y="53271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68" name="Group 319">
              <a:extLst>
                <a:ext uri="{FF2B5EF4-FFF2-40B4-BE49-F238E27FC236}">
                  <a16:creationId xmlns:a16="http://schemas.microsoft.com/office/drawing/2014/main" id="{769DDEEE-41FC-6BCF-42ED-8739D3EA3CB0}"/>
                </a:ext>
              </a:extLst>
            </p:cNvPr>
            <p:cNvGrpSpPr/>
            <p:nvPr/>
          </p:nvGrpSpPr>
          <p:grpSpPr>
            <a:xfrm>
              <a:off x="1831680" y="2468242"/>
              <a:ext cx="230577" cy="222233"/>
              <a:chOff x="2445766" y="5309799"/>
              <a:chExt cx="230577" cy="222233"/>
            </a:xfrm>
          </p:grpSpPr>
          <p:sp>
            <p:nvSpPr>
              <p:cNvPr id="930" name="Oval 320">
                <a:extLst>
                  <a:ext uri="{FF2B5EF4-FFF2-40B4-BE49-F238E27FC236}">
                    <a16:creationId xmlns:a16="http://schemas.microsoft.com/office/drawing/2014/main" id="{EC7AF8A7-9CF0-CD56-7109-3C9B5F8CB1E4}"/>
                  </a:ext>
                </a:extLst>
              </p:cNvPr>
              <p:cNvSpPr/>
              <p:nvPr/>
            </p:nvSpPr>
            <p:spPr>
              <a:xfrm>
                <a:off x="2505987" y="53652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1" name="Oval 321">
                <a:extLst>
                  <a:ext uri="{FF2B5EF4-FFF2-40B4-BE49-F238E27FC236}">
                    <a16:creationId xmlns:a16="http://schemas.microsoft.com/office/drawing/2014/main" id="{A674391D-A772-33ED-16CD-A62AC8AF8C3B}"/>
                  </a:ext>
                </a:extLst>
              </p:cNvPr>
              <p:cNvSpPr/>
              <p:nvPr/>
            </p:nvSpPr>
            <p:spPr>
              <a:xfrm>
                <a:off x="2551453" y="5433973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2" name="Oval 322">
                <a:extLst>
                  <a:ext uri="{FF2B5EF4-FFF2-40B4-BE49-F238E27FC236}">
                    <a16:creationId xmlns:a16="http://schemas.microsoft.com/office/drawing/2014/main" id="{CC3A5B5F-2E0E-3646-AB09-20FAA400944C}"/>
                  </a:ext>
                </a:extLst>
              </p:cNvPr>
              <p:cNvSpPr/>
              <p:nvPr/>
            </p:nvSpPr>
            <p:spPr>
              <a:xfrm>
                <a:off x="2585411" y="537414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3" name="Oval 323">
                <a:extLst>
                  <a:ext uri="{FF2B5EF4-FFF2-40B4-BE49-F238E27FC236}">
                    <a16:creationId xmlns:a16="http://schemas.microsoft.com/office/drawing/2014/main" id="{0B08FA6E-ADAE-E138-C78F-43150CFB8B1E}"/>
                  </a:ext>
                </a:extLst>
              </p:cNvPr>
              <p:cNvSpPr/>
              <p:nvPr/>
            </p:nvSpPr>
            <p:spPr>
              <a:xfrm>
                <a:off x="2445766" y="54033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4" name="Oval 324">
                <a:extLst>
                  <a:ext uri="{FF2B5EF4-FFF2-40B4-BE49-F238E27FC236}">
                    <a16:creationId xmlns:a16="http://schemas.microsoft.com/office/drawing/2014/main" id="{AA037C25-594A-B183-4BB0-983CDC6C47AA}"/>
                  </a:ext>
                </a:extLst>
              </p:cNvPr>
              <p:cNvSpPr/>
              <p:nvPr/>
            </p:nvSpPr>
            <p:spPr>
              <a:xfrm>
                <a:off x="2498610" y="5455832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5" name="Oval 325">
                <a:extLst>
                  <a:ext uri="{FF2B5EF4-FFF2-40B4-BE49-F238E27FC236}">
                    <a16:creationId xmlns:a16="http://schemas.microsoft.com/office/drawing/2014/main" id="{59AAE518-615E-857D-01FF-60E892CA1A89}"/>
                  </a:ext>
                </a:extLst>
              </p:cNvPr>
              <p:cNvSpPr/>
              <p:nvPr/>
            </p:nvSpPr>
            <p:spPr>
              <a:xfrm>
                <a:off x="2544076" y="5309799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6" name="Oval 326">
                <a:extLst>
                  <a:ext uri="{FF2B5EF4-FFF2-40B4-BE49-F238E27FC236}">
                    <a16:creationId xmlns:a16="http://schemas.microsoft.com/office/drawing/2014/main" id="{B50A4392-FFEE-0221-0435-0B3C0C525F1B}"/>
                  </a:ext>
                </a:extLst>
              </p:cNvPr>
              <p:cNvSpPr/>
              <p:nvPr/>
            </p:nvSpPr>
            <p:spPr>
              <a:xfrm>
                <a:off x="2456390" y="53271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69" name="Group 327">
              <a:extLst>
                <a:ext uri="{FF2B5EF4-FFF2-40B4-BE49-F238E27FC236}">
                  <a16:creationId xmlns:a16="http://schemas.microsoft.com/office/drawing/2014/main" id="{2D18892B-C963-9904-786D-F2AEC0879D43}"/>
                </a:ext>
              </a:extLst>
            </p:cNvPr>
            <p:cNvGrpSpPr/>
            <p:nvPr/>
          </p:nvGrpSpPr>
          <p:grpSpPr>
            <a:xfrm>
              <a:off x="1913485" y="2402751"/>
              <a:ext cx="230577" cy="222233"/>
              <a:chOff x="2445766" y="5309799"/>
              <a:chExt cx="230577" cy="222233"/>
            </a:xfrm>
          </p:grpSpPr>
          <p:sp>
            <p:nvSpPr>
              <p:cNvPr id="923" name="Oval 328">
                <a:extLst>
                  <a:ext uri="{FF2B5EF4-FFF2-40B4-BE49-F238E27FC236}">
                    <a16:creationId xmlns:a16="http://schemas.microsoft.com/office/drawing/2014/main" id="{D084080A-6564-3473-5904-6A917BF18171}"/>
                  </a:ext>
                </a:extLst>
              </p:cNvPr>
              <p:cNvSpPr/>
              <p:nvPr/>
            </p:nvSpPr>
            <p:spPr>
              <a:xfrm>
                <a:off x="2505987" y="53652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4" name="Oval 329">
                <a:extLst>
                  <a:ext uri="{FF2B5EF4-FFF2-40B4-BE49-F238E27FC236}">
                    <a16:creationId xmlns:a16="http://schemas.microsoft.com/office/drawing/2014/main" id="{A0627368-B04B-CA7B-DE95-26B77C64BC69}"/>
                  </a:ext>
                </a:extLst>
              </p:cNvPr>
              <p:cNvSpPr/>
              <p:nvPr/>
            </p:nvSpPr>
            <p:spPr>
              <a:xfrm>
                <a:off x="2551453" y="5433973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5" name="Oval 330">
                <a:extLst>
                  <a:ext uri="{FF2B5EF4-FFF2-40B4-BE49-F238E27FC236}">
                    <a16:creationId xmlns:a16="http://schemas.microsoft.com/office/drawing/2014/main" id="{F1C55109-39FF-69FE-2689-6116B0DD0063}"/>
                  </a:ext>
                </a:extLst>
              </p:cNvPr>
              <p:cNvSpPr/>
              <p:nvPr/>
            </p:nvSpPr>
            <p:spPr>
              <a:xfrm>
                <a:off x="2585411" y="537414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6" name="Oval 331">
                <a:extLst>
                  <a:ext uri="{FF2B5EF4-FFF2-40B4-BE49-F238E27FC236}">
                    <a16:creationId xmlns:a16="http://schemas.microsoft.com/office/drawing/2014/main" id="{8113C754-F532-E647-E78D-ABC7D10324E7}"/>
                  </a:ext>
                </a:extLst>
              </p:cNvPr>
              <p:cNvSpPr/>
              <p:nvPr/>
            </p:nvSpPr>
            <p:spPr>
              <a:xfrm>
                <a:off x="2445766" y="54033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7" name="Oval 332">
                <a:extLst>
                  <a:ext uri="{FF2B5EF4-FFF2-40B4-BE49-F238E27FC236}">
                    <a16:creationId xmlns:a16="http://schemas.microsoft.com/office/drawing/2014/main" id="{95D7D61C-0FB1-13F8-0953-F74026D3288B}"/>
                  </a:ext>
                </a:extLst>
              </p:cNvPr>
              <p:cNvSpPr/>
              <p:nvPr/>
            </p:nvSpPr>
            <p:spPr>
              <a:xfrm>
                <a:off x="2498610" y="5455832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8" name="Oval 333">
                <a:extLst>
                  <a:ext uri="{FF2B5EF4-FFF2-40B4-BE49-F238E27FC236}">
                    <a16:creationId xmlns:a16="http://schemas.microsoft.com/office/drawing/2014/main" id="{A2EB0EAB-4E4C-ACC4-08E6-C6295BC9EC25}"/>
                  </a:ext>
                </a:extLst>
              </p:cNvPr>
              <p:cNvSpPr/>
              <p:nvPr/>
            </p:nvSpPr>
            <p:spPr>
              <a:xfrm>
                <a:off x="2544076" y="5309799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9" name="Oval 334">
                <a:extLst>
                  <a:ext uri="{FF2B5EF4-FFF2-40B4-BE49-F238E27FC236}">
                    <a16:creationId xmlns:a16="http://schemas.microsoft.com/office/drawing/2014/main" id="{09CCC9E7-4237-74DE-4FF4-AF2FF6DAF955}"/>
                  </a:ext>
                </a:extLst>
              </p:cNvPr>
              <p:cNvSpPr/>
              <p:nvPr/>
            </p:nvSpPr>
            <p:spPr>
              <a:xfrm>
                <a:off x="2456390" y="53271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70" name="Group 335">
              <a:extLst>
                <a:ext uri="{FF2B5EF4-FFF2-40B4-BE49-F238E27FC236}">
                  <a16:creationId xmlns:a16="http://schemas.microsoft.com/office/drawing/2014/main" id="{5D7F7C48-F619-4AF3-B853-95611F35B312}"/>
                </a:ext>
              </a:extLst>
            </p:cNvPr>
            <p:cNvGrpSpPr/>
            <p:nvPr/>
          </p:nvGrpSpPr>
          <p:grpSpPr>
            <a:xfrm>
              <a:off x="2562648" y="1951187"/>
              <a:ext cx="230577" cy="222233"/>
              <a:chOff x="2445766" y="5309799"/>
              <a:chExt cx="230577" cy="222233"/>
            </a:xfrm>
          </p:grpSpPr>
          <p:sp>
            <p:nvSpPr>
              <p:cNvPr id="916" name="Oval 336">
                <a:extLst>
                  <a:ext uri="{FF2B5EF4-FFF2-40B4-BE49-F238E27FC236}">
                    <a16:creationId xmlns:a16="http://schemas.microsoft.com/office/drawing/2014/main" id="{375B2705-72A1-2BC2-5624-316D2F47D10E}"/>
                  </a:ext>
                </a:extLst>
              </p:cNvPr>
              <p:cNvSpPr/>
              <p:nvPr/>
            </p:nvSpPr>
            <p:spPr>
              <a:xfrm>
                <a:off x="2505987" y="53652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7" name="Oval 337">
                <a:extLst>
                  <a:ext uri="{FF2B5EF4-FFF2-40B4-BE49-F238E27FC236}">
                    <a16:creationId xmlns:a16="http://schemas.microsoft.com/office/drawing/2014/main" id="{73351271-515F-4B5F-81FB-A6109AE07863}"/>
                  </a:ext>
                </a:extLst>
              </p:cNvPr>
              <p:cNvSpPr/>
              <p:nvPr/>
            </p:nvSpPr>
            <p:spPr>
              <a:xfrm>
                <a:off x="2551453" y="5433973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8" name="Oval 338">
                <a:extLst>
                  <a:ext uri="{FF2B5EF4-FFF2-40B4-BE49-F238E27FC236}">
                    <a16:creationId xmlns:a16="http://schemas.microsoft.com/office/drawing/2014/main" id="{AA6F51EC-7ADB-5442-E15B-28C3E285D6FA}"/>
                  </a:ext>
                </a:extLst>
              </p:cNvPr>
              <p:cNvSpPr/>
              <p:nvPr/>
            </p:nvSpPr>
            <p:spPr>
              <a:xfrm>
                <a:off x="2585411" y="537414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9" name="Oval 339">
                <a:extLst>
                  <a:ext uri="{FF2B5EF4-FFF2-40B4-BE49-F238E27FC236}">
                    <a16:creationId xmlns:a16="http://schemas.microsoft.com/office/drawing/2014/main" id="{45BE845D-2EB1-14CE-86C8-778CAFBB483B}"/>
                  </a:ext>
                </a:extLst>
              </p:cNvPr>
              <p:cNvSpPr/>
              <p:nvPr/>
            </p:nvSpPr>
            <p:spPr>
              <a:xfrm>
                <a:off x="2445766" y="54033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0" name="Oval 340">
                <a:extLst>
                  <a:ext uri="{FF2B5EF4-FFF2-40B4-BE49-F238E27FC236}">
                    <a16:creationId xmlns:a16="http://schemas.microsoft.com/office/drawing/2014/main" id="{931AF4A0-69BC-0EA4-E004-7DC5A364D15C}"/>
                  </a:ext>
                </a:extLst>
              </p:cNvPr>
              <p:cNvSpPr/>
              <p:nvPr/>
            </p:nvSpPr>
            <p:spPr>
              <a:xfrm>
                <a:off x="2498610" y="5455832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1" name="Oval 341">
                <a:extLst>
                  <a:ext uri="{FF2B5EF4-FFF2-40B4-BE49-F238E27FC236}">
                    <a16:creationId xmlns:a16="http://schemas.microsoft.com/office/drawing/2014/main" id="{FFBE3BE2-821C-A139-FBC4-D11312103514}"/>
                  </a:ext>
                </a:extLst>
              </p:cNvPr>
              <p:cNvSpPr/>
              <p:nvPr/>
            </p:nvSpPr>
            <p:spPr>
              <a:xfrm>
                <a:off x="2544076" y="5309799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2" name="Oval 342">
                <a:extLst>
                  <a:ext uri="{FF2B5EF4-FFF2-40B4-BE49-F238E27FC236}">
                    <a16:creationId xmlns:a16="http://schemas.microsoft.com/office/drawing/2014/main" id="{F09C85AB-8818-897F-43CA-523CAF593FE8}"/>
                  </a:ext>
                </a:extLst>
              </p:cNvPr>
              <p:cNvSpPr/>
              <p:nvPr/>
            </p:nvSpPr>
            <p:spPr>
              <a:xfrm>
                <a:off x="2456390" y="53271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71" name="Group 343">
              <a:extLst>
                <a:ext uri="{FF2B5EF4-FFF2-40B4-BE49-F238E27FC236}">
                  <a16:creationId xmlns:a16="http://schemas.microsoft.com/office/drawing/2014/main" id="{5724921C-6E8C-6699-E3C7-46823E22A1F0}"/>
                </a:ext>
              </a:extLst>
            </p:cNvPr>
            <p:cNvGrpSpPr/>
            <p:nvPr/>
          </p:nvGrpSpPr>
          <p:grpSpPr>
            <a:xfrm>
              <a:off x="2644453" y="1885696"/>
              <a:ext cx="230577" cy="222233"/>
              <a:chOff x="2445766" y="5309799"/>
              <a:chExt cx="230577" cy="222233"/>
            </a:xfrm>
          </p:grpSpPr>
          <p:sp>
            <p:nvSpPr>
              <p:cNvPr id="909" name="Oval 344">
                <a:extLst>
                  <a:ext uri="{FF2B5EF4-FFF2-40B4-BE49-F238E27FC236}">
                    <a16:creationId xmlns:a16="http://schemas.microsoft.com/office/drawing/2014/main" id="{0D656636-7767-F7CE-B804-005A4B38A206}"/>
                  </a:ext>
                </a:extLst>
              </p:cNvPr>
              <p:cNvSpPr/>
              <p:nvPr/>
            </p:nvSpPr>
            <p:spPr>
              <a:xfrm>
                <a:off x="2505987" y="53652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0" name="Oval 345">
                <a:extLst>
                  <a:ext uri="{FF2B5EF4-FFF2-40B4-BE49-F238E27FC236}">
                    <a16:creationId xmlns:a16="http://schemas.microsoft.com/office/drawing/2014/main" id="{F1563431-B7D0-346F-A147-1F71637CF302}"/>
                  </a:ext>
                </a:extLst>
              </p:cNvPr>
              <p:cNvSpPr/>
              <p:nvPr/>
            </p:nvSpPr>
            <p:spPr>
              <a:xfrm>
                <a:off x="2551453" y="5433973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1" name="Oval 346">
                <a:extLst>
                  <a:ext uri="{FF2B5EF4-FFF2-40B4-BE49-F238E27FC236}">
                    <a16:creationId xmlns:a16="http://schemas.microsoft.com/office/drawing/2014/main" id="{92E99F38-CD31-3DF5-8896-9C72CD92D701}"/>
                  </a:ext>
                </a:extLst>
              </p:cNvPr>
              <p:cNvSpPr/>
              <p:nvPr/>
            </p:nvSpPr>
            <p:spPr>
              <a:xfrm>
                <a:off x="2585411" y="537414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2" name="Oval 347">
                <a:extLst>
                  <a:ext uri="{FF2B5EF4-FFF2-40B4-BE49-F238E27FC236}">
                    <a16:creationId xmlns:a16="http://schemas.microsoft.com/office/drawing/2014/main" id="{24E95C48-CF7C-6816-A10A-9883B5C6D545}"/>
                  </a:ext>
                </a:extLst>
              </p:cNvPr>
              <p:cNvSpPr/>
              <p:nvPr/>
            </p:nvSpPr>
            <p:spPr>
              <a:xfrm>
                <a:off x="2445766" y="54033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3" name="Oval 348">
                <a:extLst>
                  <a:ext uri="{FF2B5EF4-FFF2-40B4-BE49-F238E27FC236}">
                    <a16:creationId xmlns:a16="http://schemas.microsoft.com/office/drawing/2014/main" id="{8805FA13-F19E-9167-5E80-705CE2C58D97}"/>
                  </a:ext>
                </a:extLst>
              </p:cNvPr>
              <p:cNvSpPr/>
              <p:nvPr/>
            </p:nvSpPr>
            <p:spPr>
              <a:xfrm>
                <a:off x="2498610" y="5455832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4" name="Oval 349">
                <a:extLst>
                  <a:ext uri="{FF2B5EF4-FFF2-40B4-BE49-F238E27FC236}">
                    <a16:creationId xmlns:a16="http://schemas.microsoft.com/office/drawing/2014/main" id="{E5390FE4-D097-9DD4-3C00-C04E4AC0595E}"/>
                  </a:ext>
                </a:extLst>
              </p:cNvPr>
              <p:cNvSpPr/>
              <p:nvPr/>
            </p:nvSpPr>
            <p:spPr>
              <a:xfrm>
                <a:off x="2544076" y="5309799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5" name="Oval 350">
                <a:extLst>
                  <a:ext uri="{FF2B5EF4-FFF2-40B4-BE49-F238E27FC236}">
                    <a16:creationId xmlns:a16="http://schemas.microsoft.com/office/drawing/2014/main" id="{D90344AD-2F82-BF0C-7E67-3EEFF045DA3F}"/>
                  </a:ext>
                </a:extLst>
              </p:cNvPr>
              <p:cNvSpPr/>
              <p:nvPr/>
            </p:nvSpPr>
            <p:spPr>
              <a:xfrm>
                <a:off x="2456390" y="53271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72" name="Group 351">
              <a:extLst>
                <a:ext uri="{FF2B5EF4-FFF2-40B4-BE49-F238E27FC236}">
                  <a16:creationId xmlns:a16="http://schemas.microsoft.com/office/drawing/2014/main" id="{A34229A7-6CF7-9A2B-9C3E-CA52C8E17DFF}"/>
                </a:ext>
              </a:extLst>
            </p:cNvPr>
            <p:cNvGrpSpPr/>
            <p:nvPr/>
          </p:nvGrpSpPr>
          <p:grpSpPr>
            <a:xfrm>
              <a:off x="3575298" y="1932546"/>
              <a:ext cx="230577" cy="222233"/>
              <a:chOff x="2445766" y="5309799"/>
              <a:chExt cx="230577" cy="222233"/>
            </a:xfrm>
          </p:grpSpPr>
          <p:sp>
            <p:nvSpPr>
              <p:cNvPr id="902" name="Oval 352">
                <a:extLst>
                  <a:ext uri="{FF2B5EF4-FFF2-40B4-BE49-F238E27FC236}">
                    <a16:creationId xmlns:a16="http://schemas.microsoft.com/office/drawing/2014/main" id="{2600C809-428F-9E68-813F-E1072889ED0A}"/>
                  </a:ext>
                </a:extLst>
              </p:cNvPr>
              <p:cNvSpPr/>
              <p:nvPr/>
            </p:nvSpPr>
            <p:spPr>
              <a:xfrm>
                <a:off x="2505987" y="53652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3" name="Oval 353">
                <a:extLst>
                  <a:ext uri="{FF2B5EF4-FFF2-40B4-BE49-F238E27FC236}">
                    <a16:creationId xmlns:a16="http://schemas.microsoft.com/office/drawing/2014/main" id="{20CC36C9-50B4-C543-74FE-A4AB36131D18}"/>
                  </a:ext>
                </a:extLst>
              </p:cNvPr>
              <p:cNvSpPr/>
              <p:nvPr/>
            </p:nvSpPr>
            <p:spPr>
              <a:xfrm>
                <a:off x="2551453" y="5433973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4" name="Oval 354">
                <a:extLst>
                  <a:ext uri="{FF2B5EF4-FFF2-40B4-BE49-F238E27FC236}">
                    <a16:creationId xmlns:a16="http://schemas.microsoft.com/office/drawing/2014/main" id="{5B4659C2-4763-162A-7FFB-BECE5C9ADB71}"/>
                  </a:ext>
                </a:extLst>
              </p:cNvPr>
              <p:cNvSpPr/>
              <p:nvPr/>
            </p:nvSpPr>
            <p:spPr>
              <a:xfrm>
                <a:off x="2585411" y="537414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5" name="Oval 355">
                <a:extLst>
                  <a:ext uri="{FF2B5EF4-FFF2-40B4-BE49-F238E27FC236}">
                    <a16:creationId xmlns:a16="http://schemas.microsoft.com/office/drawing/2014/main" id="{76FDE2A7-BC9B-7F54-9113-3C7EF65A9146}"/>
                  </a:ext>
                </a:extLst>
              </p:cNvPr>
              <p:cNvSpPr/>
              <p:nvPr/>
            </p:nvSpPr>
            <p:spPr>
              <a:xfrm>
                <a:off x="2445766" y="54033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6" name="Oval 356">
                <a:extLst>
                  <a:ext uri="{FF2B5EF4-FFF2-40B4-BE49-F238E27FC236}">
                    <a16:creationId xmlns:a16="http://schemas.microsoft.com/office/drawing/2014/main" id="{63D81B47-0E97-82E1-80B0-4434F9D49944}"/>
                  </a:ext>
                </a:extLst>
              </p:cNvPr>
              <p:cNvSpPr/>
              <p:nvPr/>
            </p:nvSpPr>
            <p:spPr>
              <a:xfrm>
                <a:off x="2498610" y="5455832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7" name="Oval 357">
                <a:extLst>
                  <a:ext uri="{FF2B5EF4-FFF2-40B4-BE49-F238E27FC236}">
                    <a16:creationId xmlns:a16="http://schemas.microsoft.com/office/drawing/2014/main" id="{33B10E67-6672-0F7E-D639-60C8E57622F7}"/>
                  </a:ext>
                </a:extLst>
              </p:cNvPr>
              <p:cNvSpPr/>
              <p:nvPr/>
            </p:nvSpPr>
            <p:spPr>
              <a:xfrm>
                <a:off x="2544076" y="5309799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8" name="Oval 358">
                <a:extLst>
                  <a:ext uri="{FF2B5EF4-FFF2-40B4-BE49-F238E27FC236}">
                    <a16:creationId xmlns:a16="http://schemas.microsoft.com/office/drawing/2014/main" id="{4EDA5A76-722B-F914-6A58-50BAA9DEB3AE}"/>
                  </a:ext>
                </a:extLst>
              </p:cNvPr>
              <p:cNvSpPr/>
              <p:nvPr/>
            </p:nvSpPr>
            <p:spPr>
              <a:xfrm>
                <a:off x="2456390" y="53271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73" name="Group 359">
              <a:extLst>
                <a:ext uri="{FF2B5EF4-FFF2-40B4-BE49-F238E27FC236}">
                  <a16:creationId xmlns:a16="http://schemas.microsoft.com/office/drawing/2014/main" id="{F905183B-CA5D-7C93-94E6-16E15ECF926E}"/>
                </a:ext>
              </a:extLst>
            </p:cNvPr>
            <p:cNvGrpSpPr/>
            <p:nvPr/>
          </p:nvGrpSpPr>
          <p:grpSpPr>
            <a:xfrm>
              <a:off x="3657103" y="1867055"/>
              <a:ext cx="230577" cy="222233"/>
              <a:chOff x="2445766" y="5309799"/>
              <a:chExt cx="230577" cy="222233"/>
            </a:xfrm>
          </p:grpSpPr>
          <p:sp>
            <p:nvSpPr>
              <p:cNvPr id="895" name="Oval 360">
                <a:extLst>
                  <a:ext uri="{FF2B5EF4-FFF2-40B4-BE49-F238E27FC236}">
                    <a16:creationId xmlns:a16="http://schemas.microsoft.com/office/drawing/2014/main" id="{8D5B7F7B-E99B-9F93-A3CF-A31A950DD2D6}"/>
                  </a:ext>
                </a:extLst>
              </p:cNvPr>
              <p:cNvSpPr/>
              <p:nvPr/>
            </p:nvSpPr>
            <p:spPr>
              <a:xfrm>
                <a:off x="2505987" y="53652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6" name="Oval 361">
                <a:extLst>
                  <a:ext uri="{FF2B5EF4-FFF2-40B4-BE49-F238E27FC236}">
                    <a16:creationId xmlns:a16="http://schemas.microsoft.com/office/drawing/2014/main" id="{FCDB8DA8-2967-8A2B-92CC-28B1C30727F1}"/>
                  </a:ext>
                </a:extLst>
              </p:cNvPr>
              <p:cNvSpPr/>
              <p:nvPr/>
            </p:nvSpPr>
            <p:spPr>
              <a:xfrm>
                <a:off x="2551453" y="5433973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7" name="Oval 362">
                <a:extLst>
                  <a:ext uri="{FF2B5EF4-FFF2-40B4-BE49-F238E27FC236}">
                    <a16:creationId xmlns:a16="http://schemas.microsoft.com/office/drawing/2014/main" id="{8CA97C51-9E27-E657-A7FA-193C15DD3714}"/>
                  </a:ext>
                </a:extLst>
              </p:cNvPr>
              <p:cNvSpPr/>
              <p:nvPr/>
            </p:nvSpPr>
            <p:spPr>
              <a:xfrm>
                <a:off x="2585411" y="537414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8" name="Oval 363">
                <a:extLst>
                  <a:ext uri="{FF2B5EF4-FFF2-40B4-BE49-F238E27FC236}">
                    <a16:creationId xmlns:a16="http://schemas.microsoft.com/office/drawing/2014/main" id="{66FB900B-D1CE-2C8B-CF3B-4A9B0CBBF67D}"/>
                  </a:ext>
                </a:extLst>
              </p:cNvPr>
              <p:cNvSpPr/>
              <p:nvPr/>
            </p:nvSpPr>
            <p:spPr>
              <a:xfrm>
                <a:off x="2445766" y="54033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9" name="Oval 364">
                <a:extLst>
                  <a:ext uri="{FF2B5EF4-FFF2-40B4-BE49-F238E27FC236}">
                    <a16:creationId xmlns:a16="http://schemas.microsoft.com/office/drawing/2014/main" id="{EC01F745-D841-AEFA-DCA9-4A3EC6E5A216}"/>
                  </a:ext>
                </a:extLst>
              </p:cNvPr>
              <p:cNvSpPr/>
              <p:nvPr/>
            </p:nvSpPr>
            <p:spPr>
              <a:xfrm>
                <a:off x="2498610" y="5455832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0" name="Oval 365">
                <a:extLst>
                  <a:ext uri="{FF2B5EF4-FFF2-40B4-BE49-F238E27FC236}">
                    <a16:creationId xmlns:a16="http://schemas.microsoft.com/office/drawing/2014/main" id="{1F8A3CC8-1A11-DFAF-1800-91A64DD58CC9}"/>
                  </a:ext>
                </a:extLst>
              </p:cNvPr>
              <p:cNvSpPr/>
              <p:nvPr/>
            </p:nvSpPr>
            <p:spPr>
              <a:xfrm>
                <a:off x="2544076" y="5309799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1" name="Oval 366">
                <a:extLst>
                  <a:ext uri="{FF2B5EF4-FFF2-40B4-BE49-F238E27FC236}">
                    <a16:creationId xmlns:a16="http://schemas.microsoft.com/office/drawing/2014/main" id="{FB54BF88-BF6C-1086-9FFA-9E2FDC3F7276}"/>
                  </a:ext>
                </a:extLst>
              </p:cNvPr>
              <p:cNvSpPr/>
              <p:nvPr/>
            </p:nvSpPr>
            <p:spPr>
              <a:xfrm>
                <a:off x="2456390" y="53271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74" name="Group 367">
              <a:extLst>
                <a:ext uri="{FF2B5EF4-FFF2-40B4-BE49-F238E27FC236}">
                  <a16:creationId xmlns:a16="http://schemas.microsoft.com/office/drawing/2014/main" id="{38097CEE-2F04-9601-96F4-7A91A5DCB84C}"/>
                </a:ext>
              </a:extLst>
            </p:cNvPr>
            <p:cNvGrpSpPr/>
            <p:nvPr/>
          </p:nvGrpSpPr>
          <p:grpSpPr>
            <a:xfrm>
              <a:off x="4625876" y="1942371"/>
              <a:ext cx="230577" cy="222233"/>
              <a:chOff x="2445766" y="5309799"/>
              <a:chExt cx="230577" cy="222233"/>
            </a:xfrm>
          </p:grpSpPr>
          <p:sp>
            <p:nvSpPr>
              <p:cNvPr id="888" name="Oval 368">
                <a:extLst>
                  <a:ext uri="{FF2B5EF4-FFF2-40B4-BE49-F238E27FC236}">
                    <a16:creationId xmlns:a16="http://schemas.microsoft.com/office/drawing/2014/main" id="{7955F607-7A49-3C04-52D3-2FC68DFC9481}"/>
                  </a:ext>
                </a:extLst>
              </p:cNvPr>
              <p:cNvSpPr/>
              <p:nvPr/>
            </p:nvSpPr>
            <p:spPr>
              <a:xfrm>
                <a:off x="2505987" y="53652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9" name="Oval 369">
                <a:extLst>
                  <a:ext uri="{FF2B5EF4-FFF2-40B4-BE49-F238E27FC236}">
                    <a16:creationId xmlns:a16="http://schemas.microsoft.com/office/drawing/2014/main" id="{5621B9AB-838C-D07B-8697-0809A9B7E406}"/>
                  </a:ext>
                </a:extLst>
              </p:cNvPr>
              <p:cNvSpPr/>
              <p:nvPr/>
            </p:nvSpPr>
            <p:spPr>
              <a:xfrm>
                <a:off x="2551453" y="5433973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0" name="Oval 370">
                <a:extLst>
                  <a:ext uri="{FF2B5EF4-FFF2-40B4-BE49-F238E27FC236}">
                    <a16:creationId xmlns:a16="http://schemas.microsoft.com/office/drawing/2014/main" id="{FF8ECAC2-662D-7D0D-FF63-3829CC6CBBBB}"/>
                  </a:ext>
                </a:extLst>
              </p:cNvPr>
              <p:cNvSpPr/>
              <p:nvPr/>
            </p:nvSpPr>
            <p:spPr>
              <a:xfrm>
                <a:off x="2585411" y="537414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1" name="Oval 371">
                <a:extLst>
                  <a:ext uri="{FF2B5EF4-FFF2-40B4-BE49-F238E27FC236}">
                    <a16:creationId xmlns:a16="http://schemas.microsoft.com/office/drawing/2014/main" id="{DF4EA803-855F-9549-B857-3DF4B6A8241F}"/>
                  </a:ext>
                </a:extLst>
              </p:cNvPr>
              <p:cNvSpPr/>
              <p:nvPr/>
            </p:nvSpPr>
            <p:spPr>
              <a:xfrm>
                <a:off x="2445766" y="54033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2" name="Oval 372">
                <a:extLst>
                  <a:ext uri="{FF2B5EF4-FFF2-40B4-BE49-F238E27FC236}">
                    <a16:creationId xmlns:a16="http://schemas.microsoft.com/office/drawing/2014/main" id="{4C2D3A32-4DC8-28CE-5B42-436FA4303CC2}"/>
                  </a:ext>
                </a:extLst>
              </p:cNvPr>
              <p:cNvSpPr/>
              <p:nvPr/>
            </p:nvSpPr>
            <p:spPr>
              <a:xfrm>
                <a:off x="2498610" y="5455832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3" name="Oval 373">
                <a:extLst>
                  <a:ext uri="{FF2B5EF4-FFF2-40B4-BE49-F238E27FC236}">
                    <a16:creationId xmlns:a16="http://schemas.microsoft.com/office/drawing/2014/main" id="{B416AED4-5EAA-FC29-FC8E-B27112F82C02}"/>
                  </a:ext>
                </a:extLst>
              </p:cNvPr>
              <p:cNvSpPr/>
              <p:nvPr/>
            </p:nvSpPr>
            <p:spPr>
              <a:xfrm>
                <a:off x="2544076" y="5309799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4" name="Oval 374">
                <a:extLst>
                  <a:ext uri="{FF2B5EF4-FFF2-40B4-BE49-F238E27FC236}">
                    <a16:creationId xmlns:a16="http://schemas.microsoft.com/office/drawing/2014/main" id="{481C3710-D7B7-FC40-EE60-9CD3D0C2CA01}"/>
                  </a:ext>
                </a:extLst>
              </p:cNvPr>
              <p:cNvSpPr/>
              <p:nvPr/>
            </p:nvSpPr>
            <p:spPr>
              <a:xfrm>
                <a:off x="2456390" y="53271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75" name="Group 375">
              <a:extLst>
                <a:ext uri="{FF2B5EF4-FFF2-40B4-BE49-F238E27FC236}">
                  <a16:creationId xmlns:a16="http://schemas.microsoft.com/office/drawing/2014/main" id="{472B8065-4E52-9101-D52B-3A545B43B686}"/>
                </a:ext>
              </a:extLst>
            </p:cNvPr>
            <p:cNvGrpSpPr/>
            <p:nvPr/>
          </p:nvGrpSpPr>
          <p:grpSpPr>
            <a:xfrm>
              <a:off x="4707681" y="1876880"/>
              <a:ext cx="230577" cy="222233"/>
              <a:chOff x="2445766" y="5309799"/>
              <a:chExt cx="230577" cy="222233"/>
            </a:xfrm>
            <a:solidFill>
              <a:schemeClr val="accent1"/>
            </a:solidFill>
          </p:grpSpPr>
          <p:sp>
            <p:nvSpPr>
              <p:cNvPr id="881" name="Oval 376">
                <a:extLst>
                  <a:ext uri="{FF2B5EF4-FFF2-40B4-BE49-F238E27FC236}">
                    <a16:creationId xmlns:a16="http://schemas.microsoft.com/office/drawing/2014/main" id="{7F43D4C1-AE3C-87B2-E38D-A36A42E4374A}"/>
                  </a:ext>
                </a:extLst>
              </p:cNvPr>
              <p:cNvSpPr/>
              <p:nvPr/>
            </p:nvSpPr>
            <p:spPr>
              <a:xfrm>
                <a:off x="2505987" y="5365250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2" name="Oval 377">
                <a:extLst>
                  <a:ext uri="{FF2B5EF4-FFF2-40B4-BE49-F238E27FC236}">
                    <a16:creationId xmlns:a16="http://schemas.microsoft.com/office/drawing/2014/main" id="{64C130A9-3E73-399E-3C7B-783897032C2C}"/>
                  </a:ext>
                </a:extLst>
              </p:cNvPr>
              <p:cNvSpPr/>
              <p:nvPr/>
            </p:nvSpPr>
            <p:spPr>
              <a:xfrm>
                <a:off x="2551453" y="5433973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3" name="Oval 378">
                <a:extLst>
                  <a:ext uri="{FF2B5EF4-FFF2-40B4-BE49-F238E27FC236}">
                    <a16:creationId xmlns:a16="http://schemas.microsoft.com/office/drawing/2014/main" id="{612A93BA-360D-05E8-16F6-08BB33A6D7E7}"/>
                  </a:ext>
                </a:extLst>
              </p:cNvPr>
              <p:cNvSpPr/>
              <p:nvPr/>
            </p:nvSpPr>
            <p:spPr>
              <a:xfrm>
                <a:off x="2585411" y="5374140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4" name="Oval 379">
                <a:extLst>
                  <a:ext uri="{FF2B5EF4-FFF2-40B4-BE49-F238E27FC236}">
                    <a16:creationId xmlns:a16="http://schemas.microsoft.com/office/drawing/2014/main" id="{136A7C48-B549-200C-51E2-2F1BC12A55E2}"/>
                  </a:ext>
                </a:extLst>
              </p:cNvPr>
              <p:cNvSpPr/>
              <p:nvPr/>
            </p:nvSpPr>
            <p:spPr>
              <a:xfrm>
                <a:off x="2445766" y="5403350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5" name="Oval 380">
                <a:extLst>
                  <a:ext uri="{FF2B5EF4-FFF2-40B4-BE49-F238E27FC236}">
                    <a16:creationId xmlns:a16="http://schemas.microsoft.com/office/drawing/2014/main" id="{8C91A687-3546-EA8E-516D-A2BED0672C36}"/>
                  </a:ext>
                </a:extLst>
              </p:cNvPr>
              <p:cNvSpPr/>
              <p:nvPr/>
            </p:nvSpPr>
            <p:spPr>
              <a:xfrm>
                <a:off x="2498610" y="5455832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6" name="Oval 381">
                <a:extLst>
                  <a:ext uri="{FF2B5EF4-FFF2-40B4-BE49-F238E27FC236}">
                    <a16:creationId xmlns:a16="http://schemas.microsoft.com/office/drawing/2014/main" id="{7334D1A8-988D-2D05-83C1-93C08E905155}"/>
                  </a:ext>
                </a:extLst>
              </p:cNvPr>
              <p:cNvSpPr/>
              <p:nvPr/>
            </p:nvSpPr>
            <p:spPr>
              <a:xfrm>
                <a:off x="2544076" y="5309799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7" name="Oval 382">
                <a:extLst>
                  <a:ext uri="{FF2B5EF4-FFF2-40B4-BE49-F238E27FC236}">
                    <a16:creationId xmlns:a16="http://schemas.microsoft.com/office/drawing/2014/main" id="{E905C041-CC24-76F5-67F7-A31A3742C2A9}"/>
                  </a:ext>
                </a:extLst>
              </p:cNvPr>
              <p:cNvSpPr/>
              <p:nvPr/>
            </p:nvSpPr>
            <p:spPr>
              <a:xfrm>
                <a:off x="2456390" y="5327150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76" name="Group 383">
              <a:extLst>
                <a:ext uri="{FF2B5EF4-FFF2-40B4-BE49-F238E27FC236}">
                  <a16:creationId xmlns:a16="http://schemas.microsoft.com/office/drawing/2014/main" id="{5A0D8F85-4228-3CF1-BEF2-8D97217AC161}"/>
                </a:ext>
              </a:extLst>
            </p:cNvPr>
            <p:cNvGrpSpPr/>
            <p:nvPr/>
          </p:nvGrpSpPr>
          <p:grpSpPr>
            <a:xfrm>
              <a:off x="5761717" y="1919967"/>
              <a:ext cx="230577" cy="222233"/>
              <a:chOff x="2445766" y="5309799"/>
              <a:chExt cx="230577" cy="222233"/>
            </a:xfrm>
            <a:solidFill>
              <a:schemeClr val="accent1"/>
            </a:solidFill>
          </p:grpSpPr>
          <p:sp>
            <p:nvSpPr>
              <p:cNvPr id="874" name="Oval 384">
                <a:extLst>
                  <a:ext uri="{FF2B5EF4-FFF2-40B4-BE49-F238E27FC236}">
                    <a16:creationId xmlns:a16="http://schemas.microsoft.com/office/drawing/2014/main" id="{345CED06-70B0-BA65-CAD9-606F8569407F}"/>
                  </a:ext>
                </a:extLst>
              </p:cNvPr>
              <p:cNvSpPr/>
              <p:nvPr/>
            </p:nvSpPr>
            <p:spPr>
              <a:xfrm>
                <a:off x="2505987" y="5365250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5" name="Oval 385">
                <a:extLst>
                  <a:ext uri="{FF2B5EF4-FFF2-40B4-BE49-F238E27FC236}">
                    <a16:creationId xmlns:a16="http://schemas.microsoft.com/office/drawing/2014/main" id="{64DEF916-7492-B560-24C1-330A8B7569F8}"/>
                  </a:ext>
                </a:extLst>
              </p:cNvPr>
              <p:cNvSpPr/>
              <p:nvPr/>
            </p:nvSpPr>
            <p:spPr>
              <a:xfrm>
                <a:off x="2551453" y="5433973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6" name="Oval 386">
                <a:extLst>
                  <a:ext uri="{FF2B5EF4-FFF2-40B4-BE49-F238E27FC236}">
                    <a16:creationId xmlns:a16="http://schemas.microsoft.com/office/drawing/2014/main" id="{B6DF622A-4EC7-409E-B4F9-570B57D7E8A2}"/>
                  </a:ext>
                </a:extLst>
              </p:cNvPr>
              <p:cNvSpPr/>
              <p:nvPr/>
            </p:nvSpPr>
            <p:spPr>
              <a:xfrm>
                <a:off x="2585411" y="5374140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7" name="Oval 387">
                <a:extLst>
                  <a:ext uri="{FF2B5EF4-FFF2-40B4-BE49-F238E27FC236}">
                    <a16:creationId xmlns:a16="http://schemas.microsoft.com/office/drawing/2014/main" id="{CED40598-1EBB-EE2C-AC7F-421978C47F69}"/>
                  </a:ext>
                </a:extLst>
              </p:cNvPr>
              <p:cNvSpPr/>
              <p:nvPr/>
            </p:nvSpPr>
            <p:spPr>
              <a:xfrm>
                <a:off x="2445766" y="5403350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8" name="Oval 388">
                <a:extLst>
                  <a:ext uri="{FF2B5EF4-FFF2-40B4-BE49-F238E27FC236}">
                    <a16:creationId xmlns:a16="http://schemas.microsoft.com/office/drawing/2014/main" id="{1EBE0325-290F-BAB6-449E-3999E559E9A3}"/>
                  </a:ext>
                </a:extLst>
              </p:cNvPr>
              <p:cNvSpPr/>
              <p:nvPr/>
            </p:nvSpPr>
            <p:spPr>
              <a:xfrm>
                <a:off x="2498610" y="5455832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9" name="Oval 389">
                <a:extLst>
                  <a:ext uri="{FF2B5EF4-FFF2-40B4-BE49-F238E27FC236}">
                    <a16:creationId xmlns:a16="http://schemas.microsoft.com/office/drawing/2014/main" id="{EB38C58E-5E43-6933-9141-89B88E7AAA7F}"/>
                  </a:ext>
                </a:extLst>
              </p:cNvPr>
              <p:cNvSpPr/>
              <p:nvPr/>
            </p:nvSpPr>
            <p:spPr>
              <a:xfrm>
                <a:off x="2544076" y="5309799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0" name="Oval 390">
                <a:extLst>
                  <a:ext uri="{FF2B5EF4-FFF2-40B4-BE49-F238E27FC236}">
                    <a16:creationId xmlns:a16="http://schemas.microsoft.com/office/drawing/2014/main" id="{C236AEC7-215E-5CAF-5DA0-5E4FA911FFB5}"/>
                  </a:ext>
                </a:extLst>
              </p:cNvPr>
              <p:cNvSpPr/>
              <p:nvPr/>
            </p:nvSpPr>
            <p:spPr>
              <a:xfrm>
                <a:off x="2456390" y="5327150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77" name="Group 391">
              <a:extLst>
                <a:ext uri="{FF2B5EF4-FFF2-40B4-BE49-F238E27FC236}">
                  <a16:creationId xmlns:a16="http://schemas.microsoft.com/office/drawing/2014/main" id="{D202BCFB-C3AC-1ACB-93AD-B4D8636D7A26}"/>
                </a:ext>
              </a:extLst>
            </p:cNvPr>
            <p:cNvGrpSpPr/>
            <p:nvPr/>
          </p:nvGrpSpPr>
          <p:grpSpPr>
            <a:xfrm>
              <a:off x="6710501" y="1927099"/>
              <a:ext cx="230577" cy="222233"/>
              <a:chOff x="2445766" y="5309799"/>
              <a:chExt cx="230577" cy="222233"/>
            </a:xfrm>
            <a:solidFill>
              <a:schemeClr val="accent1"/>
            </a:solidFill>
          </p:grpSpPr>
          <p:sp>
            <p:nvSpPr>
              <p:cNvPr id="867" name="Oval 392">
                <a:extLst>
                  <a:ext uri="{FF2B5EF4-FFF2-40B4-BE49-F238E27FC236}">
                    <a16:creationId xmlns:a16="http://schemas.microsoft.com/office/drawing/2014/main" id="{39E229B1-64EB-A4FD-B915-6A53EBC56868}"/>
                  </a:ext>
                </a:extLst>
              </p:cNvPr>
              <p:cNvSpPr/>
              <p:nvPr/>
            </p:nvSpPr>
            <p:spPr>
              <a:xfrm>
                <a:off x="2505987" y="5365250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8" name="Oval 393">
                <a:extLst>
                  <a:ext uri="{FF2B5EF4-FFF2-40B4-BE49-F238E27FC236}">
                    <a16:creationId xmlns:a16="http://schemas.microsoft.com/office/drawing/2014/main" id="{7BCDF297-929E-E065-5886-B5FAFA339D6B}"/>
                  </a:ext>
                </a:extLst>
              </p:cNvPr>
              <p:cNvSpPr/>
              <p:nvPr/>
            </p:nvSpPr>
            <p:spPr>
              <a:xfrm>
                <a:off x="2551453" y="5433973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9" name="Oval 394">
                <a:extLst>
                  <a:ext uri="{FF2B5EF4-FFF2-40B4-BE49-F238E27FC236}">
                    <a16:creationId xmlns:a16="http://schemas.microsoft.com/office/drawing/2014/main" id="{31962536-26B5-9F3D-46CC-6984944B797A}"/>
                  </a:ext>
                </a:extLst>
              </p:cNvPr>
              <p:cNvSpPr/>
              <p:nvPr/>
            </p:nvSpPr>
            <p:spPr>
              <a:xfrm>
                <a:off x="2585411" y="5374140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0" name="Oval 395">
                <a:extLst>
                  <a:ext uri="{FF2B5EF4-FFF2-40B4-BE49-F238E27FC236}">
                    <a16:creationId xmlns:a16="http://schemas.microsoft.com/office/drawing/2014/main" id="{52D77600-C814-B3E8-C161-238530B72756}"/>
                  </a:ext>
                </a:extLst>
              </p:cNvPr>
              <p:cNvSpPr/>
              <p:nvPr/>
            </p:nvSpPr>
            <p:spPr>
              <a:xfrm>
                <a:off x="2445766" y="5403350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1" name="Oval 396">
                <a:extLst>
                  <a:ext uri="{FF2B5EF4-FFF2-40B4-BE49-F238E27FC236}">
                    <a16:creationId xmlns:a16="http://schemas.microsoft.com/office/drawing/2014/main" id="{78419D2B-3701-DF2C-7702-3A70D5D66E8F}"/>
                  </a:ext>
                </a:extLst>
              </p:cNvPr>
              <p:cNvSpPr/>
              <p:nvPr/>
            </p:nvSpPr>
            <p:spPr>
              <a:xfrm>
                <a:off x="2498610" y="5455832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2" name="Oval 397">
                <a:extLst>
                  <a:ext uri="{FF2B5EF4-FFF2-40B4-BE49-F238E27FC236}">
                    <a16:creationId xmlns:a16="http://schemas.microsoft.com/office/drawing/2014/main" id="{95FDD4B1-84A6-88FA-AC66-672E40600C6E}"/>
                  </a:ext>
                </a:extLst>
              </p:cNvPr>
              <p:cNvSpPr/>
              <p:nvPr/>
            </p:nvSpPr>
            <p:spPr>
              <a:xfrm>
                <a:off x="2544076" y="5309799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3" name="Oval 398">
                <a:extLst>
                  <a:ext uri="{FF2B5EF4-FFF2-40B4-BE49-F238E27FC236}">
                    <a16:creationId xmlns:a16="http://schemas.microsoft.com/office/drawing/2014/main" id="{6175B568-6556-0C97-93D3-FCD545CF319D}"/>
                  </a:ext>
                </a:extLst>
              </p:cNvPr>
              <p:cNvSpPr/>
              <p:nvPr/>
            </p:nvSpPr>
            <p:spPr>
              <a:xfrm>
                <a:off x="2456390" y="5327150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78" name="Group 399">
              <a:extLst>
                <a:ext uri="{FF2B5EF4-FFF2-40B4-BE49-F238E27FC236}">
                  <a16:creationId xmlns:a16="http://schemas.microsoft.com/office/drawing/2014/main" id="{80623215-14FF-B046-A6D0-FD075271242B}"/>
                </a:ext>
              </a:extLst>
            </p:cNvPr>
            <p:cNvGrpSpPr/>
            <p:nvPr/>
          </p:nvGrpSpPr>
          <p:grpSpPr>
            <a:xfrm>
              <a:off x="5609130" y="1920021"/>
              <a:ext cx="230577" cy="222233"/>
              <a:chOff x="2445766" y="5309799"/>
              <a:chExt cx="230577" cy="222233"/>
            </a:xfrm>
            <a:solidFill>
              <a:schemeClr val="accent1"/>
            </a:solidFill>
          </p:grpSpPr>
          <p:sp>
            <p:nvSpPr>
              <p:cNvPr id="860" name="Oval 400">
                <a:extLst>
                  <a:ext uri="{FF2B5EF4-FFF2-40B4-BE49-F238E27FC236}">
                    <a16:creationId xmlns:a16="http://schemas.microsoft.com/office/drawing/2014/main" id="{0880F267-4F48-C814-21C9-49159580214C}"/>
                  </a:ext>
                </a:extLst>
              </p:cNvPr>
              <p:cNvSpPr/>
              <p:nvPr/>
            </p:nvSpPr>
            <p:spPr>
              <a:xfrm>
                <a:off x="2505987" y="5365250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1" name="Oval 401">
                <a:extLst>
                  <a:ext uri="{FF2B5EF4-FFF2-40B4-BE49-F238E27FC236}">
                    <a16:creationId xmlns:a16="http://schemas.microsoft.com/office/drawing/2014/main" id="{0BA7E5E6-B33D-832E-184E-BB394923F8BD}"/>
                  </a:ext>
                </a:extLst>
              </p:cNvPr>
              <p:cNvSpPr/>
              <p:nvPr/>
            </p:nvSpPr>
            <p:spPr>
              <a:xfrm>
                <a:off x="2551453" y="5433973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2" name="Oval 402">
                <a:extLst>
                  <a:ext uri="{FF2B5EF4-FFF2-40B4-BE49-F238E27FC236}">
                    <a16:creationId xmlns:a16="http://schemas.microsoft.com/office/drawing/2014/main" id="{2BCC137E-5173-B97A-7EA2-A2F7B5D11E1A}"/>
                  </a:ext>
                </a:extLst>
              </p:cNvPr>
              <p:cNvSpPr/>
              <p:nvPr/>
            </p:nvSpPr>
            <p:spPr>
              <a:xfrm>
                <a:off x="2585411" y="5374140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3" name="Oval 403">
                <a:extLst>
                  <a:ext uri="{FF2B5EF4-FFF2-40B4-BE49-F238E27FC236}">
                    <a16:creationId xmlns:a16="http://schemas.microsoft.com/office/drawing/2014/main" id="{0DED7A88-66B5-B658-C0EA-B125502A31EA}"/>
                  </a:ext>
                </a:extLst>
              </p:cNvPr>
              <p:cNvSpPr/>
              <p:nvPr/>
            </p:nvSpPr>
            <p:spPr>
              <a:xfrm>
                <a:off x="2445766" y="5403350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4" name="Oval 404">
                <a:extLst>
                  <a:ext uri="{FF2B5EF4-FFF2-40B4-BE49-F238E27FC236}">
                    <a16:creationId xmlns:a16="http://schemas.microsoft.com/office/drawing/2014/main" id="{335BD70E-65EF-365E-EA8B-6AB4353F9B53}"/>
                  </a:ext>
                </a:extLst>
              </p:cNvPr>
              <p:cNvSpPr/>
              <p:nvPr/>
            </p:nvSpPr>
            <p:spPr>
              <a:xfrm>
                <a:off x="2498610" y="5455832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5" name="Oval 405">
                <a:extLst>
                  <a:ext uri="{FF2B5EF4-FFF2-40B4-BE49-F238E27FC236}">
                    <a16:creationId xmlns:a16="http://schemas.microsoft.com/office/drawing/2014/main" id="{D5FE6A99-ED5E-167C-2E97-E6DF0E1840CE}"/>
                  </a:ext>
                </a:extLst>
              </p:cNvPr>
              <p:cNvSpPr/>
              <p:nvPr/>
            </p:nvSpPr>
            <p:spPr>
              <a:xfrm>
                <a:off x="2544076" y="5309799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6" name="Oval 406">
                <a:extLst>
                  <a:ext uri="{FF2B5EF4-FFF2-40B4-BE49-F238E27FC236}">
                    <a16:creationId xmlns:a16="http://schemas.microsoft.com/office/drawing/2014/main" id="{B1D58B78-06CF-4B5C-5B46-67CBF896D3D3}"/>
                  </a:ext>
                </a:extLst>
              </p:cNvPr>
              <p:cNvSpPr/>
              <p:nvPr/>
            </p:nvSpPr>
            <p:spPr>
              <a:xfrm>
                <a:off x="2456390" y="5327150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79" name="Group 407">
              <a:extLst>
                <a:ext uri="{FF2B5EF4-FFF2-40B4-BE49-F238E27FC236}">
                  <a16:creationId xmlns:a16="http://schemas.microsoft.com/office/drawing/2014/main" id="{A88950C0-E0D8-7E22-A946-2D9B27E64916}"/>
                </a:ext>
              </a:extLst>
            </p:cNvPr>
            <p:cNvGrpSpPr/>
            <p:nvPr/>
          </p:nvGrpSpPr>
          <p:grpSpPr>
            <a:xfrm>
              <a:off x="8469345" y="1904048"/>
              <a:ext cx="230577" cy="222233"/>
              <a:chOff x="2445766" y="5309799"/>
              <a:chExt cx="230577" cy="222233"/>
            </a:xfrm>
            <a:solidFill>
              <a:schemeClr val="accent1"/>
            </a:solidFill>
          </p:grpSpPr>
          <p:sp>
            <p:nvSpPr>
              <p:cNvPr id="853" name="Oval 408">
                <a:extLst>
                  <a:ext uri="{FF2B5EF4-FFF2-40B4-BE49-F238E27FC236}">
                    <a16:creationId xmlns:a16="http://schemas.microsoft.com/office/drawing/2014/main" id="{3681542D-1C7B-C753-1B0C-FAC529861D3A}"/>
                  </a:ext>
                </a:extLst>
              </p:cNvPr>
              <p:cNvSpPr/>
              <p:nvPr/>
            </p:nvSpPr>
            <p:spPr>
              <a:xfrm>
                <a:off x="2505987" y="5365250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4" name="Oval 409">
                <a:extLst>
                  <a:ext uri="{FF2B5EF4-FFF2-40B4-BE49-F238E27FC236}">
                    <a16:creationId xmlns:a16="http://schemas.microsoft.com/office/drawing/2014/main" id="{3B57B03B-3A0F-310F-6054-EE463E271A17}"/>
                  </a:ext>
                </a:extLst>
              </p:cNvPr>
              <p:cNvSpPr/>
              <p:nvPr/>
            </p:nvSpPr>
            <p:spPr>
              <a:xfrm>
                <a:off x="2551453" y="5433973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5" name="Oval 410">
                <a:extLst>
                  <a:ext uri="{FF2B5EF4-FFF2-40B4-BE49-F238E27FC236}">
                    <a16:creationId xmlns:a16="http://schemas.microsoft.com/office/drawing/2014/main" id="{420F2531-C2D7-D89B-670A-23EF05AD99C5}"/>
                  </a:ext>
                </a:extLst>
              </p:cNvPr>
              <p:cNvSpPr/>
              <p:nvPr/>
            </p:nvSpPr>
            <p:spPr>
              <a:xfrm>
                <a:off x="2585411" y="5374140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6" name="Oval 411">
                <a:extLst>
                  <a:ext uri="{FF2B5EF4-FFF2-40B4-BE49-F238E27FC236}">
                    <a16:creationId xmlns:a16="http://schemas.microsoft.com/office/drawing/2014/main" id="{AE7C1D10-1577-F873-53AC-07E74DE91E24}"/>
                  </a:ext>
                </a:extLst>
              </p:cNvPr>
              <p:cNvSpPr/>
              <p:nvPr/>
            </p:nvSpPr>
            <p:spPr>
              <a:xfrm>
                <a:off x="2445766" y="5403350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7" name="Oval 412">
                <a:extLst>
                  <a:ext uri="{FF2B5EF4-FFF2-40B4-BE49-F238E27FC236}">
                    <a16:creationId xmlns:a16="http://schemas.microsoft.com/office/drawing/2014/main" id="{4C5AE8C0-A1D3-26E0-C7FA-A4F160E25047}"/>
                  </a:ext>
                </a:extLst>
              </p:cNvPr>
              <p:cNvSpPr/>
              <p:nvPr/>
            </p:nvSpPr>
            <p:spPr>
              <a:xfrm>
                <a:off x="2498610" y="5455832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8" name="Oval 413">
                <a:extLst>
                  <a:ext uri="{FF2B5EF4-FFF2-40B4-BE49-F238E27FC236}">
                    <a16:creationId xmlns:a16="http://schemas.microsoft.com/office/drawing/2014/main" id="{5780BF8B-8414-DC51-28B6-7754CDBA21A8}"/>
                  </a:ext>
                </a:extLst>
              </p:cNvPr>
              <p:cNvSpPr/>
              <p:nvPr/>
            </p:nvSpPr>
            <p:spPr>
              <a:xfrm>
                <a:off x="2544076" y="5309799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9" name="Oval 414">
                <a:extLst>
                  <a:ext uri="{FF2B5EF4-FFF2-40B4-BE49-F238E27FC236}">
                    <a16:creationId xmlns:a16="http://schemas.microsoft.com/office/drawing/2014/main" id="{1CF4BA6D-A9BA-08AD-3256-2D83216AD735}"/>
                  </a:ext>
                </a:extLst>
              </p:cNvPr>
              <p:cNvSpPr/>
              <p:nvPr/>
            </p:nvSpPr>
            <p:spPr>
              <a:xfrm>
                <a:off x="2456390" y="5327150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80" name="Group 415">
              <a:extLst>
                <a:ext uri="{FF2B5EF4-FFF2-40B4-BE49-F238E27FC236}">
                  <a16:creationId xmlns:a16="http://schemas.microsoft.com/office/drawing/2014/main" id="{135F69BF-C797-6024-44FF-03DEAC7A00B5}"/>
                </a:ext>
              </a:extLst>
            </p:cNvPr>
            <p:cNvGrpSpPr/>
            <p:nvPr/>
          </p:nvGrpSpPr>
          <p:grpSpPr>
            <a:xfrm>
              <a:off x="8316758" y="1904102"/>
              <a:ext cx="230577" cy="222233"/>
              <a:chOff x="2445766" y="5309799"/>
              <a:chExt cx="230577" cy="222233"/>
            </a:xfrm>
            <a:solidFill>
              <a:schemeClr val="accent1"/>
            </a:solidFill>
          </p:grpSpPr>
          <p:sp>
            <p:nvSpPr>
              <p:cNvPr id="846" name="Oval 416">
                <a:extLst>
                  <a:ext uri="{FF2B5EF4-FFF2-40B4-BE49-F238E27FC236}">
                    <a16:creationId xmlns:a16="http://schemas.microsoft.com/office/drawing/2014/main" id="{52D276EF-3A39-5D70-9C75-E1D348C41AD9}"/>
                  </a:ext>
                </a:extLst>
              </p:cNvPr>
              <p:cNvSpPr/>
              <p:nvPr/>
            </p:nvSpPr>
            <p:spPr>
              <a:xfrm>
                <a:off x="2505987" y="5365250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7" name="Oval 417">
                <a:extLst>
                  <a:ext uri="{FF2B5EF4-FFF2-40B4-BE49-F238E27FC236}">
                    <a16:creationId xmlns:a16="http://schemas.microsoft.com/office/drawing/2014/main" id="{724A0EC8-2EC1-5C2B-6768-F3663E5DC066}"/>
                  </a:ext>
                </a:extLst>
              </p:cNvPr>
              <p:cNvSpPr/>
              <p:nvPr/>
            </p:nvSpPr>
            <p:spPr>
              <a:xfrm>
                <a:off x="2551453" y="5433973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8" name="Oval 418">
                <a:extLst>
                  <a:ext uri="{FF2B5EF4-FFF2-40B4-BE49-F238E27FC236}">
                    <a16:creationId xmlns:a16="http://schemas.microsoft.com/office/drawing/2014/main" id="{7FA164EF-E438-124D-43A8-5658AA53A09A}"/>
                  </a:ext>
                </a:extLst>
              </p:cNvPr>
              <p:cNvSpPr/>
              <p:nvPr/>
            </p:nvSpPr>
            <p:spPr>
              <a:xfrm>
                <a:off x="2585411" y="5374140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9" name="Oval 419">
                <a:extLst>
                  <a:ext uri="{FF2B5EF4-FFF2-40B4-BE49-F238E27FC236}">
                    <a16:creationId xmlns:a16="http://schemas.microsoft.com/office/drawing/2014/main" id="{C5F99C9E-C0FA-4FFC-0BF4-D472EBAEF258}"/>
                  </a:ext>
                </a:extLst>
              </p:cNvPr>
              <p:cNvSpPr/>
              <p:nvPr/>
            </p:nvSpPr>
            <p:spPr>
              <a:xfrm>
                <a:off x="2445766" y="5403350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0" name="Oval 420">
                <a:extLst>
                  <a:ext uri="{FF2B5EF4-FFF2-40B4-BE49-F238E27FC236}">
                    <a16:creationId xmlns:a16="http://schemas.microsoft.com/office/drawing/2014/main" id="{7E69664B-FA32-2581-1D6A-C0913D860BDB}"/>
                  </a:ext>
                </a:extLst>
              </p:cNvPr>
              <p:cNvSpPr/>
              <p:nvPr/>
            </p:nvSpPr>
            <p:spPr>
              <a:xfrm>
                <a:off x="2498610" y="5455832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1" name="Oval 421">
                <a:extLst>
                  <a:ext uri="{FF2B5EF4-FFF2-40B4-BE49-F238E27FC236}">
                    <a16:creationId xmlns:a16="http://schemas.microsoft.com/office/drawing/2014/main" id="{AEEA3C15-0CAD-E121-30DA-99EB31B89369}"/>
                  </a:ext>
                </a:extLst>
              </p:cNvPr>
              <p:cNvSpPr/>
              <p:nvPr/>
            </p:nvSpPr>
            <p:spPr>
              <a:xfrm>
                <a:off x="2544076" y="5309799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2" name="Oval 422">
                <a:extLst>
                  <a:ext uri="{FF2B5EF4-FFF2-40B4-BE49-F238E27FC236}">
                    <a16:creationId xmlns:a16="http://schemas.microsoft.com/office/drawing/2014/main" id="{64D3EF28-610E-6822-637F-FC2838E55190}"/>
                  </a:ext>
                </a:extLst>
              </p:cNvPr>
              <p:cNvSpPr/>
              <p:nvPr/>
            </p:nvSpPr>
            <p:spPr>
              <a:xfrm>
                <a:off x="2456390" y="5327150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81" name="Group 423">
              <a:extLst>
                <a:ext uri="{FF2B5EF4-FFF2-40B4-BE49-F238E27FC236}">
                  <a16:creationId xmlns:a16="http://schemas.microsoft.com/office/drawing/2014/main" id="{9BC229F6-77C1-77CC-9337-E5B24ED18D26}"/>
                </a:ext>
              </a:extLst>
            </p:cNvPr>
            <p:cNvGrpSpPr/>
            <p:nvPr/>
          </p:nvGrpSpPr>
          <p:grpSpPr>
            <a:xfrm>
              <a:off x="9489299" y="1942423"/>
              <a:ext cx="230577" cy="222233"/>
              <a:chOff x="2445766" y="5309799"/>
              <a:chExt cx="230577" cy="222233"/>
            </a:xfrm>
            <a:solidFill>
              <a:schemeClr val="accent1"/>
            </a:solidFill>
          </p:grpSpPr>
          <p:sp>
            <p:nvSpPr>
              <p:cNvPr id="839" name="Oval 424">
                <a:extLst>
                  <a:ext uri="{FF2B5EF4-FFF2-40B4-BE49-F238E27FC236}">
                    <a16:creationId xmlns:a16="http://schemas.microsoft.com/office/drawing/2014/main" id="{054C319C-F842-A149-1E22-CEAA42A7637E}"/>
                  </a:ext>
                </a:extLst>
              </p:cNvPr>
              <p:cNvSpPr/>
              <p:nvPr/>
            </p:nvSpPr>
            <p:spPr>
              <a:xfrm>
                <a:off x="2505987" y="5365250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0" name="Oval 425">
                <a:extLst>
                  <a:ext uri="{FF2B5EF4-FFF2-40B4-BE49-F238E27FC236}">
                    <a16:creationId xmlns:a16="http://schemas.microsoft.com/office/drawing/2014/main" id="{07BE5CD8-535A-1CCD-CD21-DFBFB04C9674}"/>
                  </a:ext>
                </a:extLst>
              </p:cNvPr>
              <p:cNvSpPr/>
              <p:nvPr/>
            </p:nvSpPr>
            <p:spPr>
              <a:xfrm>
                <a:off x="2551453" y="5433973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1" name="Oval 426">
                <a:extLst>
                  <a:ext uri="{FF2B5EF4-FFF2-40B4-BE49-F238E27FC236}">
                    <a16:creationId xmlns:a16="http://schemas.microsoft.com/office/drawing/2014/main" id="{8B47D17B-9BE0-1D77-57B9-F5DFE1DD6D40}"/>
                  </a:ext>
                </a:extLst>
              </p:cNvPr>
              <p:cNvSpPr/>
              <p:nvPr/>
            </p:nvSpPr>
            <p:spPr>
              <a:xfrm>
                <a:off x="2585411" y="5374140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2" name="Oval 427">
                <a:extLst>
                  <a:ext uri="{FF2B5EF4-FFF2-40B4-BE49-F238E27FC236}">
                    <a16:creationId xmlns:a16="http://schemas.microsoft.com/office/drawing/2014/main" id="{15BEF02F-F405-E580-0E8B-9C8ACA9340A8}"/>
                  </a:ext>
                </a:extLst>
              </p:cNvPr>
              <p:cNvSpPr/>
              <p:nvPr/>
            </p:nvSpPr>
            <p:spPr>
              <a:xfrm>
                <a:off x="2445766" y="5403350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3" name="Oval 428">
                <a:extLst>
                  <a:ext uri="{FF2B5EF4-FFF2-40B4-BE49-F238E27FC236}">
                    <a16:creationId xmlns:a16="http://schemas.microsoft.com/office/drawing/2014/main" id="{9F15F7B3-73DC-B8E3-2E20-671CB49183EE}"/>
                  </a:ext>
                </a:extLst>
              </p:cNvPr>
              <p:cNvSpPr/>
              <p:nvPr/>
            </p:nvSpPr>
            <p:spPr>
              <a:xfrm>
                <a:off x="2498610" y="5455832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4" name="Oval 429">
                <a:extLst>
                  <a:ext uri="{FF2B5EF4-FFF2-40B4-BE49-F238E27FC236}">
                    <a16:creationId xmlns:a16="http://schemas.microsoft.com/office/drawing/2014/main" id="{A0CFCB31-2320-B47D-3E12-0497C77D0F63}"/>
                  </a:ext>
                </a:extLst>
              </p:cNvPr>
              <p:cNvSpPr/>
              <p:nvPr/>
            </p:nvSpPr>
            <p:spPr>
              <a:xfrm>
                <a:off x="2544076" y="5309799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5" name="Oval 430">
                <a:extLst>
                  <a:ext uri="{FF2B5EF4-FFF2-40B4-BE49-F238E27FC236}">
                    <a16:creationId xmlns:a16="http://schemas.microsoft.com/office/drawing/2014/main" id="{11E74DFA-6D40-3EA3-FA72-EFE1E54CA674}"/>
                  </a:ext>
                </a:extLst>
              </p:cNvPr>
              <p:cNvSpPr/>
              <p:nvPr/>
            </p:nvSpPr>
            <p:spPr>
              <a:xfrm>
                <a:off x="2456390" y="5327150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82" name="Group 431">
              <a:extLst>
                <a:ext uri="{FF2B5EF4-FFF2-40B4-BE49-F238E27FC236}">
                  <a16:creationId xmlns:a16="http://schemas.microsoft.com/office/drawing/2014/main" id="{89BB9612-367A-D4E7-EDA3-47915F42B1BC}"/>
                </a:ext>
              </a:extLst>
            </p:cNvPr>
            <p:cNvGrpSpPr/>
            <p:nvPr/>
          </p:nvGrpSpPr>
          <p:grpSpPr>
            <a:xfrm>
              <a:off x="10520322" y="1896954"/>
              <a:ext cx="230577" cy="222233"/>
              <a:chOff x="2445766" y="5309799"/>
              <a:chExt cx="230577" cy="222233"/>
            </a:xfrm>
            <a:solidFill>
              <a:schemeClr val="accent1"/>
            </a:solidFill>
          </p:grpSpPr>
          <p:sp>
            <p:nvSpPr>
              <p:cNvPr id="832" name="Oval 432">
                <a:extLst>
                  <a:ext uri="{FF2B5EF4-FFF2-40B4-BE49-F238E27FC236}">
                    <a16:creationId xmlns:a16="http://schemas.microsoft.com/office/drawing/2014/main" id="{31907748-C833-B207-5592-24B27510A485}"/>
                  </a:ext>
                </a:extLst>
              </p:cNvPr>
              <p:cNvSpPr/>
              <p:nvPr/>
            </p:nvSpPr>
            <p:spPr>
              <a:xfrm>
                <a:off x="2505987" y="5365250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3" name="Oval 433">
                <a:extLst>
                  <a:ext uri="{FF2B5EF4-FFF2-40B4-BE49-F238E27FC236}">
                    <a16:creationId xmlns:a16="http://schemas.microsoft.com/office/drawing/2014/main" id="{04D55B5E-8C27-7E82-8A2C-4D7F08B34413}"/>
                  </a:ext>
                </a:extLst>
              </p:cNvPr>
              <p:cNvSpPr/>
              <p:nvPr/>
            </p:nvSpPr>
            <p:spPr>
              <a:xfrm>
                <a:off x="2551453" y="5433973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4" name="Oval 434">
                <a:extLst>
                  <a:ext uri="{FF2B5EF4-FFF2-40B4-BE49-F238E27FC236}">
                    <a16:creationId xmlns:a16="http://schemas.microsoft.com/office/drawing/2014/main" id="{EE861B4A-B39B-E651-4AE2-34DB0C3BE79B}"/>
                  </a:ext>
                </a:extLst>
              </p:cNvPr>
              <p:cNvSpPr/>
              <p:nvPr/>
            </p:nvSpPr>
            <p:spPr>
              <a:xfrm>
                <a:off x="2585411" y="5374140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5" name="Oval 435">
                <a:extLst>
                  <a:ext uri="{FF2B5EF4-FFF2-40B4-BE49-F238E27FC236}">
                    <a16:creationId xmlns:a16="http://schemas.microsoft.com/office/drawing/2014/main" id="{DD7E0937-81C4-04E1-4723-541F14C2BCD5}"/>
                  </a:ext>
                </a:extLst>
              </p:cNvPr>
              <p:cNvSpPr/>
              <p:nvPr/>
            </p:nvSpPr>
            <p:spPr>
              <a:xfrm>
                <a:off x="2445766" y="5403350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6" name="Oval 436">
                <a:extLst>
                  <a:ext uri="{FF2B5EF4-FFF2-40B4-BE49-F238E27FC236}">
                    <a16:creationId xmlns:a16="http://schemas.microsoft.com/office/drawing/2014/main" id="{56E3C4B8-09EB-B158-0D17-CE87B3EC0A82}"/>
                  </a:ext>
                </a:extLst>
              </p:cNvPr>
              <p:cNvSpPr/>
              <p:nvPr/>
            </p:nvSpPr>
            <p:spPr>
              <a:xfrm>
                <a:off x="2498610" y="5455832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7" name="Oval 437">
                <a:extLst>
                  <a:ext uri="{FF2B5EF4-FFF2-40B4-BE49-F238E27FC236}">
                    <a16:creationId xmlns:a16="http://schemas.microsoft.com/office/drawing/2014/main" id="{B6404325-81B3-818E-0E60-BC79A8A44B11}"/>
                  </a:ext>
                </a:extLst>
              </p:cNvPr>
              <p:cNvSpPr/>
              <p:nvPr/>
            </p:nvSpPr>
            <p:spPr>
              <a:xfrm>
                <a:off x="2544076" y="5309799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8" name="Oval 438">
                <a:extLst>
                  <a:ext uri="{FF2B5EF4-FFF2-40B4-BE49-F238E27FC236}">
                    <a16:creationId xmlns:a16="http://schemas.microsoft.com/office/drawing/2014/main" id="{CC8CDEA8-E34A-E00C-ED72-11907DA2E0C5}"/>
                  </a:ext>
                </a:extLst>
              </p:cNvPr>
              <p:cNvSpPr/>
              <p:nvPr/>
            </p:nvSpPr>
            <p:spPr>
              <a:xfrm>
                <a:off x="2456390" y="5327150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83" name="Group 439">
              <a:extLst>
                <a:ext uri="{FF2B5EF4-FFF2-40B4-BE49-F238E27FC236}">
                  <a16:creationId xmlns:a16="http://schemas.microsoft.com/office/drawing/2014/main" id="{3C06C678-A6E1-6B0D-9805-2C850B68E94C}"/>
                </a:ext>
              </a:extLst>
            </p:cNvPr>
            <p:cNvGrpSpPr/>
            <p:nvPr/>
          </p:nvGrpSpPr>
          <p:grpSpPr>
            <a:xfrm>
              <a:off x="6559595" y="1930345"/>
              <a:ext cx="230577" cy="222233"/>
              <a:chOff x="2445766" y="5309799"/>
              <a:chExt cx="230577" cy="222233"/>
            </a:xfrm>
            <a:solidFill>
              <a:schemeClr val="accent1"/>
            </a:solidFill>
          </p:grpSpPr>
          <p:sp>
            <p:nvSpPr>
              <p:cNvPr id="825" name="Oval 440">
                <a:extLst>
                  <a:ext uri="{FF2B5EF4-FFF2-40B4-BE49-F238E27FC236}">
                    <a16:creationId xmlns:a16="http://schemas.microsoft.com/office/drawing/2014/main" id="{B5633EC1-78F1-7E87-3DED-31CBD7935197}"/>
                  </a:ext>
                </a:extLst>
              </p:cNvPr>
              <p:cNvSpPr/>
              <p:nvPr/>
            </p:nvSpPr>
            <p:spPr>
              <a:xfrm>
                <a:off x="2505987" y="5365250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6" name="Oval 441">
                <a:extLst>
                  <a:ext uri="{FF2B5EF4-FFF2-40B4-BE49-F238E27FC236}">
                    <a16:creationId xmlns:a16="http://schemas.microsoft.com/office/drawing/2014/main" id="{7C5F2EC6-F8C5-AF94-6051-97830201E85B}"/>
                  </a:ext>
                </a:extLst>
              </p:cNvPr>
              <p:cNvSpPr/>
              <p:nvPr/>
            </p:nvSpPr>
            <p:spPr>
              <a:xfrm>
                <a:off x="2551453" y="5433973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7" name="Oval 442">
                <a:extLst>
                  <a:ext uri="{FF2B5EF4-FFF2-40B4-BE49-F238E27FC236}">
                    <a16:creationId xmlns:a16="http://schemas.microsoft.com/office/drawing/2014/main" id="{D3ADBF15-62DE-B80F-A61B-9010F93D31A0}"/>
                  </a:ext>
                </a:extLst>
              </p:cNvPr>
              <p:cNvSpPr/>
              <p:nvPr/>
            </p:nvSpPr>
            <p:spPr>
              <a:xfrm>
                <a:off x="2585411" y="5374140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8" name="Oval 443">
                <a:extLst>
                  <a:ext uri="{FF2B5EF4-FFF2-40B4-BE49-F238E27FC236}">
                    <a16:creationId xmlns:a16="http://schemas.microsoft.com/office/drawing/2014/main" id="{F19C25F1-8FFF-9B16-0BFE-5655B974C4B9}"/>
                  </a:ext>
                </a:extLst>
              </p:cNvPr>
              <p:cNvSpPr/>
              <p:nvPr/>
            </p:nvSpPr>
            <p:spPr>
              <a:xfrm>
                <a:off x="2445766" y="5403350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9" name="Oval 444">
                <a:extLst>
                  <a:ext uri="{FF2B5EF4-FFF2-40B4-BE49-F238E27FC236}">
                    <a16:creationId xmlns:a16="http://schemas.microsoft.com/office/drawing/2014/main" id="{03CC4387-8C48-3BAC-BD60-22602FAD1282}"/>
                  </a:ext>
                </a:extLst>
              </p:cNvPr>
              <p:cNvSpPr/>
              <p:nvPr/>
            </p:nvSpPr>
            <p:spPr>
              <a:xfrm>
                <a:off x="2498610" y="5455832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0" name="Oval 445">
                <a:extLst>
                  <a:ext uri="{FF2B5EF4-FFF2-40B4-BE49-F238E27FC236}">
                    <a16:creationId xmlns:a16="http://schemas.microsoft.com/office/drawing/2014/main" id="{450DF860-D219-C7B4-EB22-8913B328A016}"/>
                  </a:ext>
                </a:extLst>
              </p:cNvPr>
              <p:cNvSpPr/>
              <p:nvPr/>
            </p:nvSpPr>
            <p:spPr>
              <a:xfrm>
                <a:off x="2544076" y="5309799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1" name="Oval 446">
                <a:extLst>
                  <a:ext uri="{FF2B5EF4-FFF2-40B4-BE49-F238E27FC236}">
                    <a16:creationId xmlns:a16="http://schemas.microsoft.com/office/drawing/2014/main" id="{8F5DE620-8A4A-56E5-DE61-D2EC542D3956}"/>
                  </a:ext>
                </a:extLst>
              </p:cNvPr>
              <p:cNvSpPr/>
              <p:nvPr/>
            </p:nvSpPr>
            <p:spPr>
              <a:xfrm>
                <a:off x="2456390" y="5327150"/>
                <a:ext cx="90932" cy="762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84" name="Group 447">
              <a:extLst>
                <a:ext uri="{FF2B5EF4-FFF2-40B4-BE49-F238E27FC236}">
                  <a16:creationId xmlns:a16="http://schemas.microsoft.com/office/drawing/2014/main" id="{BC91C730-18DE-697D-EE82-BA07FC13BA35}"/>
                </a:ext>
              </a:extLst>
            </p:cNvPr>
            <p:cNvGrpSpPr/>
            <p:nvPr/>
          </p:nvGrpSpPr>
          <p:grpSpPr>
            <a:xfrm>
              <a:off x="9361152" y="1934721"/>
              <a:ext cx="230577" cy="222233"/>
              <a:chOff x="2445766" y="5309799"/>
              <a:chExt cx="230577" cy="222233"/>
            </a:xfrm>
          </p:grpSpPr>
          <p:sp>
            <p:nvSpPr>
              <p:cNvPr id="818" name="Oval 448">
                <a:extLst>
                  <a:ext uri="{FF2B5EF4-FFF2-40B4-BE49-F238E27FC236}">
                    <a16:creationId xmlns:a16="http://schemas.microsoft.com/office/drawing/2014/main" id="{53DBFB1B-3958-5F17-C313-123BA9229B47}"/>
                  </a:ext>
                </a:extLst>
              </p:cNvPr>
              <p:cNvSpPr/>
              <p:nvPr/>
            </p:nvSpPr>
            <p:spPr>
              <a:xfrm>
                <a:off x="2505987" y="53652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9" name="Oval 449">
                <a:extLst>
                  <a:ext uri="{FF2B5EF4-FFF2-40B4-BE49-F238E27FC236}">
                    <a16:creationId xmlns:a16="http://schemas.microsoft.com/office/drawing/2014/main" id="{B68BD4A2-5245-A5A3-DA10-2E0891C4013B}"/>
                  </a:ext>
                </a:extLst>
              </p:cNvPr>
              <p:cNvSpPr/>
              <p:nvPr/>
            </p:nvSpPr>
            <p:spPr>
              <a:xfrm>
                <a:off x="2551453" y="5433973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0" name="Oval 450">
                <a:extLst>
                  <a:ext uri="{FF2B5EF4-FFF2-40B4-BE49-F238E27FC236}">
                    <a16:creationId xmlns:a16="http://schemas.microsoft.com/office/drawing/2014/main" id="{CC595EDE-11FA-F233-EA60-79097ACA0E47}"/>
                  </a:ext>
                </a:extLst>
              </p:cNvPr>
              <p:cNvSpPr/>
              <p:nvPr/>
            </p:nvSpPr>
            <p:spPr>
              <a:xfrm>
                <a:off x="2585411" y="537414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1" name="Oval 451">
                <a:extLst>
                  <a:ext uri="{FF2B5EF4-FFF2-40B4-BE49-F238E27FC236}">
                    <a16:creationId xmlns:a16="http://schemas.microsoft.com/office/drawing/2014/main" id="{8E7659C4-E101-6522-4240-63D01C989013}"/>
                  </a:ext>
                </a:extLst>
              </p:cNvPr>
              <p:cNvSpPr/>
              <p:nvPr/>
            </p:nvSpPr>
            <p:spPr>
              <a:xfrm>
                <a:off x="2445766" y="54033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2" name="Oval 452">
                <a:extLst>
                  <a:ext uri="{FF2B5EF4-FFF2-40B4-BE49-F238E27FC236}">
                    <a16:creationId xmlns:a16="http://schemas.microsoft.com/office/drawing/2014/main" id="{E42B62FD-573A-E53F-7B3A-9FDEFDF79F3A}"/>
                  </a:ext>
                </a:extLst>
              </p:cNvPr>
              <p:cNvSpPr/>
              <p:nvPr/>
            </p:nvSpPr>
            <p:spPr>
              <a:xfrm>
                <a:off x="2498610" y="5455832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3" name="Oval 453">
                <a:extLst>
                  <a:ext uri="{FF2B5EF4-FFF2-40B4-BE49-F238E27FC236}">
                    <a16:creationId xmlns:a16="http://schemas.microsoft.com/office/drawing/2014/main" id="{4186A1FC-0128-AD0B-2D4E-66274D611DFB}"/>
                  </a:ext>
                </a:extLst>
              </p:cNvPr>
              <p:cNvSpPr/>
              <p:nvPr/>
            </p:nvSpPr>
            <p:spPr>
              <a:xfrm>
                <a:off x="2544076" y="5309799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4" name="Oval 454">
                <a:extLst>
                  <a:ext uri="{FF2B5EF4-FFF2-40B4-BE49-F238E27FC236}">
                    <a16:creationId xmlns:a16="http://schemas.microsoft.com/office/drawing/2014/main" id="{BA4F9106-B87C-133E-F269-F2137A53D962}"/>
                  </a:ext>
                </a:extLst>
              </p:cNvPr>
              <p:cNvSpPr/>
              <p:nvPr/>
            </p:nvSpPr>
            <p:spPr>
              <a:xfrm>
                <a:off x="2456390" y="53271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85" name="Group 455">
              <a:extLst>
                <a:ext uri="{FF2B5EF4-FFF2-40B4-BE49-F238E27FC236}">
                  <a16:creationId xmlns:a16="http://schemas.microsoft.com/office/drawing/2014/main" id="{172AAEFD-191C-666E-E091-0971293CDFA3}"/>
                </a:ext>
              </a:extLst>
            </p:cNvPr>
            <p:cNvGrpSpPr/>
            <p:nvPr/>
          </p:nvGrpSpPr>
          <p:grpSpPr>
            <a:xfrm>
              <a:off x="10224870" y="2203492"/>
              <a:ext cx="230577" cy="222233"/>
              <a:chOff x="2445766" y="5309799"/>
              <a:chExt cx="230577" cy="222233"/>
            </a:xfrm>
          </p:grpSpPr>
          <p:sp>
            <p:nvSpPr>
              <p:cNvPr id="811" name="Oval 456">
                <a:extLst>
                  <a:ext uri="{FF2B5EF4-FFF2-40B4-BE49-F238E27FC236}">
                    <a16:creationId xmlns:a16="http://schemas.microsoft.com/office/drawing/2014/main" id="{8A67BCAB-C6E9-F951-A708-BD28BB756333}"/>
                  </a:ext>
                </a:extLst>
              </p:cNvPr>
              <p:cNvSpPr/>
              <p:nvPr/>
            </p:nvSpPr>
            <p:spPr>
              <a:xfrm>
                <a:off x="2505987" y="53652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2" name="Oval 457">
                <a:extLst>
                  <a:ext uri="{FF2B5EF4-FFF2-40B4-BE49-F238E27FC236}">
                    <a16:creationId xmlns:a16="http://schemas.microsoft.com/office/drawing/2014/main" id="{D93304FE-5009-32CD-0F04-FF76C9EC8A27}"/>
                  </a:ext>
                </a:extLst>
              </p:cNvPr>
              <p:cNvSpPr/>
              <p:nvPr/>
            </p:nvSpPr>
            <p:spPr>
              <a:xfrm>
                <a:off x="2551453" y="5433973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3" name="Oval 458">
                <a:extLst>
                  <a:ext uri="{FF2B5EF4-FFF2-40B4-BE49-F238E27FC236}">
                    <a16:creationId xmlns:a16="http://schemas.microsoft.com/office/drawing/2014/main" id="{2A494A03-0793-E918-3C4A-B02DE3C543A4}"/>
                  </a:ext>
                </a:extLst>
              </p:cNvPr>
              <p:cNvSpPr/>
              <p:nvPr/>
            </p:nvSpPr>
            <p:spPr>
              <a:xfrm>
                <a:off x="2585411" y="537414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4" name="Oval 459">
                <a:extLst>
                  <a:ext uri="{FF2B5EF4-FFF2-40B4-BE49-F238E27FC236}">
                    <a16:creationId xmlns:a16="http://schemas.microsoft.com/office/drawing/2014/main" id="{10F92693-362A-2796-60ED-995B895CF0DD}"/>
                  </a:ext>
                </a:extLst>
              </p:cNvPr>
              <p:cNvSpPr/>
              <p:nvPr/>
            </p:nvSpPr>
            <p:spPr>
              <a:xfrm>
                <a:off x="2445766" y="54033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5" name="Oval 460">
                <a:extLst>
                  <a:ext uri="{FF2B5EF4-FFF2-40B4-BE49-F238E27FC236}">
                    <a16:creationId xmlns:a16="http://schemas.microsoft.com/office/drawing/2014/main" id="{9ACBE3D3-2748-32C8-278C-EA4660BD40ED}"/>
                  </a:ext>
                </a:extLst>
              </p:cNvPr>
              <p:cNvSpPr/>
              <p:nvPr/>
            </p:nvSpPr>
            <p:spPr>
              <a:xfrm>
                <a:off x="2498610" y="5455832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6" name="Oval 461">
                <a:extLst>
                  <a:ext uri="{FF2B5EF4-FFF2-40B4-BE49-F238E27FC236}">
                    <a16:creationId xmlns:a16="http://schemas.microsoft.com/office/drawing/2014/main" id="{54FC7617-86FE-DD3F-CCBD-26400E09A9AF}"/>
                  </a:ext>
                </a:extLst>
              </p:cNvPr>
              <p:cNvSpPr/>
              <p:nvPr/>
            </p:nvSpPr>
            <p:spPr>
              <a:xfrm>
                <a:off x="2544076" y="5309799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7" name="Oval 462">
                <a:extLst>
                  <a:ext uri="{FF2B5EF4-FFF2-40B4-BE49-F238E27FC236}">
                    <a16:creationId xmlns:a16="http://schemas.microsoft.com/office/drawing/2014/main" id="{3E4DF71E-B6DA-E10F-13ED-2027DC31D908}"/>
                  </a:ext>
                </a:extLst>
              </p:cNvPr>
              <p:cNvSpPr/>
              <p:nvPr/>
            </p:nvSpPr>
            <p:spPr>
              <a:xfrm>
                <a:off x="2456390" y="53271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86" name="Group 463">
              <a:extLst>
                <a:ext uri="{FF2B5EF4-FFF2-40B4-BE49-F238E27FC236}">
                  <a16:creationId xmlns:a16="http://schemas.microsoft.com/office/drawing/2014/main" id="{7073B411-31AC-7D1E-5D50-A8EF3E7B0E3B}"/>
                </a:ext>
              </a:extLst>
            </p:cNvPr>
            <p:cNvGrpSpPr/>
            <p:nvPr/>
          </p:nvGrpSpPr>
          <p:grpSpPr>
            <a:xfrm>
              <a:off x="10952149" y="2990739"/>
              <a:ext cx="230577" cy="222233"/>
              <a:chOff x="2445766" y="5309799"/>
              <a:chExt cx="230577" cy="222233"/>
            </a:xfrm>
          </p:grpSpPr>
          <p:sp>
            <p:nvSpPr>
              <p:cNvPr id="804" name="Oval 464">
                <a:extLst>
                  <a:ext uri="{FF2B5EF4-FFF2-40B4-BE49-F238E27FC236}">
                    <a16:creationId xmlns:a16="http://schemas.microsoft.com/office/drawing/2014/main" id="{7E71B3C2-BA6C-EC82-A5E8-7B4467587282}"/>
                  </a:ext>
                </a:extLst>
              </p:cNvPr>
              <p:cNvSpPr/>
              <p:nvPr/>
            </p:nvSpPr>
            <p:spPr>
              <a:xfrm>
                <a:off x="2505987" y="53652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5" name="Oval 465">
                <a:extLst>
                  <a:ext uri="{FF2B5EF4-FFF2-40B4-BE49-F238E27FC236}">
                    <a16:creationId xmlns:a16="http://schemas.microsoft.com/office/drawing/2014/main" id="{C778F93E-8E23-D7CD-1BE9-0F1D33F16D61}"/>
                  </a:ext>
                </a:extLst>
              </p:cNvPr>
              <p:cNvSpPr/>
              <p:nvPr/>
            </p:nvSpPr>
            <p:spPr>
              <a:xfrm>
                <a:off x="2551453" y="5433973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6" name="Oval 466">
                <a:extLst>
                  <a:ext uri="{FF2B5EF4-FFF2-40B4-BE49-F238E27FC236}">
                    <a16:creationId xmlns:a16="http://schemas.microsoft.com/office/drawing/2014/main" id="{03C2DE5A-6B43-5CF0-080B-0C81263A5BA1}"/>
                  </a:ext>
                </a:extLst>
              </p:cNvPr>
              <p:cNvSpPr/>
              <p:nvPr/>
            </p:nvSpPr>
            <p:spPr>
              <a:xfrm>
                <a:off x="2585411" y="537414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7" name="Oval 467">
                <a:extLst>
                  <a:ext uri="{FF2B5EF4-FFF2-40B4-BE49-F238E27FC236}">
                    <a16:creationId xmlns:a16="http://schemas.microsoft.com/office/drawing/2014/main" id="{2BDBF5F4-EE5E-87F2-925B-A9CEFA27F922}"/>
                  </a:ext>
                </a:extLst>
              </p:cNvPr>
              <p:cNvSpPr/>
              <p:nvPr/>
            </p:nvSpPr>
            <p:spPr>
              <a:xfrm>
                <a:off x="2445766" y="54033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8" name="Oval 468">
                <a:extLst>
                  <a:ext uri="{FF2B5EF4-FFF2-40B4-BE49-F238E27FC236}">
                    <a16:creationId xmlns:a16="http://schemas.microsoft.com/office/drawing/2014/main" id="{2AB2F1EF-2508-DE76-2B24-1EC3F99F353C}"/>
                  </a:ext>
                </a:extLst>
              </p:cNvPr>
              <p:cNvSpPr/>
              <p:nvPr/>
            </p:nvSpPr>
            <p:spPr>
              <a:xfrm>
                <a:off x="2498610" y="5455832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9" name="Oval 469">
                <a:extLst>
                  <a:ext uri="{FF2B5EF4-FFF2-40B4-BE49-F238E27FC236}">
                    <a16:creationId xmlns:a16="http://schemas.microsoft.com/office/drawing/2014/main" id="{C97C7CD4-68CA-8A2A-7BC0-89B0C87C87CD}"/>
                  </a:ext>
                </a:extLst>
              </p:cNvPr>
              <p:cNvSpPr/>
              <p:nvPr/>
            </p:nvSpPr>
            <p:spPr>
              <a:xfrm>
                <a:off x="2544076" y="5309799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0" name="Oval 470">
                <a:extLst>
                  <a:ext uri="{FF2B5EF4-FFF2-40B4-BE49-F238E27FC236}">
                    <a16:creationId xmlns:a16="http://schemas.microsoft.com/office/drawing/2014/main" id="{E64F48C8-7F8A-B4D7-6F22-A681625A2441}"/>
                  </a:ext>
                </a:extLst>
              </p:cNvPr>
              <p:cNvSpPr/>
              <p:nvPr/>
            </p:nvSpPr>
            <p:spPr>
              <a:xfrm>
                <a:off x="2456390" y="53271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cxnSp>
          <p:nvCxnSpPr>
            <p:cNvPr id="787" name="Straight Connector 472">
              <a:extLst>
                <a:ext uri="{FF2B5EF4-FFF2-40B4-BE49-F238E27FC236}">
                  <a16:creationId xmlns:a16="http://schemas.microsoft.com/office/drawing/2014/main" id="{BF2DBEB2-33DC-BA69-8669-6314BFF2B264}"/>
                </a:ext>
              </a:extLst>
            </p:cNvPr>
            <p:cNvCxnSpPr/>
            <p:nvPr/>
          </p:nvCxnSpPr>
          <p:spPr>
            <a:xfrm flipV="1">
              <a:off x="11103302" y="3613415"/>
              <a:ext cx="234821" cy="21012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88" name="Rectangle 787">
              <a:extLst>
                <a:ext uri="{FF2B5EF4-FFF2-40B4-BE49-F238E27FC236}">
                  <a16:creationId xmlns:a16="http://schemas.microsoft.com/office/drawing/2014/main" id="{3DE57AA1-6BF3-6843-BF95-B8114839FF15}"/>
                </a:ext>
              </a:extLst>
            </p:cNvPr>
            <p:cNvSpPr/>
            <p:nvPr/>
          </p:nvSpPr>
          <p:spPr>
            <a:xfrm rot="2860555">
              <a:off x="11282487" y="3504062"/>
              <a:ext cx="241487" cy="1190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9" name="Oval 482">
              <a:extLst>
                <a:ext uri="{FF2B5EF4-FFF2-40B4-BE49-F238E27FC236}">
                  <a16:creationId xmlns:a16="http://schemas.microsoft.com/office/drawing/2014/main" id="{5CEE1FAE-E5EF-2BF5-A990-6FC9BCFA00C5}"/>
                </a:ext>
              </a:extLst>
            </p:cNvPr>
            <p:cNvSpPr/>
            <p:nvPr/>
          </p:nvSpPr>
          <p:spPr>
            <a:xfrm>
              <a:off x="5447550" y="1736427"/>
              <a:ext cx="90932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0" name="Oval 483">
              <a:extLst>
                <a:ext uri="{FF2B5EF4-FFF2-40B4-BE49-F238E27FC236}">
                  <a16:creationId xmlns:a16="http://schemas.microsoft.com/office/drawing/2014/main" id="{5AD419AE-6E5C-1B25-C219-E1D47B8006B8}"/>
                </a:ext>
              </a:extLst>
            </p:cNvPr>
            <p:cNvSpPr/>
            <p:nvPr/>
          </p:nvSpPr>
          <p:spPr>
            <a:xfrm>
              <a:off x="5455421" y="1797319"/>
              <a:ext cx="90932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1" name="Oval 484">
              <a:extLst>
                <a:ext uri="{FF2B5EF4-FFF2-40B4-BE49-F238E27FC236}">
                  <a16:creationId xmlns:a16="http://schemas.microsoft.com/office/drawing/2014/main" id="{9BC3E78A-3881-BA67-E5F3-C71E58E4F307}"/>
                </a:ext>
              </a:extLst>
            </p:cNvPr>
            <p:cNvSpPr/>
            <p:nvPr/>
          </p:nvSpPr>
          <p:spPr>
            <a:xfrm>
              <a:off x="5430838" y="1763023"/>
              <a:ext cx="90932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2" name="Oval 485">
              <a:extLst>
                <a:ext uri="{FF2B5EF4-FFF2-40B4-BE49-F238E27FC236}">
                  <a16:creationId xmlns:a16="http://schemas.microsoft.com/office/drawing/2014/main" id="{EFBFD643-520F-96F1-C4E2-4C1024531265}"/>
                </a:ext>
              </a:extLst>
            </p:cNvPr>
            <p:cNvSpPr/>
            <p:nvPr/>
          </p:nvSpPr>
          <p:spPr>
            <a:xfrm>
              <a:off x="5460997" y="1848356"/>
              <a:ext cx="90932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3" name="Oval 486">
              <a:extLst>
                <a:ext uri="{FF2B5EF4-FFF2-40B4-BE49-F238E27FC236}">
                  <a16:creationId xmlns:a16="http://schemas.microsoft.com/office/drawing/2014/main" id="{7DF0B67A-E939-86A1-43BB-43E6DD83160E}"/>
                </a:ext>
              </a:extLst>
            </p:cNvPr>
            <p:cNvSpPr/>
            <p:nvPr/>
          </p:nvSpPr>
          <p:spPr>
            <a:xfrm>
              <a:off x="5446078" y="1818140"/>
              <a:ext cx="90932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4" name="Arrow: Right 490">
              <a:extLst>
                <a:ext uri="{FF2B5EF4-FFF2-40B4-BE49-F238E27FC236}">
                  <a16:creationId xmlns:a16="http://schemas.microsoft.com/office/drawing/2014/main" id="{D086173E-E93B-0317-7182-16BA77DC4FFD}"/>
                </a:ext>
              </a:extLst>
            </p:cNvPr>
            <p:cNvSpPr/>
            <p:nvPr/>
          </p:nvSpPr>
          <p:spPr>
            <a:xfrm rot="5400000">
              <a:off x="7959503" y="1987309"/>
              <a:ext cx="1810014" cy="173336"/>
            </a:xfrm>
            <a:prstGeom prst="rightArrow">
              <a:avLst/>
            </a:prstGeom>
            <a:solidFill>
              <a:srgbClr val="00B050">
                <a:alpha val="46000"/>
              </a:srgbClr>
            </a:solidFill>
            <a:ln>
              <a:noFill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795" name="Group 496">
              <a:extLst>
                <a:ext uri="{FF2B5EF4-FFF2-40B4-BE49-F238E27FC236}">
                  <a16:creationId xmlns:a16="http://schemas.microsoft.com/office/drawing/2014/main" id="{8AABEB69-ACD2-8C2D-C94D-DD990DFA67AD}"/>
                </a:ext>
              </a:extLst>
            </p:cNvPr>
            <p:cNvGrpSpPr/>
            <p:nvPr/>
          </p:nvGrpSpPr>
          <p:grpSpPr>
            <a:xfrm>
              <a:off x="11513883" y="3653231"/>
              <a:ext cx="230577" cy="222233"/>
              <a:chOff x="2445766" y="5309799"/>
              <a:chExt cx="230577" cy="222233"/>
            </a:xfrm>
          </p:grpSpPr>
          <p:sp>
            <p:nvSpPr>
              <p:cNvPr id="797" name="Oval 497">
                <a:extLst>
                  <a:ext uri="{FF2B5EF4-FFF2-40B4-BE49-F238E27FC236}">
                    <a16:creationId xmlns:a16="http://schemas.microsoft.com/office/drawing/2014/main" id="{C07B9EF8-6E21-C07B-2384-890EB73C9766}"/>
                  </a:ext>
                </a:extLst>
              </p:cNvPr>
              <p:cNvSpPr/>
              <p:nvPr/>
            </p:nvSpPr>
            <p:spPr>
              <a:xfrm>
                <a:off x="2505987" y="53652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8" name="Oval 498">
                <a:extLst>
                  <a:ext uri="{FF2B5EF4-FFF2-40B4-BE49-F238E27FC236}">
                    <a16:creationId xmlns:a16="http://schemas.microsoft.com/office/drawing/2014/main" id="{03B31AA4-9450-9A5D-494D-B710E48CECF7}"/>
                  </a:ext>
                </a:extLst>
              </p:cNvPr>
              <p:cNvSpPr/>
              <p:nvPr/>
            </p:nvSpPr>
            <p:spPr>
              <a:xfrm>
                <a:off x="2551453" y="5433973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9" name="Oval 499">
                <a:extLst>
                  <a:ext uri="{FF2B5EF4-FFF2-40B4-BE49-F238E27FC236}">
                    <a16:creationId xmlns:a16="http://schemas.microsoft.com/office/drawing/2014/main" id="{788E1FD2-C5F1-B2E9-317F-CA5227ECC811}"/>
                  </a:ext>
                </a:extLst>
              </p:cNvPr>
              <p:cNvSpPr/>
              <p:nvPr/>
            </p:nvSpPr>
            <p:spPr>
              <a:xfrm>
                <a:off x="2585411" y="537414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0" name="Oval 500">
                <a:extLst>
                  <a:ext uri="{FF2B5EF4-FFF2-40B4-BE49-F238E27FC236}">
                    <a16:creationId xmlns:a16="http://schemas.microsoft.com/office/drawing/2014/main" id="{ABDC9ACE-0AC2-C62E-39A6-9A8C29830F51}"/>
                  </a:ext>
                </a:extLst>
              </p:cNvPr>
              <p:cNvSpPr/>
              <p:nvPr/>
            </p:nvSpPr>
            <p:spPr>
              <a:xfrm>
                <a:off x="2445766" y="54033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1" name="Oval 501">
                <a:extLst>
                  <a:ext uri="{FF2B5EF4-FFF2-40B4-BE49-F238E27FC236}">
                    <a16:creationId xmlns:a16="http://schemas.microsoft.com/office/drawing/2014/main" id="{3A20BF66-3CA9-ED25-ACFC-B61F1D2EDB0E}"/>
                  </a:ext>
                </a:extLst>
              </p:cNvPr>
              <p:cNvSpPr/>
              <p:nvPr/>
            </p:nvSpPr>
            <p:spPr>
              <a:xfrm>
                <a:off x="2498610" y="5455832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2" name="Oval 502">
                <a:extLst>
                  <a:ext uri="{FF2B5EF4-FFF2-40B4-BE49-F238E27FC236}">
                    <a16:creationId xmlns:a16="http://schemas.microsoft.com/office/drawing/2014/main" id="{1254743B-7590-AE25-D4B9-78F0461AA076}"/>
                  </a:ext>
                </a:extLst>
              </p:cNvPr>
              <p:cNvSpPr/>
              <p:nvPr/>
            </p:nvSpPr>
            <p:spPr>
              <a:xfrm>
                <a:off x="2544076" y="5309799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3" name="Oval 503">
                <a:extLst>
                  <a:ext uri="{FF2B5EF4-FFF2-40B4-BE49-F238E27FC236}">
                    <a16:creationId xmlns:a16="http://schemas.microsoft.com/office/drawing/2014/main" id="{4AC46B6E-5C3F-6BC3-5518-306F969E7957}"/>
                  </a:ext>
                </a:extLst>
              </p:cNvPr>
              <p:cNvSpPr/>
              <p:nvPr/>
            </p:nvSpPr>
            <p:spPr>
              <a:xfrm>
                <a:off x="2456390" y="5327150"/>
                <a:ext cx="90932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796" name="TextBox 504">
              <a:extLst>
                <a:ext uri="{FF2B5EF4-FFF2-40B4-BE49-F238E27FC236}">
                  <a16:creationId xmlns:a16="http://schemas.microsoft.com/office/drawing/2014/main" id="{E191409F-9A35-2B7D-7E5C-A58036D40CD9}"/>
                </a:ext>
              </a:extLst>
            </p:cNvPr>
            <p:cNvSpPr txBox="1"/>
            <p:nvPr/>
          </p:nvSpPr>
          <p:spPr>
            <a:xfrm rot="2706655">
              <a:off x="11427895" y="3835250"/>
              <a:ext cx="863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+mn-cs"/>
                  <a:sym typeface="Wingdings" panose="05000000000000000000" pitchFamily="2" charset="2"/>
                </a:rPr>
                <a:t></a:t>
              </a:r>
              <a:endPara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031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" name="Tableau 685"/>
          <p:cNvGraphicFramePr>
            <a:graphicFrameLocks noGrp="1"/>
          </p:cNvGraphicFramePr>
          <p:nvPr>
            <p:extLst/>
          </p:nvPr>
        </p:nvGraphicFramePr>
        <p:xfrm>
          <a:off x="1377950" y="1041992"/>
          <a:ext cx="9436100" cy="2240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8100">
                  <a:extLst>
                    <a:ext uri="{9D8B030D-6E8A-4147-A177-3AD203B41FA5}">
                      <a16:colId xmlns:a16="http://schemas.microsoft.com/office/drawing/2014/main" val="17689785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324505027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3830484687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130946108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140072130"/>
                    </a:ext>
                  </a:extLst>
                </a:gridCol>
              </a:tblGrid>
              <a:tr h="296658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effectLst/>
                        </a:rPr>
                        <a:t>LUMIERE: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2559052"/>
                  </a:ext>
                </a:extLst>
              </a:tr>
              <a:tr h="29665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 err="1">
                          <a:effectLst/>
                        </a:rPr>
                        <a:t>Agi</a:t>
                      </a:r>
                      <a:r>
                        <a:rPr lang="en-GB" sz="2000" b="1" u="none" strike="noStrike" dirty="0">
                          <a:effectLst/>
                        </a:rPr>
                        <a:t> </a:t>
                      </a:r>
                      <a:r>
                        <a:rPr lang="en-GB" sz="2000" b="1" u="none" strike="noStrike" dirty="0" err="1">
                          <a:effectLst/>
                        </a:rPr>
                        <a:t>Koszorus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O,F,P,S,Cl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no CLS performed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10177882"/>
                  </a:ext>
                </a:extLst>
              </a:tr>
              <a:tr h="29665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Louis </a:t>
                      </a:r>
                      <a:r>
                        <a:rPr lang="en-GB" sz="2000" b="1" u="none" strike="noStrike" dirty="0" err="1">
                          <a:effectLst/>
                        </a:rPr>
                        <a:t>Lalanne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O13 - O24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Cl31 - Cl48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74702033"/>
                  </a:ext>
                </a:extLst>
              </a:tr>
              <a:tr h="29665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Antoine de Roubin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Au, Hg, Pt chains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37718625"/>
                  </a:ext>
                </a:extLst>
              </a:tr>
              <a:tr h="586081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Simon </a:t>
                      </a:r>
                      <a:r>
                        <a:rPr lang="en-GB" sz="2000" b="1" u="none" strike="noStrike" dirty="0" err="1">
                          <a:effectLst/>
                        </a:rPr>
                        <a:t>Lechner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Mg20, Sc51-54, Ga60-62, Ga83-85 Sr73-76, Sr101,102, Cd97-99, Cd131,132, Ba114-119, Ba149, 151, Yb149-151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751146"/>
                  </a:ext>
                </a:extLst>
              </a:tr>
              <a:tr h="29665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Mustapha </a:t>
                      </a:r>
                      <a:r>
                        <a:rPr lang="en-GB" sz="2000" b="1" u="none" strike="noStrike" dirty="0" err="1">
                          <a:effectLst/>
                        </a:rPr>
                        <a:t>Laatiaoui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Lr255, Rf257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Lu175-6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Ac208, V44, Sc50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348064"/>
                  </a:ext>
                </a:extLst>
              </a:tr>
            </a:tbl>
          </a:graphicData>
        </a:graphic>
      </p:graphicFrame>
      <p:grpSp>
        <p:nvGrpSpPr>
          <p:cNvPr id="689" name="Group 5"/>
          <p:cNvGrpSpPr>
            <a:grpSpLocks/>
          </p:cNvGrpSpPr>
          <p:nvPr/>
        </p:nvGrpSpPr>
        <p:grpSpPr bwMode="auto">
          <a:xfrm>
            <a:off x="0" y="0"/>
            <a:ext cx="12191440" cy="6858000"/>
            <a:chOff x="0" y="0"/>
            <a:chExt cx="7257" cy="4082"/>
          </a:xfrm>
        </p:grpSpPr>
        <p:sp>
          <p:nvSpPr>
            <p:cNvPr id="690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1" name="Line 7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2" name="Line 8"/>
            <p:cNvSpPr>
              <a:spLocks noChangeShapeType="1"/>
            </p:cNvSpPr>
            <p:nvPr/>
          </p:nvSpPr>
          <p:spPr bwMode="auto">
            <a:xfrm>
              <a:off x="0" y="136"/>
              <a:ext cx="725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93" name="Rectangle 8"/>
          <p:cNvSpPr>
            <a:spLocks noChangeArrowheads="1"/>
          </p:cNvSpPr>
          <p:nvPr/>
        </p:nvSpPr>
        <p:spPr bwMode="auto">
          <a:xfrm>
            <a:off x="250825" y="250825"/>
            <a:ext cx="1194061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 smtClean="0">
                <a:solidFill>
                  <a:srgbClr val="256DA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 smtClean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b="1" dirty="0" err="1" smtClean="0">
                <a:solidFill>
                  <a:srgbClr val="2559FF"/>
                </a:solidFill>
                <a:latin typeface="Verdana" pitchFamily="34" charset="0"/>
              </a:rPr>
              <a:t>Beams</a:t>
            </a:r>
            <a:r>
              <a:rPr lang="fr-FR" b="1" dirty="0" smtClean="0">
                <a:solidFill>
                  <a:srgbClr val="2559FF"/>
                </a:solidFill>
                <a:latin typeface="Verdana" pitchFamily="34" charset="0"/>
              </a:rPr>
              <a:t> </a:t>
            </a:r>
            <a:r>
              <a:rPr lang="fr-FR" b="1" dirty="0" err="1" smtClean="0">
                <a:solidFill>
                  <a:srgbClr val="2559FF"/>
                </a:solidFill>
                <a:latin typeface="Verdana" pitchFamily="34" charset="0"/>
              </a:rPr>
              <a:t>mentioned</a:t>
            </a:r>
            <a:r>
              <a:rPr lang="fr-FR" b="1" dirty="0" smtClean="0">
                <a:solidFill>
                  <a:srgbClr val="2559FF"/>
                </a:solidFill>
                <a:latin typeface="Verdana" pitchFamily="34" charset="0"/>
              </a:rPr>
              <a:t> </a:t>
            </a:r>
            <a:r>
              <a:rPr lang="fr-FR" b="1" dirty="0" err="1" smtClean="0">
                <a:solidFill>
                  <a:srgbClr val="2559FF"/>
                </a:solidFill>
                <a:latin typeface="Verdana" pitchFamily="34" charset="0"/>
              </a:rPr>
              <a:t>during</a:t>
            </a:r>
            <a:r>
              <a:rPr lang="fr-FR" b="1" dirty="0" smtClean="0">
                <a:solidFill>
                  <a:srgbClr val="2559FF"/>
                </a:solidFill>
                <a:latin typeface="Verdana" pitchFamily="34" charset="0"/>
              </a:rPr>
              <a:t> DESIR workshop, </a:t>
            </a:r>
            <a:r>
              <a:rPr lang="fr-FR" b="1" dirty="0" err="1" smtClean="0">
                <a:solidFill>
                  <a:srgbClr val="2559FF"/>
                </a:solidFill>
                <a:latin typeface="Verdana" pitchFamily="34" charset="0"/>
              </a:rPr>
              <a:t>Feburary</a:t>
            </a:r>
            <a:r>
              <a:rPr lang="fr-FR" b="1" dirty="0" smtClean="0">
                <a:solidFill>
                  <a:srgbClr val="2559FF"/>
                </a:solidFill>
                <a:latin typeface="Verdana" pitchFamily="34" charset="0"/>
              </a:rPr>
              <a:t>/March 2024</a:t>
            </a:r>
            <a:endParaRPr lang="fr-FR" b="1" dirty="0">
              <a:solidFill>
                <a:srgbClr val="2559FF"/>
              </a:solidFill>
              <a:latin typeface="Verdana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/>
          </p:nvPr>
        </p:nvGraphicFramePr>
        <p:xfrm>
          <a:off x="1352550" y="3795713"/>
          <a:ext cx="9436100" cy="266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8100">
                  <a:extLst>
                    <a:ext uri="{9D8B030D-6E8A-4147-A177-3AD203B41FA5}">
                      <a16:colId xmlns:a16="http://schemas.microsoft.com/office/drawing/2014/main" val="82051197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3937752133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1054775423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313221355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1034378871"/>
                    </a:ext>
                  </a:extLst>
                </a:gridCol>
              </a:tblGrid>
              <a:tr h="32766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effectLst/>
                        </a:rPr>
                        <a:t>BESTIOL: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25424870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Sonja </a:t>
                      </a:r>
                      <a:r>
                        <a:rPr lang="en-GB" sz="2000" b="1" u="none" strike="noStrike" dirty="0" err="1">
                          <a:effectLst/>
                        </a:rPr>
                        <a:t>Orrigo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Ni78 region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N=82 region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Sn100 region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91607498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 err="1">
                          <a:effectLst/>
                        </a:rPr>
                        <a:t>Guillem</a:t>
                      </a:r>
                      <a:r>
                        <a:rPr lang="en-GB" sz="2000" b="1" u="none" strike="noStrike" dirty="0">
                          <a:effectLst/>
                        </a:rPr>
                        <a:t> </a:t>
                      </a:r>
                      <a:r>
                        <a:rPr lang="en-GB" sz="2000" b="1" u="none" strike="noStrike" dirty="0" err="1">
                          <a:effectLst/>
                        </a:rPr>
                        <a:t>Tocabens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In98 - In105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Cc99 - Cd103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Ag94 - Ag102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72768166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James </a:t>
                      </a:r>
                      <a:r>
                        <a:rPr lang="en-GB" sz="2000" b="1" u="none" strike="noStrike" dirty="0" err="1">
                          <a:effectLst/>
                        </a:rPr>
                        <a:t>Cubiss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Ir165 - Ir180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8752166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Bernadette </a:t>
                      </a:r>
                      <a:r>
                        <a:rPr lang="en-GB" sz="2000" b="1" u="none" strike="noStrike" dirty="0" err="1">
                          <a:effectLst/>
                        </a:rPr>
                        <a:t>Rebeiro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C10, O14, Ne18, S30, Ti42, Cr46, Fe50, N54, As66, Br70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10011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 err="1">
                          <a:effectLst/>
                        </a:rPr>
                        <a:t>Jérôme</a:t>
                      </a:r>
                      <a:r>
                        <a:rPr lang="en-GB" sz="2000" b="1" u="none" strike="noStrike" dirty="0">
                          <a:effectLst/>
                        </a:rPr>
                        <a:t> Giovinazzo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Al22, Si23, P26, S27, Ar31, Ca35, Ti39, cr43, Fe46, Kr69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066198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 err="1">
                          <a:effectLst/>
                        </a:rPr>
                        <a:t>Georgi</a:t>
                      </a:r>
                      <a:r>
                        <a:rPr lang="en-GB" sz="2000" b="1" u="none" strike="noStrike" dirty="0">
                          <a:effectLst/>
                        </a:rPr>
                        <a:t> </a:t>
                      </a:r>
                      <a:r>
                        <a:rPr lang="en-GB" sz="2000" b="1" u="none" strike="noStrike" dirty="0" err="1">
                          <a:effectLst/>
                        </a:rPr>
                        <a:t>Georgiev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</a:rPr>
                        <a:t>Y81, Nb83,87, Zr84,86, Tc92, Rh94, Pd94,95, Ag94,96, Cd98, In98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792611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 err="1">
                          <a:effectLst/>
                        </a:rPr>
                        <a:t>Leendert</a:t>
                      </a:r>
                      <a:r>
                        <a:rPr lang="en-GB" sz="2000" b="1" u="none" strike="noStrike" dirty="0">
                          <a:effectLst/>
                        </a:rPr>
                        <a:t> </a:t>
                      </a:r>
                      <a:r>
                        <a:rPr lang="en-GB" sz="2000" b="1" u="none" strike="noStrike" dirty="0" err="1">
                          <a:effectLst/>
                        </a:rPr>
                        <a:t>Hayen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C11, Ne19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26104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655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8" name="Tableau 687"/>
          <p:cNvGraphicFramePr>
            <a:graphicFrameLocks noGrp="1"/>
          </p:cNvGraphicFramePr>
          <p:nvPr>
            <p:extLst/>
          </p:nvPr>
        </p:nvGraphicFramePr>
        <p:xfrm>
          <a:off x="1377950" y="1477335"/>
          <a:ext cx="9436100" cy="2956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1450">
                  <a:extLst>
                    <a:ext uri="{9D8B030D-6E8A-4147-A177-3AD203B41FA5}">
                      <a16:colId xmlns:a16="http://schemas.microsoft.com/office/drawing/2014/main" val="3413300437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3754623156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1359219387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184569066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1211776146"/>
                    </a:ext>
                  </a:extLst>
                </a:gridCol>
              </a:tblGrid>
              <a:tr h="32766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effectLst/>
                        </a:rPr>
                        <a:t>DETRAP: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14918489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Antoine de Roubin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Tm146, Lu150, Lu151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0052824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Enrique </a:t>
                      </a:r>
                      <a:r>
                        <a:rPr lang="en-GB" sz="2000" b="1" u="none" strike="noStrike" dirty="0" err="1" smtClean="0">
                          <a:effectLst/>
                        </a:rPr>
                        <a:t>Minaya</a:t>
                      </a:r>
                      <a:r>
                        <a:rPr lang="en-GB" sz="2000" b="1" u="none" strike="noStrike" dirty="0" smtClean="0">
                          <a:effectLst/>
                        </a:rPr>
                        <a:t> Ramirez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Rf257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Sg260, Sg261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46374478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Emmanuel Rey-</a:t>
                      </a:r>
                      <a:r>
                        <a:rPr lang="en-GB" sz="2000" b="1" u="none" strike="noStrike" dirty="0" err="1">
                          <a:effectLst/>
                        </a:rPr>
                        <a:t>herme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Fm245-252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49407273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 err="1">
                          <a:effectLst/>
                        </a:rPr>
                        <a:t>Hervé</a:t>
                      </a:r>
                      <a:r>
                        <a:rPr lang="en-GB" sz="2000" b="1" u="none" strike="noStrike" dirty="0">
                          <a:effectLst/>
                        </a:rPr>
                        <a:t> </a:t>
                      </a:r>
                      <a:r>
                        <a:rPr lang="en-GB" sz="2000" b="1" u="none" strike="noStrike" dirty="0" err="1">
                          <a:effectLst/>
                        </a:rPr>
                        <a:t>Savajols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Zn58, Ga61, Ge62, As65, Se66, Y78, Zr79, Nb82, Nb83, Tc86, Rh91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102329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algn="l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Sb chain, In98-99, Sn101, Ag94, Ph90, N=Z, Ba112, Ba114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794286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Zhuang Ge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N=Z nuclei from Tc - Rh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08489355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Luis Miguel </a:t>
                      </a:r>
                      <a:r>
                        <a:rPr lang="en-GB" sz="2000" b="1" u="none" strike="noStrike" dirty="0" err="1">
                          <a:effectLst/>
                        </a:rPr>
                        <a:t>Motilla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Mg23, Ca39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98316434"/>
                  </a:ext>
                </a:extLst>
              </a:tr>
            </a:tbl>
          </a:graphicData>
        </a:graphic>
      </p:graphicFrame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0"/>
            <a:ext cx="12191440" cy="6858000"/>
            <a:chOff x="0" y="0"/>
            <a:chExt cx="7257" cy="4082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136"/>
              <a:ext cx="725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50825" y="250825"/>
            <a:ext cx="1194061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 smtClean="0">
                <a:solidFill>
                  <a:srgbClr val="256DA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 smtClean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b="1" dirty="0" err="1" smtClean="0">
                <a:solidFill>
                  <a:srgbClr val="2559FF"/>
                </a:solidFill>
                <a:latin typeface="Verdana" pitchFamily="34" charset="0"/>
              </a:rPr>
              <a:t>Beams</a:t>
            </a:r>
            <a:r>
              <a:rPr lang="fr-FR" b="1" dirty="0" smtClean="0">
                <a:solidFill>
                  <a:srgbClr val="2559FF"/>
                </a:solidFill>
                <a:latin typeface="Verdana" pitchFamily="34" charset="0"/>
              </a:rPr>
              <a:t> </a:t>
            </a:r>
            <a:r>
              <a:rPr lang="fr-FR" b="1" dirty="0" err="1" smtClean="0">
                <a:solidFill>
                  <a:srgbClr val="2559FF"/>
                </a:solidFill>
                <a:latin typeface="Verdana" pitchFamily="34" charset="0"/>
              </a:rPr>
              <a:t>mentioned</a:t>
            </a:r>
            <a:r>
              <a:rPr lang="fr-FR" b="1" dirty="0" smtClean="0">
                <a:solidFill>
                  <a:srgbClr val="2559FF"/>
                </a:solidFill>
                <a:latin typeface="Verdana" pitchFamily="34" charset="0"/>
              </a:rPr>
              <a:t> </a:t>
            </a:r>
            <a:r>
              <a:rPr lang="fr-FR" b="1" dirty="0" err="1" smtClean="0">
                <a:solidFill>
                  <a:srgbClr val="2559FF"/>
                </a:solidFill>
                <a:latin typeface="Verdana" pitchFamily="34" charset="0"/>
              </a:rPr>
              <a:t>during</a:t>
            </a:r>
            <a:r>
              <a:rPr lang="fr-FR" b="1" dirty="0" smtClean="0">
                <a:solidFill>
                  <a:srgbClr val="2559FF"/>
                </a:solidFill>
                <a:latin typeface="Verdana" pitchFamily="34" charset="0"/>
              </a:rPr>
              <a:t> DESIR workshop, </a:t>
            </a:r>
            <a:r>
              <a:rPr lang="fr-FR" b="1" dirty="0" err="1" smtClean="0">
                <a:solidFill>
                  <a:srgbClr val="2559FF"/>
                </a:solidFill>
                <a:latin typeface="Verdana" pitchFamily="34" charset="0"/>
              </a:rPr>
              <a:t>Feburary</a:t>
            </a:r>
            <a:r>
              <a:rPr lang="fr-FR" b="1" dirty="0" smtClean="0">
                <a:solidFill>
                  <a:srgbClr val="2559FF"/>
                </a:solidFill>
                <a:latin typeface="Verdana" pitchFamily="34" charset="0"/>
              </a:rPr>
              <a:t>/March 2024</a:t>
            </a:r>
            <a:endParaRPr lang="fr-FR" b="1" dirty="0">
              <a:solidFill>
                <a:srgbClr val="2559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76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0"/>
            <a:ext cx="12191440" cy="6858000"/>
            <a:chOff x="0" y="0"/>
            <a:chExt cx="7257" cy="4082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136"/>
              <a:ext cx="725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50825" y="250825"/>
            <a:ext cx="1194061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 smtClean="0">
                <a:solidFill>
                  <a:srgbClr val="256DA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 smtClean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b="1" dirty="0" err="1" smtClean="0">
                <a:solidFill>
                  <a:srgbClr val="2559FF"/>
                </a:solidFill>
                <a:latin typeface="Verdana" pitchFamily="34" charset="0"/>
              </a:rPr>
              <a:t>Beams</a:t>
            </a:r>
            <a:r>
              <a:rPr lang="fr-FR" b="1" dirty="0" smtClean="0">
                <a:solidFill>
                  <a:srgbClr val="2559FF"/>
                </a:solidFill>
                <a:latin typeface="Verdana" pitchFamily="34" charset="0"/>
              </a:rPr>
              <a:t> </a:t>
            </a:r>
            <a:r>
              <a:rPr lang="fr-FR" b="1" dirty="0" err="1" smtClean="0">
                <a:solidFill>
                  <a:srgbClr val="2559FF"/>
                </a:solidFill>
                <a:latin typeface="Verdana" pitchFamily="34" charset="0"/>
              </a:rPr>
              <a:t>mentioned</a:t>
            </a:r>
            <a:r>
              <a:rPr lang="fr-FR" b="1" dirty="0" smtClean="0">
                <a:solidFill>
                  <a:srgbClr val="2559FF"/>
                </a:solidFill>
                <a:latin typeface="Verdana" pitchFamily="34" charset="0"/>
              </a:rPr>
              <a:t> LUMIERE and BESTIOL workshops</a:t>
            </a:r>
            <a:endParaRPr lang="fr-FR" b="1" dirty="0">
              <a:solidFill>
                <a:srgbClr val="2559FF"/>
              </a:solidFill>
              <a:latin typeface="Verdana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/>
          </p:nvPr>
        </p:nvGraphicFramePr>
        <p:xfrm>
          <a:off x="851148" y="1913712"/>
          <a:ext cx="10717619" cy="2057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90433">
                  <a:extLst>
                    <a:ext uri="{9D8B030D-6E8A-4147-A177-3AD203B41FA5}">
                      <a16:colId xmlns:a16="http://schemas.microsoft.com/office/drawing/2014/main" val="1489568002"/>
                    </a:ext>
                  </a:extLst>
                </a:gridCol>
                <a:gridCol w="5827186">
                  <a:extLst>
                    <a:ext uri="{9D8B030D-6E8A-4147-A177-3AD203B41FA5}">
                      <a16:colId xmlns:a16="http://schemas.microsoft.com/office/drawing/2014/main" val="3753407617"/>
                    </a:ext>
                  </a:extLst>
                </a:gridCol>
              </a:tblGrid>
              <a:tr h="32766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effectLst/>
                        </a:rPr>
                        <a:t>LUMIERE, July 2, 2024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76851387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Louis </a:t>
                      </a:r>
                      <a:r>
                        <a:rPr lang="en-GB" sz="2000" b="1" u="none" strike="noStrike" dirty="0" err="1">
                          <a:effectLst/>
                        </a:rPr>
                        <a:t>Lalanne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Cl chain, P chain?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6727463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algn="l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39671051"/>
                  </a:ext>
                </a:extLst>
              </a:tr>
              <a:tr h="3276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effectLst/>
                        </a:rPr>
                        <a:t>BESTIOL, December 16, 2024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681293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Muriel </a:t>
                      </a:r>
                      <a:r>
                        <a:rPr lang="en-GB" sz="2000" b="1" u="none" strike="noStrike" dirty="0" err="1">
                          <a:effectLst/>
                        </a:rPr>
                        <a:t>Fallot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N=82 nuclei,  around Ni78, around Sn100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74136883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 err="1">
                          <a:effectLst/>
                        </a:rPr>
                        <a:t>Leendert</a:t>
                      </a:r>
                      <a:r>
                        <a:rPr lang="en-GB" sz="2000" b="1" u="none" strike="noStrike" dirty="0">
                          <a:effectLst/>
                        </a:rPr>
                        <a:t> </a:t>
                      </a:r>
                      <a:r>
                        <a:rPr lang="en-GB" sz="2000" b="1" u="none" strike="noStrike" dirty="0" err="1">
                          <a:effectLst/>
                        </a:rPr>
                        <a:t>Hayen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C11, N13, F18, Ne19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0978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11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Table of content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General feedback to SCIPAC – 3 slides Enrique &amp; Mickaël</a:t>
            </a:r>
          </a:p>
          <a:p>
            <a:r>
              <a:rPr lang="fr-FR" sz="2400" b="1" dirty="0" smtClean="0"/>
              <a:t>Physics </a:t>
            </a:r>
            <a:r>
              <a:rPr lang="fr-FR" sz="2400" b="1" dirty="0" err="1" smtClean="0"/>
              <a:t>interests</a:t>
            </a:r>
            <a:r>
              <a:rPr lang="fr-FR" sz="2400" b="1" dirty="0" smtClean="0"/>
              <a:t> </a:t>
            </a:r>
          </a:p>
          <a:p>
            <a:pPr lvl="1"/>
            <a:r>
              <a:rPr lang="fr-FR" sz="2000" dirty="0" smtClean="0"/>
              <a:t>DESIR and SPIRAL 1 </a:t>
            </a:r>
            <a:r>
              <a:rPr lang="fr-FR" sz="2000" dirty="0" err="1" smtClean="0"/>
              <a:t>beams</a:t>
            </a:r>
            <a:r>
              <a:rPr lang="fr-FR" sz="2000" dirty="0" smtClean="0"/>
              <a:t>: slides B. </a:t>
            </a:r>
            <a:r>
              <a:rPr lang="fr-FR" sz="2000" dirty="0" err="1" smtClean="0"/>
              <a:t>Blank</a:t>
            </a:r>
            <a:endParaRPr lang="fr-FR" sz="2000" dirty="0" smtClean="0"/>
          </a:p>
          <a:p>
            <a:pPr lvl="1"/>
            <a:r>
              <a:rPr lang="fr-FR" sz="2000" b="1" dirty="0" smtClean="0"/>
              <a:t>ALTO</a:t>
            </a:r>
            <a:r>
              <a:rPr lang="fr-FR" sz="2000" dirty="0" smtClean="0"/>
              <a:t>: slide D. Verney</a:t>
            </a:r>
          </a:p>
          <a:p>
            <a:r>
              <a:rPr lang="fr-FR" sz="2400" dirty="0" err="1" smtClean="0"/>
              <a:t>Developments</a:t>
            </a:r>
            <a:r>
              <a:rPr lang="fr-FR" sz="2400" dirty="0" smtClean="0"/>
              <a:t> of </a:t>
            </a:r>
            <a:r>
              <a:rPr lang="fr-FR" sz="2400" dirty="0" err="1" smtClean="0"/>
              <a:t>beams</a:t>
            </a:r>
            <a:r>
              <a:rPr lang="fr-FR" sz="2400" dirty="0" smtClean="0"/>
              <a:t> – slides P. Chauveau and P. Jardin  as </a:t>
            </a:r>
            <a:r>
              <a:rPr lang="fr-FR" sz="2400" dirty="0" err="1" smtClean="0"/>
              <a:t>examples</a:t>
            </a:r>
            <a:endParaRPr lang="fr-FR" sz="2400" dirty="0" smtClean="0"/>
          </a:p>
          <a:p>
            <a:r>
              <a:rPr lang="fr-FR" sz="2400" dirty="0" smtClean="0"/>
              <a:t>Open questions</a:t>
            </a:r>
          </a:p>
          <a:p>
            <a:pPr lvl="1"/>
            <a:r>
              <a:rPr lang="fr-FR" sz="2000" dirty="0" smtClean="0"/>
              <a:t>Laser ionisation at SPIRAL 1</a:t>
            </a:r>
          </a:p>
          <a:p>
            <a:pPr lvl="1"/>
            <a:r>
              <a:rPr lang="fr-FR" sz="2000" dirty="0" smtClean="0"/>
              <a:t>Batch mode at SPIRAL 1</a:t>
            </a:r>
          </a:p>
          <a:p>
            <a:pPr lvl="1"/>
            <a:r>
              <a:rPr lang="fr-FR" sz="2000" dirty="0" smtClean="0"/>
              <a:t>MNT at ALTO and SPIRAL 1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87558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>
            <a:extLst>
              <a:ext uri="{FF2B5EF4-FFF2-40B4-BE49-F238E27FC236}">
                <a16:creationId xmlns:a16="http://schemas.microsoft.com/office/drawing/2014/main" id="{F958906C-2DEA-49D7-B33E-064A797C6861}"/>
              </a:ext>
            </a:extLst>
          </p:cNvPr>
          <p:cNvGrpSpPr/>
          <p:nvPr/>
        </p:nvGrpSpPr>
        <p:grpSpPr>
          <a:xfrm>
            <a:off x="1029225" y="259337"/>
            <a:ext cx="10840963" cy="6339326"/>
            <a:chOff x="675518" y="228599"/>
            <a:chExt cx="10840963" cy="6339326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33A34DB2-12EF-4600-A2D2-DC825C21D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5518" y="290074"/>
              <a:ext cx="10840963" cy="6277851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9587936-3803-446D-BD4E-BE40D00B407D}"/>
                </a:ext>
              </a:extLst>
            </p:cNvPr>
            <p:cNvSpPr/>
            <p:nvPr/>
          </p:nvSpPr>
          <p:spPr>
            <a:xfrm>
              <a:off x="9696450" y="2914650"/>
              <a:ext cx="1820031" cy="3562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17909F4-5D4F-4649-8365-1ADCF8F7BC0A}"/>
                </a:ext>
              </a:extLst>
            </p:cNvPr>
            <p:cNvSpPr/>
            <p:nvPr/>
          </p:nvSpPr>
          <p:spPr>
            <a:xfrm>
              <a:off x="1047750" y="228599"/>
              <a:ext cx="5314950" cy="971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036E726-9E8A-4EB9-AFBD-3F3D6B8E6CB9}"/>
              </a:ext>
            </a:extLst>
          </p:cNvPr>
          <p:cNvSpPr/>
          <p:nvPr/>
        </p:nvSpPr>
        <p:spPr bwMode="auto">
          <a:xfrm>
            <a:off x="0" y="0"/>
            <a:ext cx="12192000" cy="369332"/>
          </a:xfrm>
          <a:prstGeom prst="rect">
            <a:avLst/>
          </a:prstGeom>
          <a:solidFill>
            <a:srgbClr val="456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BF64A3-A7EC-4A21-8F0C-FAE043A2B757}"/>
              </a:ext>
            </a:extLst>
          </p:cNvPr>
          <p:cNvSpPr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456487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97572F7-F545-487C-8E81-B9897C721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44" y="357477"/>
            <a:ext cx="655592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requested developments :</a:t>
            </a:r>
          </a:p>
          <a:p>
            <a:r>
              <a:rPr lang="en-US" dirty="0"/>
              <a:t>laser ionized Zn (scheme already developed) Ge and Cd (scheme to be developed) with suppression of surface ionized Ga and In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complicated : negative Br (1-) ions ; molecular As ions ?</a:t>
            </a:r>
          </a:p>
          <a:p>
            <a:endParaRPr lang="en-US" dirty="0"/>
          </a:p>
        </p:txBody>
      </p:sp>
      <p:sp>
        <p:nvSpPr>
          <p:cNvPr id="20" name="ZoneTexte 18">
            <a:extLst>
              <a:ext uri="{FF2B5EF4-FFF2-40B4-BE49-F238E27FC236}">
                <a16:creationId xmlns:a16="http://schemas.microsoft.com/office/drawing/2014/main" id="{8CB7D2E9-B47F-462F-9C4D-DA93BD96A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26" y="3336293"/>
            <a:ext cx="41726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→ structure nearby and above the neutron separation threshold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5DB926-1A8D-4148-A916-55DD41DC2823}"/>
              </a:ext>
            </a:extLst>
          </p:cNvPr>
          <p:cNvSpPr/>
          <p:nvPr/>
        </p:nvSpPr>
        <p:spPr>
          <a:xfrm>
            <a:off x="8788302" y="3922137"/>
            <a:ext cx="4038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→ </a:t>
            </a:r>
            <a:r>
              <a:rPr lang="en-US" sz="1600" dirty="0">
                <a:solidFill>
                  <a:prstClr val="black"/>
                </a:solidFill>
                <a:sym typeface="Symbol" panose="05050102010706020507" pitchFamily="18" charset="2"/>
              </a:rPr>
              <a:t>E0 strength measurement and the investigation of shape coexistence </a:t>
            </a:r>
            <a:endParaRPr lang="en-US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4558730-940A-472F-AB93-1C5135A6E21E}"/>
              </a:ext>
            </a:extLst>
          </p:cNvPr>
          <p:cNvSpPr/>
          <p:nvPr/>
        </p:nvSpPr>
        <p:spPr>
          <a:xfrm>
            <a:off x="4483619" y="4572416"/>
            <a:ext cx="742950" cy="828675"/>
          </a:xfrm>
          <a:prstGeom prst="ellipse">
            <a:avLst/>
          </a:prstGeom>
          <a:noFill/>
          <a:ln w="57150"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98E0E5C-021E-4AD2-8CEE-48686517CA63}"/>
              </a:ext>
            </a:extLst>
          </p:cNvPr>
          <p:cNvSpPr/>
          <p:nvPr/>
        </p:nvSpPr>
        <p:spPr>
          <a:xfrm>
            <a:off x="6953249" y="3014662"/>
            <a:ext cx="1285875" cy="369333"/>
          </a:xfrm>
          <a:prstGeom prst="ellipse">
            <a:avLst/>
          </a:prstGeom>
          <a:noFill/>
          <a:ln w="57150"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9C0B2CC-D0DD-4B99-92D8-BB543111DEED}"/>
              </a:ext>
            </a:extLst>
          </p:cNvPr>
          <p:cNvCxnSpPr>
            <a:cxnSpLocks/>
            <a:endCxn id="29" idx="2"/>
          </p:cNvCxnSpPr>
          <p:nvPr/>
        </p:nvCxnSpPr>
        <p:spPr>
          <a:xfrm flipV="1">
            <a:off x="3857625" y="3199329"/>
            <a:ext cx="3095624" cy="320459"/>
          </a:xfrm>
          <a:prstGeom prst="line">
            <a:avLst/>
          </a:prstGeom>
          <a:noFill/>
          <a:ln w="57150"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373EA3E3-803A-461E-9E0A-16E7FE4C50B3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3633513" y="3670475"/>
            <a:ext cx="958909" cy="1023298"/>
          </a:xfrm>
          <a:prstGeom prst="line">
            <a:avLst/>
          </a:prstGeom>
          <a:noFill/>
          <a:ln w="57150"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A7E49F18-B399-4D7E-BDD7-9A54DD9316D2}"/>
              </a:ext>
            </a:extLst>
          </p:cNvPr>
          <p:cNvCxnSpPr>
            <a:cxnSpLocks/>
          </p:cNvCxnSpPr>
          <p:nvPr/>
        </p:nvCxnSpPr>
        <p:spPr>
          <a:xfrm flipV="1">
            <a:off x="6110116" y="4206039"/>
            <a:ext cx="2678186" cy="243055"/>
          </a:xfrm>
          <a:prstGeom prst="line">
            <a:avLst/>
          </a:prstGeom>
          <a:noFill/>
          <a:ln w="57150"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117CEDE4-9182-4A1A-B4AA-7D1E4A752A00}"/>
              </a:ext>
            </a:extLst>
          </p:cNvPr>
          <p:cNvSpPr/>
          <p:nvPr/>
        </p:nvSpPr>
        <p:spPr>
          <a:xfrm>
            <a:off x="5299835" y="4087382"/>
            <a:ext cx="1285875" cy="369333"/>
          </a:xfrm>
          <a:prstGeom prst="ellipse">
            <a:avLst/>
          </a:prstGeom>
          <a:noFill/>
          <a:ln w="57150"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9E0DFB15-C4E8-42CF-9AA9-1FEC6F28BA7F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812689" y="4214525"/>
            <a:ext cx="3975613" cy="1010254"/>
          </a:xfrm>
          <a:prstGeom prst="line">
            <a:avLst/>
          </a:prstGeom>
          <a:noFill/>
          <a:ln w="57150"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Ellipse 39">
            <a:extLst>
              <a:ext uri="{FF2B5EF4-FFF2-40B4-BE49-F238E27FC236}">
                <a16:creationId xmlns:a16="http://schemas.microsoft.com/office/drawing/2014/main" id="{6F4D3FBE-6618-47C6-A223-2A9A02E996E9}"/>
              </a:ext>
            </a:extLst>
          </p:cNvPr>
          <p:cNvSpPr/>
          <p:nvPr/>
        </p:nvSpPr>
        <p:spPr>
          <a:xfrm>
            <a:off x="4069738" y="5033217"/>
            <a:ext cx="742951" cy="369333"/>
          </a:xfrm>
          <a:prstGeom prst="ellipse">
            <a:avLst/>
          </a:prstGeom>
          <a:noFill/>
          <a:ln w="57150"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1D2BC81F-B179-425B-AB1D-F19051C45808}"/>
              </a:ext>
            </a:extLst>
          </p:cNvPr>
          <p:cNvCxnSpPr>
            <a:cxnSpLocks/>
            <a:stCxn id="29" idx="5"/>
          </p:cNvCxnSpPr>
          <p:nvPr/>
        </p:nvCxnSpPr>
        <p:spPr>
          <a:xfrm>
            <a:off x="8050812" y="3329907"/>
            <a:ext cx="737490" cy="884617"/>
          </a:xfrm>
          <a:prstGeom prst="line">
            <a:avLst/>
          </a:prstGeom>
          <a:noFill/>
          <a:ln w="57150"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F2D1E3A6-B68B-4685-97F1-A253CEFFEA9A}"/>
              </a:ext>
            </a:extLst>
          </p:cNvPr>
          <p:cNvSpPr/>
          <p:nvPr/>
        </p:nvSpPr>
        <p:spPr>
          <a:xfrm>
            <a:off x="3444022" y="2968456"/>
            <a:ext cx="1039597" cy="16622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CE52A9FE-3FE2-4C0E-B1F9-ED1819D08589}"/>
              </a:ext>
            </a:extLst>
          </p:cNvPr>
          <p:cNvSpPr/>
          <p:nvPr/>
        </p:nvSpPr>
        <p:spPr>
          <a:xfrm>
            <a:off x="1375358" y="5031583"/>
            <a:ext cx="1039597" cy="16622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8245C73-E880-4659-8B80-BDE1D29CA1E5}"/>
              </a:ext>
            </a:extLst>
          </p:cNvPr>
          <p:cNvSpPr txBox="1"/>
          <p:nvPr/>
        </p:nvSpPr>
        <p:spPr>
          <a:xfrm>
            <a:off x="2891834" y="272083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surface ionized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6F19B79-A320-483E-A306-4D29E19F9743}"/>
              </a:ext>
            </a:extLst>
          </p:cNvPr>
          <p:cNvSpPr txBox="1"/>
          <p:nvPr/>
        </p:nvSpPr>
        <p:spPr>
          <a:xfrm>
            <a:off x="707413" y="479763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surface ionized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1BC696-BBA2-4D1E-AAEA-9052F2FA7E6F}"/>
              </a:ext>
            </a:extLst>
          </p:cNvPr>
          <p:cNvSpPr/>
          <p:nvPr/>
        </p:nvSpPr>
        <p:spPr>
          <a:xfrm>
            <a:off x="6585565" y="545406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</a:t>
            </a:r>
            <a:r>
              <a:rPr lang="en-US" dirty="0" err="1"/>
              <a:t>ission</a:t>
            </a:r>
            <a:r>
              <a:rPr lang="en-US" dirty="0"/>
              <a:t> fragments are badly needed at GANIL </a:t>
            </a:r>
          </a:p>
          <a:p>
            <a:r>
              <a:rPr lang="fr-FR" dirty="0"/>
              <a:t>i</a:t>
            </a:r>
            <a:r>
              <a:rPr lang="en-US" dirty="0"/>
              <a:t>t would be fantastic to have them available for DESIR</a:t>
            </a:r>
          </a:p>
          <a:p>
            <a:r>
              <a:rPr lang="fr-FR" dirty="0"/>
              <a:t>i</a:t>
            </a:r>
            <a:r>
              <a:rPr lang="en-US" dirty="0"/>
              <a:t>t is the necessary condition to pursue this program there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8E7323DD-AA55-4257-8C5F-606778AD52C7}"/>
              </a:ext>
            </a:extLst>
          </p:cNvPr>
          <p:cNvSpPr txBox="1"/>
          <p:nvPr/>
        </p:nvSpPr>
        <p:spPr>
          <a:xfrm>
            <a:off x="3707789" y="2058621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surface ionized but we don’t care</a:t>
            </a:r>
          </a:p>
        </p:txBody>
      </p:sp>
      <p:sp>
        <p:nvSpPr>
          <p:cNvPr id="34" name="Flèche : droite 33">
            <a:extLst>
              <a:ext uri="{FF2B5EF4-FFF2-40B4-BE49-F238E27FC236}">
                <a16:creationId xmlns:a16="http://schemas.microsoft.com/office/drawing/2014/main" id="{852FF89E-4D90-42EE-ADED-6328CECA40F3}"/>
              </a:ext>
            </a:extLst>
          </p:cNvPr>
          <p:cNvSpPr/>
          <p:nvPr/>
        </p:nvSpPr>
        <p:spPr>
          <a:xfrm>
            <a:off x="4550750" y="2246076"/>
            <a:ext cx="1039597" cy="16622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DF41FFC-C189-4069-8546-BB77B620DBD1}"/>
              </a:ext>
            </a:extLst>
          </p:cNvPr>
          <p:cNvSpPr txBox="1"/>
          <p:nvPr/>
        </p:nvSpPr>
        <p:spPr>
          <a:xfrm>
            <a:off x="1189344" y="4099164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surface ionized but we don’t care</a:t>
            </a:r>
          </a:p>
        </p:txBody>
      </p:sp>
      <p:sp>
        <p:nvSpPr>
          <p:cNvPr id="38" name="Flèche : droite 37">
            <a:extLst>
              <a:ext uri="{FF2B5EF4-FFF2-40B4-BE49-F238E27FC236}">
                <a16:creationId xmlns:a16="http://schemas.microsoft.com/office/drawing/2014/main" id="{0D5FCEE3-BC3A-416E-BBF7-85317D77412A}"/>
              </a:ext>
            </a:extLst>
          </p:cNvPr>
          <p:cNvSpPr/>
          <p:nvPr/>
        </p:nvSpPr>
        <p:spPr>
          <a:xfrm>
            <a:off x="2032305" y="4286619"/>
            <a:ext cx="1039597" cy="16622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67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Table of content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General feedback to SCIPAC – 3 slides Enrique &amp; Mickaël</a:t>
            </a:r>
          </a:p>
          <a:p>
            <a:r>
              <a:rPr lang="fr-FR" sz="2400" dirty="0" smtClean="0"/>
              <a:t>Physics </a:t>
            </a:r>
            <a:r>
              <a:rPr lang="fr-FR" sz="2400" dirty="0" err="1" smtClean="0"/>
              <a:t>interests</a:t>
            </a:r>
            <a:r>
              <a:rPr lang="fr-FR" sz="2400" dirty="0" smtClean="0"/>
              <a:t> </a:t>
            </a:r>
          </a:p>
          <a:p>
            <a:pPr lvl="1"/>
            <a:r>
              <a:rPr lang="fr-FR" sz="2000" dirty="0" smtClean="0"/>
              <a:t>DESIR and SPIRAL 1 </a:t>
            </a:r>
            <a:r>
              <a:rPr lang="fr-FR" sz="2000" dirty="0" err="1" smtClean="0"/>
              <a:t>beams</a:t>
            </a:r>
            <a:r>
              <a:rPr lang="fr-FR" sz="2000" dirty="0" smtClean="0"/>
              <a:t>: slides B. </a:t>
            </a:r>
            <a:r>
              <a:rPr lang="fr-FR" sz="2000" dirty="0" err="1" smtClean="0"/>
              <a:t>Blank</a:t>
            </a:r>
            <a:endParaRPr lang="fr-FR" sz="2000" dirty="0" smtClean="0"/>
          </a:p>
          <a:p>
            <a:pPr lvl="1"/>
            <a:r>
              <a:rPr lang="fr-FR" sz="2000" dirty="0" smtClean="0"/>
              <a:t>ALTO: slide D. Verney</a:t>
            </a:r>
          </a:p>
          <a:p>
            <a:r>
              <a:rPr lang="fr-FR" sz="2400" b="1" dirty="0" err="1" smtClean="0"/>
              <a:t>Developments</a:t>
            </a:r>
            <a:r>
              <a:rPr lang="fr-FR" sz="2400" b="1" dirty="0" smtClean="0"/>
              <a:t> of </a:t>
            </a:r>
            <a:r>
              <a:rPr lang="fr-FR" sz="2400" b="1" dirty="0" err="1" smtClean="0"/>
              <a:t>beams</a:t>
            </a:r>
            <a:r>
              <a:rPr lang="fr-FR" sz="2400" b="1" dirty="0" smtClean="0"/>
              <a:t> </a:t>
            </a:r>
            <a:r>
              <a:rPr lang="fr-FR" sz="2400" dirty="0" smtClean="0"/>
              <a:t>– slides P. Chauveau and P. Jardin  as </a:t>
            </a:r>
            <a:r>
              <a:rPr lang="fr-FR" sz="2400" dirty="0" err="1" smtClean="0"/>
              <a:t>examples</a:t>
            </a:r>
            <a:endParaRPr lang="fr-FR" sz="2400" dirty="0" smtClean="0"/>
          </a:p>
          <a:p>
            <a:r>
              <a:rPr lang="fr-FR" sz="2400" dirty="0" smtClean="0"/>
              <a:t>Open questions</a:t>
            </a:r>
          </a:p>
          <a:p>
            <a:pPr lvl="1"/>
            <a:r>
              <a:rPr lang="fr-FR" sz="2000" dirty="0" smtClean="0"/>
              <a:t>Laser ionisation at SPIRAL 1</a:t>
            </a:r>
          </a:p>
          <a:p>
            <a:pPr lvl="1"/>
            <a:r>
              <a:rPr lang="fr-FR" sz="2000" dirty="0" smtClean="0"/>
              <a:t>Batch mode at SPIRAL 1</a:t>
            </a:r>
          </a:p>
          <a:p>
            <a:pPr lvl="1"/>
            <a:r>
              <a:rPr lang="fr-FR" sz="2000" dirty="0" smtClean="0"/>
              <a:t>MNT at ALTO and SPIRAL 1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834645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635BC3-97D4-247D-A8C3-873DDDCD8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Workshop R&amp;D ISOL beams</a:t>
            </a:r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11/03/2025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3599-5DA0-BE42-AE37-88D1760620F1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4" name="Titre 16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1141413"/>
          </a:xfrm>
        </p:spPr>
        <p:txBody>
          <a:bodyPr>
            <a:normAutofit/>
          </a:bodyPr>
          <a:lstStyle/>
          <a:p>
            <a:r>
              <a:rPr lang="fr-FR" dirty="0" smtClean="0"/>
              <a:t>HRS </a:t>
            </a:r>
            <a:r>
              <a:rPr lang="fr-FR" dirty="0" err="1" smtClean="0"/>
              <a:t>estimates</a:t>
            </a:r>
            <a:r>
              <a:rPr lang="fr-FR" b="0" dirty="0" smtClean="0"/>
              <a:t> </a:t>
            </a:r>
            <a:r>
              <a:rPr lang="fr-FR" sz="3200" b="0" dirty="0" smtClean="0"/>
              <a:t>(mass </a:t>
            </a:r>
            <a:r>
              <a:rPr lang="fr-FR" sz="3200" b="0" dirty="0" err="1" smtClean="0"/>
              <a:t>measurement</a:t>
            </a:r>
            <a:r>
              <a:rPr lang="fr-FR" sz="3200" b="0" dirty="0" smtClean="0"/>
              <a:t>)</a:t>
            </a:r>
            <a:endParaRPr lang="fr-FR" sz="3200" dirty="0"/>
          </a:p>
        </p:txBody>
      </p:sp>
      <p:sp>
        <p:nvSpPr>
          <p:cNvPr id="27" name="ZoneTexte 26"/>
          <p:cNvSpPr txBox="1"/>
          <p:nvPr/>
        </p:nvSpPr>
        <p:spPr>
          <a:xfrm>
            <a:off x="4894914" y="1381174"/>
            <a:ext cx="71517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Requirements</a:t>
            </a: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 &gt; 0.1pps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Cont</a:t>
            </a:r>
            <a:r>
              <a:rPr lang="fr-FR" dirty="0" smtClean="0"/>
              <a:t>/IOI &lt;10%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1" dirty="0" err="1" smtClean="0"/>
              <a:t>Comments</a:t>
            </a: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Most isotopes are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exotic</a:t>
            </a:r>
            <a:r>
              <a:rPr lang="fr-FR" dirty="0" smtClean="0"/>
              <a:t>, </a:t>
            </a:r>
            <a:r>
              <a:rPr lang="fr-FR" dirty="0" err="1" smtClean="0"/>
              <a:t>feasibility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studied</a:t>
            </a:r>
            <a:r>
              <a:rPr lang="fr-FR" dirty="0" smtClean="0"/>
              <a:t> (N,O,F,P isotopes)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aseline="30000" dirty="0" smtClean="0"/>
              <a:t>46,47</a:t>
            </a:r>
            <a:r>
              <a:rPr lang="fr-FR" dirty="0" smtClean="0"/>
              <a:t>Cl and </a:t>
            </a:r>
            <a:r>
              <a:rPr lang="fr-FR" baseline="30000" dirty="0" smtClean="0"/>
              <a:t>49,50</a:t>
            </a:r>
            <a:r>
              <a:rPr lang="fr-FR" dirty="0" smtClean="0"/>
              <a:t>Ar </a:t>
            </a:r>
            <a:r>
              <a:rPr lang="fr-FR" dirty="0" err="1" smtClean="0"/>
              <a:t>probably</a:t>
            </a:r>
            <a:r>
              <a:rPr lang="fr-FR" dirty="0" smtClean="0"/>
              <a:t> not </a:t>
            </a:r>
            <a:r>
              <a:rPr lang="fr-FR" dirty="0" err="1" smtClean="0"/>
              <a:t>feasible</a:t>
            </a:r>
            <a:r>
              <a:rPr lang="fr-FR" dirty="0" smtClean="0"/>
              <a:t> (in-</a:t>
            </a:r>
            <a:r>
              <a:rPr lang="fr-FR" dirty="0" err="1" smtClean="0"/>
              <a:t>target</a:t>
            </a:r>
            <a:r>
              <a:rPr lang="fr-FR" dirty="0" smtClean="0"/>
              <a:t> production in </a:t>
            </a:r>
            <a:r>
              <a:rPr lang="fr-FR" dirty="0" err="1" smtClean="0"/>
              <a:t>pps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  <p:graphicFrame>
        <p:nvGraphicFramePr>
          <p:cNvPr id="15" name="Graphique 14"/>
          <p:cNvGraphicFramePr>
            <a:graphicFrameLocks/>
          </p:cNvGraphicFramePr>
          <p:nvPr/>
        </p:nvGraphicFramePr>
        <p:xfrm>
          <a:off x="695325" y="1525771"/>
          <a:ext cx="3908574" cy="2294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599632" y="3904866"/>
            <a:ext cx="44827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Isotopes in the N=Z=50 </a:t>
            </a:r>
            <a:r>
              <a:rPr lang="fr-FR" dirty="0" err="1" smtClean="0"/>
              <a:t>region</a:t>
            </a:r>
            <a:r>
              <a:rPr lang="fr-FR" dirty="0" smtClean="0"/>
              <a:t> are all laser-</a:t>
            </a:r>
            <a:r>
              <a:rPr lang="fr-FR" dirty="0" err="1" smtClean="0"/>
              <a:t>ionizable</a:t>
            </a:r>
            <a:r>
              <a:rPr lang="fr-FR" dirty="0" smtClean="0"/>
              <a:t> and </a:t>
            </a:r>
            <a:r>
              <a:rPr lang="fr-FR" dirty="0" err="1" smtClean="0"/>
              <a:t>heavily</a:t>
            </a:r>
            <a:r>
              <a:rPr lang="fr-FR" dirty="0" smtClean="0"/>
              <a:t> </a:t>
            </a:r>
            <a:r>
              <a:rPr lang="fr-FR" dirty="0" err="1" smtClean="0"/>
              <a:t>contaminated</a:t>
            </a:r>
            <a:r>
              <a:rPr lang="fr-FR" dirty="0" smtClean="0"/>
              <a:t> </a:t>
            </a:r>
            <a:r>
              <a:rPr lang="fr-FR" b="1" dirty="0" err="1" smtClean="0"/>
              <a:t>before</a:t>
            </a:r>
            <a:r>
              <a:rPr lang="fr-FR" dirty="0" smtClean="0"/>
              <a:t> the HRS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Contamination rates </a:t>
            </a:r>
            <a:r>
              <a:rPr lang="fr-FR" dirty="0" err="1" smtClean="0"/>
              <a:t>after</a:t>
            </a:r>
            <a:r>
              <a:rPr lang="fr-FR" dirty="0" smtClean="0"/>
              <a:t> HRS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0 but </a:t>
            </a:r>
            <a:r>
              <a:rPr lang="fr-FR" dirty="0" err="1" smtClean="0"/>
              <a:t>very</a:t>
            </a:r>
            <a:r>
              <a:rPr lang="fr-FR" dirty="0" smtClean="0"/>
              <a:t> model </a:t>
            </a:r>
            <a:r>
              <a:rPr lang="fr-FR" dirty="0" err="1" smtClean="0"/>
              <a:t>dependant</a:t>
            </a:r>
            <a:endParaRPr lang="fr-FR" dirty="0" smtClean="0"/>
          </a:p>
        </p:txBody>
      </p:sp>
      <p:graphicFrame>
        <p:nvGraphicFramePr>
          <p:cNvPr id="18" name="Graphique 17"/>
          <p:cNvGraphicFramePr>
            <a:graphicFrameLocks/>
          </p:cNvGraphicFramePr>
          <p:nvPr>
            <p:extLst/>
          </p:nvPr>
        </p:nvGraphicFramePr>
        <p:xfrm>
          <a:off x="5209953" y="3455580"/>
          <a:ext cx="3844381" cy="2551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5475590" y="402237"/>
            <a:ext cx="6098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P. Chauveau: on the </a:t>
            </a:r>
            <a:r>
              <a:rPr lang="fr-FR" b="1" dirty="0" err="1" smtClean="0"/>
              <a:t>necessity</a:t>
            </a:r>
            <a:r>
              <a:rPr lang="fr-FR" b="1" dirty="0" smtClean="0"/>
              <a:t> of a laser ion source at SPIRAL 1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87211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671177" y="315609"/>
            <a:ext cx="2953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P. Jardin: TULIP </a:t>
            </a:r>
            <a:r>
              <a:rPr lang="fr-FR" b="1" dirty="0" err="1" smtClean="0"/>
              <a:t>development</a:t>
            </a:r>
            <a:endParaRPr lang="fr-FR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20242" t="24318" r="21418" b="7196"/>
          <a:stretch/>
        </p:blipFill>
        <p:spPr>
          <a:xfrm>
            <a:off x="1264596" y="684941"/>
            <a:ext cx="9171646" cy="571986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267199" y="289473"/>
            <a:ext cx="270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C00000"/>
                </a:solidFill>
              </a:rPr>
              <a:t>Example</a:t>
            </a:r>
            <a:r>
              <a:rPr lang="fr-FR" b="1" dirty="0" smtClean="0">
                <a:solidFill>
                  <a:srgbClr val="C00000"/>
                </a:solidFill>
              </a:rPr>
              <a:t> of R&amp;D </a:t>
            </a:r>
            <a:r>
              <a:rPr lang="fr-FR" b="1" dirty="0" err="1" smtClean="0">
                <a:solidFill>
                  <a:srgbClr val="C00000"/>
                </a:solidFill>
              </a:rPr>
              <a:t>discussed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37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671177" y="315609"/>
            <a:ext cx="2953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P. Jardin: TULIP </a:t>
            </a:r>
            <a:r>
              <a:rPr lang="fr-FR" b="1" dirty="0" err="1" smtClean="0"/>
              <a:t>development</a:t>
            </a:r>
            <a:endParaRPr lang="fr-FR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19087" t="29664" r="20070" b="1"/>
          <a:stretch/>
        </p:blipFill>
        <p:spPr>
          <a:xfrm>
            <a:off x="1536901" y="1134684"/>
            <a:ext cx="9124614" cy="560372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267199" y="289473"/>
            <a:ext cx="270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C00000"/>
                </a:solidFill>
              </a:rPr>
              <a:t>Example</a:t>
            </a:r>
            <a:r>
              <a:rPr lang="fr-FR" b="1" dirty="0" smtClean="0">
                <a:solidFill>
                  <a:srgbClr val="C00000"/>
                </a:solidFill>
              </a:rPr>
              <a:t> of R&amp;D </a:t>
            </a:r>
            <a:r>
              <a:rPr lang="fr-FR" b="1" dirty="0" err="1" smtClean="0">
                <a:solidFill>
                  <a:srgbClr val="C00000"/>
                </a:solidFill>
              </a:rPr>
              <a:t>discussed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12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Table of content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General feedback to SCIPAC – 3 slides Enrique &amp; Mickaël</a:t>
            </a:r>
          </a:p>
          <a:p>
            <a:r>
              <a:rPr lang="fr-FR" sz="2400" dirty="0" smtClean="0"/>
              <a:t>Physics </a:t>
            </a:r>
            <a:r>
              <a:rPr lang="fr-FR" sz="2400" dirty="0" err="1" smtClean="0"/>
              <a:t>interests</a:t>
            </a:r>
            <a:r>
              <a:rPr lang="fr-FR" sz="2400" dirty="0" smtClean="0"/>
              <a:t> </a:t>
            </a:r>
          </a:p>
          <a:p>
            <a:pPr lvl="1"/>
            <a:r>
              <a:rPr lang="fr-FR" sz="2000" dirty="0" smtClean="0"/>
              <a:t>DESIR and SPIRAL 1 </a:t>
            </a:r>
            <a:r>
              <a:rPr lang="fr-FR" sz="2000" dirty="0" err="1" smtClean="0"/>
              <a:t>beams</a:t>
            </a:r>
            <a:r>
              <a:rPr lang="fr-FR" sz="2000" dirty="0" smtClean="0"/>
              <a:t>: slides B. </a:t>
            </a:r>
            <a:r>
              <a:rPr lang="fr-FR" sz="2000" dirty="0" err="1" smtClean="0"/>
              <a:t>Blank</a:t>
            </a:r>
            <a:endParaRPr lang="fr-FR" sz="2000" dirty="0" smtClean="0"/>
          </a:p>
          <a:p>
            <a:pPr lvl="1"/>
            <a:r>
              <a:rPr lang="fr-FR" sz="2000" dirty="0" smtClean="0"/>
              <a:t>ALTO: slide D. Verney</a:t>
            </a:r>
          </a:p>
          <a:p>
            <a:r>
              <a:rPr lang="fr-FR" sz="2400" dirty="0" err="1" smtClean="0"/>
              <a:t>Developments</a:t>
            </a:r>
            <a:r>
              <a:rPr lang="fr-FR" sz="2400" dirty="0" smtClean="0"/>
              <a:t> of </a:t>
            </a:r>
            <a:r>
              <a:rPr lang="fr-FR" sz="2400" dirty="0" err="1" smtClean="0"/>
              <a:t>beams</a:t>
            </a:r>
            <a:r>
              <a:rPr lang="fr-FR" sz="2400" dirty="0" smtClean="0"/>
              <a:t> – slides P. Chauveau and P. Jardin as </a:t>
            </a:r>
            <a:r>
              <a:rPr lang="fr-FR" sz="2400" dirty="0" err="1" smtClean="0"/>
              <a:t>examples</a:t>
            </a:r>
            <a:endParaRPr lang="fr-FR" sz="2400" dirty="0" smtClean="0"/>
          </a:p>
          <a:p>
            <a:r>
              <a:rPr lang="fr-FR" sz="2400" dirty="0" smtClean="0"/>
              <a:t>Open questions</a:t>
            </a:r>
          </a:p>
          <a:p>
            <a:pPr lvl="1"/>
            <a:r>
              <a:rPr lang="fr-FR" sz="2000" dirty="0" smtClean="0"/>
              <a:t>Laser ionisation at SPIRAL 1</a:t>
            </a:r>
          </a:p>
          <a:p>
            <a:pPr lvl="1"/>
            <a:r>
              <a:rPr lang="fr-FR" sz="2000" dirty="0" smtClean="0"/>
              <a:t>Batch mode at SPIRAL 1</a:t>
            </a:r>
          </a:p>
          <a:p>
            <a:pPr lvl="1"/>
            <a:r>
              <a:rPr lang="fr-FR" sz="2000" dirty="0" smtClean="0"/>
              <a:t>MNT at ALTO and SPIRAL 1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553915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Table of content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General feedback to SCIPAC – 3 slides Enrique &amp; Mickaël</a:t>
            </a:r>
          </a:p>
          <a:p>
            <a:r>
              <a:rPr lang="fr-FR" sz="2400" dirty="0" smtClean="0"/>
              <a:t>Physics </a:t>
            </a:r>
            <a:r>
              <a:rPr lang="fr-FR" sz="2400" dirty="0" err="1" smtClean="0"/>
              <a:t>interests</a:t>
            </a:r>
            <a:r>
              <a:rPr lang="fr-FR" sz="2400" dirty="0" smtClean="0"/>
              <a:t> </a:t>
            </a:r>
          </a:p>
          <a:p>
            <a:pPr lvl="1"/>
            <a:r>
              <a:rPr lang="fr-FR" sz="2000" dirty="0" smtClean="0"/>
              <a:t>DESIR and SPIRAL 1 </a:t>
            </a:r>
            <a:r>
              <a:rPr lang="fr-FR" sz="2000" dirty="0" err="1" smtClean="0"/>
              <a:t>beams</a:t>
            </a:r>
            <a:r>
              <a:rPr lang="fr-FR" sz="2000" dirty="0" smtClean="0"/>
              <a:t>: slides B. </a:t>
            </a:r>
            <a:r>
              <a:rPr lang="fr-FR" sz="2000" dirty="0" err="1" smtClean="0"/>
              <a:t>Blank</a:t>
            </a:r>
            <a:endParaRPr lang="fr-FR" sz="2000" dirty="0" smtClean="0"/>
          </a:p>
          <a:p>
            <a:pPr lvl="1"/>
            <a:r>
              <a:rPr lang="fr-FR" sz="2000" dirty="0" smtClean="0"/>
              <a:t>ALTO: slide D. Verney</a:t>
            </a:r>
          </a:p>
          <a:p>
            <a:r>
              <a:rPr lang="fr-FR" sz="2400" dirty="0" err="1" smtClean="0"/>
              <a:t>Developments</a:t>
            </a:r>
            <a:r>
              <a:rPr lang="fr-FR" sz="2400" dirty="0" smtClean="0"/>
              <a:t> of </a:t>
            </a:r>
            <a:r>
              <a:rPr lang="fr-FR" sz="2400" dirty="0" err="1" smtClean="0"/>
              <a:t>beams</a:t>
            </a:r>
            <a:r>
              <a:rPr lang="fr-FR" sz="2400" dirty="0" smtClean="0"/>
              <a:t> – slides P. Chauveau and P. Jardin as </a:t>
            </a:r>
            <a:r>
              <a:rPr lang="fr-FR" sz="2400" dirty="0" err="1" smtClean="0"/>
              <a:t>examples</a:t>
            </a:r>
            <a:endParaRPr lang="fr-FR" sz="2400" dirty="0" smtClean="0"/>
          </a:p>
          <a:p>
            <a:r>
              <a:rPr lang="fr-FR" sz="2400" b="1" dirty="0" smtClean="0"/>
              <a:t>Open questions</a:t>
            </a:r>
          </a:p>
          <a:p>
            <a:pPr lvl="1"/>
            <a:r>
              <a:rPr lang="fr-FR" sz="2000" dirty="0" smtClean="0"/>
              <a:t>Laser ionisation at SPIRAL 1</a:t>
            </a:r>
          </a:p>
          <a:p>
            <a:pPr lvl="1"/>
            <a:r>
              <a:rPr lang="fr-FR" sz="2000" dirty="0" smtClean="0"/>
              <a:t>Batch mode at SPIRAL 1</a:t>
            </a:r>
          </a:p>
          <a:p>
            <a:pPr lvl="1"/>
            <a:r>
              <a:rPr lang="fr-FR" sz="2000" dirty="0" smtClean="0"/>
              <a:t>MNT at ALTO and SPIRAL 1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724324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Laser ionisation and batch mode at SPIRAL1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400" dirty="0" smtClean="0"/>
              <a:t>Laser </a:t>
            </a:r>
            <a:r>
              <a:rPr lang="fr-FR" sz="2400" dirty="0" err="1" smtClean="0"/>
              <a:t>ionization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C00000"/>
                </a:solidFill>
              </a:rPr>
              <a:t>– discussion </a:t>
            </a:r>
            <a:r>
              <a:rPr lang="fr-FR" sz="2400" dirty="0" err="1" smtClean="0">
                <a:solidFill>
                  <a:srgbClr val="C00000"/>
                </a:solidFill>
              </a:rPr>
              <a:t>with</a:t>
            </a:r>
            <a:r>
              <a:rPr lang="fr-FR" sz="2400" dirty="0" smtClean="0">
                <a:solidFill>
                  <a:srgbClr val="C00000"/>
                </a:solidFill>
              </a:rPr>
              <a:t> expert from ISOLDE C. Chrysalidis</a:t>
            </a:r>
            <a:endParaRPr lang="fr-FR" sz="2000" dirty="0" smtClean="0">
              <a:solidFill>
                <a:srgbClr val="C00000"/>
              </a:solidFill>
            </a:endParaRPr>
          </a:p>
          <a:p>
            <a:pPr lvl="1"/>
            <a:r>
              <a:rPr lang="fr-FR" sz="2000" dirty="0" smtClean="0"/>
              <a:t>DESIR purification </a:t>
            </a:r>
            <a:r>
              <a:rPr lang="fr-FR" sz="2000" dirty="0" err="1" smtClean="0"/>
              <a:t>scheme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HRS and PIPERADE </a:t>
            </a:r>
            <a:r>
              <a:rPr lang="fr-FR" sz="2000" dirty="0" err="1" smtClean="0"/>
              <a:t>makes</a:t>
            </a:r>
            <a:r>
              <a:rPr lang="fr-FR" sz="2000" dirty="0" smtClean="0"/>
              <a:t> the case </a:t>
            </a:r>
            <a:r>
              <a:rPr lang="fr-FR" sz="2000" dirty="0" err="1" smtClean="0"/>
              <a:t>rather</a:t>
            </a:r>
            <a:r>
              <a:rPr lang="fr-FR" sz="2000" dirty="0" smtClean="0"/>
              <a:t> </a:t>
            </a:r>
            <a:r>
              <a:rPr lang="fr-FR" sz="2000" dirty="0" err="1" smtClean="0"/>
              <a:t>weak</a:t>
            </a:r>
            <a:r>
              <a:rPr lang="fr-FR" sz="2000" dirty="0" smtClean="0"/>
              <a:t>… </a:t>
            </a:r>
          </a:p>
          <a:p>
            <a:pPr lvl="2"/>
            <a:r>
              <a:rPr lang="fr-FR" sz="1600" b="1" dirty="0" smtClean="0">
                <a:solidFill>
                  <a:srgbClr val="0070C0"/>
                </a:solidFill>
              </a:rPr>
              <a:t>But </a:t>
            </a:r>
            <a:r>
              <a:rPr lang="fr-FR" sz="1600" b="1" dirty="0" err="1" smtClean="0">
                <a:solidFill>
                  <a:srgbClr val="0070C0"/>
                </a:solidFill>
              </a:rPr>
              <a:t>experience</a:t>
            </a:r>
            <a:r>
              <a:rPr lang="fr-FR" sz="1600" b="1" dirty="0" smtClean="0">
                <a:solidFill>
                  <a:srgbClr val="0070C0"/>
                </a:solidFill>
              </a:rPr>
              <a:t> shows </a:t>
            </a:r>
            <a:r>
              <a:rPr lang="fr-FR" sz="1600" b="1" dirty="0" err="1" smtClean="0">
                <a:solidFill>
                  <a:srgbClr val="0070C0"/>
                </a:solidFill>
              </a:rPr>
              <a:t>that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err="1" smtClean="0">
                <a:solidFill>
                  <a:srgbClr val="0070C0"/>
                </a:solidFill>
              </a:rPr>
              <a:t>it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err="1" smtClean="0">
                <a:solidFill>
                  <a:srgbClr val="0070C0"/>
                </a:solidFill>
              </a:rPr>
              <a:t>is</a:t>
            </a:r>
            <a:r>
              <a:rPr lang="fr-FR" sz="1600" b="1" dirty="0" smtClean="0">
                <a:solidFill>
                  <a:srgbClr val="0070C0"/>
                </a:solidFill>
              </a:rPr>
              <a:t> not </a:t>
            </a:r>
            <a:r>
              <a:rPr lang="fr-FR" sz="1600" b="1" dirty="0" err="1" smtClean="0">
                <a:solidFill>
                  <a:srgbClr val="0070C0"/>
                </a:solidFill>
              </a:rPr>
              <a:t>unusual</a:t>
            </a:r>
            <a:r>
              <a:rPr lang="fr-FR" sz="1600" b="1" dirty="0" smtClean="0">
                <a:solidFill>
                  <a:srgbClr val="0070C0"/>
                </a:solidFill>
              </a:rPr>
              <a:t> to </a:t>
            </a:r>
            <a:r>
              <a:rPr lang="fr-FR" sz="1600" b="1" dirty="0" err="1" smtClean="0">
                <a:solidFill>
                  <a:srgbClr val="0070C0"/>
                </a:solidFill>
              </a:rPr>
              <a:t>underestimate</a:t>
            </a:r>
            <a:r>
              <a:rPr lang="fr-FR" sz="1600" b="1" dirty="0" smtClean="0">
                <a:solidFill>
                  <a:srgbClr val="0070C0"/>
                </a:solidFill>
              </a:rPr>
              <a:t> a contamination </a:t>
            </a:r>
            <a:r>
              <a:rPr lang="fr-FR" sz="1600" b="1" dirty="0" err="1" smtClean="0">
                <a:solidFill>
                  <a:srgbClr val="0070C0"/>
                </a:solidFill>
              </a:rPr>
              <a:t>problem</a:t>
            </a:r>
            <a:endParaRPr lang="fr-FR" sz="1600" b="1" dirty="0" smtClean="0">
              <a:solidFill>
                <a:srgbClr val="0070C0"/>
              </a:solidFill>
            </a:endParaRPr>
          </a:p>
          <a:p>
            <a:pPr lvl="1"/>
            <a:r>
              <a:rPr lang="fr-FR" sz="2000" dirty="0" smtClean="0"/>
              <a:t>At SPIRAL 1 </a:t>
            </a:r>
            <a:r>
              <a:rPr lang="fr-FR" sz="2000" dirty="0" err="1" smtClean="0"/>
              <a:t>solid</a:t>
            </a:r>
            <a:r>
              <a:rPr lang="fr-FR" sz="2000" dirty="0" smtClean="0"/>
              <a:t> state lasers </a:t>
            </a:r>
            <a:r>
              <a:rPr lang="fr-FR" sz="2000" dirty="0" err="1" smtClean="0"/>
              <a:t>would</a:t>
            </a:r>
            <a:r>
              <a:rPr lang="fr-FR" sz="2000" dirty="0" smtClean="0"/>
              <a:t> have to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dirty="0" err="1" smtClean="0"/>
              <a:t>used</a:t>
            </a:r>
            <a:r>
              <a:rPr lang="fr-FR" sz="2000" dirty="0" smtClean="0"/>
              <a:t>, as </a:t>
            </a:r>
            <a:r>
              <a:rPr lang="fr-FR" sz="2000" dirty="0" err="1" smtClean="0"/>
              <a:t>stressed</a:t>
            </a:r>
            <a:r>
              <a:rPr lang="fr-FR" sz="2000" dirty="0" smtClean="0"/>
              <a:t> by expert </a:t>
            </a:r>
            <a:r>
              <a:rPr lang="fr-FR" sz="2000" dirty="0" err="1" smtClean="0"/>
              <a:t>Implementation</a:t>
            </a:r>
            <a:r>
              <a:rPr lang="fr-FR" sz="2000" dirty="0" smtClean="0"/>
              <a:t> of </a:t>
            </a:r>
            <a:r>
              <a:rPr lang="fr-FR" sz="2000" dirty="0" err="1" smtClean="0"/>
              <a:t>barracks</a:t>
            </a:r>
            <a:r>
              <a:rPr lang="fr-FR" sz="2000" dirty="0" smtClean="0"/>
              <a:t> on top of CIME </a:t>
            </a:r>
          </a:p>
          <a:p>
            <a:pPr lvl="2"/>
            <a:r>
              <a:rPr lang="fr-FR" sz="1600" dirty="0" smtClean="0"/>
              <a:t>neutron exposition and </a:t>
            </a:r>
            <a:r>
              <a:rPr lang="fr-FR" sz="1600" dirty="0" err="1" smtClean="0"/>
              <a:t>general</a:t>
            </a:r>
            <a:r>
              <a:rPr lang="fr-FR" sz="1600" dirty="0" smtClean="0"/>
              <a:t> </a:t>
            </a:r>
            <a:r>
              <a:rPr lang="fr-FR" sz="1600" dirty="0" err="1" smtClean="0"/>
              <a:t>mechanical</a:t>
            </a:r>
            <a:r>
              <a:rPr lang="fr-FR" sz="1600" dirty="0" smtClean="0"/>
              <a:t> </a:t>
            </a:r>
            <a:r>
              <a:rPr lang="fr-FR" sz="1600" dirty="0" err="1" smtClean="0"/>
              <a:t>stability</a:t>
            </a:r>
            <a:r>
              <a:rPr lang="fr-FR" sz="1600" dirty="0" smtClean="0"/>
              <a:t> to </a:t>
            </a:r>
            <a:r>
              <a:rPr lang="fr-FR" sz="1600" dirty="0" err="1" smtClean="0"/>
              <a:t>be</a:t>
            </a:r>
            <a:r>
              <a:rPr lang="fr-FR" sz="1600" dirty="0" smtClean="0"/>
              <a:t> </a:t>
            </a:r>
            <a:r>
              <a:rPr lang="fr-FR" sz="1600" dirty="0" err="1" smtClean="0"/>
              <a:t>assessed</a:t>
            </a:r>
            <a:endParaRPr lang="fr-FR" sz="1600" dirty="0" smtClean="0"/>
          </a:p>
          <a:p>
            <a:pPr lvl="1"/>
            <a:r>
              <a:rPr lang="fr-FR" sz="2000" dirty="0" smtClean="0"/>
              <a:t>Rough </a:t>
            </a:r>
            <a:r>
              <a:rPr lang="fr-FR" sz="2000" dirty="0" err="1" smtClean="0"/>
              <a:t>estimate</a:t>
            </a:r>
            <a:r>
              <a:rPr lang="fr-FR" sz="2000" dirty="0" smtClean="0"/>
              <a:t> </a:t>
            </a:r>
            <a:r>
              <a:rPr lang="fr-FR" sz="2000" dirty="0" err="1" smtClean="0"/>
              <a:t>resources</a:t>
            </a:r>
            <a:r>
              <a:rPr lang="fr-FR" sz="2000" dirty="0" smtClean="0"/>
              <a:t> : 2 M€, 2 </a:t>
            </a:r>
            <a:r>
              <a:rPr lang="fr-FR" sz="2000" dirty="0" err="1" smtClean="0"/>
              <a:t>engineers</a:t>
            </a:r>
            <a:r>
              <a:rPr lang="fr-FR" sz="2000" dirty="0" smtClean="0"/>
              <a:t> or 1 </a:t>
            </a:r>
            <a:r>
              <a:rPr lang="fr-FR" sz="2000" dirty="0" err="1" smtClean="0"/>
              <a:t>engineer</a:t>
            </a:r>
            <a:r>
              <a:rPr lang="fr-FR" sz="2000" dirty="0" smtClean="0"/>
              <a:t> + 1 </a:t>
            </a:r>
            <a:r>
              <a:rPr lang="fr-FR" sz="2000" dirty="0" err="1" smtClean="0"/>
              <a:t>technician</a:t>
            </a:r>
            <a:r>
              <a:rPr lang="fr-FR" sz="2000" dirty="0" smtClean="0"/>
              <a:t> </a:t>
            </a:r>
            <a:endParaRPr lang="fr-FR" sz="2000" dirty="0" smtClean="0"/>
          </a:p>
          <a:p>
            <a:pPr lvl="1"/>
            <a:r>
              <a:rPr lang="fr-FR" sz="2000" dirty="0" smtClean="0"/>
              <a:t>Planning: ? &gt; 5 </a:t>
            </a:r>
            <a:r>
              <a:rPr lang="fr-FR" sz="2000" dirty="0" err="1" smtClean="0"/>
              <a:t>years</a:t>
            </a:r>
            <a:r>
              <a:rPr lang="fr-FR" sz="2000" dirty="0" smtClean="0"/>
              <a:t> from </a:t>
            </a:r>
            <a:r>
              <a:rPr lang="fr-FR" sz="2000" dirty="0" err="1" smtClean="0"/>
              <a:t>now</a:t>
            </a:r>
            <a:r>
              <a:rPr lang="fr-FR" sz="2000" dirty="0" smtClean="0"/>
              <a:t> </a:t>
            </a:r>
            <a:endParaRPr lang="fr-FR" sz="2000" dirty="0" smtClean="0"/>
          </a:p>
          <a:p>
            <a:pPr marL="0" indent="0">
              <a:buNone/>
            </a:pPr>
            <a:r>
              <a:rPr lang="fr-FR" sz="2400" dirty="0" smtClean="0"/>
              <a:t>Batch mode</a:t>
            </a:r>
            <a:r>
              <a:rPr lang="fr-FR" sz="2400" dirty="0" smtClean="0">
                <a:solidFill>
                  <a:srgbClr val="C00000"/>
                </a:solidFill>
              </a:rPr>
              <a:t> – discussion </a:t>
            </a:r>
            <a:r>
              <a:rPr lang="fr-FR" sz="2400" dirty="0" err="1" smtClean="0">
                <a:solidFill>
                  <a:srgbClr val="C00000"/>
                </a:solidFill>
              </a:rPr>
              <a:t>with</a:t>
            </a:r>
            <a:r>
              <a:rPr lang="fr-FR" sz="2400" dirty="0" smtClean="0">
                <a:solidFill>
                  <a:srgbClr val="C00000"/>
                </a:solidFill>
              </a:rPr>
              <a:t> expert from FRIB A. Villari</a:t>
            </a:r>
            <a:endParaRPr lang="fr-FR" sz="2400" dirty="0" smtClean="0"/>
          </a:p>
          <a:p>
            <a:pPr lvl="1"/>
            <a:r>
              <a:rPr lang="fr-FR" sz="2000" dirty="0" err="1" smtClean="0"/>
              <a:t>Difficulties</a:t>
            </a:r>
            <a:r>
              <a:rPr lang="fr-FR" sz="2000" dirty="0" smtClean="0"/>
              <a:t> to </a:t>
            </a:r>
            <a:r>
              <a:rPr lang="fr-FR" sz="2000" dirty="0" err="1" smtClean="0"/>
              <a:t>implement</a:t>
            </a:r>
            <a:r>
              <a:rPr lang="fr-FR" sz="2000" dirty="0" smtClean="0"/>
              <a:t> </a:t>
            </a:r>
            <a:r>
              <a:rPr lang="fr-FR" sz="2000" dirty="0" err="1" smtClean="0"/>
              <a:t>immediately</a:t>
            </a:r>
            <a:r>
              <a:rPr lang="fr-FR" sz="2000" dirty="0" smtClean="0"/>
              <a:t> at SPIRAL 1</a:t>
            </a:r>
          </a:p>
          <a:p>
            <a:pPr lvl="2"/>
            <a:r>
              <a:rPr lang="fr-FR" sz="1600" dirty="0" smtClean="0"/>
              <a:t>No identification </a:t>
            </a:r>
            <a:r>
              <a:rPr lang="fr-FR" sz="1600" dirty="0" err="1" smtClean="0"/>
              <a:t>mean</a:t>
            </a:r>
            <a:r>
              <a:rPr lang="fr-FR" sz="1600" dirty="0" smtClean="0"/>
              <a:t> </a:t>
            </a:r>
            <a:r>
              <a:rPr lang="fr-FR" sz="1600" dirty="0" err="1" smtClean="0"/>
              <a:t>like</a:t>
            </a:r>
            <a:r>
              <a:rPr lang="fr-FR" sz="1600" dirty="0" smtClean="0"/>
              <a:t> MR </a:t>
            </a:r>
            <a:r>
              <a:rPr lang="fr-FR" sz="1600" dirty="0" err="1" smtClean="0"/>
              <a:t>ToF</a:t>
            </a:r>
            <a:r>
              <a:rPr lang="fr-FR" sz="1600" dirty="0" smtClean="0"/>
              <a:t> MS for long </a:t>
            </a:r>
            <a:r>
              <a:rPr lang="fr-FR" sz="1600" dirty="0" err="1" smtClean="0"/>
              <a:t>half</a:t>
            </a:r>
            <a:r>
              <a:rPr lang="fr-FR" sz="1600" dirty="0" smtClean="0"/>
              <a:t> – </a:t>
            </a:r>
            <a:r>
              <a:rPr lang="fr-FR" sz="1600" dirty="0" err="1" smtClean="0"/>
              <a:t>lifes</a:t>
            </a:r>
            <a:endParaRPr lang="fr-FR" sz="1600" dirty="0" smtClean="0"/>
          </a:p>
          <a:p>
            <a:pPr lvl="2"/>
            <a:r>
              <a:rPr lang="fr-FR" sz="1600" dirty="0" smtClean="0"/>
              <a:t>Collaboration </a:t>
            </a:r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  <a:r>
              <a:rPr lang="fr-FR" sz="1600" dirty="0" err="1" smtClean="0"/>
              <a:t>radiochemists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to </a:t>
            </a:r>
            <a:r>
              <a:rPr lang="fr-FR" sz="1600" dirty="0" err="1" smtClean="0"/>
              <a:t>be</a:t>
            </a:r>
            <a:r>
              <a:rPr lang="fr-FR" sz="1600" dirty="0" smtClean="0"/>
              <a:t> set up</a:t>
            </a:r>
            <a:endParaRPr lang="fr-FR" sz="1600" dirty="0" smtClean="0"/>
          </a:p>
          <a:p>
            <a:pPr lvl="2"/>
            <a:r>
              <a:rPr lang="fr-FR" sz="1600" dirty="0" smtClean="0"/>
              <a:t>So far </a:t>
            </a:r>
            <a:r>
              <a:rPr lang="fr-FR" sz="1600" dirty="0" err="1" smtClean="0"/>
              <a:t>only</a:t>
            </a:r>
            <a:r>
              <a:rPr lang="fr-FR" sz="1600" dirty="0" smtClean="0"/>
              <a:t> radioactive </a:t>
            </a:r>
            <a:r>
              <a:rPr lang="fr-FR" sz="1600" dirty="0" err="1" smtClean="0"/>
              <a:t>gas</a:t>
            </a:r>
            <a:r>
              <a:rPr lang="fr-FR" sz="1600" dirty="0" smtClean="0"/>
              <a:t> </a:t>
            </a:r>
            <a:r>
              <a:rPr lang="fr-FR" sz="1600" dirty="0" err="1" smtClean="0"/>
              <a:t>like</a:t>
            </a:r>
            <a:r>
              <a:rPr lang="fr-FR" sz="1600" dirty="0" smtClean="0"/>
              <a:t> </a:t>
            </a:r>
            <a:r>
              <a:rPr lang="fr-FR" sz="1600" baseline="30000" dirty="0" smtClean="0"/>
              <a:t>85</a:t>
            </a:r>
            <a:r>
              <a:rPr lang="fr-FR" sz="1600" dirty="0" smtClean="0"/>
              <a:t>Kr </a:t>
            </a:r>
            <a:r>
              <a:rPr lang="fr-FR" sz="1600" dirty="0" err="1" smtClean="0"/>
              <a:t>seems</a:t>
            </a:r>
            <a:r>
              <a:rPr lang="fr-FR" sz="1600" dirty="0" smtClean="0"/>
              <a:t> </a:t>
            </a:r>
            <a:r>
              <a:rPr lang="fr-FR" sz="1600" dirty="0" err="1" smtClean="0"/>
              <a:t>immediately</a:t>
            </a:r>
            <a:r>
              <a:rPr lang="fr-FR" sz="1600" dirty="0" smtClean="0"/>
              <a:t> </a:t>
            </a:r>
            <a:r>
              <a:rPr lang="fr-FR" sz="1600" dirty="0" err="1" smtClean="0"/>
              <a:t>feasible</a:t>
            </a:r>
            <a:endParaRPr lang="fr-FR" sz="1600" dirty="0" smtClean="0"/>
          </a:p>
          <a:p>
            <a:pPr lvl="1"/>
            <a:r>
              <a:rPr lang="fr-FR" sz="2000" dirty="0" smtClean="0"/>
              <a:t>A </a:t>
            </a:r>
            <a:r>
              <a:rPr lang="fr-FR" sz="2000" dirty="0" err="1" smtClean="0"/>
              <a:t>detailed</a:t>
            </a:r>
            <a:r>
              <a:rPr lang="fr-FR" sz="2000" dirty="0" smtClean="0"/>
              <a:t> </a:t>
            </a:r>
            <a:r>
              <a:rPr lang="fr-FR" sz="2000" dirty="0" err="1" smtClean="0"/>
              <a:t>feasibility</a:t>
            </a:r>
            <a:r>
              <a:rPr lang="fr-FR" sz="2000" dirty="0" smtClean="0"/>
              <a:t> </a:t>
            </a:r>
            <a:r>
              <a:rPr lang="fr-FR" sz="2000" dirty="0" err="1" smtClean="0"/>
              <a:t>study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to </a:t>
            </a:r>
            <a:r>
              <a:rPr lang="fr-FR" sz="2000" dirty="0" err="1" smtClean="0"/>
              <a:t>be</a:t>
            </a:r>
            <a:r>
              <a:rPr lang="fr-FR" sz="2000" dirty="0" smtClean="0"/>
              <a:t> made for </a:t>
            </a:r>
            <a:r>
              <a:rPr lang="fr-FR" sz="2000" dirty="0" err="1" smtClean="0"/>
              <a:t>each</a:t>
            </a:r>
            <a:r>
              <a:rPr lang="fr-FR" sz="2000" dirty="0" smtClean="0"/>
              <a:t> </a:t>
            </a:r>
            <a:r>
              <a:rPr lang="fr-FR" sz="2000" dirty="0" err="1" smtClean="0"/>
              <a:t>requested</a:t>
            </a:r>
            <a:r>
              <a:rPr lang="fr-FR" sz="2000" dirty="0" smtClean="0"/>
              <a:t> </a:t>
            </a:r>
            <a:r>
              <a:rPr lang="fr-FR" sz="2000" dirty="0" err="1" smtClean="0"/>
              <a:t>beam</a:t>
            </a:r>
            <a:endParaRPr lang="fr-FR" sz="2000" dirty="0" smtClean="0"/>
          </a:p>
          <a:p>
            <a:pPr lvl="2"/>
            <a:r>
              <a:rPr lang="fr-FR" sz="1600" dirty="0" smtClean="0"/>
              <a:t>FRIB and ISOLDE are </a:t>
            </a:r>
            <a:r>
              <a:rPr lang="fr-FR" sz="1600" dirty="0" err="1" smtClean="0"/>
              <a:t>ready</a:t>
            </a:r>
            <a:r>
              <a:rPr lang="fr-FR" sz="1600" dirty="0" smtClean="0"/>
              <a:t> to help</a:t>
            </a:r>
          </a:p>
          <a:p>
            <a:pPr lvl="1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364934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MNT at ALTO and SPIRAL1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At ALTO R&amp;D </a:t>
            </a:r>
            <a:r>
              <a:rPr lang="fr-FR" dirty="0" err="1" smtClean="0"/>
              <a:t>with</a:t>
            </a:r>
            <a:r>
              <a:rPr lang="fr-FR" dirty="0" smtClean="0"/>
              <a:t> Nier Bernas source – talk Maher Cheikh Mhamed</a:t>
            </a:r>
          </a:p>
          <a:p>
            <a:r>
              <a:rPr lang="fr-FR" dirty="0" smtClean="0"/>
              <a:t>At SPIRAL1 TULIP </a:t>
            </a:r>
            <a:r>
              <a:rPr lang="fr-FR" dirty="0" err="1" smtClean="0"/>
              <a:t>like</a:t>
            </a:r>
            <a:r>
              <a:rPr lang="fr-FR" dirty="0" smtClean="0"/>
              <a:t> TISS – </a:t>
            </a:r>
            <a:r>
              <a:rPr lang="fr-FR" dirty="0" err="1" smtClean="0"/>
              <a:t>preliminary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r>
              <a:rPr lang="fr-FR" dirty="0" smtClean="0"/>
              <a:t> Iulian Stefan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And </a:t>
            </a:r>
            <a:r>
              <a:rPr lang="fr-FR" dirty="0" err="1" smtClean="0"/>
              <a:t>also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r>
              <a:rPr lang="fr-FR" dirty="0" err="1" smtClean="0"/>
              <a:t>Testing</a:t>
            </a:r>
            <a:r>
              <a:rPr lang="fr-FR" dirty="0" smtClean="0"/>
              <a:t> </a:t>
            </a:r>
            <a:r>
              <a:rPr lang="fr-FR" dirty="0" err="1" smtClean="0"/>
              <a:t>MNTs</a:t>
            </a:r>
            <a:r>
              <a:rPr lang="fr-FR" dirty="0" smtClean="0"/>
              <a:t> in D2, </a:t>
            </a:r>
            <a:r>
              <a:rPr lang="fr-FR" dirty="0" err="1" smtClean="0"/>
              <a:t>refurbishing</a:t>
            </a:r>
            <a:r>
              <a:rPr lang="fr-FR" dirty="0" smtClean="0"/>
              <a:t> of second cave of SPIRAL 1, fission fragments at SPIRAL1…</a:t>
            </a:r>
          </a:p>
        </p:txBody>
      </p:sp>
    </p:spTree>
    <p:extLst>
      <p:ext uri="{BB962C8B-B14F-4D97-AF65-F5344CB8AC3E}">
        <p14:creationId xmlns:p14="http://schemas.microsoft.com/office/powerpoint/2010/main" val="3211945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Thanks a lot for </a:t>
            </a:r>
            <a:r>
              <a:rPr lang="fr-FR" dirty="0" err="1" smtClean="0"/>
              <a:t>your</a:t>
            </a:r>
            <a:r>
              <a:rPr lang="fr-FR" dirty="0" smtClean="0"/>
              <a:t> attention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It </a:t>
            </a:r>
            <a:r>
              <a:rPr lang="fr-FR" dirty="0" err="1" smtClean="0"/>
              <a:t>was</a:t>
            </a:r>
            <a:r>
              <a:rPr lang="fr-FR" dirty="0" smtClean="0"/>
              <a:t> not an exhaustive </a:t>
            </a:r>
            <a:r>
              <a:rPr lang="fr-FR" dirty="0" err="1" smtClean="0"/>
              <a:t>summary</a:t>
            </a:r>
            <a:endParaRPr lang="fr-FR" dirty="0"/>
          </a:p>
          <a:p>
            <a:r>
              <a:rPr lang="fr-FR" dirty="0" err="1" smtClean="0"/>
              <a:t>Please</a:t>
            </a:r>
            <a:r>
              <a:rPr lang="fr-FR" dirty="0" smtClean="0"/>
              <a:t> </a:t>
            </a:r>
            <a:r>
              <a:rPr lang="fr-FR" dirty="0" err="1" smtClean="0"/>
              <a:t>see</a:t>
            </a:r>
            <a:r>
              <a:rPr lang="fr-FR" dirty="0" smtClean="0"/>
              <a:t> web site for more information </a:t>
            </a:r>
            <a:r>
              <a:rPr lang="fr-FR" dirty="0" smtClean="0">
                <a:hlinkClick r:id="rId2"/>
              </a:rPr>
              <a:t>https://indico.in2p3.fr/event/34404/</a:t>
            </a:r>
            <a:endParaRPr lang="fr-FR" dirty="0" smtClean="0"/>
          </a:p>
          <a:p>
            <a:r>
              <a:rPr lang="fr-FR" dirty="0" smtClean="0"/>
              <a:t>Feedback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organized</a:t>
            </a:r>
            <a:endParaRPr lang="fr-FR" dirty="0" smtClean="0"/>
          </a:p>
          <a:p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beams</a:t>
            </a:r>
            <a:r>
              <a:rPr lang="fr-FR" dirty="0" smtClean="0"/>
              <a:t>,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easy</a:t>
            </a:r>
            <a:r>
              <a:rPr lang="fr-FR" dirty="0" smtClean="0"/>
              <a:t>, </a:t>
            </a:r>
            <a:r>
              <a:rPr lang="fr-FR" dirty="0" err="1" smtClean="0"/>
              <a:t>some</a:t>
            </a:r>
            <a:r>
              <a:rPr lang="fr-FR" dirty="0" smtClean="0"/>
              <a:t> not, </a:t>
            </a:r>
            <a:r>
              <a:rPr lang="fr-FR" b="1" dirty="0" smtClean="0"/>
              <a:t>a </a:t>
            </a:r>
            <a:r>
              <a:rPr lang="fr-FR" b="1" dirty="0" err="1" smtClean="0"/>
              <a:t>priority</a:t>
            </a:r>
            <a:r>
              <a:rPr lang="fr-FR" b="1" dirty="0" smtClean="0"/>
              <a:t> </a:t>
            </a:r>
            <a:r>
              <a:rPr lang="fr-FR" b="1" dirty="0" err="1" smtClean="0"/>
              <a:t>list</a:t>
            </a:r>
            <a:r>
              <a:rPr lang="fr-FR" b="1" dirty="0" smtClean="0"/>
              <a:t> </a:t>
            </a:r>
            <a:r>
              <a:rPr lang="fr-FR" b="1" dirty="0" err="1" smtClean="0"/>
              <a:t>will</a:t>
            </a:r>
            <a:r>
              <a:rPr lang="fr-FR" b="1" dirty="0" smtClean="0"/>
              <a:t>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required</a:t>
            </a:r>
            <a:r>
              <a:rPr lang="fr-FR" b="1" dirty="0" smtClean="0"/>
              <a:t> 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b="1" dirty="0" err="1" smtClean="0"/>
              <a:t>Welcoming</a:t>
            </a:r>
            <a:r>
              <a:rPr lang="fr-FR" b="1" dirty="0" smtClean="0"/>
              <a:t> questions</a:t>
            </a:r>
          </a:p>
        </p:txBody>
      </p:sp>
    </p:spTree>
    <p:extLst>
      <p:ext uri="{BB962C8B-B14F-4D97-AF65-F5344CB8AC3E}">
        <p14:creationId xmlns:p14="http://schemas.microsoft.com/office/powerpoint/2010/main" val="3362427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Table of content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General feedback to SCIPAC – 3 slides Enrique &amp; Mickaël</a:t>
            </a:r>
          </a:p>
          <a:p>
            <a:r>
              <a:rPr lang="fr-FR" sz="2400" dirty="0" smtClean="0"/>
              <a:t>Physics </a:t>
            </a:r>
            <a:r>
              <a:rPr lang="fr-FR" sz="2400" dirty="0" err="1" smtClean="0"/>
              <a:t>interests</a:t>
            </a:r>
            <a:r>
              <a:rPr lang="fr-FR" sz="2400" dirty="0" smtClean="0"/>
              <a:t> </a:t>
            </a:r>
          </a:p>
          <a:p>
            <a:pPr lvl="1"/>
            <a:r>
              <a:rPr lang="fr-FR" sz="2000" dirty="0" smtClean="0"/>
              <a:t>DESIR and SPIRAL 1 </a:t>
            </a:r>
            <a:r>
              <a:rPr lang="fr-FR" sz="2000" dirty="0" err="1" smtClean="0"/>
              <a:t>beams</a:t>
            </a:r>
            <a:r>
              <a:rPr lang="fr-FR" sz="2000" dirty="0" smtClean="0"/>
              <a:t>: slides B. </a:t>
            </a:r>
            <a:r>
              <a:rPr lang="fr-FR" sz="2000" dirty="0" err="1" smtClean="0"/>
              <a:t>Blank</a:t>
            </a:r>
            <a:endParaRPr lang="fr-FR" sz="2000" dirty="0" smtClean="0"/>
          </a:p>
          <a:p>
            <a:pPr lvl="1"/>
            <a:r>
              <a:rPr lang="fr-FR" sz="2000" dirty="0" smtClean="0"/>
              <a:t>ALTO: slide D. Verney</a:t>
            </a:r>
          </a:p>
          <a:p>
            <a:r>
              <a:rPr lang="fr-FR" sz="2400" dirty="0" err="1" smtClean="0"/>
              <a:t>Developments</a:t>
            </a:r>
            <a:r>
              <a:rPr lang="fr-FR" sz="2400" dirty="0" smtClean="0"/>
              <a:t> of </a:t>
            </a:r>
            <a:r>
              <a:rPr lang="fr-FR" sz="2400" dirty="0" err="1" smtClean="0"/>
              <a:t>beams</a:t>
            </a:r>
            <a:r>
              <a:rPr lang="fr-FR" sz="2400" dirty="0" smtClean="0"/>
              <a:t> – slides P. Chauveau and P. Jardin as </a:t>
            </a:r>
            <a:r>
              <a:rPr lang="fr-FR" sz="2400" dirty="0" err="1" smtClean="0"/>
              <a:t>examples</a:t>
            </a:r>
            <a:endParaRPr lang="fr-FR" sz="2400" dirty="0" smtClean="0"/>
          </a:p>
          <a:p>
            <a:r>
              <a:rPr lang="fr-FR" sz="2400" dirty="0" smtClean="0"/>
              <a:t>Open questions</a:t>
            </a:r>
          </a:p>
          <a:p>
            <a:pPr lvl="1"/>
            <a:r>
              <a:rPr lang="fr-FR" sz="2000" dirty="0" smtClean="0"/>
              <a:t>Laser ionisation at SPIRAL 1</a:t>
            </a:r>
          </a:p>
          <a:p>
            <a:pPr lvl="1"/>
            <a:r>
              <a:rPr lang="fr-FR" sz="2000" dirty="0" smtClean="0"/>
              <a:t>Batch mode at SPIRAL 1</a:t>
            </a:r>
          </a:p>
          <a:p>
            <a:pPr lvl="1"/>
            <a:r>
              <a:rPr lang="fr-FR" sz="2000" dirty="0" smtClean="0"/>
              <a:t>MNT at ALTO and SPIRAL 1</a:t>
            </a:r>
            <a:endParaRPr lang="fr-FR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6128426" y="4610911"/>
            <a:ext cx="5593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Not a full </a:t>
            </a:r>
            <a:r>
              <a:rPr lang="fr-FR" b="1" dirty="0" err="1" smtClean="0">
                <a:solidFill>
                  <a:srgbClr val="0070C0"/>
                </a:solidFill>
              </a:rPr>
              <a:t>summary</a:t>
            </a:r>
            <a:r>
              <a:rPr lang="fr-FR" b="1" dirty="0" smtClean="0">
                <a:solidFill>
                  <a:srgbClr val="0070C0"/>
                </a:solidFill>
              </a:rPr>
              <a:t>!  Just slides </a:t>
            </a:r>
            <a:r>
              <a:rPr lang="fr-FR" b="1" dirty="0" err="1" smtClean="0">
                <a:solidFill>
                  <a:srgbClr val="0070C0"/>
                </a:solidFill>
              </a:rPr>
              <a:t>picked</a:t>
            </a:r>
            <a:r>
              <a:rPr lang="fr-FR" b="1" dirty="0" smtClean="0">
                <a:solidFill>
                  <a:srgbClr val="0070C0"/>
                </a:solidFill>
              </a:rPr>
              <a:t> up </a:t>
            </a:r>
            <a:r>
              <a:rPr lang="fr-FR" b="1" dirty="0" err="1" smtClean="0">
                <a:solidFill>
                  <a:srgbClr val="0070C0"/>
                </a:solidFill>
              </a:rPr>
              <a:t>here</a:t>
            </a:r>
            <a:r>
              <a:rPr lang="fr-FR" b="1" dirty="0" smtClean="0">
                <a:solidFill>
                  <a:srgbClr val="0070C0"/>
                </a:solidFill>
              </a:rPr>
              <a:t> and </a:t>
            </a:r>
            <a:r>
              <a:rPr lang="fr-FR" b="1" dirty="0" err="1" smtClean="0">
                <a:solidFill>
                  <a:srgbClr val="0070C0"/>
                </a:solidFill>
              </a:rPr>
              <a:t>there</a:t>
            </a:r>
            <a:endParaRPr lang="fr-FR" b="1" dirty="0" smtClean="0">
              <a:solidFill>
                <a:srgbClr val="0070C0"/>
              </a:solidFill>
            </a:endParaRPr>
          </a:p>
          <a:p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535055" y="5530632"/>
            <a:ext cx="7545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Please</a:t>
            </a:r>
            <a:r>
              <a:rPr lang="fr-FR" dirty="0" smtClean="0"/>
              <a:t> </a:t>
            </a:r>
            <a:r>
              <a:rPr lang="fr-FR" dirty="0" err="1" smtClean="0"/>
              <a:t>see</a:t>
            </a:r>
            <a:r>
              <a:rPr lang="fr-FR" dirty="0" smtClean="0"/>
              <a:t> web site for more information </a:t>
            </a:r>
            <a:r>
              <a:rPr lang="fr-FR" dirty="0" smtClean="0">
                <a:hlinkClick r:id="rId2"/>
              </a:rPr>
              <a:t>https://indico.in2p3.fr/event/34404/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7145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Table of content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General feedback to SCIPAC </a:t>
            </a:r>
            <a:r>
              <a:rPr lang="fr-FR" sz="2400" dirty="0" smtClean="0"/>
              <a:t>– 3 slides Enrique &amp; Mickaël</a:t>
            </a:r>
          </a:p>
          <a:p>
            <a:r>
              <a:rPr lang="fr-FR" sz="2400" dirty="0" smtClean="0"/>
              <a:t>Physics </a:t>
            </a:r>
            <a:r>
              <a:rPr lang="fr-FR" sz="2400" dirty="0" err="1" smtClean="0"/>
              <a:t>interests</a:t>
            </a:r>
            <a:r>
              <a:rPr lang="fr-FR" sz="2400" dirty="0" smtClean="0"/>
              <a:t> </a:t>
            </a:r>
          </a:p>
          <a:p>
            <a:pPr lvl="1"/>
            <a:r>
              <a:rPr lang="fr-FR" sz="2000" dirty="0" smtClean="0"/>
              <a:t>DESIR and SPIRAL 1 </a:t>
            </a:r>
            <a:r>
              <a:rPr lang="fr-FR" sz="2000" dirty="0" err="1" smtClean="0"/>
              <a:t>beams</a:t>
            </a:r>
            <a:r>
              <a:rPr lang="fr-FR" sz="2000" dirty="0" smtClean="0"/>
              <a:t>: slides B. </a:t>
            </a:r>
            <a:r>
              <a:rPr lang="fr-FR" sz="2000" dirty="0" err="1" smtClean="0"/>
              <a:t>Blank</a:t>
            </a:r>
            <a:endParaRPr lang="fr-FR" sz="2000" dirty="0" smtClean="0"/>
          </a:p>
          <a:p>
            <a:pPr lvl="1"/>
            <a:r>
              <a:rPr lang="fr-FR" sz="2000" dirty="0" smtClean="0"/>
              <a:t>ALTO: slide D. Verney</a:t>
            </a:r>
          </a:p>
          <a:p>
            <a:r>
              <a:rPr lang="fr-FR" sz="2400" dirty="0" err="1" smtClean="0"/>
              <a:t>Developments</a:t>
            </a:r>
            <a:r>
              <a:rPr lang="fr-FR" sz="2400" dirty="0" smtClean="0"/>
              <a:t> of </a:t>
            </a:r>
            <a:r>
              <a:rPr lang="fr-FR" sz="2400" dirty="0" err="1" smtClean="0"/>
              <a:t>beams</a:t>
            </a:r>
            <a:r>
              <a:rPr lang="fr-FR" sz="2400" dirty="0" smtClean="0"/>
              <a:t> – slides P. Chauveau and P. Jardin as </a:t>
            </a:r>
            <a:r>
              <a:rPr lang="fr-FR" sz="2400" dirty="0" err="1" smtClean="0"/>
              <a:t>examples</a:t>
            </a:r>
            <a:endParaRPr lang="fr-FR" sz="2400" dirty="0" smtClean="0"/>
          </a:p>
          <a:p>
            <a:r>
              <a:rPr lang="fr-FR" sz="2400" dirty="0" smtClean="0"/>
              <a:t>Open questions</a:t>
            </a:r>
          </a:p>
          <a:p>
            <a:pPr lvl="1"/>
            <a:r>
              <a:rPr lang="fr-FR" sz="2000" dirty="0" smtClean="0"/>
              <a:t>Laser ionisation at SPIRAL 1</a:t>
            </a:r>
          </a:p>
          <a:p>
            <a:pPr lvl="1"/>
            <a:r>
              <a:rPr lang="fr-FR" sz="2000" dirty="0" smtClean="0"/>
              <a:t>Batch mode at SPIRAL 1</a:t>
            </a:r>
          </a:p>
          <a:p>
            <a:pPr lvl="1"/>
            <a:r>
              <a:rPr lang="fr-FR" sz="2000" dirty="0" smtClean="0"/>
              <a:t>MNT at ALTO and SPIRAL 1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965760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05FB0A-A60D-475D-87DF-FB5D6637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26 mars 2025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Workshop R&amp;D for new ISOL Beams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A8695EF-41AF-4548-B643-F11DFF7B0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6085" y="736736"/>
            <a:ext cx="6804788" cy="2855253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1811" dirty="0"/>
              <a:t>Workshop on R&amp;D strategy for radioactive beams </a:t>
            </a:r>
            <a:r>
              <a:rPr lang="en-GB" sz="1811" dirty="0"/>
              <a:t>:</a:t>
            </a:r>
          </a:p>
          <a:p>
            <a:pPr marL="323383" indent="-323383">
              <a:lnSpc>
                <a:spcPct val="110000"/>
              </a:lnSpc>
              <a:buFontTx/>
              <a:buChar char="-"/>
            </a:pPr>
            <a:r>
              <a:rPr lang="en-GB" sz="1811" dirty="0">
                <a:solidFill>
                  <a:srgbClr val="D0661C"/>
                </a:solidFill>
              </a:rPr>
              <a:t>Common GANIL-SPIRAL1 / </a:t>
            </a:r>
            <a:r>
              <a:rPr lang="en-GB" sz="1811" dirty="0" err="1">
                <a:solidFill>
                  <a:srgbClr val="D0661C"/>
                </a:solidFill>
              </a:rPr>
              <a:t>IJCLab</a:t>
            </a:r>
            <a:r>
              <a:rPr lang="en-GB" sz="1811" dirty="0">
                <a:solidFill>
                  <a:srgbClr val="D0661C"/>
                </a:solidFill>
              </a:rPr>
              <a:t>-ALTO</a:t>
            </a:r>
          </a:p>
          <a:p>
            <a:pPr marL="323383" indent="-323383">
              <a:lnSpc>
                <a:spcPct val="110000"/>
              </a:lnSpc>
              <a:buFontTx/>
              <a:buChar char="-"/>
            </a:pPr>
            <a:r>
              <a:rPr lang="en-GB" sz="1811" dirty="0">
                <a:solidFill>
                  <a:srgbClr val="D0661C"/>
                </a:solidFill>
              </a:rPr>
              <a:t>In the framework of the “Master </a:t>
            </a:r>
            <a:r>
              <a:rPr lang="en-GB" sz="1811" dirty="0" err="1">
                <a:solidFill>
                  <a:srgbClr val="D0661C"/>
                </a:solidFill>
              </a:rPr>
              <a:t>Projets</a:t>
            </a:r>
            <a:r>
              <a:rPr lang="en-GB" sz="1811" dirty="0">
                <a:solidFill>
                  <a:srgbClr val="D0661C"/>
                </a:solidFill>
              </a:rPr>
              <a:t> Ions </a:t>
            </a:r>
            <a:r>
              <a:rPr lang="en-GB" sz="1811" dirty="0" err="1">
                <a:solidFill>
                  <a:srgbClr val="D0661C"/>
                </a:solidFill>
              </a:rPr>
              <a:t>Radioactifs</a:t>
            </a:r>
            <a:r>
              <a:rPr lang="en-GB" sz="1811" dirty="0">
                <a:solidFill>
                  <a:srgbClr val="D0661C"/>
                </a:solidFill>
              </a:rPr>
              <a:t>”</a:t>
            </a:r>
          </a:p>
          <a:p>
            <a:pPr marL="323383" indent="-323383">
              <a:lnSpc>
                <a:spcPct val="110000"/>
              </a:lnSpc>
              <a:buFontTx/>
              <a:buChar char="-"/>
            </a:pPr>
            <a:r>
              <a:rPr lang="en-GB" sz="1811" dirty="0">
                <a:solidFill>
                  <a:srgbClr val="D0661C"/>
                </a:solidFill>
              </a:rPr>
              <a:t>2 guests : Batch Mode (FRIB) – Laser ion source (ISOLDE)</a:t>
            </a:r>
          </a:p>
          <a:p>
            <a:pPr marL="323383" indent="-323383">
              <a:lnSpc>
                <a:spcPct val="110000"/>
              </a:lnSpc>
              <a:buFontTx/>
              <a:buChar char="-"/>
            </a:pPr>
            <a:r>
              <a:rPr lang="en-GB" sz="1811" dirty="0">
                <a:solidFill>
                  <a:srgbClr val="D0661C"/>
                </a:solidFill>
              </a:rPr>
              <a:t>64 participants (Researchers </a:t>
            </a:r>
            <a:r>
              <a:rPr lang="en-GB" sz="1811" dirty="0">
                <a:solidFill>
                  <a:srgbClr val="D0661C"/>
                </a:solidFill>
              </a:rPr>
              <a:t>and </a:t>
            </a:r>
            <a:r>
              <a:rPr lang="en-GB" sz="1811" dirty="0">
                <a:solidFill>
                  <a:srgbClr val="D0661C"/>
                </a:solidFill>
              </a:rPr>
              <a:t>engineers) (50% zoom - 50% at Caen)</a:t>
            </a:r>
          </a:p>
          <a:p>
            <a:pPr marL="323383" indent="-323383">
              <a:lnSpc>
                <a:spcPct val="110000"/>
              </a:lnSpc>
              <a:buFontTx/>
              <a:buChar char="-"/>
            </a:pPr>
            <a:r>
              <a:rPr lang="en-GB" sz="1811" dirty="0">
                <a:solidFill>
                  <a:srgbClr val="D0661C"/>
                </a:solidFill>
              </a:rPr>
              <a:t>All presentations are online</a:t>
            </a:r>
          </a:p>
          <a:p>
            <a:pPr marL="323383" indent="-323383">
              <a:lnSpc>
                <a:spcPct val="110000"/>
              </a:lnSpc>
              <a:buFontTx/>
              <a:buChar char="-"/>
            </a:pPr>
            <a:r>
              <a:rPr lang="en-US" sz="1811" dirty="0">
                <a:solidFill>
                  <a:srgbClr val="D0661C"/>
                </a:solidFill>
              </a:rPr>
              <a:t>About 20 beam development requests received</a:t>
            </a:r>
            <a:endParaRPr lang="en-GB" sz="1811" dirty="0">
              <a:solidFill>
                <a:srgbClr val="D0661C"/>
              </a:solidFill>
            </a:endParaRP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660" y="112"/>
            <a:ext cx="4889668" cy="739571"/>
          </a:xfrm>
        </p:spPr>
        <p:txBody>
          <a:bodyPr>
            <a:normAutofit/>
          </a:bodyPr>
          <a:lstStyle/>
          <a:p>
            <a:r>
              <a:rPr lang="fr-FR" sz="3621" dirty="0"/>
              <a:t>Workshop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461" y="722547"/>
            <a:ext cx="5266877" cy="574392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45" y="3589691"/>
            <a:ext cx="4489467" cy="29360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176981-8B74-488A-821C-469FAE9B794A}"/>
              </a:ext>
            </a:extLst>
          </p:cNvPr>
          <p:cNvSpPr/>
          <p:nvPr/>
        </p:nvSpPr>
        <p:spPr>
          <a:xfrm>
            <a:off x="8085245" y="440661"/>
            <a:ext cx="3544703" cy="283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45" b="1" i="1" dirty="0">
                <a:solidFill>
                  <a:srgbClr val="D0661C"/>
                </a:solidFill>
              </a:rPr>
              <a:t>https://indico.in2p3.fr/event/34404/overview</a:t>
            </a:r>
          </a:p>
        </p:txBody>
      </p:sp>
    </p:spTree>
    <p:extLst>
      <p:ext uri="{BB962C8B-B14F-4D97-AF65-F5344CB8AC3E}">
        <p14:creationId xmlns:p14="http://schemas.microsoft.com/office/powerpoint/2010/main" val="2759520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A8695EF-41AF-4548-B643-F11DFF7B0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10" y="1203771"/>
            <a:ext cx="11299231" cy="495429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2037" dirty="0"/>
              <a:t>Objectives </a:t>
            </a:r>
          </a:p>
          <a:p>
            <a:pPr marL="323383" indent="-32338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037" dirty="0">
                <a:solidFill>
                  <a:srgbClr val="D0671C"/>
                </a:solidFill>
              </a:rPr>
              <a:t>Collecting requests for beam development in the following context:</a:t>
            </a:r>
            <a:endParaRPr lang="en-GB" sz="2037" dirty="0">
              <a:solidFill>
                <a:srgbClr val="D0671C"/>
              </a:solidFill>
            </a:endParaRPr>
          </a:p>
          <a:p>
            <a:pPr marL="919846" lvl="2" indent="-409619">
              <a:lnSpc>
                <a:spcPct val="110000"/>
              </a:lnSpc>
            </a:pPr>
            <a:r>
              <a:rPr lang="en-GB" sz="1811" dirty="0">
                <a:solidFill>
                  <a:srgbClr val="232F49"/>
                </a:solidFill>
              </a:rPr>
              <a:t>AGATA coming back at GANIL </a:t>
            </a:r>
            <a:r>
              <a:rPr lang="en-GB" sz="1811" dirty="0">
                <a:solidFill>
                  <a:srgbClr val="232F49"/>
                </a:solidFill>
              </a:rPr>
              <a:t>in 2029-2031</a:t>
            </a:r>
          </a:p>
          <a:p>
            <a:pPr marL="919846" lvl="2" indent="-409619">
              <a:lnSpc>
                <a:spcPct val="110000"/>
              </a:lnSpc>
            </a:pPr>
            <a:r>
              <a:rPr lang="en-GB" sz="1811" dirty="0">
                <a:solidFill>
                  <a:srgbClr val="232F49"/>
                </a:solidFill>
              </a:rPr>
              <a:t>Start-up of the DESIR experimental hall</a:t>
            </a:r>
          </a:p>
          <a:p>
            <a:pPr marL="919846" lvl="2" indent="-409619">
              <a:lnSpc>
                <a:spcPct val="110000"/>
              </a:lnSpc>
            </a:pPr>
            <a:r>
              <a:rPr lang="en-GB" sz="1811" dirty="0">
                <a:solidFill>
                  <a:srgbClr val="232F49"/>
                </a:solidFill>
              </a:rPr>
              <a:t>ALTO developments</a:t>
            </a:r>
          </a:p>
          <a:p>
            <a:pPr marL="388060" lvl="1" indent="-388060">
              <a:lnSpc>
                <a:spcPct val="100000"/>
              </a:lnSpc>
              <a:spcBef>
                <a:spcPts val="1132"/>
              </a:spcBef>
            </a:pPr>
            <a:r>
              <a:rPr lang="en-GB" sz="2037" b="1" dirty="0">
                <a:solidFill>
                  <a:srgbClr val="D0671C"/>
                </a:solidFill>
              </a:rPr>
              <a:t>Bring the protagonists together (Platform </a:t>
            </a:r>
            <a:r>
              <a:rPr lang="en-GB" sz="2037" b="1" dirty="0">
                <a:solidFill>
                  <a:srgbClr val="D0671C"/>
                </a:solidFill>
              </a:rPr>
              <a:t>– </a:t>
            </a:r>
            <a:r>
              <a:rPr lang="en-GB" sz="2037" b="1" dirty="0">
                <a:solidFill>
                  <a:srgbClr val="D0671C"/>
                </a:solidFill>
              </a:rPr>
              <a:t>Users)</a:t>
            </a:r>
          </a:p>
          <a:p>
            <a:pPr marL="916253" lvl="1" indent="-406026">
              <a:lnSpc>
                <a:spcPct val="100000"/>
              </a:lnSpc>
              <a:spcBef>
                <a:spcPts val="1132"/>
              </a:spcBef>
            </a:pPr>
            <a:r>
              <a:rPr lang="en-GB" sz="1811" dirty="0">
                <a:solidFill>
                  <a:srgbClr val="232F49"/>
                </a:solidFill>
              </a:rPr>
              <a:t>Bring </a:t>
            </a:r>
            <a:r>
              <a:rPr lang="en-GB" sz="1811" dirty="0">
                <a:solidFill>
                  <a:srgbClr val="232F49"/>
                </a:solidFill>
              </a:rPr>
              <a:t>beam users </a:t>
            </a:r>
            <a:r>
              <a:rPr lang="en-GB" sz="1811" dirty="0">
                <a:solidFill>
                  <a:srgbClr val="232F49"/>
                </a:solidFill>
              </a:rPr>
              <a:t>together with </a:t>
            </a:r>
            <a:r>
              <a:rPr lang="en-GB" sz="1811" dirty="0">
                <a:solidFill>
                  <a:srgbClr val="232F49"/>
                </a:solidFill>
              </a:rPr>
              <a:t>beam R&amp;D protagonists </a:t>
            </a:r>
            <a:endParaRPr lang="en-GB" sz="1811" dirty="0">
              <a:solidFill>
                <a:srgbClr val="232F49"/>
              </a:solidFill>
            </a:endParaRPr>
          </a:p>
          <a:p>
            <a:pPr marL="916253" lvl="1" indent="-406026">
              <a:lnSpc>
                <a:spcPct val="100000"/>
              </a:lnSpc>
              <a:spcBef>
                <a:spcPts val="1132"/>
              </a:spcBef>
            </a:pPr>
            <a:r>
              <a:rPr lang="en-US" sz="1811" dirty="0">
                <a:solidFill>
                  <a:srgbClr val="232F49"/>
                </a:solidFill>
              </a:rPr>
              <a:t>Help identifying </a:t>
            </a:r>
            <a:r>
              <a:rPr lang="en-US" sz="1811" dirty="0">
                <a:solidFill>
                  <a:srgbClr val="232F49"/>
                </a:solidFill>
              </a:rPr>
              <a:t>priority cases </a:t>
            </a:r>
            <a:r>
              <a:rPr lang="en-US" sz="1811" dirty="0">
                <a:solidFill>
                  <a:srgbClr val="232F49"/>
                </a:solidFill>
              </a:rPr>
              <a:t>on both sites </a:t>
            </a:r>
            <a:r>
              <a:rPr lang="en-US" sz="1811" dirty="0">
                <a:solidFill>
                  <a:srgbClr val="232F49"/>
                </a:solidFill>
              </a:rPr>
              <a:t>in the </a:t>
            </a:r>
            <a:r>
              <a:rPr lang="en-US" sz="1811" dirty="0">
                <a:solidFill>
                  <a:srgbClr val="232F49"/>
                </a:solidFill>
              </a:rPr>
              <a:t>short and medium term</a:t>
            </a:r>
            <a:endParaRPr lang="en-GB" sz="1811" dirty="0">
              <a:solidFill>
                <a:srgbClr val="232F49"/>
              </a:solidFill>
            </a:endParaRPr>
          </a:p>
          <a:p>
            <a:pPr marL="388060" lvl="1" indent="-388060">
              <a:lnSpc>
                <a:spcPct val="100000"/>
              </a:lnSpc>
              <a:spcBef>
                <a:spcPts val="1132"/>
              </a:spcBef>
            </a:pPr>
            <a:r>
              <a:rPr lang="en-GB" sz="2037" b="1" dirty="0">
                <a:solidFill>
                  <a:srgbClr val="D0671C"/>
                </a:solidFill>
              </a:rPr>
              <a:t>Support shared visions</a:t>
            </a:r>
          </a:p>
          <a:p>
            <a:pPr marL="916253" lvl="1" indent="-388060">
              <a:lnSpc>
                <a:spcPct val="100000"/>
              </a:lnSpc>
              <a:spcBef>
                <a:spcPts val="1132"/>
              </a:spcBef>
            </a:pPr>
            <a:r>
              <a:rPr lang="en-US" sz="1811" dirty="0">
                <a:solidFill>
                  <a:srgbClr val="232F49"/>
                </a:solidFill>
              </a:rPr>
              <a:t>Strategic discussions on platform investments</a:t>
            </a:r>
          </a:p>
          <a:p>
            <a:pPr marL="916253" lvl="1" indent="-388060">
              <a:lnSpc>
                <a:spcPct val="100000"/>
              </a:lnSpc>
              <a:spcBef>
                <a:spcPts val="1132"/>
              </a:spcBef>
            </a:pPr>
            <a:r>
              <a:rPr lang="en-US" sz="1811" dirty="0">
                <a:solidFill>
                  <a:srgbClr val="232F49"/>
                </a:solidFill>
              </a:rPr>
              <a:t>Comparison of user </a:t>
            </a:r>
            <a:r>
              <a:rPr lang="en-US" sz="1811" dirty="0" smtClean="0">
                <a:solidFill>
                  <a:srgbClr val="232F49"/>
                </a:solidFill>
              </a:rPr>
              <a:t>objectives with R&amp;D in </a:t>
            </a:r>
            <a:r>
              <a:rPr lang="en-US" sz="1811" dirty="0">
                <a:solidFill>
                  <a:srgbClr val="232F49"/>
                </a:solidFill>
              </a:rPr>
              <a:t>progress, or </a:t>
            </a:r>
            <a:r>
              <a:rPr lang="en-US" sz="1811" dirty="0">
                <a:solidFill>
                  <a:srgbClr val="232F49"/>
                </a:solidFill>
              </a:rPr>
              <a:t>to</a:t>
            </a:r>
            <a:br>
              <a:rPr lang="en-US" sz="1811" dirty="0">
                <a:solidFill>
                  <a:srgbClr val="232F49"/>
                </a:solidFill>
              </a:rPr>
            </a:br>
            <a:r>
              <a:rPr lang="en-US" sz="1811" dirty="0">
                <a:solidFill>
                  <a:srgbClr val="232F49"/>
                </a:solidFill>
              </a:rPr>
              <a:t> be carried out</a:t>
            </a:r>
            <a:endParaRPr lang="en-GB" sz="1811" dirty="0">
              <a:solidFill>
                <a:srgbClr val="232F49"/>
              </a:solidFill>
            </a:endParaRP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21" dirty="0"/>
              <a:t>Workshop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19350" r="13406" b="2409"/>
          <a:stretch/>
        </p:blipFill>
        <p:spPr>
          <a:xfrm>
            <a:off x="8924522" y="3015486"/>
            <a:ext cx="2957585" cy="174766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155" y="4880741"/>
            <a:ext cx="2951792" cy="166038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0361" y="675055"/>
            <a:ext cx="2957585" cy="2218189"/>
          </a:xfrm>
          <a:prstGeom prst="rect">
            <a:avLst/>
          </a:prstGeom>
        </p:spPr>
      </p:pic>
      <p:sp>
        <p:nvSpPr>
          <p:cNvPr id="12" name="Espace réservé de la date 1">
            <a:extLst>
              <a:ext uri="{FF2B5EF4-FFF2-40B4-BE49-F238E27FC236}">
                <a16:creationId xmlns:a16="http://schemas.microsoft.com/office/drawing/2014/main" id="{D505FB0A-A60D-475D-87DF-FB5D6637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9146" y="6556285"/>
            <a:ext cx="1711384" cy="301604"/>
          </a:xfrm>
        </p:spPr>
        <p:txBody>
          <a:bodyPr/>
          <a:lstStyle/>
          <a:p>
            <a:r>
              <a:rPr lang="fr-FR" dirty="0"/>
              <a:t>26 mars 2025</a:t>
            </a:r>
          </a:p>
        </p:txBody>
      </p:sp>
      <p:sp>
        <p:nvSpPr>
          <p:cNvPr id="1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6682" y="6562372"/>
            <a:ext cx="5541624" cy="289372"/>
          </a:xfrm>
        </p:spPr>
        <p:txBody>
          <a:bodyPr/>
          <a:lstStyle/>
          <a:p>
            <a:r>
              <a:rPr lang="en-US" dirty="0"/>
              <a:t>Workshop R&amp;D for new ISOL Beams</a:t>
            </a:r>
          </a:p>
        </p:txBody>
      </p:sp>
    </p:spTree>
    <p:extLst>
      <p:ext uri="{BB962C8B-B14F-4D97-AF65-F5344CB8AC3E}">
        <p14:creationId xmlns:p14="http://schemas.microsoft.com/office/powerpoint/2010/main" val="572938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A8695EF-41AF-4548-B643-F11DFF7B0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10" y="771642"/>
            <a:ext cx="7171513" cy="537863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2037" dirty="0"/>
              <a:t>Presentations</a:t>
            </a:r>
          </a:p>
          <a:p>
            <a:pPr marL="388060" lvl="1" indent="-388060">
              <a:lnSpc>
                <a:spcPct val="100000"/>
              </a:lnSpc>
              <a:spcBef>
                <a:spcPts val="453"/>
              </a:spcBef>
            </a:pPr>
            <a:r>
              <a:rPr lang="en-US" sz="1584" dirty="0">
                <a:solidFill>
                  <a:srgbClr val="D0671C"/>
                </a:solidFill>
              </a:rPr>
              <a:t>The first </a:t>
            </a:r>
            <a:r>
              <a:rPr lang="en-US" sz="1584" dirty="0">
                <a:solidFill>
                  <a:srgbClr val="D0671C"/>
                </a:solidFill>
              </a:rPr>
              <a:t>afternoon was </a:t>
            </a:r>
            <a:r>
              <a:rPr lang="en-US" sz="1584" dirty="0">
                <a:solidFill>
                  <a:srgbClr val="D0671C"/>
                </a:solidFill>
              </a:rPr>
              <a:t>devoted to the needs of the scientific community and platform operations.</a:t>
            </a:r>
          </a:p>
          <a:p>
            <a:pPr marL="388060" lvl="1" indent="-388060">
              <a:lnSpc>
                <a:spcPct val="100000"/>
              </a:lnSpc>
              <a:spcBef>
                <a:spcPts val="453"/>
              </a:spcBef>
            </a:pPr>
            <a:r>
              <a:rPr lang="en-US" sz="1584" dirty="0">
                <a:solidFill>
                  <a:srgbClr val="D0671C"/>
                </a:solidFill>
              </a:rPr>
              <a:t>Many presentations were given on R&amp;D associated with the production of new beams (targets, sources, lasers, batch mode, etc.).</a:t>
            </a:r>
            <a:endParaRPr lang="en-GB" sz="1584" dirty="0">
              <a:solidFill>
                <a:srgbClr val="D0671C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2037" dirty="0"/>
              <a:t>Discussions </a:t>
            </a:r>
          </a:p>
          <a:p>
            <a:pPr marL="388060" lvl="1" indent="-388060">
              <a:lnSpc>
                <a:spcPct val="100000"/>
              </a:lnSpc>
              <a:spcBef>
                <a:spcPts val="453"/>
              </a:spcBef>
            </a:pPr>
            <a:r>
              <a:rPr lang="en-US" sz="1584" dirty="0">
                <a:solidFill>
                  <a:srgbClr val="D0671C"/>
                </a:solidFill>
              </a:rPr>
              <a:t>Numerous discussions on ion beam purification and </a:t>
            </a:r>
            <a:r>
              <a:rPr lang="en-US" sz="1584" dirty="0">
                <a:solidFill>
                  <a:srgbClr val="D0671C"/>
                </a:solidFill>
              </a:rPr>
              <a:t>on the </a:t>
            </a:r>
            <a:r>
              <a:rPr lang="en-US" sz="1584" dirty="0">
                <a:solidFill>
                  <a:srgbClr val="D0671C"/>
                </a:solidFill>
              </a:rPr>
              <a:t>availability of national facilities for nuclear physics experiments.</a:t>
            </a:r>
            <a:endParaRPr lang="en-GB" sz="1132" dirty="0">
              <a:solidFill>
                <a:srgbClr val="D0671C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1132"/>
              </a:spcBef>
              <a:buNone/>
            </a:pPr>
            <a:r>
              <a:rPr lang="en-GB" sz="2037" b="1" dirty="0">
                <a:solidFill>
                  <a:srgbClr val="24314C"/>
                </a:solidFill>
              </a:rPr>
              <a:t>Outcome</a:t>
            </a:r>
          </a:p>
          <a:p>
            <a:pPr marL="323383" lvl="1" indent="-323383">
              <a:lnSpc>
                <a:spcPct val="100000"/>
              </a:lnSpc>
              <a:spcBef>
                <a:spcPts val="1132"/>
              </a:spcBef>
            </a:pPr>
            <a:r>
              <a:rPr lang="en-US" sz="1584" dirty="0">
                <a:solidFill>
                  <a:srgbClr val="D0671C"/>
                </a:solidFill>
              </a:rPr>
              <a:t>Good discussions and constructive exchanges between the </a:t>
            </a:r>
            <a:r>
              <a:rPr lang="en-US" sz="1584" dirty="0">
                <a:solidFill>
                  <a:srgbClr val="D0671C"/>
                </a:solidFill>
              </a:rPr>
              <a:t>protagonists </a:t>
            </a:r>
            <a:r>
              <a:rPr lang="en-US" sz="1584" dirty="0">
                <a:solidFill>
                  <a:srgbClr val="D0671C"/>
                </a:solidFill>
              </a:rPr>
              <a:t>of the radioactive ion beams R&amp;D.</a:t>
            </a:r>
            <a:endParaRPr lang="en-GB" sz="1584" dirty="0">
              <a:solidFill>
                <a:srgbClr val="D0671C"/>
              </a:solidFill>
            </a:endParaRPr>
          </a:p>
          <a:p>
            <a:pPr marL="323383" lvl="1" indent="-323383">
              <a:lnSpc>
                <a:spcPct val="100000"/>
              </a:lnSpc>
              <a:spcBef>
                <a:spcPts val="1132"/>
              </a:spcBef>
            </a:pPr>
            <a:r>
              <a:rPr lang="en-US" sz="1584" dirty="0">
                <a:solidFill>
                  <a:srgbClr val="D0671C"/>
                </a:solidFill>
              </a:rPr>
              <a:t>Bringing together beam users and </a:t>
            </a:r>
            <a:r>
              <a:rPr lang="en-US" sz="1584" dirty="0">
                <a:solidFill>
                  <a:srgbClr val="D0671C"/>
                </a:solidFill>
              </a:rPr>
              <a:t>beam R&amp;D </a:t>
            </a:r>
            <a:r>
              <a:rPr lang="en-US" sz="1584" dirty="0">
                <a:solidFill>
                  <a:srgbClr val="D0671C"/>
                </a:solidFill>
              </a:rPr>
              <a:t>protagonists in one place is a very positive point.</a:t>
            </a:r>
            <a:endParaRPr lang="en-GB" sz="1584" dirty="0">
              <a:solidFill>
                <a:srgbClr val="24314C"/>
              </a:solidFill>
            </a:endParaRPr>
          </a:p>
          <a:p>
            <a:pPr marL="323383" lvl="1" indent="-323383">
              <a:lnSpc>
                <a:spcPct val="100000"/>
              </a:lnSpc>
              <a:spcBef>
                <a:spcPts val="1132"/>
              </a:spcBef>
            </a:pPr>
            <a:r>
              <a:rPr lang="en-US" sz="1584" dirty="0">
                <a:solidFill>
                  <a:srgbClr val="D0671C"/>
                </a:solidFill>
              </a:rPr>
              <a:t>Lots of information </a:t>
            </a:r>
            <a:r>
              <a:rPr lang="en-US" sz="1584" dirty="0">
                <a:solidFill>
                  <a:srgbClr val="D0671C"/>
                </a:solidFill>
              </a:rPr>
              <a:t>to process on </a:t>
            </a:r>
            <a:r>
              <a:rPr lang="en-US" sz="1584" dirty="0">
                <a:solidFill>
                  <a:srgbClr val="D0671C"/>
                </a:solidFill>
              </a:rPr>
              <a:t>the R&amp;D directions for the coming years</a:t>
            </a:r>
            <a:r>
              <a:rPr lang="en-GB" sz="1584" dirty="0">
                <a:solidFill>
                  <a:srgbClr val="D0671C"/>
                </a:solidFill>
              </a:rPr>
              <a:t>.</a:t>
            </a:r>
          </a:p>
          <a:p>
            <a:pPr marL="0" lvl="2" indent="0">
              <a:lnSpc>
                <a:spcPct val="100000"/>
              </a:lnSpc>
              <a:spcBef>
                <a:spcPts val="1132"/>
              </a:spcBef>
              <a:buNone/>
            </a:pPr>
            <a:r>
              <a:rPr lang="en-US" sz="1358" dirty="0">
                <a:solidFill>
                  <a:srgbClr val="24314C"/>
                </a:solidFill>
              </a:rPr>
              <a:t>A synthesis and an analysis work is needed to define a common short- and medium-term strategy for both sites.</a:t>
            </a:r>
            <a:endParaRPr lang="en-GB" sz="1358" dirty="0">
              <a:solidFill>
                <a:srgbClr val="D0671C"/>
              </a:solidFill>
            </a:endParaRP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D505FB0A-A60D-475D-87DF-FB5D6637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9146" y="6556285"/>
            <a:ext cx="1711384" cy="301604"/>
          </a:xfrm>
        </p:spPr>
        <p:txBody>
          <a:bodyPr/>
          <a:lstStyle/>
          <a:p>
            <a:r>
              <a:rPr lang="fr-FR" dirty="0"/>
              <a:t>26 mars 2025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6682" y="6562372"/>
            <a:ext cx="5541624" cy="289372"/>
          </a:xfrm>
        </p:spPr>
        <p:txBody>
          <a:bodyPr/>
          <a:lstStyle/>
          <a:p>
            <a:r>
              <a:rPr lang="en-US" dirty="0"/>
              <a:t>Workshop R&amp;D for new ISOL Beams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135" y="560335"/>
            <a:ext cx="3452017" cy="5995949"/>
          </a:xfrm>
          <a:prstGeom prst="rect">
            <a:avLst/>
          </a:prstGeom>
        </p:spPr>
      </p:pic>
      <p:sp>
        <p:nvSpPr>
          <p:cNvPr id="12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 txBox="1">
            <a:spLocks/>
          </p:cNvSpPr>
          <p:nvPr/>
        </p:nvSpPr>
        <p:spPr>
          <a:xfrm>
            <a:off x="3732660" y="8861"/>
            <a:ext cx="4889668" cy="739571"/>
          </a:xfrm>
          <a:prstGeom prst="rect">
            <a:avLst/>
          </a:prstGeom>
          <a:solidFill>
            <a:schemeClr val="bg1"/>
          </a:solidFill>
        </p:spPr>
        <p:txBody>
          <a:bodyPr vert="horz" lIns="103486" tIns="51743" rIns="103486" bIns="51743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3621" dirty="0"/>
              <a:t>Workshop</a:t>
            </a:r>
          </a:p>
        </p:txBody>
      </p:sp>
    </p:spTree>
    <p:extLst>
      <p:ext uri="{BB962C8B-B14F-4D97-AF65-F5344CB8AC3E}">
        <p14:creationId xmlns:p14="http://schemas.microsoft.com/office/powerpoint/2010/main" val="2707882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Table of content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General feedback to SCIPAC – 3 slides Enrique &amp; Mickaël</a:t>
            </a:r>
          </a:p>
          <a:p>
            <a:r>
              <a:rPr lang="fr-FR" sz="2400" b="1" dirty="0" smtClean="0"/>
              <a:t>Physics </a:t>
            </a:r>
            <a:r>
              <a:rPr lang="fr-FR" sz="2400" b="1" dirty="0" err="1" smtClean="0"/>
              <a:t>interests</a:t>
            </a:r>
            <a:r>
              <a:rPr lang="fr-FR" sz="2400" b="1" dirty="0" smtClean="0"/>
              <a:t> </a:t>
            </a:r>
          </a:p>
          <a:p>
            <a:pPr lvl="1"/>
            <a:r>
              <a:rPr lang="fr-FR" sz="2000" b="1" dirty="0" smtClean="0"/>
              <a:t>DESIR and SPIRAL 1 </a:t>
            </a:r>
            <a:r>
              <a:rPr lang="fr-FR" sz="2000" b="1" dirty="0" err="1" smtClean="0"/>
              <a:t>beams</a:t>
            </a:r>
            <a:r>
              <a:rPr lang="fr-FR" sz="2000" b="1" dirty="0" smtClean="0"/>
              <a:t>: </a:t>
            </a:r>
            <a:r>
              <a:rPr lang="fr-FR" sz="2000" dirty="0" smtClean="0"/>
              <a:t>slides B. </a:t>
            </a:r>
            <a:r>
              <a:rPr lang="fr-FR" sz="2000" dirty="0" err="1" smtClean="0"/>
              <a:t>Blank</a:t>
            </a:r>
            <a:endParaRPr lang="fr-FR" sz="2000" dirty="0" smtClean="0"/>
          </a:p>
          <a:p>
            <a:pPr lvl="1"/>
            <a:r>
              <a:rPr lang="fr-FR" sz="2000" dirty="0" smtClean="0"/>
              <a:t>ALTO: slide D. Verney</a:t>
            </a:r>
          </a:p>
          <a:p>
            <a:r>
              <a:rPr lang="fr-FR" sz="2400" dirty="0" err="1" smtClean="0"/>
              <a:t>Developments</a:t>
            </a:r>
            <a:r>
              <a:rPr lang="fr-FR" sz="2400" dirty="0" smtClean="0"/>
              <a:t> of </a:t>
            </a:r>
            <a:r>
              <a:rPr lang="fr-FR" sz="2400" dirty="0" err="1" smtClean="0"/>
              <a:t>beams</a:t>
            </a:r>
            <a:r>
              <a:rPr lang="fr-FR" sz="2400" dirty="0" smtClean="0"/>
              <a:t> – slides P. Chauveau and P. Jardin  as </a:t>
            </a:r>
            <a:r>
              <a:rPr lang="fr-FR" sz="2400" dirty="0" err="1" smtClean="0"/>
              <a:t>examples</a:t>
            </a:r>
            <a:endParaRPr lang="fr-FR" sz="2400" dirty="0" smtClean="0"/>
          </a:p>
          <a:p>
            <a:r>
              <a:rPr lang="fr-FR" sz="2400" dirty="0" smtClean="0"/>
              <a:t>Open questions</a:t>
            </a:r>
          </a:p>
          <a:p>
            <a:pPr lvl="1"/>
            <a:r>
              <a:rPr lang="fr-FR" sz="2000" dirty="0" smtClean="0"/>
              <a:t>Laser ionisation at SPIRAL 1</a:t>
            </a:r>
          </a:p>
          <a:p>
            <a:pPr lvl="1"/>
            <a:r>
              <a:rPr lang="fr-FR" sz="2000" dirty="0" smtClean="0"/>
              <a:t>Batch mode at SPIRAL 1</a:t>
            </a:r>
          </a:p>
          <a:p>
            <a:pPr lvl="1"/>
            <a:r>
              <a:rPr lang="fr-FR" sz="2000" dirty="0" smtClean="0"/>
              <a:t>MNT at ALTO and SPIRAL 1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956319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5"/>
          <p:cNvGrpSpPr>
            <a:grpSpLocks/>
          </p:cNvGrpSpPr>
          <p:nvPr/>
        </p:nvGrpSpPr>
        <p:grpSpPr bwMode="auto">
          <a:xfrm>
            <a:off x="0" y="0"/>
            <a:ext cx="12191440" cy="6858000"/>
            <a:chOff x="0" y="0"/>
            <a:chExt cx="7257" cy="4082"/>
          </a:xfrm>
        </p:grpSpPr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Line 7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Line 8"/>
            <p:cNvSpPr>
              <a:spLocks noChangeShapeType="1"/>
            </p:cNvSpPr>
            <p:nvPr/>
          </p:nvSpPr>
          <p:spPr bwMode="auto">
            <a:xfrm>
              <a:off x="0" y="136"/>
              <a:ext cx="725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250825" y="250825"/>
            <a:ext cx="1194061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 smtClean="0">
                <a:solidFill>
                  <a:srgbClr val="256DA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 smtClean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b="1" dirty="0" err="1" smtClean="0">
                <a:solidFill>
                  <a:srgbClr val="2559FF"/>
                </a:solidFill>
                <a:latin typeface="Verdana" pitchFamily="34" charset="0"/>
              </a:rPr>
              <a:t>Beam</a:t>
            </a:r>
            <a:r>
              <a:rPr lang="fr-FR" b="1" dirty="0" smtClean="0">
                <a:solidFill>
                  <a:srgbClr val="2559FF"/>
                </a:solidFill>
                <a:latin typeface="Verdana" pitchFamily="34" charset="0"/>
              </a:rPr>
              <a:t> </a:t>
            </a:r>
            <a:r>
              <a:rPr lang="fr-FR" b="1" dirty="0" err="1" smtClean="0">
                <a:solidFill>
                  <a:srgbClr val="2559FF"/>
                </a:solidFill>
                <a:latin typeface="Verdana" pitchFamily="34" charset="0"/>
              </a:rPr>
              <a:t>requests</a:t>
            </a:r>
            <a:endParaRPr lang="fr-FR" b="1" dirty="0">
              <a:solidFill>
                <a:srgbClr val="2559FF"/>
              </a:solidFill>
              <a:latin typeface="Verdana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89985" y="681469"/>
            <a:ext cx="8697253" cy="6247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sz="2000" b="1" dirty="0" smtClean="0"/>
              <a:t>BESTIOL: </a:t>
            </a:r>
          </a:p>
          <a:p>
            <a:pPr>
              <a:lnSpc>
                <a:spcPct val="95000"/>
              </a:lnSpc>
            </a:pPr>
            <a:endParaRPr lang="en-GB" sz="900" b="1" dirty="0" smtClean="0"/>
          </a:p>
          <a:p>
            <a:pPr marL="742950" lvl="1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sz="2000" b="1" dirty="0" smtClean="0"/>
              <a:t>Weak-interaction studies:</a:t>
            </a:r>
          </a:p>
          <a:p>
            <a:pPr lvl="1">
              <a:lnSpc>
                <a:spcPct val="95000"/>
              </a:lnSpc>
            </a:pPr>
            <a:endParaRPr lang="en-GB" sz="800" b="1" dirty="0" smtClean="0"/>
          </a:p>
          <a:p>
            <a:pPr marL="1200150" lvl="2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b="1" dirty="0" smtClean="0"/>
              <a:t>BR of 0+ - 0+ transitions to search for scalar interactions (</a:t>
            </a:r>
            <a:r>
              <a:rPr lang="en-GB" b="1" dirty="0" err="1" smtClean="0"/>
              <a:t>Fierz</a:t>
            </a:r>
            <a:r>
              <a:rPr lang="en-GB" b="1" dirty="0" smtClean="0"/>
              <a:t> term)</a:t>
            </a:r>
          </a:p>
          <a:p>
            <a:pPr marL="1657350" lvl="3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b="1" baseline="30000" dirty="0" smtClean="0"/>
              <a:t>10</a:t>
            </a:r>
            <a:r>
              <a:rPr lang="en-GB" b="1" dirty="0" smtClean="0"/>
              <a:t>C, </a:t>
            </a:r>
            <a:r>
              <a:rPr lang="en-GB" b="1" baseline="30000" dirty="0" smtClean="0"/>
              <a:t>14</a:t>
            </a:r>
            <a:r>
              <a:rPr lang="en-GB" b="1" dirty="0" smtClean="0"/>
              <a:t>O (I = 100 - 1000 </a:t>
            </a:r>
            <a:r>
              <a:rPr lang="en-GB" b="1" dirty="0" err="1" smtClean="0"/>
              <a:t>pps</a:t>
            </a:r>
            <a:r>
              <a:rPr lang="en-GB" b="1" dirty="0" smtClean="0"/>
              <a:t>)  </a:t>
            </a:r>
            <a:r>
              <a:rPr lang="en-GB" b="1" dirty="0" smtClean="0">
                <a:sym typeface="Wingdings" panose="05000000000000000000" pitchFamily="2" charset="2"/>
              </a:rPr>
              <a:t> CO molecules?</a:t>
            </a:r>
            <a:endParaRPr lang="en-GB" b="1" dirty="0" smtClean="0"/>
          </a:p>
          <a:p>
            <a:pPr marL="1657350" lvl="3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b="1" dirty="0" smtClean="0"/>
              <a:t>high purity absolutely required</a:t>
            </a:r>
          </a:p>
          <a:p>
            <a:pPr lvl="3">
              <a:lnSpc>
                <a:spcPct val="95000"/>
              </a:lnSpc>
            </a:pPr>
            <a:endParaRPr lang="en-GB" b="1" dirty="0" smtClean="0"/>
          </a:p>
          <a:p>
            <a:pPr marL="1200150" lvl="2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b="1" dirty="0" smtClean="0"/>
              <a:t>BR and Q</a:t>
            </a:r>
            <a:r>
              <a:rPr lang="en-GB" b="1" baseline="-25000" dirty="0" smtClean="0"/>
              <a:t>EC</a:t>
            </a:r>
            <a:r>
              <a:rPr lang="en-GB" b="1" dirty="0" smtClean="0"/>
              <a:t> of heavy 0+ - 0+ emitters to extent CVC test</a:t>
            </a:r>
          </a:p>
          <a:p>
            <a:pPr marL="1657350" lvl="3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b="1" baseline="30000" dirty="0"/>
              <a:t>70</a:t>
            </a:r>
            <a:r>
              <a:rPr lang="en-GB" b="1" dirty="0"/>
              <a:t>Br and </a:t>
            </a:r>
            <a:r>
              <a:rPr lang="en-GB" b="1" baseline="30000" dirty="0" smtClean="0"/>
              <a:t>74</a:t>
            </a:r>
            <a:r>
              <a:rPr lang="en-GB" b="1" dirty="0" smtClean="0"/>
              <a:t>Rb (I = 1000pps)  </a:t>
            </a:r>
            <a:r>
              <a:rPr lang="en-GB" b="1" dirty="0" smtClean="0">
                <a:sym typeface="Wingdings" panose="05000000000000000000" pitchFamily="2" charset="2"/>
              </a:rPr>
              <a:t> TULIP</a:t>
            </a:r>
            <a:endParaRPr lang="en-GB" b="1" dirty="0" smtClean="0"/>
          </a:p>
          <a:p>
            <a:pPr marL="1657350" lvl="3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b="1" dirty="0" smtClean="0"/>
              <a:t>high purity absolutely required</a:t>
            </a:r>
          </a:p>
          <a:p>
            <a:pPr marL="1657350" lvl="3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GB" b="1" dirty="0"/>
          </a:p>
          <a:p>
            <a:pPr marL="1200150" lvl="2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b="1" dirty="0" smtClean="0"/>
              <a:t>Search for </a:t>
            </a:r>
            <a:r>
              <a:rPr lang="en-GB" b="1" dirty="0"/>
              <a:t>exotic </a:t>
            </a:r>
            <a:r>
              <a:rPr lang="en-GB" b="1" dirty="0" smtClean="0"/>
              <a:t>weak-interaction couplings with </a:t>
            </a:r>
            <a:r>
              <a:rPr lang="en-GB" b="1" dirty="0" err="1" smtClean="0">
                <a:latin typeface="Symbol" panose="05050102010706020507" pitchFamily="18" charset="2"/>
                <a:ea typeface="SF Pro Semibold" pitchFamily="2" charset="0"/>
                <a:cs typeface="SF Pro Semibold" pitchFamily="2" charset="0"/>
              </a:rPr>
              <a:t>b</a:t>
            </a:r>
            <a:r>
              <a:rPr lang="en-GB" b="1" dirty="0" err="1" smtClean="0"/>
              <a:t>p</a:t>
            </a:r>
            <a:r>
              <a:rPr lang="en-GB" b="1" dirty="0" smtClean="0"/>
              <a:t> emitters</a:t>
            </a:r>
          </a:p>
          <a:p>
            <a:pPr marL="1657350" lvl="3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b="1" baseline="30000" dirty="0" smtClean="0"/>
              <a:t>8</a:t>
            </a:r>
            <a:r>
              <a:rPr lang="en-GB" b="1" dirty="0" smtClean="0"/>
              <a:t>Li (I &gt; 100pps), </a:t>
            </a:r>
            <a:r>
              <a:rPr lang="en-GB" b="1" baseline="30000" dirty="0" smtClean="0"/>
              <a:t>20</a:t>
            </a:r>
            <a:r>
              <a:rPr lang="en-GB" b="1" dirty="0" smtClean="0"/>
              <a:t>Mg (I = 1000pps), </a:t>
            </a:r>
            <a:r>
              <a:rPr lang="en-GB" b="1" baseline="30000" dirty="0" smtClean="0"/>
              <a:t>32</a:t>
            </a:r>
            <a:r>
              <a:rPr lang="en-GB" b="1" dirty="0" smtClean="0"/>
              <a:t>Ar (100pps) </a:t>
            </a:r>
            <a:r>
              <a:rPr lang="en-GB" b="1" dirty="0" smtClean="0">
                <a:sym typeface="Wingdings" panose="05000000000000000000" pitchFamily="2" charset="2"/>
              </a:rPr>
              <a:t> </a:t>
            </a:r>
            <a:r>
              <a:rPr lang="en-GB" b="1" dirty="0"/>
              <a:t>WISArD-like</a:t>
            </a:r>
            <a:endParaRPr lang="en-GB" b="1" dirty="0" smtClean="0"/>
          </a:p>
          <a:p>
            <a:pPr marL="1657350" lvl="3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high purity absolutely </a:t>
            </a:r>
            <a:r>
              <a:rPr lang="en-GB" b="1" dirty="0" smtClean="0"/>
              <a:t>required</a:t>
            </a:r>
          </a:p>
          <a:p>
            <a:pPr marL="1657350" lvl="3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GB" b="1" dirty="0"/>
          </a:p>
          <a:p>
            <a:pPr marL="1200150" lvl="2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b="1" dirty="0" smtClean="0">
                <a:latin typeface="Symbol" panose="05050102010706020507" pitchFamily="18" charset="2"/>
              </a:rPr>
              <a:t>b</a:t>
            </a:r>
            <a:r>
              <a:rPr lang="en-GB" b="1" dirty="0" smtClean="0"/>
              <a:t>-recoil measurement for weak-interaction studies</a:t>
            </a:r>
          </a:p>
          <a:p>
            <a:pPr marL="1657350" lvl="3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b="1" baseline="30000" dirty="0" smtClean="0"/>
              <a:t>10,11</a:t>
            </a:r>
            <a:r>
              <a:rPr lang="en-GB" b="1" dirty="0" smtClean="0"/>
              <a:t>C, </a:t>
            </a:r>
            <a:r>
              <a:rPr lang="en-GB" b="1" baseline="30000" dirty="0" smtClean="0"/>
              <a:t>13</a:t>
            </a:r>
            <a:r>
              <a:rPr lang="en-GB" b="1" dirty="0" smtClean="0"/>
              <a:t>N, </a:t>
            </a:r>
            <a:r>
              <a:rPr lang="en-GB" b="1" baseline="30000" dirty="0" smtClean="0"/>
              <a:t>18</a:t>
            </a:r>
            <a:r>
              <a:rPr lang="en-GB" b="1" dirty="0" smtClean="0"/>
              <a:t>F, </a:t>
            </a:r>
            <a:r>
              <a:rPr lang="en-GB" b="1" baseline="30000" dirty="0" smtClean="0"/>
              <a:t>19</a:t>
            </a:r>
            <a:r>
              <a:rPr lang="en-GB" b="1" dirty="0" smtClean="0"/>
              <a:t>Ne (I = 10</a:t>
            </a:r>
            <a:r>
              <a:rPr lang="en-GB" b="1" baseline="30000" dirty="0" smtClean="0"/>
              <a:t>6</a:t>
            </a:r>
            <a:r>
              <a:rPr lang="en-GB" b="1" dirty="0" smtClean="0"/>
              <a:t> </a:t>
            </a:r>
            <a:r>
              <a:rPr lang="en-GB" b="1" dirty="0" err="1" smtClean="0"/>
              <a:t>pps</a:t>
            </a:r>
            <a:r>
              <a:rPr lang="en-GB" b="1" dirty="0" smtClean="0"/>
              <a:t>)  </a:t>
            </a:r>
          </a:p>
          <a:p>
            <a:pPr marL="1657350" lvl="3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h</a:t>
            </a:r>
            <a:r>
              <a:rPr lang="en-GB" b="1" dirty="0" smtClean="0"/>
              <a:t>igh purity </a:t>
            </a:r>
            <a:r>
              <a:rPr lang="en-GB" b="1" dirty="0" err="1" smtClean="0"/>
              <a:t>requied</a:t>
            </a:r>
            <a:endParaRPr lang="en-GB" b="1" dirty="0" smtClean="0"/>
          </a:p>
          <a:p>
            <a:pPr>
              <a:lnSpc>
                <a:spcPct val="95000"/>
              </a:lnSpc>
            </a:pPr>
            <a:endParaRPr lang="en-GB" sz="2000" b="1" dirty="0"/>
          </a:p>
          <a:p>
            <a:pPr marL="742950" lvl="1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Symbol" panose="05050102010706020507" pitchFamily="18" charset="2"/>
              </a:rPr>
              <a:t>b</a:t>
            </a:r>
            <a:r>
              <a:rPr lang="en-GB" sz="2000" b="1" dirty="0" smtClean="0"/>
              <a:t>-delayed multi-proton </a:t>
            </a:r>
            <a:r>
              <a:rPr lang="en-GB" sz="2000" b="1" dirty="0"/>
              <a:t>emission</a:t>
            </a:r>
            <a:endParaRPr lang="en-GB" sz="1400" b="1" dirty="0"/>
          </a:p>
          <a:p>
            <a:pPr marL="1200150" lvl="2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Search for p-p correlations, isospin mixing, astrophysical </a:t>
            </a:r>
            <a:r>
              <a:rPr lang="en-GB" b="1" dirty="0" smtClean="0"/>
              <a:t>interest</a:t>
            </a:r>
            <a:endParaRPr lang="en-GB" b="1" dirty="0"/>
          </a:p>
          <a:p>
            <a:pPr marL="1657350" lvl="3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b="1" baseline="30000" dirty="0"/>
              <a:t>22</a:t>
            </a:r>
            <a:r>
              <a:rPr lang="en-US" b="1" dirty="0"/>
              <a:t>Al, </a:t>
            </a:r>
            <a:r>
              <a:rPr lang="en-US" b="1" baseline="30000" dirty="0"/>
              <a:t>23</a:t>
            </a:r>
            <a:r>
              <a:rPr lang="en-US" b="1" dirty="0"/>
              <a:t>Si, </a:t>
            </a:r>
            <a:r>
              <a:rPr lang="en-US" b="1" baseline="30000" dirty="0"/>
              <a:t>26</a:t>
            </a:r>
            <a:r>
              <a:rPr lang="en-US" b="1" dirty="0"/>
              <a:t>P, </a:t>
            </a:r>
            <a:r>
              <a:rPr lang="en-US" b="1" baseline="30000" dirty="0"/>
              <a:t>27</a:t>
            </a:r>
            <a:r>
              <a:rPr lang="en-US" b="1" dirty="0"/>
              <a:t>S, </a:t>
            </a:r>
            <a:r>
              <a:rPr lang="en-US" b="1" baseline="30000" dirty="0"/>
              <a:t>31</a:t>
            </a:r>
            <a:r>
              <a:rPr lang="en-US" b="1" dirty="0"/>
              <a:t>Ar, </a:t>
            </a:r>
            <a:r>
              <a:rPr lang="en-US" b="1" baseline="30000" dirty="0"/>
              <a:t>35</a:t>
            </a:r>
            <a:r>
              <a:rPr lang="en-US" b="1" dirty="0"/>
              <a:t>Ca, </a:t>
            </a:r>
            <a:r>
              <a:rPr lang="en-US" b="1" baseline="30000" dirty="0"/>
              <a:t>43</a:t>
            </a:r>
            <a:r>
              <a:rPr lang="en-US" b="1" dirty="0"/>
              <a:t>Cr</a:t>
            </a:r>
            <a:r>
              <a:rPr lang="en-GB" b="1" dirty="0"/>
              <a:t> (I = 1 – 10 </a:t>
            </a:r>
            <a:r>
              <a:rPr lang="en-GB" b="1" dirty="0" err="1"/>
              <a:t>pps</a:t>
            </a:r>
            <a:r>
              <a:rPr lang="en-GB" b="1" dirty="0" smtClean="0"/>
              <a:t>) </a:t>
            </a:r>
            <a:r>
              <a:rPr lang="en-GB" b="1" dirty="0" smtClean="0">
                <a:sym typeface="Wingdings" panose="05000000000000000000" pitchFamily="2" charset="2"/>
              </a:rPr>
              <a:t> SEASON, Silicon-Cube</a:t>
            </a:r>
            <a:endParaRPr lang="en-GB" b="1" dirty="0"/>
          </a:p>
          <a:p>
            <a:pPr marL="1657350" lvl="3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b="1" dirty="0" smtClean="0"/>
              <a:t>high purity required</a:t>
            </a:r>
            <a:endParaRPr lang="en-GB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" r="391"/>
          <a:stretch/>
        </p:blipFill>
        <p:spPr>
          <a:xfrm>
            <a:off x="8887520" y="650935"/>
            <a:ext cx="3326222" cy="147721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73405" y="1333842"/>
            <a:ext cx="1812261" cy="3384032"/>
          </a:xfrm>
          <a:prstGeom prst="rect">
            <a:avLst/>
          </a:prstGeom>
        </p:spPr>
      </p:pic>
      <p:pic>
        <p:nvPicPr>
          <p:cNvPr id="10" name="Image 147">
            <a:extLst>
              <a:ext uri="{FF2B5EF4-FFF2-40B4-BE49-F238E27FC236}">
                <a16:creationId xmlns:a16="http://schemas.microsoft.com/office/drawing/2014/main" id="{C3B44EAD-79B1-3C82-A9FE-D90489B4A8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6754" r="9480" b="3354"/>
          <a:stretch/>
        </p:blipFill>
        <p:spPr>
          <a:xfrm>
            <a:off x="9166302" y="3930694"/>
            <a:ext cx="3025137" cy="1730936"/>
          </a:xfrm>
          <a:prstGeom prst="rect">
            <a:avLst/>
          </a:prstGeom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AED8FEB3-6E69-B8F4-3597-3428C8E19E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62" r="7861" b="2612"/>
          <a:stretch/>
        </p:blipFill>
        <p:spPr>
          <a:xfrm>
            <a:off x="11208012" y="4059045"/>
            <a:ext cx="855140" cy="765709"/>
          </a:xfrm>
          <a:prstGeom prst="rect">
            <a:avLst/>
          </a:prstGeom>
          <a:ln w="28575">
            <a:solidFill>
              <a:srgbClr val="DA35DA"/>
            </a:solidFill>
          </a:ln>
        </p:spPr>
      </p:pic>
      <p:cxnSp>
        <p:nvCxnSpPr>
          <p:cNvPr id="13" name="Straight Arrow Connector 6">
            <a:extLst>
              <a:ext uri="{FF2B5EF4-FFF2-40B4-BE49-F238E27FC236}">
                <a16:creationId xmlns:a16="http://schemas.microsoft.com/office/drawing/2014/main" id="{662573F6-28A1-AD38-168B-52BB15B112D4}"/>
              </a:ext>
            </a:extLst>
          </p:cNvPr>
          <p:cNvCxnSpPr>
            <a:cxnSpLocks/>
          </p:cNvCxnSpPr>
          <p:nvPr/>
        </p:nvCxnSpPr>
        <p:spPr>
          <a:xfrm>
            <a:off x="10831471" y="4190981"/>
            <a:ext cx="339997" cy="250918"/>
          </a:xfrm>
          <a:prstGeom prst="straightConnector1">
            <a:avLst/>
          </a:prstGeom>
          <a:ln w="28575">
            <a:solidFill>
              <a:srgbClr val="DA35D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oogle Shape;98;p20"/>
          <p:cNvPicPr preferRelativeResize="0">
            <a:picLocks/>
          </p:cNvPicPr>
          <p:nvPr/>
        </p:nvPicPr>
        <p:blipFill rotWithShape="1">
          <a:blip r:embed="rId6">
            <a:alphaModFix/>
          </a:blip>
          <a:srcRect t="1008" b="1007"/>
          <a:stretch/>
        </p:blipFill>
        <p:spPr>
          <a:xfrm>
            <a:off x="8007538" y="3223806"/>
            <a:ext cx="1169397" cy="1117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302" y="5677572"/>
            <a:ext cx="1433688" cy="107526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65" y="5631312"/>
            <a:ext cx="1119765" cy="11215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043" y="4316440"/>
            <a:ext cx="998951" cy="142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6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1904</Words>
  <Application>Microsoft Office PowerPoint</Application>
  <PresentationFormat>Grand écran</PresentationFormat>
  <Paragraphs>287</Paragraphs>
  <Slides>23</Slides>
  <Notes>0</Notes>
  <HiddenSlides>3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SF Pro Semibold</vt:lpstr>
      <vt:lpstr>Symbol</vt:lpstr>
      <vt:lpstr>Times New Roman</vt:lpstr>
      <vt:lpstr>Verdana</vt:lpstr>
      <vt:lpstr>Wingdings</vt:lpstr>
      <vt:lpstr>Thème Office</vt:lpstr>
      <vt:lpstr>Workshop on R&amp;D for new ISOL beams at SPIRAL 1 and ALTO</vt:lpstr>
      <vt:lpstr>Table of content</vt:lpstr>
      <vt:lpstr>Table of content</vt:lpstr>
      <vt:lpstr>Table of content</vt:lpstr>
      <vt:lpstr>Workshop</vt:lpstr>
      <vt:lpstr>Workshop</vt:lpstr>
      <vt:lpstr>Présentation PowerPoint</vt:lpstr>
      <vt:lpstr>Table of content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Table of content</vt:lpstr>
      <vt:lpstr>Présentation PowerPoint</vt:lpstr>
      <vt:lpstr>Table of content</vt:lpstr>
      <vt:lpstr>HRS estimates (mass measurement)</vt:lpstr>
      <vt:lpstr>Présentation PowerPoint</vt:lpstr>
      <vt:lpstr>Présentation PowerPoint</vt:lpstr>
      <vt:lpstr>Table of content</vt:lpstr>
      <vt:lpstr>Laser ionisation and batch mode at SPIRAL1</vt:lpstr>
      <vt:lpstr>MNT at ALTO and SPIRAL1</vt:lpstr>
      <vt:lpstr>Thanks a lot for your attention</vt:lpstr>
    </vt:vector>
  </TitlesOfParts>
  <Company>Ganil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SPIRAL 1 and ALTO</dc:title>
  <dc:creator>Delahaye Pierre</dc:creator>
  <cp:lastModifiedBy>Delahaye Pierre</cp:lastModifiedBy>
  <cp:revision>15</cp:revision>
  <dcterms:created xsi:type="dcterms:W3CDTF">2025-03-31T12:59:45Z</dcterms:created>
  <dcterms:modified xsi:type="dcterms:W3CDTF">2025-04-01T13:45:05Z</dcterms:modified>
</cp:coreProperties>
</file>