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72" r:id="rId4"/>
    <p:sldMasterId id="2147483773" r:id="rId5"/>
    <p:sldMasterId id="2147483774" r:id="rId6"/>
    <p:sldMasterId id="2147483775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</p:sldIdLst>
  <p:sldSz cy="5143500" cx="9144000"/>
  <p:notesSz cx="6858000" cy="9144000"/>
  <p:embeddedFontLst>
    <p:embeddedFont>
      <p:font typeface="Oswald"/>
      <p:regular r:id="rId72"/>
      <p:bold r:id="rId7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4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342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73" Type="http://schemas.openxmlformats.org/officeDocument/2006/relationships/font" Target="fonts/Oswald-bold.fntdata"/><Relationship Id="rId72" Type="http://schemas.openxmlformats.org/officeDocument/2006/relationships/font" Target="fonts/Oswald-regular.fntdata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71" Type="http://schemas.openxmlformats.org/officeDocument/2006/relationships/slide" Target="slides/slide63.xml"/><Relationship Id="rId70" Type="http://schemas.openxmlformats.org/officeDocument/2006/relationships/slide" Target="slides/slide62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20" Type="http://schemas.openxmlformats.org/officeDocument/2006/relationships/slide" Target="slides/slide12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22" Type="http://schemas.openxmlformats.org/officeDocument/2006/relationships/slide" Target="slides/slide14.xml"/><Relationship Id="rId66" Type="http://schemas.openxmlformats.org/officeDocument/2006/relationships/slide" Target="slides/slide58.xml"/><Relationship Id="rId21" Type="http://schemas.openxmlformats.org/officeDocument/2006/relationships/slide" Target="slides/slide13.xml"/><Relationship Id="rId65" Type="http://schemas.openxmlformats.org/officeDocument/2006/relationships/slide" Target="slides/slide57.xml"/><Relationship Id="rId24" Type="http://schemas.openxmlformats.org/officeDocument/2006/relationships/slide" Target="slides/slide16.xml"/><Relationship Id="rId68" Type="http://schemas.openxmlformats.org/officeDocument/2006/relationships/slide" Target="slides/slide60.xml"/><Relationship Id="rId23" Type="http://schemas.openxmlformats.org/officeDocument/2006/relationships/slide" Target="slides/slide15.xml"/><Relationship Id="rId67" Type="http://schemas.openxmlformats.org/officeDocument/2006/relationships/slide" Target="slides/slide59.xml"/><Relationship Id="rId60" Type="http://schemas.openxmlformats.org/officeDocument/2006/relationships/slide" Target="slides/slide52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69" Type="http://schemas.openxmlformats.org/officeDocument/2006/relationships/slide" Target="slides/slide6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15" Type="http://schemas.openxmlformats.org/officeDocument/2006/relationships/slide" Target="slides/slide7.xml"/><Relationship Id="rId59" Type="http://schemas.openxmlformats.org/officeDocument/2006/relationships/slide" Target="slides/slide51.xml"/><Relationship Id="rId14" Type="http://schemas.openxmlformats.org/officeDocument/2006/relationships/slide" Target="slides/slide6.xml"/><Relationship Id="rId58" Type="http://schemas.openxmlformats.org/officeDocument/2006/relationships/slide" Target="slides/slide5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7478592338_2_54:notes"/>
          <p:cNvSpPr txBox="1"/>
          <p:nvPr>
            <p:ph idx="1" type="body"/>
          </p:nvPr>
        </p:nvSpPr>
        <p:spPr>
          <a:xfrm>
            <a:off x="685787" y="4343386"/>
            <a:ext cx="5486382" cy="4114795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g7478592338_2_54:notes"/>
          <p:cNvSpPr/>
          <p:nvPr>
            <p:ph idx="2" type="sldImg"/>
          </p:nvPr>
        </p:nvSpPr>
        <p:spPr>
          <a:xfrm>
            <a:off x="1143141" y="685795"/>
            <a:ext cx="4572381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0c9c36e4cf_0_3951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g30c9c36e4cf_0_3951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0c9c36e4cf_0_1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0c9c36e4cf_0_1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3445b67e1b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3445b67e1b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30c9c36e4cf_0_4034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g30c9c36e4cf_0_4034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0c9c36e4cf_0_4067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g30c9c36e4cf_0_4067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0c9c36e4cf_0_4012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g30c9c36e4cf_0_4012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444c09a4f7_0_123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g3444c09a4f7_0_123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30c9c36e4cf_0_719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g30c9c36e4cf_0_719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41c9c02995_0_2407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g341c9c02995_0_2407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4192afa0c7_0_38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34192afa0c7_0_38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0c9c36e4cf_0_3782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g30c9c36e4cf_0_3782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e0c9fccec7_0_6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ge0c9fccec7_0_6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34192afa0c7_0_1363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9" name="Google Shape;969;g34192afa0c7_0_1363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34192afa0c7_0_1393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g34192afa0c7_0_1393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4192afa0c7_0_1423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1" name="Google Shape;1031;g34192afa0c7_0_1423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34192afa0c7_0_585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1" name="Google Shape;1061;g34192afa0c7_0_585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34192afa0c7_0_1452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0" name="Google Shape;1080;g34192afa0c7_0_1452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341c9c02995_0_35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8" name="Google Shape;1118;g341c9c02995_0_35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34192afa0c7_0_1526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g34192afa0c7_0_1526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34192afa0c7_0_4126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g34192afa0c7_0_4126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34192afa0c7_0_2362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9" name="Google Shape;1229;g34192afa0c7_0_2362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4192afa0c7_0_34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g34192afa0c7_0_34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34192afa0c7_0_1561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0" name="Google Shape;1250;g34192afa0c7_0_1561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34192afa0c7_0_15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34192afa0c7_0_1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34192afa0c7_0_15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34192afa0c7_0_1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34192afa0c7_0_3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34192afa0c7_0_3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34192afa0c7_0_38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34192afa0c7_0_38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34192afa0c7_0_28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34192afa0c7_0_28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341c9c02995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341c9c02995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34192afa0c7_0_29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4" name="Google Shape;1354;g34192afa0c7_0_29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34192afa0c7_0_29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9" name="Google Shape;1369;g34192afa0c7_0_29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34192afa0c7_0_29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34192afa0c7_0_29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4192afa0c7_0_134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g34192afa0c7_0_134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30c9c36e4cf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2" name="Google Shape;1412;g30c9c36e4cf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3445b67e1bb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9" name="Google Shape;1419;g3445b67e1b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34192afa0c7_0_39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34192afa0c7_0_39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34192afa0c7_0_28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34192afa0c7_0_28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g341c9c02995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7" name="Google Shape;1477;g341c9c02995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341c9c02995_0_1509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7" name="Google Shape;1497;g341c9c02995_0_1509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g3445b67e1bb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7" name="Google Shape;1537;g3445b67e1bb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g341c9c02995_0_10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1" name="Google Shape;1561;g341c9c02995_0_10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3445b67e1bb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3445b67e1bb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341c9c02995_0_1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341c9c02995_0_1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4192afa0c7_0_3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4192afa0c7_0_3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5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g341c9c02995_0_1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7" name="Google Shape;1607;g341c9c02995_0_1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g341c9c02995_0_2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6" name="Google Shape;1666;g341c9c02995_0_2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3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g341c9c02995_0_1356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5" name="Google Shape;1695;g341c9c02995_0_1356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341c9c02995_0_1379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5" name="Google Shape;1715;g341c9c02995_0_1379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0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341c9c02995_0_1405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2" name="Google Shape;1742;g341c9c02995_0_1405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3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g341c9c02995_0_19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5" name="Google Shape;1765;g341c9c02995_0_19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7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341c9c02995_0_19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9" name="Google Shape;1779;g341c9c02995_0_19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341c9c02995_0_19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341c9c02995_0_19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g341c9c02995_0_1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5" name="Google Shape;1815;g341c9c02995_0_1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2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341c9c02995_0_1445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4" name="Google Shape;1834;g341c9c02995_0_1445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4192afa0c7_0_2632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g34192afa0c7_0_2632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2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341c9c02995_0_1464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4" name="Google Shape;1854;g341c9c02995_0_1464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3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g341c9c02995_0_1474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5" name="Google Shape;1865;g341c9c02995_0_1474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4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g341c9c02995_0_1501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6" name="Google Shape;1876;g341c9c02995_0_1501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3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g341c9c02995_0_1484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5" name="Google Shape;1885;g341c9c02995_0_1484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4192afa0c7_0_38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4192afa0c7_0_38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0c9c36e4cf_0_3967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g30c9c36e4cf_0_3967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444c09a4f7_0_15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g3444c09a4f7_0_15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457172" y="205067"/>
            <a:ext cx="8228763" cy="8584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457172" y="1203299"/>
            <a:ext cx="8228763" cy="2982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>
            <p:ph type="title"/>
          </p:nvPr>
        </p:nvSpPr>
        <p:spPr>
          <a:xfrm>
            <a:off x="457172" y="205067"/>
            <a:ext cx="8228763" cy="8584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" type="body"/>
          </p:nvPr>
        </p:nvSpPr>
        <p:spPr>
          <a:xfrm>
            <a:off x="457172" y="1203299"/>
            <a:ext cx="8228763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2" type="body"/>
          </p:nvPr>
        </p:nvSpPr>
        <p:spPr>
          <a:xfrm>
            <a:off x="457172" y="2761220"/>
            <a:ext cx="8228763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54" name="Google Shape;54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36" name="Google Shape;436;p10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0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10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0" name="Google Shape;440;p10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1" name="Google Shape;441;p10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2" name="Google Shape;442;p1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0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5" name="Google Shape;445;p10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0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8" name="Google Shape;448;p10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9" name="Google Shape;449;p1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6">
  <p:cSld name="TITLE_AND_BODY_6"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4" name="Google Shape;454;p10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5" name="Google Shape;455;p1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8_4">
  <p:cSld name="TITLE_AND_BODY_8_4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8" name="Google Shape;458;p1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9" name="Google Shape;459;p1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9">
  <p:cSld name="TITLE_AND_BODY_9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2" name="Google Shape;462;p1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3" name="Google Shape;463;p1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AND_BODY_10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12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6" name="Google Shape;466;p112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467" name="Google Shape;467;p1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8_3">
  <p:cSld name="TITLE_AND_BODY_8_3"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0" name="Google Shape;470;p1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1" name="Google Shape;471;p1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/>
          <p:nvPr>
            <p:ph type="title"/>
          </p:nvPr>
        </p:nvSpPr>
        <p:spPr>
          <a:xfrm>
            <a:off x="457172" y="205067"/>
            <a:ext cx="8228763" cy="8584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57" name="Google Shape;57;p12"/>
          <p:cNvSpPr txBox="1"/>
          <p:nvPr>
            <p:ph idx="1" type="body"/>
          </p:nvPr>
        </p:nvSpPr>
        <p:spPr>
          <a:xfrm>
            <a:off x="457172" y="1203299"/>
            <a:ext cx="4015600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58" name="Google Shape;58;p12"/>
          <p:cNvSpPr txBox="1"/>
          <p:nvPr>
            <p:ph idx="2" type="body"/>
          </p:nvPr>
        </p:nvSpPr>
        <p:spPr>
          <a:xfrm>
            <a:off x="4673927" y="1203299"/>
            <a:ext cx="4015600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3" type="body"/>
          </p:nvPr>
        </p:nvSpPr>
        <p:spPr>
          <a:xfrm>
            <a:off x="457172" y="2761220"/>
            <a:ext cx="4015600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4" type="body"/>
          </p:nvPr>
        </p:nvSpPr>
        <p:spPr>
          <a:xfrm>
            <a:off x="4673927" y="2761220"/>
            <a:ext cx="4015600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AND_BODY_11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14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4" name="Google Shape;474;p114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475" name="Google Shape;475;p1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AND_BODY_12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15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8" name="Google Shape;478;p115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479" name="Google Shape;479;p1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4">
  <p:cSld name="TITLE_AND_BODY_25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16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2" name="Google Shape;482;p116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483" name="Google Shape;483;p1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7">
  <p:cSld name="TITLE_AND_BODY_8_5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17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6" name="Google Shape;486;p117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487" name="Google Shape;487;p1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AND_BODY_26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18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0" name="Google Shape;490;p118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491" name="Google Shape;491;p1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7 1">
  <p:cSld name="TITLE_AND_BODY_8_6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19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4" name="Google Shape;494;p119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495" name="Google Shape;495;p1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7 2">
  <p:cSld name="TITLE_AND_BODY_8_7"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20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8" name="Google Shape;498;p120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499" name="Google Shape;499;p1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_AND_BODY_27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21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2" name="Google Shape;502;p121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03" name="Google Shape;503;p1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7 3">
  <p:cSld name="TITLE_AND_BODY_8_8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22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6" name="Google Shape;506;p122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07" name="Google Shape;507;p1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5">
  <p:cSld name="TITLE_AND_BODY_28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23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0" name="Google Shape;510;p123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1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title"/>
          </p:nvPr>
        </p:nvSpPr>
        <p:spPr>
          <a:xfrm>
            <a:off x="457172" y="205067"/>
            <a:ext cx="8228763" cy="8584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1" type="body"/>
          </p:nvPr>
        </p:nvSpPr>
        <p:spPr>
          <a:xfrm>
            <a:off x="457172" y="1203299"/>
            <a:ext cx="2649310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2" type="body"/>
          </p:nvPr>
        </p:nvSpPr>
        <p:spPr>
          <a:xfrm>
            <a:off x="3239388" y="1203299"/>
            <a:ext cx="2649310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3" type="body"/>
          </p:nvPr>
        </p:nvSpPr>
        <p:spPr>
          <a:xfrm>
            <a:off x="6021277" y="1203299"/>
            <a:ext cx="2649310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4" type="body"/>
          </p:nvPr>
        </p:nvSpPr>
        <p:spPr>
          <a:xfrm>
            <a:off x="457172" y="2761220"/>
            <a:ext cx="2649310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idx="5" type="body"/>
          </p:nvPr>
        </p:nvSpPr>
        <p:spPr>
          <a:xfrm>
            <a:off x="3239388" y="2761220"/>
            <a:ext cx="2649310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69" name="Google Shape;69;p13"/>
          <p:cNvSpPr txBox="1"/>
          <p:nvPr>
            <p:ph idx="6" type="body"/>
          </p:nvPr>
        </p:nvSpPr>
        <p:spPr>
          <a:xfrm>
            <a:off x="6021277" y="2761220"/>
            <a:ext cx="2649310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8">
  <p:cSld name="TITLE_AND_BODY_9_1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24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4" name="Google Shape;514;p124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15" name="Google Shape;515;p1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0">
  <p:cSld name="TITLE_AND_BODY_34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25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8" name="Google Shape;518;p125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19" name="Google Shape;519;p1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6">
  <p:cSld name="TITLE_AND_BODY_1"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26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2" name="Google Shape;522;p126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23" name="Google Shape;523;p1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8">
  <p:cSld name="TITLE_AND_BODY_8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6" name="Google Shape;526;p1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7" name="Google Shape;527;p1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28"/>
          <p:cNvSpPr txBox="1"/>
          <p:nvPr>
            <p:ph type="title"/>
          </p:nvPr>
        </p:nvSpPr>
        <p:spPr>
          <a:xfrm>
            <a:off x="457200" y="205200"/>
            <a:ext cx="82284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0" name="Google Shape;530;p128"/>
          <p:cNvSpPr txBox="1"/>
          <p:nvPr>
            <p:ph idx="1" type="body"/>
          </p:nvPr>
        </p:nvSpPr>
        <p:spPr>
          <a:xfrm>
            <a:off x="457200" y="1203480"/>
            <a:ext cx="8229300" cy="29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" type="title">
  <p:cSld name="TITLE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Font typeface="Oswald"/>
              <a:buNone/>
              <a:defRPr sz="39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73" name="Google Shape;73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4" name="Google Shape;74;p14"/>
          <p:cNvSpPr txBox="1"/>
          <p:nvPr>
            <p:ph idx="12" type="sldNum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5" name="Google Shape;75;p14"/>
          <p:cNvCxnSpPr/>
          <p:nvPr/>
        </p:nvCxnSpPr>
        <p:spPr>
          <a:xfrm>
            <a:off x="369925" y="2701675"/>
            <a:ext cx="7651200" cy="0"/>
          </a:xfrm>
          <a:prstGeom prst="straightConnector1">
            <a:avLst/>
          </a:prstGeom>
          <a:noFill/>
          <a:ln cap="flat" cmpd="sng" w="38100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" name="Google Shape;76;p14"/>
          <p:cNvCxnSpPr/>
          <p:nvPr/>
        </p:nvCxnSpPr>
        <p:spPr>
          <a:xfrm>
            <a:off x="903325" y="2777875"/>
            <a:ext cx="7651200" cy="0"/>
          </a:xfrm>
          <a:prstGeom prst="straightConnector1">
            <a:avLst/>
          </a:prstGeom>
          <a:noFill/>
          <a:ln cap="flat" cmpd="sng" w="38100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2" type="sldNum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1" name="Google Shape;81;p15"/>
          <p:cNvCxnSpPr/>
          <p:nvPr/>
        </p:nvCxnSpPr>
        <p:spPr>
          <a:xfrm>
            <a:off x="311700" y="981925"/>
            <a:ext cx="7651200" cy="0"/>
          </a:xfrm>
          <a:prstGeom prst="straightConnector1">
            <a:avLst/>
          </a:prstGeom>
          <a:noFill/>
          <a:ln cap="flat" cmpd="sng" w="38100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" name="Google Shape;82;p15"/>
          <p:cNvCxnSpPr/>
          <p:nvPr/>
        </p:nvCxnSpPr>
        <p:spPr>
          <a:xfrm>
            <a:off x="845100" y="1058125"/>
            <a:ext cx="7651200" cy="0"/>
          </a:xfrm>
          <a:prstGeom prst="straightConnector1">
            <a:avLst/>
          </a:prstGeom>
          <a:noFill/>
          <a:ln cap="flat" cmpd="sng" w="38100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2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86" name="Google Shape;8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5">
  <p:cSld name="TITLE_AND_BODY_26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89" name="Google Shape;89;p17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90" name="Google Shape;90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4">
  <p:cSld name="TITLE_AND_BODY_25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94" name="Google Shape;94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27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98" name="Google Shape;9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7">
  <p:cSld name="TITLE_AND_BODY_8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01" name="Google Shape;101;p20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8_2">
  <p:cSld name="TITLE_AND_BODY_8_2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06" name="Google Shape;10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21" name="Google Shape;121;p25"/>
          <p:cNvSpPr txBox="1"/>
          <p:nvPr>
            <p:ph idx="1" type="body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22" name="Google Shape;122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25" name="Google Shape;125;p26"/>
          <p:cNvSpPr txBox="1"/>
          <p:nvPr>
            <p:ph idx="1" type="body"/>
          </p:nvPr>
        </p:nvSpPr>
        <p:spPr>
          <a:xfrm>
            <a:off x="457172" y="1203299"/>
            <a:ext cx="40155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26" name="Google Shape;126;p26"/>
          <p:cNvSpPr txBox="1"/>
          <p:nvPr>
            <p:ph idx="2" type="body"/>
          </p:nvPr>
        </p:nvSpPr>
        <p:spPr>
          <a:xfrm>
            <a:off x="4673927" y="1203299"/>
            <a:ext cx="40155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27" name="Google Shape;127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30" name="Google Shape;130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8"/>
          <p:cNvSpPr txBox="1"/>
          <p:nvPr>
            <p:ph idx="1" type="subTitle"/>
          </p:nvPr>
        </p:nvSpPr>
        <p:spPr>
          <a:xfrm>
            <a:off x="457172" y="205067"/>
            <a:ext cx="8228700" cy="39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33" name="Google Shape;133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9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36" name="Google Shape;136;p29"/>
          <p:cNvSpPr txBox="1"/>
          <p:nvPr>
            <p:ph idx="1" type="body"/>
          </p:nvPr>
        </p:nvSpPr>
        <p:spPr>
          <a:xfrm>
            <a:off x="457172" y="1203299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37" name="Google Shape;137;p29"/>
          <p:cNvSpPr txBox="1"/>
          <p:nvPr>
            <p:ph idx="2" type="body"/>
          </p:nvPr>
        </p:nvSpPr>
        <p:spPr>
          <a:xfrm>
            <a:off x="4673927" y="1203299"/>
            <a:ext cx="40155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38" name="Google Shape;138;p29"/>
          <p:cNvSpPr txBox="1"/>
          <p:nvPr>
            <p:ph idx="3" type="body"/>
          </p:nvPr>
        </p:nvSpPr>
        <p:spPr>
          <a:xfrm>
            <a:off x="457172" y="2761220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39" name="Google Shape;139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42" name="Google Shape;142;p30"/>
          <p:cNvSpPr txBox="1"/>
          <p:nvPr>
            <p:ph idx="1" type="body"/>
          </p:nvPr>
        </p:nvSpPr>
        <p:spPr>
          <a:xfrm>
            <a:off x="457172" y="1203299"/>
            <a:ext cx="40155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43" name="Google Shape;143;p30"/>
          <p:cNvSpPr txBox="1"/>
          <p:nvPr>
            <p:ph idx="2" type="body"/>
          </p:nvPr>
        </p:nvSpPr>
        <p:spPr>
          <a:xfrm>
            <a:off x="4673927" y="1203299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44" name="Google Shape;144;p30"/>
          <p:cNvSpPr txBox="1"/>
          <p:nvPr>
            <p:ph idx="3" type="body"/>
          </p:nvPr>
        </p:nvSpPr>
        <p:spPr>
          <a:xfrm>
            <a:off x="4673927" y="2761220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45" name="Google Shape;145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48" name="Google Shape;148;p31"/>
          <p:cNvSpPr txBox="1"/>
          <p:nvPr>
            <p:ph idx="1" type="body"/>
          </p:nvPr>
        </p:nvSpPr>
        <p:spPr>
          <a:xfrm>
            <a:off x="457172" y="1203299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49" name="Google Shape;149;p31"/>
          <p:cNvSpPr txBox="1"/>
          <p:nvPr>
            <p:ph idx="2" type="body"/>
          </p:nvPr>
        </p:nvSpPr>
        <p:spPr>
          <a:xfrm>
            <a:off x="4673927" y="1203299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50" name="Google Shape;150;p31"/>
          <p:cNvSpPr txBox="1"/>
          <p:nvPr>
            <p:ph idx="3" type="body"/>
          </p:nvPr>
        </p:nvSpPr>
        <p:spPr>
          <a:xfrm>
            <a:off x="457172" y="2761220"/>
            <a:ext cx="82287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51" name="Google Shape;151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457172" y="205067"/>
            <a:ext cx="8228763" cy="8584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457172" y="1203299"/>
            <a:ext cx="8228763" cy="29826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54" name="Google Shape;154;p32"/>
          <p:cNvSpPr txBox="1"/>
          <p:nvPr>
            <p:ph idx="1" type="body"/>
          </p:nvPr>
        </p:nvSpPr>
        <p:spPr>
          <a:xfrm>
            <a:off x="457172" y="1203299"/>
            <a:ext cx="82287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55" name="Google Shape;155;p32"/>
          <p:cNvSpPr txBox="1"/>
          <p:nvPr>
            <p:ph idx="2" type="body"/>
          </p:nvPr>
        </p:nvSpPr>
        <p:spPr>
          <a:xfrm>
            <a:off x="457172" y="2761220"/>
            <a:ext cx="82287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56" name="Google Shape;156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3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59" name="Google Shape;159;p33"/>
          <p:cNvSpPr txBox="1"/>
          <p:nvPr>
            <p:ph idx="1" type="body"/>
          </p:nvPr>
        </p:nvSpPr>
        <p:spPr>
          <a:xfrm>
            <a:off x="457172" y="1203299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60" name="Google Shape;160;p33"/>
          <p:cNvSpPr txBox="1"/>
          <p:nvPr>
            <p:ph idx="2" type="body"/>
          </p:nvPr>
        </p:nvSpPr>
        <p:spPr>
          <a:xfrm>
            <a:off x="4673927" y="1203299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61" name="Google Shape;161;p33"/>
          <p:cNvSpPr txBox="1"/>
          <p:nvPr>
            <p:ph idx="3" type="body"/>
          </p:nvPr>
        </p:nvSpPr>
        <p:spPr>
          <a:xfrm>
            <a:off x="457172" y="2761220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62" name="Google Shape;162;p33"/>
          <p:cNvSpPr txBox="1"/>
          <p:nvPr>
            <p:ph idx="4" type="body"/>
          </p:nvPr>
        </p:nvSpPr>
        <p:spPr>
          <a:xfrm>
            <a:off x="4673927" y="2761220"/>
            <a:ext cx="40155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63" name="Google Shape;163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4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66" name="Google Shape;166;p34"/>
          <p:cNvSpPr txBox="1"/>
          <p:nvPr>
            <p:ph idx="1" type="body"/>
          </p:nvPr>
        </p:nvSpPr>
        <p:spPr>
          <a:xfrm>
            <a:off x="457172" y="1203299"/>
            <a:ext cx="2649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67" name="Google Shape;167;p34"/>
          <p:cNvSpPr txBox="1"/>
          <p:nvPr>
            <p:ph idx="2" type="body"/>
          </p:nvPr>
        </p:nvSpPr>
        <p:spPr>
          <a:xfrm>
            <a:off x="3239388" y="1203299"/>
            <a:ext cx="2649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68" name="Google Shape;168;p34"/>
          <p:cNvSpPr txBox="1"/>
          <p:nvPr>
            <p:ph idx="3" type="body"/>
          </p:nvPr>
        </p:nvSpPr>
        <p:spPr>
          <a:xfrm>
            <a:off x="6021277" y="1203299"/>
            <a:ext cx="2649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69" name="Google Shape;169;p34"/>
          <p:cNvSpPr txBox="1"/>
          <p:nvPr>
            <p:ph idx="4" type="body"/>
          </p:nvPr>
        </p:nvSpPr>
        <p:spPr>
          <a:xfrm>
            <a:off x="457172" y="2761220"/>
            <a:ext cx="2649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70" name="Google Shape;170;p34"/>
          <p:cNvSpPr txBox="1"/>
          <p:nvPr>
            <p:ph idx="5" type="body"/>
          </p:nvPr>
        </p:nvSpPr>
        <p:spPr>
          <a:xfrm>
            <a:off x="3239388" y="2761220"/>
            <a:ext cx="2649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71" name="Google Shape;171;p34"/>
          <p:cNvSpPr txBox="1"/>
          <p:nvPr>
            <p:ph idx="6" type="body"/>
          </p:nvPr>
        </p:nvSpPr>
        <p:spPr>
          <a:xfrm>
            <a:off x="6021277" y="2761220"/>
            <a:ext cx="2649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72" name="Google Shape;172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AND_BODY_3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75" name="Google Shape;175;p35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76" name="Google Shape;176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4">
  <p:cSld name="TITLE_AND_BODY_4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79" name="Google Shape;179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80" name="Google Shape;180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5">
  <p:cSld name="TITLE_AND_BODY_5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83" name="Google Shape;183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84" name="Google Shape;18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AND_BODY_2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8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87" name="Google Shape;187;p38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88" name="Google Shape;188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0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Google Shape;190;p3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" name="Google Shape;191;p3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2" name="Google Shape;192;p39"/>
          <p:cNvSpPr txBox="1"/>
          <p:nvPr>
            <p:ph idx="12" type="sldNum"/>
          </p:nvPr>
        </p:nvSpPr>
        <p:spPr>
          <a:xfrm>
            <a:off x="8556784" y="480360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99" name="Google Shape;199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00" name="Google Shape;200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3" name="Google Shape;203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457172" y="205067"/>
            <a:ext cx="8228763" cy="8584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457172" y="1203299"/>
            <a:ext cx="4015600" cy="29826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673927" y="1203299"/>
            <a:ext cx="4015600" cy="29826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6" name="Google Shape;206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7" name="Google Shape;207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0" name="Google Shape;210;p4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1" name="Google Shape;211;p4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2" name="Google Shape;212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5" name="Google Shape;215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8" name="Google Shape;218;p4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9" name="Google Shape;219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22" name="Google Shape;222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4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26" name="Google Shape;226;p4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27" name="Google Shape;227;p4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8" name="Google Shape;228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31" name="Google Shape;231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4" name="Google Shape;234;p5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5" name="Google Shape;235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AND_BODY_1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2"/>
          <p:cNvSpPr txBox="1"/>
          <p:nvPr>
            <p:ph type="title"/>
          </p:nvPr>
        </p:nvSpPr>
        <p:spPr>
          <a:xfrm>
            <a:off x="457172" y="205014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0" name="Google Shape;240;p52"/>
          <p:cNvSpPr txBox="1"/>
          <p:nvPr>
            <p:ph idx="1" type="subTitle"/>
          </p:nvPr>
        </p:nvSpPr>
        <p:spPr>
          <a:xfrm>
            <a:off x="457172" y="1203631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457172" y="205067"/>
            <a:ext cx="8228763" cy="8584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AND_BODY_2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3"/>
          <p:cNvSpPr txBox="1"/>
          <p:nvPr>
            <p:ph type="title"/>
          </p:nvPr>
        </p:nvSpPr>
        <p:spPr>
          <a:xfrm>
            <a:off x="456989" y="204798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3" name="Google Shape;243;p53"/>
          <p:cNvSpPr txBox="1"/>
          <p:nvPr>
            <p:ph idx="1" type="subTitle"/>
          </p:nvPr>
        </p:nvSpPr>
        <p:spPr>
          <a:xfrm>
            <a:off x="456989" y="1203312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AND_BODY_3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4"/>
          <p:cNvSpPr txBox="1"/>
          <p:nvPr>
            <p:ph type="title"/>
          </p:nvPr>
        </p:nvSpPr>
        <p:spPr>
          <a:xfrm>
            <a:off x="456989" y="204798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6" name="Google Shape;246;p54"/>
          <p:cNvSpPr txBox="1"/>
          <p:nvPr>
            <p:ph idx="1" type="subTitle"/>
          </p:nvPr>
        </p:nvSpPr>
        <p:spPr>
          <a:xfrm>
            <a:off x="456989" y="1203312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AND_BODY_4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5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9" name="Google Shape;249;p55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_AND_BODY_5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6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3" name="Google Shape;253;p56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5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5">
  <p:cSld name="TITLE_AND_BODY_6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7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7" name="Google Shape;257;p57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5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6">
  <p:cSld name="TITLE_AND_BODY_7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8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1" name="Google Shape;261;p58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5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7">
  <p:cSld name="TITLE_AND_BODY_8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9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5" name="Google Shape;265;p59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5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8">
  <p:cSld name="TITLE_AND_BODY_9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0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9" name="Google Shape;269;p60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6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9">
  <p:cSld name="TITLE_AND_BODY_10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1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3" name="Google Shape;273;p61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6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0">
  <p:cSld name="TITLE_AND_BODY_11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2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7" name="Google Shape;277;p62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6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idx="1" type="subTitle"/>
          </p:nvPr>
        </p:nvSpPr>
        <p:spPr>
          <a:xfrm>
            <a:off x="457172" y="205067"/>
            <a:ext cx="8228763" cy="3980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1">
  <p:cSld name="TITLE_AND_BODY_12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3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1" name="Google Shape;281;p63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6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2">
  <p:cSld name="TITLE_AND_BODY_13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4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5" name="Google Shape;285;p64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6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3">
  <p:cSld name="TITLE_AND_BODY_14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5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9" name="Google Shape;289;p65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6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4_1">
  <p:cSld name="TITLE_AND_BODY_4_1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3" name="Google Shape;293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4" name="Google Shape;294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5_1">
  <p:cSld name="TITLE_AND_BODY_5_1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7" name="Google Shape;297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8" name="Google Shape;298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4">
  <p:cSld name="TITLE_AND_BODY_15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8"/>
          <p:cNvSpPr txBox="1"/>
          <p:nvPr>
            <p:ph type="title"/>
          </p:nvPr>
        </p:nvSpPr>
        <p:spPr>
          <a:xfrm>
            <a:off x="457172" y="204740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1" name="Google Shape;301;p68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5">
  <p:cSld name="TITLE_AND_BODY_16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9"/>
          <p:cNvSpPr txBox="1"/>
          <p:nvPr>
            <p:ph type="title"/>
          </p:nvPr>
        </p:nvSpPr>
        <p:spPr>
          <a:xfrm>
            <a:off x="457172" y="204740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4" name="Google Shape;304;p69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6">
  <p:cSld name="TITLE_AND_BODY_17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70"/>
          <p:cNvSpPr txBox="1"/>
          <p:nvPr>
            <p:ph type="title"/>
          </p:nvPr>
        </p:nvSpPr>
        <p:spPr>
          <a:xfrm>
            <a:off x="457172" y="204740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7" name="Google Shape;307;p70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7_1">
  <p:cSld name="TITLE_AND_BODY_7_1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0" name="Google Shape;310;p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1" name="Google Shape;311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3_1">
  <p:cSld name="TITLE_AND_BODY_3_1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4" name="Google Shape;314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5" name="Google Shape;315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57172" y="205067"/>
            <a:ext cx="8228763" cy="8584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457172" y="1203299"/>
            <a:ext cx="4015600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2" type="body"/>
          </p:nvPr>
        </p:nvSpPr>
        <p:spPr>
          <a:xfrm>
            <a:off x="4673927" y="1203299"/>
            <a:ext cx="4015600" cy="29826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3" type="body"/>
          </p:nvPr>
        </p:nvSpPr>
        <p:spPr>
          <a:xfrm>
            <a:off x="457172" y="2761220"/>
            <a:ext cx="4015600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3_2">
  <p:cSld name="TITLE_AND_BODY_3_2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8" name="Google Shape;318;p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9" name="Google Shape;319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7">
  <p:cSld name="TITLE_AND_BODY_18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74"/>
          <p:cNvSpPr txBox="1"/>
          <p:nvPr>
            <p:ph type="title"/>
          </p:nvPr>
        </p:nvSpPr>
        <p:spPr>
          <a:xfrm>
            <a:off x="457172" y="204740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2" name="Google Shape;322;p74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8">
  <p:cSld name="TITLE_AND_BODY_19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75"/>
          <p:cNvSpPr txBox="1"/>
          <p:nvPr>
            <p:ph type="title"/>
          </p:nvPr>
        </p:nvSpPr>
        <p:spPr>
          <a:xfrm>
            <a:off x="456989" y="204798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5" name="Google Shape;325;p75"/>
          <p:cNvSpPr txBox="1"/>
          <p:nvPr>
            <p:ph idx="1" type="subTitle"/>
          </p:nvPr>
        </p:nvSpPr>
        <p:spPr>
          <a:xfrm>
            <a:off x="456989" y="1203312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9">
  <p:cSld name="TITLE_AND_BODY_20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6"/>
          <p:cNvSpPr txBox="1"/>
          <p:nvPr>
            <p:ph type="title"/>
          </p:nvPr>
        </p:nvSpPr>
        <p:spPr>
          <a:xfrm>
            <a:off x="456989" y="204798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8" name="Google Shape;328;p76"/>
          <p:cNvSpPr txBox="1"/>
          <p:nvPr>
            <p:ph idx="1" type="subTitle"/>
          </p:nvPr>
        </p:nvSpPr>
        <p:spPr>
          <a:xfrm>
            <a:off x="456989" y="1203312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0">
  <p:cSld name="TITLE_AND_BODY_21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7"/>
          <p:cNvSpPr txBox="1"/>
          <p:nvPr>
            <p:ph type="title"/>
          </p:nvPr>
        </p:nvSpPr>
        <p:spPr>
          <a:xfrm>
            <a:off x="456989" y="204798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1" name="Google Shape;331;p77"/>
          <p:cNvSpPr txBox="1"/>
          <p:nvPr>
            <p:ph idx="1" type="subTitle"/>
          </p:nvPr>
        </p:nvSpPr>
        <p:spPr>
          <a:xfrm>
            <a:off x="456989" y="1203312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1">
  <p:cSld name="TITLE_AND_BODY_22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8"/>
          <p:cNvSpPr txBox="1"/>
          <p:nvPr>
            <p:ph type="title"/>
          </p:nvPr>
        </p:nvSpPr>
        <p:spPr>
          <a:xfrm>
            <a:off x="456989" y="204798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4" name="Google Shape;334;p78"/>
          <p:cNvSpPr txBox="1"/>
          <p:nvPr>
            <p:ph idx="1" type="subTitle"/>
          </p:nvPr>
        </p:nvSpPr>
        <p:spPr>
          <a:xfrm>
            <a:off x="456989" y="1203312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7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2">
  <p:cSld name="TITLE_AND_BODY_23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79"/>
          <p:cNvSpPr txBox="1"/>
          <p:nvPr>
            <p:ph type="title"/>
          </p:nvPr>
        </p:nvSpPr>
        <p:spPr>
          <a:xfrm>
            <a:off x="456989" y="204798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8" name="Google Shape;338;p79"/>
          <p:cNvSpPr txBox="1"/>
          <p:nvPr>
            <p:ph idx="1" type="subTitle"/>
          </p:nvPr>
        </p:nvSpPr>
        <p:spPr>
          <a:xfrm>
            <a:off x="456989" y="1203312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7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8_1">
  <p:cSld name="TITLE_AND_BODY_8_1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2" name="Google Shape;342;p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3" name="Google Shape;343;p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3">
  <p:cSld name="TITLE_AND_BODY_24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81"/>
          <p:cNvSpPr txBox="1"/>
          <p:nvPr>
            <p:ph type="title"/>
          </p:nvPr>
        </p:nvSpPr>
        <p:spPr>
          <a:xfrm>
            <a:off x="456989" y="204798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6" name="Google Shape;346;p81"/>
          <p:cNvSpPr txBox="1"/>
          <p:nvPr>
            <p:ph idx="1" type="subTitle"/>
          </p:nvPr>
        </p:nvSpPr>
        <p:spPr>
          <a:xfrm>
            <a:off x="456989" y="1203312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8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4">
  <p:cSld name="TITLE_AND_BODY_25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2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0" name="Google Shape;350;p82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8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172" y="205067"/>
            <a:ext cx="8228763" cy="8584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172" y="1203299"/>
            <a:ext cx="4015600" cy="29826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73927" y="1203299"/>
            <a:ext cx="4015600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3" type="body"/>
          </p:nvPr>
        </p:nvSpPr>
        <p:spPr>
          <a:xfrm>
            <a:off x="4673927" y="2761220"/>
            <a:ext cx="4015600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5">
  <p:cSld name="TITLE_AND_BODY_26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83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4" name="Google Shape;354;p83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8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6">
  <p:cSld name="TITLE_AND_BODY_27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84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8" name="Google Shape;358;p84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8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7">
  <p:cSld name="TITLE_AND_BODY_28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85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2" name="Google Shape;362;p85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8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8">
  <p:cSld name="TITLE_AND_BODY_29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6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6" name="Google Shape;366;p86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8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87"/>
          <p:cNvSpPr txBox="1"/>
          <p:nvPr>
            <p:ph type="title"/>
          </p:nvPr>
        </p:nvSpPr>
        <p:spPr>
          <a:xfrm>
            <a:off x="457200" y="205200"/>
            <a:ext cx="82284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0" name="Google Shape;370;p87"/>
          <p:cNvSpPr txBox="1"/>
          <p:nvPr>
            <p:ph idx="1" type="body"/>
          </p:nvPr>
        </p:nvSpPr>
        <p:spPr>
          <a:xfrm>
            <a:off x="457200" y="1203480"/>
            <a:ext cx="8229300" cy="29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8_2">
  <p:cSld name="TITLE_AND_BODY_8_2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3" name="Google Shape;373;p8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4" name="Google Shape;374;p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1">
  <p:cSld name="TITLE_AND_BODY_32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89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7" name="Google Shape;377;p89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8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8_3">
  <p:cSld name="TITLE_AND_BODY_8_3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1" name="Google Shape;381;p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2" name="Google Shape;382;p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9">
  <p:cSld name="TITLE_AND_BODY_33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5" name="Google Shape;385;p91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386" name="Google Shape;386;p9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0">
  <p:cSld name="TITLE_AND_BODY_34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92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9" name="Google Shape;389;p92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9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type="title"/>
          </p:nvPr>
        </p:nvSpPr>
        <p:spPr>
          <a:xfrm>
            <a:off x="457172" y="205067"/>
            <a:ext cx="8228763" cy="8584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457172" y="1203299"/>
            <a:ext cx="4015600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2" type="body"/>
          </p:nvPr>
        </p:nvSpPr>
        <p:spPr>
          <a:xfrm>
            <a:off x="4673927" y="1203299"/>
            <a:ext cx="4015600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3" type="body"/>
          </p:nvPr>
        </p:nvSpPr>
        <p:spPr>
          <a:xfrm>
            <a:off x="457172" y="2761220"/>
            <a:ext cx="8228763" cy="1422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6_1">
  <p:cSld name="TITLE_AND_BODY_6_1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3" name="Google Shape;393;p9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4" name="Google Shape;394;p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6_2">
  <p:cSld name="TITLE_AND_BODY_6_2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7" name="Google Shape;397;p9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8" name="Google Shape;398;p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6_3">
  <p:cSld name="TITLE_AND_BODY_6_3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1" name="Google Shape;401;p9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2" name="Google Shape;402;p9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2">
  <p:cSld name="TITLE_AND_BODY_35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96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5" name="Google Shape;405;p96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9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9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13" name="Google Shape;413;p9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14" name="Google Shape;414;p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9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17" name="Google Shape;417;p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0" name="Google Shape;420;p10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1" name="Google Shape;421;p10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4" name="Google Shape;424;p10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5" name="Google Shape;425;p10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6" name="Google Shape;426;p10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9" name="Google Shape;429;p1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32" name="Google Shape;432;p10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3" name="Google Shape;433;p10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79.xml"/><Relationship Id="rId4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81.xml"/><Relationship Id="rId43" Type="http://schemas.openxmlformats.org/officeDocument/2006/relationships/slideLayout" Target="../slideLayouts/slideLayout80.xml"/><Relationship Id="rId46" Type="http://schemas.openxmlformats.org/officeDocument/2006/relationships/slideLayout" Target="../slideLayouts/slideLayout83.xml"/><Relationship Id="rId45" Type="http://schemas.openxmlformats.org/officeDocument/2006/relationships/slideLayout" Target="../slideLayouts/slideLayout82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85.xml"/><Relationship Id="rId47" Type="http://schemas.openxmlformats.org/officeDocument/2006/relationships/slideLayout" Target="../slideLayouts/slideLayout84.xml"/><Relationship Id="rId49" Type="http://schemas.openxmlformats.org/officeDocument/2006/relationships/slideLayout" Target="../slideLayouts/slideLayout86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73.xml"/><Relationship Id="rId39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88.xml"/><Relationship Id="rId50" Type="http://schemas.openxmlformats.org/officeDocument/2006/relationships/slideLayout" Target="../slideLayouts/slideLayout87.xml"/><Relationship Id="rId53" Type="http://schemas.openxmlformats.org/officeDocument/2006/relationships/slideLayout" Target="../slideLayouts/slideLayout90.xml"/><Relationship Id="rId52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48.xml"/><Relationship Id="rId5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50.xml"/><Relationship Id="rId57" Type="http://schemas.openxmlformats.org/officeDocument/2006/relationships/theme" Target="../theme/theme3.xml"/><Relationship Id="rId12" Type="http://schemas.openxmlformats.org/officeDocument/2006/relationships/slideLayout" Target="../slideLayouts/slideLayout49.xml"/><Relationship Id="rId56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55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3.xml"/><Relationship Id="rId32" Type="http://schemas.openxmlformats.org/officeDocument/2006/relationships/theme" Target="../theme/theme5.xml"/><Relationship Id="rId20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14.xml"/><Relationship Id="rId24" Type="http://schemas.openxmlformats.org/officeDocument/2006/relationships/slideLayout" Target="../slideLayouts/slideLayout117.xml"/><Relationship Id="rId23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19.xml"/><Relationship Id="rId25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172" y="205067"/>
            <a:ext cx="8228763" cy="8584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172" y="1203299"/>
            <a:ext cx="8228763" cy="29826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172" y="4685192"/>
            <a:ext cx="2130093" cy="3542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7054" y="4685192"/>
            <a:ext cx="2898142" cy="3542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5842" y="4685192"/>
            <a:ext cx="2130093" cy="3542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457172" y="4685192"/>
            <a:ext cx="2130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127054" y="4685192"/>
            <a:ext cx="289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555842" y="4685192"/>
            <a:ext cx="2130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buNone/>
              <a:defRPr b="0" i="0" sz="13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5" name="Google Shape;195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6" name="Google Shape;196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  <p:sldLayoutId id="2147483724" r:id="rId40"/>
    <p:sldLayoutId id="2147483725" r:id="rId41"/>
    <p:sldLayoutId id="2147483726" r:id="rId42"/>
    <p:sldLayoutId id="2147483727" r:id="rId43"/>
    <p:sldLayoutId id="2147483728" r:id="rId44"/>
    <p:sldLayoutId id="2147483729" r:id="rId45"/>
    <p:sldLayoutId id="2147483730" r:id="rId46"/>
    <p:sldLayoutId id="2147483731" r:id="rId47"/>
    <p:sldLayoutId id="2147483732" r:id="rId48"/>
    <p:sldLayoutId id="2147483733" r:id="rId49"/>
    <p:sldLayoutId id="2147483734" r:id="rId50"/>
    <p:sldLayoutId id="2147483735" r:id="rId51"/>
    <p:sldLayoutId id="2147483736" r:id="rId52"/>
    <p:sldLayoutId id="2147483737" r:id="rId53"/>
    <p:sldLayoutId id="2147483738" r:id="rId54"/>
    <p:sldLayoutId id="2147483739" r:id="rId55"/>
    <p:sldLayoutId id="2147483740" r:id="rId5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9" name="Google Shape;409;p9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10" name="Google Shape;410;p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69" r:id="rId29"/>
    <p:sldLayoutId id="2147483770" r:id="rId30"/>
    <p:sldLayoutId id="2147483771" r:id="rId3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32.png"/><Relationship Id="rId7" Type="http://schemas.openxmlformats.org/officeDocument/2006/relationships/image" Target="../media/image15.png"/><Relationship Id="rId8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34.png"/><Relationship Id="rId5" Type="http://schemas.openxmlformats.org/officeDocument/2006/relationships/image" Target="../media/image18.png"/><Relationship Id="rId6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34.png"/><Relationship Id="rId5" Type="http://schemas.openxmlformats.org/officeDocument/2006/relationships/image" Target="../media/image18.png"/><Relationship Id="rId6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31.png"/><Relationship Id="rId6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33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7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Relationship Id="rId5" Type="http://schemas.openxmlformats.org/officeDocument/2006/relationships/image" Target="../media/image18.png"/><Relationship Id="rId6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Relationship Id="rId5" Type="http://schemas.openxmlformats.org/officeDocument/2006/relationships/image" Target="../media/image18.png"/><Relationship Id="rId6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4" Type="http://schemas.openxmlformats.org/officeDocument/2006/relationships/image" Target="../media/image18.png"/><Relationship Id="rId5" Type="http://schemas.openxmlformats.org/officeDocument/2006/relationships/image" Target="../media/image36.png"/><Relationship Id="rId6" Type="http://schemas.openxmlformats.org/officeDocument/2006/relationships/image" Target="../media/image4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Relationship Id="rId4" Type="http://schemas.openxmlformats.org/officeDocument/2006/relationships/image" Target="../media/image18.png"/><Relationship Id="rId5" Type="http://schemas.openxmlformats.org/officeDocument/2006/relationships/image" Target="../media/image40.png"/><Relationship Id="rId6" Type="http://schemas.openxmlformats.org/officeDocument/2006/relationships/image" Target="../media/image45.png"/><Relationship Id="rId7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Relationship Id="rId4" Type="http://schemas.openxmlformats.org/officeDocument/2006/relationships/image" Target="../media/image43.png"/><Relationship Id="rId5" Type="http://schemas.openxmlformats.org/officeDocument/2006/relationships/image" Target="../media/image47.png"/><Relationship Id="rId6" Type="http://schemas.openxmlformats.org/officeDocument/2006/relationships/image" Target="../media/image4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Relationship Id="rId4" Type="http://schemas.openxmlformats.org/officeDocument/2006/relationships/image" Target="../media/image36.png"/><Relationship Id="rId5" Type="http://schemas.openxmlformats.org/officeDocument/2006/relationships/image" Target="../media/image56.png"/><Relationship Id="rId6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png"/><Relationship Id="rId4" Type="http://schemas.openxmlformats.org/officeDocument/2006/relationships/image" Target="../media/image36.png"/><Relationship Id="rId5" Type="http://schemas.openxmlformats.org/officeDocument/2006/relationships/image" Target="../media/image52.png"/><Relationship Id="rId6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3.png"/><Relationship Id="rId4" Type="http://schemas.openxmlformats.org/officeDocument/2006/relationships/image" Target="../media/image44.png"/><Relationship Id="rId5" Type="http://schemas.openxmlformats.org/officeDocument/2006/relationships/image" Target="../media/image36.png"/><Relationship Id="rId6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6.png"/><Relationship Id="rId4" Type="http://schemas.openxmlformats.org/officeDocument/2006/relationships/image" Target="../media/image15.png"/><Relationship Id="rId5" Type="http://schemas.openxmlformats.org/officeDocument/2006/relationships/image" Target="../media/image5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6.png"/><Relationship Id="rId4" Type="http://schemas.openxmlformats.org/officeDocument/2006/relationships/image" Target="../media/image55.png"/><Relationship Id="rId9" Type="http://schemas.openxmlformats.org/officeDocument/2006/relationships/image" Target="../media/image63.png"/><Relationship Id="rId5" Type="http://schemas.openxmlformats.org/officeDocument/2006/relationships/image" Target="../media/image54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3.png"/><Relationship Id="rId4" Type="http://schemas.openxmlformats.org/officeDocument/2006/relationships/image" Target="../media/image66.png"/><Relationship Id="rId9" Type="http://schemas.openxmlformats.org/officeDocument/2006/relationships/image" Target="../media/image15.png"/><Relationship Id="rId5" Type="http://schemas.openxmlformats.org/officeDocument/2006/relationships/image" Target="../media/image55.png"/><Relationship Id="rId6" Type="http://schemas.openxmlformats.org/officeDocument/2006/relationships/image" Target="../media/image54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0.png"/><Relationship Id="rId4" Type="http://schemas.openxmlformats.org/officeDocument/2006/relationships/image" Target="../media/image74.png"/><Relationship Id="rId9" Type="http://schemas.openxmlformats.org/officeDocument/2006/relationships/image" Target="../media/image62.png"/><Relationship Id="rId5" Type="http://schemas.openxmlformats.org/officeDocument/2006/relationships/image" Target="../media/image61.png"/><Relationship Id="rId6" Type="http://schemas.openxmlformats.org/officeDocument/2006/relationships/image" Target="../media/image64.png"/><Relationship Id="rId7" Type="http://schemas.openxmlformats.org/officeDocument/2006/relationships/image" Target="../media/image53.png"/><Relationship Id="rId8" Type="http://schemas.openxmlformats.org/officeDocument/2006/relationships/image" Target="../media/image6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3.png"/><Relationship Id="rId4" Type="http://schemas.openxmlformats.org/officeDocument/2006/relationships/image" Target="../media/image168.png"/><Relationship Id="rId5" Type="http://schemas.openxmlformats.org/officeDocument/2006/relationships/image" Target="../media/image79.png"/><Relationship Id="rId6" Type="http://schemas.openxmlformats.org/officeDocument/2006/relationships/image" Target="../media/image65.png"/><Relationship Id="rId7" Type="http://schemas.openxmlformats.org/officeDocument/2006/relationships/image" Target="../media/image83.png"/><Relationship Id="rId8" Type="http://schemas.openxmlformats.org/officeDocument/2006/relationships/image" Target="../media/image7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2.png"/><Relationship Id="rId4" Type="http://schemas.openxmlformats.org/officeDocument/2006/relationships/image" Target="../media/image8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png"/><Relationship Id="rId4" Type="http://schemas.openxmlformats.org/officeDocument/2006/relationships/image" Target="../media/image67.png"/><Relationship Id="rId5" Type="http://schemas.openxmlformats.org/officeDocument/2006/relationships/image" Target="../media/image6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2.png"/><Relationship Id="rId4" Type="http://schemas.openxmlformats.org/officeDocument/2006/relationships/image" Target="../media/image67.png"/><Relationship Id="rId5" Type="http://schemas.openxmlformats.org/officeDocument/2006/relationships/image" Target="../media/image73.png"/><Relationship Id="rId6" Type="http://schemas.openxmlformats.org/officeDocument/2006/relationships/image" Target="../media/image78.png"/><Relationship Id="rId7" Type="http://schemas.openxmlformats.org/officeDocument/2006/relationships/image" Target="../media/image77.png"/><Relationship Id="rId8" Type="http://schemas.openxmlformats.org/officeDocument/2006/relationships/image" Target="../media/image7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1.png"/><Relationship Id="rId4" Type="http://schemas.openxmlformats.org/officeDocument/2006/relationships/image" Target="../media/image92.png"/><Relationship Id="rId5" Type="http://schemas.openxmlformats.org/officeDocument/2006/relationships/image" Target="../media/image60.png"/><Relationship Id="rId6" Type="http://schemas.openxmlformats.org/officeDocument/2006/relationships/image" Target="../media/image78.png"/><Relationship Id="rId7" Type="http://schemas.openxmlformats.org/officeDocument/2006/relationships/image" Target="../media/image77.png"/><Relationship Id="rId8" Type="http://schemas.openxmlformats.org/officeDocument/2006/relationships/image" Target="../media/image7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6.png"/><Relationship Id="rId4" Type="http://schemas.openxmlformats.org/officeDocument/2006/relationships/image" Target="../media/image80.png"/><Relationship Id="rId5" Type="http://schemas.openxmlformats.org/officeDocument/2006/relationships/image" Target="../media/image84.png"/><Relationship Id="rId6" Type="http://schemas.openxmlformats.org/officeDocument/2006/relationships/image" Target="../media/image8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4.png"/><Relationship Id="rId4" Type="http://schemas.openxmlformats.org/officeDocument/2006/relationships/image" Target="../media/image8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5.png"/><Relationship Id="rId4" Type="http://schemas.openxmlformats.org/officeDocument/2006/relationships/image" Target="../media/image88.png"/><Relationship Id="rId5" Type="http://schemas.openxmlformats.org/officeDocument/2006/relationships/image" Target="../media/image8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5.png"/><Relationship Id="rId4" Type="http://schemas.openxmlformats.org/officeDocument/2006/relationships/image" Target="../media/image98.png"/><Relationship Id="rId9" Type="http://schemas.openxmlformats.org/officeDocument/2006/relationships/image" Target="../media/image94.png"/><Relationship Id="rId5" Type="http://schemas.openxmlformats.org/officeDocument/2006/relationships/image" Target="../media/image102.png"/><Relationship Id="rId6" Type="http://schemas.openxmlformats.org/officeDocument/2006/relationships/image" Target="../media/image91.png"/><Relationship Id="rId7" Type="http://schemas.openxmlformats.org/officeDocument/2006/relationships/image" Target="../media/image97.png"/><Relationship Id="rId8" Type="http://schemas.openxmlformats.org/officeDocument/2006/relationships/image" Target="../media/image96.png"/><Relationship Id="rId11" Type="http://schemas.openxmlformats.org/officeDocument/2006/relationships/image" Target="../media/image105.png"/><Relationship Id="rId10" Type="http://schemas.openxmlformats.org/officeDocument/2006/relationships/image" Target="../media/image99.png"/><Relationship Id="rId12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3.png"/><Relationship Id="rId4" Type="http://schemas.openxmlformats.org/officeDocument/2006/relationships/image" Target="../media/image7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0.png"/><Relationship Id="rId4" Type="http://schemas.openxmlformats.org/officeDocument/2006/relationships/image" Target="../media/image126.png"/><Relationship Id="rId9" Type="http://schemas.openxmlformats.org/officeDocument/2006/relationships/image" Target="../media/image142.png"/><Relationship Id="rId5" Type="http://schemas.openxmlformats.org/officeDocument/2006/relationships/image" Target="../media/image101.png"/><Relationship Id="rId6" Type="http://schemas.openxmlformats.org/officeDocument/2006/relationships/image" Target="../media/image103.png"/><Relationship Id="rId7" Type="http://schemas.openxmlformats.org/officeDocument/2006/relationships/image" Target="../media/image111.png"/><Relationship Id="rId8" Type="http://schemas.openxmlformats.org/officeDocument/2006/relationships/image" Target="../media/image115.png"/><Relationship Id="rId10" Type="http://schemas.openxmlformats.org/officeDocument/2006/relationships/image" Target="../media/image11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7.png"/><Relationship Id="rId4" Type="http://schemas.openxmlformats.org/officeDocument/2006/relationships/image" Target="../media/image118.png"/><Relationship Id="rId5" Type="http://schemas.openxmlformats.org/officeDocument/2006/relationships/image" Target="../media/image10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7.png"/><Relationship Id="rId4" Type="http://schemas.openxmlformats.org/officeDocument/2006/relationships/image" Target="../media/image123.png"/><Relationship Id="rId5" Type="http://schemas.openxmlformats.org/officeDocument/2006/relationships/image" Target="../media/image125.png"/><Relationship Id="rId6" Type="http://schemas.openxmlformats.org/officeDocument/2006/relationships/image" Target="../media/image10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4.png"/><Relationship Id="rId5" Type="http://schemas.openxmlformats.org/officeDocument/2006/relationships/image" Target="../media/image110.png"/><Relationship Id="rId6" Type="http://schemas.openxmlformats.org/officeDocument/2006/relationships/image" Target="../media/image120.png"/><Relationship Id="rId7" Type="http://schemas.openxmlformats.org/officeDocument/2006/relationships/image" Target="../media/image113.png"/><Relationship Id="rId8" Type="http://schemas.openxmlformats.org/officeDocument/2006/relationships/image" Target="../media/image11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6.png"/><Relationship Id="rId4" Type="http://schemas.openxmlformats.org/officeDocument/2006/relationships/image" Target="../media/image168.png"/><Relationship Id="rId5" Type="http://schemas.openxmlformats.org/officeDocument/2006/relationships/image" Target="../media/image116.png"/><Relationship Id="rId6" Type="http://schemas.openxmlformats.org/officeDocument/2006/relationships/image" Target="../media/image13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5" Type="http://schemas.openxmlformats.org/officeDocument/2006/relationships/image" Target="../media/image127.gif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31.png"/><Relationship Id="rId4" Type="http://schemas.openxmlformats.org/officeDocument/2006/relationships/image" Target="../media/image128.png"/><Relationship Id="rId5" Type="http://schemas.openxmlformats.org/officeDocument/2006/relationships/image" Target="../media/image13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Relationship Id="rId5" Type="http://schemas.openxmlformats.org/officeDocument/2006/relationships/image" Target="../media/image127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59.png"/><Relationship Id="rId4" Type="http://schemas.openxmlformats.org/officeDocument/2006/relationships/hyperlink" Target="https://doi.org/10.1051/0004-6361/202140364" TargetMode="External"/><Relationship Id="rId5" Type="http://schemas.openxmlformats.org/officeDocument/2006/relationships/hyperlink" Target="https://doi.org/10.1051/0004-6361/202140364" TargetMode="External"/><Relationship Id="rId6" Type="http://schemas.openxmlformats.org/officeDocument/2006/relationships/hyperlink" Target="https://doi.org/10.1051/0004-6361/202140364" TargetMode="External"/><Relationship Id="rId7" Type="http://schemas.openxmlformats.org/officeDocument/2006/relationships/image" Target="../media/image14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3.png"/><Relationship Id="rId4" Type="http://schemas.openxmlformats.org/officeDocument/2006/relationships/image" Target="../media/image15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zenodo.org/record/4783406/files/figApp_LocalSuperclusters_3D_smd.html?download=1" TargetMode="External"/><Relationship Id="rId4" Type="http://schemas.openxmlformats.org/officeDocument/2006/relationships/hyperlink" Target="https://zenodo.org/record/4783406/files/figApp_LocalClusters_3D_smd.html?download=1" TargetMode="External"/><Relationship Id="rId5" Type="http://schemas.openxmlformats.org/officeDocument/2006/relationships/hyperlink" Target="https://zenodo.org/record/4783406/files/figApp_LocalSheet_3D_smd.html?download=1" TargetMode="External"/><Relationship Id="rId6" Type="http://schemas.openxmlformats.org/officeDocument/2006/relationships/image" Target="../media/image136.png"/><Relationship Id="rId7" Type="http://schemas.openxmlformats.org/officeDocument/2006/relationships/image" Target="../media/image13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34.png"/><Relationship Id="rId4" Type="http://schemas.openxmlformats.org/officeDocument/2006/relationships/image" Target="../media/image140.png"/><Relationship Id="rId5" Type="http://schemas.openxmlformats.org/officeDocument/2006/relationships/image" Target="../media/image14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56.gif"/><Relationship Id="rId4" Type="http://schemas.openxmlformats.org/officeDocument/2006/relationships/image" Target="../media/image149.gif"/><Relationship Id="rId5" Type="http://schemas.openxmlformats.org/officeDocument/2006/relationships/image" Target="../media/image14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6.png"/><Relationship Id="rId4" Type="http://schemas.openxmlformats.org/officeDocument/2006/relationships/image" Target="../media/image80.png"/><Relationship Id="rId5" Type="http://schemas.openxmlformats.org/officeDocument/2006/relationships/image" Target="../media/image15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39.png"/><Relationship Id="rId4" Type="http://schemas.openxmlformats.org/officeDocument/2006/relationships/image" Target="../media/image76.png"/><Relationship Id="rId5" Type="http://schemas.openxmlformats.org/officeDocument/2006/relationships/image" Target="../media/image8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1.png"/><Relationship Id="rId4" Type="http://schemas.openxmlformats.org/officeDocument/2006/relationships/image" Target="../media/image53.png"/><Relationship Id="rId5" Type="http://schemas.openxmlformats.org/officeDocument/2006/relationships/hyperlink" Target="https://arxiv.org/abs/2405.17179" TargetMode="Externa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48.png"/><Relationship Id="rId4" Type="http://schemas.openxmlformats.org/officeDocument/2006/relationships/image" Target="../media/image144.png"/><Relationship Id="rId9" Type="http://schemas.openxmlformats.org/officeDocument/2006/relationships/image" Target="../media/image150.png"/><Relationship Id="rId5" Type="http://schemas.openxmlformats.org/officeDocument/2006/relationships/image" Target="../media/image146.png"/><Relationship Id="rId6" Type="http://schemas.openxmlformats.org/officeDocument/2006/relationships/image" Target="../media/image147.png"/><Relationship Id="rId7" Type="http://schemas.openxmlformats.org/officeDocument/2006/relationships/image" Target="../media/image152.png"/><Relationship Id="rId8" Type="http://schemas.openxmlformats.org/officeDocument/2006/relationships/image" Target="../media/image151.png"/><Relationship Id="rId11" Type="http://schemas.openxmlformats.org/officeDocument/2006/relationships/image" Target="../media/image154.png"/><Relationship Id="rId10" Type="http://schemas.openxmlformats.org/officeDocument/2006/relationships/hyperlink" Target="https://zenodo.org/records/11440864" TargetMode="Externa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62.png"/><Relationship Id="rId4" Type="http://schemas.openxmlformats.org/officeDocument/2006/relationships/image" Target="../media/image153.png"/><Relationship Id="rId5" Type="http://schemas.openxmlformats.org/officeDocument/2006/relationships/image" Target="../media/image165.png"/><Relationship Id="rId6" Type="http://schemas.openxmlformats.org/officeDocument/2006/relationships/image" Target="../media/image16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16.png"/><Relationship Id="rId7" Type="http://schemas.openxmlformats.org/officeDocument/2006/relationships/image" Target="../media/image19.png"/><Relationship Id="rId8" Type="http://schemas.openxmlformats.org/officeDocument/2006/relationships/image" Target="../media/image23.png"/><Relationship Id="rId10" Type="http://schemas.openxmlformats.org/officeDocument/2006/relationships/image" Target="../media/image1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57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61.png"/><Relationship Id="rId4" Type="http://schemas.openxmlformats.org/officeDocument/2006/relationships/image" Target="../media/image16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6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66.png"/><Relationship Id="rId4" Type="http://schemas.openxmlformats.org/officeDocument/2006/relationships/image" Target="../media/image16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Relationship Id="rId4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39.png"/><Relationship Id="rId5" Type="http://schemas.openxmlformats.org/officeDocument/2006/relationships/image" Target="../media/image15.png"/><Relationship Id="rId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29"/>
          <p:cNvSpPr txBox="1"/>
          <p:nvPr/>
        </p:nvSpPr>
        <p:spPr>
          <a:xfrm>
            <a:off x="415050" y="2153650"/>
            <a:ext cx="8347500" cy="7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400"/>
              <a:t>Cosmic-ray astronomy at the highest energies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en" sz="2400"/>
              <a:t>Ground- and space-based detection principles, </a:t>
            </a:r>
            <a:endParaRPr i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en" sz="2400"/>
              <a:t>recent highlights and future projects</a:t>
            </a:r>
            <a:endParaRPr i="1" sz="2400"/>
          </a:p>
        </p:txBody>
      </p:sp>
      <p:sp>
        <p:nvSpPr>
          <p:cNvPr id="536" name="Google Shape;536;p129"/>
          <p:cNvSpPr txBox="1"/>
          <p:nvPr/>
        </p:nvSpPr>
        <p:spPr>
          <a:xfrm>
            <a:off x="829440" y="4724261"/>
            <a:ext cx="74649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en" sz="1100"/>
              <a:t>onathan</a:t>
            </a:r>
            <a:r>
              <a:rPr b="0" i="0" lang="en" sz="1100" u="none" cap="none" strike="noStrike">
                <a:latin typeface="Arial"/>
                <a:ea typeface="Arial"/>
                <a:cs typeface="Arial"/>
                <a:sym typeface="Arial"/>
              </a:rPr>
              <a:t> Biteau – </a:t>
            </a:r>
            <a:r>
              <a:rPr lang="en" sz="1100"/>
              <a:t>Journée SFP Astropart. &amp; MM</a:t>
            </a:r>
            <a:r>
              <a:rPr b="0" i="0" lang="en" sz="1100" u="none" cap="none" strike="noStrike"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" sz="1100"/>
              <a:t>2025.03.20</a:t>
            </a:r>
            <a:endParaRPr b="0" i="0" sz="1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7" name="Google Shape;537;p129"/>
          <p:cNvCxnSpPr/>
          <p:nvPr/>
        </p:nvCxnSpPr>
        <p:spPr>
          <a:xfrm rot="10800000">
            <a:off x="414720" y="671692"/>
            <a:ext cx="8347628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8" name="Google Shape;538;p129"/>
          <p:cNvCxnSpPr/>
          <p:nvPr/>
        </p:nvCxnSpPr>
        <p:spPr>
          <a:xfrm rot="10800000">
            <a:off x="415047" y="4459553"/>
            <a:ext cx="8347628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39" name="Google Shape;539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6408" y="4566601"/>
            <a:ext cx="1160156" cy="389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7996" y="4659062"/>
            <a:ext cx="611937" cy="31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5120" y="4667375"/>
            <a:ext cx="340809" cy="31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138"/>
          <p:cNvPicPr preferRelativeResize="0"/>
          <p:nvPr/>
        </p:nvPicPr>
        <p:blipFill rotWithShape="1">
          <a:blip r:embed="rId3">
            <a:alphaModFix/>
          </a:blip>
          <a:srcRect b="1883" l="3567" r="0" t="0"/>
          <a:stretch/>
        </p:blipFill>
        <p:spPr>
          <a:xfrm>
            <a:off x="4607550" y="822950"/>
            <a:ext cx="4705774" cy="41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921764" y="1184650"/>
            <a:ext cx="1264610" cy="846075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7" name="Google Shape;677;p138"/>
          <p:cNvPicPr preferRelativeResize="0"/>
          <p:nvPr/>
        </p:nvPicPr>
        <p:blipFill rotWithShape="1">
          <a:blip r:embed="rId5">
            <a:alphaModFix/>
          </a:blip>
          <a:srcRect b="64835" l="6772" r="9102" t="11150"/>
          <a:stretch/>
        </p:blipFill>
        <p:spPr>
          <a:xfrm>
            <a:off x="235500" y="3550650"/>
            <a:ext cx="4465350" cy="1235175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138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Event reconstruction: fluorescence detector (FD)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9" name="Google Shape;679;p138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80" name="Google Shape;680;p138"/>
          <p:cNvSpPr txBox="1"/>
          <p:nvPr/>
        </p:nvSpPr>
        <p:spPr>
          <a:xfrm>
            <a:off x="414850" y="4785100"/>
            <a:ext cx="2784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Auger Coll., ApJS 2023</a:t>
            </a:r>
            <a:endParaRPr sz="900">
              <a:solidFill>
                <a:srgbClr val="999999"/>
              </a:solidFill>
            </a:endParaRPr>
          </a:p>
        </p:txBody>
      </p:sp>
      <p:pic>
        <p:nvPicPr>
          <p:cNvPr id="681" name="Google Shape;681;p138"/>
          <p:cNvPicPr preferRelativeResize="0"/>
          <p:nvPr/>
        </p:nvPicPr>
        <p:blipFill rotWithShape="1">
          <a:blip r:embed="rId6">
            <a:alphaModFix/>
          </a:blip>
          <a:srcRect b="21051" l="6327" r="7473" t="6730"/>
          <a:stretch/>
        </p:blipFill>
        <p:spPr>
          <a:xfrm>
            <a:off x="542525" y="989850"/>
            <a:ext cx="3785100" cy="256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138"/>
          <p:cNvPicPr preferRelativeResize="0"/>
          <p:nvPr/>
        </p:nvPicPr>
        <p:blipFill rotWithShape="1">
          <a:blip r:embed="rId7">
            <a:alphaModFix/>
          </a:blip>
          <a:srcRect b="0" l="0" r="77368" t="0"/>
          <a:stretch/>
        </p:blipFill>
        <p:spPr>
          <a:xfrm>
            <a:off x="8337351" y="274320"/>
            <a:ext cx="466350" cy="5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138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pic>
        <p:nvPicPr>
          <p:cNvPr id="684" name="Google Shape;684;p138" title="Untitled.png"/>
          <p:cNvPicPr preferRelativeResize="0"/>
          <p:nvPr/>
        </p:nvPicPr>
        <p:blipFill rotWithShape="1">
          <a:blip r:embed="rId8">
            <a:alphaModFix/>
          </a:blip>
          <a:srcRect b="0" l="8840" r="8840" t="14763"/>
          <a:stretch/>
        </p:blipFill>
        <p:spPr>
          <a:xfrm>
            <a:off x="4548350" y="1184650"/>
            <a:ext cx="1137047" cy="8460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685" name="Google Shape;685;p138"/>
          <p:cNvCxnSpPr>
            <a:endCxn id="684" idx="2"/>
          </p:cNvCxnSpPr>
          <p:nvPr/>
        </p:nvCxnSpPr>
        <p:spPr>
          <a:xfrm rot="-5400000">
            <a:off x="4135723" y="2640774"/>
            <a:ext cx="1591200" cy="371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686" name="Google Shape;686;p138"/>
          <p:cNvSpPr/>
          <p:nvPr/>
        </p:nvSpPr>
        <p:spPr>
          <a:xfrm>
            <a:off x="5303000" y="1637775"/>
            <a:ext cx="247800" cy="2553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87" name="Google Shape;687;p138"/>
          <p:cNvCxnSpPr/>
          <p:nvPr/>
        </p:nvCxnSpPr>
        <p:spPr>
          <a:xfrm flipH="1" rot="10800000">
            <a:off x="5548075" y="1182425"/>
            <a:ext cx="369000" cy="4563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8" name="Google Shape;688;p138"/>
          <p:cNvCxnSpPr/>
          <p:nvPr/>
        </p:nvCxnSpPr>
        <p:spPr>
          <a:xfrm>
            <a:off x="5549400" y="1890425"/>
            <a:ext cx="367800" cy="1416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39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Cosmic-ray</a:t>
            </a:r>
            <a:r>
              <a:rPr b="1" lang="en" sz="2200">
                <a:solidFill>
                  <a:schemeClr val="dk1"/>
                </a:solidFill>
              </a:rPr>
              <a:t> spectrum at the highest energies</a:t>
            </a:r>
            <a:endParaRPr b="1" sz="2200"/>
          </a:p>
        </p:txBody>
      </p:sp>
      <p:cxnSp>
        <p:nvCxnSpPr>
          <p:cNvPr id="694" name="Google Shape;694;p139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5" name="Google Shape;695;p139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grpSp>
        <p:nvGrpSpPr>
          <p:cNvPr id="696" name="Google Shape;696;p139"/>
          <p:cNvGrpSpPr/>
          <p:nvPr/>
        </p:nvGrpSpPr>
        <p:grpSpPr>
          <a:xfrm>
            <a:off x="417198" y="2133850"/>
            <a:ext cx="4438500" cy="2895725"/>
            <a:chOff x="2322198" y="2133850"/>
            <a:chExt cx="4438500" cy="2895725"/>
          </a:xfrm>
        </p:grpSpPr>
        <p:pic>
          <p:nvPicPr>
            <p:cNvPr id="697" name="Google Shape;697;p1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22198" y="2133850"/>
              <a:ext cx="4438500" cy="28263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98" name="Google Shape;698;p139"/>
            <p:cNvCxnSpPr/>
            <p:nvPr/>
          </p:nvCxnSpPr>
          <p:spPr>
            <a:xfrm>
              <a:off x="5378400" y="3552175"/>
              <a:ext cx="704400" cy="9522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699" name="Google Shape;699;p139"/>
            <p:cNvSpPr/>
            <p:nvPr/>
          </p:nvSpPr>
          <p:spPr>
            <a:xfrm>
              <a:off x="3108150" y="3444750"/>
              <a:ext cx="1654500" cy="981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139"/>
            <p:cNvSpPr/>
            <p:nvPr/>
          </p:nvSpPr>
          <p:spPr>
            <a:xfrm>
              <a:off x="3303500" y="2430425"/>
              <a:ext cx="291600" cy="237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139"/>
            <p:cNvSpPr/>
            <p:nvPr/>
          </p:nvSpPr>
          <p:spPr>
            <a:xfrm>
              <a:off x="3836900" y="2354225"/>
              <a:ext cx="291600" cy="237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139"/>
            <p:cNvSpPr/>
            <p:nvPr/>
          </p:nvSpPr>
          <p:spPr>
            <a:xfrm>
              <a:off x="4598900" y="2201825"/>
              <a:ext cx="291600" cy="237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139"/>
            <p:cNvSpPr/>
            <p:nvPr/>
          </p:nvSpPr>
          <p:spPr>
            <a:xfrm>
              <a:off x="5818100" y="3116225"/>
              <a:ext cx="291600" cy="237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139"/>
            <p:cNvSpPr txBox="1"/>
            <p:nvPr/>
          </p:nvSpPr>
          <p:spPr>
            <a:xfrm>
              <a:off x="3713900" y="3392400"/>
              <a:ext cx="1719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91425" wrap="square" tIns="0">
              <a:spAutoFit/>
            </a:bodyPr>
            <a:lstStyle/>
            <a:p>
              <a:pPr indent="0" lvl="0" marL="0" rtl="0" algn="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1100">
                  <a:solidFill>
                    <a:schemeClr val="dk1"/>
                  </a:solidFill>
                </a:rPr>
                <a:t>E</a:t>
              </a:r>
              <a:r>
                <a:rPr b="1" baseline="-25000" lang="en" sz="1100">
                  <a:solidFill>
                    <a:schemeClr val="dk1"/>
                  </a:solidFill>
                </a:rPr>
                <a:t>max</a:t>
              </a:r>
              <a:r>
                <a:rPr b="1" lang="en" sz="1100">
                  <a:solidFill>
                    <a:schemeClr val="dk1"/>
                  </a:solidFill>
                </a:rPr>
                <a:t>(SD) = 166 ± 13 EeV</a:t>
              </a:r>
              <a:endParaRPr b="1" sz="1100">
                <a:solidFill>
                  <a:schemeClr val="dk1"/>
                </a:solidFill>
              </a:endParaRPr>
            </a:p>
            <a:p>
              <a:pPr indent="0" lvl="0" marL="0" rtl="0" algn="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</a:rPr>
                <a:t>= </a:t>
              </a:r>
              <a:r>
                <a:rPr b="1" lang="en" sz="1100">
                  <a:solidFill>
                    <a:schemeClr val="dk1"/>
                  </a:solidFill>
                </a:rPr>
                <a:t>26.6 </a:t>
              </a:r>
              <a:r>
                <a:rPr b="1" lang="en" sz="1100">
                  <a:solidFill>
                    <a:schemeClr val="dk1"/>
                  </a:solidFill>
                </a:rPr>
                <a:t>± 2.1 J (!)</a:t>
              </a:r>
              <a:r>
                <a:rPr b="1" lang="en" sz="1100">
                  <a:solidFill>
                    <a:schemeClr val="dk1"/>
                  </a:solidFill>
                </a:rPr>
                <a:t> </a:t>
              </a:r>
              <a:endParaRPr b="1" sz="1100"/>
            </a:p>
          </p:txBody>
        </p:sp>
        <p:sp>
          <p:nvSpPr>
            <p:cNvPr id="705" name="Google Shape;705;p139"/>
            <p:cNvSpPr txBox="1"/>
            <p:nvPr/>
          </p:nvSpPr>
          <p:spPr>
            <a:xfrm>
              <a:off x="3649924" y="4009450"/>
              <a:ext cx="18669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137150" wrap="square" tIns="0">
              <a:spAutoFit/>
            </a:bodyPr>
            <a:lstStyle/>
            <a:p>
              <a:pPr indent="0" lvl="0" marL="0" rtl="0" algn="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100">
                  <a:solidFill>
                    <a:schemeClr val="dk1"/>
                  </a:solidFill>
                </a:rPr>
                <a:t>E</a:t>
              </a:r>
              <a:r>
                <a:rPr baseline="-25000" lang="en" sz="1100">
                  <a:solidFill>
                    <a:schemeClr val="dk1"/>
                  </a:solidFill>
                </a:rPr>
                <a:t>max</a:t>
              </a:r>
              <a:r>
                <a:rPr lang="en" sz="1100">
                  <a:solidFill>
                    <a:schemeClr val="dk1"/>
                  </a:solidFill>
                </a:rPr>
                <a:t>(SD/FD) = 82 ± 7 EeV </a:t>
              </a:r>
              <a:endParaRPr sz="1100"/>
            </a:p>
          </p:txBody>
        </p:sp>
        <p:sp>
          <p:nvSpPr>
            <p:cNvPr id="706" name="Google Shape;706;p139"/>
            <p:cNvSpPr txBox="1"/>
            <p:nvPr/>
          </p:nvSpPr>
          <p:spPr>
            <a:xfrm>
              <a:off x="2356150" y="4690875"/>
              <a:ext cx="1719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999999"/>
                  </a:solidFill>
                </a:rPr>
                <a:t>Auger Coll., PRD/PRL ‘20</a:t>
              </a:r>
              <a:endParaRPr sz="1000">
                <a:solidFill>
                  <a:srgbClr val="999999"/>
                </a:solidFill>
              </a:endParaRPr>
            </a:p>
          </p:txBody>
        </p:sp>
        <p:cxnSp>
          <p:nvCxnSpPr>
            <p:cNvPr id="707" name="Google Shape;707;p139"/>
            <p:cNvCxnSpPr/>
            <p:nvPr/>
          </p:nvCxnSpPr>
          <p:spPr>
            <a:xfrm>
              <a:off x="5450025" y="4153750"/>
              <a:ext cx="251700" cy="3507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708" name="Google Shape;708;p139"/>
          <p:cNvSpPr txBox="1"/>
          <p:nvPr/>
        </p:nvSpPr>
        <p:spPr>
          <a:xfrm>
            <a:off x="323350" y="1025950"/>
            <a:ext cx="48795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0" wrap="square" tIns="408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Energy estimation 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at the Pierre Auger Observatory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Data-driven: cross-calibration of SD signal with FD calorimetry  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709" name="Google Shape;709;p139"/>
          <p:cNvPicPr preferRelativeResize="0"/>
          <p:nvPr/>
        </p:nvPicPr>
        <p:blipFill rotWithShape="1">
          <a:blip r:embed="rId4">
            <a:alphaModFix/>
          </a:blip>
          <a:srcRect b="20634" l="0" r="46400" t="4059"/>
          <a:stretch/>
        </p:blipFill>
        <p:spPr>
          <a:xfrm>
            <a:off x="5202900" y="2129050"/>
            <a:ext cx="2264100" cy="2747602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139"/>
          <p:cNvSpPr txBox="1"/>
          <p:nvPr/>
        </p:nvSpPr>
        <p:spPr>
          <a:xfrm>
            <a:off x="5356975" y="4685950"/>
            <a:ext cx="142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TA</a:t>
            </a:r>
            <a:r>
              <a:rPr lang="en" sz="1000">
                <a:solidFill>
                  <a:srgbClr val="999999"/>
                </a:solidFill>
              </a:rPr>
              <a:t>, Science (2023)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711" name="Google Shape;711;p139"/>
          <p:cNvSpPr txBox="1"/>
          <p:nvPr/>
        </p:nvSpPr>
        <p:spPr>
          <a:xfrm>
            <a:off x="5123950" y="1025950"/>
            <a:ext cx="36465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0" wrap="square" tIns="408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Energy estimation 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at the Telescope Array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Monte-Carlo based + data-driven correction</a:t>
            </a:r>
            <a:r>
              <a:rPr lang="en" sz="1300">
                <a:solidFill>
                  <a:schemeClr val="dk1"/>
                </a:solidFill>
              </a:rPr>
              <a:t> 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100">
                <a:solidFill>
                  <a:schemeClr val="dk1"/>
                </a:solidFill>
              </a:rPr>
              <a:t>E</a:t>
            </a:r>
            <a:r>
              <a:rPr baseline="-25000" lang="en" sz="1100">
                <a:solidFill>
                  <a:schemeClr val="dk1"/>
                </a:solidFill>
              </a:rPr>
              <a:t>max</a:t>
            </a:r>
            <a:r>
              <a:rPr lang="en" sz="1100">
                <a:solidFill>
                  <a:schemeClr val="dk1"/>
                </a:solidFill>
              </a:rPr>
              <a:t>(TA) = 244 ± 29 EeV</a:t>
            </a:r>
            <a:r>
              <a:rPr lang="en" sz="1100">
                <a:solidFill>
                  <a:schemeClr val="lt1"/>
                </a:solidFill>
              </a:rPr>
              <a:t> </a:t>
            </a:r>
            <a:r>
              <a:rPr lang="en" sz="1500">
                <a:solidFill>
                  <a:schemeClr val="lt1"/>
                </a:solidFill>
              </a:rPr>
              <a:t>↔</a:t>
            </a:r>
            <a:r>
              <a:rPr lang="en" sz="1100">
                <a:solidFill>
                  <a:schemeClr val="lt1"/>
                </a:solidFill>
              </a:rPr>
              <a:t> </a:t>
            </a:r>
            <a:r>
              <a:rPr b="1" i="1" lang="en" sz="1100">
                <a:solidFill>
                  <a:schemeClr val="lt1"/>
                </a:solidFill>
              </a:rPr>
              <a:t>E</a:t>
            </a:r>
            <a:r>
              <a:rPr b="1" baseline="-25000" lang="en" sz="1100">
                <a:solidFill>
                  <a:schemeClr val="lt1"/>
                </a:solidFill>
              </a:rPr>
              <a:t>max</a:t>
            </a:r>
            <a:r>
              <a:rPr b="1" lang="en" sz="1100">
                <a:solidFill>
                  <a:schemeClr val="lt1"/>
                </a:solidFill>
              </a:rPr>
              <a:t>(SD) ≃ 150 ± 20 EeV</a:t>
            </a:r>
            <a:r>
              <a:rPr b="1" lang="en" sz="1100">
                <a:solidFill>
                  <a:schemeClr val="dk1"/>
                </a:solidFill>
              </a:rPr>
              <a:t> 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712" name="Google Shape;712;p139"/>
          <p:cNvSpPr txBox="1"/>
          <p:nvPr/>
        </p:nvSpPr>
        <p:spPr>
          <a:xfrm>
            <a:off x="5138700" y="2030575"/>
            <a:ext cx="2076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/>
          </a:p>
        </p:txBody>
      </p:sp>
      <p:pic>
        <p:nvPicPr>
          <p:cNvPr id="713" name="Google Shape;713;p1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3831503" y="2007364"/>
            <a:ext cx="613475" cy="11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139"/>
          <p:cNvSpPr/>
          <p:nvPr/>
        </p:nvSpPr>
        <p:spPr>
          <a:xfrm rot="-165143">
            <a:off x="3577228" y="2357414"/>
            <a:ext cx="924196" cy="162773"/>
          </a:xfrm>
          <a:custGeom>
            <a:rect b="b" l="l" r="r" t="t"/>
            <a:pathLst>
              <a:path extrusionOk="0" h="13141" w="63174">
                <a:moveTo>
                  <a:pt x="0" y="5244"/>
                </a:moveTo>
                <a:cubicBezTo>
                  <a:pt x="1951" y="5738"/>
                  <a:pt x="6581" y="8981"/>
                  <a:pt x="11704" y="8205"/>
                </a:cubicBezTo>
                <a:cubicBezTo>
                  <a:pt x="16828" y="7429"/>
                  <a:pt x="23573" y="1624"/>
                  <a:pt x="30741" y="590"/>
                </a:cubicBezTo>
                <a:cubicBezTo>
                  <a:pt x="37909" y="-444"/>
                  <a:pt x="49308" y="-91"/>
                  <a:pt x="54713" y="2001"/>
                </a:cubicBezTo>
                <a:cubicBezTo>
                  <a:pt x="60119" y="4093"/>
                  <a:pt x="61764" y="11284"/>
                  <a:pt x="63174" y="13141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715" name="Google Shape;715;p1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8600" y="2160825"/>
            <a:ext cx="1231800" cy="236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0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Cosmic-ray spectrum at the highest energies</a:t>
            </a:r>
            <a:endParaRPr b="1" sz="2200"/>
          </a:p>
        </p:txBody>
      </p:sp>
      <p:cxnSp>
        <p:nvCxnSpPr>
          <p:cNvPr id="721" name="Google Shape;721;p140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2" name="Google Shape;722;p140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grpSp>
        <p:nvGrpSpPr>
          <p:cNvPr id="723" name="Google Shape;723;p140"/>
          <p:cNvGrpSpPr/>
          <p:nvPr/>
        </p:nvGrpSpPr>
        <p:grpSpPr>
          <a:xfrm>
            <a:off x="417198" y="2133850"/>
            <a:ext cx="4438500" cy="2895725"/>
            <a:chOff x="2322198" y="2133850"/>
            <a:chExt cx="4438500" cy="2895725"/>
          </a:xfrm>
        </p:grpSpPr>
        <p:pic>
          <p:nvPicPr>
            <p:cNvPr id="724" name="Google Shape;724;p1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22198" y="2133850"/>
              <a:ext cx="4438500" cy="28263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25" name="Google Shape;725;p140"/>
            <p:cNvCxnSpPr/>
            <p:nvPr/>
          </p:nvCxnSpPr>
          <p:spPr>
            <a:xfrm>
              <a:off x="5378400" y="3552175"/>
              <a:ext cx="704400" cy="9522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726" name="Google Shape;726;p140"/>
            <p:cNvSpPr/>
            <p:nvPr/>
          </p:nvSpPr>
          <p:spPr>
            <a:xfrm>
              <a:off x="3108150" y="3444750"/>
              <a:ext cx="1654500" cy="981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140"/>
            <p:cNvSpPr/>
            <p:nvPr/>
          </p:nvSpPr>
          <p:spPr>
            <a:xfrm>
              <a:off x="3303500" y="2430425"/>
              <a:ext cx="291600" cy="237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140"/>
            <p:cNvSpPr/>
            <p:nvPr/>
          </p:nvSpPr>
          <p:spPr>
            <a:xfrm>
              <a:off x="3836900" y="2354225"/>
              <a:ext cx="291600" cy="237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140"/>
            <p:cNvSpPr/>
            <p:nvPr/>
          </p:nvSpPr>
          <p:spPr>
            <a:xfrm>
              <a:off x="4598900" y="2201825"/>
              <a:ext cx="291600" cy="237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140"/>
            <p:cNvSpPr/>
            <p:nvPr/>
          </p:nvSpPr>
          <p:spPr>
            <a:xfrm>
              <a:off x="5818100" y="3116225"/>
              <a:ext cx="291600" cy="237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140"/>
            <p:cNvSpPr txBox="1"/>
            <p:nvPr/>
          </p:nvSpPr>
          <p:spPr>
            <a:xfrm>
              <a:off x="3713900" y="3392400"/>
              <a:ext cx="1719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91425" wrap="square" tIns="0">
              <a:spAutoFit/>
            </a:bodyPr>
            <a:lstStyle/>
            <a:p>
              <a:pPr indent="0" lvl="0" marL="0" rtl="0" algn="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1100">
                  <a:solidFill>
                    <a:schemeClr val="dk1"/>
                  </a:solidFill>
                </a:rPr>
                <a:t>E</a:t>
              </a:r>
              <a:r>
                <a:rPr b="1" baseline="-25000" lang="en" sz="1100">
                  <a:solidFill>
                    <a:schemeClr val="dk1"/>
                  </a:solidFill>
                </a:rPr>
                <a:t>max</a:t>
              </a:r>
              <a:r>
                <a:rPr b="1" lang="en" sz="1100">
                  <a:solidFill>
                    <a:schemeClr val="dk1"/>
                  </a:solidFill>
                </a:rPr>
                <a:t>(SD) = 166 ± 13 EeV</a:t>
              </a:r>
              <a:endParaRPr b="1" sz="1100">
                <a:solidFill>
                  <a:schemeClr val="dk1"/>
                </a:solidFill>
              </a:endParaRPr>
            </a:p>
            <a:p>
              <a:pPr indent="0" lvl="0" marL="0" rtl="0" algn="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</a:rPr>
                <a:t>= 26.6 ± 2.1 J (!) </a:t>
              </a:r>
              <a:endParaRPr b="1" sz="1100"/>
            </a:p>
          </p:txBody>
        </p:sp>
        <p:sp>
          <p:nvSpPr>
            <p:cNvPr id="732" name="Google Shape;732;p140"/>
            <p:cNvSpPr txBox="1"/>
            <p:nvPr/>
          </p:nvSpPr>
          <p:spPr>
            <a:xfrm>
              <a:off x="3649924" y="4009450"/>
              <a:ext cx="18669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137150" wrap="square" tIns="0">
              <a:spAutoFit/>
            </a:bodyPr>
            <a:lstStyle/>
            <a:p>
              <a:pPr indent="0" lvl="0" marL="0" rtl="0" algn="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100">
                  <a:solidFill>
                    <a:schemeClr val="dk1"/>
                  </a:solidFill>
                </a:rPr>
                <a:t>E</a:t>
              </a:r>
              <a:r>
                <a:rPr baseline="-25000" lang="en" sz="1100">
                  <a:solidFill>
                    <a:schemeClr val="dk1"/>
                  </a:solidFill>
                </a:rPr>
                <a:t>max</a:t>
              </a:r>
              <a:r>
                <a:rPr lang="en" sz="1100">
                  <a:solidFill>
                    <a:schemeClr val="dk1"/>
                  </a:solidFill>
                </a:rPr>
                <a:t>(SD/FD) = 82 ± 7 EeV </a:t>
              </a:r>
              <a:endParaRPr sz="1100"/>
            </a:p>
          </p:txBody>
        </p:sp>
        <p:sp>
          <p:nvSpPr>
            <p:cNvPr id="733" name="Google Shape;733;p140"/>
            <p:cNvSpPr txBox="1"/>
            <p:nvPr/>
          </p:nvSpPr>
          <p:spPr>
            <a:xfrm>
              <a:off x="2356150" y="4690875"/>
              <a:ext cx="1719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999999"/>
                  </a:solidFill>
                </a:rPr>
                <a:t>Auger Coll., PRD/PRL ‘20</a:t>
              </a:r>
              <a:endParaRPr sz="1000">
                <a:solidFill>
                  <a:srgbClr val="999999"/>
                </a:solidFill>
              </a:endParaRPr>
            </a:p>
          </p:txBody>
        </p:sp>
        <p:cxnSp>
          <p:nvCxnSpPr>
            <p:cNvPr id="734" name="Google Shape;734;p140"/>
            <p:cNvCxnSpPr/>
            <p:nvPr/>
          </p:nvCxnSpPr>
          <p:spPr>
            <a:xfrm>
              <a:off x="5450025" y="4153750"/>
              <a:ext cx="251700" cy="3507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735" name="Google Shape;735;p140"/>
          <p:cNvSpPr txBox="1"/>
          <p:nvPr/>
        </p:nvSpPr>
        <p:spPr>
          <a:xfrm>
            <a:off x="323350" y="1025950"/>
            <a:ext cx="48795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0" wrap="square" tIns="408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Energy estimation 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at the Pierre Auger Observatory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Data-driven: cross-calibration of SD signal with FD calorimetry  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736" name="Google Shape;736;p140"/>
          <p:cNvPicPr preferRelativeResize="0"/>
          <p:nvPr/>
        </p:nvPicPr>
        <p:blipFill rotWithShape="1">
          <a:blip r:embed="rId4">
            <a:alphaModFix/>
          </a:blip>
          <a:srcRect b="20634" l="0" r="46400" t="4059"/>
          <a:stretch/>
        </p:blipFill>
        <p:spPr>
          <a:xfrm>
            <a:off x="5202900" y="2129050"/>
            <a:ext cx="2264100" cy="2747602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140"/>
          <p:cNvSpPr txBox="1"/>
          <p:nvPr/>
        </p:nvSpPr>
        <p:spPr>
          <a:xfrm>
            <a:off x="5356975" y="4685950"/>
            <a:ext cx="142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TA, Science (2023)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738" name="Google Shape;738;p140"/>
          <p:cNvSpPr txBox="1"/>
          <p:nvPr/>
        </p:nvSpPr>
        <p:spPr>
          <a:xfrm>
            <a:off x="5123950" y="1025950"/>
            <a:ext cx="36465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0" wrap="square" tIns="408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Energy estimation 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at the Telescope Array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Monte-Carlo based + data-driven correction 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100">
                <a:solidFill>
                  <a:schemeClr val="dk1"/>
                </a:solidFill>
              </a:rPr>
              <a:t>E</a:t>
            </a:r>
            <a:r>
              <a:rPr baseline="-25000" lang="en" sz="1100">
                <a:solidFill>
                  <a:schemeClr val="dk1"/>
                </a:solidFill>
              </a:rPr>
              <a:t>max</a:t>
            </a:r>
            <a:r>
              <a:rPr lang="en" sz="1100">
                <a:solidFill>
                  <a:schemeClr val="dk1"/>
                </a:solidFill>
              </a:rPr>
              <a:t>(TA) = 244 ± 29 EeV </a:t>
            </a:r>
            <a:r>
              <a:rPr lang="en" sz="1500">
                <a:solidFill>
                  <a:srgbClr val="FF0000"/>
                </a:solidFill>
              </a:rPr>
              <a:t>↔</a:t>
            </a:r>
            <a:r>
              <a:rPr lang="en" sz="1100">
                <a:solidFill>
                  <a:srgbClr val="FF0000"/>
                </a:solidFill>
              </a:rPr>
              <a:t> </a:t>
            </a:r>
            <a:r>
              <a:rPr b="1" i="1" lang="en" sz="1100">
                <a:solidFill>
                  <a:srgbClr val="FF0000"/>
                </a:solidFill>
              </a:rPr>
              <a:t>E</a:t>
            </a:r>
            <a:r>
              <a:rPr b="1" baseline="-25000" lang="en" sz="1100">
                <a:solidFill>
                  <a:srgbClr val="FF0000"/>
                </a:solidFill>
              </a:rPr>
              <a:t>max</a:t>
            </a:r>
            <a:r>
              <a:rPr b="1" lang="en" sz="1100">
                <a:solidFill>
                  <a:srgbClr val="FF0000"/>
                </a:solidFill>
              </a:rPr>
              <a:t>(SD) ≃ 150 ± 20 EeV </a:t>
            </a:r>
            <a:endParaRPr b="1" sz="11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980000"/>
              </a:solidFill>
            </a:endParaRPr>
          </a:p>
        </p:txBody>
      </p:sp>
      <p:sp>
        <p:nvSpPr>
          <p:cNvPr id="739" name="Google Shape;739;p140"/>
          <p:cNvSpPr txBox="1"/>
          <p:nvPr/>
        </p:nvSpPr>
        <p:spPr>
          <a:xfrm>
            <a:off x="5138700" y="2030575"/>
            <a:ext cx="2076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/>
          </a:p>
        </p:txBody>
      </p:sp>
      <p:pic>
        <p:nvPicPr>
          <p:cNvPr id="740" name="Google Shape;740;p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3831503" y="2007364"/>
            <a:ext cx="613475" cy="11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140"/>
          <p:cNvSpPr/>
          <p:nvPr/>
        </p:nvSpPr>
        <p:spPr>
          <a:xfrm rot="-165143">
            <a:off x="3577228" y="2357414"/>
            <a:ext cx="924196" cy="162773"/>
          </a:xfrm>
          <a:custGeom>
            <a:rect b="b" l="l" r="r" t="t"/>
            <a:pathLst>
              <a:path extrusionOk="0" h="13141" w="63174">
                <a:moveTo>
                  <a:pt x="0" y="5244"/>
                </a:moveTo>
                <a:cubicBezTo>
                  <a:pt x="1951" y="5738"/>
                  <a:pt x="6581" y="8981"/>
                  <a:pt x="11704" y="8205"/>
                </a:cubicBezTo>
                <a:cubicBezTo>
                  <a:pt x="16828" y="7429"/>
                  <a:pt x="23573" y="1624"/>
                  <a:pt x="30741" y="590"/>
                </a:cubicBezTo>
                <a:cubicBezTo>
                  <a:pt x="37909" y="-444"/>
                  <a:pt x="49308" y="-91"/>
                  <a:pt x="54713" y="2001"/>
                </a:cubicBezTo>
                <a:cubicBezTo>
                  <a:pt x="60119" y="4093"/>
                  <a:pt x="61764" y="11284"/>
                  <a:pt x="63174" y="13141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742" name="Google Shape;742;p1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8700" y="2286250"/>
            <a:ext cx="3623651" cy="2036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41"/>
          <p:cNvSpPr txBox="1"/>
          <p:nvPr/>
        </p:nvSpPr>
        <p:spPr>
          <a:xfrm>
            <a:off x="350475" y="346775"/>
            <a:ext cx="63273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Shower slant depth: a proxy for 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8" name="Google Shape;748;p141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49" name="Google Shape;749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675" y="1563850"/>
            <a:ext cx="3467843" cy="33687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^{A}_{Z}X&#10;%53efeebe-95f9-435a-8b7d-4153d23af136" id="750" name="Google Shape;750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4175" y="365760"/>
            <a:ext cx="474400" cy="37805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141"/>
          <p:cNvSpPr/>
          <p:nvPr/>
        </p:nvSpPr>
        <p:spPr>
          <a:xfrm>
            <a:off x="4764175" y="346775"/>
            <a:ext cx="203400" cy="220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2" name="Google Shape;752;p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7732" y="1563850"/>
            <a:ext cx="3467843" cy="3368754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141"/>
          <p:cNvSpPr txBox="1"/>
          <p:nvPr/>
        </p:nvSpPr>
        <p:spPr>
          <a:xfrm>
            <a:off x="414850" y="977250"/>
            <a:ext cx="7871700" cy="15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Independent measurements </a:t>
            </a:r>
            <a:r>
              <a:rPr b="1" lang="en" sz="1300"/>
              <a:t>of </a:t>
            </a:r>
            <a:r>
              <a:rPr b="1" i="1" lang="en" sz="1300"/>
              <a:t>X</a:t>
            </a:r>
            <a:r>
              <a:rPr b="1" baseline="-25000" lang="en" sz="1300"/>
              <a:t>max</a:t>
            </a:r>
            <a:r>
              <a:rPr b="1" lang="en" sz="1300"/>
              <a:t> ∝ ln (</a:t>
            </a:r>
            <a:r>
              <a:rPr b="1" i="1" lang="en" sz="1300"/>
              <a:t>E </a:t>
            </a:r>
            <a:r>
              <a:rPr b="1" lang="en" sz="1300"/>
              <a:t>/ </a:t>
            </a:r>
            <a:r>
              <a:rPr b="1" i="1" lang="en" sz="1300"/>
              <a:t>A)</a:t>
            </a:r>
            <a:r>
              <a:rPr b="1" lang="en" sz="1300"/>
              <a:t> </a:t>
            </a:r>
            <a:r>
              <a:rPr b="1" lang="en" sz="1300">
                <a:solidFill>
                  <a:schemeClr val="dk1"/>
                </a:solidFill>
              </a:rPr>
              <a:t>at the Pierre Auger Observatory </a:t>
            </a:r>
            <a:endParaRPr b="1" i="1" sz="13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    High Elevation Auger Telescopes (low </a:t>
            </a:r>
            <a:r>
              <a:rPr i="1" lang="en" sz="900"/>
              <a:t>E</a:t>
            </a:r>
            <a:r>
              <a:rPr lang="en" sz="900"/>
              <a:t>)	               </a:t>
            </a:r>
            <a:r>
              <a:rPr lang="en" sz="900">
                <a:solidFill>
                  <a:schemeClr val="dk1"/>
                </a:solidFill>
              </a:rPr>
              <a:t>Auger Engineering Radio Array </a:t>
            </a:r>
            <a:r>
              <a:rPr lang="en" sz="900">
                <a:solidFill>
                  <a:srgbClr val="999999"/>
                </a:solidFill>
              </a:rPr>
              <a:t>(Auger Coll., PRD/PRL ‘24)</a:t>
            </a:r>
            <a:endParaRPr sz="900">
              <a:solidFill>
                <a:srgbClr val="999999"/>
              </a:solidFill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      Fluorescence Detector	 </a:t>
            </a:r>
            <a:r>
              <a:rPr lang="en" sz="900">
                <a:solidFill>
                  <a:schemeClr val="dk1"/>
                </a:solidFill>
              </a:rPr>
              <a:t>Surface Detector (DNN)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754" name="Google Shape;754;p141"/>
          <p:cNvCxnSpPr/>
          <p:nvPr/>
        </p:nvCxnSpPr>
        <p:spPr>
          <a:xfrm>
            <a:off x="1497350" y="1478225"/>
            <a:ext cx="133200" cy="328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5" name="Google Shape;755;p141"/>
          <p:cNvCxnSpPr/>
          <p:nvPr/>
        </p:nvCxnSpPr>
        <p:spPr>
          <a:xfrm>
            <a:off x="2431750" y="1657300"/>
            <a:ext cx="65400" cy="145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6" name="Google Shape;756;p141"/>
          <p:cNvCxnSpPr/>
          <p:nvPr/>
        </p:nvCxnSpPr>
        <p:spPr>
          <a:xfrm flipH="1">
            <a:off x="3041350" y="1657300"/>
            <a:ext cx="65400" cy="145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7" name="Google Shape;757;p141"/>
          <p:cNvCxnSpPr/>
          <p:nvPr/>
        </p:nvCxnSpPr>
        <p:spPr>
          <a:xfrm flipH="1">
            <a:off x="3981838" y="1478225"/>
            <a:ext cx="133200" cy="328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58" name="Google Shape;758;p141"/>
          <p:cNvPicPr preferRelativeResize="0"/>
          <p:nvPr/>
        </p:nvPicPr>
        <p:blipFill rotWithShape="1">
          <a:blip r:embed="rId6">
            <a:alphaModFix/>
          </a:blip>
          <a:srcRect b="0" l="0" r="77368" t="0"/>
          <a:stretch/>
        </p:blipFill>
        <p:spPr>
          <a:xfrm>
            <a:off x="8337351" y="274320"/>
            <a:ext cx="466350" cy="5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141"/>
          <p:cNvSpPr txBox="1"/>
          <p:nvPr/>
        </p:nvSpPr>
        <p:spPr>
          <a:xfrm>
            <a:off x="414850" y="4785100"/>
            <a:ext cx="2784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Auger Coll., PoS(ICRC23) by Salamida</a:t>
            </a:r>
            <a:endParaRPr sz="900">
              <a:solidFill>
                <a:srgbClr val="999999"/>
              </a:solidFill>
            </a:endParaRPr>
          </a:p>
        </p:txBody>
      </p:sp>
      <p:sp>
        <p:nvSpPr>
          <p:cNvPr id="760" name="Google Shape;760;p141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5" name="Google Shape;765;p142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66" name="Google Shape;766;p142"/>
          <p:cNvGrpSpPr/>
          <p:nvPr/>
        </p:nvGrpSpPr>
        <p:grpSpPr>
          <a:xfrm>
            <a:off x="5872954" y="548640"/>
            <a:ext cx="2783909" cy="1129318"/>
            <a:chOff x="6097254" y="1802500"/>
            <a:chExt cx="1982700" cy="804300"/>
          </a:xfrm>
        </p:grpSpPr>
        <p:sp>
          <p:nvSpPr>
            <p:cNvPr id="767" name="Google Shape;767;p142"/>
            <p:cNvSpPr/>
            <p:nvPr/>
          </p:nvSpPr>
          <p:spPr>
            <a:xfrm rot="-164920">
              <a:off x="6227947" y="1977140"/>
              <a:ext cx="1521559" cy="331008"/>
            </a:xfrm>
            <a:custGeom>
              <a:rect b="b" l="l" r="r" t="t"/>
              <a:pathLst>
                <a:path extrusionOk="0" h="13141" w="63174">
                  <a:moveTo>
                    <a:pt x="0" y="5244"/>
                  </a:moveTo>
                  <a:cubicBezTo>
                    <a:pt x="1951" y="5738"/>
                    <a:pt x="6581" y="8981"/>
                    <a:pt x="11704" y="8205"/>
                  </a:cubicBezTo>
                  <a:cubicBezTo>
                    <a:pt x="16828" y="7429"/>
                    <a:pt x="23573" y="1624"/>
                    <a:pt x="30741" y="590"/>
                  </a:cubicBezTo>
                  <a:cubicBezTo>
                    <a:pt x="37909" y="-444"/>
                    <a:pt x="49308" y="-91"/>
                    <a:pt x="54713" y="2001"/>
                  </a:cubicBezTo>
                  <a:cubicBezTo>
                    <a:pt x="60119" y="4093"/>
                    <a:pt x="61764" y="11284"/>
                    <a:pt x="63174" y="13141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pic>
          <p:nvPicPr>
            <p:cNvPr id="768" name="Google Shape;768;p142"/>
            <p:cNvPicPr preferRelativeResize="0"/>
            <p:nvPr/>
          </p:nvPicPr>
          <p:blipFill rotWithShape="1">
            <a:blip r:embed="rId3">
              <a:alphaModFix/>
            </a:blip>
            <a:srcRect b="0" l="25328" r="0" t="0"/>
            <a:stretch/>
          </p:blipFill>
          <p:spPr>
            <a:xfrm rot="-5400000">
              <a:off x="6686454" y="1213300"/>
              <a:ext cx="804300" cy="1982700"/>
            </a:xfrm>
            <a:prstGeom prst="roundRect">
              <a:avLst>
                <a:gd fmla="val 41461" name="adj"/>
              </a:avLst>
            </a:prstGeom>
            <a:noFill/>
            <a:ln>
              <a:noFill/>
            </a:ln>
          </p:spPr>
        </p:pic>
      </p:grpSp>
      <p:pic>
        <p:nvPicPr>
          <p:cNvPr id="769" name="Google Shape;769;p142" title="Untitled.png"/>
          <p:cNvPicPr preferRelativeResize="0"/>
          <p:nvPr/>
        </p:nvPicPr>
        <p:blipFill rotWithShape="1">
          <a:blip r:embed="rId4">
            <a:alphaModFix/>
          </a:blip>
          <a:srcRect b="0" l="0" r="0" t="11496"/>
          <a:stretch/>
        </p:blipFill>
        <p:spPr>
          <a:xfrm>
            <a:off x="4835800" y="1714500"/>
            <a:ext cx="4122301" cy="3200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0" name="Google Shape;770;p142"/>
          <p:cNvGrpSpPr/>
          <p:nvPr/>
        </p:nvGrpSpPr>
        <p:grpSpPr>
          <a:xfrm>
            <a:off x="6487463" y="972308"/>
            <a:ext cx="1471270" cy="1087693"/>
            <a:chOff x="6583675" y="1264975"/>
            <a:chExt cx="982025" cy="726000"/>
          </a:xfrm>
        </p:grpSpPr>
        <p:cxnSp>
          <p:nvCxnSpPr>
            <p:cNvPr id="771" name="Google Shape;771;p142"/>
            <p:cNvCxnSpPr/>
            <p:nvPr/>
          </p:nvCxnSpPr>
          <p:spPr>
            <a:xfrm>
              <a:off x="6583675" y="1407150"/>
              <a:ext cx="0" cy="5796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772" name="Google Shape;772;p142"/>
            <p:cNvCxnSpPr/>
            <p:nvPr/>
          </p:nvCxnSpPr>
          <p:spPr>
            <a:xfrm>
              <a:off x="6969486" y="1264975"/>
              <a:ext cx="0" cy="726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773" name="Google Shape;773;p142"/>
            <p:cNvCxnSpPr/>
            <p:nvPr/>
          </p:nvCxnSpPr>
          <p:spPr>
            <a:xfrm>
              <a:off x="7565695" y="1762800"/>
              <a:ext cx="0" cy="2094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774" name="Google Shape;774;p142"/>
            <p:cNvCxnSpPr/>
            <p:nvPr/>
          </p:nvCxnSpPr>
          <p:spPr>
            <a:xfrm>
              <a:off x="7565700" y="1264975"/>
              <a:ext cx="0" cy="3489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775" name="Google Shape;775;p1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2675" y="1563850"/>
            <a:ext cx="3467843" cy="3368773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42"/>
          <p:cNvSpPr txBox="1"/>
          <p:nvPr/>
        </p:nvSpPr>
        <p:spPr>
          <a:xfrm>
            <a:off x="350475" y="346775"/>
            <a:ext cx="43683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Shower slant depth: a proxy for 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142"/>
          <p:cNvSpPr txBox="1"/>
          <p:nvPr/>
        </p:nvSpPr>
        <p:spPr>
          <a:xfrm>
            <a:off x="414850" y="4785100"/>
            <a:ext cx="2784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Auger Coll., PoS(ICRC23) by Salamida</a:t>
            </a:r>
            <a:endParaRPr sz="900">
              <a:solidFill>
                <a:srgbClr val="999999"/>
              </a:solidFill>
            </a:endParaRPr>
          </a:p>
        </p:txBody>
      </p:sp>
      <p:grpSp>
        <p:nvGrpSpPr>
          <p:cNvPr id="778" name="Google Shape;778;p142"/>
          <p:cNvGrpSpPr/>
          <p:nvPr/>
        </p:nvGrpSpPr>
        <p:grpSpPr>
          <a:xfrm>
            <a:off x="4764175" y="346775"/>
            <a:ext cx="474400" cy="397035"/>
            <a:chOff x="4764175" y="346775"/>
            <a:chExt cx="474400" cy="397035"/>
          </a:xfrm>
        </p:grpSpPr>
        <p:pic>
          <p:nvPicPr>
            <p:cNvPr descr="^{A}_{Z}X&#10;%53efeebe-95f9-435a-8b7d-4153d23af136" id="779" name="Google Shape;779;p14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764175" y="365760"/>
              <a:ext cx="474400" cy="378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0" name="Google Shape;780;p142"/>
            <p:cNvSpPr/>
            <p:nvPr/>
          </p:nvSpPr>
          <p:spPr>
            <a:xfrm>
              <a:off x="4764175" y="346775"/>
              <a:ext cx="203400" cy="220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1" name="Google Shape;781;p142"/>
          <p:cNvSpPr txBox="1"/>
          <p:nvPr/>
        </p:nvSpPr>
        <p:spPr>
          <a:xfrm>
            <a:off x="414850" y="977175"/>
            <a:ext cx="5907900" cy="15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Independent measurements</a:t>
            </a:r>
            <a:r>
              <a:rPr b="1" lang="en" sz="1300">
                <a:solidFill>
                  <a:schemeClr val="dk1"/>
                </a:solidFill>
              </a:rPr>
              <a:t> of </a:t>
            </a:r>
            <a:r>
              <a:rPr b="1" i="1" lang="en" sz="1300">
                <a:solidFill>
                  <a:schemeClr val="dk1"/>
                </a:solidFill>
              </a:rPr>
              <a:t>X</a:t>
            </a:r>
            <a:r>
              <a:rPr b="1" baseline="-25000" lang="en" sz="1300">
                <a:solidFill>
                  <a:schemeClr val="dk1"/>
                </a:solidFill>
              </a:rPr>
              <a:t>max</a:t>
            </a:r>
            <a:r>
              <a:rPr b="1" lang="en" sz="1300">
                <a:solidFill>
                  <a:schemeClr val="dk1"/>
                </a:solidFill>
              </a:rPr>
              <a:t> </a:t>
            </a:r>
            <a:r>
              <a:rPr b="1" lang="en" sz="1300"/>
              <a:t>at the Pierre Auger Observatory </a:t>
            </a:r>
            <a:endParaRPr b="1" sz="13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    High Elevation Auger Telescopes (low E)	               </a:t>
            </a:r>
            <a:r>
              <a:rPr lang="en" sz="900">
                <a:solidFill>
                  <a:schemeClr val="dk1"/>
                </a:solidFill>
              </a:rPr>
              <a:t>Auger Engineering Radio Array</a:t>
            </a:r>
            <a:endParaRPr sz="900"/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      Fluorescence Detector	 </a:t>
            </a:r>
            <a:r>
              <a:rPr lang="en" sz="900">
                <a:solidFill>
                  <a:schemeClr val="dk1"/>
                </a:solidFill>
              </a:rPr>
              <a:t>Surface Detector (DNN)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782" name="Google Shape;782;p142"/>
          <p:cNvCxnSpPr/>
          <p:nvPr/>
        </p:nvCxnSpPr>
        <p:spPr>
          <a:xfrm>
            <a:off x="1497350" y="1478225"/>
            <a:ext cx="133200" cy="328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3" name="Google Shape;783;p142"/>
          <p:cNvCxnSpPr/>
          <p:nvPr/>
        </p:nvCxnSpPr>
        <p:spPr>
          <a:xfrm>
            <a:off x="2431750" y="1657300"/>
            <a:ext cx="65400" cy="145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4" name="Google Shape;784;p142"/>
          <p:cNvCxnSpPr/>
          <p:nvPr/>
        </p:nvCxnSpPr>
        <p:spPr>
          <a:xfrm flipH="1">
            <a:off x="3041350" y="1657300"/>
            <a:ext cx="65400" cy="145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5" name="Google Shape;785;p142"/>
          <p:cNvCxnSpPr/>
          <p:nvPr/>
        </p:nvCxnSpPr>
        <p:spPr>
          <a:xfrm flipH="1">
            <a:off x="3981838" y="1478225"/>
            <a:ext cx="133200" cy="328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6" name="Google Shape;786;p142"/>
          <p:cNvSpPr/>
          <p:nvPr/>
        </p:nvSpPr>
        <p:spPr>
          <a:xfrm>
            <a:off x="2825850" y="2513500"/>
            <a:ext cx="1497300" cy="628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87" name="Google Shape;787;p142"/>
          <p:cNvCxnSpPr/>
          <p:nvPr/>
        </p:nvCxnSpPr>
        <p:spPr>
          <a:xfrm flipH="1" rot="10800000">
            <a:off x="4318750" y="1718375"/>
            <a:ext cx="1055100" cy="804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8" name="Google Shape;788;p142"/>
          <p:cNvCxnSpPr/>
          <p:nvPr/>
        </p:nvCxnSpPr>
        <p:spPr>
          <a:xfrm>
            <a:off x="4318750" y="3131075"/>
            <a:ext cx="1056900" cy="1378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9" name="Google Shape;789;p142"/>
          <p:cNvSpPr txBox="1"/>
          <p:nvPr/>
        </p:nvSpPr>
        <p:spPr>
          <a:xfrm>
            <a:off x="6015900" y="1478280"/>
            <a:ext cx="2784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Auger Coll., PRD/PRL ‘25</a:t>
            </a:r>
            <a:endParaRPr sz="900">
              <a:solidFill>
                <a:srgbClr val="999999"/>
              </a:solidFill>
            </a:endParaRPr>
          </a:p>
        </p:txBody>
      </p:sp>
      <p:pic>
        <p:nvPicPr>
          <p:cNvPr id="790" name="Google Shape;790;p142"/>
          <p:cNvPicPr preferRelativeResize="0"/>
          <p:nvPr/>
        </p:nvPicPr>
        <p:blipFill rotWithShape="1">
          <a:blip r:embed="rId7">
            <a:alphaModFix/>
          </a:blip>
          <a:srcRect b="0" l="0" r="77368" t="0"/>
          <a:stretch/>
        </p:blipFill>
        <p:spPr>
          <a:xfrm>
            <a:off x="8337351" y="274320"/>
            <a:ext cx="466350" cy="5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142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sp>
        <p:nvSpPr>
          <p:cNvPr id="792" name="Google Shape;792;p142"/>
          <p:cNvSpPr/>
          <p:nvPr/>
        </p:nvSpPr>
        <p:spPr>
          <a:xfrm rot="-164879">
            <a:off x="6027670" y="787862"/>
            <a:ext cx="2184068" cy="475102"/>
          </a:xfrm>
          <a:custGeom>
            <a:rect b="b" l="l" r="r" t="t"/>
            <a:pathLst>
              <a:path extrusionOk="0" h="13141" w="63174">
                <a:moveTo>
                  <a:pt x="0" y="5244"/>
                </a:moveTo>
                <a:cubicBezTo>
                  <a:pt x="1951" y="5738"/>
                  <a:pt x="6581" y="8981"/>
                  <a:pt x="11704" y="8205"/>
                </a:cubicBezTo>
                <a:cubicBezTo>
                  <a:pt x="16828" y="7429"/>
                  <a:pt x="23573" y="1624"/>
                  <a:pt x="30741" y="590"/>
                </a:cubicBezTo>
                <a:cubicBezTo>
                  <a:pt x="37909" y="-444"/>
                  <a:pt x="49308" y="-91"/>
                  <a:pt x="54713" y="2001"/>
                </a:cubicBezTo>
                <a:cubicBezTo>
                  <a:pt x="60119" y="4093"/>
                  <a:pt x="61764" y="11284"/>
                  <a:pt x="63174" y="13141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7" name="Google Shape;797;p143"/>
          <p:cNvCxnSpPr/>
          <p:nvPr/>
        </p:nvCxnSpPr>
        <p:spPr>
          <a:xfrm rot="10800000">
            <a:off x="414875" y="824100"/>
            <a:ext cx="69030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98" name="Google Shape;798;p143"/>
          <p:cNvGrpSpPr/>
          <p:nvPr/>
        </p:nvGrpSpPr>
        <p:grpSpPr>
          <a:xfrm>
            <a:off x="407524" y="899477"/>
            <a:ext cx="2440285" cy="4051873"/>
            <a:chOff x="1481603" y="-3411158"/>
            <a:chExt cx="2813657" cy="4512108"/>
          </a:xfrm>
        </p:grpSpPr>
        <p:pic>
          <p:nvPicPr>
            <p:cNvPr id="799" name="Google Shape;799;p143"/>
            <p:cNvPicPr preferRelativeResize="0"/>
            <p:nvPr/>
          </p:nvPicPr>
          <p:blipFill rotWithShape="1">
            <a:blip r:embed="rId3">
              <a:alphaModFix/>
            </a:blip>
            <a:srcRect b="0" l="0" r="49264" t="9982"/>
            <a:stretch/>
          </p:blipFill>
          <p:spPr>
            <a:xfrm>
              <a:off x="1481603" y="-3411158"/>
              <a:ext cx="2813657" cy="23916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0" name="Google Shape;800;p143"/>
            <p:cNvPicPr preferRelativeResize="0"/>
            <p:nvPr/>
          </p:nvPicPr>
          <p:blipFill rotWithShape="1">
            <a:blip r:embed="rId3">
              <a:alphaModFix/>
            </a:blip>
            <a:srcRect b="0" l="50526" r="0" t="9991"/>
            <a:stretch/>
          </p:blipFill>
          <p:spPr>
            <a:xfrm>
              <a:off x="1551650" y="-1290650"/>
              <a:ext cx="2743601" cy="2391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1" name="Google Shape;801;p143"/>
          <p:cNvSpPr/>
          <p:nvPr/>
        </p:nvSpPr>
        <p:spPr>
          <a:xfrm>
            <a:off x="777431" y="941500"/>
            <a:ext cx="1192800" cy="3742200"/>
          </a:xfrm>
          <a:prstGeom prst="rect">
            <a:avLst/>
          </a:prstGeom>
          <a:solidFill>
            <a:srgbClr val="C8C8C8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143"/>
          <p:cNvSpPr/>
          <p:nvPr/>
        </p:nvSpPr>
        <p:spPr>
          <a:xfrm>
            <a:off x="2972475" y="2527350"/>
            <a:ext cx="1044300" cy="582300"/>
          </a:xfrm>
          <a:prstGeom prst="rightArrow">
            <a:avLst>
              <a:gd fmla="val 58123" name="adj1"/>
              <a:gd fmla="val 69354" name="adj2"/>
            </a:avLst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143"/>
          <p:cNvSpPr txBox="1"/>
          <p:nvPr/>
        </p:nvSpPr>
        <p:spPr>
          <a:xfrm>
            <a:off x="350475" y="346775"/>
            <a:ext cx="65586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Today’s picture on 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4" name="Google Shape;804;p143"/>
          <p:cNvGrpSpPr/>
          <p:nvPr/>
        </p:nvGrpSpPr>
        <p:grpSpPr>
          <a:xfrm>
            <a:off x="4155446" y="886968"/>
            <a:ext cx="4673599" cy="4051867"/>
            <a:chOff x="3376893" y="269400"/>
            <a:chExt cx="5400507" cy="4682074"/>
          </a:xfrm>
        </p:grpSpPr>
        <p:pic>
          <p:nvPicPr>
            <p:cNvPr id="805" name="Google Shape;805;p1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76893" y="269400"/>
              <a:ext cx="5400507" cy="4682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6" name="Google Shape;806;p143"/>
            <p:cNvSpPr/>
            <p:nvPr/>
          </p:nvSpPr>
          <p:spPr>
            <a:xfrm>
              <a:off x="3718938" y="338422"/>
              <a:ext cx="2244900" cy="4325700"/>
            </a:xfrm>
            <a:prstGeom prst="rect">
              <a:avLst/>
            </a:prstGeom>
            <a:solidFill>
              <a:srgbClr val="C8C8C8">
                <a:alpha val="3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7" name="Google Shape;807;p143"/>
          <p:cNvSpPr txBox="1"/>
          <p:nvPr/>
        </p:nvSpPr>
        <p:spPr>
          <a:xfrm>
            <a:off x="3004325" y="4406500"/>
            <a:ext cx="2501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Credit: Coleman+, </a:t>
            </a:r>
            <a:endParaRPr sz="9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Astropart. Phys. ‘22</a:t>
            </a:r>
            <a:endParaRPr>
              <a:solidFill>
                <a:srgbClr val="999999"/>
              </a:solidFill>
            </a:endParaRPr>
          </a:p>
        </p:txBody>
      </p:sp>
      <p:grpSp>
        <p:nvGrpSpPr>
          <p:cNvPr id="808" name="Google Shape;808;p143"/>
          <p:cNvGrpSpPr/>
          <p:nvPr/>
        </p:nvGrpSpPr>
        <p:grpSpPr>
          <a:xfrm>
            <a:off x="7044414" y="177909"/>
            <a:ext cx="1858186" cy="771616"/>
            <a:chOff x="6173564" y="964334"/>
            <a:chExt cx="1858186" cy="771616"/>
          </a:xfrm>
        </p:grpSpPr>
        <p:grpSp>
          <p:nvGrpSpPr>
            <p:cNvPr id="809" name="Google Shape;809;p143"/>
            <p:cNvGrpSpPr/>
            <p:nvPr/>
          </p:nvGrpSpPr>
          <p:grpSpPr>
            <a:xfrm>
              <a:off x="6173564" y="964334"/>
              <a:ext cx="1858186" cy="753790"/>
              <a:chOff x="6097254" y="1802500"/>
              <a:chExt cx="1982700" cy="804300"/>
            </a:xfrm>
          </p:grpSpPr>
          <p:pic>
            <p:nvPicPr>
              <p:cNvPr id="810" name="Google Shape;810;p143"/>
              <p:cNvPicPr preferRelativeResize="0"/>
              <p:nvPr/>
            </p:nvPicPr>
            <p:blipFill rotWithShape="1">
              <a:blip r:embed="rId5">
                <a:alphaModFix/>
              </a:blip>
              <a:srcRect b="0" l="25328" r="0" t="0"/>
              <a:stretch/>
            </p:blipFill>
            <p:spPr>
              <a:xfrm rot="-5400000">
                <a:off x="6686454" y="1213300"/>
                <a:ext cx="804300" cy="1982700"/>
              </a:xfrm>
              <a:prstGeom prst="roundRect">
                <a:avLst>
                  <a:gd fmla="val 41461" name="adj"/>
                </a:avLst>
              </a:prstGeom>
              <a:noFill/>
              <a:ln>
                <a:noFill/>
              </a:ln>
            </p:spPr>
          </p:pic>
          <p:sp>
            <p:nvSpPr>
              <p:cNvPr id="811" name="Google Shape;811;p143"/>
              <p:cNvSpPr/>
              <p:nvPr/>
            </p:nvSpPr>
            <p:spPr>
              <a:xfrm rot="-164920">
                <a:off x="6227947" y="1977140"/>
                <a:ext cx="1521559" cy="331008"/>
              </a:xfrm>
              <a:custGeom>
                <a:rect b="b" l="l" r="r" t="t"/>
                <a:pathLst>
                  <a:path extrusionOk="0" h="13141" w="63174">
                    <a:moveTo>
                      <a:pt x="0" y="5244"/>
                    </a:moveTo>
                    <a:cubicBezTo>
                      <a:pt x="1951" y="5738"/>
                      <a:pt x="6581" y="8981"/>
                      <a:pt x="11704" y="8205"/>
                    </a:cubicBezTo>
                    <a:cubicBezTo>
                      <a:pt x="16828" y="7429"/>
                      <a:pt x="23573" y="1624"/>
                      <a:pt x="30741" y="590"/>
                    </a:cubicBezTo>
                    <a:cubicBezTo>
                      <a:pt x="37909" y="-444"/>
                      <a:pt x="49308" y="-91"/>
                      <a:pt x="54713" y="2001"/>
                    </a:cubicBezTo>
                    <a:cubicBezTo>
                      <a:pt x="60119" y="4093"/>
                      <a:pt x="61764" y="11284"/>
                      <a:pt x="63174" y="13141"/>
                    </a:cubicBezTo>
                  </a:path>
                </a:pathLst>
              </a:cu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812" name="Google Shape;812;p143"/>
            <p:cNvGrpSpPr/>
            <p:nvPr/>
          </p:nvGrpSpPr>
          <p:grpSpPr>
            <a:xfrm>
              <a:off x="6583675" y="1211550"/>
              <a:ext cx="982025" cy="524400"/>
              <a:chOff x="6583675" y="1211550"/>
              <a:chExt cx="982025" cy="524400"/>
            </a:xfrm>
          </p:grpSpPr>
          <p:cxnSp>
            <p:nvCxnSpPr>
              <p:cNvPr id="813" name="Google Shape;813;p143"/>
              <p:cNvCxnSpPr/>
              <p:nvPr/>
            </p:nvCxnSpPr>
            <p:spPr>
              <a:xfrm>
                <a:off x="6583675" y="1407150"/>
                <a:ext cx="0" cy="328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814" name="Google Shape;814;p143"/>
              <p:cNvCxnSpPr/>
              <p:nvPr/>
            </p:nvCxnSpPr>
            <p:spPr>
              <a:xfrm>
                <a:off x="6944650" y="1211550"/>
                <a:ext cx="0" cy="51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815" name="Google Shape;815;p143"/>
              <p:cNvCxnSpPr/>
              <p:nvPr/>
            </p:nvCxnSpPr>
            <p:spPr>
              <a:xfrm>
                <a:off x="7565700" y="1211550"/>
                <a:ext cx="0" cy="51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</p:grpSp>
      </p:grpSp>
      <p:grpSp>
        <p:nvGrpSpPr>
          <p:cNvPr id="816" name="Google Shape;816;p143"/>
          <p:cNvGrpSpPr/>
          <p:nvPr/>
        </p:nvGrpSpPr>
        <p:grpSpPr>
          <a:xfrm>
            <a:off x="3011575" y="346775"/>
            <a:ext cx="474400" cy="397035"/>
            <a:chOff x="4764175" y="346775"/>
            <a:chExt cx="474400" cy="397035"/>
          </a:xfrm>
        </p:grpSpPr>
        <p:pic>
          <p:nvPicPr>
            <p:cNvPr descr="^{A}_{Z}X&#10;%53efeebe-95f9-435a-8b7d-4153d23af136" id="817" name="Google Shape;817;p14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764175" y="365760"/>
              <a:ext cx="474400" cy="378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8" name="Google Shape;818;p143"/>
            <p:cNvSpPr/>
            <p:nvPr/>
          </p:nvSpPr>
          <p:spPr>
            <a:xfrm>
              <a:off x="4764175" y="346775"/>
              <a:ext cx="203400" cy="220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9" name="Google Shape;819;p143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sp>
        <p:nvSpPr>
          <p:cNvPr id="820" name="Google Shape;820;p143"/>
          <p:cNvSpPr txBox="1"/>
          <p:nvPr/>
        </p:nvSpPr>
        <p:spPr>
          <a:xfrm>
            <a:off x="6078450" y="1494400"/>
            <a:ext cx="1709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some H</a:t>
            </a:r>
            <a:endParaRPr/>
          </a:p>
        </p:txBody>
      </p:sp>
      <p:sp>
        <p:nvSpPr>
          <p:cNvPr id="821" name="Google Shape;821;p143"/>
          <p:cNvSpPr txBox="1"/>
          <p:nvPr/>
        </p:nvSpPr>
        <p:spPr>
          <a:xfrm>
            <a:off x="6078450" y="1951600"/>
            <a:ext cx="1709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CC0000"/>
                </a:solidFill>
              </a:rPr>
              <a:t>little He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822" name="Google Shape;822;p143"/>
          <p:cNvSpPr txBox="1"/>
          <p:nvPr/>
        </p:nvSpPr>
        <p:spPr>
          <a:xfrm>
            <a:off x="6078450" y="3780400"/>
            <a:ext cx="1709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little Fe</a:t>
            </a:r>
            <a:endParaRPr/>
          </a:p>
        </p:txBody>
      </p:sp>
      <p:sp>
        <p:nvSpPr>
          <p:cNvPr id="823" name="Google Shape;823;p143"/>
          <p:cNvSpPr txBox="1"/>
          <p:nvPr/>
        </p:nvSpPr>
        <p:spPr>
          <a:xfrm>
            <a:off x="6078450" y="2866000"/>
            <a:ext cx="1709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CC0000"/>
                </a:solidFill>
              </a:rPr>
              <a:t>some CNO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824" name="Google Shape;824;p143"/>
          <p:cNvSpPr/>
          <p:nvPr/>
        </p:nvSpPr>
        <p:spPr>
          <a:xfrm>
            <a:off x="7423250" y="946700"/>
            <a:ext cx="1306500" cy="3743400"/>
          </a:xfrm>
          <a:prstGeom prst="rect">
            <a:avLst/>
          </a:prstGeom>
          <a:solidFill>
            <a:srgbClr val="C8C8C8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9" name="Google Shape;829;p144"/>
          <p:cNvCxnSpPr/>
          <p:nvPr/>
        </p:nvCxnSpPr>
        <p:spPr>
          <a:xfrm rot="10800000">
            <a:off x="414875" y="824100"/>
            <a:ext cx="69030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30" name="Google Shape;830;p144"/>
          <p:cNvGrpSpPr/>
          <p:nvPr/>
        </p:nvGrpSpPr>
        <p:grpSpPr>
          <a:xfrm>
            <a:off x="407524" y="899477"/>
            <a:ext cx="2440285" cy="4051873"/>
            <a:chOff x="1481603" y="-3411158"/>
            <a:chExt cx="2813657" cy="4512108"/>
          </a:xfrm>
        </p:grpSpPr>
        <p:pic>
          <p:nvPicPr>
            <p:cNvPr id="831" name="Google Shape;831;p144"/>
            <p:cNvPicPr preferRelativeResize="0"/>
            <p:nvPr/>
          </p:nvPicPr>
          <p:blipFill rotWithShape="1">
            <a:blip r:embed="rId3">
              <a:alphaModFix/>
            </a:blip>
            <a:srcRect b="0" l="0" r="49264" t="9982"/>
            <a:stretch/>
          </p:blipFill>
          <p:spPr>
            <a:xfrm>
              <a:off x="1481603" y="-3411158"/>
              <a:ext cx="2813657" cy="23916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2" name="Google Shape;832;p144"/>
            <p:cNvPicPr preferRelativeResize="0"/>
            <p:nvPr/>
          </p:nvPicPr>
          <p:blipFill rotWithShape="1">
            <a:blip r:embed="rId3">
              <a:alphaModFix/>
            </a:blip>
            <a:srcRect b="0" l="50526" r="0" t="9991"/>
            <a:stretch/>
          </p:blipFill>
          <p:spPr>
            <a:xfrm>
              <a:off x="1551650" y="-1290650"/>
              <a:ext cx="2743601" cy="2391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3" name="Google Shape;833;p144"/>
          <p:cNvSpPr/>
          <p:nvPr/>
        </p:nvSpPr>
        <p:spPr>
          <a:xfrm>
            <a:off x="777431" y="941500"/>
            <a:ext cx="1192800" cy="3742200"/>
          </a:xfrm>
          <a:prstGeom prst="rect">
            <a:avLst/>
          </a:prstGeom>
          <a:solidFill>
            <a:srgbClr val="C8C8C8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144"/>
          <p:cNvSpPr/>
          <p:nvPr/>
        </p:nvSpPr>
        <p:spPr>
          <a:xfrm>
            <a:off x="2972475" y="2527350"/>
            <a:ext cx="1044300" cy="582300"/>
          </a:xfrm>
          <a:prstGeom prst="rightArrow">
            <a:avLst>
              <a:gd fmla="val 58123" name="adj1"/>
              <a:gd fmla="val 69354" name="adj2"/>
            </a:avLst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144"/>
          <p:cNvSpPr txBox="1"/>
          <p:nvPr/>
        </p:nvSpPr>
        <p:spPr>
          <a:xfrm>
            <a:off x="350475" y="346775"/>
            <a:ext cx="65586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Today’s picture on 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6" name="Google Shape;836;p144"/>
          <p:cNvGrpSpPr/>
          <p:nvPr/>
        </p:nvGrpSpPr>
        <p:grpSpPr>
          <a:xfrm>
            <a:off x="4155446" y="886968"/>
            <a:ext cx="4925506" cy="4051867"/>
            <a:chOff x="3376893" y="269400"/>
            <a:chExt cx="5691594" cy="4682074"/>
          </a:xfrm>
        </p:grpSpPr>
        <p:pic>
          <p:nvPicPr>
            <p:cNvPr id="837" name="Google Shape;837;p1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76893" y="269400"/>
              <a:ext cx="5400507" cy="4682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8" name="Google Shape;838;p144"/>
            <p:cNvSpPr/>
            <p:nvPr/>
          </p:nvSpPr>
          <p:spPr>
            <a:xfrm>
              <a:off x="3718925" y="338425"/>
              <a:ext cx="3474600" cy="4325700"/>
            </a:xfrm>
            <a:prstGeom prst="rect">
              <a:avLst/>
            </a:prstGeom>
            <a:solidFill>
              <a:srgbClr val="C8C8C8">
                <a:alpha val="3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144"/>
            <p:cNvSpPr txBox="1"/>
            <p:nvPr/>
          </p:nvSpPr>
          <p:spPr>
            <a:xfrm>
              <a:off x="7359087" y="568148"/>
              <a:ext cx="17094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CC0000"/>
                  </a:solidFill>
                </a:rPr>
                <a:t>little H</a:t>
              </a:r>
              <a:endParaRPr>
                <a:solidFill>
                  <a:srgbClr val="CC0000"/>
                </a:solidFill>
              </a:endParaRPr>
            </a:p>
          </p:txBody>
        </p:sp>
        <p:sp>
          <p:nvSpPr>
            <p:cNvPr id="840" name="Google Shape;840;p144"/>
            <p:cNvSpPr txBox="1"/>
            <p:nvPr/>
          </p:nvSpPr>
          <p:spPr>
            <a:xfrm>
              <a:off x="7359087" y="1418200"/>
              <a:ext cx="17094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1"/>
                  </a:solidFill>
                </a:rPr>
                <a:t>some He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841" name="Google Shape;841;p144"/>
            <p:cNvSpPr txBox="1"/>
            <p:nvPr/>
          </p:nvSpPr>
          <p:spPr>
            <a:xfrm>
              <a:off x="7359087" y="3997148"/>
              <a:ext cx="8994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1"/>
                  </a:solidFill>
                </a:rPr>
                <a:t>little Fe</a:t>
              </a:r>
              <a:endParaRPr/>
            </a:p>
          </p:txBody>
        </p:sp>
        <p:sp>
          <p:nvSpPr>
            <p:cNvPr id="842" name="Google Shape;842;p144"/>
            <p:cNvSpPr txBox="1"/>
            <p:nvPr/>
          </p:nvSpPr>
          <p:spPr>
            <a:xfrm>
              <a:off x="7359087" y="2613355"/>
              <a:ext cx="17094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CC0000"/>
                  </a:solidFill>
                </a:rPr>
                <a:t>some CNO</a:t>
              </a:r>
              <a:endParaRPr>
                <a:solidFill>
                  <a:srgbClr val="CC0000"/>
                </a:solidFill>
              </a:endParaRPr>
            </a:p>
          </p:txBody>
        </p:sp>
      </p:grpSp>
      <p:sp>
        <p:nvSpPr>
          <p:cNvPr id="843" name="Google Shape;843;p144"/>
          <p:cNvSpPr txBox="1"/>
          <p:nvPr/>
        </p:nvSpPr>
        <p:spPr>
          <a:xfrm>
            <a:off x="3004325" y="4406500"/>
            <a:ext cx="2501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Credit: Coleman+, </a:t>
            </a:r>
            <a:endParaRPr sz="9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Astropart. Phys. ‘22</a:t>
            </a:r>
            <a:endParaRPr>
              <a:solidFill>
                <a:srgbClr val="999999"/>
              </a:solidFill>
            </a:endParaRPr>
          </a:p>
        </p:txBody>
      </p:sp>
      <p:grpSp>
        <p:nvGrpSpPr>
          <p:cNvPr id="844" name="Google Shape;844;p144"/>
          <p:cNvGrpSpPr/>
          <p:nvPr/>
        </p:nvGrpSpPr>
        <p:grpSpPr>
          <a:xfrm>
            <a:off x="7044414" y="177909"/>
            <a:ext cx="1858186" cy="771616"/>
            <a:chOff x="6173564" y="964334"/>
            <a:chExt cx="1858186" cy="771616"/>
          </a:xfrm>
        </p:grpSpPr>
        <p:grpSp>
          <p:nvGrpSpPr>
            <p:cNvPr id="845" name="Google Shape;845;p144"/>
            <p:cNvGrpSpPr/>
            <p:nvPr/>
          </p:nvGrpSpPr>
          <p:grpSpPr>
            <a:xfrm>
              <a:off x="6173564" y="964334"/>
              <a:ext cx="1858186" cy="753790"/>
              <a:chOff x="6097254" y="1802500"/>
              <a:chExt cx="1982700" cy="804300"/>
            </a:xfrm>
          </p:grpSpPr>
          <p:pic>
            <p:nvPicPr>
              <p:cNvPr id="846" name="Google Shape;846;p144"/>
              <p:cNvPicPr preferRelativeResize="0"/>
              <p:nvPr/>
            </p:nvPicPr>
            <p:blipFill rotWithShape="1">
              <a:blip r:embed="rId5">
                <a:alphaModFix/>
              </a:blip>
              <a:srcRect b="0" l="25328" r="0" t="0"/>
              <a:stretch/>
            </p:blipFill>
            <p:spPr>
              <a:xfrm rot="-5400000">
                <a:off x="6686454" y="1213300"/>
                <a:ext cx="804300" cy="1982700"/>
              </a:xfrm>
              <a:prstGeom prst="roundRect">
                <a:avLst>
                  <a:gd fmla="val 41461" name="adj"/>
                </a:avLst>
              </a:prstGeom>
              <a:noFill/>
              <a:ln>
                <a:noFill/>
              </a:ln>
            </p:spPr>
          </p:pic>
          <p:sp>
            <p:nvSpPr>
              <p:cNvPr id="847" name="Google Shape;847;p144"/>
              <p:cNvSpPr/>
              <p:nvPr/>
            </p:nvSpPr>
            <p:spPr>
              <a:xfrm rot="-164920">
                <a:off x="6227947" y="1977140"/>
                <a:ext cx="1521559" cy="331008"/>
              </a:xfrm>
              <a:custGeom>
                <a:rect b="b" l="l" r="r" t="t"/>
                <a:pathLst>
                  <a:path extrusionOk="0" h="13141" w="63174">
                    <a:moveTo>
                      <a:pt x="0" y="5244"/>
                    </a:moveTo>
                    <a:cubicBezTo>
                      <a:pt x="1951" y="5738"/>
                      <a:pt x="6581" y="8981"/>
                      <a:pt x="11704" y="8205"/>
                    </a:cubicBezTo>
                    <a:cubicBezTo>
                      <a:pt x="16828" y="7429"/>
                      <a:pt x="23573" y="1624"/>
                      <a:pt x="30741" y="590"/>
                    </a:cubicBezTo>
                    <a:cubicBezTo>
                      <a:pt x="37909" y="-444"/>
                      <a:pt x="49308" y="-91"/>
                      <a:pt x="54713" y="2001"/>
                    </a:cubicBezTo>
                    <a:cubicBezTo>
                      <a:pt x="60119" y="4093"/>
                      <a:pt x="61764" y="11284"/>
                      <a:pt x="63174" y="13141"/>
                    </a:cubicBezTo>
                  </a:path>
                </a:pathLst>
              </a:cu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848" name="Google Shape;848;p144"/>
            <p:cNvGrpSpPr/>
            <p:nvPr/>
          </p:nvGrpSpPr>
          <p:grpSpPr>
            <a:xfrm>
              <a:off x="6583675" y="1211550"/>
              <a:ext cx="982025" cy="524400"/>
              <a:chOff x="6583675" y="1211550"/>
              <a:chExt cx="982025" cy="524400"/>
            </a:xfrm>
          </p:grpSpPr>
          <p:cxnSp>
            <p:nvCxnSpPr>
              <p:cNvPr id="849" name="Google Shape;849;p144"/>
              <p:cNvCxnSpPr/>
              <p:nvPr/>
            </p:nvCxnSpPr>
            <p:spPr>
              <a:xfrm>
                <a:off x="6583675" y="1407150"/>
                <a:ext cx="0" cy="328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850" name="Google Shape;850;p144"/>
              <p:cNvCxnSpPr/>
              <p:nvPr/>
            </p:nvCxnSpPr>
            <p:spPr>
              <a:xfrm>
                <a:off x="6944650" y="1211550"/>
                <a:ext cx="0" cy="51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851" name="Google Shape;851;p144"/>
              <p:cNvCxnSpPr/>
              <p:nvPr/>
            </p:nvCxnSpPr>
            <p:spPr>
              <a:xfrm>
                <a:off x="7565700" y="1211550"/>
                <a:ext cx="0" cy="51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</p:grpSp>
      </p:grpSp>
      <p:grpSp>
        <p:nvGrpSpPr>
          <p:cNvPr id="852" name="Google Shape;852;p144"/>
          <p:cNvGrpSpPr/>
          <p:nvPr/>
        </p:nvGrpSpPr>
        <p:grpSpPr>
          <a:xfrm>
            <a:off x="3011575" y="346775"/>
            <a:ext cx="474400" cy="397035"/>
            <a:chOff x="4764175" y="346775"/>
            <a:chExt cx="474400" cy="397035"/>
          </a:xfrm>
        </p:grpSpPr>
        <p:pic>
          <p:nvPicPr>
            <p:cNvPr descr="^{A}_{Z}X&#10;%53efeebe-95f9-435a-8b7d-4153d23af136" id="853" name="Google Shape;853;p1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764175" y="365760"/>
              <a:ext cx="474400" cy="378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4" name="Google Shape;854;p144"/>
            <p:cNvSpPr/>
            <p:nvPr/>
          </p:nvSpPr>
          <p:spPr>
            <a:xfrm>
              <a:off x="4764175" y="346775"/>
              <a:ext cx="203400" cy="220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5" name="Google Shape;855;p144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45"/>
          <p:cNvSpPr/>
          <p:nvPr/>
        </p:nvSpPr>
        <p:spPr>
          <a:xfrm>
            <a:off x="5679322" y="4115445"/>
            <a:ext cx="2514000" cy="285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1" name="Google Shape;861;p145"/>
          <p:cNvPicPr preferRelativeResize="0"/>
          <p:nvPr/>
        </p:nvPicPr>
        <p:blipFill rotWithShape="1">
          <a:blip r:embed="rId3">
            <a:alphaModFix/>
          </a:blip>
          <a:srcRect b="5159" l="3006" r="0" t="0"/>
          <a:stretch/>
        </p:blipFill>
        <p:spPr>
          <a:xfrm>
            <a:off x="567250" y="1427207"/>
            <a:ext cx="7930751" cy="26452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2" name="Google Shape;862;p145"/>
          <p:cNvGrpSpPr/>
          <p:nvPr/>
        </p:nvGrpSpPr>
        <p:grpSpPr>
          <a:xfrm>
            <a:off x="5358600" y="822960"/>
            <a:ext cx="1518550" cy="704963"/>
            <a:chOff x="1472400" y="822960"/>
            <a:chExt cx="1518550" cy="704963"/>
          </a:xfrm>
        </p:grpSpPr>
        <p:grpSp>
          <p:nvGrpSpPr>
            <p:cNvPr id="863" name="Google Shape;863;p145"/>
            <p:cNvGrpSpPr/>
            <p:nvPr/>
          </p:nvGrpSpPr>
          <p:grpSpPr>
            <a:xfrm>
              <a:off x="1472400" y="822960"/>
              <a:ext cx="1518550" cy="616094"/>
              <a:chOff x="6097254" y="1802500"/>
              <a:chExt cx="1982700" cy="804300"/>
            </a:xfrm>
          </p:grpSpPr>
          <p:pic>
            <p:nvPicPr>
              <p:cNvPr id="864" name="Google Shape;864;p145"/>
              <p:cNvPicPr preferRelativeResize="0"/>
              <p:nvPr/>
            </p:nvPicPr>
            <p:blipFill rotWithShape="1">
              <a:blip r:embed="rId4">
                <a:alphaModFix/>
              </a:blip>
              <a:srcRect b="0" l="25328" r="0" t="0"/>
              <a:stretch/>
            </p:blipFill>
            <p:spPr>
              <a:xfrm rot="-5400000">
                <a:off x="6686454" y="1213300"/>
                <a:ext cx="804300" cy="1982700"/>
              </a:xfrm>
              <a:prstGeom prst="roundRect">
                <a:avLst>
                  <a:gd fmla="val 41461" name="adj"/>
                </a:avLst>
              </a:prstGeom>
              <a:noFill/>
              <a:ln>
                <a:noFill/>
              </a:ln>
            </p:spPr>
          </p:pic>
          <p:sp>
            <p:nvSpPr>
              <p:cNvPr id="865" name="Google Shape;865;p145"/>
              <p:cNvSpPr/>
              <p:nvPr/>
            </p:nvSpPr>
            <p:spPr>
              <a:xfrm rot="-164920">
                <a:off x="6227947" y="1977140"/>
                <a:ext cx="1521559" cy="331008"/>
              </a:xfrm>
              <a:custGeom>
                <a:rect b="b" l="l" r="r" t="t"/>
                <a:pathLst>
                  <a:path extrusionOk="0" h="13141" w="63174">
                    <a:moveTo>
                      <a:pt x="0" y="5244"/>
                    </a:moveTo>
                    <a:cubicBezTo>
                      <a:pt x="1951" y="5738"/>
                      <a:pt x="6581" y="8981"/>
                      <a:pt x="11704" y="8205"/>
                    </a:cubicBezTo>
                    <a:cubicBezTo>
                      <a:pt x="16828" y="7429"/>
                      <a:pt x="23573" y="1624"/>
                      <a:pt x="30741" y="590"/>
                    </a:cubicBezTo>
                    <a:cubicBezTo>
                      <a:pt x="37909" y="-444"/>
                      <a:pt x="49308" y="-91"/>
                      <a:pt x="54713" y="2001"/>
                    </a:cubicBezTo>
                    <a:cubicBezTo>
                      <a:pt x="60119" y="4093"/>
                      <a:pt x="61764" y="11284"/>
                      <a:pt x="63174" y="13141"/>
                    </a:cubicBezTo>
                  </a:path>
                </a:pathLst>
              </a:cu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866" name="Google Shape;866;p145"/>
            <p:cNvGrpSpPr/>
            <p:nvPr/>
          </p:nvGrpSpPr>
          <p:grpSpPr>
            <a:xfrm>
              <a:off x="1807498" y="1059372"/>
              <a:ext cx="802511" cy="468551"/>
              <a:chOff x="6583675" y="1211550"/>
              <a:chExt cx="982025" cy="524400"/>
            </a:xfrm>
          </p:grpSpPr>
          <p:cxnSp>
            <p:nvCxnSpPr>
              <p:cNvPr id="867" name="Google Shape;867;p145"/>
              <p:cNvCxnSpPr/>
              <p:nvPr/>
            </p:nvCxnSpPr>
            <p:spPr>
              <a:xfrm>
                <a:off x="6583675" y="1407150"/>
                <a:ext cx="0" cy="328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868" name="Google Shape;868;p145"/>
              <p:cNvCxnSpPr/>
              <p:nvPr/>
            </p:nvCxnSpPr>
            <p:spPr>
              <a:xfrm>
                <a:off x="6944650" y="1211550"/>
                <a:ext cx="0" cy="51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869" name="Google Shape;869;p145"/>
              <p:cNvCxnSpPr/>
              <p:nvPr/>
            </p:nvCxnSpPr>
            <p:spPr>
              <a:xfrm>
                <a:off x="7565700" y="1211550"/>
                <a:ext cx="0" cy="51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</p:grpSp>
      </p:grpSp>
      <p:grpSp>
        <p:nvGrpSpPr>
          <p:cNvPr id="870" name="Google Shape;870;p145"/>
          <p:cNvGrpSpPr/>
          <p:nvPr/>
        </p:nvGrpSpPr>
        <p:grpSpPr>
          <a:xfrm>
            <a:off x="1472400" y="822960"/>
            <a:ext cx="1518550" cy="704963"/>
            <a:chOff x="1472400" y="822960"/>
            <a:chExt cx="1518550" cy="704963"/>
          </a:xfrm>
        </p:grpSpPr>
        <p:grpSp>
          <p:nvGrpSpPr>
            <p:cNvPr id="871" name="Google Shape;871;p145"/>
            <p:cNvGrpSpPr/>
            <p:nvPr/>
          </p:nvGrpSpPr>
          <p:grpSpPr>
            <a:xfrm>
              <a:off x="1472400" y="822960"/>
              <a:ext cx="1518550" cy="616094"/>
              <a:chOff x="6097254" y="1802500"/>
              <a:chExt cx="1982700" cy="804300"/>
            </a:xfrm>
          </p:grpSpPr>
          <p:pic>
            <p:nvPicPr>
              <p:cNvPr id="872" name="Google Shape;872;p145"/>
              <p:cNvPicPr preferRelativeResize="0"/>
              <p:nvPr/>
            </p:nvPicPr>
            <p:blipFill rotWithShape="1">
              <a:blip r:embed="rId4">
                <a:alphaModFix/>
              </a:blip>
              <a:srcRect b="0" l="25328" r="0" t="0"/>
              <a:stretch/>
            </p:blipFill>
            <p:spPr>
              <a:xfrm rot="-5400000">
                <a:off x="6686454" y="1213300"/>
                <a:ext cx="804300" cy="1982700"/>
              </a:xfrm>
              <a:prstGeom prst="roundRect">
                <a:avLst>
                  <a:gd fmla="val 41461" name="adj"/>
                </a:avLst>
              </a:prstGeom>
              <a:noFill/>
              <a:ln>
                <a:noFill/>
              </a:ln>
            </p:spPr>
          </p:pic>
          <p:sp>
            <p:nvSpPr>
              <p:cNvPr id="873" name="Google Shape;873;p145"/>
              <p:cNvSpPr/>
              <p:nvPr/>
            </p:nvSpPr>
            <p:spPr>
              <a:xfrm rot="-164920">
                <a:off x="6227947" y="1977140"/>
                <a:ext cx="1521559" cy="331008"/>
              </a:xfrm>
              <a:custGeom>
                <a:rect b="b" l="l" r="r" t="t"/>
                <a:pathLst>
                  <a:path extrusionOk="0" h="13141" w="63174">
                    <a:moveTo>
                      <a:pt x="0" y="5244"/>
                    </a:moveTo>
                    <a:cubicBezTo>
                      <a:pt x="1951" y="5738"/>
                      <a:pt x="6581" y="8981"/>
                      <a:pt x="11704" y="8205"/>
                    </a:cubicBezTo>
                    <a:cubicBezTo>
                      <a:pt x="16828" y="7429"/>
                      <a:pt x="23573" y="1624"/>
                      <a:pt x="30741" y="590"/>
                    </a:cubicBezTo>
                    <a:cubicBezTo>
                      <a:pt x="37909" y="-444"/>
                      <a:pt x="49308" y="-91"/>
                      <a:pt x="54713" y="2001"/>
                    </a:cubicBezTo>
                    <a:cubicBezTo>
                      <a:pt x="60119" y="4093"/>
                      <a:pt x="61764" y="11284"/>
                      <a:pt x="63174" y="13141"/>
                    </a:cubicBezTo>
                  </a:path>
                </a:pathLst>
              </a:cu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874" name="Google Shape;874;p145"/>
            <p:cNvGrpSpPr/>
            <p:nvPr/>
          </p:nvGrpSpPr>
          <p:grpSpPr>
            <a:xfrm>
              <a:off x="1807498" y="1059372"/>
              <a:ext cx="802511" cy="468551"/>
              <a:chOff x="6583675" y="1211550"/>
              <a:chExt cx="982025" cy="524400"/>
            </a:xfrm>
          </p:grpSpPr>
          <p:cxnSp>
            <p:nvCxnSpPr>
              <p:cNvPr id="875" name="Google Shape;875;p145"/>
              <p:cNvCxnSpPr/>
              <p:nvPr/>
            </p:nvCxnSpPr>
            <p:spPr>
              <a:xfrm>
                <a:off x="6583675" y="1407150"/>
                <a:ext cx="0" cy="328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876" name="Google Shape;876;p145"/>
              <p:cNvCxnSpPr/>
              <p:nvPr/>
            </p:nvCxnSpPr>
            <p:spPr>
              <a:xfrm>
                <a:off x="6944650" y="1211550"/>
                <a:ext cx="0" cy="51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877" name="Google Shape;877;p145"/>
              <p:cNvCxnSpPr/>
              <p:nvPr/>
            </p:nvCxnSpPr>
            <p:spPr>
              <a:xfrm>
                <a:off x="7565700" y="1211550"/>
                <a:ext cx="0" cy="51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</p:grpSp>
      </p:grpSp>
      <p:sp>
        <p:nvSpPr>
          <p:cNvPr id="878" name="Google Shape;878;p145"/>
          <p:cNvSpPr/>
          <p:nvPr/>
        </p:nvSpPr>
        <p:spPr>
          <a:xfrm>
            <a:off x="1330350" y="4115275"/>
            <a:ext cx="1957800" cy="839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145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Composition impact on energy loss length</a:t>
            </a:r>
            <a:endParaRPr b="1" sz="2200">
              <a:solidFill>
                <a:schemeClr val="dk1"/>
              </a:solidFill>
            </a:endParaRPr>
          </a:p>
        </p:txBody>
      </p:sp>
      <p:sp>
        <p:nvSpPr>
          <p:cNvPr id="880" name="Google Shape;880;p145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sp>
        <p:nvSpPr>
          <p:cNvPr id="881" name="Google Shape;881;p145"/>
          <p:cNvSpPr txBox="1"/>
          <p:nvPr/>
        </p:nvSpPr>
        <p:spPr>
          <a:xfrm>
            <a:off x="4351718" y="1473564"/>
            <a:ext cx="38373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Credit: Aloisio ‘17</a:t>
            </a:r>
            <a:endParaRPr>
              <a:solidFill>
                <a:srgbClr val="666666"/>
              </a:solidFill>
            </a:endParaRPr>
          </a:p>
        </p:txBody>
      </p:sp>
      <p:cxnSp>
        <p:nvCxnSpPr>
          <p:cNvPr id="882" name="Google Shape;882;p145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83" name="Google Shape;883;p145"/>
          <p:cNvSpPr/>
          <p:nvPr/>
        </p:nvSpPr>
        <p:spPr>
          <a:xfrm>
            <a:off x="6874425" y="1687160"/>
            <a:ext cx="1314600" cy="1961100"/>
          </a:xfrm>
          <a:prstGeom prst="rect">
            <a:avLst/>
          </a:prstGeom>
          <a:solidFill>
            <a:srgbClr val="C8C8C8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145"/>
          <p:cNvSpPr/>
          <p:nvPr/>
        </p:nvSpPr>
        <p:spPr>
          <a:xfrm>
            <a:off x="5179543" y="1687160"/>
            <a:ext cx="537900" cy="1961100"/>
          </a:xfrm>
          <a:prstGeom prst="rect">
            <a:avLst/>
          </a:prstGeom>
          <a:solidFill>
            <a:srgbClr val="C8C8C8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p145"/>
          <p:cNvSpPr/>
          <p:nvPr/>
        </p:nvSpPr>
        <p:spPr>
          <a:xfrm>
            <a:off x="2972345" y="1687160"/>
            <a:ext cx="1314600" cy="1961100"/>
          </a:xfrm>
          <a:prstGeom prst="rect">
            <a:avLst/>
          </a:prstGeom>
          <a:solidFill>
            <a:srgbClr val="C8C8C8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145"/>
          <p:cNvSpPr/>
          <p:nvPr/>
        </p:nvSpPr>
        <p:spPr>
          <a:xfrm>
            <a:off x="1277464" y="1687160"/>
            <a:ext cx="537900" cy="1961100"/>
          </a:xfrm>
          <a:prstGeom prst="rect">
            <a:avLst/>
          </a:prstGeom>
          <a:solidFill>
            <a:srgbClr val="C8C8C8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145"/>
          <p:cNvSpPr/>
          <p:nvPr/>
        </p:nvSpPr>
        <p:spPr>
          <a:xfrm>
            <a:off x="5374322" y="3156144"/>
            <a:ext cx="1212300" cy="285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8" name="Google Shape;888;p145"/>
          <p:cNvGrpSpPr/>
          <p:nvPr/>
        </p:nvGrpSpPr>
        <p:grpSpPr>
          <a:xfrm>
            <a:off x="5736861" y="4134020"/>
            <a:ext cx="2396250" cy="248324"/>
            <a:chOff x="6484447" y="4266700"/>
            <a:chExt cx="2573569" cy="266700"/>
          </a:xfrm>
        </p:grpSpPr>
        <p:pic>
          <p:nvPicPr>
            <p:cNvPr descr="^A_Z X +\gamma \rightarrow ^{A-a-b}_{Z-b}Y + a n + bp&#10;%3ef21e32-712e-41df-9a48-247830f1fecb" id="889" name="Google Shape;889;p145"/>
            <p:cNvPicPr preferRelativeResize="0"/>
            <p:nvPr/>
          </p:nvPicPr>
          <p:blipFill rotWithShape="1">
            <a:blip r:embed="rId5">
              <a:alphaModFix/>
            </a:blip>
            <a:srcRect b="0" l="0" r="27441" t="0"/>
            <a:stretch/>
          </p:blipFill>
          <p:spPr>
            <a:xfrm>
              <a:off x="6484447" y="4266700"/>
              <a:ext cx="1852150" cy="266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^A_Z X +\gamma \rightarrow ^{A-a-b}_{Z-b}Y + a n + bp&#10;%3ef21e32-712e-41df-9a48-247830f1fecb" id="890" name="Google Shape;890;p145"/>
            <p:cNvPicPr preferRelativeResize="0"/>
            <p:nvPr/>
          </p:nvPicPr>
          <p:blipFill rotWithShape="1">
            <a:blip r:embed="rId5">
              <a:alphaModFix/>
            </a:blip>
            <a:srcRect b="0" l="71738" r="0" t="0"/>
            <a:stretch/>
          </p:blipFill>
          <p:spPr>
            <a:xfrm>
              <a:off x="8336590" y="4266700"/>
              <a:ext cx="721425" cy="2667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91" name="Google Shape;891;p145"/>
          <p:cNvCxnSpPr>
            <a:stCxn id="887" idx="1"/>
            <a:endCxn id="860" idx="1"/>
          </p:cNvCxnSpPr>
          <p:nvPr/>
        </p:nvCxnSpPr>
        <p:spPr>
          <a:xfrm>
            <a:off x="5374322" y="3298944"/>
            <a:ext cx="305100" cy="959400"/>
          </a:xfrm>
          <a:prstGeom prst="bentConnector3">
            <a:avLst>
              <a:gd fmla="val -13266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2" name="Google Shape;892;p145"/>
          <p:cNvSpPr/>
          <p:nvPr/>
        </p:nvSpPr>
        <p:spPr>
          <a:xfrm>
            <a:off x="1330348" y="3014250"/>
            <a:ext cx="1382400" cy="285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93" name="Google Shape;893;p145"/>
          <p:cNvCxnSpPr>
            <a:stCxn id="892" idx="1"/>
            <a:endCxn id="878" idx="1"/>
          </p:cNvCxnSpPr>
          <p:nvPr/>
        </p:nvCxnSpPr>
        <p:spPr>
          <a:xfrm>
            <a:off x="1330348" y="3157050"/>
            <a:ext cx="600" cy="1378200"/>
          </a:xfrm>
          <a:prstGeom prst="bentConnector3">
            <a:avLst>
              <a:gd fmla="val -396875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\begin{align}&#10;p+\gamma &#10;&amp;\rightarrow p + e⁺ + e^- \\&#10;&amp;\rightarrow p + \pi^0 \\&#10;&amp; \rightarrow n + \pi^+&#10;&#10;\end{align}&#10;%e7005cb5-cd54-4d10-9d9a-e6fc31a6c2c6" id="894" name="Google Shape;894;p1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84676" y="4146410"/>
            <a:ext cx="1754220" cy="773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146"/>
          <p:cNvPicPr preferRelativeResize="0"/>
          <p:nvPr/>
        </p:nvPicPr>
        <p:blipFill rotWithShape="1">
          <a:blip r:embed="rId3">
            <a:alphaModFix/>
          </a:blip>
          <a:srcRect b="5159" l="3006" r="0" t="0"/>
          <a:stretch/>
        </p:blipFill>
        <p:spPr>
          <a:xfrm>
            <a:off x="567250" y="1427207"/>
            <a:ext cx="7930751" cy="26452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0" name="Google Shape;900;p146"/>
          <p:cNvGrpSpPr/>
          <p:nvPr/>
        </p:nvGrpSpPr>
        <p:grpSpPr>
          <a:xfrm>
            <a:off x="1472400" y="822960"/>
            <a:ext cx="1518550" cy="704963"/>
            <a:chOff x="1472400" y="822960"/>
            <a:chExt cx="1518550" cy="704963"/>
          </a:xfrm>
        </p:grpSpPr>
        <p:grpSp>
          <p:nvGrpSpPr>
            <p:cNvPr id="901" name="Google Shape;901;p146"/>
            <p:cNvGrpSpPr/>
            <p:nvPr/>
          </p:nvGrpSpPr>
          <p:grpSpPr>
            <a:xfrm>
              <a:off x="1472400" y="822960"/>
              <a:ext cx="1518550" cy="616094"/>
              <a:chOff x="6097254" y="1802500"/>
              <a:chExt cx="1982700" cy="804300"/>
            </a:xfrm>
          </p:grpSpPr>
          <p:pic>
            <p:nvPicPr>
              <p:cNvPr id="902" name="Google Shape;902;p146"/>
              <p:cNvPicPr preferRelativeResize="0"/>
              <p:nvPr/>
            </p:nvPicPr>
            <p:blipFill rotWithShape="1">
              <a:blip r:embed="rId4">
                <a:alphaModFix/>
              </a:blip>
              <a:srcRect b="0" l="25328" r="0" t="0"/>
              <a:stretch/>
            </p:blipFill>
            <p:spPr>
              <a:xfrm rot="-5400000">
                <a:off x="6686454" y="1213300"/>
                <a:ext cx="804300" cy="1982700"/>
              </a:xfrm>
              <a:prstGeom prst="roundRect">
                <a:avLst>
                  <a:gd fmla="val 41461" name="adj"/>
                </a:avLst>
              </a:prstGeom>
              <a:noFill/>
              <a:ln>
                <a:noFill/>
              </a:ln>
            </p:spPr>
          </p:pic>
          <p:sp>
            <p:nvSpPr>
              <p:cNvPr id="903" name="Google Shape;903;p146"/>
              <p:cNvSpPr/>
              <p:nvPr/>
            </p:nvSpPr>
            <p:spPr>
              <a:xfrm rot="-164920">
                <a:off x="6227947" y="1977140"/>
                <a:ext cx="1521559" cy="331008"/>
              </a:xfrm>
              <a:custGeom>
                <a:rect b="b" l="l" r="r" t="t"/>
                <a:pathLst>
                  <a:path extrusionOk="0" h="13141" w="63174">
                    <a:moveTo>
                      <a:pt x="0" y="5244"/>
                    </a:moveTo>
                    <a:cubicBezTo>
                      <a:pt x="1951" y="5738"/>
                      <a:pt x="6581" y="8981"/>
                      <a:pt x="11704" y="8205"/>
                    </a:cubicBezTo>
                    <a:cubicBezTo>
                      <a:pt x="16828" y="7429"/>
                      <a:pt x="23573" y="1624"/>
                      <a:pt x="30741" y="590"/>
                    </a:cubicBezTo>
                    <a:cubicBezTo>
                      <a:pt x="37909" y="-444"/>
                      <a:pt x="49308" y="-91"/>
                      <a:pt x="54713" y="2001"/>
                    </a:cubicBezTo>
                    <a:cubicBezTo>
                      <a:pt x="60119" y="4093"/>
                      <a:pt x="61764" y="11284"/>
                      <a:pt x="63174" y="13141"/>
                    </a:cubicBezTo>
                  </a:path>
                </a:pathLst>
              </a:cu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904" name="Google Shape;904;p146"/>
            <p:cNvGrpSpPr/>
            <p:nvPr/>
          </p:nvGrpSpPr>
          <p:grpSpPr>
            <a:xfrm>
              <a:off x="1807498" y="1059372"/>
              <a:ext cx="802511" cy="468551"/>
              <a:chOff x="6583675" y="1211550"/>
              <a:chExt cx="982025" cy="524400"/>
            </a:xfrm>
          </p:grpSpPr>
          <p:cxnSp>
            <p:nvCxnSpPr>
              <p:cNvPr id="905" name="Google Shape;905;p146"/>
              <p:cNvCxnSpPr/>
              <p:nvPr/>
            </p:nvCxnSpPr>
            <p:spPr>
              <a:xfrm>
                <a:off x="6583675" y="1407150"/>
                <a:ext cx="0" cy="328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906" name="Google Shape;906;p146"/>
              <p:cNvCxnSpPr/>
              <p:nvPr/>
            </p:nvCxnSpPr>
            <p:spPr>
              <a:xfrm>
                <a:off x="6944650" y="1211550"/>
                <a:ext cx="0" cy="51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907" name="Google Shape;907;p146"/>
              <p:cNvCxnSpPr/>
              <p:nvPr/>
            </p:nvCxnSpPr>
            <p:spPr>
              <a:xfrm>
                <a:off x="7565700" y="1211550"/>
                <a:ext cx="0" cy="51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</p:grpSp>
      </p:grpSp>
      <p:sp>
        <p:nvSpPr>
          <p:cNvPr id="908" name="Google Shape;908;p146"/>
          <p:cNvSpPr/>
          <p:nvPr/>
        </p:nvSpPr>
        <p:spPr>
          <a:xfrm>
            <a:off x="1815375" y="4669375"/>
            <a:ext cx="1049700" cy="285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146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Composition impact on energy loss length</a:t>
            </a:r>
            <a:endParaRPr b="1" sz="2200">
              <a:solidFill>
                <a:schemeClr val="dk1"/>
              </a:solidFill>
            </a:endParaRPr>
          </a:p>
        </p:txBody>
      </p:sp>
      <p:sp>
        <p:nvSpPr>
          <p:cNvPr id="910" name="Google Shape;910;p146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sp>
        <p:nvSpPr>
          <p:cNvPr id="911" name="Google Shape;911;p146"/>
          <p:cNvSpPr txBox="1"/>
          <p:nvPr/>
        </p:nvSpPr>
        <p:spPr>
          <a:xfrm>
            <a:off x="4351718" y="1473564"/>
            <a:ext cx="38373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Credit: Aloisio ‘17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912" name="Google Shape;912;p146"/>
          <p:cNvSpPr/>
          <p:nvPr/>
        </p:nvSpPr>
        <p:spPr>
          <a:xfrm>
            <a:off x="6874425" y="1687160"/>
            <a:ext cx="1314600" cy="1961100"/>
          </a:xfrm>
          <a:prstGeom prst="rect">
            <a:avLst/>
          </a:prstGeom>
          <a:solidFill>
            <a:srgbClr val="C8C8C8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13" name="Google Shape;913;p146"/>
          <p:cNvGrpSpPr/>
          <p:nvPr/>
        </p:nvGrpSpPr>
        <p:grpSpPr>
          <a:xfrm>
            <a:off x="5358600" y="822960"/>
            <a:ext cx="1518550" cy="704963"/>
            <a:chOff x="1472400" y="822960"/>
            <a:chExt cx="1518550" cy="704963"/>
          </a:xfrm>
        </p:grpSpPr>
        <p:grpSp>
          <p:nvGrpSpPr>
            <p:cNvPr id="914" name="Google Shape;914;p146"/>
            <p:cNvGrpSpPr/>
            <p:nvPr/>
          </p:nvGrpSpPr>
          <p:grpSpPr>
            <a:xfrm>
              <a:off x="1472400" y="822960"/>
              <a:ext cx="1518550" cy="616094"/>
              <a:chOff x="6097254" y="1802500"/>
              <a:chExt cx="1982700" cy="804300"/>
            </a:xfrm>
          </p:grpSpPr>
          <p:pic>
            <p:nvPicPr>
              <p:cNvPr id="915" name="Google Shape;915;p146"/>
              <p:cNvPicPr preferRelativeResize="0"/>
              <p:nvPr/>
            </p:nvPicPr>
            <p:blipFill rotWithShape="1">
              <a:blip r:embed="rId4">
                <a:alphaModFix/>
              </a:blip>
              <a:srcRect b="0" l="25328" r="0" t="0"/>
              <a:stretch/>
            </p:blipFill>
            <p:spPr>
              <a:xfrm rot="-5400000">
                <a:off x="6686454" y="1213300"/>
                <a:ext cx="804300" cy="1982700"/>
              </a:xfrm>
              <a:prstGeom prst="roundRect">
                <a:avLst>
                  <a:gd fmla="val 41461" name="adj"/>
                </a:avLst>
              </a:prstGeom>
              <a:noFill/>
              <a:ln>
                <a:noFill/>
              </a:ln>
            </p:spPr>
          </p:pic>
          <p:sp>
            <p:nvSpPr>
              <p:cNvPr id="916" name="Google Shape;916;p146"/>
              <p:cNvSpPr/>
              <p:nvPr/>
            </p:nvSpPr>
            <p:spPr>
              <a:xfrm rot="-164920">
                <a:off x="6227947" y="1977140"/>
                <a:ext cx="1521559" cy="331008"/>
              </a:xfrm>
              <a:custGeom>
                <a:rect b="b" l="l" r="r" t="t"/>
                <a:pathLst>
                  <a:path extrusionOk="0" h="13141" w="63174">
                    <a:moveTo>
                      <a:pt x="0" y="5244"/>
                    </a:moveTo>
                    <a:cubicBezTo>
                      <a:pt x="1951" y="5738"/>
                      <a:pt x="6581" y="8981"/>
                      <a:pt x="11704" y="8205"/>
                    </a:cubicBezTo>
                    <a:cubicBezTo>
                      <a:pt x="16828" y="7429"/>
                      <a:pt x="23573" y="1624"/>
                      <a:pt x="30741" y="590"/>
                    </a:cubicBezTo>
                    <a:cubicBezTo>
                      <a:pt x="37909" y="-444"/>
                      <a:pt x="49308" y="-91"/>
                      <a:pt x="54713" y="2001"/>
                    </a:cubicBezTo>
                    <a:cubicBezTo>
                      <a:pt x="60119" y="4093"/>
                      <a:pt x="61764" y="11284"/>
                      <a:pt x="63174" y="13141"/>
                    </a:cubicBezTo>
                  </a:path>
                </a:pathLst>
              </a:cu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917" name="Google Shape;917;p146"/>
            <p:cNvGrpSpPr/>
            <p:nvPr/>
          </p:nvGrpSpPr>
          <p:grpSpPr>
            <a:xfrm>
              <a:off x="1807498" y="1059372"/>
              <a:ext cx="802511" cy="468551"/>
              <a:chOff x="6583675" y="1211550"/>
              <a:chExt cx="982025" cy="524400"/>
            </a:xfrm>
          </p:grpSpPr>
          <p:cxnSp>
            <p:nvCxnSpPr>
              <p:cNvPr id="918" name="Google Shape;918;p146"/>
              <p:cNvCxnSpPr/>
              <p:nvPr/>
            </p:nvCxnSpPr>
            <p:spPr>
              <a:xfrm>
                <a:off x="6583675" y="1407150"/>
                <a:ext cx="0" cy="328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919" name="Google Shape;919;p146"/>
              <p:cNvCxnSpPr/>
              <p:nvPr/>
            </p:nvCxnSpPr>
            <p:spPr>
              <a:xfrm>
                <a:off x="6944650" y="1211550"/>
                <a:ext cx="0" cy="51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920" name="Google Shape;920;p146"/>
              <p:cNvCxnSpPr/>
              <p:nvPr/>
            </p:nvCxnSpPr>
            <p:spPr>
              <a:xfrm>
                <a:off x="7565700" y="1211550"/>
                <a:ext cx="0" cy="51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</p:grpSp>
      </p:grpSp>
      <p:sp>
        <p:nvSpPr>
          <p:cNvPr id="921" name="Google Shape;921;p146"/>
          <p:cNvSpPr/>
          <p:nvPr/>
        </p:nvSpPr>
        <p:spPr>
          <a:xfrm>
            <a:off x="5179543" y="1687160"/>
            <a:ext cx="537900" cy="1961100"/>
          </a:xfrm>
          <a:prstGeom prst="rect">
            <a:avLst/>
          </a:prstGeom>
          <a:solidFill>
            <a:srgbClr val="C8C8C8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146"/>
          <p:cNvSpPr/>
          <p:nvPr/>
        </p:nvSpPr>
        <p:spPr>
          <a:xfrm>
            <a:off x="2972345" y="1687160"/>
            <a:ext cx="1314600" cy="1961100"/>
          </a:xfrm>
          <a:prstGeom prst="rect">
            <a:avLst/>
          </a:prstGeom>
          <a:solidFill>
            <a:srgbClr val="C8C8C8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146"/>
          <p:cNvSpPr/>
          <p:nvPr/>
        </p:nvSpPr>
        <p:spPr>
          <a:xfrm>
            <a:off x="1277464" y="1687160"/>
            <a:ext cx="537900" cy="1961100"/>
          </a:xfrm>
          <a:prstGeom prst="rect">
            <a:avLst/>
          </a:prstGeom>
          <a:solidFill>
            <a:srgbClr val="C8C8C8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146"/>
          <p:cNvSpPr/>
          <p:nvPr/>
        </p:nvSpPr>
        <p:spPr>
          <a:xfrm>
            <a:off x="1330350" y="3161250"/>
            <a:ext cx="1382400" cy="138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25" name="Google Shape;925;p146"/>
          <p:cNvCxnSpPr>
            <a:stCxn id="924" idx="1"/>
            <a:endCxn id="908" idx="1"/>
          </p:cNvCxnSpPr>
          <p:nvPr/>
        </p:nvCxnSpPr>
        <p:spPr>
          <a:xfrm>
            <a:off x="1330350" y="3230550"/>
            <a:ext cx="485100" cy="1581600"/>
          </a:xfrm>
          <a:prstGeom prst="bentConnector3">
            <a:avLst>
              <a:gd fmla="val -49088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\begin{align}&#10;p+\gamma &#10;&amp;\rightarrow p + e⁺ + e^- \\&#10;&amp;\rightarrow p + \pi^0 \\&#10;&amp; \rightarrow n + \pi^+&#10;&#10;\end{align}&#10;%e7005cb5-cd54-4d10-9d9a-e6fc31a6c2c6" id="926" name="Google Shape;926;p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4676" y="4146410"/>
            <a:ext cx="1754220" cy="773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pi^+ \rightarrow e⁺+3\nu&#10;%38c1f2e9-ffbf-4f86-b1a2-ff877170dd8b" id="927" name="Google Shape;927;p1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2041" y="4163187"/>
            <a:ext cx="1258423" cy="207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8" name="Google Shape;928;p146"/>
          <p:cNvGrpSpPr/>
          <p:nvPr/>
        </p:nvGrpSpPr>
        <p:grpSpPr>
          <a:xfrm>
            <a:off x="3646300" y="4480560"/>
            <a:ext cx="2513975" cy="530200"/>
            <a:chOff x="3493900" y="4435100"/>
            <a:chExt cx="2513975" cy="530200"/>
          </a:xfrm>
        </p:grpSpPr>
        <p:pic>
          <p:nvPicPr>
            <p:cNvPr descr="\begin{align}&#10;\text{with}\ E_\nu &amp;\approx E_p/20\\&#10;&amp;= 250\,\text{PeV}\times \Big(\frac{E_p}{5\,\text{EeV}}\Big)&#10;\end{align}&#10;%f60ff62c-f91f-4563-9da7-5743100c976c" id="929" name="Google Shape;929;p146"/>
            <p:cNvPicPr preferRelativeResize="0"/>
            <p:nvPr/>
          </p:nvPicPr>
          <p:blipFill rotWithShape="1">
            <a:blip r:embed="rId7">
              <a:alphaModFix/>
            </a:blip>
            <a:srcRect b="67597" l="0" r="0" t="0"/>
            <a:stretch/>
          </p:blipFill>
          <p:spPr>
            <a:xfrm>
              <a:off x="3493900" y="4435100"/>
              <a:ext cx="2513975" cy="207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\begin{align}&#10;\text{with}\ E_\nu &amp;\approx E_p/20\\&#10;&amp;= 250\,\text{PeV}\times \Big(\frac{E_p}{5\,\text{EeV}}\Big)&#10;\end{align}&#10;%f60ff62c-f91f-4563-9da7-5743100c976c" id="930" name="Google Shape;930;p146"/>
            <p:cNvPicPr preferRelativeResize="0"/>
            <p:nvPr/>
          </p:nvPicPr>
          <p:blipFill rotWithShape="1">
            <a:blip r:embed="rId7">
              <a:alphaModFix/>
            </a:blip>
            <a:srcRect b="0" l="0" r="0" t="38518"/>
            <a:stretch/>
          </p:blipFill>
          <p:spPr>
            <a:xfrm>
              <a:off x="3493900" y="4572000"/>
              <a:ext cx="2513975" cy="3933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31" name="Google Shape;931;p146"/>
          <p:cNvCxnSpPr/>
          <p:nvPr/>
        </p:nvCxnSpPr>
        <p:spPr>
          <a:xfrm rot="10800000">
            <a:off x="6277875" y="4828750"/>
            <a:ext cx="289800" cy="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932" name="Google Shape;932;p146"/>
          <p:cNvSpPr txBox="1"/>
          <p:nvPr/>
        </p:nvSpPr>
        <p:spPr>
          <a:xfrm>
            <a:off x="6609075" y="4636300"/>
            <a:ext cx="1857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rgbClr val="38761D"/>
                </a:solidFill>
              </a:rPr>
              <a:t>MM channel</a:t>
            </a:r>
            <a:r>
              <a:rPr b="1" lang="en" sz="1300">
                <a:solidFill>
                  <a:srgbClr val="38761D"/>
                </a:solidFill>
              </a:rPr>
              <a:t>: 𝜈 - CR</a:t>
            </a:r>
            <a:endParaRPr>
              <a:solidFill>
                <a:srgbClr val="38761D"/>
              </a:solidFill>
            </a:endParaRPr>
          </a:p>
        </p:txBody>
      </p:sp>
      <p:cxnSp>
        <p:nvCxnSpPr>
          <p:cNvPr id="933" name="Google Shape;933;p146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8" name="Google Shape;938;p147"/>
          <p:cNvCxnSpPr/>
          <p:nvPr/>
        </p:nvCxnSpPr>
        <p:spPr>
          <a:xfrm rot="10800000">
            <a:off x="414908" y="671882"/>
            <a:ext cx="83502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39" name="Google Shape;939;p147"/>
          <p:cNvCxnSpPr/>
          <p:nvPr/>
        </p:nvCxnSpPr>
        <p:spPr>
          <a:xfrm rot="10800000">
            <a:off x="415235" y="4460812"/>
            <a:ext cx="83502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0" name="Google Shape;940;p147"/>
          <p:cNvSpPr txBox="1"/>
          <p:nvPr/>
        </p:nvSpPr>
        <p:spPr>
          <a:xfrm>
            <a:off x="650" y="-150"/>
            <a:ext cx="9143400" cy="514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0825" lIns="0" spcFirstLastPara="1" rIns="0" wrap="square" tIns="40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I. Spectrum &amp; nuclear composition</a:t>
            </a:r>
            <a:endParaRPr b="1"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to measure them, where do we stand, why does it matter</a:t>
            </a:r>
            <a:endParaRPr i="1"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</a:t>
            </a:r>
            <a:r>
              <a:rPr b="1" lang="en" sz="1800">
                <a:latin typeface="Times New Roman"/>
                <a:ea typeface="Times New Roman"/>
                <a:cs typeface="Times New Roman"/>
                <a:sym typeface="Times New Roman"/>
              </a:rPr>
              <a:t>Anisotropy searches at the highest </a:t>
            </a:r>
            <a:r>
              <a:rPr b="1" i="1" lang="en" sz="1800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endParaRPr b="1" i="1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Times New Roman"/>
                <a:ea typeface="Times New Roman"/>
                <a:cs typeface="Times New Roman"/>
                <a:sym typeface="Times New Roman"/>
              </a:rPr>
              <a:t>Why do we try, what do we see, the sources within reach? </a:t>
            </a:r>
            <a:endParaRPr i="1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III. The extragalactic cosmic-ray background</a:t>
            </a:r>
            <a:endParaRPr b="1"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Next observational and phenomenological frontiers</a:t>
            </a:r>
            <a:endParaRPr i="1"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8869" y="992700"/>
            <a:ext cx="5811707" cy="3993026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130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cxnSp>
        <p:nvCxnSpPr>
          <p:cNvPr id="548" name="Google Shape;548;p130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Z_\mathrm{H-He} e R_A = 3-6\,\mathrm{PeV} \equiv E_\mathrm{1st\, knee}&#10;%bd8b1aa1-0303-464d-916b-7d89a1faab4b" id="549" name="Google Shape;549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25" y="2110000"/>
            <a:ext cx="2474854" cy="1517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_\mathrm{Fe} e R_A \approx 100\,\mathrm{PeV} \equiv E_\mathrm{2nd\, knee}&#10;%066964d9-a62b-4278-aaf8-3758a9bd989c" id="550" name="Google Shape;550;p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125" y="2380625"/>
            <a:ext cx="2200519" cy="145899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130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200">
                <a:solidFill>
                  <a:schemeClr val="dk1"/>
                </a:solidFill>
              </a:rPr>
              <a:t>From Hillas, 20 years ago…</a:t>
            </a:r>
            <a:r>
              <a:rPr lang="en" sz="2200">
                <a:solidFill>
                  <a:schemeClr val="dk1"/>
                </a:solidFill>
              </a:rPr>
              <a:t> </a:t>
            </a:r>
            <a:r>
              <a:rPr i="1" lang="en" sz="2200">
                <a:solidFill>
                  <a:schemeClr val="dk1"/>
                </a:solidFill>
              </a:rPr>
              <a:t>pre Pierre Auger Observatory era</a:t>
            </a:r>
            <a:endParaRPr i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</p:txBody>
      </p:sp>
      <p:sp>
        <p:nvSpPr>
          <p:cNvPr id="552" name="Google Shape;552;p130"/>
          <p:cNvSpPr/>
          <p:nvPr/>
        </p:nvSpPr>
        <p:spPr>
          <a:xfrm>
            <a:off x="6119900" y="1055150"/>
            <a:ext cx="2550000" cy="3420000"/>
          </a:xfrm>
          <a:prstGeom prst="rect">
            <a:avLst/>
          </a:prstGeom>
          <a:solidFill>
            <a:srgbClr val="C8C8C8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130"/>
          <p:cNvSpPr txBox="1"/>
          <p:nvPr/>
        </p:nvSpPr>
        <p:spPr>
          <a:xfrm>
            <a:off x="350475" y="951075"/>
            <a:ext cx="2646600" cy="38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0" wrap="square" tIns="408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Component A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fully ionized </a:t>
            </a:r>
            <a:r>
              <a:rPr lang="en" sz="1300" u="sng">
                <a:solidFill>
                  <a:schemeClr val="dk1"/>
                </a:solidFill>
              </a:rPr>
              <a:t>H, He, … , Fe</a:t>
            </a:r>
            <a:r>
              <a:rPr lang="en" sz="1300">
                <a:solidFill>
                  <a:schemeClr val="dk1"/>
                </a:solidFill>
              </a:rPr>
              <a:t> 	  with a slope </a:t>
            </a:r>
            <a:r>
              <a:rPr i="1" lang="en" sz="1300">
                <a:solidFill>
                  <a:schemeClr val="dk1"/>
                </a:solidFill>
              </a:rPr>
              <a:t>ɣ</a:t>
            </a:r>
            <a:r>
              <a:rPr lang="en" sz="1300">
                <a:solidFill>
                  <a:schemeClr val="dk1"/>
                </a:solidFill>
              </a:rPr>
              <a:t> ~ 2.7  		     up to </a:t>
            </a:r>
            <a:r>
              <a:rPr i="1" lang="en" sz="1300">
                <a:solidFill>
                  <a:schemeClr val="dk1"/>
                </a:solidFill>
              </a:rPr>
              <a:t>R</a:t>
            </a:r>
            <a:r>
              <a:rPr baseline="-25000" i="1" lang="en" sz="1300">
                <a:solidFill>
                  <a:schemeClr val="dk1"/>
                </a:solidFill>
              </a:rPr>
              <a:t>A</a:t>
            </a:r>
            <a:r>
              <a:rPr lang="en" sz="1300">
                <a:solidFill>
                  <a:schemeClr val="dk1"/>
                </a:solidFill>
              </a:rPr>
              <a:t> ~ 3 PV </a:t>
            </a:r>
            <a:endParaRPr sz="1300">
              <a:solidFill>
                <a:schemeClr val="dk1"/>
              </a:solidFill>
            </a:endParaRPr>
          </a:p>
          <a:p>
            <a:pPr indent="-173990" lvl="0" marL="9144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  <a:p>
            <a:pPr indent="-173990" lvl="0" marL="914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 u="sng">
                <a:solidFill>
                  <a:srgbClr val="999999"/>
                </a:solidFill>
              </a:rPr>
              <a:t>Component B</a:t>
            </a:r>
            <a:endParaRPr b="1" sz="1300" u="sng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300">
                <a:solidFill>
                  <a:srgbClr val="999999"/>
                </a:solidFill>
              </a:rPr>
              <a:t>Something still has to be added to the ‘KASCADE’ component ‘A’</a:t>
            </a:r>
            <a:endParaRPr i="1" sz="1100">
              <a:solidFill>
                <a:srgbClr val="999999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100">
                <a:solidFill>
                  <a:srgbClr val="999999"/>
                </a:solidFill>
              </a:rPr>
              <a:t>		M. Hillas (2005)</a:t>
            </a:r>
            <a:endParaRPr i="1" sz="13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 u="sng">
                <a:solidFill>
                  <a:srgbClr val="999999"/>
                </a:solidFill>
              </a:rPr>
              <a:t>Component C</a:t>
            </a:r>
            <a:r>
              <a:rPr b="1" lang="en" sz="1300">
                <a:solidFill>
                  <a:srgbClr val="999999"/>
                </a:solidFill>
              </a:rPr>
              <a:t> </a:t>
            </a:r>
            <a:r>
              <a:rPr lang="en" sz="1300">
                <a:solidFill>
                  <a:srgbClr val="999999"/>
                </a:solidFill>
              </a:rPr>
              <a:t> </a:t>
            </a:r>
            <a:endParaRPr sz="1300">
              <a:solidFill>
                <a:srgbClr val="999999"/>
              </a:solidFill>
            </a:endParaRPr>
          </a:p>
          <a:p>
            <a:pPr indent="-17399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</a:pPr>
            <a:r>
              <a:rPr lang="en" sz="1300">
                <a:solidFill>
                  <a:srgbClr val="999999"/>
                </a:solidFill>
              </a:rPr>
              <a:t>H only ~ dip of Berezinsky+ ‘04</a:t>
            </a:r>
            <a:endParaRPr sz="1300">
              <a:solidFill>
                <a:srgbClr val="999999"/>
              </a:solidFill>
            </a:endParaRPr>
          </a:p>
          <a:p>
            <a:pPr indent="-17399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</a:pPr>
            <a:r>
              <a:rPr lang="en" sz="1300">
                <a:solidFill>
                  <a:srgbClr val="999999"/>
                </a:solidFill>
              </a:rPr>
              <a:t>H and He (no heavier nuclei) </a:t>
            </a:r>
            <a:endParaRPr sz="1300">
              <a:solidFill>
                <a:srgbClr val="999999"/>
              </a:solidFill>
            </a:endParaRPr>
          </a:p>
          <a:p>
            <a:pPr indent="-17399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</a:pPr>
            <a:r>
              <a:rPr lang="en" sz="1300">
                <a:solidFill>
                  <a:srgbClr val="999999"/>
                </a:solidFill>
              </a:rPr>
              <a:t>H, He, …, Fe ~ mix of Allard+ ‘06</a:t>
            </a:r>
            <a:endParaRPr sz="1300">
              <a:solidFill>
                <a:srgbClr val="999999"/>
              </a:solidFill>
            </a:endParaRPr>
          </a:p>
        </p:txBody>
      </p:sp>
      <p:sp>
        <p:nvSpPr>
          <p:cNvPr id="554" name="Google Shape;554;p130"/>
          <p:cNvSpPr txBox="1"/>
          <p:nvPr/>
        </p:nvSpPr>
        <p:spPr>
          <a:xfrm>
            <a:off x="3608250" y="4790250"/>
            <a:ext cx="4121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Credit: Hillas, Topical Review in J. Phys. G: Nucl. Part. Phys. 31 (2005)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Google Shape;945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0283" y="1149919"/>
            <a:ext cx="2862667" cy="2120956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148"/>
          <p:cNvSpPr txBox="1"/>
          <p:nvPr/>
        </p:nvSpPr>
        <p:spPr>
          <a:xfrm>
            <a:off x="6412500" y="2726525"/>
            <a:ext cx="1209900" cy="15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Auger, PRD/PRL ‘20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947" name="Google Shape;947;p148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Combining observables to search for </a:t>
            </a:r>
            <a:r>
              <a:rPr b="1" lang="en" sz="2200"/>
              <a:t>UHECR origins 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8" name="Google Shape;948;p148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9" name="Google Shape;949;p148"/>
          <p:cNvSpPr txBox="1"/>
          <p:nvPr/>
        </p:nvSpPr>
        <p:spPr>
          <a:xfrm>
            <a:off x="414850" y="1053375"/>
            <a:ext cx="5578500" cy="3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Fit of synthetic model of source population </a:t>
            </a:r>
            <a:endParaRPr b="1" sz="1300"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to spectrum and composition data</a:t>
            </a:r>
            <a:endParaRPr b="0" sz="13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Spectral and composition observables</a:t>
            </a:r>
            <a:r>
              <a:rPr lang="en" sz="1100">
                <a:solidFill>
                  <a:schemeClr val="dk1"/>
                </a:solidFill>
              </a:rPr>
              <a:t> integrated over the sphere 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→ constrain </a:t>
            </a:r>
            <a:r>
              <a:rPr b="1" lang="en" sz="1100">
                <a:solidFill>
                  <a:schemeClr val="dk1"/>
                </a:solidFill>
              </a:rPr>
              <a:t>energy injection rate</a:t>
            </a:r>
            <a:r>
              <a:rPr lang="en" sz="1100">
                <a:solidFill>
                  <a:schemeClr val="dk1"/>
                </a:solidFill>
              </a:rPr>
              <a:t> &amp; </a:t>
            </a:r>
            <a:r>
              <a:rPr b="1" lang="en" sz="1100">
                <a:solidFill>
                  <a:schemeClr val="dk1"/>
                </a:solidFill>
              </a:rPr>
              <a:t>composition at escape from the sources</a:t>
            </a:r>
            <a:endParaRPr b="1"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Ankle at &gt; 5 EeV</a:t>
            </a:r>
            <a:r>
              <a:rPr lang="en" sz="1100">
                <a:solidFill>
                  <a:schemeClr val="dk1"/>
                </a:solidFill>
              </a:rPr>
              <a:t> marks the transition to a </a:t>
            </a:r>
            <a:r>
              <a:rPr b="1" lang="en" sz="1100">
                <a:solidFill>
                  <a:schemeClr val="dk1"/>
                </a:solidFill>
              </a:rPr>
              <a:t>purely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b="1" lang="en" sz="1100">
                <a:solidFill>
                  <a:schemeClr val="dk1"/>
                </a:solidFill>
              </a:rPr>
              <a:t>extragalactic origin</a:t>
            </a:r>
            <a:r>
              <a:rPr lang="en" sz="1100">
                <a:solidFill>
                  <a:schemeClr val="dk1"/>
                </a:solidFill>
              </a:rPr>
              <a:t>, 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with the onset of He nuclei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Observed spectral features: </a:t>
            </a:r>
            <a:r>
              <a:rPr b="1" lang="en" sz="1100">
                <a:solidFill>
                  <a:schemeClr val="dk1"/>
                </a:solidFill>
              </a:rPr>
              <a:t>instep at 10-15 EeV</a:t>
            </a:r>
            <a:r>
              <a:rPr lang="en" sz="1100">
                <a:solidFill>
                  <a:schemeClr val="dk1"/>
                </a:solidFill>
              </a:rPr>
              <a:t>, </a:t>
            </a:r>
            <a:r>
              <a:rPr b="1" lang="en" sz="1100">
                <a:solidFill>
                  <a:schemeClr val="dk1"/>
                </a:solidFill>
              </a:rPr>
              <a:t>toe at 40-50 EeV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→ markers of ~Peters cycle (</a:t>
            </a:r>
            <a:r>
              <a:rPr b="1" lang="en" sz="1100">
                <a:solidFill>
                  <a:schemeClr val="dk1"/>
                </a:solidFill>
              </a:rPr>
              <a:t>acceleration up to </a:t>
            </a:r>
            <a:r>
              <a:rPr b="1" i="1" lang="en" sz="1100">
                <a:solidFill>
                  <a:schemeClr val="dk1"/>
                </a:solidFill>
              </a:rPr>
              <a:t>E</a:t>
            </a:r>
            <a:r>
              <a:rPr b="1" baseline="-25000" lang="en" sz="1100">
                <a:solidFill>
                  <a:schemeClr val="dk1"/>
                </a:solidFill>
              </a:rPr>
              <a:t>max</a:t>
            </a:r>
            <a:r>
              <a:rPr b="1" i="1" lang="en" sz="1100">
                <a:solidFill>
                  <a:schemeClr val="dk1"/>
                </a:solidFill>
              </a:rPr>
              <a:t>(Z) ~ Z × </a:t>
            </a:r>
            <a:r>
              <a:rPr b="1" lang="en" sz="1100">
                <a:solidFill>
                  <a:schemeClr val="dk1"/>
                </a:solidFill>
              </a:rPr>
              <a:t>5</a:t>
            </a:r>
            <a:r>
              <a:rPr b="1" i="1" lang="en" sz="1100">
                <a:solidFill>
                  <a:schemeClr val="dk1"/>
                </a:solidFill>
              </a:rPr>
              <a:t> </a:t>
            </a:r>
            <a:r>
              <a:rPr b="1" lang="en" sz="1100">
                <a:solidFill>
                  <a:schemeClr val="dk1"/>
                </a:solidFill>
              </a:rPr>
              <a:t>EeV</a:t>
            </a:r>
            <a:r>
              <a:rPr lang="en" sz="1100">
                <a:solidFill>
                  <a:schemeClr val="dk1"/>
                </a:solidFill>
              </a:rPr>
              <a:t>)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→ hard nuclear emission at sources (</a:t>
            </a:r>
            <a:r>
              <a:rPr b="1" lang="en" sz="1100">
                <a:solidFill>
                  <a:schemeClr val="dk1"/>
                </a:solidFill>
              </a:rPr>
              <a:t>d</a:t>
            </a:r>
            <a:r>
              <a:rPr b="1" i="1" lang="en" sz="1100">
                <a:solidFill>
                  <a:schemeClr val="dk1"/>
                </a:solidFill>
              </a:rPr>
              <a:t>N</a:t>
            </a:r>
            <a:r>
              <a:rPr b="1" lang="en" sz="1100">
                <a:solidFill>
                  <a:schemeClr val="dk1"/>
                </a:solidFill>
              </a:rPr>
              <a:t>/d</a:t>
            </a:r>
            <a:r>
              <a:rPr b="1" i="1" lang="en" sz="1100">
                <a:solidFill>
                  <a:schemeClr val="dk1"/>
                </a:solidFill>
              </a:rPr>
              <a:t>E</a:t>
            </a:r>
            <a:r>
              <a:rPr b="1" lang="en" sz="1100">
                <a:solidFill>
                  <a:schemeClr val="dk1"/>
                </a:solidFill>
              </a:rPr>
              <a:t> ∝ </a:t>
            </a:r>
            <a:r>
              <a:rPr b="1" i="1" lang="en" sz="1100">
                <a:solidFill>
                  <a:schemeClr val="dk1"/>
                </a:solidFill>
              </a:rPr>
              <a:t>E</a:t>
            </a:r>
            <a:r>
              <a:rPr b="1" baseline="30000" lang="en" sz="1100">
                <a:solidFill>
                  <a:schemeClr val="dk1"/>
                </a:solidFill>
              </a:rPr>
              <a:t>±1</a:t>
            </a:r>
            <a:r>
              <a:rPr lang="en" sz="1100">
                <a:solidFill>
                  <a:schemeClr val="dk1"/>
                </a:solidFill>
              </a:rPr>
              <a:t> vs </a:t>
            </a:r>
            <a:r>
              <a:rPr i="1" lang="en" sz="1100">
                <a:solidFill>
                  <a:schemeClr val="dk1"/>
                </a:solidFill>
              </a:rPr>
              <a:t>E</a:t>
            </a:r>
            <a:r>
              <a:rPr baseline="30000" lang="en" sz="1100">
                <a:solidFill>
                  <a:schemeClr val="dk1"/>
                </a:solidFill>
              </a:rPr>
              <a:t>-2</a:t>
            </a:r>
            <a:r>
              <a:rPr lang="en" sz="1100">
                <a:solidFill>
                  <a:schemeClr val="dk1"/>
                </a:solidFill>
              </a:rPr>
              <a:t>, explained e.g. by escape           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    from magnetized region within the sources)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→ reservoir of heavy elements? Accelerated material with heavy nuclei,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    that is little H and He with respect to the interstellar medium.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Anisotropy observables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→ break down the flux (and composition) vs </a:t>
            </a:r>
            <a:r>
              <a:rPr b="1" lang="en" sz="1100">
                <a:solidFill>
                  <a:schemeClr val="dk1"/>
                </a:solidFill>
              </a:rPr>
              <a:t>arrival direction</a:t>
            </a:r>
            <a:r>
              <a:rPr lang="en" sz="1100">
                <a:solidFill>
                  <a:schemeClr val="dk1"/>
                </a:solidFill>
              </a:rPr>
              <a:t>: </a:t>
            </a:r>
            <a:r>
              <a:rPr b="1" lang="en" sz="1100">
                <a:solidFill>
                  <a:schemeClr val="dk1"/>
                </a:solidFill>
              </a:rPr>
              <a:t>pinpoint sources?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    if cosmic magnetism does not prevent it!</a:t>
            </a:r>
            <a:endParaRPr b="1" sz="1100">
              <a:solidFill>
                <a:schemeClr val="dk1"/>
              </a:solidFill>
            </a:endParaRPr>
          </a:p>
        </p:txBody>
      </p:sp>
      <p:grpSp>
        <p:nvGrpSpPr>
          <p:cNvPr id="950" name="Google Shape;950;p148"/>
          <p:cNvGrpSpPr/>
          <p:nvPr/>
        </p:nvGrpSpPr>
        <p:grpSpPr>
          <a:xfrm>
            <a:off x="6520250" y="908125"/>
            <a:ext cx="1673200" cy="858300"/>
            <a:chOff x="6520250" y="908125"/>
            <a:chExt cx="1673200" cy="858300"/>
          </a:xfrm>
        </p:grpSpPr>
        <p:grpSp>
          <p:nvGrpSpPr>
            <p:cNvPr id="951" name="Google Shape;951;p148"/>
            <p:cNvGrpSpPr/>
            <p:nvPr/>
          </p:nvGrpSpPr>
          <p:grpSpPr>
            <a:xfrm>
              <a:off x="6520250" y="908125"/>
              <a:ext cx="588300" cy="520500"/>
              <a:chOff x="6520250" y="908125"/>
              <a:chExt cx="588300" cy="520500"/>
            </a:xfrm>
          </p:grpSpPr>
          <p:cxnSp>
            <p:nvCxnSpPr>
              <p:cNvPr id="952" name="Google Shape;952;p148"/>
              <p:cNvCxnSpPr>
                <a:endCxn id="953" idx="2"/>
              </p:cNvCxnSpPr>
              <p:nvPr/>
            </p:nvCxnSpPr>
            <p:spPr>
              <a:xfrm rot="10800000">
                <a:off x="6814400" y="1114225"/>
                <a:ext cx="0" cy="314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666666"/>
                </a:solidFill>
                <a:prstDash val="solid"/>
                <a:round/>
                <a:headEnd len="med" w="med" type="stealth"/>
                <a:tailEnd len="med" w="med" type="none"/>
              </a:ln>
            </p:spPr>
          </p:cxnSp>
          <p:sp>
            <p:nvSpPr>
              <p:cNvPr id="953" name="Google Shape;953;p148"/>
              <p:cNvSpPr txBox="1"/>
              <p:nvPr/>
            </p:nvSpPr>
            <p:spPr>
              <a:xfrm>
                <a:off x="6520250" y="908125"/>
                <a:ext cx="588300" cy="20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75" lIns="91425" spcFirstLastPara="1" rIns="91425" wrap="square" tIns="18275">
                <a:spAutoFit/>
              </a:bodyPr>
              <a:lstStyle/>
              <a:p>
                <a:pPr indent="0" lvl="0" marL="0" rtl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100">
                    <a:solidFill>
                      <a:srgbClr val="666666"/>
                    </a:solidFill>
                  </a:rPr>
                  <a:t>ankle</a:t>
                </a:r>
                <a:endParaRPr>
                  <a:solidFill>
                    <a:srgbClr val="666666"/>
                  </a:solidFill>
                </a:endParaRPr>
              </a:p>
            </p:txBody>
          </p:sp>
        </p:grpSp>
        <p:grpSp>
          <p:nvGrpSpPr>
            <p:cNvPr id="954" name="Google Shape;954;p148"/>
            <p:cNvGrpSpPr/>
            <p:nvPr/>
          </p:nvGrpSpPr>
          <p:grpSpPr>
            <a:xfrm>
              <a:off x="6945250" y="908125"/>
              <a:ext cx="665400" cy="633300"/>
              <a:chOff x="6488050" y="908125"/>
              <a:chExt cx="665400" cy="633300"/>
            </a:xfrm>
          </p:grpSpPr>
          <p:cxnSp>
            <p:nvCxnSpPr>
              <p:cNvPr id="955" name="Google Shape;955;p148"/>
              <p:cNvCxnSpPr>
                <a:endCxn id="956" idx="2"/>
              </p:cNvCxnSpPr>
              <p:nvPr/>
            </p:nvCxnSpPr>
            <p:spPr>
              <a:xfrm rot="10800000">
                <a:off x="6820750" y="1114225"/>
                <a:ext cx="0" cy="427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666666"/>
                </a:solidFill>
                <a:prstDash val="solid"/>
                <a:round/>
                <a:headEnd len="med" w="med" type="stealth"/>
                <a:tailEnd len="med" w="med" type="none"/>
              </a:ln>
            </p:spPr>
          </p:cxnSp>
          <p:sp>
            <p:nvSpPr>
              <p:cNvPr id="956" name="Google Shape;956;p148"/>
              <p:cNvSpPr txBox="1"/>
              <p:nvPr/>
            </p:nvSpPr>
            <p:spPr>
              <a:xfrm>
                <a:off x="6488050" y="908125"/>
                <a:ext cx="665400" cy="20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75" lIns="91425" spcFirstLastPara="1" rIns="91425" wrap="square" tIns="18275">
                <a:spAutoFit/>
              </a:bodyPr>
              <a:lstStyle/>
              <a:p>
                <a:pPr indent="0" lvl="0" marL="0" rtl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100">
                    <a:solidFill>
                      <a:srgbClr val="666666"/>
                    </a:solidFill>
                  </a:rPr>
                  <a:t>instep</a:t>
                </a:r>
                <a:endParaRPr>
                  <a:solidFill>
                    <a:srgbClr val="666666"/>
                  </a:solidFill>
                </a:endParaRPr>
              </a:p>
            </p:txBody>
          </p:sp>
        </p:grpSp>
        <p:grpSp>
          <p:nvGrpSpPr>
            <p:cNvPr id="957" name="Google Shape;957;p148"/>
            <p:cNvGrpSpPr/>
            <p:nvPr/>
          </p:nvGrpSpPr>
          <p:grpSpPr>
            <a:xfrm>
              <a:off x="7528050" y="908125"/>
              <a:ext cx="665400" cy="858300"/>
              <a:chOff x="6488050" y="908125"/>
              <a:chExt cx="665400" cy="858300"/>
            </a:xfrm>
          </p:grpSpPr>
          <p:cxnSp>
            <p:nvCxnSpPr>
              <p:cNvPr id="958" name="Google Shape;958;p148"/>
              <p:cNvCxnSpPr>
                <a:endCxn id="959" idx="2"/>
              </p:cNvCxnSpPr>
              <p:nvPr/>
            </p:nvCxnSpPr>
            <p:spPr>
              <a:xfrm rot="10800000">
                <a:off x="6820750" y="1114225"/>
                <a:ext cx="0" cy="652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666666"/>
                </a:solidFill>
                <a:prstDash val="solid"/>
                <a:round/>
                <a:headEnd len="med" w="med" type="stealth"/>
                <a:tailEnd len="med" w="med" type="none"/>
              </a:ln>
            </p:spPr>
          </p:cxnSp>
          <p:sp>
            <p:nvSpPr>
              <p:cNvPr id="959" name="Google Shape;959;p148"/>
              <p:cNvSpPr txBox="1"/>
              <p:nvPr/>
            </p:nvSpPr>
            <p:spPr>
              <a:xfrm>
                <a:off x="6488050" y="908125"/>
                <a:ext cx="665400" cy="20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275" lIns="91425" spcFirstLastPara="1" rIns="91425" wrap="square" tIns="18275">
                <a:spAutoFit/>
              </a:bodyPr>
              <a:lstStyle/>
              <a:p>
                <a:pPr indent="0" lvl="0" marL="0" rtl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100">
                    <a:solidFill>
                      <a:srgbClr val="666666"/>
                    </a:solidFill>
                  </a:rPr>
                  <a:t>toe</a:t>
                </a:r>
                <a:endParaRPr>
                  <a:solidFill>
                    <a:srgbClr val="666666"/>
                  </a:solidFill>
                </a:endParaRPr>
              </a:p>
            </p:txBody>
          </p:sp>
        </p:grpSp>
      </p:grpSp>
      <p:sp>
        <p:nvSpPr>
          <p:cNvPr id="960" name="Google Shape;960;p148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sp>
        <p:nvSpPr>
          <p:cNvPr id="961" name="Google Shape;961;p148"/>
          <p:cNvSpPr txBox="1"/>
          <p:nvPr/>
        </p:nvSpPr>
        <p:spPr>
          <a:xfrm>
            <a:off x="5529650" y="4699650"/>
            <a:ext cx="3461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Luce, Marafico, JB+ ApJ ’22 &amp; Marafico, JB+</a:t>
            </a:r>
            <a:r>
              <a:rPr lang="en" sz="1000">
                <a:solidFill>
                  <a:srgbClr val="999999"/>
                </a:solidFill>
              </a:rPr>
              <a:t>, ApJ ‘24</a:t>
            </a:r>
            <a:endParaRPr sz="1000">
              <a:solidFill>
                <a:srgbClr val="999999"/>
              </a:solidFill>
            </a:endParaRPr>
          </a:p>
        </p:txBody>
      </p:sp>
      <p:grpSp>
        <p:nvGrpSpPr>
          <p:cNvPr id="962" name="Google Shape;962;p148"/>
          <p:cNvGrpSpPr/>
          <p:nvPr/>
        </p:nvGrpSpPr>
        <p:grpSpPr>
          <a:xfrm>
            <a:off x="5993350" y="3210775"/>
            <a:ext cx="2845201" cy="1567200"/>
            <a:chOff x="5993350" y="3286975"/>
            <a:chExt cx="2845201" cy="1567200"/>
          </a:xfrm>
        </p:grpSpPr>
        <p:sp>
          <p:nvSpPr>
            <p:cNvPr id="963" name="Google Shape;963;p148"/>
            <p:cNvSpPr txBox="1"/>
            <p:nvPr/>
          </p:nvSpPr>
          <p:spPr>
            <a:xfrm>
              <a:off x="5993350" y="3286975"/>
              <a:ext cx="2777100" cy="156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</a:rPr>
                <a:t>Energy injection rate</a:t>
              </a:r>
              <a:endParaRPr sz="1100">
                <a:solidFill>
                  <a:schemeClr val="dk1"/>
                </a:solidFill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</a:rPr>
                <a:t>Composition at the sources</a:t>
              </a:r>
              <a:endParaRPr b="1" sz="1100">
                <a:solidFill>
                  <a:schemeClr val="dk1"/>
                </a:solidFill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chemeClr val="dk1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en" sz="1100">
                  <a:solidFill>
                    <a:schemeClr val="dk1"/>
                  </a:solidFill>
                </a:rPr>
                <a:t>      </a:t>
              </a:r>
              <a:r>
                <a:rPr lang="en" sz="1100">
                  <a:solidFill>
                    <a:schemeClr val="dk1"/>
                  </a:solidFill>
                </a:rPr>
                <a:t>vs</a:t>
              </a:r>
              <a:endParaRPr sz="1100">
                <a:solidFill>
                  <a:schemeClr val="dk1"/>
                </a:solidFill>
              </a:endParaRPr>
            </a:p>
          </p:txBody>
        </p:sp>
        <p:pic>
          <p:nvPicPr>
            <p:cNvPr descr="\left|\frac{M(\text{He})}{M(\text{C}-\text{Fe})}\right|_\text{ISM} = 18 \pm 2&#10;%c50e5fff-2000-4931-86e7-48744785622b" id="964" name="Google Shape;964;p1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02659" y="4555338"/>
              <a:ext cx="1610285" cy="2780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\left|\frac{M(\text{He})}{M(\text{C}-\text{Fe})}\right|_\text{UHECR} = 0.21 \pm 0.05 \pm 0.06&#10;%d031f37a-2a5c-494a-ba4c-ff5206e1e730" id="965" name="Google Shape;965;p14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74050" y="4182865"/>
              <a:ext cx="2664501" cy="2780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\dot Q(E&gt;0.6\,\text{EeV}) = 1.1\times 10^{45} \,\text{erg}\,\text{yr}^{-1}\,\text{Mpc}^{-3}&#10;%2ae37d3e-1fcd-4c37-a103-b933ae2261dd" id="966" name="Google Shape;966;p1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93350" y="3520800"/>
            <a:ext cx="2945825" cy="19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49"/>
          <p:cNvSpPr txBox="1"/>
          <p:nvPr/>
        </p:nvSpPr>
        <p:spPr>
          <a:xfrm>
            <a:off x="5782500" y="1781838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chemeClr val="dk2"/>
                </a:solidFill>
              </a:rPr>
              <a:t>D</a:t>
            </a:r>
            <a:r>
              <a:rPr b="1" baseline="-25000" lang="en" sz="1300">
                <a:solidFill>
                  <a:schemeClr val="dk2"/>
                </a:solidFill>
              </a:rPr>
              <a:t>L</a:t>
            </a:r>
            <a:r>
              <a:rPr b="1" lang="en" sz="1300">
                <a:solidFill>
                  <a:schemeClr val="dk2"/>
                </a:solidFill>
              </a:rPr>
              <a:t> ~ 1 Gpc </a:t>
            </a:r>
            <a:endParaRPr b="1" sz="1300">
              <a:solidFill>
                <a:schemeClr val="dk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</a:rPr>
              <a:t>or </a:t>
            </a:r>
            <a:r>
              <a:rPr b="1" i="1" lang="en" sz="1300">
                <a:solidFill>
                  <a:schemeClr val="dk2"/>
                </a:solidFill>
              </a:rPr>
              <a:t>D</a:t>
            </a:r>
            <a:r>
              <a:rPr b="1" baseline="-25000" lang="en" sz="1300">
                <a:solidFill>
                  <a:schemeClr val="dk2"/>
                </a:solidFill>
              </a:rPr>
              <a:t>T</a:t>
            </a:r>
            <a:r>
              <a:rPr b="1" lang="en" sz="1300">
                <a:solidFill>
                  <a:schemeClr val="dk2"/>
                </a:solidFill>
              </a:rPr>
              <a:t> ~ 2.5 Gyr </a:t>
            </a:r>
            <a:endParaRPr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2"/>
              </a:solidFill>
            </a:endParaRPr>
          </a:p>
        </p:txBody>
      </p:sp>
      <p:pic>
        <p:nvPicPr>
          <p:cNvPr id="972" name="Google Shape;972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75" y="1527425"/>
            <a:ext cx="5698848" cy="3594499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49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UHECR propagation on extragalactic scales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4" name="Google Shape;974;p149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75" name="Google Shape;975;p149"/>
          <p:cNvGrpSpPr/>
          <p:nvPr/>
        </p:nvGrpSpPr>
        <p:grpSpPr>
          <a:xfrm>
            <a:off x="729628" y="1693701"/>
            <a:ext cx="4848670" cy="572368"/>
            <a:chOff x="828850" y="1136725"/>
            <a:chExt cx="5528700" cy="2155000"/>
          </a:xfrm>
        </p:grpSpPr>
        <p:sp>
          <p:nvSpPr>
            <p:cNvPr id="976" name="Google Shape;976;p149"/>
            <p:cNvSpPr/>
            <p:nvPr/>
          </p:nvSpPr>
          <p:spPr>
            <a:xfrm>
              <a:off x="840700" y="1136725"/>
              <a:ext cx="5505000" cy="2146500"/>
            </a:xfrm>
            <a:prstGeom prst="rect">
              <a:avLst/>
            </a:prstGeom>
            <a:solidFill>
              <a:srgbClr val="FFFFFF">
                <a:alpha val="751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77" name="Google Shape;977;p149"/>
            <p:cNvCxnSpPr/>
            <p:nvPr/>
          </p:nvCxnSpPr>
          <p:spPr>
            <a:xfrm>
              <a:off x="828850" y="3291725"/>
              <a:ext cx="5528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78" name="Google Shape;978;p149"/>
          <p:cNvGrpSpPr/>
          <p:nvPr/>
        </p:nvGrpSpPr>
        <p:grpSpPr>
          <a:xfrm>
            <a:off x="6111347" y="1289125"/>
            <a:ext cx="2573569" cy="266700"/>
            <a:chOff x="6484447" y="4266700"/>
            <a:chExt cx="2573569" cy="266700"/>
          </a:xfrm>
        </p:grpSpPr>
        <p:pic>
          <p:nvPicPr>
            <p:cNvPr descr="^A_Z X +\gamma \rightarrow ^{A-a-b}_{Z-b}Y + a n + bp&#10;%3ef21e32-712e-41df-9a48-247830f1fecb" id="979" name="Google Shape;979;p149"/>
            <p:cNvPicPr preferRelativeResize="0"/>
            <p:nvPr/>
          </p:nvPicPr>
          <p:blipFill rotWithShape="1">
            <a:blip r:embed="rId4">
              <a:alphaModFix/>
            </a:blip>
            <a:srcRect b="0" l="0" r="27441" t="0"/>
            <a:stretch/>
          </p:blipFill>
          <p:spPr>
            <a:xfrm>
              <a:off x="6484447" y="4266700"/>
              <a:ext cx="1852150" cy="266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^A_Z X +\gamma \rightarrow ^{A-a-b}_{Z-b}Y + a n + bp&#10;%3ef21e32-712e-41df-9a48-247830f1fecb" id="980" name="Google Shape;980;p149"/>
            <p:cNvPicPr preferRelativeResize="0"/>
            <p:nvPr/>
          </p:nvPicPr>
          <p:blipFill rotWithShape="1">
            <a:blip r:embed="rId4">
              <a:alphaModFix/>
            </a:blip>
            <a:srcRect b="0" l="71738" r="0" t="0"/>
            <a:stretch/>
          </p:blipFill>
          <p:spPr>
            <a:xfrm>
              <a:off x="8336590" y="4266700"/>
              <a:ext cx="721425" cy="266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1" name="Google Shape;981;p149"/>
          <p:cNvSpPr txBox="1"/>
          <p:nvPr/>
        </p:nvSpPr>
        <p:spPr>
          <a:xfrm>
            <a:off x="6050025" y="920975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For nuclei:</a:t>
            </a:r>
            <a:endParaRPr/>
          </a:p>
        </p:txBody>
      </p:sp>
      <p:sp>
        <p:nvSpPr>
          <p:cNvPr id="982" name="Google Shape;982;p149"/>
          <p:cNvSpPr/>
          <p:nvPr/>
        </p:nvSpPr>
        <p:spPr>
          <a:xfrm>
            <a:off x="729625" y="2266075"/>
            <a:ext cx="887700" cy="2315700"/>
          </a:xfrm>
          <a:prstGeom prst="rect">
            <a:avLst/>
          </a:prstGeom>
          <a:solidFill>
            <a:srgbClr val="C8C8C8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149"/>
          <p:cNvSpPr txBox="1"/>
          <p:nvPr/>
        </p:nvSpPr>
        <p:spPr>
          <a:xfrm>
            <a:off x="1442425" y="1776800"/>
            <a:ext cx="1402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chemeClr val="dk2"/>
                </a:solidFill>
              </a:rPr>
              <a:t>D</a:t>
            </a:r>
            <a:r>
              <a:rPr b="1" baseline="-25000" lang="en" sz="1300">
                <a:solidFill>
                  <a:schemeClr val="dk2"/>
                </a:solidFill>
              </a:rPr>
              <a:t>L</a:t>
            </a:r>
            <a:r>
              <a:rPr b="1" lang="en" sz="1300">
                <a:solidFill>
                  <a:schemeClr val="dk2"/>
                </a:solidFill>
              </a:rPr>
              <a:t> ~ 1 Gpc </a:t>
            </a:r>
            <a:endParaRPr b="1" sz="13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</a:rPr>
              <a:t>or </a:t>
            </a:r>
            <a:r>
              <a:rPr b="1" i="1" lang="en" sz="1300">
                <a:solidFill>
                  <a:schemeClr val="dk2"/>
                </a:solidFill>
              </a:rPr>
              <a:t>z</a:t>
            </a:r>
            <a:r>
              <a:rPr b="1" lang="en" sz="1300">
                <a:solidFill>
                  <a:schemeClr val="dk2"/>
                </a:solidFill>
              </a:rPr>
              <a:t> ~ 0.2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984" name="Google Shape;984;p149"/>
          <p:cNvCxnSpPr/>
          <p:nvPr/>
        </p:nvCxnSpPr>
        <p:spPr>
          <a:xfrm>
            <a:off x="1617175" y="3324575"/>
            <a:ext cx="0" cy="48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5" name="Google Shape;985;p149"/>
          <p:cNvCxnSpPr/>
          <p:nvPr/>
        </p:nvCxnSpPr>
        <p:spPr>
          <a:xfrm>
            <a:off x="1617175" y="35671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986" name="Google Shape;986;p149"/>
          <p:cNvPicPr preferRelativeResize="0"/>
          <p:nvPr/>
        </p:nvPicPr>
        <p:blipFill rotWithShape="1">
          <a:blip r:embed="rId5">
            <a:alphaModFix/>
          </a:blip>
          <a:srcRect b="0" l="3076" r="5915" t="0"/>
          <a:stretch/>
        </p:blipFill>
        <p:spPr>
          <a:xfrm>
            <a:off x="5994200" y="2573975"/>
            <a:ext cx="2768151" cy="2007799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149"/>
          <p:cNvSpPr/>
          <p:nvPr/>
        </p:nvSpPr>
        <p:spPr>
          <a:xfrm rot="5400000">
            <a:off x="8256025" y="2156550"/>
            <a:ext cx="131100" cy="4704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149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grpSp>
        <p:nvGrpSpPr>
          <p:cNvPr id="989" name="Google Shape;989;p149"/>
          <p:cNvGrpSpPr/>
          <p:nvPr/>
        </p:nvGrpSpPr>
        <p:grpSpPr>
          <a:xfrm>
            <a:off x="1091312" y="899225"/>
            <a:ext cx="1713835" cy="855332"/>
            <a:chOff x="1472400" y="822960"/>
            <a:chExt cx="1518550" cy="704963"/>
          </a:xfrm>
        </p:grpSpPr>
        <p:grpSp>
          <p:nvGrpSpPr>
            <p:cNvPr id="990" name="Google Shape;990;p149"/>
            <p:cNvGrpSpPr/>
            <p:nvPr/>
          </p:nvGrpSpPr>
          <p:grpSpPr>
            <a:xfrm>
              <a:off x="1472400" y="822960"/>
              <a:ext cx="1518550" cy="616094"/>
              <a:chOff x="6097254" y="1802500"/>
              <a:chExt cx="1982700" cy="804300"/>
            </a:xfrm>
          </p:grpSpPr>
          <p:pic>
            <p:nvPicPr>
              <p:cNvPr id="991" name="Google Shape;991;p149"/>
              <p:cNvPicPr preferRelativeResize="0"/>
              <p:nvPr/>
            </p:nvPicPr>
            <p:blipFill rotWithShape="1">
              <a:blip r:embed="rId6">
                <a:alphaModFix/>
              </a:blip>
              <a:srcRect b="0" l="25328" r="0" t="0"/>
              <a:stretch/>
            </p:blipFill>
            <p:spPr>
              <a:xfrm rot="-5400000">
                <a:off x="6686454" y="1213300"/>
                <a:ext cx="804300" cy="1982700"/>
              </a:xfrm>
              <a:prstGeom prst="roundRect">
                <a:avLst>
                  <a:gd fmla="val 41461" name="adj"/>
                </a:avLst>
              </a:prstGeom>
              <a:noFill/>
              <a:ln>
                <a:noFill/>
              </a:ln>
            </p:spPr>
          </p:pic>
          <p:sp>
            <p:nvSpPr>
              <p:cNvPr id="992" name="Google Shape;992;p149"/>
              <p:cNvSpPr/>
              <p:nvPr/>
            </p:nvSpPr>
            <p:spPr>
              <a:xfrm rot="-164920">
                <a:off x="6227947" y="1977140"/>
                <a:ext cx="1521559" cy="331008"/>
              </a:xfrm>
              <a:custGeom>
                <a:rect b="b" l="l" r="r" t="t"/>
                <a:pathLst>
                  <a:path extrusionOk="0" h="13141" w="63174">
                    <a:moveTo>
                      <a:pt x="0" y="5244"/>
                    </a:moveTo>
                    <a:cubicBezTo>
                      <a:pt x="1951" y="5738"/>
                      <a:pt x="6581" y="8981"/>
                      <a:pt x="11704" y="8205"/>
                    </a:cubicBezTo>
                    <a:cubicBezTo>
                      <a:pt x="16828" y="7429"/>
                      <a:pt x="23573" y="1624"/>
                      <a:pt x="30741" y="590"/>
                    </a:cubicBezTo>
                    <a:cubicBezTo>
                      <a:pt x="37909" y="-444"/>
                      <a:pt x="49308" y="-91"/>
                      <a:pt x="54713" y="2001"/>
                    </a:cubicBezTo>
                    <a:cubicBezTo>
                      <a:pt x="60119" y="4093"/>
                      <a:pt x="61764" y="11284"/>
                      <a:pt x="63174" y="13141"/>
                    </a:cubicBezTo>
                  </a:path>
                </a:pathLst>
              </a:cu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993" name="Google Shape;993;p149"/>
            <p:cNvGrpSpPr/>
            <p:nvPr/>
          </p:nvGrpSpPr>
          <p:grpSpPr>
            <a:xfrm>
              <a:off x="1807498" y="1059372"/>
              <a:ext cx="802511" cy="468551"/>
              <a:chOff x="6583675" y="1211550"/>
              <a:chExt cx="982025" cy="524400"/>
            </a:xfrm>
          </p:grpSpPr>
          <p:cxnSp>
            <p:nvCxnSpPr>
              <p:cNvPr id="994" name="Google Shape;994;p149"/>
              <p:cNvCxnSpPr/>
              <p:nvPr/>
            </p:nvCxnSpPr>
            <p:spPr>
              <a:xfrm>
                <a:off x="6583675" y="1407150"/>
                <a:ext cx="0" cy="328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995" name="Google Shape;995;p149"/>
              <p:cNvCxnSpPr/>
              <p:nvPr/>
            </p:nvCxnSpPr>
            <p:spPr>
              <a:xfrm>
                <a:off x="6944650" y="1211550"/>
                <a:ext cx="0" cy="51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996" name="Google Shape;996;p149"/>
              <p:cNvCxnSpPr/>
              <p:nvPr/>
            </p:nvCxnSpPr>
            <p:spPr>
              <a:xfrm>
                <a:off x="7565700" y="1211550"/>
                <a:ext cx="0" cy="51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</p:grpSp>
      </p:grpSp>
      <p:sp>
        <p:nvSpPr>
          <p:cNvPr id="997" name="Google Shape;997;p149"/>
          <p:cNvSpPr txBox="1"/>
          <p:nvPr/>
        </p:nvSpPr>
        <p:spPr>
          <a:xfrm>
            <a:off x="2684325" y="1410175"/>
            <a:ext cx="292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Addazi+, PrPNP ‘22, see also Allard, JCAP ‘06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75" y="1527425"/>
            <a:ext cx="5698848" cy="359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150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UHECR propagation on extragalactic scales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4" name="Google Shape;1004;p150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05" name="Google Shape;1005;p150"/>
          <p:cNvGrpSpPr/>
          <p:nvPr/>
        </p:nvGrpSpPr>
        <p:grpSpPr>
          <a:xfrm>
            <a:off x="729624" y="1693728"/>
            <a:ext cx="4848670" cy="1062631"/>
            <a:chOff x="828850" y="1136725"/>
            <a:chExt cx="5528700" cy="2155000"/>
          </a:xfrm>
        </p:grpSpPr>
        <p:sp>
          <p:nvSpPr>
            <p:cNvPr id="1006" name="Google Shape;1006;p150"/>
            <p:cNvSpPr/>
            <p:nvPr/>
          </p:nvSpPr>
          <p:spPr>
            <a:xfrm>
              <a:off x="840700" y="1136725"/>
              <a:ext cx="5505000" cy="2146500"/>
            </a:xfrm>
            <a:prstGeom prst="rect">
              <a:avLst/>
            </a:prstGeom>
            <a:solidFill>
              <a:srgbClr val="FFFFFF">
                <a:alpha val="751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007" name="Google Shape;1007;p150"/>
            <p:cNvCxnSpPr/>
            <p:nvPr/>
          </p:nvCxnSpPr>
          <p:spPr>
            <a:xfrm>
              <a:off x="828850" y="3291725"/>
              <a:ext cx="5528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008" name="Google Shape;1008;p150"/>
          <p:cNvGrpSpPr/>
          <p:nvPr/>
        </p:nvGrpSpPr>
        <p:grpSpPr>
          <a:xfrm>
            <a:off x="6111347" y="1289125"/>
            <a:ext cx="2573569" cy="266700"/>
            <a:chOff x="6484447" y="4266700"/>
            <a:chExt cx="2573569" cy="266700"/>
          </a:xfrm>
        </p:grpSpPr>
        <p:pic>
          <p:nvPicPr>
            <p:cNvPr descr="^A_Z X +\gamma \rightarrow ^{A-a-b}_{Z-b}Y + a n + bp&#10;%3ef21e32-712e-41df-9a48-247830f1fecb" id="1009" name="Google Shape;1009;p150"/>
            <p:cNvPicPr preferRelativeResize="0"/>
            <p:nvPr/>
          </p:nvPicPr>
          <p:blipFill rotWithShape="1">
            <a:blip r:embed="rId4">
              <a:alphaModFix/>
            </a:blip>
            <a:srcRect b="0" l="0" r="27441" t="0"/>
            <a:stretch/>
          </p:blipFill>
          <p:spPr>
            <a:xfrm>
              <a:off x="6484447" y="4266700"/>
              <a:ext cx="1852150" cy="266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^A_Z X +\gamma \rightarrow ^{A-a-b}_{Z-b}Y + a n + bp&#10;%3ef21e32-712e-41df-9a48-247830f1fecb" id="1010" name="Google Shape;1010;p150"/>
            <p:cNvPicPr preferRelativeResize="0"/>
            <p:nvPr/>
          </p:nvPicPr>
          <p:blipFill rotWithShape="1">
            <a:blip r:embed="rId4">
              <a:alphaModFix/>
            </a:blip>
            <a:srcRect b="0" l="71738" r="0" t="0"/>
            <a:stretch/>
          </p:blipFill>
          <p:spPr>
            <a:xfrm>
              <a:off x="8336590" y="4266700"/>
              <a:ext cx="721425" cy="266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1" name="Google Shape;1011;p150"/>
          <p:cNvSpPr txBox="1"/>
          <p:nvPr/>
        </p:nvSpPr>
        <p:spPr>
          <a:xfrm>
            <a:off x="6050025" y="920975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For nuclei:</a:t>
            </a:r>
            <a:endParaRPr/>
          </a:p>
        </p:txBody>
      </p:sp>
      <p:sp>
        <p:nvSpPr>
          <p:cNvPr id="1012" name="Google Shape;1012;p150"/>
          <p:cNvSpPr/>
          <p:nvPr/>
        </p:nvSpPr>
        <p:spPr>
          <a:xfrm>
            <a:off x="729625" y="3314500"/>
            <a:ext cx="1559700" cy="1267200"/>
          </a:xfrm>
          <a:prstGeom prst="rect">
            <a:avLst/>
          </a:prstGeom>
          <a:solidFill>
            <a:srgbClr val="C8C8C8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150"/>
          <p:cNvSpPr txBox="1"/>
          <p:nvPr/>
        </p:nvSpPr>
        <p:spPr>
          <a:xfrm>
            <a:off x="2730975" y="2237525"/>
            <a:ext cx="1402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chemeClr val="dk2"/>
                </a:solidFill>
              </a:rPr>
              <a:t>D</a:t>
            </a:r>
            <a:r>
              <a:rPr b="1" baseline="-25000" lang="en" sz="1300">
                <a:solidFill>
                  <a:schemeClr val="dk2"/>
                </a:solidFill>
              </a:rPr>
              <a:t>L</a:t>
            </a:r>
            <a:r>
              <a:rPr b="1" lang="en" sz="1300">
                <a:solidFill>
                  <a:schemeClr val="dk2"/>
                </a:solidFill>
              </a:rPr>
              <a:t> ~ 150 Mpc </a:t>
            </a:r>
            <a:endParaRPr b="1" sz="13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</a:rPr>
              <a:t>or </a:t>
            </a:r>
            <a:r>
              <a:rPr b="1" i="1" lang="en" sz="1300">
                <a:solidFill>
                  <a:schemeClr val="dk2"/>
                </a:solidFill>
              </a:rPr>
              <a:t>z</a:t>
            </a:r>
            <a:r>
              <a:rPr b="1" lang="en" sz="1300">
                <a:solidFill>
                  <a:schemeClr val="dk2"/>
                </a:solidFill>
              </a:rPr>
              <a:t> ~ 0.03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1014" name="Google Shape;1014;p150"/>
          <p:cNvCxnSpPr/>
          <p:nvPr/>
        </p:nvCxnSpPr>
        <p:spPr>
          <a:xfrm>
            <a:off x="2302975" y="3781775"/>
            <a:ext cx="0" cy="48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5" name="Google Shape;1015;p150"/>
          <p:cNvCxnSpPr/>
          <p:nvPr/>
        </p:nvCxnSpPr>
        <p:spPr>
          <a:xfrm>
            <a:off x="2302975" y="40243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016" name="Google Shape;1016;p150"/>
          <p:cNvSpPr/>
          <p:nvPr/>
        </p:nvSpPr>
        <p:spPr>
          <a:xfrm>
            <a:off x="729625" y="2756275"/>
            <a:ext cx="1559700" cy="1825500"/>
          </a:xfrm>
          <a:prstGeom prst="rect">
            <a:avLst/>
          </a:prstGeom>
          <a:solidFill>
            <a:srgbClr val="C8C8C8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7" name="Google Shape;1017;p150"/>
          <p:cNvPicPr preferRelativeResize="0"/>
          <p:nvPr/>
        </p:nvPicPr>
        <p:blipFill rotWithShape="1">
          <a:blip r:embed="rId5">
            <a:alphaModFix/>
          </a:blip>
          <a:srcRect b="7679" l="16119" r="9425" t="17904"/>
          <a:stretch/>
        </p:blipFill>
        <p:spPr>
          <a:xfrm>
            <a:off x="5671650" y="2756275"/>
            <a:ext cx="3227561" cy="1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150"/>
          <p:cNvSpPr txBox="1"/>
          <p:nvPr/>
        </p:nvSpPr>
        <p:spPr>
          <a:xfrm>
            <a:off x="5592975" y="2524738"/>
            <a:ext cx="3232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</a:rPr>
              <a:t>Credit: Tully+, Nature ‘14 </a:t>
            </a:r>
            <a:endParaRPr sz="800">
              <a:solidFill>
                <a:srgbClr val="999999"/>
              </a:solidFill>
            </a:endParaRPr>
          </a:p>
        </p:txBody>
      </p:sp>
      <p:sp>
        <p:nvSpPr>
          <p:cNvPr id="1019" name="Google Shape;1019;p150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grpSp>
        <p:nvGrpSpPr>
          <p:cNvPr id="1020" name="Google Shape;1020;p150"/>
          <p:cNvGrpSpPr/>
          <p:nvPr/>
        </p:nvGrpSpPr>
        <p:grpSpPr>
          <a:xfrm>
            <a:off x="1091312" y="899225"/>
            <a:ext cx="1713835" cy="855332"/>
            <a:chOff x="1472400" y="822960"/>
            <a:chExt cx="1518550" cy="704963"/>
          </a:xfrm>
        </p:grpSpPr>
        <p:grpSp>
          <p:nvGrpSpPr>
            <p:cNvPr id="1021" name="Google Shape;1021;p150"/>
            <p:cNvGrpSpPr/>
            <p:nvPr/>
          </p:nvGrpSpPr>
          <p:grpSpPr>
            <a:xfrm>
              <a:off x="1472400" y="822960"/>
              <a:ext cx="1518550" cy="616094"/>
              <a:chOff x="6097254" y="1802500"/>
              <a:chExt cx="1982700" cy="804300"/>
            </a:xfrm>
          </p:grpSpPr>
          <p:pic>
            <p:nvPicPr>
              <p:cNvPr id="1022" name="Google Shape;1022;p150"/>
              <p:cNvPicPr preferRelativeResize="0"/>
              <p:nvPr/>
            </p:nvPicPr>
            <p:blipFill rotWithShape="1">
              <a:blip r:embed="rId6">
                <a:alphaModFix/>
              </a:blip>
              <a:srcRect b="0" l="25328" r="0" t="0"/>
              <a:stretch/>
            </p:blipFill>
            <p:spPr>
              <a:xfrm rot="-5400000">
                <a:off x="6686454" y="1213300"/>
                <a:ext cx="804300" cy="1982700"/>
              </a:xfrm>
              <a:prstGeom prst="roundRect">
                <a:avLst>
                  <a:gd fmla="val 41461" name="adj"/>
                </a:avLst>
              </a:prstGeom>
              <a:noFill/>
              <a:ln>
                <a:noFill/>
              </a:ln>
            </p:spPr>
          </p:pic>
          <p:sp>
            <p:nvSpPr>
              <p:cNvPr id="1023" name="Google Shape;1023;p150"/>
              <p:cNvSpPr/>
              <p:nvPr/>
            </p:nvSpPr>
            <p:spPr>
              <a:xfrm rot="-164920">
                <a:off x="6227947" y="1977140"/>
                <a:ext cx="1521559" cy="331008"/>
              </a:xfrm>
              <a:custGeom>
                <a:rect b="b" l="l" r="r" t="t"/>
                <a:pathLst>
                  <a:path extrusionOk="0" h="13141" w="63174">
                    <a:moveTo>
                      <a:pt x="0" y="5244"/>
                    </a:moveTo>
                    <a:cubicBezTo>
                      <a:pt x="1951" y="5738"/>
                      <a:pt x="6581" y="8981"/>
                      <a:pt x="11704" y="8205"/>
                    </a:cubicBezTo>
                    <a:cubicBezTo>
                      <a:pt x="16828" y="7429"/>
                      <a:pt x="23573" y="1624"/>
                      <a:pt x="30741" y="590"/>
                    </a:cubicBezTo>
                    <a:cubicBezTo>
                      <a:pt x="37909" y="-444"/>
                      <a:pt x="49308" y="-91"/>
                      <a:pt x="54713" y="2001"/>
                    </a:cubicBezTo>
                    <a:cubicBezTo>
                      <a:pt x="60119" y="4093"/>
                      <a:pt x="61764" y="11284"/>
                      <a:pt x="63174" y="13141"/>
                    </a:cubicBezTo>
                  </a:path>
                </a:pathLst>
              </a:cu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1024" name="Google Shape;1024;p150"/>
            <p:cNvGrpSpPr/>
            <p:nvPr/>
          </p:nvGrpSpPr>
          <p:grpSpPr>
            <a:xfrm>
              <a:off x="1807498" y="1059372"/>
              <a:ext cx="802511" cy="468551"/>
              <a:chOff x="6583675" y="1211550"/>
              <a:chExt cx="982025" cy="524400"/>
            </a:xfrm>
          </p:grpSpPr>
          <p:cxnSp>
            <p:nvCxnSpPr>
              <p:cNvPr id="1025" name="Google Shape;1025;p150"/>
              <p:cNvCxnSpPr/>
              <p:nvPr/>
            </p:nvCxnSpPr>
            <p:spPr>
              <a:xfrm>
                <a:off x="6583675" y="1407150"/>
                <a:ext cx="0" cy="328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1026" name="Google Shape;1026;p150"/>
              <p:cNvCxnSpPr/>
              <p:nvPr/>
            </p:nvCxnSpPr>
            <p:spPr>
              <a:xfrm>
                <a:off x="6944650" y="1211550"/>
                <a:ext cx="0" cy="51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1027" name="Google Shape;1027;p150"/>
              <p:cNvCxnSpPr/>
              <p:nvPr/>
            </p:nvCxnSpPr>
            <p:spPr>
              <a:xfrm>
                <a:off x="7565700" y="1211550"/>
                <a:ext cx="0" cy="51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</p:grpSp>
      </p:grpSp>
      <p:sp>
        <p:nvSpPr>
          <p:cNvPr id="1028" name="Google Shape;1028;p150"/>
          <p:cNvSpPr txBox="1"/>
          <p:nvPr/>
        </p:nvSpPr>
        <p:spPr>
          <a:xfrm>
            <a:off x="2684325" y="1410175"/>
            <a:ext cx="292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Addazi+, PrPNP ‘22, see also Allard, JCAP ‘06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Google Shape;1033;p151"/>
          <p:cNvPicPr preferRelativeResize="0"/>
          <p:nvPr/>
        </p:nvPicPr>
        <p:blipFill rotWithShape="1">
          <a:blip r:embed="rId3">
            <a:alphaModFix/>
          </a:blip>
          <a:srcRect b="52125" l="0" r="0" t="0"/>
          <a:stretch/>
        </p:blipFill>
        <p:spPr>
          <a:xfrm>
            <a:off x="5578300" y="1859587"/>
            <a:ext cx="3313852" cy="27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75" y="1527425"/>
            <a:ext cx="5698848" cy="359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151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UHECR propagation on extragalactic scales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6" name="Google Shape;1036;p151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37" name="Google Shape;1037;p151"/>
          <p:cNvGrpSpPr/>
          <p:nvPr/>
        </p:nvGrpSpPr>
        <p:grpSpPr>
          <a:xfrm>
            <a:off x="729624" y="1693724"/>
            <a:ext cx="4848670" cy="1620776"/>
            <a:chOff x="828850" y="1136725"/>
            <a:chExt cx="5528700" cy="2155000"/>
          </a:xfrm>
        </p:grpSpPr>
        <p:sp>
          <p:nvSpPr>
            <p:cNvPr id="1038" name="Google Shape;1038;p151"/>
            <p:cNvSpPr/>
            <p:nvPr/>
          </p:nvSpPr>
          <p:spPr>
            <a:xfrm>
              <a:off x="840700" y="1136725"/>
              <a:ext cx="5505000" cy="2146500"/>
            </a:xfrm>
            <a:prstGeom prst="rect">
              <a:avLst/>
            </a:prstGeom>
            <a:solidFill>
              <a:srgbClr val="FFFFFF">
                <a:alpha val="751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039" name="Google Shape;1039;p151"/>
            <p:cNvCxnSpPr/>
            <p:nvPr/>
          </p:nvCxnSpPr>
          <p:spPr>
            <a:xfrm>
              <a:off x="828850" y="3291725"/>
              <a:ext cx="5528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040" name="Google Shape;1040;p151"/>
          <p:cNvSpPr/>
          <p:nvPr/>
        </p:nvSpPr>
        <p:spPr>
          <a:xfrm>
            <a:off x="729625" y="3314500"/>
            <a:ext cx="1559700" cy="1267200"/>
          </a:xfrm>
          <a:prstGeom prst="rect">
            <a:avLst/>
          </a:prstGeom>
          <a:solidFill>
            <a:srgbClr val="C8C8C8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151"/>
          <p:cNvSpPr txBox="1"/>
          <p:nvPr/>
        </p:nvSpPr>
        <p:spPr>
          <a:xfrm>
            <a:off x="3188175" y="2923325"/>
            <a:ext cx="140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chemeClr val="dk2"/>
                </a:solidFill>
              </a:rPr>
              <a:t>D</a:t>
            </a:r>
            <a:r>
              <a:rPr b="1" baseline="-25000" lang="en" sz="1300">
                <a:solidFill>
                  <a:schemeClr val="dk2"/>
                </a:solidFill>
              </a:rPr>
              <a:t>L</a:t>
            </a:r>
            <a:r>
              <a:rPr b="1" lang="en" sz="1300">
                <a:solidFill>
                  <a:schemeClr val="dk2"/>
                </a:solidFill>
              </a:rPr>
              <a:t> ~ 15 Mpc 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1042" name="Google Shape;1042;p151"/>
          <p:cNvCxnSpPr/>
          <p:nvPr/>
        </p:nvCxnSpPr>
        <p:spPr>
          <a:xfrm>
            <a:off x="2302975" y="3781775"/>
            <a:ext cx="0" cy="48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43" name="Google Shape;1043;p151"/>
          <p:cNvCxnSpPr/>
          <p:nvPr/>
        </p:nvCxnSpPr>
        <p:spPr>
          <a:xfrm>
            <a:off x="2302975" y="40243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044" name="Google Shape;1044;p151"/>
          <p:cNvSpPr txBox="1"/>
          <p:nvPr/>
        </p:nvSpPr>
        <p:spPr>
          <a:xfrm>
            <a:off x="6011450" y="1729313"/>
            <a:ext cx="3232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</a:rPr>
              <a:t>Credit: McCall+, MNRAS ‘14 </a:t>
            </a:r>
            <a:endParaRPr sz="800">
              <a:solidFill>
                <a:srgbClr val="999999"/>
              </a:solidFill>
            </a:endParaRPr>
          </a:p>
        </p:txBody>
      </p:sp>
      <p:grpSp>
        <p:nvGrpSpPr>
          <p:cNvPr id="1045" name="Google Shape;1045;p151"/>
          <p:cNvGrpSpPr/>
          <p:nvPr/>
        </p:nvGrpSpPr>
        <p:grpSpPr>
          <a:xfrm>
            <a:off x="6111347" y="1289125"/>
            <a:ext cx="2573569" cy="266700"/>
            <a:chOff x="6484447" y="4266700"/>
            <a:chExt cx="2573569" cy="266700"/>
          </a:xfrm>
        </p:grpSpPr>
        <p:pic>
          <p:nvPicPr>
            <p:cNvPr descr="^A_Z X +\gamma \rightarrow ^{A-a-b}_{Z-b}Y + a n + bp&#10;%3ef21e32-712e-41df-9a48-247830f1fecb" id="1046" name="Google Shape;1046;p151"/>
            <p:cNvPicPr preferRelativeResize="0"/>
            <p:nvPr/>
          </p:nvPicPr>
          <p:blipFill rotWithShape="1">
            <a:blip r:embed="rId5">
              <a:alphaModFix/>
            </a:blip>
            <a:srcRect b="0" l="0" r="27441" t="0"/>
            <a:stretch/>
          </p:blipFill>
          <p:spPr>
            <a:xfrm>
              <a:off x="6484447" y="4266700"/>
              <a:ext cx="1852150" cy="266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^A_Z X +\gamma \rightarrow ^{A-a-b}_{Z-b}Y + a n + bp&#10;%3ef21e32-712e-41df-9a48-247830f1fecb" id="1047" name="Google Shape;1047;p151"/>
            <p:cNvPicPr preferRelativeResize="0"/>
            <p:nvPr/>
          </p:nvPicPr>
          <p:blipFill rotWithShape="1">
            <a:blip r:embed="rId5">
              <a:alphaModFix/>
            </a:blip>
            <a:srcRect b="0" l="71738" r="0" t="0"/>
            <a:stretch/>
          </p:blipFill>
          <p:spPr>
            <a:xfrm>
              <a:off x="8336590" y="4266700"/>
              <a:ext cx="721425" cy="266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8" name="Google Shape;1048;p151"/>
          <p:cNvSpPr txBox="1"/>
          <p:nvPr/>
        </p:nvSpPr>
        <p:spPr>
          <a:xfrm>
            <a:off x="6050025" y="920975"/>
            <a:ext cx="233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For nuclei:</a:t>
            </a:r>
            <a:endParaRPr/>
          </a:p>
        </p:txBody>
      </p:sp>
      <p:sp>
        <p:nvSpPr>
          <p:cNvPr id="1049" name="Google Shape;1049;p151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grpSp>
        <p:nvGrpSpPr>
          <p:cNvPr id="1050" name="Google Shape;1050;p151"/>
          <p:cNvGrpSpPr/>
          <p:nvPr/>
        </p:nvGrpSpPr>
        <p:grpSpPr>
          <a:xfrm>
            <a:off x="1091312" y="899225"/>
            <a:ext cx="1713835" cy="855332"/>
            <a:chOff x="1472400" y="822960"/>
            <a:chExt cx="1518550" cy="704963"/>
          </a:xfrm>
        </p:grpSpPr>
        <p:grpSp>
          <p:nvGrpSpPr>
            <p:cNvPr id="1051" name="Google Shape;1051;p151"/>
            <p:cNvGrpSpPr/>
            <p:nvPr/>
          </p:nvGrpSpPr>
          <p:grpSpPr>
            <a:xfrm>
              <a:off x="1472400" y="822960"/>
              <a:ext cx="1518550" cy="616094"/>
              <a:chOff x="6097254" y="1802500"/>
              <a:chExt cx="1982700" cy="804300"/>
            </a:xfrm>
          </p:grpSpPr>
          <p:pic>
            <p:nvPicPr>
              <p:cNvPr id="1052" name="Google Shape;1052;p151"/>
              <p:cNvPicPr preferRelativeResize="0"/>
              <p:nvPr/>
            </p:nvPicPr>
            <p:blipFill rotWithShape="1">
              <a:blip r:embed="rId6">
                <a:alphaModFix/>
              </a:blip>
              <a:srcRect b="0" l="25328" r="0" t="0"/>
              <a:stretch/>
            </p:blipFill>
            <p:spPr>
              <a:xfrm rot="-5400000">
                <a:off x="6686454" y="1213300"/>
                <a:ext cx="804300" cy="1982700"/>
              </a:xfrm>
              <a:prstGeom prst="roundRect">
                <a:avLst>
                  <a:gd fmla="val 41461" name="adj"/>
                </a:avLst>
              </a:prstGeom>
              <a:noFill/>
              <a:ln>
                <a:noFill/>
              </a:ln>
            </p:spPr>
          </p:pic>
          <p:sp>
            <p:nvSpPr>
              <p:cNvPr id="1053" name="Google Shape;1053;p151"/>
              <p:cNvSpPr/>
              <p:nvPr/>
            </p:nvSpPr>
            <p:spPr>
              <a:xfrm rot="-164920">
                <a:off x="6227947" y="1977140"/>
                <a:ext cx="1521559" cy="331008"/>
              </a:xfrm>
              <a:custGeom>
                <a:rect b="b" l="l" r="r" t="t"/>
                <a:pathLst>
                  <a:path extrusionOk="0" h="13141" w="63174">
                    <a:moveTo>
                      <a:pt x="0" y="5244"/>
                    </a:moveTo>
                    <a:cubicBezTo>
                      <a:pt x="1951" y="5738"/>
                      <a:pt x="6581" y="8981"/>
                      <a:pt x="11704" y="8205"/>
                    </a:cubicBezTo>
                    <a:cubicBezTo>
                      <a:pt x="16828" y="7429"/>
                      <a:pt x="23573" y="1624"/>
                      <a:pt x="30741" y="590"/>
                    </a:cubicBezTo>
                    <a:cubicBezTo>
                      <a:pt x="37909" y="-444"/>
                      <a:pt x="49308" y="-91"/>
                      <a:pt x="54713" y="2001"/>
                    </a:cubicBezTo>
                    <a:cubicBezTo>
                      <a:pt x="60119" y="4093"/>
                      <a:pt x="61764" y="11284"/>
                      <a:pt x="63174" y="13141"/>
                    </a:cubicBezTo>
                  </a:path>
                </a:pathLst>
              </a:cu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1054" name="Google Shape;1054;p151"/>
            <p:cNvGrpSpPr/>
            <p:nvPr/>
          </p:nvGrpSpPr>
          <p:grpSpPr>
            <a:xfrm>
              <a:off x="1807498" y="1059372"/>
              <a:ext cx="802511" cy="468551"/>
              <a:chOff x="6583675" y="1211550"/>
              <a:chExt cx="982025" cy="524400"/>
            </a:xfrm>
          </p:grpSpPr>
          <p:cxnSp>
            <p:nvCxnSpPr>
              <p:cNvPr id="1055" name="Google Shape;1055;p151"/>
              <p:cNvCxnSpPr/>
              <p:nvPr/>
            </p:nvCxnSpPr>
            <p:spPr>
              <a:xfrm>
                <a:off x="6583675" y="1407150"/>
                <a:ext cx="0" cy="328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1056" name="Google Shape;1056;p151"/>
              <p:cNvCxnSpPr/>
              <p:nvPr/>
            </p:nvCxnSpPr>
            <p:spPr>
              <a:xfrm>
                <a:off x="6944650" y="1211550"/>
                <a:ext cx="0" cy="51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1057" name="Google Shape;1057;p151"/>
              <p:cNvCxnSpPr/>
              <p:nvPr/>
            </p:nvCxnSpPr>
            <p:spPr>
              <a:xfrm>
                <a:off x="7565700" y="1211550"/>
                <a:ext cx="0" cy="51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</p:grpSp>
      </p:grpSp>
      <p:sp>
        <p:nvSpPr>
          <p:cNvPr id="1058" name="Google Shape;1058;p151"/>
          <p:cNvSpPr txBox="1"/>
          <p:nvPr/>
        </p:nvSpPr>
        <p:spPr>
          <a:xfrm>
            <a:off x="2684325" y="1410175"/>
            <a:ext cx="292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Addazi+, PrPNP ‘22, see also Allard, JCAP ‘06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3" name="Google Shape;1063;p152"/>
          <p:cNvGrpSpPr/>
          <p:nvPr/>
        </p:nvGrpSpPr>
        <p:grpSpPr>
          <a:xfrm>
            <a:off x="5647602" y="908166"/>
            <a:ext cx="3197712" cy="4207464"/>
            <a:chOff x="5584025" y="2786875"/>
            <a:chExt cx="3338949" cy="4393301"/>
          </a:xfrm>
        </p:grpSpPr>
        <p:grpSp>
          <p:nvGrpSpPr>
            <p:cNvPr id="1064" name="Google Shape;1064;p152"/>
            <p:cNvGrpSpPr/>
            <p:nvPr/>
          </p:nvGrpSpPr>
          <p:grpSpPr>
            <a:xfrm>
              <a:off x="5584025" y="4786501"/>
              <a:ext cx="3338949" cy="2393675"/>
              <a:chOff x="5584025" y="900301"/>
              <a:chExt cx="3338949" cy="2393675"/>
            </a:xfrm>
          </p:grpSpPr>
          <p:pic>
            <p:nvPicPr>
              <p:cNvPr id="1065" name="Google Shape;1065;p152"/>
              <p:cNvPicPr preferRelativeResize="0"/>
              <p:nvPr/>
            </p:nvPicPr>
            <p:blipFill rotWithShape="1">
              <a:blip r:embed="rId3">
                <a:alphaModFix/>
              </a:blip>
              <a:srcRect b="-421" l="0" r="52310" t="0"/>
              <a:stretch/>
            </p:blipFill>
            <p:spPr>
              <a:xfrm>
                <a:off x="5584025" y="900301"/>
                <a:ext cx="3338949" cy="23936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66" name="Google Shape;1066;p152"/>
              <p:cNvSpPr/>
              <p:nvPr/>
            </p:nvSpPr>
            <p:spPr>
              <a:xfrm>
                <a:off x="6227237" y="1024398"/>
                <a:ext cx="1959390" cy="1839714"/>
              </a:xfrm>
              <a:prstGeom prst="rect">
                <a:avLst/>
              </a:prstGeom>
              <a:solidFill>
                <a:srgbClr val="C8C8C8">
                  <a:alpha val="3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67" name="Google Shape;1067;p152"/>
            <p:cNvGrpSpPr/>
            <p:nvPr/>
          </p:nvGrpSpPr>
          <p:grpSpPr>
            <a:xfrm>
              <a:off x="5636600" y="2786875"/>
              <a:ext cx="3195727" cy="2011650"/>
              <a:chOff x="4704448" y="2302667"/>
              <a:chExt cx="3673671" cy="2312507"/>
            </a:xfrm>
          </p:grpSpPr>
          <p:pic>
            <p:nvPicPr>
              <p:cNvPr id="1068" name="Google Shape;1068;p152"/>
              <p:cNvPicPr preferRelativeResize="0"/>
              <p:nvPr/>
            </p:nvPicPr>
            <p:blipFill rotWithShape="1">
              <a:blip r:embed="rId3">
                <a:alphaModFix/>
              </a:blip>
              <a:srcRect b="15604" l="54356" r="0" t="0"/>
              <a:stretch/>
            </p:blipFill>
            <p:spPr>
              <a:xfrm>
                <a:off x="4704448" y="2302667"/>
                <a:ext cx="3673671" cy="231250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69" name="Google Shape;1069;p152"/>
              <p:cNvSpPr/>
              <p:nvPr/>
            </p:nvSpPr>
            <p:spPr>
              <a:xfrm>
                <a:off x="5372666" y="2445336"/>
                <a:ext cx="2252432" cy="2114857"/>
              </a:xfrm>
              <a:prstGeom prst="rect">
                <a:avLst/>
              </a:prstGeom>
              <a:solidFill>
                <a:srgbClr val="C8C8C8">
                  <a:alpha val="3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70" name="Google Shape;1070;p152"/>
          <p:cNvSpPr txBox="1"/>
          <p:nvPr/>
        </p:nvSpPr>
        <p:spPr>
          <a:xfrm>
            <a:off x="5647498" y="4998198"/>
            <a:ext cx="1942139" cy="153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666666"/>
              </a:solidFill>
            </a:endParaRPr>
          </a:p>
        </p:txBody>
      </p:sp>
      <p:cxnSp>
        <p:nvCxnSpPr>
          <p:cNvPr id="1071" name="Google Shape;1071;p152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72" name="Google Shape;1072;p152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Arrival-direction modulation on large angular scales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152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pic>
        <p:nvPicPr>
          <p:cNvPr id="1074" name="Google Shape;1074;p152"/>
          <p:cNvPicPr preferRelativeResize="0"/>
          <p:nvPr/>
        </p:nvPicPr>
        <p:blipFill rotWithShape="1">
          <a:blip r:embed="rId4">
            <a:alphaModFix/>
          </a:blip>
          <a:srcRect b="0" l="0" r="77368" t="0"/>
          <a:stretch/>
        </p:blipFill>
        <p:spPr>
          <a:xfrm>
            <a:off x="8337351" y="274320"/>
            <a:ext cx="466350" cy="5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152"/>
          <p:cNvSpPr txBox="1"/>
          <p:nvPr/>
        </p:nvSpPr>
        <p:spPr>
          <a:xfrm>
            <a:off x="350475" y="951075"/>
            <a:ext cx="52971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Modulation of the event rate as a function of R.A. 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or of the difference between events from East and West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Exposure of the array nearly uniform in right ascension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→ modulation = r</a:t>
            </a:r>
            <a:r>
              <a:rPr lang="en" sz="1300">
                <a:solidFill>
                  <a:schemeClr val="dk1"/>
                </a:solidFill>
              </a:rPr>
              <a:t>obust observable for the phase and amplitude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    of the first spherical harmonic (equatorial component of the dipole)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1076" name="Google Shape;1076;p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5800" y="2377440"/>
            <a:ext cx="4027551" cy="26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152"/>
          <p:cNvSpPr txBox="1"/>
          <p:nvPr/>
        </p:nvSpPr>
        <p:spPr>
          <a:xfrm>
            <a:off x="3876475" y="47758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</a:rPr>
              <a:t>Auger, ApJ ‘24</a:t>
            </a:r>
            <a:endParaRPr sz="10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oogle Shape;1082;p153"/>
          <p:cNvGrpSpPr/>
          <p:nvPr/>
        </p:nvGrpSpPr>
        <p:grpSpPr>
          <a:xfrm>
            <a:off x="5647602" y="2823208"/>
            <a:ext cx="3197712" cy="2292423"/>
            <a:chOff x="5584025" y="900301"/>
            <a:chExt cx="3338949" cy="2393675"/>
          </a:xfrm>
        </p:grpSpPr>
        <p:pic>
          <p:nvPicPr>
            <p:cNvPr id="1083" name="Google Shape;1083;p153"/>
            <p:cNvPicPr preferRelativeResize="0"/>
            <p:nvPr/>
          </p:nvPicPr>
          <p:blipFill rotWithShape="1">
            <a:blip r:embed="rId3">
              <a:alphaModFix/>
            </a:blip>
            <a:srcRect b="-421" l="0" r="52310" t="0"/>
            <a:stretch/>
          </p:blipFill>
          <p:spPr>
            <a:xfrm>
              <a:off x="5584025" y="900301"/>
              <a:ext cx="3338949" cy="2393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4" name="Google Shape;1084;p153"/>
            <p:cNvSpPr/>
            <p:nvPr/>
          </p:nvSpPr>
          <p:spPr>
            <a:xfrm>
              <a:off x="6227237" y="1024398"/>
              <a:ext cx="1959300" cy="1839600"/>
            </a:xfrm>
            <a:prstGeom prst="rect">
              <a:avLst/>
            </a:prstGeom>
            <a:solidFill>
              <a:srgbClr val="C8C8C8">
                <a:alpha val="3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85" name="Google Shape;1085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965" y="965887"/>
            <a:ext cx="2344941" cy="135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1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3616" y="965887"/>
            <a:ext cx="2342132" cy="135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1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0267" y="965887"/>
            <a:ext cx="2342132" cy="1356603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153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Observed arrival directions from the ankle to the </a:t>
            </a:r>
            <a:r>
              <a:rPr b="1" lang="en" sz="2200">
                <a:solidFill>
                  <a:schemeClr val="dk1"/>
                </a:solidFill>
              </a:rPr>
              <a:t>toe</a:t>
            </a:r>
            <a:endParaRPr b="0" sz="22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9" name="Google Shape;1089;p153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90" name="Google Shape;1090;p1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62474" y="2814100"/>
            <a:ext cx="3282726" cy="229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153"/>
          <p:cNvSpPr/>
          <p:nvPr/>
        </p:nvSpPr>
        <p:spPr>
          <a:xfrm>
            <a:off x="817550" y="2223350"/>
            <a:ext cx="897600" cy="13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observed / mean</a:t>
            </a:r>
            <a:endParaRPr sz="900"/>
          </a:p>
        </p:txBody>
      </p:sp>
      <p:sp>
        <p:nvSpPr>
          <p:cNvPr id="1092" name="Google Shape;1092;p153"/>
          <p:cNvSpPr/>
          <p:nvPr/>
        </p:nvSpPr>
        <p:spPr>
          <a:xfrm>
            <a:off x="2951150" y="2223350"/>
            <a:ext cx="897600" cy="13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observed / mean</a:t>
            </a:r>
            <a:endParaRPr sz="900"/>
          </a:p>
        </p:txBody>
      </p:sp>
      <p:sp>
        <p:nvSpPr>
          <p:cNvPr id="1093" name="Google Shape;1093;p153"/>
          <p:cNvSpPr/>
          <p:nvPr/>
        </p:nvSpPr>
        <p:spPr>
          <a:xfrm>
            <a:off x="5084750" y="2223350"/>
            <a:ext cx="897600" cy="13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observed / mean</a:t>
            </a:r>
            <a:endParaRPr sz="900"/>
          </a:p>
        </p:txBody>
      </p:sp>
      <p:pic>
        <p:nvPicPr>
          <p:cNvPr id="1094" name="Google Shape;1094;p153"/>
          <p:cNvPicPr preferRelativeResize="0"/>
          <p:nvPr/>
        </p:nvPicPr>
        <p:blipFill rotWithShape="1">
          <a:blip r:embed="rId8">
            <a:alphaModFix/>
          </a:blip>
          <a:srcRect b="0" l="0" r="77368" t="0"/>
          <a:stretch/>
        </p:blipFill>
        <p:spPr>
          <a:xfrm>
            <a:off x="8337351" y="274320"/>
            <a:ext cx="466350" cy="5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153"/>
          <p:cNvSpPr txBox="1"/>
          <p:nvPr/>
        </p:nvSpPr>
        <p:spPr>
          <a:xfrm>
            <a:off x="350475" y="2892552"/>
            <a:ext cx="2533200" cy="22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0" wrap="square" tIns="408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Modulation in R.A. </a:t>
            </a:r>
            <a:r>
              <a:rPr b="1" lang="en" sz="1300">
                <a:solidFill>
                  <a:schemeClr val="dk1"/>
                </a:solidFill>
              </a:rPr>
              <a:t>&gt;8 EeV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significant at 6.8σ 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well modeled by a dipole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~ 115° away from the        Galactic center, in line with extragalactic distribution of luminous matter within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~100 Mpc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096" name="Google Shape;1096;p153"/>
          <p:cNvSpPr txBox="1"/>
          <p:nvPr/>
        </p:nvSpPr>
        <p:spPr>
          <a:xfrm>
            <a:off x="350475" y="4809288"/>
            <a:ext cx="3232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Auger Coll., ApJ ‘24/ ‘20 / ‘18, Science ‘17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1097" name="Google Shape;1097;p153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sp>
        <p:nvSpPr>
          <p:cNvPr id="1098" name="Google Shape;1098;p153"/>
          <p:cNvSpPr txBox="1"/>
          <p:nvPr/>
        </p:nvSpPr>
        <p:spPr>
          <a:xfrm>
            <a:off x="314150" y="1549525"/>
            <a:ext cx="1939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4-8 EeV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1099" name="Google Shape;1099;p1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26918" y="965887"/>
            <a:ext cx="2344565" cy="1356603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53"/>
          <p:cNvSpPr/>
          <p:nvPr/>
        </p:nvSpPr>
        <p:spPr>
          <a:xfrm>
            <a:off x="7218350" y="2230050"/>
            <a:ext cx="897600" cy="13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observed / mean</a:t>
            </a:r>
            <a:endParaRPr sz="900"/>
          </a:p>
        </p:txBody>
      </p:sp>
      <p:sp>
        <p:nvSpPr>
          <p:cNvPr id="1101" name="Google Shape;1101;p153"/>
          <p:cNvSpPr txBox="1"/>
          <p:nvPr/>
        </p:nvSpPr>
        <p:spPr>
          <a:xfrm>
            <a:off x="2447750" y="1549525"/>
            <a:ext cx="1939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8-16 EeV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102" name="Google Shape;1102;p153"/>
          <p:cNvSpPr txBox="1"/>
          <p:nvPr/>
        </p:nvSpPr>
        <p:spPr>
          <a:xfrm>
            <a:off x="4581350" y="1549525"/>
            <a:ext cx="1939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16-32 EeV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103" name="Google Shape;1103;p153"/>
          <p:cNvSpPr txBox="1"/>
          <p:nvPr/>
        </p:nvSpPr>
        <p:spPr>
          <a:xfrm>
            <a:off x="6714950" y="1549525"/>
            <a:ext cx="1939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&gt;32 EeV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104" name="Google Shape;1104;p153"/>
          <p:cNvSpPr/>
          <p:nvPr/>
        </p:nvSpPr>
        <p:spPr>
          <a:xfrm rot="5400000">
            <a:off x="3530458" y="2532106"/>
            <a:ext cx="118800" cy="5718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5" name="Google Shape;1105;p153"/>
          <p:cNvSpPr/>
          <p:nvPr/>
        </p:nvSpPr>
        <p:spPr>
          <a:xfrm rot="5400000">
            <a:off x="4102256" y="2532106"/>
            <a:ext cx="118800" cy="5718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6" name="Google Shape;1106;p153"/>
          <p:cNvSpPr/>
          <p:nvPr/>
        </p:nvSpPr>
        <p:spPr>
          <a:xfrm rot="5400000">
            <a:off x="4674054" y="2532106"/>
            <a:ext cx="118800" cy="5718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p153"/>
          <p:cNvSpPr/>
          <p:nvPr/>
        </p:nvSpPr>
        <p:spPr>
          <a:xfrm rot="5400000">
            <a:off x="5245852" y="2532106"/>
            <a:ext cx="118800" cy="5718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08" name="Google Shape;1108;p153"/>
          <p:cNvCxnSpPr>
            <a:stCxn id="1104" idx="1"/>
          </p:cNvCxnSpPr>
          <p:nvPr/>
        </p:nvCxnSpPr>
        <p:spPr>
          <a:xfrm rot="10800000">
            <a:off x="1987858" y="2160406"/>
            <a:ext cx="1602000" cy="598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109" name="Google Shape;1109;p153"/>
          <p:cNvCxnSpPr>
            <a:stCxn id="1105" idx="1"/>
          </p:cNvCxnSpPr>
          <p:nvPr/>
        </p:nvCxnSpPr>
        <p:spPr>
          <a:xfrm rot="10800000">
            <a:off x="4017056" y="2305306"/>
            <a:ext cx="144600" cy="453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110" name="Google Shape;1110;p153"/>
          <p:cNvCxnSpPr>
            <a:stCxn id="1106" idx="1"/>
          </p:cNvCxnSpPr>
          <p:nvPr/>
        </p:nvCxnSpPr>
        <p:spPr>
          <a:xfrm flipH="1" rot="10800000">
            <a:off x="4733454" y="2270806"/>
            <a:ext cx="194700" cy="487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111" name="Google Shape;1111;p153"/>
          <p:cNvCxnSpPr>
            <a:stCxn id="1107" idx="1"/>
          </p:cNvCxnSpPr>
          <p:nvPr/>
        </p:nvCxnSpPr>
        <p:spPr>
          <a:xfrm flipH="1" rot="10800000">
            <a:off x="5305252" y="2215606"/>
            <a:ext cx="1638300" cy="543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112" name="Google Shape;1112;p153"/>
          <p:cNvSpPr/>
          <p:nvPr/>
        </p:nvSpPr>
        <p:spPr>
          <a:xfrm>
            <a:off x="3318675" y="2955700"/>
            <a:ext cx="2272500" cy="1719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3" name="Google Shape;1113;p153"/>
          <p:cNvSpPr/>
          <p:nvPr/>
        </p:nvSpPr>
        <p:spPr>
          <a:xfrm>
            <a:off x="8107750" y="3348800"/>
            <a:ext cx="577800" cy="822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14" name="Google Shape;1114;p153"/>
          <p:cNvCxnSpPr/>
          <p:nvPr/>
        </p:nvCxnSpPr>
        <p:spPr>
          <a:xfrm>
            <a:off x="5586025" y="2949275"/>
            <a:ext cx="2525100" cy="399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5" name="Google Shape;1115;p153"/>
          <p:cNvCxnSpPr/>
          <p:nvPr/>
        </p:nvCxnSpPr>
        <p:spPr>
          <a:xfrm flipH="1" rot="10800000">
            <a:off x="5590975" y="4167250"/>
            <a:ext cx="2517900" cy="501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" name="Google Shape;1120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6918" y="965887"/>
            <a:ext cx="2344565" cy="13566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1" name="Google Shape;1121;p154"/>
          <p:cNvGrpSpPr/>
          <p:nvPr/>
        </p:nvGrpSpPr>
        <p:grpSpPr>
          <a:xfrm>
            <a:off x="5647602" y="2823208"/>
            <a:ext cx="3197712" cy="2292423"/>
            <a:chOff x="5584025" y="900301"/>
            <a:chExt cx="3338949" cy="2393675"/>
          </a:xfrm>
        </p:grpSpPr>
        <p:pic>
          <p:nvPicPr>
            <p:cNvPr id="1122" name="Google Shape;1122;p154"/>
            <p:cNvPicPr preferRelativeResize="0"/>
            <p:nvPr/>
          </p:nvPicPr>
          <p:blipFill rotWithShape="1">
            <a:blip r:embed="rId4">
              <a:alphaModFix/>
            </a:blip>
            <a:srcRect b="-421" l="0" r="52310" t="0"/>
            <a:stretch/>
          </p:blipFill>
          <p:spPr>
            <a:xfrm>
              <a:off x="5584025" y="900301"/>
              <a:ext cx="3338949" cy="2393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3" name="Google Shape;1123;p154"/>
            <p:cNvSpPr/>
            <p:nvPr/>
          </p:nvSpPr>
          <p:spPr>
            <a:xfrm>
              <a:off x="6227237" y="1024398"/>
              <a:ext cx="1959300" cy="1839600"/>
            </a:xfrm>
            <a:prstGeom prst="rect">
              <a:avLst/>
            </a:prstGeom>
            <a:solidFill>
              <a:srgbClr val="C8C8C8">
                <a:alpha val="3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24" name="Google Shape;1124;p1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965" y="965887"/>
            <a:ext cx="2344941" cy="135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6918" y="965887"/>
            <a:ext cx="2344565" cy="1356603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154"/>
          <p:cNvSpPr/>
          <p:nvPr/>
        </p:nvSpPr>
        <p:spPr>
          <a:xfrm>
            <a:off x="7218350" y="2230050"/>
            <a:ext cx="897600" cy="13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observed / mean</a:t>
            </a:r>
            <a:endParaRPr sz="900"/>
          </a:p>
        </p:txBody>
      </p:sp>
      <p:pic>
        <p:nvPicPr>
          <p:cNvPr id="1127" name="Google Shape;1127;p1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53616" y="965887"/>
            <a:ext cx="2342132" cy="135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90267" y="965887"/>
            <a:ext cx="2342132" cy="1356603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154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Observed arrival directions from the ankle to the </a:t>
            </a:r>
            <a:r>
              <a:rPr b="1" lang="en" sz="2200">
                <a:solidFill>
                  <a:schemeClr val="dk1"/>
                </a:solidFill>
              </a:rPr>
              <a:t>toe</a:t>
            </a:r>
            <a:endParaRPr b="0" sz="22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0" name="Google Shape;1130;p154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31" name="Google Shape;1131;p1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62474" y="2814100"/>
            <a:ext cx="3282726" cy="229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Google Shape;1132;p154"/>
          <p:cNvSpPr/>
          <p:nvPr/>
        </p:nvSpPr>
        <p:spPr>
          <a:xfrm>
            <a:off x="817550" y="2223350"/>
            <a:ext cx="897600" cy="13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observed / mean</a:t>
            </a:r>
            <a:endParaRPr sz="900"/>
          </a:p>
        </p:txBody>
      </p:sp>
      <p:sp>
        <p:nvSpPr>
          <p:cNvPr id="1133" name="Google Shape;1133;p154"/>
          <p:cNvSpPr/>
          <p:nvPr/>
        </p:nvSpPr>
        <p:spPr>
          <a:xfrm>
            <a:off x="2951150" y="2223350"/>
            <a:ext cx="897600" cy="13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observed / mean</a:t>
            </a:r>
            <a:endParaRPr sz="900"/>
          </a:p>
        </p:txBody>
      </p:sp>
      <p:sp>
        <p:nvSpPr>
          <p:cNvPr id="1134" name="Google Shape;1134;p154"/>
          <p:cNvSpPr/>
          <p:nvPr/>
        </p:nvSpPr>
        <p:spPr>
          <a:xfrm>
            <a:off x="5084750" y="2223350"/>
            <a:ext cx="897600" cy="13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observed / mean</a:t>
            </a:r>
            <a:endParaRPr sz="900"/>
          </a:p>
        </p:txBody>
      </p:sp>
      <p:pic>
        <p:nvPicPr>
          <p:cNvPr id="1135" name="Google Shape;1135;p154"/>
          <p:cNvPicPr preferRelativeResize="0"/>
          <p:nvPr/>
        </p:nvPicPr>
        <p:blipFill rotWithShape="1">
          <a:blip r:embed="rId9">
            <a:alphaModFix/>
          </a:blip>
          <a:srcRect b="0" l="0" r="77368" t="0"/>
          <a:stretch/>
        </p:blipFill>
        <p:spPr>
          <a:xfrm>
            <a:off x="8337351" y="274320"/>
            <a:ext cx="466350" cy="5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4"/>
          <p:cNvSpPr txBox="1"/>
          <p:nvPr/>
        </p:nvSpPr>
        <p:spPr>
          <a:xfrm>
            <a:off x="350475" y="4809288"/>
            <a:ext cx="3232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Auger Coll., ApJ ‘24/ ‘20 / ‘18, Science ‘17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1137" name="Google Shape;1137;p154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sp>
        <p:nvSpPr>
          <p:cNvPr id="1138" name="Google Shape;1138;p154"/>
          <p:cNvSpPr txBox="1"/>
          <p:nvPr/>
        </p:nvSpPr>
        <p:spPr>
          <a:xfrm>
            <a:off x="314150" y="1549525"/>
            <a:ext cx="1939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4-8 EeV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139" name="Google Shape;1139;p154"/>
          <p:cNvSpPr/>
          <p:nvPr/>
        </p:nvSpPr>
        <p:spPr>
          <a:xfrm>
            <a:off x="7218350" y="2230050"/>
            <a:ext cx="897600" cy="13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observed / mean</a:t>
            </a:r>
            <a:endParaRPr sz="900"/>
          </a:p>
        </p:txBody>
      </p:sp>
      <p:sp>
        <p:nvSpPr>
          <p:cNvPr id="1140" name="Google Shape;1140;p154"/>
          <p:cNvSpPr txBox="1"/>
          <p:nvPr/>
        </p:nvSpPr>
        <p:spPr>
          <a:xfrm>
            <a:off x="2447750" y="1549525"/>
            <a:ext cx="1939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8-16 EeV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141" name="Google Shape;1141;p154"/>
          <p:cNvSpPr txBox="1"/>
          <p:nvPr/>
        </p:nvSpPr>
        <p:spPr>
          <a:xfrm>
            <a:off x="4581350" y="1549525"/>
            <a:ext cx="1939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16-32 EeV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142" name="Google Shape;1142;p154"/>
          <p:cNvSpPr txBox="1"/>
          <p:nvPr/>
        </p:nvSpPr>
        <p:spPr>
          <a:xfrm>
            <a:off x="6714950" y="1549525"/>
            <a:ext cx="1939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&gt;32 EeV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143" name="Google Shape;1143;p154"/>
          <p:cNvSpPr/>
          <p:nvPr/>
        </p:nvSpPr>
        <p:spPr>
          <a:xfrm rot="5400000">
            <a:off x="3530458" y="2532106"/>
            <a:ext cx="118800" cy="5718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4" name="Google Shape;1144;p154"/>
          <p:cNvSpPr/>
          <p:nvPr/>
        </p:nvSpPr>
        <p:spPr>
          <a:xfrm rot="5400000">
            <a:off x="4102256" y="2532106"/>
            <a:ext cx="118800" cy="5718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5" name="Google Shape;1145;p154"/>
          <p:cNvSpPr/>
          <p:nvPr/>
        </p:nvSpPr>
        <p:spPr>
          <a:xfrm rot="5400000">
            <a:off x="4674054" y="2532106"/>
            <a:ext cx="118800" cy="5718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6" name="Google Shape;1146;p154"/>
          <p:cNvSpPr/>
          <p:nvPr/>
        </p:nvSpPr>
        <p:spPr>
          <a:xfrm rot="5400000">
            <a:off x="5245852" y="2532106"/>
            <a:ext cx="118800" cy="5718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47" name="Google Shape;1147;p154"/>
          <p:cNvCxnSpPr>
            <a:stCxn id="1143" idx="1"/>
          </p:cNvCxnSpPr>
          <p:nvPr/>
        </p:nvCxnSpPr>
        <p:spPr>
          <a:xfrm rot="10800000">
            <a:off x="1987858" y="2160406"/>
            <a:ext cx="1602000" cy="598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148" name="Google Shape;1148;p154"/>
          <p:cNvCxnSpPr>
            <a:stCxn id="1144" idx="1"/>
          </p:cNvCxnSpPr>
          <p:nvPr/>
        </p:nvCxnSpPr>
        <p:spPr>
          <a:xfrm rot="10800000">
            <a:off x="4017056" y="2305306"/>
            <a:ext cx="144600" cy="453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149" name="Google Shape;1149;p154"/>
          <p:cNvCxnSpPr>
            <a:stCxn id="1145" idx="1"/>
          </p:cNvCxnSpPr>
          <p:nvPr/>
        </p:nvCxnSpPr>
        <p:spPr>
          <a:xfrm flipH="1" rot="10800000">
            <a:off x="4733454" y="2270806"/>
            <a:ext cx="194700" cy="487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150" name="Google Shape;1150;p154"/>
          <p:cNvCxnSpPr>
            <a:stCxn id="1146" idx="1"/>
          </p:cNvCxnSpPr>
          <p:nvPr/>
        </p:nvCxnSpPr>
        <p:spPr>
          <a:xfrm flipH="1" rot="10800000">
            <a:off x="5305252" y="2215606"/>
            <a:ext cx="1638300" cy="543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151" name="Google Shape;1151;p154"/>
          <p:cNvSpPr/>
          <p:nvPr/>
        </p:nvSpPr>
        <p:spPr>
          <a:xfrm>
            <a:off x="3318675" y="2955700"/>
            <a:ext cx="2272500" cy="1719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2" name="Google Shape;1152;p154"/>
          <p:cNvSpPr/>
          <p:nvPr/>
        </p:nvSpPr>
        <p:spPr>
          <a:xfrm>
            <a:off x="8107750" y="3348800"/>
            <a:ext cx="577800" cy="822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53" name="Google Shape;1153;p154"/>
          <p:cNvCxnSpPr/>
          <p:nvPr/>
        </p:nvCxnSpPr>
        <p:spPr>
          <a:xfrm>
            <a:off x="5586025" y="2949275"/>
            <a:ext cx="2525100" cy="399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4" name="Google Shape;1154;p154"/>
          <p:cNvCxnSpPr/>
          <p:nvPr/>
        </p:nvCxnSpPr>
        <p:spPr>
          <a:xfrm flipH="1" rot="10800000">
            <a:off x="5590975" y="4167250"/>
            <a:ext cx="2517900" cy="501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5" name="Google Shape;1155;p154"/>
          <p:cNvSpPr/>
          <p:nvPr/>
        </p:nvSpPr>
        <p:spPr>
          <a:xfrm>
            <a:off x="6518100" y="901688"/>
            <a:ext cx="2356200" cy="1458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154"/>
          <p:cNvSpPr txBox="1"/>
          <p:nvPr/>
        </p:nvSpPr>
        <p:spPr>
          <a:xfrm>
            <a:off x="350475" y="2892552"/>
            <a:ext cx="2533200" cy="22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0" wrap="square" tIns="408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Modulation in R.A. &gt;8 EeV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significant at 6.8σ 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well modeled by a dipole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~ 115° away from the        Galactic center, in line with extragalactic distribution of luminous matter within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~100 Mpc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55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Status of anisotropies in the toe region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</p:txBody>
      </p:sp>
      <p:cxnSp>
        <p:nvCxnSpPr>
          <p:cNvPr id="1162" name="Google Shape;1162;p155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63" name="Google Shape;1163;p155"/>
          <p:cNvGrpSpPr/>
          <p:nvPr/>
        </p:nvGrpSpPr>
        <p:grpSpPr>
          <a:xfrm>
            <a:off x="284792" y="1600168"/>
            <a:ext cx="8959158" cy="3301989"/>
            <a:chOff x="284792" y="1600168"/>
            <a:chExt cx="8959158" cy="3301989"/>
          </a:xfrm>
        </p:grpSpPr>
        <p:grpSp>
          <p:nvGrpSpPr>
            <p:cNvPr id="1164" name="Google Shape;1164;p155"/>
            <p:cNvGrpSpPr/>
            <p:nvPr/>
          </p:nvGrpSpPr>
          <p:grpSpPr>
            <a:xfrm>
              <a:off x="284792" y="1600168"/>
              <a:ext cx="6162667" cy="3301989"/>
              <a:chOff x="284805" y="1447800"/>
              <a:chExt cx="5119770" cy="2743200"/>
            </a:xfrm>
          </p:grpSpPr>
          <p:pic>
            <p:nvPicPr>
              <p:cNvPr id="1165" name="Google Shape;1165;p15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84805" y="1447800"/>
                <a:ext cx="4114801" cy="2743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66" name="Google Shape;1166;p155"/>
              <p:cNvSpPr txBox="1"/>
              <p:nvPr/>
            </p:nvSpPr>
            <p:spPr>
              <a:xfrm>
                <a:off x="3564075" y="1632575"/>
                <a:ext cx="1840500" cy="42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999999"/>
                    </a:solidFill>
                  </a:rPr>
                  <a:t>Auger coll.,</a:t>
                </a:r>
                <a:endParaRPr sz="1000">
                  <a:solidFill>
                    <a:srgbClr val="999999"/>
                  </a:solidFill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999999"/>
                    </a:solidFill>
                  </a:rPr>
                  <a:t>ApJ ‘22</a:t>
                </a:r>
                <a:endParaRPr sz="1000">
                  <a:solidFill>
                    <a:srgbClr val="999999"/>
                  </a:solidFill>
                </a:endParaRPr>
              </a:p>
            </p:txBody>
          </p:sp>
          <p:grpSp>
            <p:nvGrpSpPr>
              <p:cNvPr id="1167" name="Google Shape;1167;p155"/>
              <p:cNvGrpSpPr/>
              <p:nvPr/>
            </p:nvGrpSpPr>
            <p:grpSpPr>
              <a:xfrm>
                <a:off x="2814648" y="2035468"/>
                <a:ext cx="2062147" cy="1478721"/>
                <a:chOff x="2538251" y="3040925"/>
                <a:chExt cx="2338831" cy="1677125"/>
              </a:xfrm>
            </p:grpSpPr>
            <p:grpSp>
              <p:nvGrpSpPr>
                <p:cNvPr id="1168" name="Google Shape;1168;p155"/>
                <p:cNvGrpSpPr/>
                <p:nvPr/>
              </p:nvGrpSpPr>
              <p:grpSpPr>
                <a:xfrm>
                  <a:off x="4163993" y="3040925"/>
                  <a:ext cx="713089" cy="1677125"/>
                  <a:chOff x="4114800" y="2823481"/>
                  <a:chExt cx="1093025" cy="2351550"/>
                </a:xfrm>
              </p:grpSpPr>
              <p:grpSp>
                <p:nvGrpSpPr>
                  <p:cNvPr id="1169" name="Google Shape;1169;p155"/>
                  <p:cNvGrpSpPr/>
                  <p:nvPr/>
                </p:nvGrpSpPr>
                <p:grpSpPr>
                  <a:xfrm>
                    <a:off x="4114948" y="2823481"/>
                    <a:ext cx="914430" cy="791869"/>
                    <a:chOff x="7307500" y="908125"/>
                    <a:chExt cx="1487120" cy="1280928"/>
                  </a:xfrm>
                </p:grpSpPr>
                <p:pic>
                  <p:nvPicPr>
                    <p:cNvPr id="1170" name="Google Shape;1170;p155"/>
                    <p:cNvPicPr preferRelativeResize="0"/>
                    <p:nvPr/>
                  </p:nvPicPr>
                  <p:blipFill>
                    <a:blip r:embed="rId4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7307500" y="908125"/>
                      <a:ext cx="1484680" cy="120775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pic>
                <p:sp>
                  <p:nvSpPr>
                    <p:cNvPr id="1171" name="Google Shape;1171;p155"/>
                    <p:cNvSpPr txBox="1"/>
                    <p:nvPr/>
                  </p:nvSpPr>
                  <p:spPr>
                    <a:xfrm>
                      <a:off x="7307520" y="1672753"/>
                      <a:ext cx="1487100" cy="5163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91425" lIns="0" spcFirstLastPara="1" rIns="91425" wrap="square" tIns="45700"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rgbClr val="CCCCCC"/>
                          </a:solidFill>
                        </a:rPr>
                        <a:t>M83</a:t>
                      </a:r>
                      <a:endParaRPr b="1" sz="900">
                        <a:solidFill>
                          <a:srgbClr val="CCCCCC"/>
                        </a:solidFill>
                      </a:endParaRPr>
                    </a:p>
                  </p:txBody>
                </p:sp>
              </p:grpSp>
              <p:grpSp>
                <p:nvGrpSpPr>
                  <p:cNvPr id="1172" name="Google Shape;1172;p155"/>
                  <p:cNvGrpSpPr/>
                  <p:nvPr/>
                </p:nvGrpSpPr>
                <p:grpSpPr>
                  <a:xfrm>
                    <a:off x="4114800" y="3605066"/>
                    <a:ext cx="914428" cy="797627"/>
                    <a:chOff x="5911471" y="2812349"/>
                    <a:chExt cx="1487116" cy="1294428"/>
                  </a:xfrm>
                </p:grpSpPr>
                <p:pic>
                  <p:nvPicPr>
                    <p:cNvPr id="1173" name="Google Shape;1173;p155"/>
                    <p:cNvPicPr preferRelativeResize="0"/>
                    <p:nvPr/>
                  </p:nvPicPr>
                  <p:blipFill>
                    <a:blip r:embed="rId5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5911487" y="2812349"/>
                      <a:ext cx="1487101" cy="120775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pic>
                <p:sp>
                  <p:nvSpPr>
                    <p:cNvPr id="1174" name="Google Shape;1174;p155"/>
                    <p:cNvSpPr txBox="1"/>
                    <p:nvPr/>
                  </p:nvSpPr>
                  <p:spPr>
                    <a:xfrm>
                      <a:off x="5911471" y="3576978"/>
                      <a:ext cx="1487100" cy="5298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91425" lIns="0" spcFirstLastPara="1" rIns="91425" wrap="square" tIns="45700"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rgbClr val="CCCCCC"/>
                          </a:solidFill>
                        </a:rPr>
                        <a:t>Cen A</a:t>
                      </a:r>
                      <a:endParaRPr b="1" sz="900">
                        <a:solidFill>
                          <a:srgbClr val="CCCCCC"/>
                        </a:solidFill>
                      </a:endParaRPr>
                    </a:p>
                  </p:txBody>
                </p:sp>
              </p:grpSp>
              <p:grpSp>
                <p:nvGrpSpPr>
                  <p:cNvPr id="1175" name="Google Shape;1175;p155"/>
                  <p:cNvGrpSpPr/>
                  <p:nvPr/>
                </p:nvGrpSpPr>
                <p:grpSpPr>
                  <a:xfrm>
                    <a:off x="4114810" y="4387060"/>
                    <a:ext cx="1093015" cy="787971"/>
                    <a:chOff x="5767998" y="2866784"/>
                    <a:chExt cx="1032900" cy="738354"/>
                  </a:xfrm>
                </p:grpSpPr>
                <p:pic>
                  <p:nvPicPr>
                    <p:cNvPr id="1176" name="Google Shape;1176;p155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 b="0" l="14542" r="8434" t="0"/>
                    <a:stretch/>
                  </p:blipFill>
                  <p:spPr>
                    <a:xfrm>
                      <a:off x="5768006" y="2866784"/>
                      <a:ext cx="864006" cy="680083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pic>
                <p:sp>
                  <p:nvSpPr>
                    <p:cNvPr id="1177" name="Google Shape;1177;p155"/>
                    <p:cNvSpPr txBox="1"/>
                    <p:nvPr/>
                  </p:nvSpPr>
                  <p:spPr>
                    <a:xfrm>
                      <a:off x="5767998" y="3297338"/>
                      <a:ext cx="1032900" cy="3078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91425" lIns="0" spcFirstLastPara="1" rIns="0" wrap="square" tIns="45700"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rgbClr val="CCCCCC"/>
                          </a:solidFill>
                        </a:rPr>
                        <a:t>NGC 4945</a:t>
                      </a:r>
                      <a:endParaRPr sz="900">
                        <a:solidFill>
                          <a:srgbClr val="CCCCCC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178" name="Google Shape;1178;p155"/>
                <p:cNvSpPr/>
                <p:nvPr/>
              </p:nvSpPr>
              <p:spPr>
                <a:xfrm>
                  <a:off x="2538251" y="3601970"/>
                  <a:ext cx="137100" cy="186300"/>
                </a:xfrm>
                <a:prstGeom prst="roundRect">
                  <a:avLst>
                    <a:gd fmla="val 16667" name="adj"/>
                  </a:avLst>
                </a:prstGeom>
                <a:noFill/>
                <a:ln cap="flat" cmpd="sng" w="952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rgbClr val="666666"/>
                    </a:solidFill>
                  </a:endParaRPr>
                </a:p>
              </p:txBody>
            </p:sp>
            <p:cxnSp>
              <p:nvCxnSpPr>
                <p:cNvPr id="1179" name="Google Shape;1179;p155"/>
                <p:cNvCxnSpPr>
                  <a:stCxn id="1178" idx="2"/>
                </p:cNvCxnSpPr>
                <p:nvPr/>
              </p:nvCxnSpPr>
              <p:spPr>
                <a:xfrm>
                  <a:off x="2606801" y="3788270"/>
                  <a:ext cx="1557600" cy="8919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666666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180" name="Google Shape;1180;p155"/>
                <p:cNvCxnSpPr>
                  <a:endCxn id="1178" idx="0"/>
                </p:cNvCxnSpPr>
                <p:nvPr/>
              </p:nvCxnSpPr>
              <p:spPr>
                <a:xfrm flipH="1">
                  <a:off x="2606801" y="3040970"/>
                  <a:ext cx="1557600" cy="561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666666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pic>
          <p:nvPicPr>
            <p:cNvPr id="1181" name="Google Shape;1181;p155"/>
            <p:cNvPicPr preferRelativeResize="0"/>
            <p:nvPr/>
          </p:nvPicPr>
          <p:blipFill rotWithShape="1">
            <a:blip r:embed="rId7">
              <a:alphaModFix/>
            </a:blip>
            <a:srcRect b="52125" l="0" r="0" t="0"/>
            <a:stretch/>
          </p:blipFill>
          <p:spPr>
            <a:xfrm>
              <a:off x="5578300" y="2011987"/>
              <a:ext cx="3313852" cy="2734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2" name="Google Shape;1182;p155"/>
            <p:cNvSpPr txBox="1"/>
            <p:nvPr/>
          </p:nvSpPr>
          <p:spPr>
            <a:xfrm>
              <a:off x="6011450" y="1805513"/>
              <a:ext cx="3232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999999"/>
                  </a:solidFill>
                </a:rPr>
                <a:t>Credit: McCall+, MNRAS ‘14 </a:t>
              </a:r>
              <a:endParaRPr sz="1000">
                <a:solidFill>
                  <a:srgbClr val="999999"/>
                </a:solidFill>
              </a:endParaRPr>
            </a:p>
          </p:txBody>
        </p:sp>
        <p:sp>
          <p:nvSpPr>
            <p:cNvPr id="1183" name="Google Shape;1183;p155"/>
            <p:cNvSpPr/>
            <p:nvPr/>
          </p:nvSpPr>
          <p:spPr>
            <a:xfrm rot="-2700000">
              <a:off x="7106036" y="3357225"/>
              <a:ext cx="1454377" cy="1019082"/>
            </a:xfrm>
            <a:prstGeom prst="trapezoid">
              <a:avLst>
                <a:gd fmla="val 44263" name="adj"/>
              </a:avLst>
            </a:prstGeom>
            <a:solidFill>
              <a:srgbClr val="C8C8C8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155"/>
            <p:cNvSpPr/>
            <p:nvPr/>
          </p:nvSpPr>
          <p:spPr>
            <a:xfrm flipH="1">
              <a:off x="7670025" y="3707475"/>
              <a:ext cx="1042500" cy="1042500"/>
            </a:xfrm>
            <a:prstGeom prst="rtTriangle">
              <a:avLst/>
            </a:prstGeom>
            <a:solidFill>
              <a:srgbClr val="C8C8C8">
                <a:alpha val="5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155"/>
            <p:cNvSpPr txBox="1"/>
            <p:nvPr/>
          </p:nvSpPr>
          <p:spPr>
            <a:xfrm>
              <a:off x="7724775" y="4131125"/>
              <a:ext cx="10788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lt1"/>
                  </a:solidFill>
                </a:rPr>
                <a:t>Auger obs.</a:t>
              </a:r>
              <a:endParaRPr b="1" sz="1100">
                <a:solidFill>
                  <a:schemeClr val="lt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lt1"/>
                  </a:solidFill>
                </a:rPr>
                <a:t>blind spot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1186" name="Google Shape;1186;p155"/>
            <p:cNvSpPr/>
            <p:nvPr/>
          </p:nvSpPr>
          <p:spPr>
            <a:xfrm>
              <a:off x="6276825" y="2438400"/>
              <a:ext cx="1331100" cy="8709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187" name="Google Shape;1187;p155"/>
            <p:cNvCxnSpPr>
              <a:stCxn id="1186" idx="1"/>
            </p:cNvCxnSpPr>
            <p:nvPr/>
          </p:nvCxnSpPr>
          <p:spPr>
            <a:xfrm rot="10800000">
              <a:off x="5188125" y="2873850"/>
              <a:ext cx="1088700" cy="0"/>
            </a:xfrm>
            <a:prstGeom prst="straightConnector1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88" name="Google Shape;1188;p155"/>
            <p:cNvSpPr txBox="1"/>
            <p:nvPr/>
          </p:nvSpPr>
          <p:spPr>
            <a:xfrm>
              <a:off x="6172200" y="2157984"/>
              <a:ext cx="2035500" cy="274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0" spcFirstLastPara="1" rIns="0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</a:rPr>
                <a:t>Centaurus region</a:t>
              </a:r>
              <a:endParaRPr b="1" sz="1100">
                <a:solidFill>
                  <a:schemeClr val="dk1"/>
                </a:solidFill>
              </a:endParaRPr>
            </a:p>
          </p:txBody>
        </p:sp>
      </p:grpSp>
      <p:sp>
        <p:nvSpPr>
          <p:cNvPr id="1189" name="Google Shape;1189;p155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grpSp>
        <p:nvGrpSpPr>
          <p:cNvPr id="1190" name="Google Shape;1190;p155"/>
          <p:cNvGrpSpPr/>
          <p:nvPr/>
        </p:nvGrpSpPr>
        <p:grpSpPr>
          <a:xfrm>
            <a:off x="6711600" y="76188"/>
            <a:ext cx="2356200" cy="1465163"/>
            <a:chOff x="6518100" y="901688"/>
            <a:chExt cx="2356200" cy="1465163"/>
          </a:xfrm>
        </p:grpSpPr>
        <p:pic>
          <p:nvPicPr>
            <p:cNvPr id="1191" name="Google Shape;1191;p15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26918" y="965887"/>
              <a:ext cx="2344565" cy="13566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2" name="Google Shape;1192;p155"/>
            <p:cNvSpPr/>
            <p:nvPr/>
          </p:nvSpPr>
          <p:spPr>
            <a:xfrm>
              <a:off x="7218350" y="2230050"/>
              <a:ext cx="897600" cy="136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observed / mean</a:t>
              </a:r>
              <a:endParaRPr sz="900"/>
            </a:p>
          </p:txBody>
        </p:sp>
        <p:sp>
          <p:nvSpPr>
            <p:cNvPr id="1193" name="Google Shape;1193;p155"/>
            <p:cNvSpPr/>
            <p:nvPr/>
          </p:nvSpPr>
          <p:spPr>
            <a:xfrm>
              <a:off x="6518100" y="901688"/>
              <a:ext cx="2356200" cy="14583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4" name="Google Shape;1194;p155"/>
          <p:cNvSpPr txBox="1"/>
          <p:nvPr/>
        </p:nvSpPr>
        <p:spPr>
          <a:xfrm>
            <a:off x="6919950" y="723300"/>
            <a:ext cx="1939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&gt;32 EeV</a:t>
            </a:r>
            <a:endParaRPr b="1" sz="11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&gt; 10^19.5 eV</a:t>
            </a:r>
            <a:endParaRPr b="1" sz="1100">
              <a:solidFill>
                <a:schemeClr val="dk2"/>
              </a:solidFill>
            </a:endParaRPr>
          </a:p>
        </p:txBody>
      </p:sp>
      <p:pic>
        <p:nvPicPr>
          <p:cNvPr id="1195" name="Google Shape;1195;p1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88700" y="1453896"/>
            <a:ext cx="1938535" cy="21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55"/>
          <p:cNvSpPr txBox="1"/>
          <p:nvPr/>
        </p:nvSpPr>
        <p:spPr>
          <a:xfrm>
            <a:off x="402325" y="965200"/>
            <a:ext cx="4605900" cy="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0" spcFirstLastPara="1" rIns="90000" wrap="square" tIns="18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Arrival directions of events &gt; 32 EeV up to Dec. 2020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~ 4σ</a:t>
            </a:r>
            <a:r>
              <a:rPr lang="en" sz="1100">
                <a:solidFill>
                  <a:schemeClr val="dk1"/>
                </a:solidFill>
              </a:rPr>
              <a:t> excess in model-independent analysis (Centaurus region),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dataset publicly available at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1" name="Google Shape;1201;p156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02" name="Google Shape;1202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0418" y="140387"/>
            <a:ext cx="2344565" cy="1356603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6"/>
          <p:cNvSpPr/>
          <p:nvPr/>
        </p:nvSpPr>
        <p:spPr>
          <a:xfrm>
            <a:off x="7411850" y="1404550"/>
            <a:ext cx="897600" cy="13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observed / mean</a:t>
            </a:r>
            <a:endParaRPr sz="900"/>
          </a:p>
        </p:txBody>
      </p:sp>
      <p:sp>
        <p:nvSpPr>
          <p:cNvPr id="1204" name="Google Shape;1204;p156"/>
          <p:cNvSpPr/>
          <p:nvPr/>
        </p:nvSpPr>
        <p:spPr>
          <a:xfrm>
            <a:off x="6711600" y="76188"/>
            <a:ext cx="2356200" cy="1458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05" name="Google Shape;1205;p156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Status of anisotropies in the</a:t>
            </a:r>
            <a:r>
              <a:rPr b="1" lang="en" sz="2200">
                <a:solidFill>
                  <a:schemeClr val="dk1"/>
                </a:solidFill>
              </a:rPr>
              <a:t> toe region</a:t>
            </a:r>
            <a:endParaRPr b="1" sz="2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</p:txBody>
      </p:sp>
      <p:grpSp>
        <p:nvGrpSpPr>
          <p:cNvPr id="1206" name="Google Shape;1206;p156"/>
          <p:cNvGrpSpPr/>
          <p:nvPr/>
        </p:nvGrpSpPr>
        <p:grpSpPr>
          <a:xfrm>
            <a:off x="4479452" y="1710864"/>
            <a:ext cx="4664733" cy="2876424"/>
            <a:chOff x="1653475" y="1929384"/>
            <a:chExt cx="4246844" cy="2618740"/>
          </a:xfrm>
        </p:grpSpPr>
        <p:pic>
          <p:nvPicPr>
            <p:cNvPr id="1207" name="Google Shape;1207;p156"/>
            <p:cNvPicPr preferRelativeResize="0"/>
            <p:nvPr/>
          </p:nvPicPr>
          <p:blipFill rotWithShape="1">
            <a:blip r:embed="rId4">
              <a:alphaModFix/>
            </a:blip>
            <a:srcRect b="0" l="3346" r="13831" t="34614"/>
            <a:stretch/>
          </p:blipFill>
          <p:spPr>
            <a:xfrm>
              <a:off x="1828162" y="1956825"/>
              <a:ext cx="3653789" cy="2591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8" name="Google Shape;1208;p156"/>
            <p:cNvPicPr preferRelativeResize="0"/>
            <p:nvPr/>
          </p:nvPicPr>
          <p:blipFill rotWithShape="1">
            <a:blip r:embed="rId4">
              <a:alphaModFix/>
            </a:blip>
            <a:srcRect b="9709" l="85970" r="1126" t="6439"/>
            <a:stretch/>
          </p:blipFill>
          <p:spPr>
            <a:xfrm>
              <a:off x="5517850" y="1929384"/>
              <a:ext cx="382468" cy="2212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9" name="Google Shape;1209;p156"/>
            <p:cNvPicPr preferRelativeResize="0"/>
            <p:nvPr/>
          </p:nvPicPr>
          <p:blipFill rotWithShape="1">
            <a:blip r:embed="rId4">
              <a:alphaModFix/>
            </a:blip>
            <a:srcRect b="38255" l="0" r="96795" t="34614"/>
            <a:stretch/>
          </p:blipFill>
          <p:spPr>
            <a:xfrm>
              <a:off x="1653475" y="2469625"/>
              <a:ext cx="141349" cy="10751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10" name="Google Shape;1210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1680" y="3657600"/>
            <a:ext cx="2252100" cy="14337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pic>
      <p:pic>
        <p:nvPicPr>
          <p:cNvPr id="1211" name="Google Shape;1211;p1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4320" y="2743200"/>
            <a:ext cx="2252100" cy="14337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pic>
      <p:pic>
        <p:nvPicPr>
          <p:cNvPr id="1212" name="Google Shape;1212;p1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1680" y="1824402"/>
            <a:ext cx="2252100" cy="14337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pic>
      <p:pic>
        <p:nvPicPr>
          <p:cNvPr id="1213" name="Google Shape;1213;p1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4320" y="914400"/>
            <a:ext cx="2252100" cy="14337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pic>
      <p:sp>
        <p:nvSpPr>
          <p:cNvPr id="1214" name="Google Shape;1214;p156"/>
          <p:cNvSpPr txBox="1"/>
          <p:nvPr/>
        </p:nvSpPr>
        <p:spPr>
          <a:xfrm>
            <a:off x="7589875" y="1463975"/>
            <a:ext cx="143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Auger Coll., ApJ ‘24</a:t>
            </a:r>
            <a:endParaRPr sz="900">
              <a:solidFill>
                <a:srgbClr val="999999"/>
              </a:solidFill>
            </a:endParaRPr>
          </a:p>
        </p:txBody>
      </p:sp>
      <p:sp>
        <p:nvSpPr>
          <p:cNvPr id="1215" name="Google Shape;1215;p156"/>
          <p:cNvSpPr txBox="1"/>
          <p:nvPr/>
        </p:nvSpPr>
        <p:spPr>
          <a:xfrm>
            <a:off x="646475" y="952725"/>
            <a:ext cx="15078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log</a:t>
            </a:r>
            <a:r>
              <a:rPr baseline="-25000" lang="en" sz="900">
                <a:solidFill>
                  <a:schemeClr val="dk1"/>
                </a:solidFill>
              </a:rPr>
              <a:t>10</a:t>
            </a:r>
            <a:r>
              <a:rPr lang="en" sz="900">
                <a:solidFill>
                  <a:schemeClr val="dk1"/>
                </a:solidFill>
              </a:rPr>
              <a:t> </a:t>
            </a:r>
            <a:r>
              <a:rPr i="1" lang="en" sz="900">
                <a:solidFill>
                  <a:schemeClr val="dk1"/>
                </a:solidFill>
              </a:rPr>
              <a:t>E</a:t>
            </a:r>
            <a:r>
              <a:rPr lang="en" sz="900">
                <a:solidFill>
                  <a:schemeClr val="dk1"/>
                </a:solidFill>
              </a:rPr>
              <a:t>/eV &gt; 19.5: ~3000 evts</a:t>
            </a:r>
            <a:endParaRPr sz="900"/>
          </a:p>
        </p:txBody>
      </p:sp>
      <p:sp>
        <p:nvSpPr>
          <p:cNvPr id="1216" name="Google Shape;1216;p156"/>
          <p:cNvSpPr txBox="1"/>
          <p:nvPr/>
        </p:nvSpPr>
        <p:spPr>
          <a:xfrm>
            <a:off x="2383825" y="1856232"/>
            <a:ext cx="15078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log</a:t>
            </a:r>
            <a:r>
              <a:rPr baseline="-25000" lang="en" sz="900">
                <a:solidFill>
                  <a:schemeClr val="dk1"/>
                </a:solidFill>
              </a:rPr>
              <a:t>10</a:t>
            </a:r>
            <a:r>
              <a:rPr lang="en" sz="900">
                <a:solidFill>
                  <a:schemeClr val="dk1"/>
                </a:solidFill>
              </a:rPr>
              <a:t> </a:t>
            </a:r>
            <a:r>
              <a:rPr i="1" lang="en" sz="900">
                <a:solidFill>
                  <a:schemeClr val="dk1"/>
                </a:solidFill>
              </a:rPr>
              <a:t>E</a:t>
            </a:r>
            <a:r>
              <a:rPr lang="en" sz="900">
                <a:solidFill>
                  <a:schemeClr val="dk1"/>
                </a:solidFill>
              </a:rPr>
              <a:t>/eV &gt; 19.6: ~1500 evts</a:t>
            </a:r>
            <a:endParaRPr sz="900"/>
          </a:p>
        </p:txBody>
      </p:sp>
      <p:sp>
        <p:nvSpPr>
          <p:cNvPr id="1217" name="Google Shape;1217;p156"/>
          <p:cNvSpPr txBox="1"/>
          <p:nvPr/>
        </p:nvSpPr>
        <p:spPr>
          <a:xfrm>
            <a:off x="646475" y="2777857"/>
            <a:ext cx="15078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log</a:t>
            </a:r>
            <a:r>
              <a:rPr baseline="-25000" lang="en" sz="900">
                <a:solidFill>
                  <a:schemeClr val="dk1"/>
                </a:solidFill>
              </a:rPr>
              <a:t>10</a:t>
            </a:r>
            <a:r>
              <a:rPr lang="en" sz="900">
                <a:solidFill>
                  <a:schemeClr val="dk1"/>
                </a:solidFill>
              </a:rPr>
              <a:t> </a:t>
            </a:r>
            <a:r>
              <a:rPr i="1" lang="en" sz="900">
                <a:solidFill>
                  <a:schemeClr val="dk1"/>
                </a:solidFill>
              </a:rPr>
              <a:t>E</a:t>
            </a:r>
            <a:r>
              <a:rPr lang="en" sz="900">
                <a:solidFill>
                  <a:schemeClr val="dk1"/>
                </a:solidFill>
              </a:rPr>
              <a:t>/eV &gt; 19.7: ~700 evts</a:t>
            </a:r>
            <a:endParaRPr sz="900"/>
          </a:p>
        </p:txBody>
      </p:sp>
      <p:sp>
        <p:nvSpPr>
          <p:cNvPr id="1218" name="Google Shape;1218;p156"/>
          <p:cNvSpPr txBox="1"/>
          <p:nvPr/>
        </p:nvSpPr>
        <p:spPr>
          <a:xfrm>
            <a:off x="2383825" y="3685032"/>
            <a:ext cx="15078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log</a:t>
            </a:r>
            <a:r>
              <a:rPr baseline="-25000" lang="en" sz="900">
                <a:solidFill>
                  <a:schemeClr val="dk1"/>
                </a:solidFill>
              </a:rPr>
              <a:t>10</a:t>
            </a:r>
            <a:r>
              <a:rPr lang="en" sz="900">
                <a:solidFill>
                  <a:schemeClr val="dk1"/>
                </a:solidFill>
              </a:rPr>
              <a:t> </a:t>
            </a:r>
            <a:r>
              <a:rPr i="1" lang="en" sz="900">
                <a:solidFill>
                  <a:schemeClr val="dk1"/>
                </a:solidFill>
              </a:rPr>
              <a:t>E</a:t>
            </a:r>
            <a:r>
              <a:rPr lang="en" sz="900">
                <a:solidFill>
                  <a:schemeClr val="dk1"/>
                </a:solidFill>
              </a:rPr>
              <a:t>/eV &gt; 19.8: ~300 evts</a:t>
            </a:r>
            <a:endParaRPr sz="900"/>
          </a:p>
        </p:txBody>
      </p:sp>
      <p:cxnSp>
        <p:nvCxnSpPr>
          <p:cNvPr id="1219" name="Google Shape;1219;p156"/>
          <p:cNvCxnSpPr/>
          <p:nvPr/>
        </p:nvCxnSpPr>
        <p:spPr>
          <a:xfrm rot="10800000">
            <a:off x="1558950" y="1262825"/>
            <a:ext cx="3310500" cy="7602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20" name="Google Shape;1220;p156"/>
          <p:cNvCxnSpPr/>
          <p:nvPr/>
        </p:nvCxnSpPr>
        <p:spPr>
          <a:xfrm rot="10800000">
            <a:off x="3333150" y="2237163"/>
            <a:ext cx="1536300" cy="4098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21" name="Google Shape;1221;p156"/>
          <p:cNvCxnSpPr/>
          <p:nvPr/>
        </p:nvCxnSpPr>
        <p:spPr>
          <a:xfrm flipH="1">
            <a:off x="1615300" y="3221750"/>
            <a:ext cx="3271800" cy="3897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22" name="Google Shape;1222;p156"/>
          <p:cNvCxnSpPr/>
          <p:nvPr/>
        </p:nvCxnSpPr>
        <p:spPr>
          <a:xfrm flipH="1">
            <a:off x="3369100" y="3826850"/>
            <a:ext cx="1518000" cy="6153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23" name="Google Shape;1223;p156"/>
          <p:cNvSpPr txBox="1"/>
          <p:nvPr/>
        </p:nvSpPr>
        <p:spPr>
          <a:xfrm>
            <a:off x="4811762" y="1308125"/>
            <a:ext cx="22488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Auger Coll., accepted in ApJ </a:t>
            </a:r>
            <a:endParaRPr sz="10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(arXiv:2407.06874) 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1224" name="Google Shape;1224;p156"/>
          <p:cNvSpPr txBox="1"/>
          <p:nvPr/>
        </p:nvSpPr>
        <p:spPr>
          <a:xfrm>
            <a:off x="414862" y="4724400"/>
            <a:ext cx="2248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Auger Coll., ApJ ‘22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1225" name="Google Shape;1225;p156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sp>
        <p:nvSpPr>
          <p:cNvPr id="1226" name="Google Shape;1226;p156"/>
          <p:cNvSpPr txBox="1"/>
          <p:nvPr/>
        </p:nvSpPr>
        <p:spPr>
          <a:xfrm>
            <a:off x="6919950" y="723300"/>
            <a:ext cx="1939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&gt;32 EeV</a:t>
            </a:r>
            <a:endParaRPr b="1" sz="11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&gt; 10^19.5 eV</a:t>
            </a:r>
            <a:endParaRPr b="1"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1" name="Google Shape;1231;p157"/>
          <p:cNvGrpSpPr/>
          <p:nvPr/>
        </p:nvGrpSpPr>
        <p:grpSpPr>
          <a:xfrm>
            <a:off x="324057" y="1845361"/>
            <a:ext cx="3793952" cy="3094478"/>
            <a:chOff x="386408" y="1866454"/>
            <a:chExt cx="3394428" cy="2768612"/>
          </a:xfrm>
        </p:grpSpPr>
        <p:pic>
          <p:nvPicPr>
            <p:cNvPr id="1232" name="Google Shape;1232;p15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6408" y="1866454"/>
              <a:ext cx="3394428" cy="27686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3" name="Google Shape;1233;p157"/>
            <p:cNvSpPr/>
            <p:nvPr/>
          </p:nvSpPr>
          <p:spPr>
            <a:xfrm rot="5400000">
              <a:off x="2992768" y="3582126"/>
              <a:ext cx="827100" cy="492300"/>
            </a:xfrm>
            <a:prstGeom prst="parallelogram">
              <a:avLst>
                <a:gd fmla="val 77610" name="adj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1155CC"/>
                </a:solidFill>
              </a:endParaRPr>
            </a:p>
          </p:txBody>
        </p:sp>
        <p:sp>
          <p:nvSpPr>
            <p:cNvPr id="1234" name="Google Shape;1234;p157"/>
            <p:cNvSpPr/>
            <p:nvPr/>
          </p:nvSpPr>
          <p:spPr>
            <a:xfrm rot="5400000">
              <a:off x="1631650" y="2626550"/>
              <a:ext cx="1330800" cy="916800"/>
            </a:xfrm>
            <a:prstGeom prst="parallelogram">
              <a:avLst>
                <a:gd fmla="val 75973" name="adj"/>
              </a:avLst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93C47D"/>
                </a:solidFill>
              </a:endParaRPr>
            </a:p>
          </p:txBody>
        </p:sp>
      </p:grpSp>
      <p:sp>
        <p:nvSpPr>
          <p:cNvPr id="1235" name="Google Shape;1235;p157"/>
          <p:cNvSpPr txBox="1"/>
          <p:nvPr/>
        </p:nvSpPr>
        <p:spPr>
          <a:xfrm>
            <a:off x="807675" y="1027275"/>
            <a:ext cx="4078800" cy="8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Hillas: only the highest-energy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Confinement, i.e. large B-field, size, and shock velocity: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100">
                <a:solidFill>
                  <a:schemeClr val="dk1"/>
                </a:solidFill>
              </a:rPr>
              <a:t>B</a:t>
            </a:r>
            <a:r>
              <a:rPr lang="en" sz="1100">
                <a:solidFill>
                  <a:schemeClr val="dk1"/>
                </a:solidFill>
              </a:rPr>
              <a:t> ⨯ ( </a:t>
            </a:r>
            <a:r>
              <a:rPr i="1" lang="en" sz="1100">
                <a:solidFill>
                  <a:schemeClr val="dk1"/>
                </a:solidFill>
              </a:rPr>
              <a:t>r</a:t>
            </a:r>
            <a:r>
              <a:rPr lang="en" sz="1100">
                <a:solidFill>
                  <a:schemeClr val="dk1"/>
                </a:solidFill>
              </a:rPr>
              <a:t> ⨯ </a:t>
            </a:r>
            <a:r>
              <a:rPr i="1" lang="en" sz="1100">
                <a:solidFill>
                  <a:schemeClr val="dk1"/>
                </a:solidFill>
              </a:rPr>
              <a:t>Γ </a:t>
            </a:r>
            <a:r>
              <a:rPr lang="en" sz="1100">
                <a:solidFill>
                  <a:schemeClr val="dk1"/>
                </a:solidFill>
              </a:rPr>
              <a:t>) ⨯ β</a:t>
            </a:r>
            <a:r>
              <a:rPr baseline="-25000" lang="en" sz="1100">
                <a:solidFill>
                  <a:schemeClr val="dk1"/>
                </a:solidFill>
              </a:rPr>
              <a:t>shock</a:t>
            </a:r>
            <a:r>
              <a:rPr lang="en" sz="1100">
                <a:solidFill>
                  <a:schemeClr val="dk1"/>
                </a:solidFill>
              </a:rPr>
              <a:t> &gt;  </a:t>
            </a:r>
            <a:r>
              <a:rPr i="1" lang="en" sz="1100">
                <a:solidFill>
                  <a:schemeClr val="dk1"/>
                </a:solidFill>
              </a:rPr>
              <a:t>E</a:t>
            </a:r>
            <a:r>
              <a:rPr lang="en" sz="1100">
                <a:solidFill>
                  <a:schemeClr val="dk1"/>
                </a:solidFill>
              </a:rPr>
              <a:t> / </a:t>
            </a:r>
            <a:r>
              <a:rPr i="1" lang="en" sz="1100">
                <a:solidFill>
                  <a:schemeClr val="dk1"/>
                </a:solidFill>
              </a:rPr>
              <a:t>Ze 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b="1" sz="1300">
              <a:solidFill>
                <a:schemeClr val="dk1"/>
              </a:solidFill>
            </a:endParaRPr>
          </a:p>
        </p:txBody>
      </p:sp>
      <p:sp>
        <p:nvSpPr>
          <p:cNvPr id="1236" name="Google Shape;1236;p157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Which sources to explain the Centaurus region excess?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7" name="Google Shape;1237;p157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38" name="Google Shape;1238;p157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sp>
        <p:nvSpPr>
          <p:cNvPr id="1239" name="Google Shape;1239;p157"/>
          <p:cNvSpPr txBox="1"/>
          <p:nvPr/>
        </p:nvSpPr>
        <p:spPr>
          <a:xfrm>
            <a:off x="5410200" y="984325"/>
            <a:ext cx="3565200" cy="8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Arrival directions: only the numerous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No significant self-clustering above flux suppression: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number density &gt; 10</a:t>
            </a:r>
            <a:r>
              <a:rPr baseline="30000" lang="en" sz="1100">
                <a:solidFill>
                  <a:schemeClr val="dk1"/>
                </a:solidFill>
              </a:rPr>
              <a:t>-5</a:t>
            </a:r>
            <a:r>
              <a:rPr lang="en" sz="1100">
                <a:solidFill>
                  <a:schemeClr val="dk1"/>
                </a:solidFill>
              </a:rPr>
              <a:t> / Mpc³ (if deflections &lt; 30°)</a:t>
            </a:r>
            <a:endParaRPr/>
          </a:p>
        </p:txBody>
      </p:sp>
      <p:pic>
        <p:nvPicPr>
          <p:cNvPr id="1240" name="Google Shape;1240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5231" y="1961638"/>
            <a:ext cx="3614142" cy="2947817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p157"/>
          <p:cNvSpPr txBox="1"/>
          <p:nvPr/>
        </p:nvSpPr>
        <p:spPr>
          <a:xfrm>
            <a:off x="3501826" y="4775850"/>
            <a:ext cx="2691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Alves Batista+, Front.Astron.Space Sci. ‘19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1242" name="Google Shape;1242;p157"/>
          <p:cNvSpPr/>
          <p:nvPr/>
        </p:nvSpPr>
        <p:spPr>
          <a:xfrm rot="5400000">
            <a:off x="6765577" y="2502149"/>
            <a:ext cx="1218600" cy="1091100"/>
          </a:xfrm>
          <a:prstGeom prst="parallelogram">
            <a:avLst>
              <a:gd fmla="val 67219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1243" name="Google Shape;1243;p157"/>
          <p:cNvSpPr/>
          <p:nvPr/>
        </p:nvSpPr>
        <p:spPr>
          <a:xfrm rot="5400000">
            <a:off x="6833264" y="3039576"/>
            <a:ext cx="1409700" cy="1372800"/>
          </a:xfrm>
          <a:prstGeom prst="parallelogram">
            <a:avLst>
              <a:gd fmla="val 62984" name="adj"/>
            </a:avLst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1244" name="Google Shape;1244;p157"/>
          <p:cNvSpPr txBox="1"/>
          <p:nvPr/>
        </p:nvSpPr>
        <p:spPr>
          <a:xfrm>
            <a:off x="2140988" y="2209381"/>
            <a:ext cx="17436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CA02C"/>
                </a:solidFill>
              </a:rPr>
              <a:t>   Gamma-ray bursts</a:t>
            </a:r>
            <a:endParaRPr sz="1100">
              <a:solidFill>
                <a:srgbClr val="2CA02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CA02C"/>
                </a:solidFill>
              </a:rPr>
              <a:t>           (GRB)</a:t>
            </a:r>
            <a:endParaRPr sz="1100">
              <a:solidFill>
                <a:srgbClr val="2CA02C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245" name="Google Shape;1245;p157"/>
          <p:cNvSpPr txBox="1"/>
          <p:nvPr/>
        </p:nvSpPr>
        <p:spPr>
          <a:xfrm>
            <a:off x="2696654" y="3004770"/>
            <a:ext cx="33531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Active galactic nuclei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                            (AGN)</a:t>
            </a:r>
            <a:endParaRPr/>
          </a:p>
        </p:txBody>
      </p:sp>
      <p:sp>
        <p:nvSpPr>
          <p:cNvPr id="1246" name="Google Shape;1246;p157"/>
          <p:cNvSpPr txBox="1"/>
          <p:nvPr/>
        </p:nvSpPr>
        <p:spPr>
          <a:xfrm>
            <a:off x="6296022" y="3221825"/>
            <a:ext cx="1244100" cy="8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CA02C"/>
                </a:solidFill>
              </a:rPr>
              <a:t>   GRB</a:t>
            </a:r>
            <a:endParaRPr sz="1100">
              <a:solidFill>
                <a:srgbClr val="2CA02C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247" name="Google Shape;1247;p157"/>
          <p:cNvSpPr txBox="1"/>
          <p:nvPr/>
        </p:nvSpPr>
        <p:spPr>
          <a:xfrm>
            <a:off x="7804025" y="2809875"/>
            <a:ext cx="685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AGN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31"/>
          <p:cNvSpPr txBox="1"/>
          <p:nvPr/>
        </p:nvSpPr>
        <p:spPr>
          <a:xfrm>
            <a:off x="350475" y="951075"/>
            <a:ext cx="2646600" cy="38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0" wrap="square" tIns="408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999999"/>
                </a:solidFill>
              </a:rPr>
              <a:t>Component A</a:t>
            </a:r>
            <a:endParaRPr b="1" sz="13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999999"/>
                </a:solidFill>
              </a:rPr>
              <a:t>fully ionized </a:t>
            </a:r>
            <a:r>
              <a:rPr lang="en" sz="1300" u="sng">
                <a:solidFill>
                  <a:srgbClr val="999999"/>
                </a:solidFill>
              </a:rPr>
              <a:t>H, He, … , Fe</a:t>
            </a:r>
            <a:r>
              <a:rPr lang="en" sz="1300">
                <a:solidFill>
                  <a:srgbClr val="999999"/>
                </a:solidFill>
              </a:rPr>
              <a:t> 	  with a slope </a:t>
            </a:r>
            <a:r>
              <a:rPr i="1" lang="en" sz="1300">
                <a:solidFill>
                  <a:srgbClr val="999999"/>
                </a:solidFill>
              </a:rPr>
              <a:t>ɣ</a:t>
            </a:r>
            <a:r>
              <a:rPr lang="en" sz="1300">
                <a:solidFill>
                  <a:srgbClr val="999999"/>
                </a:solidFill>
              </a:rPr>
              <a:t> ~ 2.7  		     up to </a:t>
            </a:r>
            <a:r>
              <a:rPr i="1" lang="en" sz="1300">
                <a:solidFill>
                  <a:srgbClr val="999999"/>
                </a:solidFill>
              </a:rPr>
              <a:t>R</a:t>
            </a:r>
            <a:r>
              <a:rPr baseline="-25000" i="1" lang="en" sz="1300">
                <a:solidFill>
                  <a:srgbClr val="999999"/>
                </a:solidFill>
              </a:rPr>
              <a:t>A</a:t>
            </a:r>
            <a:r>
              <a:rPr lang="en" sz="1300">
                <a:solidFill>
                  <a:srgbClr val="999999"/>
                </a:solidFill>
              </a:rPr>
              <a:t> ~ 3 PV </a:t>
            </a:r>
            <a:endParaRPr sz="1300">
              <a:solidFill>
                <a:srgbClr val="999999"/>
              </a:solidFill>
            </a:endParaRPr>
          </a:p>
          <a:p>
            <a:pPr indent="-173990" lvl="0" marL="9144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</a:pPr>
            <a:r>
              <a:rPr lang="en" sz="1300">
                <a:solidFill>
                  <a:srgbClr val="999999"/>
                </a:solidFill>
              </a:rPr>
              <a:t> </a:t>
            </a:r>
            <a:endParaRPr sz="1300">
              <a:solidFill>
                <a:srgbClr val="999999"/>
              </a:solidFill>
            </a:endParaRPr>
          </a:p>
          <a:p>
            <a:pPr indent="-173990" lvl="0" marL="914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</a:pPr>
            <a:r>
              <a:rPr lang="en" sz="1300">
                <a:solidFill>
                  <a:srgbClr val="999999"/>
                </a:solidFill>
              </a:rPr>
              <a:t> </a:t>
            </a:r>
            <a:endParaRPr sz="13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 u="sng">
                <a:solidFill>
                  <a:schemeClr val="dk1"/>
                </a:solidFill>
              </a:rPr>
              <a:t>Component B</a:t>
            </a:r>
            <a:endParaRPr b="1" sz="1300" u="sng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300">
                <a:solidFill>
                  <a:schemeClr val="dk1"/>
                </a:solidFill>
              </a:rPr>
              <a:t>Something still has to be added to the ‘KASCADE’ component ‘A’</a:t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100">
                <a:solidFill>
                  <a:schemeClr val="dk1"/>
                </a:solidFill>
              </a:rPr>
              <a:t>		M. Hillas (2005)</a:t>
            </a:r>
            <a:endParaRPr i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 u="sng">
                <a:solidFill>
                  <a:srgbClr val="999999"/>
                </a:solidFill>
              </a:rPr>
              <a:t>Component C</a:t>
            </a:r>
            <a:r>
              <a:rPr b="1" lang="en" sz="1300">
                <a:solidFill>
                  <a:srgbClr val="999999"/>
                </a:solidFill>
              </a:rPr>
              <a:t> </a:t>
            </a:r>
            <a:r>
              <a:rPr lang="en" sz="1300">
                <a:solidFill>
                  <a:srgbClr val="999999"/>
                </a:solidFill>
              </a:rPr>
              <a:t> </a:t>
            </a:r>
            <a:endParaRPr sz="1300">
              <a:solidFill>
                <a:srgbClr val="999999"/>
              </a:solidFill>
            </a:endParaRPr>
          </a:p>
          <a:p>
            <a:pPr indent="-17399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</a:pPr>
            <a:r>
              <a:rPr lang="en" sz="1300">
                <a:solidFill>
                  <a:srgbClr val="999999"/>
                </a:solidFill>
              </a:rPr>
              <a:t>H only ~ dip of Berezinsky+ ‘04</a:t>
            </a:r>
            <a:endParaRPr sz="1300">
              <a:solidFill>
                <a:srgbClr val="999999"/>
              </a:solidFill>
            </a:endParaRPr>
          </a:p>
          <a:p>
            <a:pPr indent="-17399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</a:pPr>
            <a:r>
              <a:rPr lang="en" sz="1300">
                <a:solidFill>
                  <a:srgbClr val="999999"/>
                </a:solidFill>
              </a:rPr>
              <a:t>H and He (no heavier nuclei) </a:t>
            </a:r>
            <a:endParaRPr sz="1300">
              <a:solidFill>
                <a:srgbClr val="999999"/>
              </a:solidFill>
            </a:endParaRPr>
          </a:p>
          <a:p>
            <a:pPr indent="-17399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</a:pPr>
            <a:r>
              <a:rPr lang="en" sz="1300">
                <a:solidFill>
                  <a:srgbClr val="999999"/>
                </a:solidFill>
              </a:rPr>
              <a:t>H, He, …, Fe ~ mix of Allard+ ‘06</a:t>
            </a:r>
            <a:endParaRPr sz="1300">
              <a:solidFill>
                <a:srgbClr val="999999"/>
              </a:solidFill>
            </a:endParaRPr>
          </a:p>
        </p:txBody>
      </p:sp>
      <p:pic>
        <p:nvPicPr>
          <p:cNvPr id="560" name="Google Shape;560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8869" y="992700"/>
            <a:ext cx="5811707" cy="3993026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131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sp>
        <p:nvSpPr>
          <p:cNvPr id="562" name="Google Shape;562;p131"/>
          <p:cNvSpPr txBox="1"/>
          <p:nvPr/>
        </p:nvSpPr>
        <p:spPr>
          <a:xfrm>
            <a:off x="3608250" y="4790250"/>
            <a:ext cx="4121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Credit: Hillas, Topical Review in J. Phys. G: Nucl. Part. Phys. 31 (2005)</a:t>
            </a:r>
            <a:endParaRPr>
              <a:solidFill>
                <a:srgbClr val="666666"/>
              </a:solidFill>
            </a:endParaRPr>
          </a:p>
        </p:txBody>
      </p:sp>
      <p:cxnSp>
        <p:nvCxnSpPr>
          <p:cNvPr id="563" name="Google Shape;563;p131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4" name="Google Shape;564;p131"/>
          <p:cNvSpPr/>
          <p:nvPr/>
        </p:nvSpPr>
        <p:spPr>
          <a:xfrm>
            <a:off x="3630175" y="1055150"/>
            <a:ext cx="2507100" cy="342900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131"/>
          <p:cNvSpPr/>
          <p:nvPr/>
        </p:nvSpPr>
        <p:spPr>
          <a:xfrm>
            <a:off x="7296150" y="1055150"/>
            <a:ext cx="1373700" cy="3420000"/>
          </a:xfrm>
          <a:prstGeom prst="rect">
            <a:avLst/>
          </a:prstGeom>
          <a:solidFill>
            <a:srgbClr val="C8C8C8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6" name="Google Shape;566;p131" title="Untitled2.png"/>
          <p:cNvPicPr preferRelativeResize="0"/>
          <p:nvPr/>
        </p:nvPicPr>
        <p:blipFill rotWithShape="1">
          <a:blip r:embed="rId4">
            <a:alphaModFix/>
          </a:blip>
          <a:srcRect b="9" l="0" r="0" t="9"/>
          <a:stretch/>
        </p:blipFill>
        <p:spPr>
          <a:xfrm>
            <a:off x="506125" y="2110000"/>
            <a:ext cx="2474854" cy="15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131" title="Untitled1.png"/>
          <p:cNvPicPr preferRelativeResize="0"/>
          <p:nvPr/>
        </p:nvPicPr>
        <p:blipFill rotWithShape="1">
          <a:blip r:embed="rId5">
            <a:alphaModFix/>
          </a:blip>
          <a:srcRect b="9" l="0" r="0" t="9"/>
          <a:stretch/>
        </p:blipFill>
        <p:spPr>
          <a:xfrm>
            <a:off x="506125" y="2380625"/>
            <a:ext cx="2200519" cy="145899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131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From Hillas, 20 years ago…</a:t>
            </a:r>
            <a:r>
              <a:rPr lang="en" sz="2200">
                <a:solidFill>
                  <a:schemeClr val="dk1"/>
                </a:solidFill>
              </a:rPr>
              <a:t> </a:t>
            </a:r>
            <a:r>
              <a:rPr i="1" lang="en" sz="2200">
                <a:solidFill>
                  <a:schemeClr val="dk1"/>
                </a:solidFill>
              </a:rPr>
              <a:t>pre Pierre Auger Observatory era</a:t>
            </a:r>
            <a:endParaRPr i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8"/>
          <p:cNvSpPr txBox="1"/>
          <p:nvPr/>
        </p:nvSpPr>
        <p:spPr>
          <a:xfrm>
            <a:off x="402325" y="965200"/>
            <a:ext cx="8617800" cy="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0" spcFirstLastPara="1" rIns="90000" wrap="square" tIns="18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Arrival directions of events &gt; 32 EeV up to Dec. 2020: </a:t>
            </a:r>
            <a:r>
              <a:rPr b="1" lang="en" sz="1300">
                <a:solidFill>
                  <a:srgbClr val="FF950E"/>
                </a:solidFill>
              </a:rPr>
              <a:t>best template model</a:t>
            </a:r>
            <a:endParaRPr sz="1300">
              <a:solidFill>
                <a:srgbClr val="FF950E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~ 3.8σ</a:t>
            </a:r>
            <a:r>
              <a:rPr lang="en" sz="1300">
                <a:solidFill>
                  <a:schemeClr val="dk1"/>
                </a:solidFill>
              </a:rPr>
              <a:t> exclusion of isotropy with </a:t>
            </a:r>
            <a:r>
              <a:rPr b="1" lang="en" sz="1300">
                <a:solidFill>
                  <a:schemeClr val="dk1"/>
                </a:solidFill>
              </a:rPr>
              <a:t>10% XS </a:t>
            </a:r>
            <a:r>
              <a:rPr lang="en" sz="1300">
                <a:solidFill>
                  <a:schemeClr val="dk1"/>
                </a:solidFill>
              </a:rPr>
              <a:t>from </a:t>
            </a:r>
            <a:r>
              <a:rPr b="1" lang="en" sz="1300">
                <a:solidFill>
                  <a:srgbClr val="FF950E"/>
                </a:solidFill>
              </a:rPr>
              <a:t>44</a:t>
            </a:r>
            <a:r>
              <a:rPr lang="en" sz="1300">
                <a:solidFill>
                  <a:schemeClr val="dk1"/>
                </a:solidFill>
              </a:rPr>
              <a:t> </a:t>
            </a:r>
            <a:r>
              <a:rPr b="1" lang="en" sz="1300">
                <a:solidFill>
                  <a:srgbClr val="FF950E"/>
                </a:solidFill>
              </a:rPr>
              <a:t>brightest star-forming galaxies &lt; 150 Mpc</a:t>
            </a:r>
            <a:r>
              <a:rPr lang="en" sz="1000">
                <a:solidFill>
                  <a:schemeClr val="dk1"/>
                </a:solidFill>
              </a:rPr>
              <a:t> </a:t>
            </a:r>
            <a:r>
              <a:rPr lang="en" sz="1000">
                <a:solidFill>
                  <a:srgbClr val="999999"/>
                </a:solidFill>
              </a:rPr>
              <a:t>(Auger, ApJ ‘22, ApJL ‘18)</a:t>
            </a:r>
            <a:endParaRPr sz="1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~ 4.6σ</a:t>
            </a:r>
            <a:r>
              <a:rPr lang="en" sz="1300">
                <a:solidFill>
                  <a:schemeClr val="dk1"/>
                </a:solidFill>
              </a:rPr>
              <a:t> exclusion when including Northern complementary data </a:t>
            </a:r>
            <a:r>
              <a:rPr lang="en" sz="1000">
                <a:solidFill>
                  <a:srgbClr val="999999"/>
                </a:solidFill>
              </a:rPr>
              <a:t>(Auger Coll. + Telescope Array Coll., PoS(ICRC2023) by Caccianiga)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253" name="Google Shape;1253;p158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200">
                <a:solidFill>
                  <a:schemeClr val="dk1"/>
                </a:solidFill>
              </a:rPr>
              <a:t>Status of anisotropies in the toe region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</p:txBody>
      </p:sp>
      <p:cxnSp>
        <p:nvCxnSpPr>
          <p:cNvPr id="1254" name="Google Shape;1254;p158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55" name="Google Shape;1255;p158"/>
          <p:cNvPicPr preferRelativeResize="0"/>
          <p:nvPr/>
        </p:nvPicPr>
        <p:blipFill rotWithShape="1">
          <a:blip r:embed="rId3">
            <a:alphaModFix/>
          </a:blip>
          <a:srcRect b="0" l="0" r="77368" t="0"/>
          <a:stretch/>
        </p:blipFill>
        <p:spPr>
          <a:xfrm>
            <a:off x="8337351" y="274320"/>
            <a:ext cx="466350" cy="55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817" y="1827675"/>
            <a:ext cx="4499180" cy="300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800" y="1827675"/>
            <a:ext cx="4505743" cy="3003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58" name="Google Shape;1258;p158"/>
          <p:cNvSpPr txBox="1"/>
          <p:nvPr/>
        </p:nvSpPr>
        <p:spPr>
          <a:xfrm>
            <a:off x="3178725" y="4571700"/>
            <a:ext cx="276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Auger coll., ApJ ‘22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1259" name="Google Shape;1259;p158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159" title="Figure_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3001" y="3013202"/>
            <a:ext cx="3155501" cy="199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p159"/>
          <p:cNvSpPr txBox="1"/>
          <p:nvPr/>
        </p:nvSpPr>
        <p:spPr>
          <a:xfrm>
            <a:off x="411475" y="1005850"/>
            <a:ext cx="5519100" cy="9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0" spcFirstLastPara="1" rIns="9000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( 2MASS Photometric </a:t>
            </a:r>
            <a:r>
              <a:rPr b="1" i="1" lang="en" sz="1300">
                <a:solidFill>
                  <a:schemeClr val="dk1"/>
                </a:solidFill>
              </a:rPr>
              <a:t>z</a:t>
            </a:r>
            <a:r>
              <a:rPr b="1" lang="en" sz="1300">
                <a:solidFill>
                  <a:schemeClr val="dk1"/>
                </a:solidFill>
              </a:rPr>
              <a:t> catalog ⋂ WISE ) ✖ HyperLEDA </a:t>
            </a:r>
            <a:r>
              <a:rPr lang="en" sz="1000">
                <a:solidFill>
                  <a:srgbClr val="999999"/>
                </a:solidFill>
              </a:rPr>
              <a:t>(JB, ApJS ‘21)</a:t>
            </a:r>
            <a:endParaRPr sz="10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Catalog of 400k galaxies out to </a:t>
            </a:r>
            <a:r>
              <a:rPr i="1" lang="en" sz="1300">
                <a:solidFill>
                  <a:schemeClr val="dk1"/>
                </a:solidFill>
              </a:rPr>
              <a:t>d</a:t>
            </a:r>
            <a:r>
              <a:rPr baseline="-25000" lang="en" sz="1300">
                <a:solidFill>
                  <a:schemeClr val="dk1"/>
                </a:solidFill>
              </a:rPr>
              <a:t>max</a:t>
            </a:r>
            <a:r>
              <a:rPr lang="en" sz="1300">
                <a:solidFill>
                  <a:schemeClr val="dk1"/>
                </a:solidFill>
              </a:rPr>
              <a:t> =  350 Mpc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Distances: 50 / 50 photometric / spectroscopic (cosmic distance ladder)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Completeness in stellar mass: 50% at </a:t>
            </a:r>
            <a:r>
              <a:rPr i="1" lang="en" sz="1300">
                <a:solidFill>
                  <a:schemeClr val="dk1"/>
                </a:solidFill>
              </a:rPr>
              <a:t>d</a:t>
            </a:r>
            <a:r>
              <a:rPr baseline="-25000" lang="en" sz="1300">
                <a:solidFill>
                  <a:schemeClr val="dk1"/>
                </a:solidFill>
              </a:rPr>
              <a:t>max</a:t>
            </a:r>
            <a:r>
              <a:rPr lang="en" sz="1300">
                <a:solidFill>
                  <a:schemeClr val="dk1"/>
                </a:solidFill>
              </a:rPr>
              <a:t>  (× 2 wrt 2MRS)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grpSp>
        <p:nvGrpSpPr>
          <p:cNvPr id="1266" name="Google Shape;1266;p159"/>
          <p:cNvGrpSpPr/>
          <p:nvPr/>
        </p:nvGrpSpPr>
        <p:grpSpPr>
          <a:xfrm>
            <a:off x="5673107" y="797577"/>
            <a:ext cx="3249856" cy="2166571"/>
            <a:chOff x="505327" y="2105045"/>
            <a:chExt cx="3858770" cy="2572513"/>
          </a:xfrm>
        </p:grpSpPr>
        <p:pic>
          <p:nvPicPr>
            <p:cNvPr id="1267" name="Google Shape;1267;p1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5327" y="2105045"/>
              <a:ext cx="3858770" cy="25725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8" name="Google Shape;1268;p159"/>
            <p:cNvSpPr txBox="1"/>
            <p:nvPr/>
          </p:nvSpPr>
          <p:spPr>
            <a:xfrm>
              <a:off x="1075933" y="3071054"/>
              <a:ext cx="1685700" cy="72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FFA000"/>
                  </a:solidFill>
                </a:rPr>
                <a:t>44 SFGs </a:t>
              </a:r>
              <a:endParaRPr b="1" sz="1100">
                <a:solidFill>
                  <a:srgbClr val="FFA000"/>
                </a:solidFill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FFA000"/>
                  </a:solidFill>
                </a:rPr>
                <a:t>XS~10%</a:t>
              </a:r>
              <a:endParaRPr b="1">
                <a:solidFill>
                  <a:srgbClr val="FFA000"/>
                </a:solidFill>
              </a:endParaRPr>
            </a:p>
          </p:txBody>
        </p:sp>
        <p:sp>
          <p:nvSpPr>
            <p:cNvPr id="1269" name="Google Shape;1269;p159"/>
            <p:cNvSpPr txBox="1"/>
            <p:nvPr/>
          </p:nvSpPr>
          <p:spPr>
            <a:xfrm>
              <a:off x="2483824" y="2325503"/>
              <a:ext cx="1784100" cy="40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999999"/>
                  </a:solidFill>
                </a:rPr>
                <a:t>Credit: JB</a:t>
              </a:r>
              <a:endParaRPr sz="1000">
                <a:solidFill>
                  <a:srgbClr val="999999"/>
                </a:solidFill>
              </a:endParaRPr>
            </a:p>
          </p:txBody>
        </p:sp>
      </p:grpSp>
      <p:sp>
        <p:nvSpPr>
          <p:cNvPr id="1270" name="Google Shape;1270;p159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Mapping out star formation in the CR horizon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1" name="Google Shape;1271;p159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72" name="Google Shape;1272;p159"/>
          <p:cNvSpPr txBox="1"/>
          <p:nvPr/>
        </p:nvSpPr>
        <p:spPr>
          <a:xfrm>
            <a:off x="7415596" y="3040646"/>
            <a:ext cx="1502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Marafico, JB+ ‘24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1273" name="Google Shape;1273;p159"/>
          <p:cNvSpPr txBox="1"/>
          <p:nvPr/>
        </p:nvSpPr>
        <p:spPr>
          <a:xfrm>
            <a:off x="6153721" y="3707225"/>
            <a:ext cx="14196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400k SFGs</a:t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XS~100%?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274" name="Google Shape;1274;p159"/>
          <p:cNvSpPr/>
          <p:nvPr/>
        </p:nvSpPr>
        <p:spPr>
          <a:xfrm>
            <a:off x="5006500" y="2025325"/>
            <a:ext cx="577800" cy="19335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A000"/>
          </a:solidFill>
          <a:ln cap="flat" cmpd="sng" w="9525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5" name="Google Shape;1275;p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579" y="2558600"/>
            <a:ext cx="4451287" cy="2410231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159"/>
          <p:cNvSpPr txBox="1"/>
          <p:nvPr/>
        </p:nvSpPr>
        <p:spPr>
          <a:xfrm>
            <a:off x="1275380" y="2262214"/>
            <a:ext cx="365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</a:rPr>
              <a:t>Credits: 2MPZ, Bilicki &amp; Jarret ‘14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1277" name="Google Shape;1277;p159"/>
          <p:cNvSpPr txBox="1"/>
          <p:nvPr/>
        </p:nvSpPr>
        <p:spPr>
          <a:xfrm>
            <a:off x="415085" y="3205018"/>
            <a:ext cx="44514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JB ‘21 ⊂ 2MPZ</a:t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</a:rPr>
              <a:t>~400k galaxies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1278" name="Google Shape;1278;p159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pic>
        <p:nvPicPr>
          <p:cNvPr id="1279" name="Google Shape;1279;p159"/>
          <p:cNvPicPr preferRelativeResize="0"/>
          <p:nvPr/>
        </p:nvPicPr>
        <p:blipFill rotWithShape="1">
          <a:blip r:embed="rId6">
            <a:alphaModFix/>
          </a:blip>
          <a:srcRect b="27128" l="40519" r="6206" t="31535"/>
          <a:stretch/>
        </p:blipFill>
        <p:spPr>
          <a:xfrm>
            <a:off x="6921975" y="384925"/>
            <a:ext cx="610427" cy="18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p1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1">
            <a:off x="7560060" y="384929"/>
            <a:ext cx="1197537" cy="338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Google Shape;1281;p1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21975" y="621256"/>
            <a:ext cx="738201" cy="9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2" name="Google Shape;1282;p159"/>
          <p:cNvSpPr txBox="1"/>
          <p:nvPr/>
        </p:nvSpPr>
        <p:spPr>
          <a:xfrm>
            <a:off x="411475" y="2234925"/>
            <a:ext cx="2779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rgbClr val="38761D"/>
                </a:solidFill>
              </a:rPr>
              <a:t>MM channel</a:t>
            </a:r>
            <a:r>
              <a:rPr b="1" lang="en" sz="1300">
                <a:solidFill>
                  <a:srgbClr val="38761D"/>
                </a:solidFill>
              </a:rPr>
              <a:t>: IR - GW - CR</a:t>
            </a:r>
            <a:endParaRPr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7" name="Google Shape;1287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8768" y="1435608"/>
            <a:ext cx="5029200" cy="333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60" title="Figure_1.png"/>
          <p:cNvPicPr preferRelativeResize="0"/>
          <p:nvPr/>
        </p:nvPicPr>
        <p:blipFill rotWithShape="1">
          <a:blip r:embed="rId4">
            <a:alphaModFix/>
          </a:blip>
          <a:srcRect b="15112" l="0" r="0" t="7385"/>
          <a:stretch/>
        </p:blipFill>
        <p:spPr>
          <a:xfrm>
            <a:off x="590925" y="3255400"/>
            <a:ext cx="3267850" cy="159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160"/>
          <p:cNvPicPr preferRelativeResize="0"/>
          <p:nvPr/>
        </p:nvPicPr>
        <p:blipFill rotWithShape="1">
          <a:blip r:embed="rId5">
            <a:alphaModFix/>
          </a:blip>
          <a:srcRect b="14526" l="0" r="0" t="12331"/>
          <a:stretch/>
        </p:blipFill>
        <p:spPr>
          <a:xfrm>
            <a:off x="552100" y="984325"/>
            <a:ext cx="3416279" cy="16658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0" name="Google Shape;1290;p160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91" name="Google Shape;1291;p160"/>
          <p:cNvSpPr txBox="1"/>
          <p:nvPr/>
        </p:nvSpPr>
        <p:spPr>
          <a:xfrm rot="-5400000">
            <a:off x="-813000" y="1637275"/>
            <a:ext cx="21438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Auger + TA data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Credits: L. Caccianiga for Auger &amp; TA</a:t>
            </a:r>
            <a:endParaRPr sz="900">
              <a:solidFill>
                <a:srgbClr val="666666"/>
              </a:solidFill>
            </a:endParaRPr>
          </a:p>
        </p:txBody>
      </p:sp>
      <p:sp>
        <p:nvSpPr>
          <p:cNvPr id="1292" name="Google Shape;1292;p160"/>
          <p:cNvSpPr txBox="1"/>
          <p:nvPr/>
        </p:nvSpPr>
        <p:spPr>
          <a:xfrm rot="-5400000">
            <a:off x="-912750" y="3713300"/>
            <a:ext cx="23433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Best-match transient scenario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666666"/>
                </a:solidFill>
              </a:rPr>
              <a:t>Credits: Marafico, JB+ ‘24</a:t>
            </a:r>
            <a:endParaRPr sz="900">
              <a:solidFill>
                <a:srgbClr val="666666"/>
              </a:solidFill>
            </a:endParaRPr>
          </a:p>
        </p:txBody>
      </p:sp>
      <p:sp>
        <p:nvSpPr>
          <p:cNvPr id="1293" name="Google Shape;1293;p160"/>
          <p:cNvSpPr txBox="1"/>
          <p:nvPr/>
        </p:nvSpPr>
        <p:spPr>
          <a:xfrm>
            <a:off x="744775" y="2633650"/>
            <a:ext cx="30000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UHECR Model ≈ UHECR Data 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Δθ(hotspot</a:t>
            </a:r>
            <a:r>
              <a:rPr baseline="-25000" lang="en" sz="1200">
                <a:solidFill>
                  <a:schemeClr val="dk1"/>
                </a:solidFill>
              </a:rPr>
              <a:t>model</a:t>
            </a:r>
            <a:r>
              <a:rPr lang="en" sz="1200">
                <a:solidFill>
                  <a:schemeClr val="dk1"/>
                </a:solidFill>
              </a:rPr>
              <a:t>, hotspot</a:t>
            </a:r>
            <a:r>
              <a:rPr baseline="-25000" lang="en" sz="1200">
                <a:solidFill>
                  <a:schemeClr val="dk1"/>
                </a:solidFill>
              </a:rPr>
              <a:t>data</a:t>
            </a:r>
            <a:r>
              <a:rPr lang="en" sz="1200">
                <a:solidFill>
                  <a:schemeClr val="dk1"/>
                </a:solidFill>
              </a:rPr>
              <a:t>) &lt; 40°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294" name="Google Shape;1294;p160"/>
          <p:cNvSpPr/>
          <p:nvPr/>
        </p:nvSpPr>
        <p:spPr>
          <a:xfrm>
            <a:off x="4465650" y="2257650"/>
            <a:ext cx="157800" cy="1053900"/>
          </a:xfrm>
          <a:prstGeom prst="leftBrace">
            <a:avLst>
              <a:gd fmla="val 50000" name="adj1"/>
              <a:gd fmla="val 54324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95" name="Google Shape;1295;p160"/>
          <p:cNvCxnSpPr/>
          <p:nvPr/>
        </p:nvCxnSpPr>
        <p:spPr>
          <a:xfrm>
            <a:off x="4251960" y="2830175"/>
            <a:ext cx="1674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296" name="Google Shape;1296;p160"/>
          <p:cNvSpPr/>
          <p:nvPr/>
        </p:nvSpPr>
        <p:spPr>
          <a:xfrm>
            <a:off x="4465650" y="2257650"/>
            <a:ext cx="157800" cy="1053900"/>
          </a:xfrm>
          <a:prstGeom prst="leftBrace">
            <a:avLst>
              <a:gd fmla="val 50000" name="adj1"/>
              <a:gd fmla="val 54324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97" name="Google Shape;1297;p160"/>
          <p:cNvCxnSpPr/>
          <p:nvPr/>
        </p:nvCxnSpPr>
        <p:spPr>
          <a:xfrm>
            <a:off x="3427050" y="2830171"/>
            <a:ext cx="49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98" name="Google Shape;1298;p160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Candidate ultra-high-energy sources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160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pic>
        <p:nvPicPr>
          <p:cNvPr id="1300" name="Google Shape;1300;p160"/>
          <p:cNvPicPr preferRelativeResize="0"/>
          <p:nvPr/>
        </p:nvPicPr>
        <p:blipFill rotWithShape="1">
          <a:blip r:embed="rId6">
            <a:alphaModFix/>
          </a:blip>
          <a:srcRect b="27128" l="40519" r="6206" t="31535"/>
          <a:stretch/>
        </p:blipFill>
        <p:spPr>
          <a:xfrm>
            <a:off x="6921975" y="384925"/>
            <a:ext cx="610427" cy="18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p1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1">
            <a:off x="7560060" y="384929"/>
            <a:ext cx="1197537" cy="338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p1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21975" y="621256"/>
            <a:ext cx="738201" cy="9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Google Shape;1303;p160"/>
          <p:cNvSpPr txBox="1"/>
          <p:nvPr/>
        </p:nvSpPr>
        <p:spPr>
          <a:xfrm>
            <a:off x="4371950" y="4770120"/>
            <a:ext cx="39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</a:rPr>
              <a:t>Marafico, JB, Condorelli, Deligny, Bregeon, </a:t>
            </a:r>
            <a:r>
              <a:rPr b="1" lang="en" sz="1000">
                <a:solidFill>
                  <a:srgbClr val="666666"/>
                </a:solidFill>
              </a:rPr>
              <a:t>ApJ ‘24</a:t>
            </a:r>
            <a:r>
              <a:rPr lang="en" sz="1000">
                <a:solidFill>
                  <a:srgbClr val="666666"/>
                </a:solidFill>
              </a:rPr>
              <a:t> </a:t>
            </a:r>
            <a:endParaRPr sz="1000"/>
          </a:p>
        </p:txBody>
      </p:sp>
      <p:sp>
        <p:nvSpPr>
          <p:cNvPr id="1304" name="Google Shape;1304;p160"/>
          <p:cNvSpPr txBox="1"/>
          <p:nvPr/>
        </p:nvSpPr>
        <p:spPr>
          <a:xfrm>
            <a:off x="3968375" y="861200"/>
            <a:ext cx="48519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X-ray transient rate: </a:t>
            </a:r>
            <a:r>
              <a:rPr lang="en" sz="1300" strike="sngStrike">
                <a:solidFill>
                  <a:schemeClr val="dk1"/>
                </a:solidFill>
              </a:rPr>
              <a:t>TDE</a:t>
            </a:r>
            <a:r>
              <a:rPr lang="en" sz="1300">
                <a:solidFill>
                  <a:schemeClr val="dk1"/>
                </a:solidFill>
              </a:rPr>
              <a:t>, </a:t>
            </a:r>
            <a:r>
              <a:rPr lang="en" sz="1300" strike="sngStrike">
                <a:solidFill>
                  <a:schemeClr val="dk1"/>
                </a:solidFill>
              </a:rPr>
              <a:t>Short GRB</a:t>
            </a:r>
            <a:r>
              <a:rPr lang="en" sz="1300">
                <a:solidFill>
                  <a:schemeClr val="dk1"/>
                </a:solidFill>
              </a:rPr>
              <a:t>, </a:t>
            </a:r>
            <a:r>
              <a:rPr b="1" lang="en" sz="1300">
                <a:solidFill>
                  <a:schemeClr val="dk1"/>
                </a:solidFill>
              </a:rPr>
              <a:t>Long GRB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i</a:t>
            </a:r>
            <a:r>
              <a:rPr lang="en" sz="1300">
                <a:solidFill>
                  <a:schemeClr val="dk1"/>
                </a:solidFill>
              </a:rPr>
              <a:t>n line with models of</a:t>
            </a:r>
            <a:r>
              <a:rPr lang="en" sz="1300">
                <a:solidFill>
                  <a:schemeClr val="dk1"/>
                </a:solidFill>
              </a:rPr>
              <a:t> particle acceleration at mildly relativistic internal shocks </a:t>
            </a:r>
            <a:r>
              <a:rPr lang="en" sz="1000">
                <a:solidFill>
                  <a:srgbClr val="666666"/>
                </a:solidFill>
              </a:rPr>
              <a:t>(Globus, Allard, Mochkovitch, Parizot, MNRAS 2015)</a:t>
            </a:r>
            <a:endParaRPr sz="1000">
              <a:solidFill>
                <a:srgbClr val="666666"/>
              </a:solidFill>
            </a:endParaRPr>
          </a:p>
        </p:txBody>
      </p:sp>
      <p:grpSp>
        <p:nvGrpSpPr>
          <p:cNvPr id="1305" name="Google Shape;1305;p160"/>
          <p:cNvGrpSpPr/>
          <p:nvPr/>
        </p:nvGrpSpPr>
        <p:grpSpPr>
          <a:xfrm>
            <a:off x="3566160" y="4270248"/>
            <a:ext cx="1197600" cy="778575"/>
            <a:chOff x="3586900" y="4429125"/>
            <a:chExt cx="1197600" cy="778575"/>
          </a:xfrm>
        </p:grpSpPr>
        <p:sp>
          <p:nvSpPr>
            <p:cNvPr id="1306" name="Google Shape;1306;p160"/>
            <p:cNvSpPr txBox="1"/>
            <p:nvPr/>
          </p:nvSpPr>
          <p:spPr>
            <a:xfrm>
              <a:off x="3586900" y="4592700"/>
              <a:ext cx="1197600" cy="6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 u="sng">
                  <a:solidFill>
                    <a:srgbClr val="38761D"/>
                  </a:solidFill>
                </a:rPr>
                <a:t>MM</a:t>
              </a:r>
              <a:r>
                <a:rPr b="1" lang="en" sz="1300" u="sng">
                  <a:solidFill>
                    <a:srgbClr val="38761D"/>
                  </a:solidFill>
                </a:rPr>
                <a:t> channel</a:t>
              </a:r>
              <a:endParaRPr b="1" sz="1300" u="sng">
                <a:solidFill>
                  <a:srgbClr val="38761D"/>
                </a:solidFill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38761D"/>
                  </a:solidFill>
                </a:rPr>
                <a:t>X-rays - CR</a:t>
              </a:r>
              <a:endParaRPr>
                <a:solidFill>
                  <a:srgbClr val="38761D"/>
                </a:solidFill>
              </a:endParaRPr>
            </a:p>
          </p:txBody>
        </p:sp>
        <p:cxnSp>
          <p:nvCxnSpPr>
            <p:cNvPr id="1307" name="Google Shape;1307;p160"/>
            <p:cNvCxnSpPr/>
            <p:nvPr/>
          </p:nvCxnSpPr>
          <p:spPr>
            <a:xfrm rot="10800000">
              <a:off x="4128500" y="4429125"/>
              <a:ext cx="0" cy="267000"/>
            </a:xfrm>
            <a:prstGeom prst="straightConnector1">
              <a:avLst/>
            </a:prstGeom>
            <a:noFill/>
            <a:ln cap="flat" cmpd="sng" w="19050">
              <a:solidFill>
                <a:srgbClr val="38761D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2" name="Google Shape;1312;p161"/>
          <p:cNvPicPr preferRelativeResize="0"/>
          <p:nvPr/>
        </p:nvPicPr>
        <p:blipFill rotWithShape="1">
          <a:blip r:embed="rId3">
            <a:alphaModFix/>
          </a:blip>
          <a:srcRect b="9" l="0" r="0" t="2123"/>
          <a:stretch/>
        </p:blipFill>
        <p:spPr>
          <a:xfrm>
            <a:off x="579100" y="824100"/>
            <a:ext cx="3331350" cy="21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161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Impact of magnetic fields?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4" name="Google Shape;1314;p161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15" name="Google Shape;1315;p161"/>
          <p:cNvSpPr txBox="1"/>
          <p:nvPr/>
        </p:nvSpPr>
        <p:spPr>
          <a:xfrm rot="-5400000">
            <a:off x="-813000" y="1637275"/>
            <a:ext cx="21438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Auger + TA data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Credits: L. Caccianiga for Auger &amp; TA</a:t>
            </a:r>
            <a:endParaRPr sz="900">
              <a:solidFill>
                <a:srgbClr val="666666"/>
              </a:solidFill>
            </a:endParaRPr>
          </a:p>
        </p:txBody>
      </p:sp>
      <p:sp>
        <p:nvSpPr>
          <p:cNvPr id="1316" name="Google Shape;1316;p161"/>
          <p:cNvSpPr txBox="1"/>
          <p:nvPr/>
        </p:nvSpPr>
        <p:spPr>
          <a:xfrm rot="-5400000">
            <a:off x="-912750" y="3713300"/>
            <a:ext cx="23433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Best-match transient scenario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666666"/>
                </a:solidFill>
              </a:rPr>
              <a:t>Credits: Marafico, JB+ ‘24</a:t>
            </a:r>
            <a:endParaRPr sz="900">
              <a:solidFill>
                <a:srgbClr val="666666"/>
              </a:solidFill>
            </a:endParaRPr>
          </a:p>
        </p:txBody>
      </p:sp>
      <p:pic>
        <p:nvPicPr>
          <p:cNvPr id="1317" name="Google Shape;1317;p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650" y="3068350"/>
            <a:ext cx="3183251" cy="2010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8" name="Google Shape;1318;p161"/>
          <p:cNvCxnSpPr/>
          <p:nvPr/>
        </p:nvCxnSpPr>
        <p:spPr>
          <a:xfrm>
            <a:off x="3743060" y="3995350"/>
            <a:ext cx="1415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1319" name="Google Shape;1319;p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2232" y="3023630"/>
            <a:ext cx="3331200" cy="2100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320" name="Google Shape;1320;p161"/>
          <p:cNvSpPr txBox="1"/>
          <p:nvPr/>
        </p:nvSpPr>
        <p:spPr>
          <a:xfrm>
            <a:off x="3572663" y="3427450"/>
            <a:ext cx="16443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Regular </a:t>
            </a:r>
            <a:r>
              <a:rPr b="1" i="1" lang="en" sz="1200">
                <a:solidFill>
                  <a:schemeClr val="dk1"/>
                </a:solidFill>
              </a:rPr>
              <a:t>B</a:t>
            </a:r>
            <a:r>
              <a:rPr b="1" baseline="-25000" lang="en" sz="1200">
                <a:solidFill>
                  <a:schemeClr val="dk1"/>
                </a:solidFill>
              </a:rPr>
              <a:t>Milky Way</a:t>
            </a:r>
            <a:endParaRPr baseline="-25000" sz="12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2"/>
                </a:solidFill>
              </a:rPr>
              <a:t>Jansson &amp; Farrar ‘12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-25000" sz="12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321" name="Google Shape;1321;p161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sp>
        <p:nvSpPr>
          <p:cNvPr id="1322" name="Google Shape;1322;p161"/>
          <p:cNvSpPr txBox="1"/>
          <p:nvPr/>
        </p:nvSpPr>
        <p:spPr>
          <a:xfrm>
            <a:off x="3597450" y="3841625"/>
            <a:ext cx="1644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323" name="Google Shape;1323;p1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43063" y="4107149"/>
            <a:ext cx="1303514" cy="100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4" name="Google Shape;1324;p161"/>
          <p:cNvSpPr txBox="1"/>
          <p:nvPr/>
        </p:nvSpPr>
        <p:spPr>
          <a:xfrm>
            <a:off x="4297675" y="1005850"/>
            <a:ext cx="4642200" cy="9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0" spcFirstLastPara="1" rIns="9000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Elephant in the room: cosmic magnetic fields</a:t>
            </a:r>
            <a:endParaRPr sz="10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Impact of </a:t>
            </a:r>
            <a:r>
              <a:rPr i="1" lang="en" sz="1300">
                <a:solidFill>
                  <a:schemeClr val="dk1"/>
                </a:solidFill>
              </a:rPr>
              <a:t>B</a:t>
            </a:r>
            <a:r>
              <a:rPr lang="en" sz="1300">
                <a:solidFill>
                  <a:schemeClr val="dk1"/>
                </a:solidFill>
              </a:rPr>
              <a:t> field in voids, sheets, filaments, clusters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order-of-magnitude estimates</a:t>
            </a:r>
            <a:r>
              <a:rPr lang="en" sz="1000">
                <a:solidFill>
                  <a:srgbClr val="666666"/>
                </a:solidFill>
              </a:rPr>
              <a:t> (e.g. Condorelli, JB, Adam, ApJ ‘23)</a:t>
            </a:r>
            <a:endParaRPr sz="10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Impact of </a:t>
            </a:r>
            <a:r>
              <a:rPr i="1" lang="en" sz="1300">
                <a:solidFill>
                  <a:schemeClr val="dk1"/>
                </a:solidFill>
              </a:rPr>
              <a:t>B</a:t>
            </a:r>
            <a:r>
              <a:rPr lang="en" sz="1300">
                <a:solidFill>
                  <a:schemeClr val="dk1"/>
                </a:solidFill>
              </a:rPr>
              <a:t> field of the Milky Way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models still incomplete</a:t>
            </a:r>
            <a:r>
              <a:rPr lang="en" sz="1000">
                <a:solidFill>
                  <a:srgbClr val="666666"/>
                </a:solidFill>
              </a:rPr>
              <a:t> (e.g. Jansson &amp; Farrar, ApJ ‘12 vs </a:t>
            </a:r>
            <a:endParaRPr sz="1000">
              <a:solidFill>
                <a:srgbClr val="666666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000">
                <a:solidFill>
                  <a:srgbClr val="666666"/>
                </a:solidFill>
              </a:rPr>
              <a:t>Korochkin, Semikoz, Tinyakov, A&amp;A '25)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no study able to jointly model the dipole &gt; 8 EeV and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    excesses &gt; 40 EeV </a:t>
            </a:r>
            <a:r>
              <a:rPr lang="en" sz="1000">
                <a:solidFill>
                  <a:srgbClr val="666666"/>
                </a:solidFill>
              </a:rPr>
              <a:t>(see Allard, Aublin, Baret, Parizot, A&amp;A ‘22 &amp; ‘24)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325" name="Google Shape;1325;p161"/>
          <p:cNvSpPr txBox="1"/>
          <p:nvPr/>
        </p:nvSpPr>
        <p:spPr>
          <a:xfrm>
            <a:off x="3362100" y="2968075"/>
            <a:ext cx="2115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rgbClr val="38761D"/>
                </a:solidFill>
              </a:rPr>
              <a:t>MM channel</a:t>
            </a:r>
            <a:r>
              <a:rPr b="1" lang="en" sz="1300">
                <a:solidFill>
                  <a:srgbClr val="38761D"/>
                </a:solidFill>
              </a:rPr>
              <a:t>: radio - CR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0" name="Google Shape;1330;p162"/>
          <p:cNvCxnSpPr/>
          <p:nvPr/>
        </p:nvCxnSpPr>
        <p:spPr>
          <a:xfrm rot="10800000">
            <a:off x="414908" y="671882"/>
            <a:ext cx="83502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1" name="Google Shape;1331;p162"/>
          <p:cNvCxnSpPr/>
          <p:nvPr/>
        </p:nvCxnSpPr>
        <p:spPr>
          <a:xfrm rot="10800000">
            <a:off x="415235" y="4460812"/>
            <a:ext cx="83502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32" name="Google Shape;1332;p162"/>
          <p:cNvSpPr txBox="1"/>
          <p:nvPr/>
        </p:nvSpPr>
        <p:spPr>
          <a:xfrm>
            <a:off x="650" y="-150"/>
            <a:ext cx="9143400" cy="514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0825" lIns="0" spcFirstLastPara="1" rIns="0" wrap="square" tIns="40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I. Spectrum &amp; nuclear composition</a:t>
            </a:r>
            <a:endParaRPr b="1"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to measure them, where do we stand, why does it matter</a:t>
            </a:r>
            <a:endParaRPr i="1"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Anisotropy searches at the highest </a:t>
            </a:r>
            <a:r>
              <a:rPr b="1" i="1"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endParaRPr b="1" i="1"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do we try, what do we see, the sources within reach? </a:t>
            </a:r>
            <a:endParaRPr i="1" sz="18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III. </a:t>
            </a:r>
            <a:r>
              <a:rPr b="1" lang="en" sz="1800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b="1"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extragalactic cosmic-ray background</a:t>
            </a:r>
            <a:endParaRPr b="1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Times New Roman"/>
                <a:ea typeface="Times New Roman"/>
                <a:cs typeface="Times New Roman"/>
                <a:sym typeface="Times New Roman"/>
              </a:rPr>
              <a:t>Next observational and phenomenological frontiers</a:t>
            </a:r>
            <a:endParaRPr i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163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T</a:t>
            </a:r>
            <a:r>
              <a:rPr b="1" lang="en" sz="2200">
                <a:solidFill>
                  <a:schemeClr val="dk1"/>
                </a:solidFill>
              </a:rPr>
              <a:t>he extragalactic background from radio </a:t>
            </a:r>
            <a:r>
              <a:rPr b="1" i="1" lang="en" sz="2200">
                <a:solidFill>
                  <a:schemeClr val="dk1"/>
                </a:solidFill>
              </a:rPr>
              <a:t>λ</a:t>
            </a:r>
            <a:r>
              <a:rPr b="1" lang="en" sz="2200">
                <a:solidFill>
                  <a:schemeClr val="dk1"/>
                </a:solidFill>
              </a:rPr>
              <a:t> to ultra-high </a:t>
            </a:r>
            <a:r>
              <a:rPr b="1" i="1" lang="en" sz="2200">
                <a:solidFill>
                  <a:schemeClr val="dk1"/>
                </a:solidFill>
              </a:rPr>
              <a:t>E</a:t>
            </a:r>
            <a:endParaRPr b="0" i="1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38" name="Google Shape;1338;p163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39" name="Google Shape;1339;p163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pic>
        <p:nvPicPr>
          <p:cNvPr id="1340" name="Google Shape;1340;p163" title="The_MM_EGAL_Background_2024_wGreaux.png"/>
          <p:cNvPicPr preferRelativeResize="0"/>
          <p:nvPr/>
        </p:nvPicPr>
        <p:blipFill rotWithShape="1">
          <a:blip r:embed="rId3">
            <a:alphaModFix/>
          </a:blip>
          <a:srcRect b="0" l="129" r="129" t="0"/>
          <a:stretch/>
        </p:blipFill>
        <p:spPr>
          <a:xfrm>
            <a:off x="1310640" y="1051560"/>
            <a:ext cx="6217923" cy="3875836"/>
          </a:xfrm>
          <a:prstGeom prst="rect">
            <a:avLst/>
          </a:prstGeom>
          <a:noFill/>
          <a:ln>
            <a:noFill/>
          </a:ln>
        </p:spPr>
      </p:pic>
      <p:sp>
        <p:nvSpPr>
          <p:cNvPr id="1341" name="Google Shape;1341;p163"/>
          <p:cNvSpPr txBox="1"/>
          <p:nvPr/>
        </p:nvSpPr>
        <p:spPr>
          <a:xfrm>
            <a:off x="7345675" y="1115568"/>
            <a:ext cx="1485900" cy="9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0" spcFirstLastPara="1" rIns="90000" wrap="square" tIns="0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CR &gt; 100 PeV</a:t>
            </a:r>
            <a:endParaRPr sz="1300">
              <a:solidFill>
                <a:srgbClr val="999999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en" sz="1300">
                <a:solidFill>
                  <a:schemeClr val="dk1"/>
                </a:solidFill>
              </a:rPr>
              <a:t>Radio signal</a:t>
            </a:r>
            <a:r>
              <a:rPr lang="en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GRAND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en" sz="1300">
                <a:solidFill>
                  <a:schemeClr val="dk1"/>
                </a:solidFill>
              </a:rPr>
              <a:t>E</a:t>
            </a:r>
            <a:r>
              <a:rPr lang="en" sz="1300">
                <a:solidFill>
                  <a:schemeClr val="dk1"/>
                </a:solidFill>
              </a:rPr>
              <a:t> ~ 0.1-1 EeV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en" sz="1300">
                <a:solidFill>
                  <a:schemeClr val="dk1"/>
                </a:solidFill>
              </a:rPr>
              <a:t>Fluo. signal</a:t>
            </a:r>
            <a:endParaRPr b="1" i="1"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K-EUSO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en" sz="1300">
                <a:solidFill>
                  <a:schemeClr val="dk1"/>
                </a:solidFill>
              </a:rPr>
              <a:t>E</a:t>
            </a:r>
            <a:r>
              <a:rPr lang="en" sz="1300">
                <a:solidFill>
                  <a:schemeClr val="dk1"/>
                </a:solidFill>
              </a:rPr>
              <a:t> &gt; 50 EeV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(POEMMA?)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en" sz="1300">
                <a:solidFill>
                  <a:schemeClr val="dk1"/>
                </a:solidFill>
              </a:rPr>
              <a:t>Part. sampling</a:t>
            </a:r>
            <a:r>
              <a:rPr i="1" lang="en" sz="1300">
                <a:solidFill>
                  <a:schemeClr val="dk1"/>
                </a:solidFill>
              </a:rPr>
              <a:t> </a:t>
            </a:r>
            <a:endParaRPr i="1"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AugerPrime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en" sz="1300">
                <a:solidFill>
                  <a:schemeClr val="dk1"/>
                </a:solidFill>
              </a:rPr>
              <a:t>E</a:t>
            </a:r>
            <a:r>
              <a:rPr lang="en" sz="1300">
                <a:solidFill>
                  <a:schemeClr val="dk1"/>
                </a:solidFill>
              </a:rPr>
              <a:t> ~ 0.1-100 EeV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(GCOS?)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164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The extragalactic background from radio </a:t>
            </a:r>
            <a:r>
              <a:rPr b="1" i="1" lang="en" sz="2200">
                <a:solidFill>
                  <a:schemeClr val="dk1"/>
                </a:solidFill>
              </a:rPr>
              <a:t>λ</a:t>
            </a:r>
            <a:r>
              <a:rPr b="1" lang="en" sz="2200">
                <a:solidFill>
                  <a:schemeClr val="dk1"/>
                </a:solidFill>
              </a:rPr>
              <a:t> to ultra-high </a:t>
            </a:r>
            <a:r>
              <a:rPr b="1" i="1" lang="en" sz="2200">
                <a:solidFill>
                  <a:schemeClr val="dk1"/>
                </a:solidFill>
              </a:rPr>
              <a:t>E</a:t>
            </a:r>
            <a:endParaRPr b="0" i="1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47" name="Google Shape;1347;p164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48" name="Google Shape;1348;p164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pic>
        <p:nvPicPr>
          <p:cNvPr id="1349" name="Google Shape;1349;p164" title="The_MM_EGAL_Background_2024_wGreaux.png"/>
          <p:cNvPicPr preferRelativeResize="0"/>
          <p:nvPr/>
        </p:nvPicPr>
        <p:blipFill rotWithShape="1">
          <a:blip r:embed="rId3">
            <a:alphaModFix/>
          </a:blip>
          <a:srcRect b="0" l="129" r="129" t="0"/>
          <a:stretch/>
        </p:blipFill>
        <p:spPr>
          <a:xfrm>
            <a:off x="1310640" y="1051560"/>
            <a:ext cx="6217923" cy="3875836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Google Shape;1350;p164"/>
          <p:cNvSpPr txBox="1"/>
          <p:nvPr/>
        </p:nvSpPr>
        <p:spPr>
          <a:xfrm>
            <a:off x="411475" y="1118616"/>
            <a:ext cx="1485900" cy="9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0" spcFirstLastPara="1" rIns="9000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MM synergies</a:t>
            </a:r>
            <a:endParaRPr sz="13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en" sz="1300">
                <a:solidFill>
                  <a:schemeClr val="dk1"/>
                </a:solidFill>
              </a:rPr>
              <a:t>Radio</a:t>
            </a:r>
            <a:r>
              <a:rPr lang="en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en" sz="1300">
                <a:solidFill>
                  <a:schemeClr val="dk1"/>
                </a:solidFill>
              </a:rPr>
              <a:t>B</a:t>
            </a:r>
            <a:r>
              <a:rPr lang="en" sz="1300">
                <a:solidFill>
                  <a:schemeClr val="dk1"/>
                </a:solidFill>
              </a:rPr>
              <a:t>-fields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SKAO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en" sz="1300">
                <a:solidFill>
                  <a:schemeClr val="dk1"/>
                </a:solidFill>
              </a:rPr>
              <a:t>O, X-rays</a:t>
            </a:r>
            <a:endParaRPr b="1" i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Transients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LSST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SVOM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en" sz="1300">
                <a:solidFill>
                  <a:schemeClr val="dk1"/>
                </a:solidFill>
              </a:rPr>
              <a:t>IR (GW)</a:t>
            </a:r>
            <a:r>
              <a:rPr i="1" lang="en" sz="1300">
                <a:solidFill>
                  <a:schemeClr val="dk1"/>
                </a:solidFill>
              </a:rPr>
              <a:t> </a:t>
            </a:r>
            <a:endParaRPr i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Galaxy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mapping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Euclid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en" sz="1300">
                <a:solidFill>
                  <a:schemeClr val="dk1"/>
                </a:solidFill>
              </a:rPr>
              <a:t>𝛎 &gt; 100 PeV</a:t>
            </a:r>
            <a:r>
              <a:rPr i="1" lang="en" sz="1300">
                <a:solidFill>
                  <a:schemeClr val="dk1"/>
                </a:solidFill>
              </a:rPr>
              <a:t> </a:t>
            </a:r>
            <a:endParaRPr i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Smoking gun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KM3Net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GRAND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351" name="Google Shape;1351;p164"/>
          <p:cNvSpPr txBox="1"/>
          <p:nvPr/>
        </p:nvSpPr>
        <p:spPr>
          <a:xfrm>
            <a:off x="7345675" y="1115568"/>
            <a:ext cx="1485900" cy="9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0" spcFirstLastPara="1" rIns="90000" wrap="square" tIns="0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CR &gt; 100 PeV</a:t>
            </a:r>
            <a:endParaRPr sz="1300">
              <a:solidFill>
                <a:srgbClr val="999999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en" sz="1300">
                <a:solidFill>
                  <a:schemeClr val="dk1"/>
                </a:solidFill>
              </a:rPr>
              <a:t>Radio signal</a:t>
            </a:r>
            <a:r>
              <a:rPr lang="en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GRAND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en" sz="1300">
                <a:solidFill>
                  <a:schemeClr val="dk1"/>
                </a:solidFill>
              </a:rPr>
              <a:t>E</a:t>
            </a:r>
            <a:r>
              <a:rPr lang="en" sz="1300">
                <a:solidFill>
                  <a:schemeClr val="dk1"/>
                </a:solidFill>
              </a:rPr>
              <a:t> ~ 0.1-1 EeV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en" sz="1300">
                <a:solidFill>
                  <a:schemeClr val="dk1"/>
                </a:solidFill>
              </a:rPr>
              <a:t>Fluo. signal</a:t>
            </a:r>
            <a:endParaRPr b="1" i="1"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K-EUSO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en" sz="1300">
                <a:solidFill>
                  <a:schemeClr val="dk1"/>
                </a:solidFill>
              </a:rPr>
              <a:t>E</a:t>
            </a:r>
            <a:r>
              <a:rPr lang="en" sz="1300">
                <a:solidFill>
                  <a:schemeClr val="dk1"/>
                </a:solidFill>
              </a:rPr>
              <a:t> &gt; 50 EeV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(POEMMA?)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en" sz="1300">
                <a:solidFill>
                  <a:schemeClr val="dk1"/>
                </a:solidFill>
              </a:rPr>
              <a:t>Part. sampling</a:t>
            </a:r>
            <a:r>
              <a:rPr i="1" lang="en" sz="1300">
                <a:solidFill>
                  <a:schemeClr val="dk1"/>
                </a:solidFill>
              </a:rPr>
              <a:t> </a:t>
            </a:r>
            <a:endParaRPr i="1"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AugerPrime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en" sz="1300">
                <a:solidFill>
                  <a:schemeClr val="dk1"/>
                </a:solidFill>
              </a:rPr>
              <a:t>E</a:t>
            </a:r>
            <a:r>
              <a:rPr lang="en" sz="1300">
                <a:solidFill>
                  <a:schemeClr val="dk1"/>
                </a:solidFill>
              </a:rPr>
              <a:t> ~ 0.1-100 EeV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→ (GCOS?)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165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The multi-messenger extragalactic spectrum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7" name="Google Shape;1357;p165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8" name="Google Shape;1358;p165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pic>
        <p:nvPicPr>
          <p:cNvPr id="1359" name="Google Shape;1359;p165" title="The_Fitted_MM_EGAL_Background_2024.png"/>
          <p:cNvPicPr preferRelativeResize="0"/>
          <p:nvPr/>
        </p:nvPicPr>
        <p:blipFill rotWithShape="1">
          <a:blip r:embed="rId3">
            <a:alphaModFix/>
          </a:blip>
          <a:srcRect b="0" l="129" r="129" t="9633"/>
          <a:stretch/>
        </p:blipFill>
        <p:spPr>
          <a:xfrm>
            <a:off x="1460000" y="1425000"/>
            <a:ext cx="6217923" cy="350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p165"/>
          <p:cNvSpPr txBox="1"/>
          <p:nvPr/>
        </p:nvSpPr>
        <p:spPr>
          <a:xfrm>
            <a:off x="414900" y="890100"/>
            <a:ext cx="83475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How</a:t>
            </a:r>
            <a:r>
              <a:rPr b="1" lang="en" sz="1300">
                <a:solidFill>
                  <a:schemeClr val="dk1"/>
                </a:solidFill>
              </a:rPr>
              <a:t> </a:t>
            </a:r>
            <a:r>
              <a:rPr lang="en" sz="1300">
                <a:solidFill>
                  <a:schemeClr val="dk1"/>
                </a:solidFill>
              </a:rPr>
              <a:t>to constrain the </a:t>
            </a:r>
            <a:r>
              <a:rPr b="1" lang="en" sz="1300">
                <a:solidFill>
                  <a:schemeClr val="dk1"/>
                </a:solidFill>
              </a:rPr>
              <a:t>populations of hadronic emitters</a:t>
            </a:r>
            <a:r>
              <a:rPr lang="en" sz="1300">
                <a:solidFill>
                  <a:schemeClr val="dk1"/>
                </a:solidFill>
              </a:rPr>
              <a:t> and the mechanisms at play in </a:t>
            </a:r>
            <a:r>
              <a:rPr b="1" lang="en" sz="1300">
                <a:solidFill>
                  <a:schemeClr val="dk1"/>
                </a:solidFill>
              </a:rPr>
              <a:t>hadronic accelerators</a:t>
            </a:r>
            <a:r>
              <a:rPr lang="en" sz="1300">
                <a:solidFill>
                  <a:schemeClr val="dk1"/>
                </a:solidFill>
              </a:rPr>
              <a:t>?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→ likely from what we learned about the </a:t>
            </a:r>
            <a:r>
              <a:rPr b="1" lang="en" sz="1300">
                <a:solidFill>
                  <a:schemeClr val="dk1"/>
                </a:solidFill>
              </a:rPr>
              <a:t>populations of photon emitters   </a:t>
            </a:r>
            <a:r>
              <a:rPr b="1" lang="en" sz="1300">
                <a:solidFill>
                  <a:schemeClr val="lt1"/>
                </a:solidFill>
              </a:rPr>
              <a:t>.</a:t>
            </a:r>
            <a:endParaRPr b="1" sz="1300">
              <a:solidFill>
                <a:schemeClr val="lt1"/>
              </a:solidFill>
            </a:endParaRPr>
          </a:p>
        </p:txBody>
      </p:sp>
      <p:grpSp>
        <p:nvGrpSpPr>
          <p:cNvPr id="1361" name="Google Shape;1361;p165"/>
          <p:cNvGrpSpPr/>
          <p:nvPr/>
        </p:nvGrpSpPr>
        <p:grpSpPr>
          <a:xfrm>
            <a:off x="4198025" y="1731900"/>
            <a:ext cx="2586276" cy="521476"/>
            <a:chOff x="2902625" y="1808100"/>
            <a:chExt cx="2586276" cy="521476"/>
          </a:xfrm>
        </p:grpSpPr>
        <p:grpSp>
          <p:nvGrpSpPr>
            <p:cNvPr id="1362" name="Google Shape;1362;p165"/>
            <p:cNvGrpSpPr/>
            <p:nvPr/>
          </p:nvGrpSpPr>
          <p:grpSpPr>
            <a:xfrm>
              <a:off x="2904525" y="1840825"/>
              <a:ext cx="2584376" cy="488751"/>
              <a:chOff x="2004125" y="-1288250"/>
              <a:chExt cx="2584376" cy="488751"/>
            </a:xfrm>
          </p:grpSpPr>
          <p:pic>
            <p:nvPicPr>
              <p:cNvPr id="1363" name="Google Shape;1363;p165"/>
              <p:cNvPicPr preferRelativeResize="0"/>
              <p:nvPr/>
            </p:nvPicPr>
            <p:blipFill rotWithShape="1">
              <a:blip r:embed="rId4">
                <a:alphaModFix/>
              </a:blip>
              <a:srcRect b="69070" l="0" r="38343" t="0"/>
              <a:stretch/>
            </p:blipFill>
            <p:spPr>
              <a:xfrm>
                <a:off x="2004125" y="-1288250"/>
                <a:ext cx="1150599" cy="4887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64" name="Google Shape;1364;p165"/>
              <p:cNvPicPr preferRelativeResize="0"/>
              <p:nvPr/>
            </p:nvPicPr>
            <p:blipFill rotWithShape="1">
              <a:blip r:embed="rId4">
                <a:alphaModFix/>
              </a:blip>
              <a:srcRect b="42188" l="51114" r="0" t="30150"/>
              <a:stretch/>
            </p:blipFill>
            <p:spPr>
              <a:xfrm>
                <a:off x="2971800" y="-1262425"/>
                <a:ext cx="912301" cy="4371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65" name="Google Shape;1365;p165"/>
              <p:cNvPicPr preferRelativeResize="0"/>
              <p:nvPr/>
            </p:nvPicPr>
            <p:blipFill rotWithShape="1">
              <a:blip r:embed="rId4">
                <a:alphaModFix/>
              </a:blip>
              <a:srcRect b="0" l="51117" r="10684" t="75111"/>
              <a:stretch/>
            </p:blipFill>
            <p:spPr>
              <a:xfrm>
                <a:off x="3875650" y="-1240525"/>
                <a:ext cx="712851" cy="3933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66" name="Google Shape;1366;p165"/>
            <p:cNvSpPr/>
            <p:nvPr/>
          </p:nvSpPr>
          <p:spPr>
            <a:xfrm>
              <a:off x="2902625" y="1808100"/>
              <a:ext cx="2545500" cy="5214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1" name="Google Shape;1371;p166" title="The_Fitted_MM_EGAL_Background_2024_wKS19.png"/>
          <p:cNvPicPr preferRelativeResize="0"/>
          <p:nvPr/>
        </p:nvPicPr>
        <p:blipFill rotWithShape="1">
          <a:blip r:embed="rId3">
            <a:alphaModFix/>
          </a:blip>
          <a:srcRect b="0" l="126" r="9645" t="0"/>
          <a:stretch/>
        </p:blipFill>
        <p:spPr>
          <a:xfrm>
            <a:off x="2971800" y="1005850"/>
            <a:ext cx="5790551" cy="398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2" name="Google Shape;1372;p166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Model for the particles of the extragalactic spectrum?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3" name="Google Shape;1373;p166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74" name="Google Shape;1374;p166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pic>
        <p:nvPicPr>
          <p:cNvPr id="1375" name="Google Shape;1375;p166"/>
          <p:cNvPicPr preferRelativeResize="0"/>
          <p:nvPr/>
        </p:nvPicPr>
        <p:blipFill rotWithShape="1">
          <a:blip r:embed="rId4">
            <a:alphaModFix/>
          </a:blip>
          <a:srcRect b="0" l="0" r="0" t="13464"/>
          <a:stretch/>
        </p:blipFill>
        <p:spPr>
          <a:xfrm>
            <a:off x="13175" y="3207150"/>
            <a:ext cx="2890574" cy="185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p1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600" y="1005850"/>
            <a:ext cx="2573599" cy="1984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7" name="Google Shape;1377;p166"/>
          <p:cNvCxnSpPr/>
          <p:nvPr/>
        </p:nvCxnSpPr>
        <p:spPr>
          <a:xfrm>
            <a:off x="2240875" y="2564425"/>
            <a:ext cx="0" cy="1018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378" name="Google Shape;1378;p166"/>
          <p:cNvSpPr/>
          <p:nvPr/>
        </p:nvSpPr>
        <p:spPr>
          <a:xfrm>
            <a:off x="2286000" y="2868700"/>
            <a:ext cx="393300" cy="393300"/>
          </a:xfrm>
          <a:prstGeom prst="mathMultiply">
            <a:avLst>
              <a:gd fmla="val 2352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9" name="Google Shape;1379;p166"/>
          <p:cNvSpPr/>
          <p:nvPr/>
        </p:nvSpPr>
        <p:spPr>
          <a:xfrm>
            <a:off x="2758440" y="3703320"/>
            <a:ext cx="393300" cy="393300"/>
          </a:xfrm>
          <a:prstGeom prst="mathEqual">
            <a:avLst>
              <a:gd fmla="val 23520" name="adj1"/>
              <a:gd fmla="val 11760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0" name="Google Shape;1380;p166"/>
          <p:cNvSpPr/>
          <p:nvPr/>
        </p:nvSpPr>
        <p:spPr>
          <a:xfrm rot="-119816">
            <a:off x="2552822" y="3424525"/>
            <a:ext cx="1727438" cy="276574"/>
          </a:xfrm>
          <a:custGeom>
            <a:rect b="b" l="l" r="r" t="t"/>
            <a:pathLst>
              <a:path extrusionOk="0" h="10569" w="98679">
                <a:moveTo>
                  <a:pt x="0" y="9525"/>
                </a:moveTo>
                <a:cubicBezTo>
                  <a:pt x="10859" y="9589"/>
                  <a:pt x="48705" y="11494"/>
                  <a:pt x="65151" y="9906"/>
                </a:cubicBezTo>
                <a:cubicBezTo>
                  <a:pt x="81598" y="8319"/>
                  <a:pt x="93091" y="1651"/>
                  <a:pt x="98679" y="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1381" name="Google Shape;1381;p166"/>
          <p:cNvSpPr/>
          <p:nvPr/>
        </p:nvSpPr>
        <p:spPr>
          <a:xfrm>
            <a:off x="7204550" y="3022000"/>
            <a:ext cx="1361400" cy="1530000"/>
          </a:xfrm>
          <a:prstGeom prst="snip1Rect">
            <a:avLst>
              <a:gd fmla="val 28546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2" name="Google Shape;1382;p166"/>
          <p:cNvSpPr/>
          <p:nvPr/>
        </p:nvSpPr>
        <p:spPr>
          <a:xfrm>
            <a:off x="6211525" y="2481783"/>
            <a:ext cx="993025" cy="479400"/>
          </a:xfrm>
          <a:custGeom>
            <a:rect b="b" l="l" r="r" t="t"/>
            <a:pathLst>
              <a:path extrusionOk="0" h="19176" w="39721">
                <a:moveTo>
                  <a:pt x="0" y="13097"/>
                </a:moveTo>
                <a:cubicBezTo>
                  <a:pt x="3580" y="10935"/>
                  <a:pt x="14862" y="-886"/>
                  <a:pt x="21482" y="127"/>
                </a:cubicBezTo>
                <a:cubicBezTo>
                  <a:pt x="28102" y="1140"/>
                  <a:pt x="36681" y="16002"/>
                  <a:pt x="39721" y="19177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1383" name="Google Shape;1383;p166"/>
          <p:cNvSpPr txBox="1"/>
          <p:nvPr/>
        </p:nvSpPr>
        <p:spPr>
          <a:xfrm>
            <a:off x="6545900" y="1979800"/>
            <a:ext cx="414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</a:rPr>
              <a:t>?</a:t>
            </a:r>
            <a:endParaRPr sz="25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8" name="Google Shape;1388;p167" title="The_Fitted_MM_EGAL_Background_2024_wKS19.png"/>
          <p:cNvPicPr preferRelativeResize="0"/>
          <p:nvPr/>
        </p:nvPicPr>
        <p:blipFill rotWithShape="1">
          <a:blip r:embed="rId3">
            <a:alphaModFix/>
          </a:blip>
          <a:srcRect b="0" l="126" r="9645" t="0"/>
          <a:stretch/>
        </p:blipFill>
        <p:spPr>
          <a:xfrm>
            <a:off x="2971800" y="1005850"/>
            <a:ext cx="5790551" cy="398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9" name="Google Shape;1389;p167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Model for the multi-messenger extragalactic spectrum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0" name="Google Shape;1390;p167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91" name="Google Shape;1391;p167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sp>
        <p:nvSpPr>
          <p:cNvPr id="1392" name="Google Shape;1392;p167"/>
          <p:cNvSpPr/>
          <p:nvPr/>
        </p:nvSpPr>
        <p:spPr>
          <a:xfrm>
            <a:off x="7204550" y="3022000"/>
            <a:ext cx="1361400" cy="1530000"/>
          </a:xfrm>
          <a:prstGeom prst="snip1Rect">
            <a:avLst>
              <a:gd fmla="val 28546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3" name="Google Shape;1393;p167"/>
          <p:cNvSpPr/>
          <p:nvPr/>
        </p:nvSpPr>
        <p:spPr>
          <a:xfrm>
            <a:off x="6211525" y="2481783"/>
            <a:ext cx="993025" cy="479400"/>
          </a:xfrm>
          <a:custGeom>
            <a:rect b="b" l="l" r="r" t="t"/>
            <a:pathLst>
              <a:path extrusionOk="0" h="19176" w="39721">
                <a:moveTo>
                  <a:pt x="0" y="13097"/>
                </a:moveTo>
                <a:cubicBezTo>
                  <a:pt x="3580" y="10935"/>
                  <a:pt x="14862" y="-886"/>
                  <a:pt x="21482" y="127"/>
                </a:cubicBezTo>
                <a:cubicBezTo>
                  <a:pt x="28102" y="1140"/>
                  <a:pt x="36681" y="16002"/>
                  <a:pt x="39721" y="19177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1394" name="Google Shape;1394;p167"/>
          <p:cNvSpPr txBox="1"/>
          <p:nvPr/>
        </p:nvSpPr>
        <p:spPr>
          <a:xfrm>
            <a:off x="300000" y="1080825"/>
            <a:ext cx="2557500" cy="9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0" spcFirstLastPara="1" rIns="90000" wrap="square" tIns="0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   </a:t>
            </a:r>
            <a:r>
              <a:rPr b="1" lang="en" sz="1300">
                <a:solidFill>
                  <a:schemeClr val="dk1"/>
                </a:solidFill>
              </a:rPr>
              <a:t>Ingredients</a:t>
            </a:r>
            <a:endParaRPr sz="900">
              <a:solidFill>
                <a:srgbClr val="999999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Refined photon model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Refined 3D catalog of baryonic matter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3D to 4D: ℝ</a:t>
            </a:r>
            <a:r>
              <a:rPr lang="en" sz="1300">
                <a:solidFill>
                  <a:schemeClr val="dk1"/>
                </a:solidFill>
              </a:rPr>
              <a:t>³</a:t>
            </a:r>
            <a:r>
              <a:rPr lang="en" sz="1300">
                <a:solidFill>
                  <a:schemeClr val="dk1"/>
                </a:solidFill>
              </a:rPr>
              <a:t> + time 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→ transients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395" name="Google Shape;1395;p167"/>
          <p:cNvSpPr txBox="1"/>
          <p:nvPr/>
        </p:nvSpPr>
        <p:spPr>
          <a:xfrm>
            <a:off x="6545900" y="1979800"/>
            <a:ext cx="414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</a:rPr>
              <a:t>?</a:t>
            </a:r>
            <a:endParaRPr sz="2500"/>
          </a:p>
        </p:txBody>
      </p:sp>
      <p:pic>
        <p:nvPicPr>
          <p:cNvPr id="1396" name="Google Shape;1396;p1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8238" y="4023075"/>
            <a:ext cx="766774" cy="421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Google Shape;1397;p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752" y="2321663"/>
            <a:ext cx="736961" cy="73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p1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7923" y="2321663"/>
            <a:ext cx="747804" cy="74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167"/>
          <p:cNvPicPr preferRelativeResize="0"/>
          <p:nvPr/>
        </p:nvPicPr>
        <p:blipFill rotWithShape="1">
          <a:blip r:embed="rId7">
            <a:alphaModFix/>
          </a:blip>
          <a:srcRect b="28262" l="14243" r="12710" t="24929"/>
          <a:stretch/>
        </p:blipFill>
        <p:spPr>
          <a:xfrm>
            <a:off x="60800" y="3915699"/>
            <a:ext cx="993025" cy="63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0" name="Google Shape;1400;p167"/>
          <p:cNvPicPr preferRelativeResize="0"/>
          <p:nvPr/>
        </p:nvPicPr>
        <p:blipFill rotWithShape="1">
          <a:blip r:embed="rId8">
            <a:alphaModFix/>
          </a:blip>
          <a:srcRect b="36370" l="0" r="0" t="35184"/>
          <a:stretch/>
        </p:blipFill>
        <p:spPr>
          <a:xfrm>
            <a:off x="2241825" y="3870678"/>
            <a:ext cx="874500" cy="24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401" name="Google Shape;1401;p1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82502" y="3361748"/>
            <a:ext cx="593155" cy="39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167"/>
          <p:cNvPicPr preferRelativeResize="0"/>
          <p:nvPr/>
        </p:nvPicPr>
        <p:blipFill rotWithShape="1">
          <a:blip r:embed="rId10">
            <a:alphaModFix/>
          </a:blip>
          <a:srcRect b="14445" l="0" r="7893" t="18772"/>
          <a:stretch/>
        </p:blipFill>
        <p:spPr>
          <a:xfrm>
            <a:off x="2271099" y="4511475"/>
            <a:ext cx="766750" cy="5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167"/>
          <p:cNvPicPr preferRelativeResize="0"/>
          <p:nvPr/>
        </p:nvPicPr>
        <p:blipFill rotWithShape="1">
          <a:blip r:embed="rId11">
            <a:alphaModFix/>
          </a:blip>
          <a:srcRect b="33674" l="15564" r="15288" t="32816"/>
          <a:stretch/>
        </p:blipFill>
        <p:spPr>
          <a:xfrm>
            <a:off x="2241825" y="4235000"/>
            <a:ext cx="874500" cy="2825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4" name="Google Shape;1404;p167"/>
          <p:cNvCxnSpPr>
            <a:endCxn id="1396" idx="1"/>
          </p:cNvCxnSpPr>
          <p:nvPr/>
        </p:nvCxnSpPr>
        <p:spPr>
          <a:xfrm>
            <a:off x="991438" y="4233856"/>
            <a:ext cx="196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05" name="Google Shape;1405;p167"/>
          <p:cNvCxnSpPr>
            <a:stCxn id="1401" idx="1"/>
            <a:endCxn id="1396" idx="3"/>
          </p:cNvCxnSpPr>
          <p:nvPr/>
        </p:nvCxnSpPr>
        <p:spPr>
          <a:xfrm flipH="1">
            <a:off x="1955002" y="3558398"/>
            <a:ext cx="427500" cy="67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06" name="Google Shape;1406;p167"/>
          <p:cNvCxnSpPr>
            <a:endCxn id="1396" idx="3"/>
          </p:cNvCxnSpPr>
          <p:nvPr/>
        </p:nvCxnSpPr>
        <p:spPr>
          <a:xfrm rot="10800000">
            <a:off x="1955011" y="4233856"/>
            <a:ext cx="507300" cy="46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07" name="Google Shape;1407;p167"/>
          <p:cNvCxnSpPr>
            <a:stCxn id="1403" idx="1"/>
            <a:endCxn id="1396" idx="3"/>
          </p:cNvCxnSpPr>
          <p:nvPr/>
        </p:nvCxnSpPr>
        <p:spPr>
          <a:xfrm rot="10800000">
            <a:off x="1955025" y="4233767"/>
            <a:ext cx="286800" cy="14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08" name="Google Shape;1408;p167"/>
          <p:cNvCxnSpPr>
            <a:stCxn id="1400" idx="1"/>
            <a:endCxn id="1396" idx="3"/>
          </p:cNvCxnSpPr>
          <p:nvPr/>
        </p:nvCxnSpPr>
        <p:spPr>
          <a:xfrm flipH="1">
            <a:off x="1955025" y="3995028"/>
            <a:ext cx="286800" cy="23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09" name="Google Shape;1409;p16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320832" y="378676"/>
            <a:ext cx="427117" cy="39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32"/>
          <p:cNvSpPr txBox="1"/>
          <p:nvPr/>
        </p:nvSpPr>
        <p:spPr>
          <a:xfrm>
            <a:off x="350475" y="951075"/>
            <a:ext cx="2646600" cy="38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0" wrap="square" tIns="408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999999"/>
                </a:solidFill>
              </a:rPr>
              <a:t>Component A</a:t>
            </a:r>
            <a:endParaRPr b="1" sz="13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999999"/>
                </a:solidFill>
              </a:rPr>
              <a:t>fully ionized </a:t>
            </a:r>
            <a:r>
              <a:rPr lang="en" sz="1300" u="sng">
                <a:solidFill>
                  <a:srgbClr val="999999"/>
                </a:solidFill>
              </a:rPr>
              <a:t>H, He, … , Fe</a:t>
            </a:r>
            <a:r>
              <a:rPr lang="en" sz="1300">
                <a:solidFill>
                  <a:srgbClr val="999999"/>
                </a:solidFill>
              </a:rPr>
              <a:t> 	  with a slope </a:t>
            </a:r>
            <a:r>
              <a:rPr i="1" lang="en" sz="1300">
                <a:solidFill>
                  <a:srgbClr val="999999"/>
                </a:solidFill>
              </a:rPr>
              <a:t>ɣ</a:t>
            </a:r>
            <a:r>
              <a:rPr lang="en" sz="1300">
                <a:solidFill>
                  <a:srgbClr val="999999"/>
                </a:solidFill>
              </a:rPr>
              <a:t> ~ 2.7  		     up to </a:t>
            </a:r>
            <a:r>
              <a:rPr i="1" lang="en" sz="1300">
                <a:solidFill>
                  <a:srgbClr val="999999"/>
                </a:solidFill>
              </a:rPr>
              <a:t>R</a:t>
            </a:r>
            <a:r>
              <a:rPr baseline="-25000" i="1" lang="en" sz="1300">
                <a:solidFill>
                  <a:srgbClr val="999999"/>
                </a:solidFill>
              </a:rPr>
              <a:t>A</a:t>
            </a:r>
            <a:r>
              <a:rPr lang="en" sz="1300">
                <a:solidFill>
                  <a:srgbClr val="999999"/>
                </a:solidFill>
              </a:rPr>
              <a:t> ~ 3 PV </a:t>
            </a:r>
            <a:endParaRPr sz="1300">
              <a:solidFill>
                <a:srgbClr val="999999"/>
              </a:solidFill>
            </a:endParaRPr>
          </a:p>
          <a:p>
            <a:pPr indent="-173990" lvl="0" marL="9144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</a:pPr>
            <a:r>
              <a:rPr lang="en" sz="1300">
                <a:solidFill>
                  <a:srgbClr val="999999"/>
                </a:solidFill>
              </a:rPr>
              <a:t> </a:t>
            </a:r>
            <a:endParaRPr sz="1300">
              <a:solidFill>
                <a:srgbClr val="999999"/>
              </a:solidFill>
            </a:endParaRPr>
          </a:p>
          <a:p>
            <a:pPr indent="-173990" lvl="0" marL="914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</a:pPr>
            <a:r>
              <a:rPr lang="en" sz="1300">
                <a:solidFill>
                  <a:srgbClr val="999999"/>
                </a:solidFill>
              </a:rPr>
              <a:t> </a:t>
            </a:r>
            <a:endParaRPr sz="13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 u="sng">
                <a:solidFill>
                  <a:srgbClr val="999999"/>
                </a:solidFill>
              </a:rPr>
              <a:t>Component B</a:t>
            </a:r>
            <a:endParaRPr b="1" sz="1300" u="sng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300">
                <a:solidFill>
                  <a:srgbClr val="999999"/>
                </a:solidFill>
              </a:rPr>
              <a:t>Something still has to be added to the ‘KASCADE’ component ‘A’</a:t>
            </a:r>
            <a:endParaRPr i="1" sz="1100">
              <a:solidFill>
                <a:srgbClr val="999999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100">
                <a:solidFill>
                  <a:srgbClr val="999999"/>
                </a:solidFill>
              </a:rPr>
              <a:t>		M. Hillas (2005)</a:t>
            </a:r>
            <a:endParaRPr i="1" sz="13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 u="sng">
                <a:solidFill>
                  <a:schemeClr val="dk1"/>
                </a:solidFill>
              </a:rPr>
              <a:t>Component C</a:t>
            </a:r>
            <a:r>
              <a:rPr b="1" lang="en" sz="1300">
                <a:solidFill>
                  <a:schemeClr val="dk1"/>
                </a:solidFill>
              </a:rPr>
              <a:t> </a:t>
            </a:r>
            <a:r>
              <a:rPr lang="en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  <a:p>
            <a:pPr indent="-17399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H only ~ dip of Berezinsky+ ‘04</a:t>
            </a:r>
            <a:endParaRPr sz="1300">
              <a:solidFill>
                <a:schemeClr val="dk1"/>
              </a:solidFill>
            </a:endParaRPr>
          </a:p>
          <a:p>
            <a:pPr indent="-17399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H and He (no heavier nuclei) </a:t>
            </a:r>
            <a:endParaRPr sz="1300">
              <a:solidFill>
                <a:schemeClr val="dk1"/>
              </a:solidFill>
            </a:endParaRPr>
          </a:p>
          <a:p>
            <a:pPr indent="-17399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H, He, …, Fe ~ mix of Allard+ ‘06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574" name="Google Shape;574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8869" y="992700"/>
            <a:ext cx="5811707" cy="3993026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132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cxnSp>
        <p:nvCxnSpPr>
          <p:cNvPr id="576" name="Google Shape;576;p132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7" name="Google Shape;577;p132"/>
          <p:cNvSpPr/>
          <p:nvPr/>
        </p:nvSpPr>
        <p:spPr>
          <a:xfrm>
            <a:off x="3630175" y="1055150"/>
            <a:ext cx="3653700" cy="342900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132"/>
          <p:cNvSpPr/>
          <p:nvPr/>
        </p:nvSpPr>
        <p:spPr>
          <a:xfrm>
            <a:off x="7283875" y="1995150"/>
            <a:ext cx="1390800" cy="112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O(10 evts km</a:t>
            </a:r>
            <a:r>
              <a:rPr b="1" baseline="30000" lang="en" sz="1100"/>
              <a:t>-2</a:t>
            </a:r>
            <a:r>
              <a:rPr b="1" lang="en" sz="1100"/>
              <a:t> yr</a:t>
            </a:r>
            <a:r>
              <a:rPr b="1" baseline="30000" lang="en" sz="1100">
                <a:solidFill>
                  <a:schemeClr val="dk1"/>
                </a:solidFill>
              </a:rPr>
              <a:t>-1</a:t>
            </a:r>
            <a:r>
              <a:rPr b="1" lang="en" sz="1100">
                <a:solidFill>
                  <a:schemeClr val="dk1"/>
                </a:solidFill>
              </a:rPr>
              <a:t>)</a:t>
            </a:r>
            <a:endParaRPr b="1" sz="1100"/>
          </a:p>
        </p:txBody>
      </p:sp>
      <p:sp>
        <p:nvSpPr>
          <p:cNvPr id="579" name="Google Shape;579;p132"/>
          <p:cNvSpPr txBox="1"/>
          <p:nvPr/>
        </p:nvSpPr>
        <p:spPr>
          <a:xfrm>
            <a:off x="3608250" y="4790250"/>
            <a:ext cx="4121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Credit: Hillas, Topical Review in J. Phys. G: Nucl. Part. Phys. 31 (2005)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580" name="Google Shape;580;p132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From Hillas, 20 years ago…</a:t>
            </a:r>
            <a:r>
              <a:rPr lang="en" sz="2200">
                <a:solidFill>
                  <a:schemeClr val="dk1"/>
                </a:solidFill>
              </a:rPr>
              <a:t> </a:t>
            </a:r>
            <a:r>
              <a:rPr i="1" lang="en" sz="2200">
                <a:solidFill>
                  <a:schemeClr val="dk1"/>
                </a:solidFill>
              </a:rPr>
              <a:t>pre Pierre Auger Observatory era</a:t>
            </a:r>
            <a:endParaRPr i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</p:txBody>
      </p:sp>
      <p:pic>
        <p:nvPicPr>
          <p:cNvPr id="581" name="Google Shape;581;p132" title="Untitled2.png"/>
          <p:cNvPicPr preferRelativeResize="0"/>
          <p:nvPr/>
        </p:nvPicPr>
        <p:blipFill rotWithShape="1">
          <a:blip r:embed="rId4">
            <a:alphaModFix/>
          </a:blip>
          <a:srcRect b="9" l="0" r="0" t="9"/>
          <a:stretch/>
        </p:blipFill>
        <p:spPr>
          <a:xfrm>
            <a:off x="506125" y="2110000"/>
            <a:ext cx="2474854" cy="15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132" title="Untitled1.png"/>
          <p:cNvPicPr preferRelativeResize="0"/>
          <p:nvPr/>
        </p:nvPicPr>
        <p:blipFill rotWithShape="1">
          <a:blip r:embed="rId5">
            <a:alphaModFix/>
          </a:blip>
          <a:srcRect b="9" l="0" r="0" t="9"/>
          <a:stretch/>
        </p:blipFill>
        <p:spPr>
          <a:xfrm>
            <a:off x="506125" y="2380625"/>
            <a:ext cx="2200519" cy="14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168"/>
          <p:cNvSpPr txBox="1"/>
          <p:nvPr/>
        </p:nvSpPr>
        <p:spPr>
          <a:xfrm>
            <a:off x="650" y="-150"/>
            <a:ext cx="9143400" cy="514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0825" lIns="0" spcFirstLastPara="1" rIns="0" wrap="square" tIns="40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Times New Roman"/>
                <a:ea typeface="Times New Roman"/>
                <a:cs typeface="Times New Roman"/>
                <a:sym typeface="Times New Roman"/>
              </a:rPr>
              <a:t>Backup</a:t>
            </a:r>
            <a:endParaRPr b="1"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5" name="Google Shape;1415;p168"/>
          <p:cNvCxnSpPr/>
          <p:nvPr/>
        </p:nvCxnSpPr>
        <p:spPr>
          <a:xfrm rot="10800000">
            <a:off x="414908" y="671882"/>
            <a:ext cx="83502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16" name="Google Shape;1416;p168"/>
          <p:cNvCxnSpPr/>
          <p:nvPr/>
        </p:nvCxnSpPr>
        <p:spPr>
          <a:xfrm rot="10800000">
            <a:off x="415235" y="4460812"/>
            <a:ext cx="83502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1" name="Google Shape;1421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00" y="1889942"/>
            <a:ext cx="4740275" cy="3253558"/>
          </a:xfrm>
          <a:prstGeom prst="rect">
            <a:avLst/>
          </a:prstGeom>
          <a:noFill/>
          <a:ln>
            <a:noFill/>
          </a:ln>
        </p:spPr>
      </p:pic>
      <p:sp>
        <p:nvSpPr>
          <p:cNvPr id="1422" name="Google Shape;1422;p169"/>
          <p:cNvSpPr txBox="1"/>
          <p:nvPr/>
        </p:nvSpPr>
        <p:spPr>
          <a:xfrm>
            <a:off x="462459" y="1881300"/>
            <a:ext cx="3875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Credits: review by Cano+ ‘17, adapted from Margutti+ ‘13, ‘14</a:t>
            </a:r>
            <a:endParaRPr sz="900">
              <a:solidFill>
                <a:srgbClr val="666666"/>
              </a:solidFill>
            </a:endParaRPr>
          </a:p>
        </p:txBody>
      </p:sp>
      <p:sp>
        <p:nvSpPr>
          <p:cNvPr id="1423" name="Google Shape;1423;p169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Clarification on energetics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4" name="Google Shape;1424;p169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425" name="Google Shape;1425;p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2060" y="2000275"/>
            <a:ext cx="4408314" cy="292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p169"/>
          <p:cNvSpPr/>
          <p:nvPr/>
        </p:nvSpPr>
        <p:spPr>
          <a:xfrm>
            <a:off x="338650" y="2393100"/>
            <a:ext cx="93900" cy="700200"/>
          </a:xfrm>
          <a:prstGeom prst="leftBrace">
            <a:avLst>
              <a:gd fmla="val 50000" name="adj1"/>
              <a:gd fmla="val 54324" name="adj2"/>
            </a:avLst>
          </a:prstGeom>
          <a:noFill/>
          <a:ln cap="flat" cmpd="sng" w="19050">
            <a:solidFill>
              <a:srgbClr val="DC2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7" name="Google Shape;1427;p169"/>
          <p:cNvSpPr/>
          <p:nvPr/>
        </p:nvSpPr>
        <p:spPr>
          <a:xfrm rot="5400000">
            <a:off x="6757250" y="1461000"/>
            <a:ext cx="93900" cy="1192800"/>
          </a:xfrm>
          <a:prstGeom prst="leftBrace">
            <a:avLst>
              <a:gd fmla="val 50000" name="adj1"/>
              <a:gd fmla="val 54324" name="adj2"/>
            </a:avLst>
          </a:prstGeom>
          <a:noFill/>
          <a:ln cap="flat" cmpd="sng" w="19050">
            <a:solidFill>
              <a:srgbClr val="DC2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8" name="Google Shape;1428;p169"/>
          <p:cNvSpPr txBox="1"/>
          <p:nvPr/>
        </p:nvSpPr>
        <p:spPr>
          <a:xfrm>
            <a:off x="414850" y="929640"/>
            <a:ext cx="8347500" cy="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0" spcFirstLastPara="1" rIns="816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Common in literature</a:t>
            </a:r>
            <a:endParaRPr sz="1300">
              <a:solidFill>
                <a:schemeClr val="dk1"/>
              </a:solidFill>
            </a:endParaRPr>
          </a:p>
          <a:p>
            <a:pPr indent="-173990" lvl="0" marL="9144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➔"/>
            </a:pPr>
            <a:r>
              <a:rPr lang="en" sz="1300">
                <a:solidFill>
                  <a:schemeClr val="dk1"/>
                </a:solidFill>
              </a:rPr>
              <a:t>apparent local rate ✕ isotropic-equivalent energy (beaming corrected - often based on gamma-ray flux)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This work</a:t>
            </a:r>
            <a:r>
              <a:rPr lang="en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  <a:p>
            <a:pPr indent="-173990" lvl="0" marL="914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➔"/>
            </a:pPr>
            <a:r>
              <a:rPr lang="en" sz="1300">
                <a:solidFill>
                  <a:schemeClr val="dk1"/>
                </a:solidFill>
              </a:rPr>
              <a:t>true local rate (beaming corrected) x true energies (based on expected kinetic energies)</a:t>
            </a:r>
            <a:endParaRPr b="1" sz="1300">
              <a:solidFill>
                <a:schemeClr val="dk1"/>
              </a:solidFill>
            </a:endParaRPr>
          </a:p>
        </p:txBody>
      </p:sp>
      <p:sp>
        <p:nvSpPr>
          <p:cNvPr id="1429" name="Google Shape;1429;p169"/>
          <p:cNvSpPr txBox="1"/>
          <p:nvPr/>
        </p:nvSpPr>
        <p:spPr>
          <a:xfrm>
            <a:off x="1106700" y="4985725"/>
            <a:ext cx="6930600" cy="13680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</a:rPr>
              <a:t>Jonathan</a:t>
            </a:r>
            <a:r>
              <a:rPr i="0" lang="en" sz="900" u="none" cap="none" strike="noStrike">
                <a:solidFill>
                  <a:srgbClr val="000000"/>
                </a:solidFill>
              </a:rPr>
              <a:t> </a:t>
            </a:r>
            <a:r>
              <a:rPr lang="en" sz="900">
                <a:solidFill>
                  <a:srgbClr val="000000"/>
                </a:solidFill>
              </a:rPr>
              <a:t>Biteau</a:t>
            </a:r>
            <a:endParaRPr i="0" sz="900" u="none" cap="none" strike="noStrike">
              <a:solidFill>
                <a:srgbClr val="000000"/>
              </a:solidFill>
            </a:endParaRPr>
          </a:p>
        </p:txBody>
      </p:sp>
      <p:sp>
        <p:nvSpPr>
          <p:cNvPr id="1430" name="Google Shape;1430;p169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" name="Google Shape;1435;p170"/>
          <p:cNvPicPr preferRelativeResize="0"/>
          <p:nvPr/>
        </p:nvPicPr>
        <p:blipFill rotWithShape="1">
          <a:blip r:embed="rId3">
            <a:alphaModFix/>
          </a:blip>
          <a:srcRect b="10" l="0" r="0" t="0"/>
          <a:stretch/>
        </p:blipFill>
        <p:spPr>
          <a:xfrm>
            <a:off x="16775" y="941832"/>
            <a:ext cx="9146450" cy="4032505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p170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pic>
        <p:nvPicPr>
          <p:cNvPr id="1437" name="Google Shape;1437;p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550" y="3761775"/>
            <a:ext cx="1370700" cy="771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438" name="Google Shape;1438;p170"/>
          <p:cNvSpPr txBox="1"/>
          <p:nvPr/>
        </p:nvSpPr>
        <p:spPr>
          <a:xfrm>
            <a:off x="969264" y="2495775"/>
            <a:ext cx="287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?</a:t>
            </a:r>
            <a:endParaRPr/>
          </a:p>
        </p:txBody>
      </p:sp>
      <p:pic>
        <p:nvPicPr>
          <p:cNvPr id="1439" name="Google Shape;1439;p1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2351" y="3764159"/>
            <a:ext cx="1370700" cy="765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440" name="Google Shape;1440;p170"/>
          <p:cNvPicPr preferRelativeResize="0"/>
          <p:nvPr/>
        </p:nvPicPr>
        <p:blipFill rotWithShape="1">
          <a:blip r:embed="rId6">
            <a:alphaModFix/>
          </a:blip>
          <a:srcRect b="0" l="13542" r="3373" t="0"/>
          <a:stretch/>
        </p:blipFill>
        <p:spPr>
          <a:xfrm>
            <a:off x="6258079" y="3764150"/>
            <a:ext cx="636300" cy="765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441" name="Google Shape;1441;p170"/>
          <p:cNvSpPr txBox="1"/>
          <p:nvPr/>
        </p:nvSpPr>
        <p:spPr>
          <a:xfrm>
            <a:off x="4558032" y="3585700"/>
            <a:ext cx="577800" cy="17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75" lIns="18275" spcFirstLastPara="1" rIns="18275" wrap="square" tIns="1827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66666"/>
                </a:solidFill>
              </a:rPr>
              <a:t>SphereX</a:t>
            </a:r>
            <a:endParaRPr b="1">
              <a:solidFill>
                <a:srgbClr val="666666"/>
              </a:solidFill>
            </a:endParaRPr>
          </a:p>
        </p:txBody>
      </p:sp>
      <p:sp>
        <p:nvSpPr>
          <p:cNvPr id="1442" name="Google Shape;1442;p170"/>
          <p:cNvSpPr txBox="1"/>
          <p:nvPr/>
        </p:nvSpPr>
        <p:spPr>
          <a:xfrm>
            <a:off x="2122350" y="3761200"/>
            <a:ext cx="1370700" cy="129300"/>
          </a:xfrm>
          <a:prstGeom prst="rect">
            <a:avLst/>
          </a:prstGeom>
          <a:solidFill>
            <a:srgbClr val="FFFEFE">
              <a:alpha val="90000"/>
            </a:srgbClr>
          </a:solidFill>
          <a:ln>
            <a:noFill/>
          </a:ln>
        </p:spPr>
        <p:txBody>
          <a:bodyPr anchorCtr="0" anchor="t" bIns="18275" lIns="18275" spcFirstLastPara="1" rIns="18275" wrap="square" tIns="1827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666666"/>
                </a:solidFill>
              </a:rPr>
              <a:t>Future: Einstein Telescope</a:t>
            </a:r>
            <a:endParaRPr/>
          </a:p>
        </p:txBody>
      </p:sp>
      <p:sp>
        <p:nvSpPr>
          <p:cNvPr id="1443" name="Google Shape;1443;p170"/>
          <p:cNvSpPr txBox="1"/>
          <p:nvPr/>
        </p:nvSpPr>
        <p:spPr>
          <a:xfrm>
            <a:off x="768100" y="3585700"/>
            <a:ext cx="1137600" cy="17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75" lIns="18275" spcFirstLastPara="1" rIns="18275" wrap="square" tIns="1827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66666"/>
                </a:solidFill>
              </a:rPr>
              <a:t>Pulsar timing arrays</a:t>
            </a:r>
            <a:endParaRPr b="1">
              <a:solidFill>
                <a:srgbClr val="666666"/>
              </a:solidFill>
            </a:endParaRPr>
          </a:p>
        </p:txBody>
      </p:sp>
      <p:pic>
        <p:nvPicPr>
          <p:cNvPr id="1444" name="Google Shape;1444;p170"/>
          <p:cNvPicPr preferRelativeResize="0"/>
          <p:nvPr/>
        </p:nvPicPr>
        <p:blipFill rotWithShape="1">
          <a:blip r:embed="rId7">
            <a:alphaModFix/>
          </a:blip>
          <a:srcRect b="0" l="0" r="46512" t="9763"/>
          <a:stretch/>
        </p:blipFill>
        <p:spPr>
          <a:xfrm>
            <a:off x="3516944" y="3764150"/>
            <a:ext cx="907800" cy="765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445" name="Google Shape;1445;p170"/>
          <p:cNvPicPr preferRelativeResize="0"/>
          <p:nvPr/>
        </p:nvPicPr>
        <p:blipFill rotWithShape="1">
          <a:blip r:embed="rId8">
            <a:alphaModFix/>
          </a:blip>
          <a:srcRect b="1058" l="16384" r="19186" t="0"/>
          <a:stretch/>
        </p:blipFill>
        <p:spPr>
          <a:xfrm>
            <a:off x="6903720" y="3764325"/>
            <a:ext cx="748200" cy="765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446" name="Google Shape;1446;p170"/>
          <p:cNvSpPr/>
          <p:nvPr/>
        </p:nvSpPr>
        <p:spPr>
          <a:xfrm>
            <a:off x="6905950" y="3764150"/>
            <a:ext cx="748200" cy="1755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FFFEFE">
              <a:alpha val="90000"/>
            </a:srgbClr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600">
                <a:solidFill>
                  <a:srgbClr val="666666"/>
                </a:solidFill>
              </a:rPr>
              <a:t>+ IceCube</a:t>
            </a:r>
            <a:endParaRPr/>
          </a:p>
        </p:txBody>
      </p:sp>
      <p:sp>
        <p:nvSpPr>
          <p:cNvPr id="1447" name="Google Shape;1447;p170"/>
          <p:cNvSpPr/>
          <p:nvPr/>
        </p:nvSpPr>
        <p:spPr>
          <a:xfrm>
            <a:off x="6258075" y="3764150"/>
            <a:ext cx="636300" cy="1755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FFFEFE">
              <a:alpha val="90000"/>
            </a:srgbClr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600">
                <a:solidFill>
                  <a:srgbClr val="666666"/>
                </a:solidFill>
              </a:rPr>
              <a:t>+ Fermi-LAT</a:t>
            </a:r>
            <a:endParaRPr/>
          </a:p>
        </p:txBody>
      </p:sp>
      <p:sp>
        <p:nvSpPr>
          <p:cNvPr id="1448" name="Google Shape;1448;p170"/>
          <p:cNvSpPr txBox="1"/>
          <p:nvPr/>
        </p:nvSpPr>
        <p:spPr>
          <a:xfrm>
            <a:off x="2433600" y="3585700"/>
            <a:ext cx="748200" cy="17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75" lIns="18275" spcFirstLastPara="1" rIns="18275" wrap="square" tIns="1827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66666"/>
                </a:solidFill>
              </a:rPr>
              <a:t>LIGO/Virgo</a:t>
            </a:r>
            <a:endParaRPr b="1">
              <a:solidFill>
                <a:srgbClr val="666666"/>
              </a:solidFill>
            </a:endParaRPr>
          </a:p>
        </p:txBody>
      </p:sp>
      <p:sp>
        <p:nvSpPr>
          <p:cNvPr id="1449" name="Google Shape;1449;p170"/>
          <p:cNvSpPr txBox="1"/>
          <p:nvPr/>
        </p:nvSpPr>
        <p:spPr>
          <a:xfrm>
            <a:off x="5348999" y="3588650"/>
            <a:ext cx="823800" cy="33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75" lIns="18275" spcFirstLastPara="1" rIns="18275" wrap="square" tIns="1827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66666"/>
                </a:solidFill>
              </a:rPr>
              <a:t>Future MeV satellite(s)?</a:t>
            </a:r>
            <a:endParaRPr b="1">
              <a:solidFill>
                <a:srgbClr val="666666"/>
              </a:solidFill>
            </a:endParaRPr>
          </a:p>
        </p:txBody>
      </p:sp>
      <p:sp>
        <p:nvSpPr>
          <p:cNvPr id="1450" name="Google Shape;1450;p170"/>
          <p:cNvSpPr txBox="1"/>
          <p:nvPr/>
        </p:nvSpPr>
        <p:spPr>
          <a:xfrm>
            <a:off x="6407475" y="3585700"/>
            <a:ext cx="337500" cy="17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75" lIns="18275" spcFirstLastPara="1" rIns="18275" wrap="square" tIns="1827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66666"/>
                </a:solidFill>
              </a:rPr>
              <a:t>CTA</a:t>
            </a:r>
            <a:endParaRPr b="1">
              <a:solidFill>
                <a:srgbClr val="666666"/>
              </a:solidFill>
            </a:endParaRPr>
          </a:p>
        </p:txBody>
      </p:sp>
      <p:sp>
        <p:nvSpPr>
          <p:cNvPr id="1451" name="Google Shape;1451;p170"/>
          <p:cNvSpPr txBox="1"/>
          <p:nvPr/>
        </p:nvSpPr>
        <p:spPr>
          <a:xfrm>
            <a:off x="7026700" y="3588650"/>
            <a:ext cx="484500" cy="17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75" lIns="18275" spcFirstLastPara="1" rIns="18275" wrap="square" tIns="1827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66666"/>
                </a:solidFill>
              </a:rPr>
              <a:t>KM3Net</a:t>
            </a:r>
            <a:endParaRPr b="1">
              <a:solidFill>
                <a:srgbClr val="666666"/>
              </a:solidFill>
            </a:endParaRPr>
          </a:p>
        </p:txBody>
      </p:sp>
      <p:sp>
        <p:nvSpPr>
          <p:cNvPr id="1452" name="Google Shape;1452;p170"/>
          <p:cNvSpPr txBox="1"/>
          <p:nvPr/>
        </p:nvSpPr>
        <p:spPr>
          <a:xfrm>
            <a:off x="3802100" y="3585700"/>
            <a:ext cx="337500" cy="17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75" lIns="18275" spcFirstLastPara="1" rIns="18275" wrap="square" tIns="1827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66666"/>
                </a:solidFill>
              </a:rPr>
              <a:t>SKA</a:t>
            </a:r>
            <a:endParaRPr b="1">
              <a:solidFill>
                <a:srgbClr val="666666"/>
              </a:solidFill>
            </a:endParaRPr>
          </a:p>
        </p:txBody>
      </p:sp>
      <p:pic>
        <p:nvPicPr>
          <p:cNvPr id="1453" name="Google Shape;1453;p170"/>
          <p:cNvPicPr preferRelativeResize="0"/>
          <p:nvPr/>
        </p:nvPicPr>
        <p:blipFill rotWithShape="1">
          <a:blip r:embed="rId9">
            <a:alphaModFix/>
          </a:blip>
          <a:srcRect b="0" l="33880" r="9914" t="0"/>
          <a:stretch/>
        </p:blipFill>
        <p:spPr>
          <a:xfrm>
            <a:off x="4461725" y="3761600"/>
            <a:ext cx="770400" cy="771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454" name="Google Shape;1454;p170"/>
          <p:cNvSpPr txBox="1"/>
          <p:nvPr/>
        </p:nvSpPr>
        <p:spPr>
          <a:xfrm>
            <a:off x="7830125" y="3588650"/>
            <a:ext cx="484500" cy="17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75" lIns="18275" spcFirstLastPara="1" rIns="18275" wrap="square" tIns="1827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66666"/>
                </a:solidFill>
              </a:rPr>
              <a:t>Auger</a:t>
            </a:r>
            <a:endParaRPr b="1">
              <a:solidFill>
                <a:srgbClr val="666666"/>
              </a:solidFill>
            </a:endParaRPr>
          </a:p>
        </p:txBody>
      </p:sp>
      <p:pic>
        <p:nvPicPr>
          <p:cNvPr id="1455" name="Google Shape;1455;p170"/>
          <p:cNvPicPr preferRelativeResize="0"/>
          <p:nvPr/>
        </p:nvPicPr>
        <p:blipFill rotWithShape="1">
          <a:blip r:embed="rId10">
            <a:alphaModFix/>
          </a:blip>
          <a:srcRect b="0" l="16657" r="3297" t="0"/>
          <a:stretch/>
        </p:blipFill>
        <p:spPr>
          <a:xfrm>
            <a:off x="7665725" y="3767750"/>
            <a:ext cx="823800" cy="75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456" name="Google Shape;1456;p170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What remains: the multi-messenger extragalactic spectrum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7" name="Google Shape;1457;p170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58" name="Google Shape;1458;p170"/>
          <p:cNvSpPr txBox="1"/>
          <p:nvPr/>
        </p:nvSpPr>
        <p:spPr>
          <a:xfrm>
            <a:off x="1106700" y="4985725"/>
            <a:ext cx="6930600" cy="13680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Jonathan</a:t>
            </a:r>
            <a:r>
              <a:rPr i="0" lang="en" sz="900" u="none" cap="none" strike="noStrike">
                <a:solidFill>
                  <a:schemeClr val="dk1"/>
                </a:solidFill>
              </a:rPr>
              <a:t> </a:t>
            </a:r>
            <a:r>
              <a:rPr lang="en" sz="900">
                <a:solidFill>
                  <a:schemeClr val="dk1"/>
                </a:solidFill>
              </a:rPr>
              <a:t>Biteau</a:t>
            </a:r>
            <a:endParaRPr i="0" sz="900" u="none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171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Spline fit of the multi-messenger extragalactic spectrum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4" name="Google Shape;1464;p171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65" name="Google Shape;1465;p171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pic>
        <p:nvPicPr>
          <p:cNvPr id="1466" name="Google Shape;1466;p171" title="The_MM_EGAL_Background_2024_wGreaux.png"/>
          <p:cNvPicPr preferRelativeResize="0"/>
          <p:nvPr/>
        </p:nvPicPr>
        <p:blipFill rotWithShape="1">
          <a:blip r:embed="rId3">
            <a:alphaModFix/>
          </a:blip>
          <a:srcRect b="0" l="129" r="129" t="0"/>
          <a:stretch/>
        </p:blipFill>
        <p:spPr>
          <a:xfrm>
            <a:off x="1371600" y="1005840"/>
            <a:ext cx="6400799" cy="398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" name="Google Shape;1467;p171" title="The_Fitted_EBL_202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75" y="2589525"/>
            <a:ext cx="3358377" cy="247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" name="Google Shape;1468;p171" title="The_Fitted_CXB_CGB_202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5900" y="984325"/>
            <a:ext cx="3011251" cy="222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9" name="Google Shape;1469;p171"/>
          <p:cNvSpPr/>
          <p:nvPr/>
        </p:nvSpPr>
        <p:spPr>
          <a:xfrm>
            <a:off x="3775950" y="2460450"/>
            <a:ext cx="1777200" cy="1374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0" name="Google Shape;1470;p171"/>
          <p:cNvSpPr/>
          <p:nvPr/>
        </p:nvSpPr>
        <p:spPr>
          <a:xfrm>
            <a:off x="2902025" y="1822200"/>
            <a:ext cx="873900" cy="870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71" name="Google Shape;1471;p171"/>
          <p:cNvCxnSpPr/>
          <p:nvPr/>
        </p:nvCxnSpPr>
        <p:spPr>
          <a:xfrm flipH="1" rot="10800000">
            <a:off x="5553300" y="1036650"/>
            <a:ext cx="530400" cy="1423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72" name="Google Shape;1472;p171"/>
          <p:cNvCxnSpPr/>
          <p:nvPr/>
        </p:nvCxnSpPr>
        <p:spPr>
          <a:xfrm flipH="1" rot="10800000">
            <a:off x="5563125" y="2951400"/>
            <a:ext cx="510600" cy="883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73" name="Google Shape;1473;p171"/>
          <p:cNvCxnSpPr/>
          <p:nvPr/>
        </p:nvCxnSpPr>
        <p:spPr>
          <a:xfrm rot="10800000">
            <a:off x="2903575" y="2694075"/>
            <a:ext cx="485700" cy="177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74" name="Google Shape;1474;p171"/>
          <p:cNvCxnSpPr/>
          <p:nvPr/>
        </p:nvCxnSpPr>
        <p:spPr>
          <a:xfrm flipH="1" rot="10800000">
            <a:off x="431025" y="2692575"/>
            <a:ext cx="3342000" cy="180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8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172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The UHECR Background</a:t>
            </a:r>
            <a:endParaRPr b="1" sz="2200"/>
          </a:p>
        </p:txBody>
      </p:sp>
      <p:cxnSp>
        <p:nvCxnSpPr>
          <p:cNvPr id="1480" name="Google Shape;1480;p172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81" name="Google Shape;1481;p172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pic>
        <p:nvPicPr>
          <p:cNvPr id="1482" name="Google Shape;1482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80" y="1170432"/>
            <a:ext cx="4864609" cy="382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3" name="Google Shape;1483;p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2005" y="2809524"/>
            <a:ext cx="3050352" cy="199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1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7113" y="1151539"/>
            <a:ext cx="1786212" cy="1319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1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61826" y="1170878"/>
            <a:ext cx="1815870" cy="1311209"/>
          </a:xfrm>
          <a:prstGeom prst="rect">
            <a:avLst/>
          </a:prstGeom>
          <a:noFill/>
          <a:ln>
            <a:noFill/>
          </a:ln>
        </p:spPr>
      </p:pic>
      <p:sp>
        <p:nvSpPr>
          <p:cNvPr id="1486" name="Google Shape;1486;p172"/>
          <p:cNvSpPr txBox="1"/>
          <p:nvPr/>
        </p:nvSpPr>
        <p:spPr>
          <a:xfrm>
            <a:off x="6140450" y="908125"/>
            <a:ext cx="23829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64000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Credits: Tsunesada+ ‘21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487" name="Google Shape;1487;p172"/>
          <p:cNvSpPr txBox="1"/>
          <p:nvPr/>
        </p:nvSpPr>
        <p:spPr>
          <a:xfrm>
            <a:off x="6216650" y="4870525"/>
            <a:ext cx="23829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64000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Credits: Tinyakov+ ‘21</a:t>
            </a:r>
            <a:endParaRPr sz="900">
              <a:solidFill>
                <a:schemeClr val="dk1"/>
              </a:solidFill>
            </a:endParaRPr>
          </a:p>
        </p:txBody>
      </p:sp>
      <p:cxnSp>
        <p:nvCxnSpPr>
          <p:cNvPr id="1488" name="Google Shape;1488;p172"/>
          <p:cNvCxnSpPr/>
          <p:nvPr/>
        </p:nvCxnSpPr>
        <p:spPr>
          <a:xfrm>
            <a:off x="6140450" y="2870200"/>
            <a:ext cx="15384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9" name="Google Shape;1489;p172"/>
          <p:cNvCxnSpPr/>
          <p:nvPr/>
        </p:nvCxnSpPr>
        <p:spPr>
          <a:xfrm>
            <a:off x="7202500" y="2817638"/>
            <a:ext cx="1428900" cy="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0" name="Google Shape;1490;p172"/>
          <p:cNvCxnSpPr/>
          <p:nvPr/>
        </p:nvCxnSpPr>
        <p:spPr>
          <a:xfrm>
            <a:off x="6364300" y="1527175"/>
            <a:ext cx="524100" cy="1352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1" name="Google Shape;1491;p172"/>
          <p:cNvCxnSpPr/>
          <p:nvPr/>
        </p:nvCxnSpPr>
        <p:spPr>
          <a:xfrm>
            <a:off x="7059625" y="1536700"/>
            <a:ext cx="514500" cy="1282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92" name="Google Shape;1492;p172"/>
          <p:cNvSpPr/>
          <p:nvPr/>
        </p:nvSpPr>
        <p:spPr>
          <a:xfrm>
            <a:off x="7202500" y="2739850"/>
            <a:ext cx="476400" cy="2379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93" name="Google Shape;1493;p172"/>
          <p:cNvCxnSpPr/>
          <p:nvPr/>
        </p:nvCxnSpPr>
        <p:spPr>
          <a:xfrm flipH="1">
            <a:off x="7662800" y="2393950"/>
            <a:ext cx="260400" cy="3501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94" name="Google Shape;1494;p172"/>
          <p:cNvSpPr txBox="1"/>
          <p:nvPr/>
        </p:nvSpPr>
        <p:spPr>
          <a:xfrm>
            <a:off x="7739025" y="2468975"/>
            <a:ext cx="1481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4"/>
                </a:solidFill>
              </a:rPr>
              <a:t>matched </a:t>
            </a:r>
            <a:r>
              <a:rPr b="1" i="1" lang="en" sz="1100">
                <a:solidFill>
                  <a:schemeClr val="accent4"/>
                </a:solidFill>
              </a:rPr>
              <a:t>E</a:t>
            </a:r>
            <a:r>
              <a:rPr b="1" lang="en" sz="1100">
                <a:solidFill>
                  <a:schemeClr val="accent4"/>
                </a:solidFill>
              </a:rPr>
              <a:t>-scales</a:t>
            </a:r>
            <a:endParaRPr b="1" sz="11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173"/>
          <p:cNvSpPr/>
          <p:nvPr/>
        </p:nvSpPr>
        <p:spPr>
          <a:xfrm>
            <a:off x="5141775" y="4172725"/>
            <a:ext cx="354000" cy="2916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0" name="Google Shape;1500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750" y="2371275"/>
            <a:ext cx="3638502" cy="26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1" name="Google Shape;1501;p173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Some landmarks in Auger anisotropy studies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2" name="Google Shape;1502;p173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03" name="Google Shape;1503;p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475" y="1217522"/>
            <a:ext cx="1956700" cy="98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p1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2125" y="1107612"/>
            <a:ext cx="2612767" cy="119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173"/>
          <p:cNvPicPr preferRelativeResize="0"/>
          <p:nvPr/>
        </p:nvPicPr>
        <p:blipFill rotWithShape="1">
          <a:blip r:embed="rId6">
            <a:alphaModFix/>
          </a:blip>
          <a:srcRect b="0" l="0" r="0" t="10071"/>
          <a:stretch/>
        </p:blipFill>
        <p:spPr>
          <a:xfrm>
            <a:off x="6486450" y="3368275"/>
            <a:ext cx="2419999" cy="1308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06" name="Google Shape;1506;p173"/>
          <p:cNvSpPr txBox="1"/>
          <p:nvPr/>
        </p:nvSpPr>
        <p:spPr>
          <a:xfrm>
            <a:off x="599800" y="914400"/>
            <a:ext cx="1931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Auger, Science 2007</a:t>
            </a:r>
            <a:endParaRPr sz="1100">
              <a:solidFill>
                <a:srgbClr val="999999"/>
              </a:solidFill>
            </a:endParaRPr>
          </a:p>
        </p:txBody>
      </p:sp>
      <p:sp>
        <p:nvSpPr>
          <p:cNvPr id="1507" name="Google Shape;1507;p173"/>
          <p:cNvSpPr txBox="1"/>
          <p:nvPr/>
        </p:nvSpPr>
        <p:spPr>
          <a:xfrm>
            <a:off x="4748100" y="914400"/>
            <a:ext cx="2217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Auger (incl. JB), Science 2017</a:t>
            </a:r>
            <a:endParaRPr sz="1100">
              <a:solidFill>
                <a:srgbClr val="999999"/>
              </a:solidFill>
            </a:endParaRPr>
          </a:p>
        </p:txBody>
      </p:sp>
      <p:sp>
        <p:nvSpPr>
          <p:cNvPr id="1508" name="Google Shape;1508;p173"/>
          <p:cNvSpPr txBox="1"/>
          <p:nvPr/>
        </p:nvSpPr>
        <p:spPr>
          <a:xfrm>
            <a:off x="6711075" y="3261350"/>
            <a:ext cx="20514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Auger, ApJL 2018, led by JB</a:t>
            </a:r>
            <a:endParaRPr sz="1100">
              <a:solidFill>
                <a:srgbClr val="999999"/>
              </a:solidFill>
            </a:endParaRPr>
          </a:p>
        </p:txBody>
      </p:sp>
      <p:grpSp>
        <p:nvGrpSpPr>
          <p:cNvPr id="1509" name="Google Shape;1509;p173"/>
          <p:cNvGrpSpPr/>
          <p:nvPr/>
        </p:nvGrpSpPr>
        <p:grpSpPr>
          <a:xfrm>
            <a:off x="6194373" y="4445571"/>
            <a:ext cx="805482" cy="437764"/>
            <a:chOff x="5115100" y="4924853"/>
            <a:chExt cx="2057425" cy="1118172"/>
          </a:xfrm>
        </p:grpSpPr>
        <p:pic>
          <p:nvPicPr>
            <p:cNvPr id="1510" name="Google Shape;1510;p17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5400000">
              <a:off x="5584727" y="4455227"/>
              <a:ext cx="1118172" cy="2057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1" name="Google Shape;1511;p173"/>
            <p:cNvSpPr/>
            <p:nvPr/>
          </p:nvSpPr>
          <p:spPr>
            <a:xfrm rot="-165093">
              <a:off x="5123416" y="5125398"/>
              <a:ext cx="1756841" cy="298182"/>
            </a:xfrm>
            <a:custGeom>
              <a:rect b="b" l="l" r="r" t="t"/>
              <a:pathLst>
                <a:path extrusionOk="0" h="13141" w="63174">
                  <a:moveTo>
                    <a:pt x="0" y="5244"/>
                  </a:moveTo>
                  <a:cubicBezTo>
                    <a:pt x="1951" y="5738"/>
                    <a:pt x="6581" y="8981"/>
                    <a:pt x="11704" y="8205"/>
                  </a:cubicBezTo>
                  <a:cubicBezTo>
                    <a:pt x="16828" y="7429"/>
                    <a:pt x="23573" y="1624"/>
                    <a:pt x="30741" y="590"/>
                  </a:cubicBezTo>
                  <a:cubicBezTo>
                    <a:pt x="37909" y="-444"/>
                    <a:pt x="49308" y="-91"/>
                    <a:pt x="54713" y="2001"/>
                  </a:cubicBezTo>
                  <a:cubicBezTo>
                    <a:pt x="60119" y="4093"/>
                    <a:pt x="61764" y="11284"/>
                    <a:pt x="63174" y="13141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1512" name="Google Shape;1512;p173"/>
          <p:cNvGrpSpPr/>
          <p:nvPr/>
        </p:nvGrpSpPr>
        <p:grpSpPr>
          <a:xfrm>
            <a:off x="4281720" y="2200478"/>
            <a:ext cx="805482" cy="437764"/>
            <a:chOff x="5115100" y="4025325"/>
            <a:chExt cx="2057425" cy="1118172"/>
          </a:xfrm>
        </p:grpSpPr>
        <p:pic>
          <p:nvPicPr>
            <p:cNvPr id="1513" name="Google Shape;1513;p17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5400000">
              <a:off x="5584726" y="3555699"/>
              <a:ext cx="1118172" cy="2057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4" name="Google Shape;1514;p173"/>
            <p:cNvSpPr/>
            <p:nvPr/>
          </p:nvSpPr>
          <p:spPr>
            <a:xfrm rot="-165093">
              <a:off x="5123416" y="4210998"/>
              <a:ext cx="1756841" cy="298182"/>
            </a:xfrm>
            <a:custGeom>
              <a:rect b="b" l="l" r="r" t="t"/>
              <a:pathLst>
                <a:path extrusionOk="0" h="13141" w="63174">
                  <a:moveTo>
                    <a:pt x="0" y="5244"/>
                  </a:moveTo>
                  <a:cubicBezTo>
                    <a:pt x="1951" y="5738"/>
                    <a:pt x="6581" y="8981"/>
                    <a:pt x="11704" y="8205"/>
                  </a:cubicBezTo>
                  <a:cubicBezTo>
                    <a:pt x="16828" y="7429"/>
                    <a:pt x="23573" y="1624"/>
                    <a:pt x="30741" y="590"/>
                  </a:cubicBezTo>
                  <a:cubicBezTo>
                    <a:pt x="37909" y="-444"/>
                    <a:pt x="49308" y="-91"/>
                    <a:pt x="54713" y="2001"/>
                  </a:cubicBezTo>
                  <a:cubicBezTo>
                    <a:pt x="60119" y="4093"/>
                    <a:pt x="61764" y="11284"/>
                    <a:pt x="63174" y="13141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1515" name="Google Shape;1515;p173"/>
          <p:cNvGrpSpPr/>
          <p:nvPr/>
        </p:nvGrpSpPr>
        <p:grpSpPr>
          <a:xfrm>
            <a:off x="193479" y="2200477"/>
            <a:ext cx="805482" cy="437764"/>
            <a:chOff x="5071988" y="5972303"/>
            <a:chExt cx="2057425" cy="1118172"/>
          </a:xfrm>
        </p:grpSpPr>
        <p:pic>
          <p:nvPicPr>
            <p:cNvPr id="1516" name="Google Shape;1516;p17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5400000">
              <a:off x="5541614" y="5502677"/>
              <a:ext cx="1118172" cy="2057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7" name="Google Shape;1517;p173"/>
            <p:cNvSpPr/>
            <p:nvPr/>
          </p:nvSpPr>
          <p:spPr>
            <a:xfrm rot="-165093">
              <a:off x="5123416" y="6192198"/>
              <a:ext cx="1756841" cy="298182"/>
            </a:xfrm>
            <a:custGeom>
              <a:rect b="b" l="l" r="r" t="t"/>
              <a:pathLst>
                <a:path extrusionOk="0" h="13141" w="63174">
                  <a:moveTo>
                    <a:pt x="0" y="5244"/>
                  </a:moveTo>
                  <a:cubicBezTo>
                    <a:pt x="1951" y="5738"/>
                    <a:pt x="6581" y="8981"/>
                    <a:pt x="11704" y="8205"/>
                  </a:cubicBezTo>
                  <a:cubicBezTo>
                    <a:pt x="16828" y="7429"/>
                    <a:pt x="23573" y="1624"/>
                    <a:pt x="30741" y="590"/>
                  </a:cubicBezTo>
                  <a:cubicBezTo>
                    <a:pt x="37909" y="-444"/>
                    <a:pt x="49308" y="-91"/>
                    <a:pt x="54713" y="2001"/>
                  </a:cubicBezTo>
                  <a:cubicBezTo>
                    <a:pt x="60119" y="4093"/>
                    <a:pt x="61764" y="11284"/>
                    <a:pt x="63174" y="13141"/>
                  </a:cubicBezTo>
                </a:path>
              </a:pathLst>
            </a:cu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1518" name="Google Shape;1518;p173"/>
          <p:cNvSpPr txBox="1"/>
          <p:nvPr/>
        </p:nvSpPr>
        <p:spPr>
          <a:xfrm>
            <a:off x="1019025" y="2218875"/>
            <a:ext cx="171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~ 27 evts ≥ 57 EeV</a:t>
            </a:r>
            <a:endParaRPr/>
          </a:p>
        </p:txBody>
      </p:sp>
      <p:sp>
        <p:nvSpPr>
          <p:cNvPr id="1519" name="Google Shape;1519;p173"/>
          <p:cNvSpPr txBox="1"/>
          <p:nvPr/>
        </p:nvSpPr>
        <p:spPr>
          <a:xfrm>
            <a:off x="5057625" y="2218875"/>
            <a:ext cx="164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~ 32,000 evts ≥ 8 EeV</a:t>
            </a:r>
            <a:endParaRPr/>
          </a:p>
        </p:txBody>
      </p:sp>
      <p:sp>
        <p:nvSpPr>
          <p:cNvPr id="1520" name="Google Shape;1520;p173"/>
          <p:cNvSpPr txBox="1"/>
          <p:nvPr/>
        </p:nvSpPr>
        <p:spPr>
          <a:xfrm>
            <a:off x="7086225" y="4445575"/>
            <a:ext cx="149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~ 900 evts ≥ 39 EeV</a:t>
            </a:r>
            <a:endParaRPr/>
          </a:p>
        </p:txBody>
      </p:sp>
      <p:sp>
        <p:nvSpPr>
          <p:cNvPr id="1521" name="Google Shape;1521;p173"/>
          <p:cNvSpPr/>
          <p:nvPr/>
        </p:nvSpPr>
        <p:spPr>
          <a:xfrm>
            <a:off x="2546403" y="3981252"/>
            <a:ext cx="91800" cy="91800"/>
          </a:xfrm>
          <a:prstGeom prst="ellipse">
            <a:avLst/>
          </a:prstGeom>
          <a:solidFill>
            <a:srgbClr val="E69138"/>
          </a:solidFill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2" name="Google Shape;1522;p173"/>
          <p:cNvSpPr/>
          <p:nvPr/>
        </p:nvSpPr>
        <p:spPr>
          <a:xfrm>
            <a:off x="3007563" y="3651288"/>
            <a:ext cx="91800" cy="918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1523" name="Google Shape;1523;p173"/>
          <p:cNvSpPr/>
          <p:nvPr/>
        </p:nvSpPr>
        <p:spPr>
          <a:xfrm>
            <a:off x="3111658" y="3618327"/>
            <a:ext cx="91800" cy="91800"/>
          </a:xfrm>
          <a:prstGeom prst="ellipse">
            <a:avLst/>
          </a:prstGeom>
          <a:solidFill>
            <a:srgbClr val="990000"/>
          </a:solidFill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24" name="Google Shape;1524;p173"/>
          <p:cNvCxnSpPr>
            <a:stCxn id="1521" idx="0"/>
            <a:endCxn id="1518" idx="2"/>
          </p:cNvCxnSpPr>
          <p:nvPr/>
        </p:nvCxnSpPr>
        <p:spPr>
          <a:xfrm flipH="1" rot="5400000">
            <a:off x="1507353" y="2896302"/>
            <a:ext cx="1454700" cy="715200"/>
          </a:xfrm>
          <a:prstGeom prst="bentConnector3">
            <a:avLst>
              <a:gd fmla="val 49996" name="adj1"/>
            </a:avLst>
          </a:prstGeom>
          <a:noFill/>
          <a:ln cap="flat" cmpd="sng" w="1905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25" name="Google Shape;1525;p173"/>
          <p:cNvCxnSpPr>
            <a:stCxn id="1522" idx="0"/>
            <a:endCxn id="1519" idx="2"/>
          </p:cNvCxnSpPr>
          <p:nvPr/>
        </p:nvCxnSpPr>
        <p:spPr>
          <a:xfrm rot="-5400000">
            <a:off x="3905163" y="1674888"/>
            <a:ext cx="1124700" cy="2828100"/>
          </a:xfrm>
          <a:prstGeom prst="bentConnector3">
            <a:avLst>
              <a:gd fmla="val 56830" name="adj1"/>
            </a:avLst>
          </a:prstGeom>
          <a:noFill/>
          <a:ln cap="flat" cmpd="sng" w="1905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26" name="Google Shape;1526;p173"/>
          <p:cNvCxnSpPr>
            <a:stCxn id="1508" idx="0"/>
            <a:endCxn id="1523" idx="0"/>
          </p:cNvCxnSpPr>
          <p:nvPr/>
        </p:nvCxnSpPr>
        <p:spPr>
          <a:xfrm rot="5400000">
            <a:off x="5268675" y="1150250"/>
            <a:ext cx="357000" cy="4579200"/>
          </a:xfrm>
          <a:prstGeom prst="bentConnector3">
            <a:avLst>
              <a:gd fmla="val -32458" name="adj1"/>
            </a:avLst>
          </a:prstGeom>
          <a:noFill/>
          <a:ln cap="flat" cmpd="sng" w="1905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27" name="Google Shape;1527;p173"/>
          <p:cNvSpPr txBox="1"/>
          <p:nvPr/>
        </p:nvSpPr>
        <p:spPr>
          <a:xfrm>
            <a:off x="2531175" y="1109825"/>
            <a:ext cx="21729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First steps: hint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20 out of 27 evts within 3°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of nearby galaxies → ~3σ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10 evts in particular clustered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in the </a:t>
            </a:r>
            <a:r>
              <a:rPr b="1" lang="en" sz="1100">
                <a:solidFill>
                  <a:srgbClr val="E69138"/>
                </a:solidFill>
              </a:rPr>
              <a:t>Centaurus region</a:t>
            </a:r>
            <a:endParaRPr b="1" sz="1100">
              <a:solidFill>
                <a:srgbClr val="E69138"/>
              </a:solidFill>
            </a:endParaRPr>
          </a:p>
        </p:txBody>
      </p:sp>
      <p:sp>
        <p:nvSpPr>
          <p:cNvPr id="1528" name="Google Shape;1528;p173"/>
          <p:cNvSpPr txBox="1"/>
          <p:nvPr/>
        </p:nvSpPr>
        <p:spPr>
          <a:xfrm>
            <a:off x="7255575" y="1109825"/>
            <a:ext cx="19566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Maturity: discovery</a:t>
            </a:r>
            <a:endParaRPr sz="13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</a:rPr>
              <a:t>6σ dipolar</a:t>
            </a:r>
            <a:r>
              <a:rPr lang="en" sz="1100">
                <a:solidFill>
                  <a:schemeClr val="dk1"/>
                </a:solidFill>
              </a:rPr>
              <a:t>-like flux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In line with nearby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</a:rPr>
              <a:t>galaxy stellar mass </a:t>
            </a:r>
            <a:endParaRPr b="1" sz="1100">
              <a:solidFill>
                <a:srgbClr val="CC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</a:rPr>
              <a:t>distribution</a:t>
            </a:r>
            <a:r>
              <a:rPr lang="en" sz="1100">
                <a:solidFill>
                  <a:schemeClr val="dk1"/>
                </a:solidFill>
              </a:rPr>
              <a:t> (2MRS)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529" name="Google Shape;1529;p173"/>
          <p:cNvSpPr txBox="1"/>
          <p:nvPr/>
        </p:nvSpPr>
        <p:spPr>
          <a:xfrm>
            <a:off x="4704075" y="3268375"/>
            <a:ext cx="1956600" cy="15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Revival: a trail?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990000"/>
                </a:solidFill>
              </a:rPr>
              <a:t>4σ evidence</a:t>
            </a:r>
            <a:r>
              <a:rPr lang="en" sz="1100">
                <a:solidFill>
                  <a:schemeClr val="dk1"/>
                </a:solidFill>
              </a:rPr>
              <a:t> for ~10% excess from nearby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990000"/>
                </a:solidFill>
              </a:rPr>
              <a:t>starbursts </a:t>
            </a:r>
            <a:r>
              <a:rPr lang="en" sz="1100">
                <a:solidFill>
                  <a:srgbClr val="990000"/>
                </a:solidFill>
              </a:rPr>
              <a:t>(23 brightest)</a:t>
            </a:r>
            <a:endParaRPr sz="1100">
              <a:solidFill>
                <a:srgbClr val="99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Now  </a:t>
            </a:r>
            <a:r>
              <a:rPr b="1" lang="en" sz="1100">
                <a:solidFill>
                  <a:schemeClr val="lt1"/>
                </a:solidFill>
              </a:rPr>
              <a:t>4.5σ</a:t>
            </a:r>
            <a:endParaRPr b="1"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Auger, JCAP ‘24</a:t>
            </a:r>
            <a:endParaRPr sz="1100">
              <a:solidFill>
                <a:schemeClr val="dk2"/>
              </a:solidFill>
            </a:endParaRPr>
          </a:p>
        </p:txBody>
      </p:sp>
      <p:cxnSp>
        <p:nvCxnSpPr>
          <p:cNvPr id="1530" name="Google Shape;1530;p173"/>
          <p:cNvCxnSpPr/>
          <p:nvPr/>
        </p:nvCxnSpPr>
        <p:spPr>
          <a:xfrm rot="10800000">
            <a:off x="921775" y="2429075"/>
            <a:ext cx="0" cy="192300"/>
          </a:xfrm>
          <a:prstGeom prst="straightConnector1">
            <a:avLst/>
          </a:prstGeom>
          <a:noFill/>
          <a:ln cap="flat" cmpd="sng" w="19050">
            <a:solidFill>
              <a:srgbClr val="E69138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531" name="Google Shape;1531;p173"/>
          <p:cNvCxnSpPr/>
          <p:nvPr/>
        </p:nvCxnSpPr>
        <p:spPr>
          <a:xfrm rot="10800000">
            <a:off x="4748100" y="2429075"/>
            <a:ext cx="0" cy="1923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532" name="Google Shape;1532;p173"/>
          <p:cNvCxnSpPr/>
          <p:nvPr/>
        </p:nvCxnSpPr>
        <p:spPr>
          <a:xfrm rot="10800000">
            <a:off x="6871400" y="4684375"/>
            <a:ext cx="0" cy="192300"/>
          </a:xfrm>
          <a:prstGeom prst="straightConnector1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533" name="Google Shape;1533;p173"/>
          <p:cNvSpPr txBox="1"/>
          <p:nvPr/>
        </p:nvSpPr>
        <p:spPr>
          <a:xfrm rot="-5400000">
            <a:off x="174400" y="3517000"/>
            <a:ext cx="201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Alves Batista+ (incl. JB) ‘19</a:t>
            </a:r>
            <a:endParaRPr sz="1100">
              <a:solidFill>
                <a:srgbClr val="999999"/>
              </a:solidFill>
            </a:endParaRPr>
          </a:p>
        </p:txBody>
      </p:sp>
      <p:sp>
        <p:nvSpPr>
          <p:cNvPr id="1534" name="Google Shape;1534;p173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9" name="Google Shape;1539;p174"/>
          <p:cNvPicPr preferRelativeResize="0"/>
          <p:nvPr/>
        </p:nvPicPr>
        <p:blipFill rotWithShape="1">
          <a:blip r:embed="rId3">
            <a:alphaModFix/>
          </a:blip>
          <a:srcRect b="14627" l="0" r="0" t="2122"/>
          <a:stretch/>
        </p:blipFill>
        <p:spPr>
          <a:xfrm>
            <a:off x="579100" y="900300"/>
            <a:ext cx="3331350" cy="184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0" name="Google Shape;1540;p174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Status of the TA hotspots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41" name="Google Shape;1541;p174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42" name="Google Shape;1542;p174"/>
          <p:cNvSpPr txBox="1"/>
          <p:nvPr/>
        </p:nvSpPr>
        <p:spPr>
          <a:xfrm rot="-5400000">
            <a:off x="-813000" y="1713475"/>
            <a:ext cx="21438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Auger + TA data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Credits: L. Caccianiga for Auger &amp; TA</a:t>
            </a:r>
            <a:endParaRPr sz="900">
              <a:solidFill>
                <a:srgbClr val="666666"/>
              </a:solidFill>
            </a:endParaRPr>
          </a:p>
        </p:txBody>
      </p:sp>
      <p:sp>
        <p:nvSpPr>
          <p:cNvPr id="1543" name="Google Shape;1543;p174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grpSp>
        <p:nvGrpSpPr>
          <p:cNvPr id="1544" name="Google Shape;1544;p174"/>
          <p:cNvGrpSpPr/>
          <p:nvPr/>
        </p:nvGrpSpPr>
        <p:grpSpPr>
          <a:xfrm>
            <a:off x="4467353" y="1062368"/>
            <a:ext cx="4303216" cy="4020066"/>
            <a:chOff x="4319127" y="866514"/>
            <a:chExt cx="4664733" cy="4357795"/>
          </a:xfrm>
        </p:grpSpPr>
        <p:grpSp>
          <p:nvGrpSpPr>
            <p:cNvPr id="1545" name="Google Shape;1545;p174"/>
            <p:cNvGrpSpPr/>
            <p:nvPr/>
          </p:nvGrpSpPr>
          <p:grpSpPr>
            <a:xfrm>
              <a:off x="4319127" y="866514"/>
              <a:ext cx="4664733" cy="2876424"/>
              <a:chOff x="1653475" y="1929384"/>
              <a:chExt cx="4246844" cy="2618740"/>
            </a:xfrm>
          </p:grpSpPr>
          <p:pic>
            <p:nvPicPr>
              <p:cNvPr id="1546" name="Google Shape;1546;p174"/>
              <p:cNvPicPr preferRelativeResize="0"/>
              <p:nvPr/>
            </p:nvPicPr>
            <p:blipFill rotWithShape="1">
              <a:blip r:embed="rId4">
                <a:alphaModFix/>
              </a:blip>
              <a:srcRect b="27514" l="3246" r="13930" t="7100"/>
              <a:stretch/>
            </p:blipFill>
            <p:spPr>
              <a:xfrm>
                <a:off x="1828162" y="1956825"/>
                <a:ext cx="3653789" cy="25912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7" name="Google Shape;1547;p174"/>
              <p:cNvPicPr preferRelativeResize="0"/>
              <p:nvPr/>
            </p:nvPicPr>
            <p:blipFill rotWithShape="1">
              <a:blip r:embed="rId4">
                <a:alphaModFix/>
              </a:blip>
              <a:srcRect b="9709" l="85970" r="1126" t="6439"/>
              <a:stretch/>
            </p:blipFill>
            <p:spPr>
              <a:xfrm>
                <a:off x="5517850" y="1929384"/>
                <a:ext cx="382468" cy="22128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8" name="Google Shape;1548;p174"/>
              <p:cNvPicPr preferRelativeResize="0"/>
              <p:nvPr/>
            </p:nvPicPr>
            <p:blipFill rotWithShape="1">
              <a:blip r:embed="rId4">
                <a:alphaModFix/>
              </a:blip>
              <a:srcRect b="38255" l="0" r="96795" t="34614"/>
              <a:stretch/>
            </p:blipFill>
            <p:spPr>
              <a:xfrm>
                <a:off x="1653475" y="2469625"/>
                <a:ext cx="141349" cy="1075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49" name="Google Shape;1549;p174" title="windows-supergal.png"/>
            <p:cNvPicPr preferRelativeResize="0"/>
            <p:nvPr/>
          </p:nvPicPr>
          <p:blipFill rotWithShape="1">
            <a:blip r:embed="rId5">
              <a:alphaModFix/>
            </a:blip>
            <a:srcRect b="0" l="0" r="0" t="5490"/>
            <a:stretch/>
          </p:blipFill>
          <p:spPr>
            <a:xfrm>
              <a:off x="4425696" y="3280975"/>
              <a:ext cx="4096512" cy="19433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50" name="Google Shape;1550;p174"/>
          <p:cNvSpPr txBox="1"/>
          <p:nvPr/>
        </p:nvSpPr>
        <p:spPr>
          <a:xfrm>
            <a:off x="3107387" y="4503275"/>
            <a:ext cx="22488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Auger Coll., accepted in ApJ </a:t>
            </a:r>
            <a:endParaRPr sz="1000">
              <a:solidFill>
                <a:srgbClr val="999999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(arXiv:2407.06874) </a:t>
            </a:r>
            <a:endParaRPr sz="1000">
              <a:solidFill>
                <a:srgbClr val="999999"/>
              </a:solidFill>
            </a:endParaRPr>
          </a:p>
        </p:txBody>
      </p:sp>
      <p:grpSp>
        <p:nvGrpSpPr>
          <p:cNvPr id="1551" name="Google Shape;1551;p174"/>
          <p:cNvGrpSpPr/>
          <p:nvPr/>
        </p:nvGrpSpPr>
        <p:grpSpPr>
          <a:xfrm>
            <a:off x="798616" y="2962656"/>
            <a:ext cx="3036024" cy="1466789"/>
            <a:chOff x="1537662" y="3225725"/>
            <a:chExt cx="2864444" cy="1383894"/>
          </a:xfrm>
        </p:grpSpPr>
        <p:pic>
          <p:nvPicPr>
            <p:cNvPr id="1552" name="Google Shape;1552;p174"/>
            <p:cNvPicPr preferRelativeResize="0"/>
            <p:nvPr/>
          </p:nvPicPr>
          <p:blipFill rotWithShape="1">
            <a:blip r:embed="rId6">
              <a:alphaModFix/>
            </a:blip>
            <a:srcRect b="77503" l="61681" r="17759" t="0"/>
            <a:stretch/>
          </p:blipFill>
          <p:spPr>
            <a:xfrm>
              <a:off x="3189025" y="3225725"/>
              <a:ext cx="1213074" cy="2379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53" name="Google Shape;1553;p174"/>
            <p:cNvGrpSpPr/>
            <p:nvPr/>
          </p:nvGrpSpPr>
          <p:grpSpPr>
            <a:xfrm>
              <a:off x="1537662" y="3540726"/>
              <a:ext cx="2864444" cy="1068893"/>
              <a:chOff x="517800" y="4051800"/>
              <a:chExt cx="1932823" cy="721250"/>
            </a:xfrm>
          </p:grpSpPr>
          <p:pic>
            <p:nvPicPr>
              <p:cNvPr id="1554" name="Google Shape;1554;p174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86749" t="21179"/>
              <a:stretch/>
            </p:blipFill>
            <p:spPr>
              <a:xfrm>
                <a:off x="517800" y="4051800"/>
                <a:ext cx="676499" cy="7212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5" name="Google Shape;1555;p174"/>
              <p:cNvPicPr preferRelativeResize="0"/>
              <p:nvPr/>
            </p:nvPicPr>
            <p:blipFill rotWithShape="1">
              <a:blip r:embed="rId6">
                <a:alphaModFix/>
              </a:blip>
              <a:srcRect b="0" l="53990" r="37428" t="21179"/>
              <a:stretch/>
            </p:blipFill>
            <p:spPr>
              <a:xfrm>
                <a:off x="1600200" y="4051800"/>
                <a:ext cx="438098" cy="7212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6" name="Google Shape;1556;p174"/>
              <p:cNvPicPr preferRelativeResize="0"/>
              <p:nvPr/>
            </p:nvPicPr>
            <p:blipFill rotWithShape="1">
              <a:blip r:embed="rId6">
                <a:alphaModFix/>
              </a:blip>
              <a:srcRect b="0" l="31332" r="60598" t="21179"/>
              <a:stretch/>
            </p:blipFill>
            <p:spPr>
              <a:xfrm>
                <a:off x="1188720" y="4051800"/>
                <a:ext cx="412001" cy="7212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7" name="Google Shape;1557;p174"/>
              <p:cNvPicPr preferRelativeResize="0"/>
              <p:nvPr/>
            </p:nvPicPr>
            <p:blipFill rotWithShape="1">
              <a:blip r:embed="rId6">
                <a:alphaModFix/>
              </a:blip>
              <a:srcRect b="0" l="80851" r="10567" t="21179"/>
              <a:stretch/>
            </p:blipFill>
            <p:spPr>
              <a:xfrm>
                <a:off x="2012525" y="4051800"/>
                <a:ext cx="438098" cy="7212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58" name="Google Shape;1558;p174"/>
            <p:cNvPicPr preferRelativeResize="0"/>
            <p:nvPr/>
          </p:nvPicPr>
          <p:blipFill rotWithShape="1">
            <a:blip r:embed="rId6">
              <a:alphaModFix/>
            </a:blip>
            <a:srcRect b="77503" l="6872" r="78710" t="0"/>
            <a:stretch/>
          </p:blipFill>
          <p:spPr>
            <a:xfrm>
              <a:off x="2109800" y="3225725"/>
              <a:ext cx="850617" cy="237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3" name="Google Shape;1563;p175"/>
          <p:cNvPicPr preferRelativeResize="0"/>
          <p:nvPr/>
        </p:nvPicPr>
        <p:blipFill rotWithShape="1">
          <a:blip r:embed="rId3">
            <a:alphaModFix/>
          </a:blip>
          <a:srcRect b="5159" l="3008" r="49238" t="0"/>
          <a:stretch/>
        </p:blipFill>
        <p:spPr>
          <a:xfrm>
            <a:off x="3788350" y="1426025"/>
            <a:ext cx="5210826" cy="353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4" name="Google Shape;1564;p175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Continuous losses of protons: p-ɣ on the CMB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65" name="Google Shape;1565;p175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66" name="Google Shape;1566;p175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pic>
        <p:nvPicPr>
          <p:cNvPr descr="\begin{align}&#10;p+\gamma &#10;&amp;\rightarrow p + e⁺ + e^- \\&#10;&amp;\rightarrow p + \pi^0 \\&#10;&amp; \rightarrow n + \pi^+&#10;&#10;\end{align}&#10;%e7005cb5-cd54-4d10-9d9a-e6fc31a6c2c6" id="1567" name="Google Shape;1567;p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926" y="1734144"/>
            <a:ext cx="2000424" cy="882080"/>
          </a:xfrm>
          <a:prstGeom prst="rect">
            <a:avLst/>
          </a:prstGeom>
          <a:noFill/>
          <a:ln>
            <a:noFill/>
          </a:ln>
        </p:spPr>
      </p:pic>
      <p:sp>
        <p:nvSpPr>
          <p:cNvPr id="1568" name="Google Shape;1568;p175"/>
          <p:cNvSpPr txBox="1"/>
          <p:nvPr/>
        </p:nvSpPr>
        <p:spPr>
          <a:xfrm>
            <a:off x="6499942" y="1502225"/>
            <a:ext cx="22251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Credit: Aloisio ‘17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1569" name="Google Shape;1569;p175"/>
          <p:cNvSpPr/>
          <p:nvPr/>
        </p:nvSpPr>
        <p:spPr>
          <a:xfrm>
            <a:off x="414850" y="1734175"/>
            <a:ext cx="2147400" cy="882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0" name="Google Shape;1570;p175"/>
          <p:cNvSpPr txBox="1"/>
          <p:nvPr/>
        </p:nvSpPr>
        <p:spPr>
          <a:xfrm>
            <a:off x="414850" y="2685163"/>
            <a:ext cx="3000000" cy="20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Threshold for π photoproduction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2</a:t>
            </a:r>
            <a:r>
              <a:rPr i="1" lang="en">
                <a:solidFill>
                  <a:schemeClr val="dk1"/>
                </a:solidFill>
              </a:rPr>
              <a:t>m</a:t>
            </a:r>
            <a:r>
              <a:rPr baseline="-25000" lang="en">
                <a:solidFill>
                  <a:schemeClr val="dk1"/>
                </a:solidFill>
              </a:rPr>
              <a:t>p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i="1" lang="en">
                <a:solidFill>
                  <a:schemeClr val="dk1"/>
                </a:solidFill>
              </a:rPr>
              <a:t>m</a:t>
            </a:r>
            <a:r>
              <a:rPr baseline="-25000" lang="en">
                <a:solidFill>
                  <a:schemeClr val="dk1"/>
                </a:solidFill>
              </a:rPr>
              <a:t>π</a:t>
            </a:r>
            <a:r>
              <a:rPr lang="en">
                <a:solidFill>
                  <a:schemeClr val="dk1"/>
                </a:solidFill>
              </a:rPr>
              <a:t> / 4</a:t>
            </a:r>
            <a:r>
              <a:rPr i="1" lang="en">
                <a:solidFill>
                  <a:schemeClr val="dk1"/>
                </a:solidFill>
              </a:rPr>
              <a:t>ϵ</a:t>
            </a:r>
            <a:r>
              <a:rPr lang="en">
                <a:solidFill>
                  <a:schemeClr val="dk1"/>
                </a:solidFill>
              </a:rPr>
              <a:t> ~ </a:t>
            </a:r>
            <a:r>
              <a:rPr b="1" lang="en">
                <a:solidFill>
                  <a:schemeClr val="dk1"/>
                </a:solidFill>
              </a:rPr>
              <a:t>50 EeV</a:t>
            </a:r>
            <a:r>
              <a:rPr lang="en">
                <a:solidFill>
                  <a:schemeClr val="dk1"/>
                </a:solidFill>
              </a:rPr>
              <a:t> x (</a:t>
            </a:r>
            <a:r>
              <a:rPr i="1" lang="en">
                <a:solidFill>
                  <a:schemeClr val="dk1"/>
                </a:solidFill>
              </a:rPr>
              <a:t>λ</a:t>
            </a:r>
            <a:r>
              <a:rPr lang="en">
                <a:solidFill>
                  <a:schemeClr val="dk1"/>
                </a:solidFill>
              </a:rPr>
              <a:t> / 1 mm)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Note: p @ 50 EeV → </a:t>
            </a:r>
            <a:r>
              <a:rPr i="1" lang="en" u="sng">
                <a:solidFill>
                  <a:schemeClr val="dk1"/>
                </a:solidFill>
              </a:rPr>
              <a:t>unobserved</a:t>
            </a:r>
            <a:r>
              <a:rPr lang="en">
                <a:solidFill>
                  <a:schemeClr val="dk1"/>
                </a:solidFill>
              </a:rPr>
              <a:t>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Center of mass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(50 EeV</a:t>
            </a:r>
            <a:r>
              <a:rPr b="1"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x 1 meV)</a:t>
            </a:r>
            <a:r>
              <a:rPr baseline="30000" lang="en">
                <a:solidFill>
                  <a:schemeClr val="dk1"/>
                </a:solidFill>
              </a:rPr>
              <a:t>½</a:t>
            </a:r>
            <a:r>
              <a:rPr lang="en">
                <a:solidFill>
                  <a:schemeClr val="dk1"/>
                </a:solidFill>
              </a:rPr>
              <a:t> ~ 0.2 GeV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Neutron = proton in the IGM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ɣcτ ~ 10 kpc x (</a:t>
            </a:r>
            <a:r>
              <a:rPr i="1" lang="en">
                <a:solidFill>
                  <a:schemeClr val="dk1"/>
                </a:solidFill>
              </a:rPr>
              <a:t>E</a:t>
            </a:r>
            <a:r>
              <a:rPr lang="en">
                <a:solidFill>
                  <a:schemeClr val="dk1"/>
                </a:solidFill>
              </a:rPr>
              <a:t> / 1 EeV)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descr="\chi^{-1} = \frac{1}{E}  \frac{ {\rm d} E} {{\rm d} X}" id="1571" name="Google Shape;1571;p1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7150" y="962775"/>
            <a:ext cx="1363774" cy="5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2" name="Google Shape;1572;p175"/>
          <p:cNvSpPr/>
          <p:nvPr/>
        </p:nvSpPr>
        <p:spPr>
          <a:xfrm>
            <a:off x="3991850" y="1272516"/>
            <a:ext cx="207800" cy="442700"/>
          </a:xfrm>
          <a:custGeom>
            <a:rect b="b" l="l" r="r" t="t"/>
            <a:pathLst>
              <a:path extrusionOk="0" h="17708" w="8312">
                <a:moveTo>
                  <a:pt x="0" y="17708"/>
                </a:moveTo>
                <a:cubicBezTo>
                  <a:pt x="231" y="15110"/>
                  <a:pt x="0" y="5065"/>
                  <a:pt x="1385" y="2121"/>
                </a:cubicBezTo>
                <a:cubicBezTo>
                  <a:pt x="2770" y="-823"/>
                  <a:pt x="7158" y="389"/>
                  <a:pt x="8312" y="43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1573" name="Google Shape;1573;p175"/>
          <p:cNvSpPr txBox="1"/>
          <p:nvPr/>
        </p:nvSpPr>
        <p:spPr>
          <a:xfrm>
            <a:off x="7616550" y="2123550"/>
            <a:ext cx="68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c/H</a:t>
            </a:r>
            <a:r>
              <a:rPr b="1" baseline="-25000" lang="en">
                <a:solidFill>
                  <a:schemeClr val="dk2"/>
                </a:solidFill>
              </a:rPr>
              <a:t>0</a:t>
            </a:r>
            <a:endParaRPr baseline="-25000">
              <a:solidFill>
                <a:schemeClr val="dk2"/>
              </a:solidFill>
            </a:endParaRPr>
          </a:p>
        </p:txBody>
      </p:sp>
      <p:sp>
        <p:nvSpPr>
          <p:cNvPr id="1574" name="Google Shape;1574;p175"/>
          <p:cNvSpPr/>
          <p:nvPr/>
        </p:nvSpPr>
        <p:spPr>
          <a:xfrm flipH="1" rot="5400000">
            <a:off x="8122244" y="1992619"/>
            <a:ext cx="303367" cy="372045"/>
          </a:xfrm>
          <a:custGeom>
            <a:rect b="b" l="l" r="r" t="t"/>
            <a:pathLst>
              <a:path extrusionOk="0" h="17708" w="8312">
                <a:moveTo>
                  <a:pt x="0" y="17708"/>
                </a:moveTo>
                <a:cubicBezTo>
                  <a:pt x="231" y="15110"/>
                  <a:pt x="0" y="5065"/>
                  <a:pt x="1385" y="2121"/>
                </a:cubicBezTo>
                <a:cubicBezTo>
                  <a:pt x="2770" y="-823"/>
                  <a:pt x="7158" y="389"/>
                  <a:pt x="8312" y="4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1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0" name="Google Shape;1580;p176"/>
          <p:cNvSpPr txBox="1"/>
          <p:nvPr/>
        </p:nvSpPr>
        <p:spPr>
          <a:xfrm>
            <a:off x="6899186" y="1629525"/>
            <a:ext cx="1381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Biehl+ A&amp;A ‘18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1581" name="Google Shape;1581;p176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Escape spectrum: neutrons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82" name="Google Shape;1582;p176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83" name="Google Shape;1583;p176" title="Detected_free_gammaP_Sibyll2.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25" y="1868385"/>
            <a:ext cx="3161549" cy="227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176" title="Emissiviti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4880" y="1868397"/>
            <a:ext cx="3161549" cy="227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176"/>
          <p:cNvPicPr preferRelativeResize="0"/>
          <p:nvPr/>
        </p:nvPicPr>
        <p:blipFill rotWithShape="1">
          <a:blip r:embed="rId5">
            <a:alphaModFix/>
          </a:blip>
          <a:srcRect b="0" l="46848" r="0" t="50000"/>
          <a:stretch/>
        </p:blipFill>
        <p:spPr>
          <a:xfrm>
            <a:off x="6407322" y="1868375"/>
            <a:ext cx="2565228" cy="227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176"/>
          <p:cNvSpPr txBox="1"/>
          <p:nvPr/>
        </p:nvSpPr>
        <p:spPr>
          <a:xfrm>
            <a:off x="1171575" y="162172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Luce, Marafico, JB+ ApJ ’22 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1" name="Google Shape;1591;p177"/>
          <p:cNvPicPr preferRelativeResize="0"/>
          <p:nvPr/>
        </p:nvPicPr>
        <p:blipFill rotWithShape="1">
          <a:blip r:embed="rId3">
            <a:alphaModFix/>
          </a:blip>
          <a:srcRect b="5159" l="51115" r="1131" t="0"/>
          <a:stretch/>
        </p:blipFill>
        <p:spPr>
          <a:xfrm>
            <a:off x="3840480" y="1426025"/>
            <a:ext cx="5210826" cy="353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2" name="Google Shape;1592;p177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Catastrophic losses of nuclei: photo-erosion/disintegration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93" name="Google Shape;1593;p177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94" name="Google Shape;1594;p177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sp>
        <p:nvSpPr>
          <p:cNvPr id="1595" name="Google Shape;1595;p177"/>
          <p:cNvSpPr txBox="1"/>
          <p:nvPr/>
        </p:nvSpPr>
        <p:spPr>
          <a:xfrm>
            <a:off x="6499942" y="1502225"/>
            <a:ext cx="22251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Credit: Aloisio ‘17</a:t>
            </a:r>
            <a:endParaRPr sz="1100">
              <a:solidFill>
                <a:srgbClr val="666666"/>
              </a:solidFill>
            </a:endParaRPr>
          </a:p>
        </p:txBody>
      </p:sp>
      <p:grpSp>
        <p:nvGrpSpPr>
          <p:cNvPr id="1596" name="Google Shape;1596;p177"/>
          <p:cNvGrpSpPr/>
          <p:nvPr/>
        </p:nvGrpSpPr>
        <p:grpSpPr>
          <a:xfrm>
            <a:off x="414851" y="1758530"/>
            <a:ext cx="3090150" cy="350904"/>
            <a:chOff x="5235350" y="4450025"/>
            <a:chExt cx="2700000" cy="306600"/>
          </a:xfrm>
        </p:grpSpPr>
        <p:grpSp>
          <p:nvGrpSpPr>
            <p:cNvPr id="1597" name="Google Shape;1597;p177"/>
            <p:cNvGrpSpPr/>
            <p:nvPr/>
          </p:nvGrpSpPr>
          <p:grpSpPr>
            <a:xfrm>
              <a:off x="5297147" y="4469975"/>
              <a:ext cx="2573569" cy="266700"/>
              <a:chOff x="6484447" y="4266700"/>
              <a:chExt cx="2573569" cy="266700"/>
            </a:xfrm>
          </p:grpSpPr>
          <p:pic>
            <p:nvPicPr>
              <p:cNvPr descr="^A_Z X +\gamma \rightarrow ^{A-a-b}_{Z-b}Y + a n + bp&#10;%3ef21e32-712e-41df-9a48-247830f1fecb" id="1598" name="Google Shape;1598;p177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27441" t="0"/>
              <a:stretch/>
            </p:blipFill>
            <p:spPr>
              <a:xfrm>
                <a:off x="6484447" y="4266700"/>
                <a:ext cx="1852150" cy="266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^A_Z X +\gamma \rightarrow ^{A-a-b}_{Z-b}Y + a n + bp&#10;%3ef21e32-712e-41df-9a48-247830f1fecb" id="1599" name="Google Shape;1599;p177"/>
              <p:cNvPicPr preferRelativeResize="0"/>
              <p:nvPr/>
            </p:nvPicPr>
            <p:blipFill rotWithShape="1">
              <a:blip r:embed="rId4">
                <a:alphaModFix/>
              </a:blip>
              <a:srcRect b="0" l="71738" r="0" t="0"/>
              <a:stretch/>
            </p:blipFill>
            <p:spPr>
              <a:xfrm>
                <a:off x="8336590" y="4266700"/>
                <a:ext cx="721425" cy="266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00" name="Google Shape;1600;p177"/>
            <p:cNvSpPr/>
            <p:nvPr/>
          </p:nvSpPr>
          <p:spPr>
            <a:xfrm>
              <a:off x="5235350" y="4450025"/>
              <a:ext cx="2700000" cy="3066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\chi^{-1} = \frac{1}{E}  \frac{ {\rm d} E} {{\rm d} X}" id="1601" name="Google Shape;1601;p1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7150" y="962775"/>
            <a:ext cx="1363774" cy="5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2" name="Google Shape;1602;p177"/>
          <p:cNvSpPr/>
          <p:nvPr/>
        </p:nvSpPr>
        <p:spPr>
          <a:xfrm>
            <a:off x="3991850" y="1272516"/>
            <a:ext cx="207800" cy="442700"/>
          </a:xfrm>
          <a:custGeom>
            <a:rect b="b" l="l" r="r" t="t"/>
            <a:pathLst>
              <a:path extrusionOk="0" h="17708" w="8312">
                <a:moveTo>
                  <a:pt x="0" y="17708"/>
                </a:moveTo>
                <a:cubicBezTo>
                  <a:pt x="231" y="15110"/>
                  <a:pt x="0" y="5065"/>
                  <a:pt x="1385" y="2121"/>
                </a:cubicBezTo>
                <a:cubicBezTo>
                  <a:pt x="2770" y="-823"/>
                  <a:pt x="7158" y="389"/>
                  <a:pt x="8312" y="43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1603" name="Google Shape;1603;p177"/>
          <p:cNvSpPr/>
          <p:nvPr/>
        </p:nvSpPr>
        <p:spPr>
          <a:xfrm>
            <a:off x="4892375" y="3737700"/>
            <a:ext cx="1731900" cy="393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4" name="Google Shape;1604;p177"/>
          <p:cNvSpPr txBox="1"/>
          <p:nvPr/>
        </p:nvSpPr>
        <p:spPr>
          <a:xfrm>
            <a:off x="414850" y="2227975"/>
            <a:ext cx="34257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Photo-erosion driven by</a:t>
            </a:r>
            <a:endParaRPr b="1">
              <a:solidFill>
                <a:schemeClr val="dk1"/>
              </a:solidFill>
            </a:endParaRPr>
          </a:p>
          <a:p>
            <a:pPr indent="-18034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❏"/>
            </a:pPr>
            <a:r>
              <a:rPr i="1" lang="en">
                <a:solidFill>
                  <a:schemeClr val="dk1"/>
                </a:solidFill>
              </a:rPr>
              <a:t>ϵ</a:t>
            </a:r>
            <a:r>
              <a:rPr baseline="-25000" lang="en">
                <a:solidFill>
                  <a:schemeClr val="dk1"/>
                </a:solidFill>
              </a:rPr>
              <a:t>ɣ</a:t>
            </a:r>
            <a:r>
              <a:rPr lang="en">
                <a:solidFill>
                  <a:schemeClr val="dk1"/>
                </a:solidFill>
              </a:rPr>
              <a:t>’ ~ 10 MeV: giant dipole resonance</a:t>
            </a:r>
            <a:endParaRPr>
              <a:solidFill>
                <a:schemeClr val="dk1"/>
              </a:solidFill>
            </a:endParaRPr>
          </a:p>
          <a:p>
            <a:pPr indent="0" lvl="0" marL="3657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→</a:t>
            </a:r>
            <a:r>
              <a:rPr i="1" lang="en">
                <a:solidFill>
                  <a:schemeClr val="dk1"/>
                </a:solidFill>
              </a:rPr>
              <a:t>λ</a:t>
            </a:r>
            <a:r>
              <a:rPr baseline="-25000" lang="en">
                <a:solidFill>
                  <a:schemeClr val="dk1"/>
                </a:solidFill>
              </a:rPr>
              <a:t>ɣ</a:t>
            </a:r>
            <a:r>
              <a:rPr lang="en">
                <a:solidFill>
                  <a:schemeClr val="dk1"/>
                </a:solidFill>
              </a:rPr>
              <a:t> ~ 0.5 mm (CMB) for </a:t>
            </a:r>
            <a:r>
              <a:rPr i="1" lang="en">
                <a:solidFill>
                  <a:schemeClr val="dk1"/>
                </a:solidFill>
              </a:rPr>
              <a:t>E</a:t>
            </a:r>
            <a:r>
              <a:rPr baseline="-25000" lang="en">
                <a:solidFill>
                  <a:schemeClr val="dk1"/>
                </a:solidFill>
              </a:rPr>
              <a:t>X</a:t>
            </a:r>
            <a:r>
              <a:rPr lang="en">
                <a:solidFill>
                  <a:schemeClr val="dk1"/>
                </a:solidFill>
              </a:rPr>
              <a:t>/</a:t>
            </a:r>
            <a:r>
              <a:rPr i="1" lang="en">
                <a:solidFill>
                  <a:schemeClr val="dk1"/>
                </a:solidFill>
              </a:rPr>
              <a:t>A </a:t>
            </a:r>
            <a:r>
              <a:rPr lang="en">
                <a:solidFill>
                  <a:schemeClr val="dk1"/>
                </a:solidFill>
              </a:rPr>
              <a:t>~ 2 EeV</a:t>
            </a:r>
            <a:endParaRPr>
              <a:solidFill>
                <a:schemeClr val="dk1"/>
              </a:solidFill>
            </a:endParaRPr>
          </a:p>
          <a:p>
            <a:pPr indent="-180340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❏"/>
            </a:pPr>
            <a:r>
              <a:rPr i="1" lang="en">
                <a:solidFill>
                  <a:schemeClr val="dk1"/>
                </a:solidFill>
              </a:rPr>
              <a:t>ϵ</a:t>
            </a:r>
            <a:r>
              <a:rPr baseline="-25000" lang="en">
                <a:solidFill>
                  <a:schemeClr val="dk1"/>
                </a:solidFill>
              </a:rPr>
              <a:t>ɣ</a:t>
            </a:r>
            <a:r>
              <a:rPr lang="en">
                <a:solidFill>
                  <a:schemeClr val="dk1"/>
                </a:solidFill>
              </a:rPr>
              <a:t>’ ~ 30 MeV: quasi-deuteron process</a:t>
            </a:r>
            <a:endParaRPr>
              <a:solidFill>
                <a:schemeClr val="dk1"/>
              </a:solidFill>
            </a:endParaRPr>
          </a:p>
          <a:p>
            <a:pPr indent="-18034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❏"/>
            </a:pPr>
            <a:r>
              <a:rPr i="1" lang="en">
                <a:solidFill>
                  <a:schemeClr val="dk1"/>
                </a:solidFill>
              </a:rPr>
              <a:t>ϵ</a:t>
            </a:r>
            <a:r>
              <a:rPr baseline="-25000" lang="en">
                <a:solidFill>
                  <a:schemeClr val="dk1"/>
                </a:solidFill>
              </a:rPr>
              <a:t>ɣ</a:t>
            </a:r>
            <a:r>
              <a:rPr lang="en">
                <a:solidFill>
                  <a:schemeClr val="dk1"/>
                </a:solidFill>
              </a:rPr>
              <a:t>’ &gt; 150 MeV: baryon resonance</a:t>
            </a:r>
            <a:endParaRPr>
              <a:solidFill>
                <a:schemeClr val="dk1"/>
              </a:solidFill>
            </a:endParaRPr>
          </a:p>
          <a:p>
            <a:pPr indent="0" lvl="0" marL="36576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→</a:t>
            </a:r>
            <a:r>
              <a:rPr i="1" lang="en">
                <a:solidFill>
                  <a:schemeClr val="dk1"/>
                </a:solidFill>
              </a:rPr>
              <a:t>λ</a:t>
            </a:r>
            <a:r>
              <a:rPr baseline="-25000" lang="en">
                <a:solidFill>
                  <a:schemeClr val="dk1"/>
                </a:solidFill>
              </a:rPr>
              <a:t>ɣ</a:t>
            </a:r>
            <a:r>
              <a:rPr lang="en">
                <a:solidFill>
                  <a:schemeClr val="dk1"/>
                </a:solidFill>
              </a:rPr>
              <a:t> ~ 30 µm (CIB) for </a:t>
            </a:r>
            <a:r>
              <a:rPr i="1" lang="en">
                <a:solidFill>
                  <a:schemeClr val="dk1"/>
                </a:solidFill>
              </a:rPr>
              <a:t>E</a:t>
            </a:r>
            <a:r>
              <a:rPr baseline="-25000" lang="en">
                <a:solidFill>
                  <a:schemeClr val="dk1"/>
                </a:solidFill>
              </a:rPr>
              <a:t>X</a:t>
            </a:r>
            <a:r>
              <a:rPr lang="en">
                <a:solidFill>
                  <a:schemeClr val="dk1"/>
                </a:solidFill>
              </a:rPr>
              <a:t>/</a:t>
            </a:r>
            <a:r>
              <a:rPr i="1" lang="en">
                <a:solidFill>
                  <a:schemeClr val="dk1"/>
                </a:solidFill>
              </a:rPr>
              <a:t>A </a:t>
            </a:r>
            <a:r>
              <a:rPr lang="en">
                <a:solidFill>
                  <a:schemeClr val="dk1"/>
                </a:solidFill>
              </a:rPr>
              <a:t>~ 2 EeV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Lower energy nuclei and protons</a:t>
            </a:r>
            <a:r>
              <a:rPr lang="en">
                <a:solidFill>
                  <a:schemeClr val="dk1"/>
                </a:solidFill>
              </a:rPr>
              <a:t> 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→ with Lorentz boost nearly conserved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33"/>
          <p:cNvSpPr txBox="1"/>
          <p:nvPr/>
        </p:nvSpPr>
        <p:spPr>
          <a:xfrm>
            <a:off x="350475" y="347472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36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Today’s picture: all astroparticles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8" name="Google Shape;588;p133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9" name="Google Shape;589;p133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pic>
        <p:nvPicPr>
          <p:cNvPr id="590" name="Google Shape;590;p133"/>
          <p:cNvPicPr preferRelativeResize="0"/>
          <p:nvPr/>
        </p:nvPicPr>
        <p:blipFill rotWithShape="1">
          <a:blip r:embed="rId3">
            <a:alphaModFix/>
          </a:blip>
          <a:srcRect b="8424" l="0" r="0" t="0"/>
          <a:stretch/>
        </p:blipFill>
        <p:spPr>
          <a:xfrm>
            <a:off x="3793113" y="1191625"/>
            <a:ext cx="5350687" cy="3466787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133"/>
          <p:cNvSpPr txBox="1"/>
          <p:nvPr/>
        </p:nvSpPr>
        <p:spPr>
          <a:xfrm>
            <a:off x="6537960" y="3928872"/>
            <a:ext cx="8379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2323"/>
                </a:solidFill>
              </a:rPr>
              <a:t>, nucleus</a:t>
            </a:r>
            <a:endParaRPr b="1" sz="1300">
              <a:solidFill>
                <a:srgbClr val="FF2323"/>
              </a:solidFill>
            </a:endParaRPr>
          </a:p>
        </p:txBody>
      </p:sp>
      <p:sp>
        <p:nvSpPr>
          <p:cNvPr id="592" name="Google Shape;592;p133"/>
          <p:cNvSpPr txBox="1"/>
          <p:nvPr/>
        </p:nvSpPr>
        <p:spPr>
          <a:xfrm>
            <a:off x="6642130" y="4775842"/>
            <a:ext cx="1923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Credit: M. Ahlers &amp; F. Halzen</a:t>
            </a:r>
            <a:endParaRPr sz="1000">
              <a:solidFill>
                <a:srgbClr val="999999"/>
              </a:solidFill>
            </a:endParaRPr>
          </a:p>
        </p:txBody>
      </p:sp>
      <p:pic>
        <p:nvPicPr>
          <p:cNvPr id="593" name="Google Shape;593;p133" title="The_CR_Spectrum_2024.png"/>
          <p:cNvPicPr preferRelativeResize="0"/>
          <p:nvPr/>
        </p:nvPicPr>
        <p:blipFill rotWithShape="1">
          <a:blip r:embed="rId4">
            <a:alphaModFix/>
          </a:blip>
          <a:srcRect b="0" l="29" r="29" t="0"/>
          <a:stretch/>
        </p:blipFill>
        <p:spPr>
          <a:xfrm>
            <a:off x="76200" y="893200"/>
            <a:ext cx="3932627" cy="4145151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133"/>
          <p:cNvSpPr txBox="1"/>
          <p:nvPr/>
        </p:nvSpPr>
        <p:spPr>
          <a:xfrm>
            <a:off x="252851" y="4775850"/>
            <a:ext cx="2123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Credit: C. Evoli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9" name="Google Shape;1609;p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192" y="914400"/>
            <a:ext cx="4341600" cy="390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0" name="Google Shape;1610;p178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11" name="Google Shape;1611;p178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grpSp>
        <p:nvGrpSpPr>
          <p:cNvPr id="1612" name="Google Shape;1612;p178"/>
          <p:cNvGrpSpPr/>
          <p:nvPr/>
        </p:nvGrpSpPr>
        <p:grpSpPr>
          <a:xfrm>
            <a:off x="3923800" y="899150"/>
            <a:ext cx="5121353" cy="2605215"/>
            <a:chOff x="3923800" y="746750"/>
            <a:chExt cx="5121353" cy="2605215"/>
          </a:xfrm>
        </p:grpSpPr>
        <p:grpSp>
          <p:nvGrpSpPr>
            <p:cNvPr id="1613" name="Google Shape;1613;p178"/>
            <p:cNvGrpSpPr/>
            <p:nvPr/>
          </p:nvGrpSpPr>
          <p:grpSpPr>
            <a:xfrm>
              <a:off x="6503845" y="939798"/>
              <a:ext cx="2541308" cy="2412167"/>
              <a:chOff x="4174856" y="939788"/>
              <a:chExt cx="2990830" cy="2838845"/>
            </a:xfrm>
          </p:grpSpPr>
          <p:sp>
            <p:nvSpPr>
              <p:cNvPr id="1614" name="Google Shape;1614;p178"/>
              <p:cNvSpPr txBox="1"/>
              <p:nvPr/>
            </p:nvSpPr>
            <p:spPr>
              <a:xfrm>
                <a:off x="4803818" y="3343933"/>
                <a:ext cx="1445100" cy="43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0" spcFirstLastPara="1" rIns="0" wrap="square" tIns="91425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" sz="1200"/>
                  <a:t>w</a:t>
                </a:r>
                <a:r>
                  <a:rPr b="1" lang="en" sz="1200"/>
                  <a:t> = </a:t>
                </a:r>
                <a:r>
                  <a:rPr b="1" lang="en" sz="1200">
                    <a:solidFill>
                      <a:srgbClr val="000000"/>
                    </a:solidFill>
                  </a:rPr>
                  <a:t>1 Mpc</a:t>
                </a:r>
                <a:endParaRPr b="1"/>
              </a:p>
            </p:txBody>
          </p:sp>
          <p:grpSp>
            <p:nvGrpSpPr>
              <p:cNvPr id="1615" name="Google Shape;1615;p178"/>
              <p:cNvGrpSpPr/>
              <p:nvPr/>
            </p:nvGrpSpPr>
            <p:grpSpPr>
              <a:xfrm>
                <a:off x="4174856" y="939788"/>
                <a:ext cx="2605428" cy="2370766"/>
                <a:chOff x="5323501" y="1031929"/>
                <a:chExt cx="3395579" cy="3089751"/>
              </a:xfrm>
            </p:grpSpPr>
            <p:cxnSp>
              <p:nvCxnSpPr>
                <p:cNvPr id="1616" name="Google Shape;1616;p178"/>
                <p:cNvCxnSpPr/>
                <p:nvPr/>
              </p:nvCxnSpPr>
              <p:spPr>
                <a:xfrm flipH="1" rot="10800000">
                  <a:off x="6490446" y="2886162"/>
                  <a:ext cx="365100" cy="632400"/>
                </a:xfrm>
                <a:prstGeom prst="straightConnector1">
                  <a:avLst/>
                </a:prstGeom>
                <a:noFill/>
                <a:ln cap="flat" cmpd="sng" w="114300">
                  <a:solidFill>
                    <a:srgbClr val="EEECE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17" name="Google Shape;1617;p178"/>
                <p:cNvCxnSpPr/>
                <p:nvPr/>
              </p:nvCxnSpPr>
              <p:spPr>
                <a:xfrm>
                  <a:off x="6499271" y="1684605"/>
                  <a:ext cx="0" cy="1796700"/>
                </a:xfrm>
                <a:prstGeom prst="straightConnector1">
                  <a:avLst/>
                </a:prstGeom>
                <a:noFill/>
                <a:ln cap="flat" cmpd="sng" w="114300">
                  <a:solidFill>
                    <a:srgbClr val="B7B7B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18" name="Google Shape;1618;p178"/>
                <p:cNvCxnSpPr/>
                <p:nvPr/>
              </p:nvCxnSpPr>
              <p:spPr>
                <a:xfrm flipH="1" rot="10800000">
                  <a:off x="6166456" y="3457106"/>
                  <a:ext cx="365100" cy="632400"/>
                </a:xfrm>
                <a:prstGeom prst="straightConnector1">
                  <a:avLst/>
                </a:prstGeom>
                <a:noFill/>
                <a:ln cap="flat" cmpd="sng" w="114300">
                  <a:solidFill>
                    <a:srgbClr val="B7B7B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19" name="Google Shape;1619;p178"/>
                <p:cNvCxnSpPr/>
                <p:nvPr/>
              </p:nvCxnSpPr>
              <p:spPr>
                <a:xfrm flipH="1" rot="10800000">
                  <a:off x="6166456" y="2606020"/>
                  <a:ext cx="365100" cy="632400"/>
                </a:xfrm>
                <a:prstGeom prst="straightConnector1">
                  <a:avLst/>
                </a:prstGeom>
                <a:noFill/>
                <a:ln cap="flat" cmpd="sng" w="114300">
                  <a:solidFill>
                    <a:srgbClr val="B7B7B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20" name="Google Shape;1620;p178"/>
                <p:cNvCxnSpPr/>
                <p:nvPr/>
              </p:nvCxnSpPr>
              <p:spPr>
                <a:xfrm flipH="1" rot="10800000">
                  <a:off x="7336066" y="2884662"/>
                  <a:ext cx="365700" cy="633900"/>
                </a:xfrm>
                <a:prstGeom prst="straightConnector1">
                  <a:avLst/>
                </a:prstGeom>
                <a:noFill/>
                <a:ln cap="flat" cmpd="sng" w="114300">
                  <a:solidFill>
                    <a:srgbClr val="EEECE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21" name="Google Shape;1621;p178"/>
                <p:cNvCxnSpPr/>
                <p:nvPr/>
              </p:nvCxnSpPr>
              <p:spPr>
                <a:xfrm>
                  <a:off x="6832080" y="2873283"/>
                  <a:ext cx="1887000" cy="0"/>
                </a:xfrm>
                <a:prstGeom prst="straightConnector1">
                  <a:avLst/>
                </a:prstGeom>
                <a:noFill/>
                <a:ln cap="flat" cmpd="sng" w="114300">
                  <a:solidFill>
                    <a:srgbClr val="EEECE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22" name="Google Shape;1622;p178"/>
                <p:cNvCxnSpPr/>
                <p:nvPr/>
              </p:nvCxnSpPr>
              <p:spPr>
                <a:xfrm>
                  <a:off x="7707116" y="1031929"/>
                  <a:ext cx="0" cy="1796700"/>
                </a:xfrm>
                <a:prstGeom prst="straightConnector1">
                  <a:avLst/>
                </a:prstGeom>
                <a:noFill/>
                <a:ln cap="flat" cmpd="sng" w="114300">
                  <a:solidFill>
                    <a:srgbClr val="EEECE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23" name="Google Shape;1623;p178"/>
                <p:cNvCxnSpPr/>
                <p:nvPr/>
              </p:nvCxnSpPr>
              <p:spPr>
                <a:xfrm>
                  <a:off x="6810021" y="1132957"/>
                  <a:ext cx="0" cy="1796700"/>
                </a:xfrm>
                <a:prstGeom prst="straightConnector1">
                  <a:avLst/>
                </a:prstGeom>
                <a:noFill/>
                <a:ln cap="flat" cmpd="sng" w="114300">
                  <a:solidFill>
                    <a:srgbClr val="EEECE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24" name="Google Shape;1624;p178"/>
                <p:cNvCxnSpPr/>
                <p:nvPr/>
              </p:nvCxnSpPr>
              <p:spPr>
                <a:xfrm>
                  <a:off x="6461145" y="2635504"/>
                  <a:ext cx="1887000" cy="0"/>
                </a:xfrm>
                <a:prstGeom prst="straightConnector1">
                  <a:avLst/>
                </a:prstGeom>
                <a:noFill/>
                <a:ln cap="flat" cmpd="sng" w="114300">
                  <a:solidFill>
                    <a:srgbClr val="B7B7B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25" name="Google Shape;1625;p178"/>
                <p:cNvCxnSpPr/>
                <p:nvPr/>
              </p:nvCxnSpPr>
              <p:spPr>
                <a:xfrm>
                  <a:off x="7364714" y="1624941"/>
                  <a:ext cx="0" cy="1796700"/>
                </a:xfrm>
                <a:prstGeom prst="straightConnector1">
                  <a:avLst/>
                </a:prstGeom>
                <a:noFill/>
                <a:ln cap="flat" cmpd="sng" w="114300">
                  <a:solidFill>
                    <a:srgbClr val="B7B7B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26" name="Google Shape;1626;p178"/>
                <p:cNvCxnSpPr/>
                <p:nvPr/>
              </p:nvCxnSpPr>
              <p:spPr>
                <a:xfrm flipH="1" rot="10800000">
                  <a:off x="7012075" y="3455606"/>
                  <a:ext cx="365700" cy="633900"/>
                </a:xfrm>
                <a:prstGeom prst="straightConnector1">
                  <a:avLst/>
                </a:prstGeom>
                <a:noFill/>
                <a:ln cap="flat" cmpd="sng" w="114300">
                  <a:solidFill>
                    <a:srgbClr val="B7B7B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27" name="Google Shape;1627;p178"/>
                <p:cNvCxnSpPr/>
                <p:nvPr/>
              </p:nvCxnSpPr>
              <p:spPr>
                <a:xfrm>
                  <a:off x="6556257" y="3434442"/>
                  <a:ext cx="1887000" cy="0"/>
                </a:xfrm>
                <a:prstGeom prst="straightConnector1">
                  <a:avLst/>
                </a:prstGeom>
                <a:noFill/>
                <a:ln cap="flat" cmpd="sng" w="114300">
                  <a:solidFill>
                    <a:srgbClr val="B7B7B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grpSp>
              <p:nvGrpSpPr>
                <p:cNvPr id="1628" name="Google Shape;1628;p178"/>
                <p:cNvGrpSpPr/>
                <p:nvPr/>
              </p:nvGrpSpPr>
              <p:grpSpPr>
                <a:xfrm>
                  <a:off x="8033215" y="1097071"/>
                  <a:ext cx="665600" cy="3012874"/>
                  <a:chOff x="6820050" y="1705025"/>
                  <a:chExt cx="666600" cy="3017400"/>
                </a:xfrm>
              </p:grpSpPr>
              <p:sp>
                <p:nvSpPr>
                  <p:cNvPr id="1629" name="Google Shape;1629;p178"/>
                  <p:cNvSpPr/>
                  <p:nvPr/>
                </p:nvSpPr>
                <p:spPr>
                  <a:xfrm flipH="1" rot="5400000">
                    <a:off x="5644650" y="2880425"/>
                    <a:ext cx="3017400" cy="666600"/>
                  </a:xfrm>
                  <a:prstGeom prst="parallelogram">
                    <a:avLst>
                      <a:gd fmla="val 182716" name="adj"/>
                    </a:avLst>
                  </a:prstGeom>
                  <a:noFill/>
                  <a:ln cap="flat" cmpd="sng" w="114300">
                    <a:solidFill>
                      <a:srgbClr val="1F497D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cxnSp>
                <p:nvCxnSpPr>
                  <p:cNvPr id="1630" name="Google Shape;1630;p178"/>
                  <p:cNvCxnSpPr>
                    <a:stCxn id="1629" idx="3"/>
                    <a:endCxn id="1629" idx="1"/>
                  </p:cNvCxnSpPr>
                  <p:nvPr/>
                </p:nvCxnSpPr>
                <p:spPr>
                  <a:xfrm flipH="1" rot="10800000">
                    <a:off x="6820050" y="2604717"/>
                    <a:ext cx="666600" cy="1218000"/>
                  </a:xfrm>
                  <a:prstGeom prst="straightConnector1">
                    <a:avLst/>
                  </a:prstGeom>
                  <a:noFill/>
                  <a:ln cap="flat" cmpd="sng" w="114300">
                    <a:solidFill>
                      <a:srgbClr val="1F497D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1631" name="Google Shape;1631;p178"/>
                  <p:cNvCxnSpPr>
                    <a:stCxn id="1629" idx="2"/>
                    <a:endCxn id="1629" idx="5"/>
                  </p:cNvCxnSpPr>
                  <p:nvPr/>
                </p:nvCxnSpPr>
                <p:spPr>
                  <a:xfrm>
                    <a:off x="7153350" y="2314017"/>
                    <a:ext cx="0" cy="1799400"/>
                  </a:xfrm>
                  <a:prstGeom prst="straightConnector1">
                    <a:avLst/>
                  </a:prstGeom>
                  <a:noFill/>
                  <a:ln cap="flat" cmpd="sng" w="114300">
                    <a:solidFill>
                      <a:srgbClr val="1F497D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</p:grpSp>
            <p:grpSp>
              <p:nvGrpSpPr>
                <p:cNvPr id="1632" name="Google Shape;1632;p178"/>
                <p:cNvGrpSpPr/>
                <p:nvPr/>
              </p:nvGrpSpPr>
              <p:grpSpPr>
                <a:xfrm>
                  <a:off x="6143245" y="1069680"/>
                  <a:ext cx="2520414" cy="1169743"/>
                  <a:chOff x="4937810" y="1676400"/>
                  <a:chExt cx="2524200" cy="1171500"/>
                </a:xfrm>
              </p:grpSpPr>
              <p:sp>
                <p:nvSpPr>
                  <p:cNvPr id="1633" name="Google Shape;1633;p178"/>
                  <p:cNvSpPr/>
                  <p:nvPr/>
                </p:nvSpPr>
                <p:spPr>
                  <a:xfrm>
                    <a:off x="4937810" y="1676400"/>
                    <a:ext cx="2524200" cy="1171500"/>
                  </a:xfrm>
                  <a:prstGeom prst="parallelogram">
                    <a:avLst>
                      <a:gd fmla="val 54167" name="adj"/>
                    </a:avLst>
                  </a:prstGeom>
                  <a:solidFill>
                    <a:srgbClr val="EEECE1"/>
                  </a:solidFill>
                  <a:ln cap="flat" cmpd="sng" w="114300">
                    <a:solidFill>
                      <a:srgbClr val="1F497D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cxnSp>
                <p:nvCxnSpPr>
                  <p:cNvPr id="1634" name="Google Shape;1634;p178"/>
                  <p:cNvCxnSpPr>
                    <a:stCxn id="1633" idx="5"/>
                    <a:endCxn id="1633" idx="2"/>
                  </p:cNvCxnSpPr>
                  <p:nvPr/>
                </p:nvCxnSpPr>
                <p:spPr>
                  <a:xfrm>
                    <a:off x="5255093" y="2262150"/>
                    <a:ext cx="1889700" cy="0"/>
                  </a:xfrm>
                  <a:prstGeom prst="straightConnector1">
                    <a:avLst/>
                  </a:prstGeom>
                  <a:noFill/>
                  <a:ln cap="flat" cmpd="sng" w="114300">
                    <a:solidFill>
                      <a:srgbClr val="1F497D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1635" name="Google Shape;1635;p178"/>
                  <p:cNvCxnSpPr>
                    <a:stCxn id="1633" idx="3"/>
                    <a:endCxn id="1633" idx="1"/>
                  </p:cNvCxnSpPr>
                  <p:nvPr/>
                </p:nvCxnSpPr>
                <p:spPr>
                  <a:xfrm flipH="1" rot="10800000">
                    <a:off x="5882627" y="1676400"/>
                    <a:ext cx="634500" cy="1171500"/>
                  </a:xfrm>
                  <a:prstGeom prst="straightConnector1">
                    <a:avLst/>
                  </a:prstGeom>
                  <a:noFill/>
                  <a:ln cap="flat" cmpd="sng" w="114300">
                    <a:solidFill>
                      <a:srgbClr val="1F497D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</p:grpSp>
            <p:cxnSp>
              <p:nvCxnSpPr>
                <p:cNvPr id="1636" name="Google Shape;1636;p178"/>
                <p:cNvCxnSpPr/>
                <p:nvPr/>
              </p:nvCxnSpPr>
              <p:spPr>
                <a:xfrm flipH="1" rot="10800000">
                  <a:off x="7012075" y="2618624"/>
                  <a:ext cx="365700" cy="633900"/>
                </a:xfrm>
                <a:prstGeom prst="straightConnector1">
                  <a:avLst/>
                </a:prstGeom>
                <a:noFill/>
                <a:ln cap="flat" cmpd="sng" w="114300">
                  <a:solidFill>
                    <a:srgbClr val="B7B7B7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1637" name="Google Shape;1637;p178"/>
                <p:cNvSpPr/>
                <p:nvPr/>
              </p:nvSpPr>
              <p:spPr>
                <a:xfrm flipH="1" rot="-5400000">
                  <a:off x="8205404" y="2576452"/>
                  <a:ext cx="349800" cy="76800"/>
                </a:xfrm>
                <a:prstGeom prst="parallelogram">
                  <a:avLst>
                    <a:gd fmla="val 217952" name="adj"/>
                  </a:avLst>
                </a:prstGeom>
                <a:solidFill>
                  <a:srgbClr val="000000"/>
                </a:solidFill>
                <a:ln cap="flat" cmpd="sng" w="7620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38" name="Google Shape;1638;p178"/>
                <p:cNvSpPr/>
                <p:nvPr/>
              </p:nvSpPr>
              <p:spPr>
                <a:xfrm>
                  <a:off x="7340564" y="1617027"/>
                  <a:ext cx="128100" cy="73200"/>
                </a:xfrm>
                <a:prstGeom prst="parallelogram">
                  <a:avLst>
                    <a:gd fmla="val 53848" name="adj"/>
                  </a:avLst>
                </a:prstGeom>
                <a:solidFill>
                  <a:srgbClr val="000000"/>
                </a:solidFill>
                <a:ln cap="flat" cmpd="sng" w="7620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639" name="Google Shape;1639;p178"/>
                <p:cNvCxnSpPr/>
                <p:nvPr/>
              </p:nvCxnSpPr>
              <p:spPr>
                <a:xfrm rot="10800000">
                  <a:off x="5323501" y="2763288"/>
                  <a:ext cx="1400100" cy="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073763"/>
                  </a:solidFill>
                  <a:prstDash val="solid"/>
                  <a:round/>
                  <a:headEnd len="med" w="med" type="oval"/>
                  <a:tailEnd len="med" w="med" type="none"/>
                </a:ln>
              </p:spPr>
            </p:cxnSp>
            <p:grpSp>
              <p:nvGrpSpPr>
                <p:cNvPr id="1640" name="Google Shape;1640;p178"/>
                <p:cNvGrpSpPr/>
                <p:nvPr/>
              </p:nvGrpSpPr>
              <p:grpSpPr>
                <a:xfrm>
                  <a:off x="6143200" y="2238409"/>
                  <a:ext cx="1883271" cy="1883271"/>
                  <a:chOff x="6143200" y="2238409"/>
                  <a:chExt cx="1883271" cy="1883271"/>
                </a:xfrm>
              </p:grpSpPr>
              <p:grpSp>
                <p:nvGrpSpPr>
                  <p:cNvPr id="1641" name="Google Shape;1641;p178"/>
                  <p:cNvGrpSpPr/>
                  <p:nvPr/>
                </p:nvGrpSpPr>
                <p:grpSpPr>
                  <a:xfrm>
                    <a:off x="6143200" y="2238409"/>
                    <a:ext cx="1883271" cy="1883271"/>
                    <a:chOff x="5905500" y="1733550"/>
                    <a:chExt cx="1886100" cy="1886100"/>
                  </a:xfrm>
                </p:grpSpPr>
                <p:sp>
                  <p:nvSpPr>
                    <p:cNvPr id="1642" name="Google Shape;1642;p178"/>
                    <p:cNvSpPr/>
                    <p:nvPr/>
                  </p:nvSpPr>
                  <p:spPr>
                    <a:xfrm>
                      <a:off x="5905500" y="1733550"/>
                      <a:ext cx="1886100" cy="1886100"/>
                    </a:xfrm>
                    <a:prstGeom prst="rect">
                      <a:avLst/>
                    </a:prstGeom>
                    <a:noFill/>
                    <a:ln cap="flat" cmpd="sng" w="114300">
                      <a:solidFill>
                        <a:srgbClr val="1F497D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cxnSp>
                  <p:nvCxnSpPr>
                    <p:cNvPr id="1643" name="Google Shape;1643;p178"/>
                    <p:cNvCxnSpPr/>
                    <p:nvPr/>
                  </p:nvCxnSpPr>
                  <p:spPr>
                    <a:xfrm>
                      <a:off x="6848550" y="1733550"/>
                      <a:ext cx="0" cy="1886100"/>
                    </a:xfrm>
                    <a:prstGeom prst="straightConnector1">
                      <a:avLst/>
                    </a:prstGeom>
                    <a:noFill/>
                    <a:ln cap="flat" cmpd="sng" w="114300">
                      <a:solidFill>
                        <a:srgbClr val="1F497D"/>
                      </a:solidFill>
                      <a:prstDash val="solid"/>
                      <a:round/>
                      <a:headEnd len="med" w="med" type="none"/>
                      <a:tailEnd len="med" w="med" type="none"/>
                    </a:ln>
                  </p:spPr>
                </p:cxnSp>
                <p:cxnSp>
                  <p:nvCxnSpPr>
                    <p:cNvPr id="1644" name="Google Shape;1644;p178"/>
                    <p:cNvCxnSpPr>
                      <a:stCxn id="1642" idx="1"/>
                      <a:endCxn id="1642" idx="3"/>
                    </p:cNvCxnSpPr>
                    <p:nvPr/>
                  </p:nvCxnSpPr>
                  <p:spPr>
                    <a:xfrm>
                      <a:off x="5905500" y="2676600"/>
                      <a:ext cx="1886100" cy="0"/>
                    </a:xfrm>
                    <a:prstGeom prst="straightConnector1">
                      <a:avLst/>
                    </a:prstGeom>
                    <a:noFill/>
                    <a:ln cap="flat" cmpd="sng" w="114300">
                      <a:solidFill>
                        <a:srgbClr val="1F497D"/>
                      </a:solidFill>
                      <a:prstDash val="solid"/>
                      <a:round/>
                      <a:headEnd len="med" w="med" type="none"/>
                      <a:tailEnd len="med" w="med" type="none"/>
                    </a:ln>
                  </p:spPr>
                </p:cxnSp>
              </p:grpSp>
              <p:sp>
                <p:nvSpPr>
                  <p:cNvPr id="1645" name="Google Shape;1645;p178"/>
                  <p:cNvSpPr/>
                  <p:nvPr/>
                </p:nvSpPr>
                <p:spPr>
                  <a:xfrm>
                    <a:off x="7048811" y="3141864"/>
                    <a:ext cx="73800" cy="74100"/>
                  </a:xfrm>
                  <a:prstGeom prst="rect">
                    <a:avLst/>
                  </a:prstGeom>
                  <a:solidFill>
                    <a:srgbClr val="000000"/>
                  </a:solidFill>
                  <a:ln cap="flat" cmpd="sng" w="76200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cxnSp>
            <p:nvCxnSpPr>
              <p:cNvPr id="1646" name="Google Shape;1646;p178"/>
              <p:cNvCxnSpPr/>
              <p:nvPr/>
            </p:nvCxnSpPr>
            <p:spPr>
              <a:xfrm>
                <a:off x="5479300" y="3417315"/>
                <a:ext cx="1116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647" name="Google Shape;1647;p178"/>
              <p:cNvCxnSpPr/>
              <p:nvPr/>
            </p:nvCxnSpPr>
            <p:spPr>
              <a:xfrm flipH="1" rot="10800000">
                <a:off x="6384250" y="2832950"/>
                <a:ext cx="275700" cy="477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648" name="Google Shape;1648;p178"/>
              <p:cNvSpPr txBox="1"/>
              <p:nvPr/>
            </p:nvSpPr>
            <p:spPr>
              <a:xfrm rot="-3599979">
                <a:off x="6082392" y="2869456"/>
                <a:ext cx="1193387" cy="4348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0" spcFirstLastPara="1" rIns="0" wrap="square" tIns="91425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" sz="1200"/>
                  <a:t>l</a:t>
                </a:r>
                <a:r>
                  <a:rPr b="1" lang="en" sz="1200"/>
                  <a:t> = </a:t>
                </a:r>
                <a:r>
                  <a:rPr b="1" lang="en" sz="1200">
                    <a:solidFill>
                      <a:srgbClr val="000000"/>
                    </a:solidFill>
                  </a:rPr>
                  <a:t>10 Mpc</a:t>
                </a:r>
                <a:endParaRPr b="1"/>
              </a:p>
            </p:txBody>
          </p:sp>
        </p:grpSp>
        <p:sp>
          <p:nvSpPr>
            <p:cNvPr id="1649" name="Google Shape;1649;p178"/>
            <p:cNvSpPr txBox="1"/>
            <p:nvPr/>
          </p:nvSpPr>
          <p:spPr>
            <a:xfrm>
              <a:off x="4336100" y="1884700"/>
              <a:ext cx="2196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91425" wrap="square" tIns="91425">
              <a:spAutoFit/>
            </a:bodyPr>
            <a:lstStyle/>
            <a:p>
              <a:pPr indent="0" lvl="0" marL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073763"/>
                  </a:solidFill>
                </a:rPr>
                <a:t>Voids</a:t>
              </a:r>
              <a:endParaRPr b="1" sz="1200">
                <a:solidFill>
                  <a:srgbClr val="073763"/>
                </a:solidFill>
              </a:endParaRPr>
            </a:p>
          </p:txBody>
        </p:sp>
        <p:sp>
          <p:nvSpPr>
            <p:cNvPr id="1650" name="Google Shape;1650;p178"/>
            <p:cNvSpPr txBox="1"/>
            <p:nvPr/>
          </p:nvSpPr>
          <p:spPr>
            <a:xfrm>
              <a:off x="4572000" y="1571250"/>
              <a:ext cx="1960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dk1"/>
                  </a:solidFill>
                </a:rPr>
                <a:t>Sheets</a:t>
              </a:r>
              <a:endParaRPr b="1" i="1">
                <a:solidFill>
                  <a:schemeClr val="dk1"/>
                </a:solidFill>
              </a:endParaRPr>
            </a:p>
          </p:txBody>
        </p:sp>
        <p:cxnSp>
          <p:nvCxnSpPr>
            <p:cNvPr id="1651" name="Google Shape;1651;p178"/>
            <p:cNvCxnSpPr/>
            <p:nvPr/>
          </p:nvCxnSpPr>
          <p:spPr>
            <a:xfrm rot="10800000">
              <a:off x="6524342" y="1354948"/>
              <a:ext cx="866100" cy="0"/>
            </a:xfrm>
            <a:prstGeom prst="straightConnector1">
              <a:avLst/>
            </a:prstGeom>
            <a:noFill/>
            <a:ln cap="flat" cmpd="sng" w="19050">
              <a:solidFill>
                <a:srgbClr val="999999"/>
              </a:solidFill>
              <a:prstDash val="solid"/>
              <a:round/>
              <a:headEnd len="med" w="med" type="oval"/>
              <a:tailEnd len="med" w="med" type="none"/>
            </a:ln>
          </p:spPr>
        </p:cxnSp>
        <p:sp>
          <p:nvSpPr>
            <p:cNvPr id="1652" name="Google Shape;1652;p178"/>
            <p:cNvSpPr txBox="1"/>
            <p:nvPr/>
          </p:nvSpPr>
          <p:spPr>
            <a:xfrm>
              <a:off x="3923800" y="1181600"/>
              <a:ext cx="2609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999999"/>
                  </a:solidFill>
                </a:rPr>
                <a:t>Filaments</a:t>
              </a:r>
              <a:endParaRPr b="1" sz="1200">
                <a:solidFill>
                  <a:srgbClr val="BF9000"/>
                </a:solidFill>
              </a:endParaRPr>
            </a:p>
          </p:txBody>
        </p:sp>
        <p:sp>
          <p:nvSpPr>
            <p:cNvPr id="1653" name="Google Shape;1653;p178"/>
            <p:cNvSpPr txBox="1"/>
            <p:nvPr/>
          </p:nvSpPr>
          <p:spPr>
            <a:xfrm>
              <a:off x="4651450" y="746750"/>
              <a:ext cx="1872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2286C3"/>
                  </a:solidFill>
                </a:rPr>
                <a:t>Clusters</a:t>
              </a:r>
              <a:endParaRPr sz="900">
                <a:solidFill>
                  <a:srgbClr val="2286C3"/>
                </a:solidFill>
              </a:endParaRPr>
            </a:p>
          </p:txBody>
        </p:sp>
        <p:cxnSp>
          <p:nvCxnSpPr>
            <p:cNvPr id="1654" name="Google Shape;1654;p178"/>
            <p:cNvCxnSpPr>
              <a:stCxn id="1650" idx="3"/>
            </p:cNvCxnSpPr>
            <p:nvPr/>
          </p:nvCxnSpPr>
          <p:spPr>
            <a:xfrm flipH="1" rot="10800000">
              <a:off x="6532800" y="1527300"/>
              <a:ext cx="957900" cy="228600"/>
            </a:xfrm>
            <a:prstGeom prst="bentConnector3">
              <a:avLst>
                <a:gd fmla="val 29189" name="adj1"/>
              </a:avLst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cxnSp>
          <p:nvCxnSpPr>
            <p:cNvPr id="1655" name="Google Shape;1655;p178"/>
            <p:cNvCxnSpPr>
              <a:stCxn id="1653" idx="3"/>
              <a:endCxn id="1638" idx="1"/>
            </p:cNvCxnSpPr>
            <p:nvPr/>
          </p:nvCxnSpPr>
          <p:spPr>
            <a:xfrm>
              <a:off x="6524350" y="931400"/>
              <a:ext cx="1349100" cy="390000"/>
            </a:xfrm>
            <a:prstGeom prst="bentConnector2">
              <a:avLst/>
            </a:prstGeom>
            <a:noFill/>
            <a:ln cap="flat" cmpd="sng" w="19050">
              <a:solidFill>
                <a:srgbClr val="2286C3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656" name="Google Shape;1656;p178"/>
          <p:cNvSpPr txBox="1"/>
          <p:nvPr/>
        </p:nvSpPr>
        <p:spPr>
          <a:xfrm rot="-5400000">
            <a:off x="-1753200" y="2722500"/>
            <a:ext cx="3860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00"/>
                </a:solidFill>
              </a:rPr>
              <a:t>200 Mpc</a:t>
            </a:r>
            <a:endParaRPr baseline="-25000"/>
          </a:p>
        </p:txBody>
      </p:sp>
      <p:cxnSp>
        <p:nvCxnSpPr>
          <p:cNvPr id="1657" name="Google Shape;1657;p178"/>
          <p:cNvCxnSpPr/>
          <p:nvPr/>
        </p:nvCxnSpPr>
        <p:spPr>
          <a:xfrm>
            <a:off x="323300" y="972625"/>
            <a:ext cx="0" cy="3775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658" name="Google Shape;1658;p178"/>
          <p:cNvSpPr txBox="1"/>
          <p:nvPr/>
        </p:nvSpPr>
        <p:spPr>
          <a:xfrm>
            <a:off x="5810454" y="4608146"/>
            <a:ext cx="1532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Credit: </a:t>
            </a:r>
            <a:r>
              <a:rPr lang="en" sz="1000">
                <a:solidFill>
                  <a:srgbClr val="999999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Oei+ </a:t>
            </a:r>
            <a:r>
              <a:rPr i="1" lang="en" sz="1000">
                <a:solidFill>
                  <a:srgbClr val="999999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A&amp;A</a:t>
            </a:r>
            <a:r>
              <a:rPr lang="en" sz="1000">
                <a:solidFill>
                  <a:srgbClr val="999999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‘22</a:t>
            </a:r>
            <a:endParaRPr sz="1000">
              <a:solidFill>
                <a:srgbClr val="999999"/>
              </a:solidFill>
            </a:endParaRPr>
          </a:p>
        </p:txBody>
      </p:sp>
      <p:grpSp>
        <p:nvGrpSpPr>
          <p:cNvPr id="1659" name="Google Shape;1659;p178"/>
          <p:cNvGrpSpPr/>
          <p:nvPr/>
        </p:nvGrpSpPr>
        <p:grpSpPr>
          <a:xfrm>
            <a:off x="1502792" y="3291840"/>
            <a:ext cx="5504868" cy="1395246"/>
            <a:chOff x="1409700" y="3246120"/>
            <a:chExt cx="5706300" cy="1446300"/>
          </a:xfrm>
        </p:grpSpPr>
        <p:sp>
          <p:nvSpPr>
            <p:cNvPr id="1660" name="Google Shape;1660;p178"/>
            <p:cNvSpPr/>
            <p:nvPr/>
          </p:nvSpPr>
          <p:spPr>
            <a:xfrm>
              <a:off x="1409700" y="3246120"/>
              <a:ext cx="5706300" cy="1446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61" name="Google Shape;1661;p178"/>
            <p:cNvPicPr preferRelativeResize="0"/>
            <p:nvPr/>
          </p:nvPicPr>
          <p:blipFill rotWithShape="1">
            <a:blip r:embed="rId7">
              <a:alphaModFix/>
            </a:blip>
            <a:srcRect b="3344" l="0" r="0" t="0"/>
            <a:stretch/>
          </p:blipFill>
          <p:spPr>
            <a:xfrm>
              <a:off x="1600200" y="3339852"/>
              <a:ext cx="5428150" cy="1243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62" name="Google Shape;1662;p178"/>
          <p:cNvSpPr txBox="1"/>
          <p:nvPr/>
        </p:nvSpPr>
        <p:spPr>
          <a:xfrm>
            <a:off x="322325" y="4760550"/>
            <a:ext cx="4627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Credit: Hackstein+ </a:t>
            </a:r>
            <a:r>
              <a:rPr i="1" lang="en" sz="1000">
                <a:solidFill>
                  <a:srgbClr val="999999"/>
                </a:solidFill>
              </a:rPr>
              <a:t>MNRAS</a:t>
            </a:r>
            <a:r>
              <a:rPr lang="en" sz="1000">
                <a:solidFill>
                  <a:srgbClr val="999999"/>
                </a:solidFill>
              </a:rPr>
              <a:t> ‘18 (Cosmic V-web constrained sim. / CLUES)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1663" name="Google Shape;1663;p178"/>
          <p:cNvSpPr txBox="1"/>
          <p:nvPr/>
        </p:nvSpPr>
        <p:spPr>
          <a:xfrm>
            <a:off x="350475" y="346775"/>
            <a:ext cx="87933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Cosmic web: volume filling fraction</a:t>
            </a:r>
            <a:endParaRPr b="1" sz="22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8" name="Google Shape;1668;p179"/>
          <p:cNvGrpSpPr/>
          <p:nvPr/>
        </p:nvGrpSpPr>
        <p:grpSpPr>
          <a:xfrm>
            <a:off x="6524354" y="905833"/>
            <a:ext cx="2361733" cy="4071334"/>
            <a:chOff x="5329437" y="2406566"/>
            <a:chExt cx="1491370" cy="2570936"/>
          </a:xfrm>
        </p:grpSpPr>
        <p:grpSp>
          <p:nvGrpSpPr>
            <p:cNvPr id="1669" name="Google Shape;1669;p179"/>
            <p:cNvGrpSpPr/>
            <p:nvPr/>
          </p:nvGrpSpPr>
          <p:grpSpPr>
            <a:xfrm>
              <a:off x="5329437" y="2406566"/>
              <a:ext cx="1491370" cy="2570936"/>
              <a:chOff x="4926400" y="1439601"/>
              <a:chExt cx="2052249" cy="3537823"/>
            </a:xfrm>
          </p:grpSpPr>
          <p:pic>
            <p:nvPicPr>
              <p:cNvPr id="1670" name="Google Shape;1670;p17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926400" y="1439601"/>
                <a:ext cx="2052249" cy="35378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71" name="Google Shape;1671;p179"/>
              <p:cNvSpPr/>
              <p:nvPr/>
            </p:nvSpPr>
            <p:spPr>
              <a:xfrm>
                <a:off x="5827325" y="3729275"/>
                <a:ext cx="447300" cy="447300"/>
              </a:xfrm>
              <a:prstGeom prst="ellipse">
                <a:avLst/>
              </a:prstGeom>
              <a:solidFill>
                <a:srgbClr val="E4EEE1">
                  <a:alpha val="50000"/>
                </a:srgbClr>
              </a:solidFill>
              <a:ln cap="flat" cmpd="sng" w="9525">
                <a:solidFill>
                  <a:srgbClr val="2CA02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2" name="Google Shape;1672;p179"/>
              <p:cNvSpPr/>
              <p:nvPr/>
            </p:nvSpPr>
            <p:spPr>
              <a:xfrm>
                <a:off x="5827325" y="2075688"/>
                <a:ext cx="447300" cy="447300"/>
              </a:xfrm>
              <a:prstGeom prst="ellipse">
                <a:avLst/>
              </a:prstGeom>
              <a:solidFill>
                <a:srgbClr val="E4EEE1">
                  <a:alpha val="50000"/>
                </a:srgbClr>
              </a:solidFill>
              <a:ln cap="flat" cmpd="sng" w="9525">
                <a:solidFill>
                  <a:srgbClr val="2CA02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73" name="Google Shape;1673;p179"/>
            <p:cNvSpPr txBox="1"/>
            <p:nvPr/>
          </p:nvSpPr>
          <p:spPr>
            <a:xfrm>
              <a:off x="5572025" y="4469238"/>
              <a:ext cx="1116900" cy="2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</a:rPr>
                <a:t>McCall ‘14</a:t>
              </a:r>
              <a:endParaRPr sz="900">
                <a:solidFill>
                  <a:srgbClr val="999999"/>
                </a:solidFill>
              </a:endParaRPr>
            </a:p>
          </p:txBody>
        </p:sp>
      </p:grpSp>
      <p:cxnSp>
        <p:nvCxnSpPr>
          <p:cNvPr id="1674" name="Google Shape;1674;p179"/>
          <p:cNvCxnSpPr/>
          <p:nvPr/>
        </p:nvCxnSpPr>
        <p:spPr>
          <a:xfrm rot="10800000">
            <a:off x="414908" y="822960"/>
            <a:ext cx="83502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675" name="Google Shape;1675;p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192" y="914400"/>
            <a:ext cx="4341600" cy="390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6" name="Google Shape;1676;p179"/>
          <p:cNvSpPr txBox="1"/>
          <p:nvPr/>
        </p:nvSpPr>
        <p:spPr>
          <a:xfrm rot="-5400000">
            <a:off x="-1753200" y="2722500"/>
            <a:ext cx="3860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00"/>
                </a:solidFill>
              </a:rPr>
              <a:t>200 Mpc</a:t>
            </a:r>
            <a:endParaRPr baseline="-25000"/>
          </a:p>
        </p:txBody>
      </p:sp>
      <p:sp>
        <p:nvSpPr>
          <p:cNvPr id="1677" name="Google Shape;1677;p179"/>
          <p:cNvSpPr txBox="1"/>
          <p:nvPr/>
        </p:nvSpPr>
        <p:spPr>
          <a:xfrm>
            <a:off x="322325" y="4684350"/>
            <a:ext cx="4627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Credit: Hackstein+ 2018 (Cosmic V-web constrained sim. / CLUES)</a:t>
            </a:r>
            <a:endParaRPr sz="900">
              <a:solidFill>
                <a:srgbClr val="999999"/>
              </a:solidFill>
            </a:endParaRPr>
          </a:p>
        </p:txBody>
      </p:sp>
      <p:sp>
        <p:nvSpPr>
          <p:cNvPr id="1678" name="Google Shape;1678;p179"/>
          <p:cNvSpPr txBox="1"/>
          <p:nvPr/>
        </p:nvSpPr>
        <p:spPr>
          <a:xfrm>
            <a:off x="1106700" y="4985725"/>
            <a:ext cx="6930600" cy="13680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</a:rPr>
              <a:t>Jonathan</a:t>
            </a:r>
            <a:r>
              <a:rPr i="0" lang="en" sz="900" u="none" cap="none" strike="noStrike">
                <a:solidFill>
                  <a:srgbClr val="000000"/>
                </a:solidFill>
              </a:rPr>
              <a:t> </a:t>
            </a:r>
            <a:r>
              <a:rPr lang="en" sz="900">
                <a:solidFill>
                  <a:srgbClr val="000000"/>
                </a:solidFill>
              </a:rPr>
              <a:t>Biteau</a:t>
            </a:r>
            <a:endParaRPr i="0" sz="900" u="none" cap="none" strike="noStrike">
              <a:solidFill>
                <a:srgbClr val="000000"/>
              </a:solidFill>
            </a:endParaRPr>
          </a:p>
        </p:txBody>
      </p:sp>
      <p:sp>
        <p:nvSpPr>
          <p:cNvPr id="1679" name="Google Shape;1679;p179"/>
          <p:cNvSpPr txBox="1"/>
          <p:nvPr/>
        </p:nvSpPr>
        <p:spPr>
          <a:xfrm>
            <a:off x="4336100" y="2037100"/>
            <a:ext cx="2196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F497D"/>
                </a:solidFill>
              </a:rPr>
              <a:t>Void: </a:t>
            </a:r>
            <a:r>
              <a:rPr b="1" i="1" lang="en" sz="1200">
                <a:solidFill>
                  <a:srgbClr val="1F497D"/>
                </a:solidFill>
              </a:rPr>
              <a:t>B</a:t>
            </a:r>
            <a:r>
              <a:rPr b="1" lang="en" sz="1200">
                <a:solidFill>
                  <a:srgbClr val="1F497D"/>
                </a:solidFill>
              </a:rPr>
              <a:t> &lt; 10 pG</a:t>
            </a:r>
            <a:endParaRPr b="1" sz="1200">
              <a:solidFill>
                <a:srgbClr val="1F497D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999999"/>
                </a:solidFill>
              </a:rPr>
              <a:t>Jedamzik &amp; Saveliev ‘19, </a:t>
            </a:r>
            <a:endParaRPr sz="900">
              <a:solidFill>
                <a:srgbClr val="999999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999999"/>
                </a:solidFill>
              </a:rPr>
              <a:t>Vazza+ ‘17</a:t>
            </a:r>
            <a:endParaRPr b="1" sz="1200">
              <a:solidFill>
                <a:srgbClr val="1F497D"/>
              </a:solidFill>
            </a:endParaRPr>
          </a:p>
        </p:txBody>
      </p:sp>
      <p:sp>
        <p:nvSpPr>
          <p:cNvPr id="1680" name="Google Shape;1680;p179"/>
          <p:cNvSpPr txBox="1"/>
          <p:nvPr/>
        </p:nvSpPr>
        <p:spPr>
          <a:xfrm>
            <a:off x="4572000" y="1723650"/>
            <a:ext cx="196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CA02C"/>
                </a:solidFill>
              </a:rPr>
              <a:t>Sheet: </a:t>
            </a:r>
            <a:r>
              <a:rPr b="1" i="1" lang="en" sz="1200">
                <a:solidFill>
                  <a:srgbClr val="2CA02C"/>
                </a:solidFill>
              </a:rPr>
              <a:t>B?</a:t>
            </a:r>
            <a:endParaRPr b="1" i="1">
              <a:solidFill>
                <a:srgbClr val="2CA02C"/>
              </a:solidFill>
            </a:endParaRPr>
          </a:p>
        </p:txBody>
      </p:sp>
      <p:sp>
        <p:nvSpPr>
          <p:cNvPr id="1681" name="Google Shape;1681;p179"/>
          <p:cNvSpPr txBox="1"/>
          <p:nvPr/>
        </p:nvSpPr>
        <p:spPr>
          <a:xfrm>
            <a:off x="3923800" y="1334000"/>
            <a:ext cx="2609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BF9000"/>
                </a:solidFill>
              </a:rPr>
              <a:t>Filament: </a:t>
            </a:r>
            <a:r>
              <a:rPr b="1" i="1" lang="en" sz="1200">
                <a:solidFill>
                  <a:srgbClr val="BF9000"/>
                </a:solidFill>
              </a:rPr>
              <a:t>B</a:t>
            </a:r>
            <a:r>
              <a:rPr b="1" lang="en" sz="1200">
                <a:solidFill>
                  <a:srgbClr val="BF9000"/>
                </a:solidFill>
              </a:rPr>
              <a:t> ~ 10-100 nG </a:t>
            </a:r>
            <a:endParaRPr b="1" sz="1200">
              <a:solidFill>
                <a:srgbClr val="BF9000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999999"/>
                </a:solidFill>
              </a:rPr>
              <a:t>Vernstrom+ ‘21, Carretti+ ‘22</a:t>
            </a:r>
            <a:endParaRPr b="1" sz="1200">
              <a:solidFill>
                <a:srgbClr val="BF9000"/>
              </a:solidFill>
            </a:endParaRPr>
          </a:p>
        </p:txBody>
      </p:sp>
      <p:sp>
        <p:nvSpPr>
          <p:cNvPr id="1682" name="Google Shape;1682;p179"/>
          <p:cNvSpPr txBox="1"/>
          <p:nvPr/>
        </p:nvSpPr>
        <p:spPr>
          <a:xfrm>
            <a:off x="4651450" y="975350"/>
            <a:ext cx="1872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C2300"/>
                </a:solidFill>
              </a:rPr>
              <a:t>Cluster: </a:t>
            </a:r>
            <a:r>
              <a:rPr b="1" i="1" lang="en" sz="1200">
                <a:solidFill>
                  <a:srgbClr val="DC2300"/>
                </a:solidFill>
              </a:rPr>
              <a:t>B</a:t>
            </a:r>
            <a:r>
              <a:rPr b="1" lang="en" sz="1200">
                <a:solidFill>
                  <a:srgbClr val="DC2300"/>
                </a:solidFill>
              </a:rPr>
              <a:t> ~ 1-10 µG</a:t>
            </a:r>
            <a:endParaRPr b="1" sz="1200">
              <a:solidFill>
                <a:srgbClr val="DC2300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e.g. Bonafede+ ‘10</a:t>
            </a:r>
            <a:endParaRPr sz="900">
              <a:solidFill>
                <a:srgbClr val="999999"/>
              </a:solidFill>
            </a:endParaRPr>
          </a:p>
        </p:txBody>
      </p:sp>
      <p:cxnSp>
        <p:nvCxnSpPr>
          <p:cNvPr id="1683" name="Google Shape;1683;p179"/>
          <p:cNvCxnSpPr>
            <a:stCxn id="1680" idx="3"/>
          </p:cNvCxnSpPr>
          <p:nvPr/>
        </p:nvCxnSpPr>
        <p:spPr>
          <a:xfrm>
            <a:off x="6532800" y="1908300"/>
            <a:ext cx="1310700" cy="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2CA02C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684" name="Google Shape;1684;p179"/>
          <p:cNvCxnSpPr/>
          <p:nvPr/>
        </p:nvCxnSpPr>
        <p:spPr>
          <a:xfrm flipH="1">
            <a:off x="2413350" y="1151038"/>
            <a:ext cx="2464500" cy="327900"/>
          </a:xfrm>
          <a:prstGeom prst="bentConnector3">
            <a:avLst>
              <a:gd fmla="val 90512" name="adj1"/>
            </a:avLst>
          </a:prstGeom>
          <a:noFill/>
          <a:ln cap="flat" cmpd="sng" w="19050">
            <a:solidFill>
              <a:srgbClr val="DC23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685" name="Google Shape;1685;p179"/>
          <p:cNvSpPr txBox="1"/>
          <p:nvPr/>
        </p:nvSpPr>
        <p:spPr>
          <a:xfrm>
            <a:off x="4916325" y="3491200"/>
            <a:ext cx="1730100" cy="13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CA02C"/>
                </a:solidFill>
              </a:rPr>
              <a:t>Our location: </a:t>
            </a:r>
            <a:endParaRPr b="1" sz="1200">
              <a:solidFill>
                <a:srgbClr val="2CA02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CA02C"/>
                </a:solidFill>
              </a:rPr>
              <a:t>The Local Sheet</a:t>
            </a:r>
            <a:endParaRPr b="1" sz="1200">
              <a:solidFill>
                <a:srgbClr val="2CA02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</a:rPr>
              <a:t>Assume turbulent B field filling the Local Group with λ ~ λ</a:t>
            </a:r>
            <a:r>
              <a:rPr baseline="-25000" i="1" lang="en" sz="1100">
                <a:solidFill>
                  <a:schemeClr val="dk1"/>
                </a:solidFill>
              </a:rPr>
              <a:t>clusters</a:t>
            </a:r>
            <a:r>
              <a:rPr i="1" lang="en" sz="1100">
                <a:solidFill>
                  <a:schemeClr val="dk1"/>
                </a:solidFill>
              </a:rPr>
              <a:t> and </a:t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</a:rPr>
              <a:t>B</a:t>
            </a:r>
            <a:r>
              <a:rPr baseline="-25000" i="1" lang="en" sz="1100">
                <a:solidFill>
                  <a:schemeClr val="dk1"/>
                </a:solidFill>
              </a:rPr>
              <a:t>rms</a:t>
            </a:r>
            <a:r>
              <a:rPr i="1" lang="en" sz="1100">
                <a:solidFill>
                  <a:schemeClr val="dk1"/>
                </a:solidFill>
              </a:rPr>
              <a:t> to be determined</a:t>
            </a:r>
            <a:endParaRPr baseline="-25000" i="1" sz="1200">
              <a:solidFill>
                <a:srgbClr val="2CA02C"/>
              </a:solidFill>
            </a:endParaRPr>
          </a:p>
        </p:txBody>
      </p:sp>
      <p:cxnSp>
        <p:nvCxnSpPr>
          <p:cNvPr id="1686" name="Google Shape;1686;p179"/>
          <p:cNvCxnSpPr/>
          <p:nvPr/>
        </p:nvCxnSpPr>
        <p:spPr>
          <a:xfrm flipH="1">
            <a:off x="1840450" y="1531600"/>
            <a:ext cx="2805300" cy="226200"/>
          </a:xfrm>
          <a:prstGeom prst="bentConnector3">
            <a:avLst>
              <a:gd fmla="val 67479" name="adj1"/>
            </a:avLst>
          </a:prstGeom>
          <a:noFill/>
          <a:ln cap="flat" cmpd="sng" w="19050">
            <a:solidFill>
              <a:srgbClr val="BF9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687" name="Google Shape;1687;p179"/>
          <p:cNvCxnSpPr/>
          <p:nvPr/>
        </p:nvCxnSpPr>
        <p:spPr>
          <a:xfrm flipH="1">
            <a:off x="2420875" y="1908700"/>
            <a:ext cx="3243000" cy="972900"/>
          </a:xfrm>
          <a:prstGeom prst="bentConnector3">
            <a:avLst>
              <a:gd fmla="val 86743" name="adj1"/>
            </a:avLst>
          </a:prstGeom>
          <a:noFill/>
          <a:ln cap="flat" cmpd="sng" w="19050">
            <a:solidFill>
              <a:srgbClr val="2CA02C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688" name="Google Shape;1688;p179"/>
          <p:cNvCxnSpPr/>
          <p:nvPr/>
        </p:nvCxnSpPr>
        <p:spPr>
          <a:xfrm flipH="1">
            <a:off x="2745100" y="2225450"/>
            <a:ext cx="2526600" cy="844800"/>
          </a:xfrm>
          <a:prstGeom prst="bentConnector3">
            <a:avLst>
              <a:gd fmla="val 62982" name="adj1"/>
            </a:avLst>
          </a:prstGeom>
          <a:noFill/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689" name="Google Shape;1689;p179"/>
          <p:cNvCxnSpPr/>
          <p:nvPr/>
        </p:nvCxnSpPr>
        <p:spPr>
          <a:xfrm flipH="1" rot="-5400000">
            <a:off x="6535850" y="2554725"/>
            <a:ext cx="1925100" cy="6447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2CA02C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690" name="Google Shape;1690;p179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200">
                <a:solidFill>
                  <a:schemeClr val="dk1"/>
                </a:solidFill>
              </a:rPr>
              <a:t>Magnetic fields and where to find them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91" name="Google Shape;1691;p179"/>
          <p:cNvCxnSpPr/>
          <p:nvPr/>
        </p:nvCxnSpPr>
        <p:spPr>
          <a:xfrm>
            <a:off x="319925" y="941832"/>
            <a:ext cx="2400" cy="3822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692" name="Google Shape;1692;p179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180"/>
          <p:cNvSpPr txBox="1"/>
          <p:nvPr/>
        </p:nvSpPr>
        <p:spPr>
          <a:xfrm>
            <a:off x="350475" y="941800"/>
            <a:ext cx="8420100" cy="3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1D visualization vs </a:t>
            </a:r>
            <a:r>
              <a:rPr b="1" i="1" lang="en" sz="1100">
                <a:solidFill>
                  <a:schemeClr val="dk1"/>
                </a:solidFill>
              </a:rPr>
              <a:t>d</a:t>
            </a:r>
            <a:r>
              <a:rPr b="1" lang="en" sz="1100">
                <a:solidFill>
                  <a:schemeClr val="dk1"/>
                </a:solidFill>
              </a:rPr>
              <a:t> out to 350 Mpc </a:t>
            </a:r>
            <a:r>
              <a:rPr lang="en" sz="900">
                <a:solidFill>
                  <a:schemeClr val="dk1"/>
                </a:solidFill>
              </a:rPr>
              <a:t>(vs 135 Mpc in Karachentsev+ 2018)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→ </a:t>
            </a:r>
            <a:r>
              <a:rPr b="1" lang="en" sz="1100">
                <a:solidFill>
                  <a:schemeClr val="dk1"/>
                </a:solidFill>
              </a:rPr>
              <a:t>Full-sky</a:t>
            </a:r>
            <a:r>
              <a:rPr lang="en" sz="1100">
                <a:solidFill>
                  <a:schemeClr val="dk1"/>
                </a:solidFill>
              </a:rPr>
              <a:t> plateau beyond 100 Mpc matches </a:t>
            </a:r>
            <a:r>
              <a:rPr b="1" lang="en" sz="1100">
                <a:solidFill>
                  <a:srgbClr val="579D1C"/>
                </a:solidFill>
              </a:rPr>
              <a:t>deep-field observations</a:t>
            </a:r>
            <a:r>
              <a:rPr lang="en" sz="1100">
                <a:solidFill>
                  <a:schemeClr val="dk1"/>
                </a:solidFill>
              </a:rPr>
              <a:t> (</a:t>
            </a:r>
            <a:r>
              <a:rPr lang="en" sz="900">
                <a:solidFill>
                  <a:schemeClr val="dk1"/>
                </a:solidFill>
              </a:rPr>
              <a:t>Driver+ 2018</a:t>
            </a:r>
            <a:r>
              <a:rPr lang="en" sz="1100">
                <a:solidFill>
                  <a:schemeClr val="dk1"/>
                </a:solidFill>
              </a:rPr>
              <a:t>)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→ </a:t>
            </a:r>
            <a:r>
              <a:rPr b="1" lang="en" sz="1100">
                <a:solidFill>
                  <a:srgbClr val="3D85C6"/>
                </a:solidFill>
              </a:rPr>
              <a:t>Northern</a:t>
            </a:r>
            <a:r>
              <a:rPr lang="en" sz="1100">
                <a:solidFill>
                  <a:schemeClr val="dk1"/>
                </a:solidFill>
              </a:rPr>
              <a:t> matches </a:t>
            </a:r>
            <a:r>
              <a:rPr b="1" lang="en" sz="1100">
                <a:solidFill>
                  <a:srgbClr val="FF9900"/>
                </a:solidFill>
              </a:rPr>
              <a:t>Southern</a:t>
            </a:r>
            <a:r>
              <a:rPr lang="en" sz="1100">
                <a:solidFill>
                  <a:schemeClr val="dk1"/>
                </a:solidFill>
              </a:rPr>
              <a:t> hemisphere beyond 100 Mpc: negligible N/S dipole ~ isotropic regime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3D visualization out to 350 Mpc </a:t>
            </a:r>
            <a:r>
              <a:rPr lang="en" sz="1100">
                <a:solidFill>
                  <a:schemeClr val="dk1"/>
                </a:solidFill>
              </a:rPr>
              <a:t>(see interactive figures of the </a:t>
            </a:r>
            <a:r>
              <a:rPr lang="en" sz="1100" u="sng">
                <a:solidFill>
                  <a:srgbClr val="4A86E8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Local Superclusters</a:t>
            </a:r>
            <a:r>
              <a:rPr lang="en" sz="1100">
                <a:solidFill>
                  <a:schemeClr val="dk1"/>
                </a:solidFill>
              </a:rPr>
              <a:t>,</a:t>
            </a:r>
            <a:r>
              <a:rPr lang="en"/>
              <a:t> </a:t>
            </a:r>
            <a:r>
              <a:rPr lang="en" sz="1100" u="sng">
                <a:solidFill>
                  <a:srgbClr val="4A86E8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Local Clusters</a:t>
            </a:r>
            <a:r>
              <a:rPr lang="en" sz="1100">
                <a:solidFill>
                  <a:schemeClr val="dk1"/>
                </a:solidFill>
              </a:rPr>
              <a:t> and </a:t>
            </a:r>
            <a:r>
              <a:rPr lang="en" sz="1100" u="sng">
                <a:solidFill>
                  <a:srgbClr val="4A86E8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Local Sheet</a:t>
            </a:r>
            <a:r>
              <a:rPr lang="en" sz="1100">
                <a:solidFill>
                  <a:schemeClr val="dk1"/>
                </a:solidFill>
              </a:rPr>
              <a:t>)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→ Good agreement with V-web from Cosmicflows (</a:t>
            </a:r>
            <a:r>
              <a:rPr lang="en" sz="900">
                <a:solidFill>
                  <a:schemeClr val="dk1"/>
                </a:solidFill>
              </a:rPr>
              <a:t>Hoffman+ 2017, Dupuy +2019</a:t>
            </a:r>
            <a:r>
              <a:rPr lang="en" sz="1100">
                <a:solidFill>
                  <a:schemeClr val="dk1"/>
                </a:solidFill>
              </a:rPr>
              <a:t>) on supercluster scales 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4572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698" name="Google Shape;1698;p1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4850" y="1638175"/>
            <a:ext cx="8347500" cy="2783893"/>
          </a:xfrm>
          <a:prstGeom prst="rect">
            <a:avLst/>
          </a:prstGeom>
          <a:noFill/>
          <a:ln>
            <a:noFill/>
          </a:ln>
        </p:spPr>
      </p:pic>
      <p:sp>
        <p:nvSpPr>
          <p:cNvPr id="1699" name="Google Shape;1699;p180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Validation: do we grasp all </a:t>
            </a:r>
            <a:r>
              <a:rPr b="1" i="1" lang="en" sz="2200"/>
              <a:t>M</a:t>
            </a:r>
            <a:r>
              <a:rPr b="1" baseline="-25000" lang="en" sz="2200"/>
              <a:t>★</a:t>
            </a:r>
            <a:r>
              <a:rPr b="1" lang="en" sz="2200"/>
              <a:t> and SFR?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00" name="Google Shape;1700;p180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01" name="Google Shape;1701;p180"/>
          <p:cNvSpPr/>
          <p:nvPr/>
        </p:nvSpPr>
        <p:spPr>
          <a:xfrm>
            <a:off x="4135675" y="4722650"/>
            <a:ext cx="61200" cy="47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2" name="Google Shape;1702;p180"/>
          <p:cNvSpPr/>
          <p:nvPr/>
        </p:nvSpPr>
        <p:spPr>
          <a:xfrm>
            <a:off x="6650275" y="3239150"/>
            <a:ext cx="61200" cy="20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3" name="Google Shape;1703;p180"/>
          <p:cNvSpPr/>
          <p:nvPr/>
        </p:nvSpPr>
        <p:spPr>
          <a:xfrm>
            <a:off x="6269275" y="3046250"/>
            <a:ext cx="61200" cy="828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4" name="Google Shape;1704;p180"/>
          <p:cNvSpPr/>
          <p:nvPr/>
        </p:nvSpPr>
        <p:spPr>
          <a:xfrm>
            <a:off x="2230675" y="4722650"/>
            <a:ext cx="61200" cy="47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5" name="Google Shape;1705;p180"/>
          <p:cNvSpPr txBox="1"/>
          <p:nvPr/>
        </p:nvSpPr>
        <p:spPr>
          <a:xfrm>
            <a:off x="6955518" y="4876650"/>
            <a:ext cx="22434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p180"/>
          <p:cNvSpPr txBox="1"/>
          <p:nvPr/>
        </p:nvSpPr>
        <p:spPr>
          <a:xfrm>
            <a:off x="5028825" y="1737850"/>
            <a:ext cx="31506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Local Group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Local Sheet</a:t>
            </a:r>
            <a:r>
              <a:rPr lang="en" sz="1100">
                <a:solidFill>
                  <a:schemeClr val="dk1"/>
                </a:solidFill>
              </a:rPr>
              <a:t>         </a:t>
            </a:r>
            <a:endParaRPr sz="1100">
              <a:solidFill>
                <a:schemeClr val="dk1"/>
              </a:solidFill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D85C6"/>
                </a:solidFill>
              </a:rPr>
              <a:t>Virgo cluster</a:t>
            </a:r>
            <a:endParaRPr sz="1100">
              <a:solidFill>
                <a:schemeClr val="dk1"/>
              </a:solidFill>
            </a:endParaRPr>
          </a:p>
          <a:p>
            <a:pPr indent="457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9900"/>
                </a:solidFill>
              </a:rPr>
              <a:t>Laniakea supercluster</a:t>
            </a:r>
            <a:r>
              <a:rPr lang="en" sz="1100">
                <a:solidFill>
                  <a:schemeClr val="dk1"/>
                </a:solidFill>
              </a:rPr>
              <a:t>      </a:t>
            </a:r>
            <a:endParaRPr/>
          </a:p>
        </p:txBody>
      </p:sp>
      <p:cxnSp>
        <p:nvCxnSpPr>
          <p:cNvPr id="1707" name="Google Shape;1707;p180"/>
          <p:cNvCxnSpPr/>
          <p:nvPr/>
        </p:nvCxnSpPr>
        <p:spPr>
          <a:xfrm flipH="1">
            <a:off x="5234375" y="2001550"/>
            <a:ext cx="214800" cy="250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8" name="Google Shape;1708;p180"/>
          <p:cNvCxnSpPr/>
          <p:nvPr/>
        </p:nvCxnSpPr>
        <p:spPr>
          <a:xfrm flipH="1">
            <a:off x="5850150" y="2230675"/>
            <a:ext cx="57300" cy="594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9" name="Google Shape;1709;p180"/>
          <p:cNvCxnSpPr/>
          <p:nvPr/>
        </p:nvCxnSpPr>
        <p:spPr>
          <a:xfrm>
            <a:off x="6246338" y="2405775"/>
            <a:ext cx="26400" cy="755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0" name="Google Shape;1710;p180"/>
          <p:cNvCxnSpPr/>
          <p:nvPr/>
        </p:nvCxnSpPr>
        <p:spPr>
          <a:xfrm>
            <a:off x="6955513" y="2593975"/>
            <a:ext cx="133500" cy="8682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11" name="Google Shape;1711;p1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7544800" y="2881779"/>
            <a:ext cx="1788270" cy="19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2" name="Google Shape;1712;p180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p181"/>
          <p:cNvSpPr txBox="1"/>
          <p:nvPr/>
        </p:nvSpPr>
        <p:spPr>
          <a:xfrm>
            <a:off x="411475" y="1005850"/>
            <a:ext cx="4973100" cy="39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0" spcFirstLastPara="1" rIns="81625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</a:rPr>
              <a:t>Voids: </a:t>
            </a:r>
            <a:r>
              <a:rPr b="1" i="1" lang="en" sz="1300">
                <a:solidFill>
                  <a:schemeClr val="dk2"/>
                </a:solidFill>
              </a:rPr>
              <a:t>B</a:t>
            </a:r>
            <a:r>
              <a:rPr b="1" lang="en" sz="1300">
                <a:solidFill>
                  <a:schemeClr val="dk2"/>
                </a:solidFill>
              </a:rPr>
              <a:t> &lt; 10 pG</a:t>
            </a:r>
            <a:endParaRPr b="1" sz="1300">
              <a:solidFill>
                <a:srgbClr val="DC2300"/>
              </a:solidFill>
            </a:endParaRPr>
          </a:p>
          <a:p>
            <a:pPr indent="-173990" lvl="0" marL="914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➔"/>
            </a:pPr>
            <a:r>
              <a:rPr lang="en" sz="1300">
                <a:solidFill>
                  <a:schemeClr val="dk1"/>
                </a:solidFill>
              </a:rPr>
              <a:t>Too low to have a sizeable impact within cosmic-ray horizon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   </a:t>
            </a:r>
            <a:r>
              <a:rPr lang="en" sz="1100">
                <a:solidFill>
                  <a:srgbClr val="666666"/>
                </a:solidFill>
              </a:rPr>
              <a:t>(see Pierre Auger Collab. ‘24)</a:t>
            </a:r>
            <a:endParaRPr sz="11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CA02C"/>
                </a:solidFill>
              </a:rPr>
              <a:t>The Local Sheet: </a:t>
            </a:r>
            <a:r>
              <a:rPr b="1" i="1" lang="en" sz="1300">
                <a:solidFill>
                  <a:srgbClr val="2CA02C"/>
                </a:solidFill>
              </a:rPr>
              <a:t>B ~ B</a:t>
            </a:r>
            <a:r>
              <a:rPr b="1" baseline="-25000" i="1" lang="en" sz="1300">
                <a:solidFill>
                  <a:srgbClr val="2CA02C"/>
                </a:solidFill>
              </a:rPr>
              <a:t>filaments</a:t>
            </a:r>
            <a:r>
              <a:rPr b="1" i="1" lang="en" sz="1300">
                <a:solidFill>
                  <a:srgbClr val="2CA02C"/>
                </a:solidFill>
              </a:rPr>
              <a:t>?</a:t>
            </a:r>
            <a:endParaRPr b="1" i="1" sz="1300">
              <a:solidFill>
                <a:schemeClr val="dk1"/>
              </a:solidFill>
            </a:endParaRPr>
          </a:p>
          <a:p>
            <a:pPr indent="-17399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➔"/>
            </a:pPr>
            <a:r>
              <a:rPr b="1" lang="en" sz="1300">
                <a:solidFill>
                  <a:schemeClr val="dk1"/>
                </a:solidFill>
              </a:rPr>
              <a:t>Translucent</a:t>
            </a:r>
            <a:r>
              <a:rPr lang="en" sz="1300">
                <a:solidFill>
                  <a:schemeClr val="dk1"/>
                </a:solidFill>
              </a:rPr>
              <a:t>, w/ angular spread</a:t>
            </a:r>
            <a:r>
              <a:rPr b="1" lang="en" sz="1300">
                <a:solidFill>
                  <a:schemeClr val="dk1"/>
                </a:solidFill>
              </a:rPr>
              <a:t> </a:t>
            </a:r>
            <a:r>
              <a:rPr b="1" i="1" lang="en" sz="1300">
                <a:solidFill>
                  <a:schemeClr val="dk1"/>
                </a:solidFill>
              </a:rPr>
              <a:t>θ</a:t>
            </a:r>
            <a:r>
              <a:rPr b="1" baseline="-25000" lang="en" sz="1300">
                <a:solidFill>
                  <a:schemeClr val="dk1"/>
                </a:solidFill>
              </a:rPr>
              <a:t>obs, UHECR</a:t>
            </a:r>
            <a:r>
              <a:rPr b="1" lang="en" sz="1300">
                <a:solidFill>
                  <a:schemeClr val="dk1"/>
                </a:solidFill>
              </a:rPr>
              <a:t> ~ Δ</a:t>
            </a:r>
            <a:r>
              <a:rPr b="1" i="1" lang="en" sz="1300">
                <a:solidFill>
                  <a:schemeClr val="dk1"/>
                </a:solidFill>
              </a:rPr>
              <a:t>θ</a:t>
            </a:r>
            <a:r>
              <a:rPr b="1" baseline="-25000" lang="en" sz="1300">
                <a:solidFill>
                  <a:schemeClr val="dk1"/>
                </a:solidFill>
              </a:rPr>
              <a:t>Local Sheet</a:t>
            </a:r>
            <a:endParaRPr b="1" baseline="-25000" sz="1300">
              <a:solidFill>
                <a:schemeClr val="dk1"/>
              </a:solidFill>
            </a:endParaRPr>
          </a:p>
          <a:p>
            <a:pPr indent="-173990" lvl="0" marL="9144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➔"/>
            </a:pPr>
            <a:r>
              <a:rPr lang="en" sz="1300">
                <a:solidFill>
                  <a:schemeClr val="dk1"/>
                </a:solidFill>
              </a:rPr>
              <a:t>Time spread → </a:t>
            </a:r>
            <a:r>
              <a:rPr b="1" i="1" lang="en" sz="1300">
                <a:solidFill>
                  <a:schemeClr val="dk1"/>
                </a:solidFill>
              </a:rPr>
              <a:t>d</a:t>
            </a:r>
            <a:r>
              <a:rPr b="1" baseline="-25000" lang="en" sz="1300">
                <a:solidFill>
                  <a:schemeClr val="dk1"/>
                </a:solidFill>
              </a:rPr>
              <a:t>min</a:t>
            </a:r>
            <a:r>
              <a:rPr b="1" lang="en" sz="1300">
                <a:solidFill>
                  <a:schemeClr val="dk1"/>
                </a:solidFill>
              </a:rPr>
              <a:t> = extent of </a:t>
            </a:r>
            <a:r>
              <a:rPr b="1" i="1" lang="en" sz="1300">
                <a:solidFill>
                  <a:schemeClr val="dk1"/>
                </a:solidFill>
              </a:rPr>
              <a:t>B</a:t>
            </a:r>
            <a:r>
              <a:rPr b="1" baseline="-25000" lang="en" sz="1300">
                <a:solidFill>
                  <a:schemeClr val="dk1"/>
                </a:solidFill>
              </a:rPr>
              <a:t>Local Sheet</a:t>
            </a:r>
            <a:r>
              <a:rPr b="1" lang="en" sz="1300">
                <a:solidFill>
                  <a:schemeClr val="dk1"/>
                </a:solidFill>
              </a:rPr>
              <a:t>  ~ few Mpc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BF9000"/>
                </a:solidFill>
              </a:rPr>
              <a:t>Galaxy filaments: </a:t>
            </a:r>
            <a:r>
              <a:rPr b="1" i="1" lang="en" sz="1300">
                <a:solidFill>
                  <a:srgbClr val="BF9000"/>
                </a:solidFill>
              </a:rPr>
              <a:t>B</a:t>
            </a:r>
            <a:r>
              <a:rPr b="1" lang="en" sz="1300">
                <a:solidFill>
                  <a:srgbClr val="BF9000"/>
                </a:solidFill>
              </a:rPr>
              <a:t> ~ 10-100 nG </a:t>
            </a:r>
            <a:endParaRPr b="1" sz="1300">
              <a:solidFill>
                <a:schemeClr val="dk1"/>
              </a:solidFill>
            </a:endParaRPr>
          </a:p>
          <a:p>
            <a:pPr indent="-17399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➔"/>
            </a:pPr>
            <a:r>
              <a:rPr b="1" lang="en" sz="1300">
                <a:solidFill>
                  <a:schemeClr val="dk1"/>
                </a:solidFill>
              </a:rPr>
              <a:t>Translucent</a:t>
            </a:r>
            <a:r>
              <a:rPr lang="en" sz="1300">
                <a:solidFill>
                  <a:schemeClr val="dk1"/>
                </a:solidFill>
              </a:rPr>
              <a:t> to UHE nuclei</a:t>
            </a:r>
            <a:endParaRPr sz="1100">
              <a:solidFill>
                <a:schemeClr val="dk1"/>
              </a:solidFill>
            </a:endParaRPr>
          </a:p>
          <a:p>
            <a:pPr indent="-173990" lvl="0" marL="9144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➔"/>
            </a:pPr>
            <a:r>
              <a:rPr lang="en" sz="1300">
                <a:solidFill>
                  <a:schemeClr val="dk1"/>
                </a:solidFill>
              </a:rPr>
              <a:t>No need for specific treatment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C2300"/>
                </a:solidFill>
              </a:rPr>
              <a:t>Galaxy clusters: </a:t>
            </a:r>
            <a:r>
              <a:rPr b="1" i="1" lang="en" sz="1300">
                <a:solidFill>
                  <a:srgbClr val="DC2300"/>
                </a:solidFill>
              </a:rPr>
              <a:t>B</a:t>
            </a:r>
            <a:r>
              <a:rPr b="1" lang="en" sz="1300">
                <a:solidFill>
                  <a:srgbClr val="DC2300"/>
                </a:solidFill>
              </a:rPr>
              <a:t> ~ 1-10 µG</a:t>
            </a:r>
            <a:endParaRPr b="1" sz="1300">
              <a:solidFill>
                <a:schemeClr val="dk1"/>
              </a:solidFill>
            </a:endParaRPr>
          </a:p>
          <a:p>
            <a:pPr indent="-17399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➔"/>
            </a:pPr>
            <a:r>
              <a:rPr lang="en" sz="1300">
                <a:solidFill>
                  <a:schemeClr val="dk1"/>
                </a:solidFill>
              </a:rPr>
              <a:t>Calorimeters for UHE nuclei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cxnSp>
        <p:nvCxnSpPr>
          <p:cNvPr id="1718" name="Google Shape;1718;p181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19" name="Google Shape;1719;p181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200">
                <a:solidFill>
                  <a:schemeClr val="dk1"/>
                </a:solidFill>
              </a:rPr>
              <a:t>EeV cosmic rays in the cosmic web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20" name="Google Shape;1720;p181"/>
          <p:cNvGrpSpPr/>
          <p:nvPr/>
        </p:nvGrpSpPr>
        <p:grpSpPr>
          <a:xfrm>
            <a:off x="4859925" y="2801100"/>
            <a:ext cx="4285174" cy="2123125"/>
            <a:chOff x="4825325" y="905825"/>
            <a:chExt cx="4285174" cy="2123125"/>
          </a:xfrm>
        </p:grpSpPr>
        <p:grpSp>
          <p:nvGrpSpPr>
            <p:cNvPr id="1721" name="Google Shape;1721;p181"/>
            <p:cNvGrpSpPr/>
            <p:nvPr/>
          </p:nvGrpSpPr>
          <p:grpSpPr>
            <a:xfrm>
              <a:off x="4825325" y="905825"/>
              <a:ext cx="4285174" cy="1876225"/>
              <a:chOff x="4774000" y="3163825"/>
              <a:chExt cx="4285174" cy="1876225"/>
            </a:xfrm>
          </p:grpSpPr>
          <p:pic>
            <p:nvPicPr>
              <p:cNvPr id="1722" name="Google Shape;1722;p18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48557"/>
              <a:stretch/>
            </p:blipFill>
            <p:spPr>
              <a:xfrm>
                <a:off x="4774000" y="3298750"/>
                <a:ext cx="4285174" cy="1710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23" name="Google Shape;1723;p181"/>
              <p:cNvSpPr/>
              <p:nvPr/>
            </p:nvSpPr>
            <p:spPr>
              <a:xfrm>
                <a:off x="7140150" y="3445600"/>
                <a:ext cx="1497600" cy="237900"/>
              </a:xfrm>
              <a:prstGeom prst="rect">
                <a:avLst/>
              </a:prstGeom>
              <a:noFill/>
              <a:ln cap="flat" cmpd="sng" w="9525">
                <a:solidFill>
                  <a:srgbClr val="BF9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BF9000"/>
                  </a:solidFill>
                </a:endParaRPr>
              </a:p>
            </p:txBody>
          </p:sp>
          <p:sp>
            <p:nvSpPr>
              <p:cNvPr id="1724" name="Google Shape;1724;p181"/>
              <p:cNvSpPr/>
              <p:nvPr/>
            </p:nvSpPr>
            <p:spPr>
              <a:xfrm>
                <a:off x="7140150" y="4214975"/>
                <a:ext cx="1497600" cy="545700"/>
              </a:xfrm>
              <a:prstGeom prst="rect">
                <a:avLst/>
              </a:prstGeom>
              <a:noFill/>
              <a:ln cap="flat" cmpd="sng" w="9525">
                <a:solidFill>
                  <a:srgbClr val="DC23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DC2300"/>
                  </a:solidFill>
                </a:endParaRPr>
              </a:p>
            </p:txBody>
          </p:sp>
          <p:sp>
            <p:nvSpPr>
              <p:cNvPr id="1725" name="Google Shape;1725;p181"/>
              <p:cNvSpPr txBox="1"/>
              <p:nvPr/>
            </p:nvSpPr>
            <p:spPr>
              <a:xfrm>
                <a:off x="7140150" y="4655150"/>
                <a:ext cx="1497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rgbClr val="DC2300"/>
                    </a:solidFill>
                  </a:rPr>
                  <a:t>opaque</a:t>
                </a:r>
                <a:endParaRPr sz="1300">
                  <a:solidFill>
                    <a:srgbClr val="DC2300"/>
                  </a:solidFill>
                </a:endParaRPr>
              </a:p>
            </p:txBody>
          </p:sp>
          <p:sp>
            <p:nvSpPr>
              <p:cNvPr id="1726" name="Google Shape;1726;p181"/>
              <p:cNvSpPr txBox="1"/>
              <p:nvPr/>
            </p:nvSpPr>
            <p:spPr>
              <a:xfrm>
                <a:off x="7140150" y="3163825"/>
                <a:ext cx="1497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rgbClr val="BF9000"/>
                    </a:solidFill>
                  </a:rPr>
                  <a:t>translucent</a:t>
                </a:r>
                <a:endParaRPr sz="1300">
                  <a:solidFill>
                    <a:srgbClr val="BF9000"/>
                  </a:solidFill>
                </a:endParaRPr>
              </a:p>
            </p:txBody>
          </p:sp>
        </p:grpSp>
        <p:sp>
          <p:nvSpPr>
            <p:cNvPr id="1727" name="Google Shape;1727;p181"/>
            <p:cNvSpPr txBox="1"/>
            <p:nvPr/>
          </p:nvSpPr>
          <p:spPr>
            <a:xfrm>
              <a:off x="4920775" y="2674950"/>
              <a:ext cx="2270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666666"/>
                  </a:solidFill>
                </a:rPr>
                <a:t>Condorelli, JB, Adam, ApJ ‘23</a:t>
              </a:r>
              <a:endParaRPr sz="1100"/>
            </a:p>
          </p:txBody>
        </p:sp>
      </p:grpSp>
      <p:sp>
        <p:nvSpPr>
          <p:cNvPr id="1728" name="Google Shape;1728;p181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grpSp>
        <p:nvGrpSpPr>
          <p:cNvPr id="1729" name="Google Shape;1729;p181"/>
          <p:cNvGrpSpPr/>
          <p:nvPr/>
        </p:nvGrpSpPr>
        <p:grpSpPr>
          <a:xfrm>
            <a:off x="2955475" y="1588008"/>
            <a:ext cx="5809916" cy="924569"/>
            <a:chOff x="2879275" y="2921346"/>
            <a:chExt cx="5809916" cy="924569"/>
          </a:xfrm>
        </p:grpSpPr>
        <p:grpSp>
          <p:nvGrpSpPr>
            <p:cNvPr id="1730" name="Google Shape;1730;p181"/>
            <p:cNvGrpSpPr/>
            <p:nvPr/>
          </p:nvGrpSpPr>
          <p:grpSpPr>
            <a:xfrm>
              <a:off x="4928625" y="2921346"/>
              <a:ext cx="3760567" cy="924569"/>
              <a:chOff x="4928800" y="2921450"/>
              <a:chExt cx="3567900" cy="877200"/>
            </a:xfrm>
          </p:grpSpPr>
          <p:grpSp>
            <p:nvGrpSpPr>
              <p:cNvPr id="1731" name="Google Shape;1731;p181"/>
              <p:cNvGrpSpPr/>
              <p:nvPr/>
            </p:nvGrpSpPr>
            <p:grpSpPr>
              <a:xfrm>
                <a:off x="5037850" y="2945900"/>
                <a:ext cx="3438201" cy="424496"/>
                <a:chOff x="502875" y="1801375"/>
                <a:chExt cx="3438201" cy="424496"/>
              </a:xfrm>
            </p:grpSpPr>
            <p:pic>
              <p:nvPicPr>
                <p:cNvPr id="1732" name="Google Shape;1732;p18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48397"/>
                <a:stretch/>
              </p:blipFill>
              <p:spPr>
                <a:xfrm>
                  <a:off x="502875" y="1803721"/>
                  <a:ext cx="3438201" cy="422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33" name="Google Shape;1733;p18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60505" l="0" r="93879" t="0"/>
                <a:stretch/>
              </p:blipFill>
              <p:spPr>
                <a:xfrm>
                  <a:off x="502875" y="1801375"/>
                  <a:ext cx="210451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34" name="Google Shape;1734;p181"/>
              <p:cNvGrpSpPr/>
              <p:nvPr/>
            </p:nvGrpSpPr>
            <p:grpSpPr>
              <a:xfrm>
                <a:off x="5037850" y="3366524"/>
                <a:ext cx="3438201" cy="422150"/>
                <a:chOff x="502875" y="3136399"/>
                <a:chExt cx="3438201" cy="422150"/>
              </a:xfrm>
            </p:grpSpPr>
            <p:pic>
              <p:nvPicPr>
                <p:cNvPr id="1735" name="Google Shape;1735;p181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49806"/>
                <a:stretch/>
              </p:blipFill>
              <p:spPr>
                <a:xfrm>
                  <a:off x="502875" y="3136399"/>
                  <a:ext cx="3438201" cy="422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36" name="Google Shape;1736;p181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61584" l="0" r="93879" t="0"/>
                <a:stretch/>
              </p:blipFill>
              <p:spPr>
                <a:xfrm>
                  <a:off x="502875" y="3136400"/>
                  <a:ext cx="210451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737" name="Google Shape;1737;p181"/>
              <p:cNvSpPr/>
              <p:nvPr/>
            </p:nvSpPr>
            <p:spPr>
              <a:xfrm>
                <a:off x="4928800" y="2921450"/>
                <a:ext cx="3567900" cy="877200"/>
              </a:xfrm>
              <a:prstGeom prst="rect">
                <a:avLst/>
              </a:prstGeom>
              <a:noFill/>
              <a:ln cap="flat" cmpd="sng" w="19050">
                <a:solidFill>
                  <a:srgbClr val="2CA02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738" name="Google Shape;1738;p181"/>
            <p:cNvCxnSpPr/>
            <p:nvPr/>
          </p:nvCxnSpPr>
          <p:spPr>
            <a:xfrm>
              <a:off x="2879275" y="3383638"/>
              <a:ext cx="2041200" cy="0"/>
            </a:xfrm>
            <a:prstGeom prst="straightConnector1">
              <a:avLst/>
            </a:prstGeom>
            <a:noFill/>
            <a:ln cap="flat" cmpd="sng" w="19050">
              <a:solidFill>
                <a:srgbClr val="2CA02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739" name="Google Shape;1739;p181"/>
          <p:cNvSpPr txBox="1"/>
          <p:nvPr/>
        </p:nvSpPr>
        <p:spPr>
          <a:xfrm>
            <a:off x="6491650" y="470100"/>
            <a:ext cx="2270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Condorelli, JB, Adam, </a:t>
            </a:r>
            <a:r>
              <a:rPr b="1" lang="en" sz="1100">
                <a:solidFill>
                  <a:srgbClr val="666666"/>
                </a:solidFill>
              </a:rPr>
              <a:t>ApJ ‘23</a:t>
            </a:r>
            <a:endParaRPr b="1" sz="11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3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182"/>
          <p:cNvSpPr txBox="1"/>
          <p:nvPr/>
        </p:nvSpPr>
        <p:spPr>
          <a:xfrm>
            <a:off x="411475" y="1005850"/>
            <a:ext cx="4537200" cy="11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0" spcFirstLastPara="1" rIns="81625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Why would UHECR sources be transient?</a:t>
            </a:r>
            <a:endParaRPr b="1" sz="1300">
              <a:solidFill>
                <a:schemeClr val="dk1"/>
              </a:solidFill>
            </a:endParaRPr>
          </a:p>
          <a:p>
            <a:pPr indent="-17399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➔"/>
            </a:pPr>
            <a:r>
              <a:rPr lang="en" sz="1300">
                <a:solidFill>
                  <a:schemeClr val="dk1"/>
                </a:solidFill>
              </a:rPr>
              <a:t>Hillas-Lovelace-Waxman: high-luminosity sources</a:t>
            </a:r>
            <a:endParaRPr sz="1300">
              <a:solidFill>
                <a:schemeClr val="dk1"/>
              </a:solidFill>
            </a:endParaRPr>
          </a:p>
          <a:p>
            <a:pPr indent="-17399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➔"/>
            </a:pPr>
            <a:r>
              <a:rPr lang="en" sz="1300">
                <a:solidFill>
                  <a:schemeClr val="dk1"/>
                </a:solidFill>
              </a:rPr>
              <a:t>Composition: H/He-poor material from (high-mass) stars</a:t>
            </a:r>
            <a:endParaRPr sz="1300">
              <a:solidFill>
                <a:schemeClr val="dk1"/>
              </a:solidFill>
            </a:endParaRPr>
          </a:p>
          <a:p>
            <a:pPr indent="-173990" lvl="0" marL="91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➔"/>
            </a:pPr>
            <a:r>
              <a:rPr lang="en" sz="1300">
                <a:solidFill>
                  <a:schemeClr val="dk1"/>
                </a:solidFill>
              </a:rPr>
              <a:t>Minimum distance: for an observer in a large-scale </a:t>
            </a:r>
            <a:r>
              <a:rPr i="1" lang="en" sz="1300">
                <a:solidFill>
                  <a:schemeClr val="dk1"/>
                </a:solidFill>
              </a:rPr>
              <a:t>B</a:t>
            </a:r>
            <a:r>
              <a:rPr lang="en" sz="1300">
                <a:solidFill>
                  <a:schemeClr val="dk1"/>
                </a:solidFill>
              </a:rPr>
              <a:t>-field 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745" name="Google Shape;1745;p182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Starbursts host more frequent stellar explosions…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46" name="Google Shape;1746;p182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7" name="Google Shape;1747;p182"/>
          <p:cNvSpPr txBox="1"/>
          <p:nvPr/>
        </p:nvSpPr>
        <p:spPr>
          <a:xfrm>
            <a:off x="358725" y="4662625"/>
            <a:ext cx="1606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Credit: S. Marafico</a:t>
            </a:r>
            <a:endParaRPr sz="1100">
              <a:solidFill>
                <a:srgbClr val="999999"/>
              </a:solidFill>
            </a:endParaRPr>
          </a:p>
        </p:txBody>
      </p:sp>
      <p:pic>
        <p:nvPicPr>
          <p:cNvPr id="1748" name="Google Shape;1748;p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363" y="2376200"/>
            <a:ext cx="2500450" cy="2500450"/>
          </a:xfrm>
          <a:prstGeom prst="rect">
            <a:avLst/>
          </a:prstGeom>
          <a:noFill/>
          <a:ln cap="flat" cmpd="sng" w="9525">
            <a:solidFill>
              <a:srgbClr val="3F353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49" name="Google Shape;1749;p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3838" y="2376200"/>
            <a:ext cx="2500450" cy="25004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50" name="Google Shape;1750;p182"/>
          <p:cNvSpPr txBox="1"/>
          <p:nvPr/>
        </p:nvSpPr>
        <p:spPr>
          <a:xfrm>
            <a:off x="1734350" y="2061725"/>
            <a:ext cx="2500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 </a:t>
            </a:r>
            <a:r>
              <a:rPr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0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1" name="Google Shape;1751;p182"/>
          <p:cNvSpPr/>
          <p:nvPr/>
        </p:nvSpPr>
        <p:spPr>
          <a:xfrm>
            <a:off x="7548625" y="4379400"/>
            <a:ext cx="154500" cy="1545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2" name="Google Shape;1752;p182"/>
          <p:cNvSpPr txBox="1"/>
          <p:nvPr/>
        </p:nvSpPr>
        <p:spPr>
          <a:xfrm>
            <a:off x="5010900" y="3275700"/>
            <a:ext cx="191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i="1" lang="en">
                <a:solidFill>
                  <a:srgbClr val="93C47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baseline="-25000" lang="en">
                <a:solidFill>
                  <a:srgbClr val="93C47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</a:t>
            </a:r>
            <a:endParaRPr baseline="-25000">
              <a:solidFill>
                <a:srgbClr val="93C47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3" name="Google Shape;1753;p182"/>
          <p:cNvSpPr/>
          <p:nvPr/>
        </p:nvSpPr>
        <p:spPr>
          <a:xfrm>
            <a:off x="7462675" y="4694275"/>
            <a:ext cx="326400" cy="1827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4" name="Google Shape;1754;p182"/>
          <p:cNvSpPr txBox="1"/>
          <p:nvPr/>
        </p:nvSpPr>
        <p:spPr>
          <a:xfrm>
            <a:off x="7745775" y="4585525"/>
            <a:ext cx="146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UHECR burst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5" name="Google Shape;1755;p182"/>
          <p:cNvSpPr txBox="1"/>
          <p:nvPr/>
        </p:nvSpPr>
        <p:spPr>
          <a:xfrm>
            <a:off x="4718400" y="2061725"/>
            <a:ext cx="2500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 </a:t>
            </a:r>
            <a:r>
              <a:rPr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&gt; 0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756" name="Google Shape;1756;p182"/>
          <p:cNvCxnSpPr/>
          <p:nvPr/>
        </p:nvCxnSpPr>
        <p:spPr>
          <a:xfrm>
            <a:off x="5010912" y="3675888"/>
            <a:ext cx="1915500" cy="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757" name="Google Shape;1757;p182"/>
          <p:cNvSpPr txBox="1"/>
          <p:nvPr/>
        </p:nvSpPr>
        <p:spPr>
          <a:xfrm>
            <a:off x="7745775" y="4256550"/>
            <a:ext cx="220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Source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758" name="Google Shape;1758;p182"/>
          <p:cNvGrpSpPr/>
          <p:nvPr/>
        </p:nvGrpSpPr>
        <p:grpSpPr>
          <a:xfrm>
            <a:off x="6145150" y="1941300"/>
            <a:ext cx="2617200" cy="617400"/>
            <a:chOff x="6145150" y="1941300"/>
            <a:chExt cx="2617200" cy="617400"/>
          </a:xfrm>
        </p:grpSpPr>
        <p:sp>
          <p:nvSpPr>
            <p:cNvPr id="1759" name="Google Shape;1759;p182"/>
            <p:cNvSpPr/>
            <p:nvPr/>
          </p:nvSpPr>
          <p:spPr>
            <a:xfrm>
              <a:off x="6145150" y="1941300"/>
              <a:ext cx="2617200" cy="617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/>
                <a:t>Source with burst rate </a:t>
              </a:r>
              <a:r>
                <a:rPr i="1" lang="en" sz="1300"/>
                <a:t>λ</a:t>
              </a:r>
              <a:r>
                <a:rPr lang="en" sz="1300"/>
                <a:t> invisible</a:t>
              </a:r>
              <a:r>
                <a:rPr lang="en"/>
                <a:t>: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\lambda \times \Delta \tau(d, B) \ll 1&#10;%cf267daf-65e1-4774-8ed4-8f1d4e77f4d2" id="1760" name="Google Shape;1760;p18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719650" y="2309525"/>
              <a:ext cx="1468200" cy="1917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1" name="Google Shape;1761;p182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sp>
        <p:nvSpPr>
          <p:cNvPr id="1762" name="Google Shape;1762;p182"/>
          <p:cNvSpPr txBox="1"/>
          <p:nvPr/>
        </p:nvSpPr>
        <p:spPr>
          <a:xfrm>
            <a:off x="4905350" y="502920"/>
            <a:ext cx="39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Marafico, JB+, </a:t>
            </a:r>
            <a:r>
              <a:rPr b="1" lang="en" sz="1100">
                <a:solidFill>
                  <a:srgbClr val="666666"/>
                </a:solidFill>
              </a:rPr>
              <a:t>ApJ ‘24</a:t>
            </a:r>
            <a:r>
              <a:rPr lang="en" sz="1100">
                <a:solidFill>
                  <a:srgbClr val="666666"/>
                </a:solidFill>
              </a:rPr>
              <a:t> </a:t>
            </a:r>
            <a:endParaRPr sz="11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7" name="Google Shape;1767;p183"/>
          <p:cNvPicPr preferRelativeResize="0"/>
          <p:nvPr/>
        </p:nvPicPr>
        <p:blipFill rotWithShape="1">
          <a:blip r:embed="rId3">
            <a:alphaModFix/>
          </a:blip>
          <a:srcRect b="9" l="0" r="0" t="2123"/>
          <a:stretch/>
        </p:blipFill>
        <p:spPr>
          <a:xfrm>
            <a:off x="579100" y="824100"/>
            <a:ext cx="3331350" cy="21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8" name="Google Shape;1768;p183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Contrast in the Centaurus region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9" name="Google Shape;1769;p183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70" name="Google Shape;1770;p183"/>
          <p:cNvSpPr txBox="1"/>
          <p:nvPr/>
        </p:nvSpPr>
        <p:spPr>
          <a:xfrm rot="-5400000">
            <a:off x="-813000" y="1637275"/>
            <a:ext cx="21438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Auger + TA data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Credits: L. Caccianiga for Auger &amp; TA</a:t>
            </a:r>
            <a:endParaRPr sz="900">
              <a:solidFill>
                <a:srgbClr val="666666"/>
              </a:solidFill>
            </a:endParaRPr>
          </a:p>
        </p:txBody>
      </p:sp>
      <p:sp>
        <p:nvSpPr>
          <p:cNvPr id="1771" name="Google Shape;1771;p183"/>
          <p:cNvSpPr txBox="1"/>
          <p:nvPr/>
        </p:nvSpPr>
        <p:spPr>
          <a:xfrm rot="-5400000">
            <a:off x="-912750" y="3713300"/>
            <a:ext cx="23433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Best-match transient scenario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666666"/>
                </a:solidFill>
              </a:rPr>
              <a:t>Credits: Marafico, JB+ ‘24</a:t>
            </a:r>
            <a:endParaRPr sz="900">
              <a:solidFill>
                <a:srgbClr val="666666"/>
              </a:solidFill>
            </a:endParaRPr>
          </a:p>
        </p:txBody>
      </p:sp>
      <p:pic>
        <p:nvPicPr>
          <p:cNvPr id="1772" name="Google Shape;1772;p1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650" y="3068350"/>
            <a:ext cx="3183251" cy="2010549"/>
          </a:xfrm>
          <a:prstGeom prst="rect">
            <a:avLst/>
          </a:prstGeom>
          <a:noFill/>
          <a:ln>
            <a:noFill/>
          </a:ln>
        </p:spPr>
      </p:pic>
      <p:sp>
        <p:nvSpPr>
          <p:cNvPr id="1773" name="Google Shape;1773;p183"/>
          <p:cNvSpPr txBox="1"/>
          <p:nvPr/>
        </p:nvSpPr>
        <p:spPr>
          <a:xfrm>
            <a:off x="1106700" y="4985725"/>
            <a:ext cx="6930600" cy="13680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</a:rPr>
              <a:t>Jonathan</a:t>
            </a:r>
            <a:r>
              <a:rPr i="0" lang="en" sz="900" u="none" cap="none" strike="noStrike">
                <a:solidFill>
                  <a:srgbClr val="000000"/>
                </a:solidFill>
              </a:rPr>
              <a:t> </a:t>
            </a:r>
            <a:r>
              <a:rPr lang="en" sz="900">
                <a:solidFill>
                  <a:srgbClr val="000000"/>
                </a:solidFill>
              </a:rPr>
              <a:t>Biteau</a:t>
            </a:r>
            <a:endParaRPr i="0" sz="900" u="none" cap="none" strike="noStrike">
              <a:solidFill>
                <a:srgbClr val="000000"/>
              </a:solidFill>
            </a:endParaRPr>
          </a:p>
        </p:txBody>
      </p:sp>
      <p:pic>
        <p:nvPicPr>
          <p:cNvPr id="1774" name="Google Shape;1774;p1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0450" y="1304025"/>
            <a:ext cx="4928751" cy="3334043"/>
          </a:xfrm>
          <a:prstGeom prst="rect">
            <a:avLst/>
          </a:prstGeom>
          <a:noFill/>
          <a:ln>
            <a:noFill/>
          </a:ln>
        </p:spPr>
      </p:pic>
      <p:sp>
        <p:nvSpPr>
          <p:cNvPr id="1775" name="Google Shape;1775;p183"/>
          <p:cNvSpPr txBox="1"/>
          <p:nvPr/>
        </p:nvSpPr>
        <p:spPr>
          <a:xfrm>
            <a:off x="4905350" y="548750"/>
            <a:ext cx="39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Marafico, JB, Condorelli, Deligny, Bregeon, </a:t>
            </a:r>
            <a:r>
              <a:rPr b="1" lang="en" sz="900">
                <a:solidFill>
                  <a:srgbClr val="666666"/>
                </a:solidFill>
              </a:rPr>
              <a:t>ApJ </a:t>
            </a:r>
            <a:r>
              <a:rPr lang="en" sz="900">
                <a:solidFill>
                  <a:srgbClr val="666666"/>
                </a:solidFill>
              </a:rPr>
              <a:t>(in press)</a:t>
            </a:r>
            <a:r>
              <a:rPr b="1" lang="en" sz="900">
                <a:solidFill>
                  <a:srgbClr val="666666"/>
                </a:solidFill>
              </a:rPr>
              <a:t> 2024</a:t>
            </a:r>
            <a:r>
              <a:rPr lang="en" sz="900">
                <a:solidFill>
                  <a:srgbClr val="666666"/>
                </a:solidFill>
              </a:rPr>
              <a:t> </a:t>
            </a:r>
            <a:endParaRPr/>
          </a:p>
        </p:txBody>
      </p:sp>
      <p:sp>
        <p:nvSpPr>
          <p:cNvPr id="1776" name="Google Shape;1776;p183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0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" name="Google Shape;1781;p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9900" y="1432042"/>
            <a:ext cx="5030550" cy="3353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2" name="Google Shape;1782;p184"/>
          <p:cNvPicPr preferRelativeResize="0"/>
          <p:nvPr/>
        </p:nvPicPr>
        <p:blipFill rotWithShape="1">
          <a:blip r:embed="rId4">
            <a:alphaModFix/>
          </a:blip>
          <a:srcRect b="14945" l="0" r="0" t="12040"/>
          <a:stretch/>
        </p:blipFill>
        <p:spPr>
          <a:xfrm>
            <a:off x="579100" y="1044425"/>
            <a:ext cx="3331350" cy="1621774"/>
          </a:xfrm>
          <a:prstGeom prst="rect">
            <a:avLst/>
          </a:prstGeom>
          <a:noFill/>
          <a:ln>
            <a:noFill/>
          </a:ln>
        </p:spPr>
      </p:pic>
      <p:sp>
        <p:nvSpPr>
          <p:cNvPr id="1783" name="Google Shape;1783;p184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Candidate ultra-high-energy sources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84" name="Google Shape;1784;p184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85" name="Google Shape;1785;p184"/>
          <p:cNvSpPr txBox="1"/>
          <p:nvPr/>
        </p:nvSpPr>
        <p:spPr>
          <a:xfrm rot="-5400000">
            <a:off x="-813000" y="1637275"/>
            <a:ext cx="21438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Auger + TA data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Credits: L. Caccianiga for Auger &amp; TA</a:t>
            </a:r>
            <a:endParaRPr sz="900">
              <a:solidFill>
                <a:srgbClr val="666666"/>
              </a:solidFill>
            </a:endParaRPr>
          </a:p>
        </p:txBody>
      </p:sp>
      <p:sp>
        <p:nvSpPr>
          <p:cNvPr id="1786" name="Google Shape;1786;p184"/>
          <p:cNvSpPr txBox="1"/>
          <p:nvPr/>
        </p:nvSpPr>
        <p:spPr>
          <a:xfrm rot="-5400000">
            <a:off x="-912750" y="3713300"/>
            <a:ext cx="23433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Best-match transient scenario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666666"/>
                </a:solidFill>
              </a:rPr>
              <a:t>Credits: Marafico, JB+ ‘24</a:t>
            </a:r>
            <a:endParaRPr sz="900">
              <a:solidFill>
                <a:srgbClr val="666666"/>
              </a:solidFill>
            </a:endParaRPr>
          </a:p>
        </p:txBody>
      </p:sp>
      <p:pic>
        <p:nvPicPr>
          <p:cNvPr id="1787" name="Google Shape;1787;p184"/>
          <p:cNvPicPr preferRelativeResize="0"/>
          <p:nvPr/>
        </p:nvPicPr>
        <p:blipFill rotWithShape="1">
          <a:blip r:embed="rId5">
            <a:alphaModFix/>
          </a:blip>
          <a:srcRect b="15065" l="0" r="0" t="7276"/>
          <a:stretch/>
        </p:blipFill>
        <p:spPr>
          <a:xfrm>
            <a:off x="676650" y="3214700"/>
            <a:ext cx="3183251" cy="15612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8" name="Google Shape;1788;p184"/>
          <p:cNvSpPr txBox="1"/>
          <p:nvPr/>
        </p:nvSpPr>
        <p:spPr>
          <a:xfrm>
            <a:off x="744775" y="2633650"/>
            <a:ext cx="30000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UHECR Model ≈ UHECR Data 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Δ</a:t>
            </a:r>
            <a:r>
              <a:rPr i="1" lang="en" sz="1200">
                <a:solidFill>
                  <a:schemeClr val="dk1"/>
                </a:solidFill>
              </a:rPr>
              <a:t>θ</a:t>
            </a:r>
            <a:r>
              <a:rPr lang="en" sz="1200">
                <a:solidFill>
                  <a:schemeClr val="dk1"/>
                </a:solidFill>
              </a:rPr>
              <a:t>(hotspot</a:t>
            </a:r>
            <a:r>
              <a:rPr baseline="-25000" lang="en" sz="1200">
                <a:solidFill>
                  <a:schemeClr val="dk1"/>
                </a:solidFill>
              </a:rPr>
              <a:t>model</a:t>
            </a:r>
            <a:r>
              <a:rPr lang="en" sz="1200">
                <a:solidFill>
                  <a:schemeClr val="dk1"/>
                </a:solidFill>
              </a:rPr>
              <a:t>, hotspot</a:t>
            </a:r>
            <a:r>
              <a:rPr baseline="-25000" lang="en" sz="1200">
                <a:solidFill>
                  <a:schemeClr val="dk1"/>
                </a:solidFill>
              </a:rPr>
              <a:t>data</a:t>
            </a:r>
            <a:r>
              <a:rPr lang="en" sz="1200">
                <a:solidFill>
                  <a:schemeClr val="dk1"/>
                </a:solidFill>
              </a:rPr>
              <a:t>) &lt; 40°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789" name="Google Shape;1789;p184"/>
          <p:cNvSpPr/>
          <p:nvPr/>
        </p:nvSpPr>
        <p:spPr>
          <a:xfrm>
            <a:off x="4465650" y="2257650"/>
            <a:ext cx="157800" cy="1053900"/>
          </a:xfrm>
          <a:prstGeom prst="leftBrace">
            <a:avLst>
              <a:gd fmla="val 50000" name="adj1"/>
              <a:gd fmla="val 54324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90" name="Google Shape;1790;p184"/>
          <p:cNvCxnSpPr/>
          <p:nvPr/>
        </p:nvCxnSpPr>
        <p:spPr>
          <a:xfrm>
            <a:off x="3427050" y="2830171"/>
            <a:ext cx="4230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91" name="Google Shape;1791;p184"/>
          <p:cNvCxnSpPr/>
          <p:nvPr/>
        </p:nvCxnSpPr>
        <p:spPr>
          <a:xfrm>
            <a:off x="4082550" y="2830171"/>
            <a:ext cx="3000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792" name="Google Shape;1792;p184"/>
          <p:cNvSpPr txBox="1"/>
          <p:nvPr/>
        </p:nvSpPr>
        <p:spPr>
          <a:xfrm>
            <a:off x="3910450" y="984325"/>
            <a:ext cx="4608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Solution with at least 1 Northern &amp; Southern hotspot found for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Local Sheet </a:t>
            </a:r>
            <a:r>
              <a:rPr i="1" lang="en" sz="1200">
                <a:solidFill>
                  <a:schemeClr val="dk1"/>
                </a:solidFill>
              </a:rPr>
              <a:t>B</a:t>
            </a:r>
            <a:r>
              <a:rPr baseline="-25000" lang="en" sz="1200">
                <a:solidFill>
                  <a:schemeClr val="dk1"/>
                </a:solidFill>
              </a:rPr>
              <a:t>rms</a:t>
            </a:r>
            <a:r>
              <a:rPr lang="en" sz="1200">
                <a:solidFill>
                  <a:schemeClr val="dk1"/>
                </a:solidFill>
              </a:rPr>
              <a:t> = 0.5 - 20 nG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1793" name="Google Shape;1793;p184"/>
          <p:cNvSpPr txBox="1"/>
          <p:nvPr/>
        </p:nvSpPr>
        <p:spPr>
          <a:xfrm>
            <a:off x="1106700" y="4985725"/>
            <a:ext cx="6930600" cy="13680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</a:rPr>
              <a:t>Jonathan</a:t>
            </a:r>
            <a:r>
              <a:rPr i="0" lang="en" sz="900" u="none" cap="none" strike="noStrike">
                <a:solidFill>
                  <a:srgbClr val="000000"/>
                </a:solidFill>
              </a:rPr>
              <a:t> </a:t>
            </a:r>
            <a:r>
              <a:rPr lang="en" sz="900">
                <a:solidFill>
                  <a:srgbClr val="000000"/>
                </a:solidFill>
              </a:rPr>
              <a:t>Biteau</a:t>
            </a:r>
            <a:endParaRPr i="0" sz="900" u="none" cap="none" strike="noStrike">
              <a:solidFill>
                <a:srgbClr val="000000"/>
              </a:solidFill>
            </a:endParaRPr>
          </a:p>
        </p:txBody>
      </p:sp>
      <p:sp>
        <p:nvSpPr>
          <p:cNvPr id="1794" name="Google Shape;1794;p184"/>
          <p:cNvSpPr txBox="1"/>
          <p:nvPr/>
        </p:nvSpPr>
        <p:spPr>
          <a:xfrm>
            <a:off x="4905350" y="548750"/>
            <a:ext cx="39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Marafico, JB, Condorelli, Deligny, Bregeon, </a:t>
            </a:r>
            <a:r>
              <a:rPr b="1" lang="en" sz="900">
                <a:solidFill>
                  <a:srgbClr val="666666"/>
                </a:solidFill>
              </a:rPr>
              <a:t>ApJ </a:t>
            </a:r>
            <a:r>
              <a:rPr lang="en" sz="900">
                <a:solidFill>
                  <a:srgbClr val="666666"/>
                </a:solidFill>
              </a:rPr>
              <a:t>(in press)</a:t>
            </a:r>
            <a:r>
              <a:rPr b="1" lang="en" sz="900">
                <a:solidFill>
                  <a:srgbClr val="666666"/>
                </a:solidFill>
              </a:rPr>
              <a:t> 2024</a:t>
            </a:r>
            <a:r>
              <a:rPr lang="en" sz="900">
                <a:solidFill>
                  <a:srgbClr val="666666"/>
                </a:solidFill>
              </a:rPr>
              <a:t> </a:t>
            </a:r>
            <a:endParaRPr/>
          </a:p>
        </p:txBody>
      </p:sp>
      <p:sp>
        <p:nvSpPr>
          <p:cNvPr id="1795" name="Google Shape;1795;p184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9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0" name="Google Shape;1800;p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8768" y="1435608"/>
            <a:ext cx="5029200" cy="3339388"/>
          </a:xfrm>
          <a:prstGeom prst="rect">
            <a:avLst/>
          </a:prstGeom>
          <a:noFill/>
          <a:ln>
            <a:noFill/>
          </a:ln>
        </p:spPr>
      </p:pic>
      <p:sp>
        <p:nvSpPr>
          <p:cNvPr id="1801" name="Google Shape;1801;p185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Conclusions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02" name="Google Shape;1802;p185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03" name="Google Shape;1803;p185"/>
          <p:cNvSpPr txBox="1"/>
          <p:nvPr/>
        </p:nvSpPr>
        <p:spPr>
          <a:xfrm>
            <a:off x="4358650" y="822960"/>
            <a:ext cx="4038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5000B"/>
                </a:solidFill>
              </a:rPr>
              <a:t>Transient rate = 50 - 30,000 Gpc</a:t>
            </a:r>
            <a:r>
              <a:rPr b="1" baseline="30000" lang="en" sz="1200">
                <a:solidFill>
                  <a:srgbClr val="C5000B"/>
                </a:solidFill>
              </a:rPr>
              <a:t>-3</a:t>
            </a:r>
            <a:r>
              <a:rPr b="1" lang="en" sz="1200">
                <a:solidFill>
                  <a:srgbClr val="C5000B"/>
                </a:solidFill>
              </a:rPr>
              <a:t> yr</a:t>
            </a:r>
            <a:r>
              <a:rPr b="1" baseline="30000" lang="en" sz="1200">
                <a:solidFill>
                  <a:srgbClr val="C5000B"/>
                </a:solidFill>
              </a:rPr>
              <a:t>-1</a:t>
            </a:r>
            <a:endParaRPr b="1" baseline="30000" sz="1200">
              <a:solidFill>
                <a:srgbClr val="C5000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C5000B"/>
                </a:solidFill>
              </a:rPr>
              <a:t>The only stellar-sized transients that satisfy both Hillas’ and our criteria are long gamma-ray bursts</a:t>
            </a:r>
            <a:endParaRPr b="1" baseline="30000" i="1" sz="1200">
              <a:solidFill>
                <a:srgbClr val="C5000B"/>
              </a:solidFill>
            </a:endParaRPr>
          </a:p>
        </p:txBody>
      </p:sp>
      <p:grpSp>
        <p:nvGrpSpPr>
          <p:cNvPr id="1804" name="Google Shape;1804;p185"/>
          <p:cNvGrpSpPr/>
          <p:nvPr/>
        </p:nvGrpSpPr>
        <p:grpSpPr>
          <a:xfrm>
            <a:off x="480898" y="1545336"/>
            <a:ext cx="3311917" cy="3085992"/>
            <a:chOff x="-118875" y="905825"/>
            <a:chExt cx="3568876" cy="3325422"/>
          </a:xfrm>
        </p:grpSpPr>
        <p:pic>
          <p:nvPicPr>
            <p:cNvPr id="1805" name="Google Shape;1805;p185"/>
            <p:cNvPicPr preferRelativeResize="0"/>
            <p:nvPr/>
          </p:nvPicPr>
          <p:blipFill rotWithShape="1">
            <a:blip r:embed="rId4">
              <a:alphaModFix/>
            </a:blip>
            <a:srcRect b="52233" l="0" r="0" t="0"/>
            <a:stretch/>
          </p:blipFill>
          <p:spPr>
            <a:xfrm>
              <a:off x="-115650" y="905825"/>
              <a:ext cx="3565651" cy="2936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6" name="Google Shape;1806;p185"/>
            <p:cNvSpPr/>
            <p:nvPr/>
          </p:nvSpPr>
          <p:spPr>
            <a:xfrm>
              <a:off x="1449649" y="2010994"/>
              <a:ext cx="777300" cy="777300"/>
            </a:xfrm>
            <a:prstGeom prst="ellipse">
              <a:avLst/>
            </a:prstGeom>
            <a:solidFill>
              <a:srgbClr val="E4EEE1">
                <a:alpha val="50000"/>
              </a:srgbClr>
            </a:solidFill>
            <a:ln cap="flat" cmpd="sng" w="9525">
              <a:solidFill>
                <a:srgbClr val="2CA02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07" name="Google Shape;1807;p185"/>
            <p:cNvPicPr preferRelativeResize="0"/>
            <p:nvPr/>
          </p:nvPicPr>
          <p:blipFill rotWithShape="1">
            <a:blip r:embed="rId4">
              <a:alphaModFix/>
            </a:blip>
            <a:srcRect b="0" l="0" r="0" t="93601"/>
            <a:stretch/>
          </p:blipFill>
          <p:spPr>
            <a:xfrm>
              <a:off x="-118875" y="3837949"/>
              <a:ext cx="3565651" cy="3932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08" name="Google Shape;1808;p185"/>
          <p:cNvSpPr txBox="1"/>
          <p:nvPr/>
        </p:nvSpPr>
        <p:spPr>
          <a:xfrm>
            <a:off x="541838" y="824100"/>
            <a:ext cx="3444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CA02C"/>
                </a:solidFill>
              </a:rPr>
              <a:t>Local Sheet </a:t>
            </a:r>
            <a:r>
              <a:rPr b="1" i="1" lang="en" sz="1200">
                <a:solidFill>
                  <a:srgbClr val="2CA02C"/>
                </a:solidFill>
              </a:rPr>
              <a:t>B</a:t>
            </a:r>
            <a:r>
              <a:rPr b="1" baseline="-25000" lang="en" sz="1200">
                <a:solidFill>
                  <a:srgbClr val="2CA02C"/>
                </a:solidFill>
              </a:rPr>
              <a:t>rms</a:t>
            </a:r>
            <a:r>
              <a:rPr b="1" lang="en" sz="1200">
                <a:solidFill>
                  <a:srgbClr val="2CA02C"/>
                </a:solidFill>
              </a:rPr>
              <a:t> = 0.5 - 20 nG</a:t>
            </a:r>
            <a:endParaRPr b="1" sz="1200">
              <a:solidFill>
                <a:srgbClr val="2CA02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rgbClr val="2CA02C"/>
                </a:solidFill>
              </a:rPr>
              <a:t>Whether LOFAR could already probe such a field or whether SKAO could reveal it remains TBD</a:t>
            </a:r>
            <a:endParaRPr i="1" sz="1200">
              <a:solidFill>
                <a:srgbClr val="2CA02C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CA02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30000" i="1" sz="1200">
              <a:solidFill>
                <a:srgbClr val="C5000B"/>
              </a:solidFill>
            </a:endParaRPr>
          </a:p>
        </p:txBody>
      </p:sp>
      <p:sp>
        <p:nvSpPr>
          <p:cNvPr id="1809" name="Google Shape;1809;p185"/>
          <p:cNvSpPr txBox="1"/>
          <p:nvPr/>
        </p:nvSpPr>
        <p:spPr>
          <a:xfrm>
            <a:off x="3246125" y="546300"/>
            <a:ext cx="5592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Marafico, JB, Condorelli, Deligny, Bregeon, </a:t>
            </a:r>
            <a:r>
              <a:rPr b="1" lang="en" sz="900">
                <a:solidFill>
                  <a:srgbClr val="666666"/>
                </a:solidFill>
              </a:rPr>
              <a:t>ApJ </a:t>
            </a:r>
            <a:r>
              <a:rPr lang="en" sz="900">
                <a:solidFill>
                  <a:srgbClr val="666666"/>
                </a:solidFill>
              </a:rPr>
              <a:t>(in press)</a:t>
            </a:r>
            <a:r>
              <a:rPr b="1" lang="en" sz="900">
                <a:solidFill>
                  <a:srgbClr val="666666"/>
                </a:solidFill>
              </a:rPr>
              <a:t> 2024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0" name="Google Shape;1810;p185"/>
          <p:cNvSpPr txBox="1"/>
          <p:nvPr/>
        </p:nvSpPr>
        <p:spPr>
          <a:xfrm>
            <a:off x="1106700" y="4985725"/>
            <a:ext cx="6930600" cy="13680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</a:rPr>
              <a:t>Jonathan</a:t>
            </a:r>
            <a:r>
              <a:rPr i="0" lang="en" sz="900" u="none" cap="none" strike="noStrike">
                <a:solidFill>
                  <a:srgbClr val="000000"/>
                </a:solidFill>
              </a:rPr>
              <a:t> </a:t>
            </a:r>
            <a:r>
              <a:rPr lang="en" sz="900">
                <a:solidFill>
                  <a:srgbClr val="000000"/>
                </a:solidFill>
              </a:rPr>
              <a:t>Biteau</a:t>
            </a:r>
            <a:endParaRPr i="0" sz="900" u="none" cap="none" strike="noStrike">
              <a:solidFill>
                <a:srgbClr val="000000"/>
              </a:solidFill>
            </a:endParaRPr>
          </a:p>
        </p:txBody>
      </p:sp>
      <p:sp>
        <p:nvSpPr>
          <p:cNvPr id="1811" name="Google Shape;1811;p185"/>
          <p:cNvSpPr txBox="1"/>
          <p:nvPr/>
        </p:nvSpPr>
        <p:spPr>
          <a:xfrm>
            <a:off x="414850" y="4631325"/>
            <a:ext cx="2099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arXiv:2405.17179</a:t>
            </a:r>
            <a:endParaRPr sz="1300"/>
          </a:p>
        </p:txBody>
      </p:sp>
      <p:sp>
        <p:nvSpPr>
          <p:cNvPr id="1812" name="Google Shape;1812;p185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6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186"/>
          <p:cNvSpPr txBox="1"/>
          <p:nvPr/>
        </p:nvSpPr>
        <p:spPr>
          <a:xfrm>
            <a:off x="414900" y="3070375"/>
            <a:ext cx="810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Increasing value of burst rate per star-formation unit</a:t>
            </a:r>
            <a:r>
              <a:rPr b="1" lang="en" sz="1200">
                <a:solidFill>
                  <a:srgbClr val="0369A3"/>
                </a:solidFill>
              </a:rPr>
              <a:t> </a:t>
            </a:r>
            <a:r>
              <a:rPr b="1" i="1" lang="en" sz="1200">
                <a:solidFill>
                  <a:srgbClr val="0369A3"/>
                </a:solidFill>
              </a:rPr>
              <a:t>k</a:t>
            </a:r>
            <a:r>
              <a:rPr lang="en" sz="1200">
                <a:solidFill>
                  <a:schemeClr val="dk1"/>
                </a:solidFill>
              </a:rPr>
              <a:t>, for a given </a:t>
            </a:r>
            <a:r>
              <a:rPr i="1" lang="en" sz="1200">
                <a:solidFill>
                  <a:schemeClr val="dk1"/>
                </a:solidFill>
              </a:rPr>
              <a:t>B</a:t>
            </a:r>
            <a:r>
              <a:rPr lang="en" sz="1200">
                <a:solidFill>
                  <a:schemeClr val="dk1"/>
                </a:solidFill>
              </a:rPr>
              <a:t>-field in the Local Sheet</a:t>
            </a:r>
            <a:endParaRPr>
              <a:solidFill>
                <a:srgbClr val="0369A3"/>
              </a:solidFill>
            </a:endParaRPr>
          </a:p>
        </p:txBody>
      </p:sp>
      <p:pic>
        <p:nvPicPr>
          <p:cNvPr id="1818" name="Google Shape;1818;p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3475625"/>
            <a:ext cx="2363785" cy="149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9" name="Google Shape;1819;p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6276" y="3475625"/>
            <a:ext cx="2363771" cy="149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0" name="Google Shape;1820;p1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6351" y="3475625"/>
            <a:ext cx="2363771" cy="1492920"/>
          </a:xfrm>
          <a:prstGeom prst="rect">
            <a:avLst/>
          </a:prstGeom>
          <a:noFill/>
          <a:ln>
            <a:noFill/>
          </a:ln>
        </p:spPr>
      </p:pic>
      <p:sp>
        <p:nvSpPr>
          <p:cNvPr id="1821" name="Google Shape;1821;p186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Transient model of UHECR sky 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2" name="Google Shape;1822;p1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6427" y="3475625"/>
            <a:ext cx="2363771" cy="14929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3" name="Google Shape;1823;p186"/>
          <p:cNvCxnSpPr/>
          <p:nvPr/>
        </p:nvCxnSpPr>
        <p:spPr>
          <a:xfrm>
            <a:off x="1258093" y="3399425"/>
            <a:ext cx="6780300" cy="0"/>
          </a:xfrm>
          <a:prstGeom prst="straightConnector1">
            <a:avLst/>
          </a:prstGeom>
          <a:noFill/>
          <a:ln cap="flat" cmpd="sng" w="19050">
            <a:solidFill>
              <a:srgbClr val="0369A3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1824" name="Google Shape;1824;p1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3775" y="1277112"/>
            <a:ext cx="2689911" cy="179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5" name="Google Shape;1825;p18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89886" y="1277112"/>
            <a:ext cx="2689911" cy="1793274"/>
          </a:xfrm>
          <a:prstGeom prst="rect">
            <a:avLst/>
          </a:prstGeom>
          <a:noFill/>
          <a:ln>
            <a:noFill/>
          </a:ln>
        </p:spPr>
      </p:pic>
      <p:sp>
        <p:nvSpPr>
          <p:cNvPr id="1826" name="Google Shape;1826;p186"/>
          <p:cNvSpPr txBox="1"/>
          <p:nvPr/>
        </p:nvSpPr>
        <p:spPr>
          <a:xfrm>
            <a:off x="414900" y="908125"/>
            <a:ext cx="810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Spectral &amp; composition model </a:t>
            </a:r>
            <a:r>
              <a:rPr lang="en" sz="1100">
                <a:solidFill>
                  <a:srgbClr val="666666"/>
                </a:solidFill>
              </a:rPr>
              <a:t>(see also Luce+ ApJ ‘22) </a:t>
            </a:r>
            <a:endParaRPr b="1" sz="1100">
              <a:solidFill>
                <a:srgbClr val="0369A3"/>
              </a:solidFill>
            </a:endParaRPr>
          </a:p>
        </p:txBody>
      </p:sp>
      <p:pic>
        <p:nvPicPr>
          <p:cNvPr id="1827" name="Google Shape;1827;p18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8900" y="1291325"/>
            <a:ext cx="2689926" cy="17932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8" name="Google Shape;1828;p186"/>
          <p:cNvCxnSpPr/>
          <p:nvPr/>
        </p:nvCxnSpPr>
        <p:spPr>
          <a:xfrm rot="10800000">
            <a:off x="414908" y="822960"/>
            <a:ext cx="83502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29" name="Google Shape;1829;p186"/>
          <p:cNvSpPr txBox="1"/>
          <p:nvPr/>
        </p:nvSpPr>
        <p:spPr>
          <a:xfrm>
            <a:off x="4905350" y="502920"/>
            <a:ext cx="39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Marafico, JB, Condorelli, Deligny, Bregeon, </a:t>
            </a:r>
            <a:r>
              <a:rPr b="1" lang="en" sz="1100">
                <a:solidFill>
                  <a:srgbClr val="666666"/>
                </a:solidFill>
              </a:rPr>
              <a:t>ApJ ‘24</a:t>
            </a:r>
            <a:r>
              <a:rPr lang="en" sz="1100">
                <a:solidFill>
                  <a:srgbClr val="666666"/>
                </a:solidFill>
              </a:rPr>
              <a:t> </a:t>
            </a:r>
            <a:endParaRPr sz="1100"/>
          </a:p>
        </p:txBody>
      </p:sp>
      <p:sp>
        <p:nvSpPr>
          <p:cNvPr id="1830" name="Google Shape;1830;p186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pic>
        <p:nvPicPr>
          <p:cNvPr id="1831" name="Google Shape;1831;p186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21400" y="370049"/>
            <a:ext cx="1691250" cy="17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5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p187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Observations in the Local Volume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37" name="Google Shape;1837;p187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38" name="Google Shape;1838;p187"/>
          <p:cNvSpPr txBox="1"/>
          <p:nvPr/>
        </p:nvSpPr>
        <p:spPr>
          <a:xfrm>
            <a:off x="350475" y="895550"/>
            <a:ext cx="5310000" cy="22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Aim for volume limited sample to d &lt; 11 Mpc or v</a:t>
            </a:r>
            <a:r>
              <a:rPr b="1" baseline="-25000" lang="en" sz="1100">
                <a:solidFill>
                  <a:schemeClr val="dk1"/>
                </a:solidFill>
              </a:rPr>
              <a:t>LG</a:t>
            </a:r>
            <a:r>
              <a:rPr b="1" lang="en" sz="1100">
                <a:solidFill>
                  <a:schemeClr val="dk1"/>
                </a:solidFill>
              </a:rPr>
              <a:t> &lt; 600 km/s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Distances based on usual cosmic-ladder estimates (supernovae, 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Cepheids, Tully-Fisher, Faber-Jackson) + tip of the red giant branch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→ avoid biases induced by peculiar motion, distance uncertainty: 5-25%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Information available from Karachentsev+ 2018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• M</a:t>
            </a:r>
            <a:r>
              <a:rPr baseline="-25000" lang="en" sz="1100">
                <a:solidFill>
                  <a:schemeClr val="dk1"/>
                </a:solidFill>
              </a:rPr>
              <a:t>★</a:t>
            </a:r>
            <a:r>
              <a:rPr lang="en" sz="1100">
                <a:solidFill>
                  <a:schemeClr val="dk1"/>
                </a:solidFill>
              </a:rPr>
              <a:t>: stellar mass from K band  (1022/1029)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• T: de Vaucouleurs’ morphology  (1028/1029), special attention to dwarfs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• M(HI): atomic hydrogen mass, tracing gas (819/1029)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• SFR(FUV): mostly based on GALEX observations (647/1029)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• SFR(Hα): from literature &amp; dedicated surveys (470/1029)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Main sequence of galaxies in the Local Volume?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SFR-M</a:t>
            </a:r>
            <a:r>
              <a:rPr baseline="-25000" lang="en" sz="1100">
                <a:solidFill>
                  <a:schemeClr val="dk1"/>
                </a:solidFill>
              </a:rPr>
              <a:t>*</a:t>
            </a:r>
            <a:r>
              <a:rPr lang="en" sz="1100">
                <a:solidFill>
                  <a:schemeClr val="dk1"/>
                </a:solidFill>
              </a:rPr>
              <a:t> branch occupied by Irregular (Irr.) and Spiral (S.) galaxies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839" name="Google Shape;1839;p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450" y="3450300"/>
            <a:ext cx="1223299" cy="12147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0" name="Google Shape;1840;p187"/>
          <p:cNvSpPr txBox="1"/>
          <p:nvPr/>
        </p:nvSpPr>
        <p:spPr>
          <a:xfrm>
            <a:off x="1602350" y="4593825"/>
            <a:ext cx="15915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999999"/>
                </a:solidFill>
              </a:rPr>
              <a:t>Antennae: NGC4038/4039</a:t>
            </a:r>
            <a:endParaRPr sz="700">
              <a:solidFill>
                <a:srgbClr val="999999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999999"/>
                </a:solidFill>
              </a:rPr>
              <a:t>(ESA/Hubble)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1841" name="Google Shape;1841;p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750" y="3450300"/>
            <a:ext cx="1147086" cy="12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2" name="Google Shape;1842;p187"/>
          <p:cNvSpPr txBox="1"/>
          <p:nvPr/>
        </p:nvSpPr>
        <p:spPr>
          <a:xfrm>
            <a:off x="307088" y="4593825"/>
            <a:ext cx="14904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999999"/>
                </a:solidFill>
              </a:rPr>
              <a:t>Small Magellanic Cloud</a:t>
            </a:r>
            <a:endParaRPr sz="700">
              <a:solidFill>
                <a:srgbClr val="999999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999999"/>
                </a:solidFill>
              </a:rPr>
              <a:t>(ESO/VISTA VMC)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1843" name="Google Shape;1843;p1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8775" y="3448613"/>
            <a:ext cx="1223301" cy="1218065"/>
          </a:xfrm>
          <a:prstGeom prst="rect">
            <a:avLst/>
          </a:prstGeom>
          <a:noFill/>
          <a:ln>
            <a:noFill/>
          </a:ln>
        </p:spPr>
      </p:pic>
      <p:sp>
        <p:nvSpPr>
          <p:cNvPr id="1844" name="Google Shape;1844;p187"/>
          <p:cNvSpPr txBox="1"/>
          <p:nvPr/>
        </p:nvSpPr>
        <p:spPr>
          <a:xfrm>
            <a:off x="3659750" y="4593825"/>
            <a:ext cx="15915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999999"/>
                </a:solidFill>
              </a:rPr>
              <a:t>Messier 83</a:t>
            </a:r>
            <a:endParaRPr sz="700">
              <a:solidFill>
                <a:srgbClr val="999999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999999"/>
                </a:solidFill>
              </a:rPr>
              <a:t>(ESO)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1845" name="Google Shape;1845;p187"/>
          <p:cNvSpPr/>
          <p:nvPr/>
        </p:nvSpPr>
        <p:spPr>
          <a:xfrm rot="-5400000">
            <a:off x="1706350" y="2124300"/>
            <a:ext cx="61800" cy="2644800"/>
          </a:xfrm>
          <a:prstGeom prst="rightBracket">
            <a:avLst>
              <a:gd fmla="val 98506" name="adj"/>
            </a:avLst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1846" name="Google Shape;1846;p187"/>
          <p:cNvCxnSpPr>
            <a:stCxn id="1845" idx="2"/>
          </p:cNvCxnSpPr>
          <p:nvPr/>
        </p:nvCxnSpPr>
        <p:spPr>
          <a:xfrm flipH="1" rot="10800000">
            <a:off x="1737250" y="3286500"/>
            <a:ext cx="795300" cy="1293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47" name="Google Shape;1847;p187"/>
          <p:cNvCxnSpPr/>
          <p:nvPr/>
        </p:nvCxnSpPr>
        <p:spPr>
          <a:xfrm rot="10800000">
            <a:off x="3659750" y="3286500"/>
            <a:ext cx="795300" cy="1293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48" name="Google Shape;1848;p1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0975" y="1741474"/>
            <a:ext cx="3418224" cy="171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187"/>
          <p:cNvSpPr txBox="1"/>
          <p:nvPr/>
        </p:nvSpPr>
        <p:spPr>
          <a:xfrm>
            <a:off x="5938300" y="34014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</a:rPr>
              <a:t>Karachentsev+ 2013</a:t>
            </a:r>
            <a:endParaRPr sz="800">
              <a:solidFill>
                <a:srgbClr val="999999"/>
              </a:solidFill>
            </a:endParaRPr>
          </a:p>
        </p:txBody>
      </p:sp>
      <p:sp>
        <p:nvSpPr>
          <p:cNvPr id="1850" name="Google Shape;1850;p187"/>
          <p:cNvSpPr txBox="1"/>
          <p:nvPr/>
        </p:nvSpPr>
        <p:spPr>
          <a:xfrm>
            <a:off x="6047425" y="3662100"/>
            <a:ext cx="2715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999999"/>
                </a:solidFill>
              </a:rPr>
              <a:t>Equatorial coordinates</a:t>
            </a:r>
            <a:endParaRPr i="1">
              <a:solidFill>
                <a:srgbClr val="999999"/>
              </a:solidFill>
            </a:endParaRPr>
          </a:p>
        </p:txBody>
      </p:sp>
      <p:sp>
        <p:nvSpPr>
          <p:cNvPr id="1851" name="Google Shape;1851;p187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0278" y="3231575"/>
            <a:ext cx="2862668" cy="1822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0" name="Google Shape;600;p134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1" name="Google Shape;601;p134"/>
          <p:cNvSpPr txBox="1"/>
          <p:nvPr/>
        </p:nvSpPr>
        <p:spPr>
          <a:xfrm>
            <a:off x="4944113" y="4800600"/>
            <a:ext cx="251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Auger, PRL (2020)</a:t>
            </a:r>
            <a:endParaRPr sz="1000">
              <a:solidFill>
                <a:srgbClr val="999999"/>
              </a:solidFill>
            </a:endParaRPr>
          </a:p>
        </p:txBody>
      </p:sp>
      <p:pic>
        <p:nvPicPr>
          <p:cNvPr id="602" name="Google Shape;602;p134"/>
          <p:cNvPicPr preferRelativeResize="0"/>
          <p:nvPr/>
        </p:nvPicPr>
        <p:blipFill rotWithShape="1">
          <a:blip r:embed="rId4">
            <a:alphaModFix/>
          </a:blip>
          <a:srcRect b="2752" l="7969" r="8145" t="10427"/>
          <a:stretch/>
        </p:blipFill>
        <p:spPr>
          <a:xfrm>
            <a:off x="6527675" y="402336"/>
            <a:ext cx="2395300" cy="24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134"/>
          <p:cNvSpPr txBox="1"/>
          <p:nvPr/>
        </p:nvSpPr>
        <p:spPr>
          <a:xfrm>
            <a:off x="7641025" y="2559138"/>
            <a:ext cx="12897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Credit: J. Cham </a:t>
            </a:r>
            <a:endParaRPr sz="1000">
              <a:solidFill>
                <a:srgbClr val="999999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&amp; D. Whiteson</a:t>
            </a:r>
            <a:endParaRPr sz="1000">
              <a:solidFill>
                <a:srgbClr val="999999"/>
              </a:solidFill>
            </a:endParaRPr>
          </a:p>
        </p:txBody>
      </p:sp>
      <p:grpSp>
        <p:nvGrpSpPr>
          <p:cNvPr id="604" name="Google Shape;604;p134"/>
          <p:cNvGrpSpPr/>
          <p:nvPr/>
        </p:nvGrpSpPr>
        <p:grpSpPr>
          <a:xfrm>
            <a:off x="6520250" y="2965525"/>
            <a:ext cx="588300" cy="719700"/>
            <a:chOff x="6520250" y="908125"/>
            <a:chExt cx="588300" cy="719700"/>
          </a:xfrm>
        </p:grpSpPr>
        <p:cxnSp>
          <p:nvCxnSpPr>
            <p:cNvPr id="605" name="Google Shape;605;p134"/>
            <p:cNvCxnSpPr>
              <a:endCxn id="606" idx="2"/>
            </p:cNvCxnSpPr>
            <p:nvPr/>
          </p:nvCxnSpPr>
          <p:spPr>
            <a:xfrm rot="10800000">
              <a:off x="6814400" y="1222225"/>
              <a:ext cx="0" cy="405600"/>
            </a:xfrm>
            <a:prstGeom prst="straightConnector1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606" name="Google Shape;606;p134"/>
            <p:cNvSpPr txBox="1"/>
            <p:nvPr/>
          </p:nvSpPr>
          <p:spPr>
            <a:xfrm>
              <a:off x="6520250" y="908125"/>
              <a:ext cx="588300" cy="31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75" lIns="0" spcFirstLastPara="1" rIns="0" wrap="square" tIns="18275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666666"/>
                  </a:solidFill>
                </a:rPr>
                <a:t>Ankle</a:t>
              </a:r>
              <a:endParaRPr b="1" sz="900">
                <a:solidFill>
                  <a:srgbClr val="666666"/>
                </a:solidFill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666666"/>
                  </a:solidFill>
                </a:rPr>
                <a:t>~5 EeV</a:t>
              </a:r>
              <a:endParaRPr b="1" sz="900">
                <a:solidFill>
                  <a:srgbClr val="666666"/>
                </a:solidFill>
              </a:endParaRPr>
            </a:p>
          </p:txBody>
        </p:sp>
      </p:grpSp>
      <p:grpSp>
        <p:nvGrpSpPr>
          <p:cNvPr id="607" name="Google Shape;607;p134"/>
          <p:cNvGrpSpPr/>
          <p:nvPr/>
        </p:nvGrpSpPr>
        <p:grpSpPr>
          <a:xfrm>
            <a:off x="6945250" y="2965525"/>
            <a:ext cx="665400" cy="547800"/>
            <a:chOff x="6488050" y="908125"/>
            <a:chExt cx="665400" cy="547800"/>
          </a:xfrm>
        </p:grpSpPr>
        <p:cxnSp>
          <p:nvCxnSpPr>
            <p:cNvPr id="608" name="Google Shape;608;p134"/>
            <p:cNvCxnSpPr>
              <a:endCxn id="609" idx="2"/>
            </p:cNvCxnSpPr>
            <p:nvPr/>
          </p:nvCxnSpPr>
          <p:spPr>
            <a:xfrm rot="10800000">
              <a:off x="6820750" y="1222225"/>
              <a:ext cx="0" cy="233700"/>
            </a:xfrm>
            <a:prstGeom prst="straightConnector1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609" name="Google Shape;609;p134"/>
            <p:cNvSpPr txBox="1"/>
            <p:nvPr/>
          </p:nvSpPr>
          <p:spPr>
            <a:xfrm>
              <a:off x="6488050" y="908125"/>
              <a:ext cx="665400" cy="31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75" lIns="0" spcFirstLastPara="1" rIns="0" wrap="square" tIns="18275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666666"/>
                  </a:solidFill>
                </a:rPr>
                <a:t>Instep</a:t>
              </a:r>
              <a:endParaRPr b="1" sz="900">
                <a:solidFill>
                  <a:srgbClr val="666666"/>
                </a:solidFill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666666"/>
                  </a:solidFill>
                </a:rPr>
                <a:t>~10 EeV</a:t>
              </a:r>
              <a:endParaRPr b="1" sz="900">
                <a:solidFill>
                  <a:srgbClr val="666666"/>
                </a:solidFill>
              </a:endParaRPr>
            </a:p>
          </p:txBody>
        </p:sp>
      </p:grpSp>
      <p:grpSp>
        <p:nvGrpSpPr>
          <p:cNvPr id="610" name="Google Shape;610;p134"/>
          <p:cNvGrpSpPr/>
          <p:nvPr/>
        </p:nvGrpSpPr>
        <p:grpSpPr>
          <a:xfrm>
            <a:off x="7528050" y="2965525"/>
            <a:ext cx="665400" cy="574800"/>
            <a:chOff x="6488050" y="908125"/>
            <a:chExt cx="665400" cy="574800"/>
          </a:xfrm>
        </p:grpSpPr>
        <p:cxnSp>
          <p:nvCxnSpPr>
            <p:cNvPr id="611" name="Google Shape;611;p134"/>
            <p:cNvCxnSpPr>
              <a:endCxn id="612" idx="2"/>
            </p:cNvCxnSpPr>
            <p:nvPr/>
          </p:nvCxnSpPr>
          <p:spPr>
            <a:xfrm rot="10800000">
              <a:off x="6820750" y="1222225"/>
              <a:ext cx="0" cy="260700"/>
            </a:xfrm>
            <a:prstGeom prst="straightConnector1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612" name="Google Shape;612;p134"/>
            <p:cNvSpPr txBox="1"/>
            <p:nvPr/>
          </p:nvSpPr>
          <p:spPr>
            <a:xfrm>
              <a:off x="6488050" y="908125"/>
              <a:ext cx="665400" cy="31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75" lIns="91425" spcFirstLastPara="1" rIns="91425" wrap="square" tIns="18275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666666"/>
                  </a:solidFill>
                </a:rPr>
                <a:t>Toe</a:t>
              </a:r>
              <a:endParaRPr b="1" sz="900">
                <a:solidFill>
                  <a:srgbClr val="666666"/>
                </a:solidFill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666666"/>
                  </a:solidFill>
                </a:rPr>
                <a:t>~40 EeV</a:t>
              </a:r>
              <a:endParaRPr b="1" sz="900">
                <a:solidFill>
                  <a:srgbClr val="666666"/>
                </a:solidFill>
              </a:endParaRPr>
            </a:p>
          </p:txBody>
        </p:sp>
      </p:grpSp>
      <p:pic>
        <p:nvPicPr>
          <p:cNvPr id="613" name="Google Shape;613;p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5772" y="3481600"/>
            <a:ext cx="285050" cy="2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134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pic>
        <p:nvPicPr>
          <p:cNvPr id="615" name="Google Shape;615;p134"/>
          <p:cNvPicPr preferRelativeResize="0"/>
          <p:nvPr/>
        </p:nvPicPr>
        <p:blipFill rotWithShape="1">
          <a:blip r:embed="rId6">
            <a:alphaModFix/>
          </a:blip>
          <a:srcRect b="0" l="0" r="33984" t="16226"/>
          <a:stretch/>
        </p:blipFill>
        <p:spPr>
          <a:xfrm>
            <a:off x="381400" y="1349375"/>
            <a:ext cx="5021584" cy="3108326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134"/>
          <p:cNvSpPr txBox="1"/>
          <p:nvPr/>
        </p:nvSpPr>
        <p:spPr>
          <a:xfrm>
            <a:off x="736225" y="930300"/>
            <a:ext cx="4462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Auger Coll; PRD ‘20, PRL ‘20, </a:t>
            </a:r>
            <a:endParaRPr sz="1000">
              <a:solidFill>
                <a:srgbClr val="999999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EPJC ‘21, PoS(ICRC2023) by Brichetto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617" name="Google Shape;617;p134"/>
          <p:cNvSpPr/>
          <p:nvPr/>
        </p:nvSpPr>
        <p:spPr>
          <a:xfrm>
            <a:off x="3406575" y="1672500"/>
            <a:ext cx="1739700" cy="1990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134"/>
          <p:cNvSpPr/>
          <p:nvPr/>
        </p:nvSpPr>
        <p:spPr>
          <a:xfrm>
            <a:off x="1307625" y="2625000"/>
            <a:ext cx="2028000" cy="1038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9" name="Google Shape;619;p134"/>
          <p:cNvCxnSpPr/>
          <p:nvPr/>
        </p:nvCxnSpPr>
        <p:spPr>
          <a:xfrm>
            <a:off x="5138375" y="1672500"/>
            <a:ext cx="1236900" cy="1581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0" name="Google Shape;620;p134"/>
          <p:cNvCxnSpPr/>
          <p:nvPr/>
        </p:nvCxnSpPr>
        <p:spPr>
          <a:xfrm>
            <a:off x="5146250" y="3656200"/>
            <a:ext cx="1232700" cy="1116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21" name="Google Shape;621;p1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41075" y="2262676"/>
            <a:ext cx="1597972" cy="14697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2" name="Google Shape;622;p134"/>
          <p:cNvCxnSpPr>
            <a:endCxn id="623" idx="0"/>
          </p:cNvCxnSpPr>
          <p:nvPr/>
        </p:nvCxnSpPr>
        <p:spPr>
          <a:xfrm rot="5400000">
            <a:off x="811980" y="3362994"/>
            <a:ext cx="871500" cy="498000"/>
          </a:xfrm>
          <a:prstGeom prst="bentConnector3">
            <a:avLst>
              <a:gd fmla="val 38047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oval"/>
            <a:tailEnd len="med" w="med" type="none"/>
          </a:ln>
        </p:spPr>
      </p:cxnSp>
      <p:pic>
        <p:nvPicPr>
          <p:cNvPr id="623" name="Google Shape;623;p134"/>
          <p:cNvPicPr preferRelativeResize="0"/>
          <p:nvPr/>
        </p:nvPicPr>
        <p:blipFill rotWithShape="1">
          <a:blip r:embed="rId8">
            <a:alphaModFix/>
          </a:blip>
          <a:srcRect b="8714" l="2356" r="8731" t="18051"/>
          <a:stretch/>
        </p:blipFill>
        <p:spPr>
          <a:xfrm>
            <a:off x="411480" y="4047744"/>
            <a:ext cx="1174500" cy="717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4" name="Google Shape;624;p1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81450" y="4136450"/>
            <a:ext cx="2017558" cy="5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134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Today’s picture: cosmic rays at the highest </a:t>
            </a:r>
            <a:r>
              <a:rPr b="1" i="1" lang="en" sz="2200"/>
              <a:t>E</a:t>
            </a:r>
            <a:endParaRPr b="0" i="1" sz="2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34"/>
          <p:cNvSpPr/>
          <p:nvPr/>
        </p:nvSpPr>
        <p:spPr>
          <a:xfrm>
            <a:off x="6472500" y="4095000"/>
            <a:ext cx="1174500" cy="622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7" name="Google Shape;627;p1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>
            <a:off x="7247963" y="3966618"/>
            <a:ext cx="491450" cy="90425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134"/>
          <p:cNvSpPr/>
          <p:nvPr/>
        </p:nvSpPr>
        <p:spPr>
          <a:xfrm rot="-165079">
            <a:off x="7044269" y="4247047"/>
            <a:ext cx="740305" cy="130410"/>
          </a:xfrm>
          <a:custGeom>
            <a:rect b="b" l="l" r="r" t="t"/>
            <a:pathLst>
              <a:path extrusionOk="0" h="13141" w="63174">
                <a:moveTo>
                  <a:pt x="0" y="5244"/>
                </a:moveTo>
                <a:cubicBezTo>
                  <a:pt x="1951" y="5738"/>
                  <a:pt x="6581" y="8981"/>
                  <a:pt x="11704" y="8205"/>
                </a:cubicBezTo>
                <a:cubicBezTo>
                  <a:pt x="16828" y="7429"/>
                  <a:pt x="23573" y="1624"/>
                  <a:pt x="30741" y="590"/>
                </a:cubicBezTo>
                <a:cubicBezTo>
                  <a:pt x="37909" y="-444"/>
                  <a:pt x="49308" y="-91"/>
                  <a:pt x="54713" y="2001"/>
                </a:cubicBezTo>
                <a:cubicBezTo>
                  <a:pt x="60119" y="4093"/>
                  <a:pt x="61764" y="11284"/>
                  <a:pt x="63174" y="13141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9" name="Google Shape;629;p134"/>
          <p:cNvSpPr txBox="1"/>
          <p:nvPr/>
        </p:nvSpPr>
        <p:spPr>
          <a:xfrm>
            <a:off x="6686850" y="3694176"/>
            <a:ext cx="74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66666"/>
                </a:solidFill>
              </a:rPr>
              <a:t>1% precision</a:t>
            </a:r>
            <a:endParaRPr b="1" sz="900">
              <a:solidFill>
                <a:srgbClr val="666666"/>
              </a:solidFill>
            </a:endParaRPr>
          </a:p>
        </p:txBody>
      </p:sp>
      <p:sp>
        <p:nvSpPr>
          <p:cNvPr id="630" name="Google Shape;630;p134"/>
          <p:cNvSpPr txBox="1"/>
          <p:nvPr/>
        </p:nvSpPr>
        <p:spPr>
          <a:xfrm>
            <a:off x="7220250" y="3557625"/>
            <a:ext cx="74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66666"/>
                </a:solidFill>
              </a:rPr>
              <a:t>5</a:t>
            </a:r>
            <a:r>
              <a:rPr b="1" lang="en" sz="900">
                <a:solidFill>
                  <a:srgbClr val="666666"/>
                </a:solidFill>
              </a:rPr>
              <a:t>% precision</a:t>
            </a:r>
            <a:endParaRPr b="1" sz="900">
              <a:solidFill>
                <a:srgbClr val="666666"/>
              </a:solidFill>
            </a:endParaRPr>
          </a:p>
        </p:txBody>
      </p:sp>
      <p:sp>
        <p:nvSpPr>
          <p:cNvPr id="631" name="Google Shape;631;p134"/>
          <p:cNvSpPr txBox="1"/>
          <p:nvPr/>
        </p:nvSpPr>
        <p:spPr>
          <a:xfrm>
            <a:off x="7906050" y="3329025"/>
            <a:ext cx="74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66666"/>
                </a:solidFill>
              </a:rPr>
              <a:t>30</a:t>
            </a:r>
            <a:r>
              <a:rPr b="1" lang="en" sz="900">
                <a:solidFill>
                  <a:srgbClr val="666666"/>
                </a:solidFill>
              </a:rPr>
              <a:t>% precision</a:t>
            </a:r>
            <a:endParaRPr b="1"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5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p188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200">
                <a:solidFill>
                  <a:schemeClr val="dk1"/>
                </a:solidFill>
              </a:rPr>
              <a:t>Main sequence in the Local Volume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</p:txBody>
      </p:sp>
      <p:cxnSp>
        <p:nvCxnSpPr>
          <p:cNvPr id="1857" name="Google Shape;1857;p188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58" name="Google Shape;1858;p188"/>
          <p:cNvSpPr txBox="1"/>
          <p:nvPr/>
        </p:nvSpPr>
        <p:spPr>
          <a:xfrm>
            <a:off x="350475" y="945275"/>
            <a:ext cx="84201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SFR tracers in the Local Volume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• </a:t>
            </a:r>
            <a:r>
              <a:rPr b="1" lang="en" sz="1100" u="sng">
                <a:solidFill>
                  <a:schemeClr val="accent5"/>
                </a:solidFill>
              </a:rPr>
              <a:t>Hα: 5-10 Myrs</a:t>
            </a:r>
            <a:r>
              <a:rPr lang="en" sz="1100">
                <a:solidFill>
                  <a:schemeClr val="dk1"/>
                </a:solidFill>
              </a:rPr>
              <a:t> timescale, fraction of ionizing photons from young massive stars absorbed before being reprocessed into Hα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• </a:t>
            </a:r>
            <a:r>
              <a:rPr b="1" lang="en" sz="1100">
                <a:solidFill>
                  <a:schemeClr val="accent2"/>
                </a:solidFill>
              </a:rPr>
              <a:t>FUV: 100-300 Myrs</a:t>
            </a:r>
            <a:r>
              <a:rPr lang="en" sz="1100">
                <a:solidFill>
                  <a:schemeClr val="dk1"/>
                </a:solidFill>
              </a:rPr>
              <a:t> timescale, fraction of FUV photons from OB stars absorbed, often combined with total IR to estimate SFR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→ </a:t>
            </a:r>
            <a:r>
              <a:rPr i="1" lang="en" sz="1100">
                <a:solidFill>
                  <a:schemeClr val="dk1"/>
                </a:solidFill>
              </a:rPr>
              <a:t>both corrected for extinction, i.e. escape from the galaxy </a:t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3 SFR-M</a:t>
            </a:r>
            <a:r>
              <a:rPr baseline="-25000" lang="en" sz="1100">
                <a:solidFill>
                  <a:schemeClr val="dk1"/>
                </a:solidFill>
              </a:rPr>
              <a:t>★</a:t>
            </a:r>
            <a:r>
              <a:rPr b="1" lang="en" sz="1100">
                <a:solidFill>
                  <a:schemeClr val="dk1"/>
                </a:solidFill>
              </a:rPr>
              <a:t>  branches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→ E-S0: linear (ꞵ = 1.0-1.1 ± 0.10), i.e. no active star formation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→ S: sub-linear (ꞵ = 0.81-0.69 ± 0.07), active star formation &gt;10 Myrs ago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→ Irr: super-linear (ꞵ = 1.22  ± 0.04), active star formation &lt;10 Myrs ago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859" name="Google Shape;1859;p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925" y="2652725"/>
            <a:ext cx="6858225" cy="228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0" name="Google Shape;1860;p188"/>
          <p:cNvSpPr txBox="1"/>
          <p:nvPr/>
        </p:nvSpPr>
        <p:spPr>
          <a:xfrm>
            <a:off x="5108750" y="1785275"/>
            <a:ext cx="3939900" cy="9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Fit results with best morphological divide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•  KS-test p-value for Gaussian residuals ~ 5%,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   4σ outliers →  hidden variables (metallicity, environment)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•  SFR dispersion of S: 0.24 dex (FUV-Hα), 0.34 dex (M</a:t>
            </a:r>
            <a:r>
              <a:rPr baseline="-25000" lang="en" sz="1100">
                <a:solidFill>
                  <a:schemeClr val="dk1"/>
                </a:solidFill>
              </a:rPr>
              <a:t>*</a:t>
            </a:r>
            <a:r>
              <a:rPr lang="en" sz="1100">
                <a:solidFill>
                  <a:schemeClr val="dk1"/>
                </a:solidFill>
              </a:rPr>
              <a:t>-Hα)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61" name="Google Shape;1861;p188"/>
          <p:cNvSpPr txBox="1"/>
          <p:nvPr/>
        </p:nvSpPr>
        <p:spPr>
          <a:xfrm>
            <a:off x="829440" y="4876661"/>
            <a:ext cx="74649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J. Biteau – CTA-SFR – 2022.04.06</a:t>
            </a:r>
            <a:endParaRPr b="0" i="0" sz="1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p188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6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p189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Exploiting the HyperLEDA database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68" name="Google Shape;1868;p189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69" name="Google Shape;1869;p189"/>
          <p:cNvSpPr txBox="1"/>
          <p:nvPr/>
        </p:nvSpPr>
        <p:spPr>
          <a:xfrm>
            <a:off x="350475" y="951075"/>
            <a:ext cx="8420100" cy="18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Limitations of GLADE / MANGROVE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Mix of overlapping catalogs: risk of duplicate entries, possibly direction-dependent flux limit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Fully exploiting distance databases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Local Volume (1k gal., </a:t>
            </a:r>
            <a:r>
              <a:rPr i="1" lang="en" sz="1100">
                <a:solidFill>
                  <a:schemeClr val="dk1"/>
                </a:solidFill>
              </a:rPr>
              <a:t>d</a:t>
            </a:r>
            <a:r>
              <a:rPr lang="en" sz="1100">
                <a:solidFill>
                  <a:schemeClr val="dk1"/>
                </a:solidFill>
              </a:rPr>
              <a:t> &lt; 11 Mpc, </a:t>
            </a:r>
            <a:r>
              <a:rPr lang="en" sz="900">
                <a:solidFill>
                  <a:srgbClr val="666666"/>
                </a:solidFill>
              </a:rPr>
              <a:t>Karachentsev+ 2018</a:t>
            </a:r>
            <a:r>
              <a:rPr lang="en" sz="1100">
                <a:solidFill>
                  <a:schemeClr val="dk1"/>
                </a:solidFill>
              </a:rPr>
              <a:t>) and HyperLEDA (5M gal., </a:t>
            </a:r>
            <a:r>
              <a:rPr lang="en" sz="900">
                <a:solidFill>
                  <a:srgbClr val="666666"/>
                </a:solidFill>
              </a:rPr>
              <a:t>Makarov+ 2014</a:t>
            </a:r>
            <a:r>
              <a:rPr lang="en" sz="1100">
                <a:solidFill>
                  <a:schemeClr val="dk1"/>
                </a:solidFill>
              </a:rPr>
              <a:t>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Distance revision: cosmic ladder &gt; spectro-z &gt; photo-z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Cosmic-ladder distances for ~1k nearby objects, spectro-</a:t>
            </a:r>
            <a:r>
              <a:rPr i="1" lang="en" sz="1100">
                <a:solidFill>
                  <a:schemeClr val="dk1"/>
                </a:solidFill>
              </a:rPr>
              <a:t>z</a:t>
            </a:r>
            <a:r>
              <a:rPr lang="en" sz="1100">
                <a:solidFill>
                  <a:schemeClr val="dk1"/>
                </a:solidFill>
              </a:rPr>
              <a:t> x 4</a:t>
            </a:r>
            <a:r>
              <a:rPr b="1" lang="en" sz="1100">
                <a:solidFill>
                  <a:schemeClr val="dk1"/>
                </a:solidFill>
              </a:rPr>
              <a:t> </a:t>
            </a:r>
            <a:r>
              <a:rPr lang="en" sz="1100">
                <a:solidFill>
                  <a:schemeClr val="dk1"/>
                </a:solidFill>
              </a:rPr>
              <a:t>→ 200k/400k within 350 Mpc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Stellar mass estimates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K-band for Local Volume, W1-band otherwise, with M</a:t>
            </a:r>
            <a:r>
              <a:rPr baseline="-25000" lang="en" sz="1100">
                <a:solidFill>
                  <a:schemeClr val="dk1"/>
                </a:solidFill>
              </a:rPr>
              <a:t>*</a:t>
            </a:r>
            <a:r>
              <a:rPr lang="en" sz="1100">
                <a:solidFill>
                  <a:schemeClr val="dk1"/>
                </a:solidFill>
              </a:rPr>
              <a:t>/L = 0.6  (M</a:t>
            </a:r>
            <a:r>
              <a:rPr baseline="-25000" lang="en" sz="1100">
                <a:solidFill>
                  <a:schemeClr val="dk1"/>
                </a:solidFill>
              </a:rPr>
              <a:t>⊙</a:t>
            </a:r>
            <a:r>
              <a:rPr lang="en" sz="1100">
                <a:solidFill>
                  <a:schemeClr val="dk1"/>
                </a:solidFill>
              </a:rPr>
              <a:t>/L</a:t>
            </a:r>
            <a:r>
              <a:rPr baseline="-25000" lang="en" sz="1100">
                <a:solidFill>
                  <a:schemeClr val="dk1"/>
                </a:solidFill>
              </a:rPr>
              <a:t>⊙</a:t>
            </a:r>
            <a:r>
              <a:rPr lang="en" sz="1100">
                <a:solidFill>
                  <a:schemeClr val="dk1"/>
                </a:solidFill>
              </a:rPr>
              <a:t>), i.e. Chabrier IMF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70" name="Google Shape;1870;p189"/>
          <p:cNvSpPr txBox="1"/>
          <p:nvPr/>
        </p:nvSpPr>
        <p:spPr>
          <a:xfrm>
            <a:off x="6509775" y="1010125"/>
            <a:ext cx="2260800" cy="16806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Association results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•  671,593 / 743,480 HyperLEDA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   pairings (others = 2MASS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   objects not in HyperLEDA)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•  361 duplicates removed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•  1,387 excluded entries: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   - dubious duplicates removed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   - jetted AGN from HyperLEDA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871" name="Google Shape;1871;p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00" y="2894636"/>
            <a:ext cx="5943153" cy="1982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2" name="Google Shape;1872;p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6675" y="2876762"/>
            <a:ext cx="2897151" cy="1982006"/>
          </a:xfrm>
          <a:prstGeom prst="rect">
            <a:avLst/>
          </a:prstGeom>
          <a:noFill/>
          <a:ln>
            <a:noFill/>
          </a:ln>
        </p:spPr>
      </p:pic>
      <p:sp>
        <p:nvSpPr>
          <p:cNvPr id="1873" name="Google Shape;1873;p189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7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190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Incompleteness with increasing distance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79" name="Google Shape;1879;p190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80" name="Google Shape;1880;p190"/>
          <p:cNvSpPr txBox="1"/>
          <p:nvPr/>
        </p:nvSpPr>
        <p:spPr>
          <a:xfrm>
            <a:off x="350475" y="951075"/>
            <a:ext cx="8412000" cy="18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Mass function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Full-sky, including clones in the ZoA and weights as a function of galactic latitude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Best-fit double Schechter from GAMA-field observations </a:t>
            </a:r>
            <a:r>
              <a:rPr lang="en" sz="900">
                <a:solidFill>
                  <a:srgbClr val="666666"/>
                </a:solidFill>
              </a:rPr>
              <a:t>(Wright+ 2017)</a:t>
            </a:r>
            <a:r>
              <a:rPr lang="en" sz="1100">
                <a:solidFill>
                  <a:schemeClr val="dk1"/>
                </a:solidFill>
              </a:rPr>
              <a:t> scaled to observed integral, accounting for local overdensity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Low-mass end: (luminosity function) ✕ (fraction of observable objects above 2MPZ sensitivity limit, provided distances)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Completeness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From integral of (GAMA mass function) ✕ M</a:t>
            </a:r>
            <a:r>
              <a:rPr baseline="-25000" lang="en" sz="1100">
                <a:solidFill>
                  <a:schemeClr val="dk1"/>
                </a:solidFill>
              </a:rPr>
              <a:t>*</a:t>
            </a:r>
            <a:r>
              <a:rPr lang="en" sz="1100">
                <a:solidFill>
                  <a:schemeClr val="dk1"/>
                </a:solidFill>
              </a:rPr>
              <a:t> above 2MPZ sensitivity limit: weights = completeness(d) ✕ completeness(b) ∈ [0.26,1]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→ probed volume from 140 Mpc (2MRS) to 350 Mpc (2MPZ) at similar completeness: ✕ 2.6 (distance), ✕ 18 (volume)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 → further increase by ✕ 4 (distance) to be expected if full WISE x SuperCOSMOS potential exploited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881" name="Google Shape;1881;p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4567" y="1967188"/>
            <a:ext cx="6114028" cy="2038989"/>
          </a:xfrm>
          <a:prstGeom prst="rect">
            <a:avLst/>
          </a:prstGeom>
          <a:noFill/>
          <a:ln>
            <a:noFill/>
          </a:ln>
        </p:spPr>
      </p:pic>
      <p:sp>
        <p:nvSpPr>
          <p:cNvPr id="1882" name="Google Shape;1882;p190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6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7" name="Google Shape;1887;p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2650" y="1639375"/>
            <a:ext cx="6080573" cy="202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8" name="Google Shape;1888;p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415051" y="3797450"/>
            <a:ext cx="2478199" cy="1214372"/>
          </a:xfrm>
          <a:prstGeom prst="rect">
            <a:avLst/>
          </a:prstGeom>
          <a:noFill/>
          <a:ln>
            <a:noFill/>
          </a:ln>
        </p:spPr>
      </p:pic>
      <p:sp>
        <p:nvSpPr>
          <p:cNvPr id="1889" name="Google Shape;1889;p191"/>
          <p:cNvSpPr txBox="1"/>
          <p:nvPr/>
        </p:nvSpPr>
        <p:spPr>
          <a:xfrm>
            <a:off x="6328933" y="3617275"/>
            <a:ext cx="260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</a:rPr>
              <a:t>Bilicki+ 2013</a:t>
            </a:r>
            <a:endParaRPr sz="800">
              <a:solidFill>
                <a:srgbClr val="999999"/>
              </a:solidFill>
            </a:endParaRPr>
          </a:p>
        </p:txBody>
      </p:sp>
      <p:sp>
        <p:nvSpPr>
          <p:cNvPr id="1890" name="Google Shape;1890;p191"/>
          <p:cNvSpPr/>
          <p:nvPr/>
        </p:nvSpPr>
        <p:spPr>
          <a:xfrm>
            <a:off x="6531273" y="4363353"/>
            <a:ext cx="941400" cy="94800"/>
          </a:xfrm>
          <a:prstGeom prst="rect">
            <a:avLst/>
          </a:prstGeom>
          <a:noFill/>
          <a:ln cap="flat" cmpd="sng" w="9525">
            <a:solidFill>
              <a:srgbClr val="C050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91" name="Google Shape;1891;p191"/>
          <p:cNvSpPr/>
          <p:nvPr/>
        </p:nvSpPr>
        <p:spPr>
          <a:xfrm>
            <a:off x="7896761" y="4363353"/>
            <a:ext cx="941400" cy="94800"/>
          </a:xfrm>
          <a:prstGeom prst="rect">
            <a:avLst/>
          </a:prstGeom>
          <a:noFill/>
          <a:ln cap="flat" cmpd="sng" w="9525">
            <a:solidFill>
              <a:srgbClr val="C050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92" name="Google Shape;1892;p191"/>
          <p:cNvSpPr/>
          <p:nvPr/>
        </p:nvSpPr>
        <p:spPr>
          <a:xfrm>
            <a:off x="7472794" y="4241966"/>
            <a:ext cx="423600" cy="332100"/>
          </a:xfrm>
          <a:prstGeom prst="rect">
            <a:avLst/>
          </a:prstGeom>
          <a:noFill/>
          <a:ln cap="flat" cmpd="sng" w="9525">
            <a:solidFill>
              <a:srgbClr val="FF9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93" name="Google Shape;1893;p191"/>
          <p:cNvSpPr/>
          <p:nvPr/>
        </p:nvSpPr>
        <p:spPr>
          <a:xfrm>
            <a:off x="7472794" y="4574177"/>
            <a:ext cx="423600" cy="174300"/>
          </a:xfrm>
          <a:prstGeom prst="rect">
            <a:avLst/>
          </a:prstGeom>
          <a:noFill/>
          <a:ln cap="flat" cmpd="sng" w="9525">
            <a:solidFill>
              <a:srgbClr val="FF950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94" name="Google Shape;1894;p191"/>
          <p:cNvSpPr/>
          <p:nvPr/>
        </p:nvSpPr>
        <p:spPr>
          <a:xfrm>
            <a:off x="7472794" y="4067743"/>
            <a:ext cx="423600" cy="174300"/>
          </a:xfrm>
          <a:prstGeom prst="rect">
            <a:avLst/>
          </a:prstGeom>
          <a:noFill/>
          <a:ln cap="flat" cmpd="sng" w="9525">
            <a:solidFill>
              <a:srgbClr val="FF950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95" name="Google Shape;1895;p191"/>
          <p:cNvSpPr/>
          <p:nvPr/>
        </p:nvSpPr>
        <p:spPr>
          <a:xfrm>
            <a:off x="7716691" y="4398888"/>
            <a:ext cx="282528" cy="349376"/>
          </a:xfrm>
          <a:custGeom>
            <a:rect b="b" l="l" r="r" t="t"/>
            <a:pathLst>
              <a:path extrusionOk="0" h="20201" w="14827">
                <a:moveTo>
                  <a:pt x="0" y="20201"/>
                </a:moveTo>
                <a:cubicBezTo>
                  <a:pt x="2460" y="18647"/>
                  <a:pt x="14244" y="14244"/>
                  <a:pt x="14762" y="10877"/>
                </a:cubicBezTo>
                <a:cubicBezTo>
                  <a:pt x="15280" y="7510"/>
                  <a:pt x="5050" y="1813"/>
                  <a:pt x="3108" y="0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1896" name="Google Shape;1896;p191"/>
          <p:cNvSpPr/>
          <p:nvPr/>
        </p:nvSpPr>
        <p:spPr>
          <a:xfrm flipH="1">
            <a:off x="7571162" y="4513561"/>
            <a:ext cx="97006" cy="119994"/>
          </a:xfrm>
          <a:custGeom>
            <a:rect b="b" l="l" r="r" t="t"/>
            <a:pathLst>
              <a:path extrusionOk="0" h="20201" w="14827">
                <a:moveTo>
                  <a:pt x="0" y="20201"/>
                </a:moveTo>
                <a:cubicBezTo>
                  <a:pt x="2460" y="18647"/>
                  <a:pt x="14244" y="14244"/>
                  <a:pt x="14762" y="10877"/>
                </a:cubicBezTo>
                <a:cubicBezTo>
                  <a:pt x="15280" y="7510"/>
                  <a:pt x="5050" y="1813"/>
                  <a:pt x="3108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1897" name="Google Shape;1897;p191"/>
          <p:cNvSpPr txBox="1"/>
          <p:nvPr/>
        </p:nvSpPr>
        <p:spPr>
          <a:xfrm>
            <a:off x="7682459" y="4500166"/>
            <a:ext cx="73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galaxy </a:t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cloning</a:t>
            </a:r>
            <a:endParaRPr b="1" sz="900"/>
          </a:p>
        </p:txBody>
      </p:sp>
      <p:sp>
        <p:nvSpPr>
          <p:cNvPr id="1898" name="Google Shape;1898;p191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Incompleteness in the Zone of Avoidance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99" name="Google Shape;1899;p191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00" name="Google Shape;1900;p191"/>
          <p:cNvSpPr txBox="1"/>
          <p:nvPr/>
        </p:nvSpPr>
        <p:spPr>
          <a:xfrm>
            <a:off x="350475" y="874875"/>
            <a:ext cx="6326400" cy="18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Estimated based on galaxy counts in 100-300 Mpc (nearly isotropic distribution)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Equal area galactic latitude bins in inner and outer plane regions (|</a:t>
            </a:r>
            <a:r>
              <a:rPr i="1" lang="en" sz="1100">
                <a:solidFill>
                  <a:schemeClr val="dk1"/>
                </a:solidFill>
              </a:rPr>
              <a:t>l</a:t>
            </a:r>
            <a:r>
              <a:rPr lang="en" sz="1100">
                <a:solidFill>
                  <a:schemeClr val="dk1"/>
                </a:solidFill>
              </a:rPr>
              <a:t>|=30°)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Cosmic variance estimated from bin-to-bin fluctuations at </a:t>
            </a:r>
            <a:r>
              <a:rPr i="1" lang="en" sz="1100">
                <a:solidFill>
                  <a:schemeClr val="dk1"/>
                </a:solidFill>
              </a:rPr>
              <a:t>l</a:t>
            </a:r>
            <a:r>
              <a:rPr lang="en" sz="1100">
                <a:solidFill>
                  <a:schemeClr val="dk1"/>
                </a:solidFill>
              </a:rPr>
              <a:t> &gt; 45°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Corrections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Empirical Gaussian(sin b) fit used to infer galaxy weights: 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sz="1100">
                <a:solidFill>
                  <a:schemeClr val="dk1"/>
                </a:solidFill>
              </a:rPr>
              <a:t>re-weighting sufficient in outer plane, insufficient in inner plane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sz="1100">
                <a:solidFill>
                  <a:schemeClr val="dk1"/>
                </a:solidFill>
              </a:rPr>
              <a:t>ZoA cut placed at ~50% incompleteness: </a:t>
            </a:r>
            <a:r>
              <a:rPr i="1" lang="en" sz="1100">
                <a:solidFill>
                  <a:schemeClr val="dk1"/>
                </a:solidFill>
              </a:rPr>
              <a:t>l</a:t>
            </a:r>
            <a:r>
              <a:rPr lang="en" sz="1100">
                <a:solidFill>
                  <a:schemeClr val="dk1"/>
                </a:solidFill>
              </a:rPr>
              <a:t> = 3° / 20° for outer / inner plane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sz="1100">
                <a:solidFill>
                  <a:schemeClr val="dk1"/>
                </a:solidFill>
              </a:rPr>
              <a:t>galaxy cloning </a:t>
            </a:r>
            <a:r>
              <a:rPr lang="en" sz="900">
                <a:solidFill>
                  <a:srgbClr val="666666"/>
                </a:solidFill>
              </a:rPr>
              <a:t>(as in Lavaux &amp; Hudson’s 2M++ 2011)</a:t>
            </a:r>
            <a:r>
              <a:rPr lang="en" sz="1100">
                <a:solidFill>
                  <a:schemeClr val="dk1"/>
                </a:solidFill>
              </a:rPr>
              <a:t> in ZoA region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901" name="Google Shape;1901;p191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6" name="Google Shape;636;p135"/>
          <p:cNvCxnSpPr/>
          <p:nvPr/>
        </p:nvCxnSpPr>
        <p:spPr>
          <a:xfrm rot="10800000">
            <a:off x="414908" y="671882"/>
            <a:ext cx="83502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7" name="Google Shape;637;p135"/>
          <p:cNvCxnSpPr/>
          <p:nvPr/>
        </p:nvCxnSpPr>
        <p:spPr>
          <a:xfrm rot="10800000">
            <a:off x="415235" y="4460812"/>
            <a:ext cx="83502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8" name="Google Shape;638;p135"/>
          <p:cNvSpPr txBox="1"/>
          <p:nvPr/>
        </p:nvSpPr>
        <p:spPr>
          <a:xfrm>
            <a:off x="650" y="-150"/>
            <a:ext cx="9143400" cy="514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0825" lIns="0" spcFirstLastPara="1" rIns="0" wrap="square" tIns="40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Times New Roman"/>
                <a:ea typeface="Times New Roman"/>
                <a:cs typeface="Times New Roman"/>
                <a:sym typeface="Times New Roman"/>
              </a:rPr>
              <a:t>I. Spectrum &amp; nuclear composition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Times New Roman"/>
                <a:ea typeface="Times New Roman"/>
                <a:cs typeface="Times New Roman"/>
                <a:sym typeface="Times New Roman"/>
              </a:rPr>
              <a:t>How to measure them, where do we stand, why does it matter</a:t>
            </a:r>
            <a:endParaRPr i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</a:t>
            </a:r>
            <a:r>
              <a:rPr b="1" lang="en" sz="1800">
                <a:latin typeface="Times New Roman"/>
                <a:ea typeface="Times New Roman"/>
                <a:cs typeface="Times New Roman"/>
                <a:sym typeface="Times New Roman"/>
              </a:rPr>
              <a:t>Anisotropy searches at the highest </a:t>
            </a:r>
            <a:r>
              <a:rPr b="1" i="1" lang="en" sz="1800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endParaRPr b="1" i="1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Times New Roman"/>
                <a:ea typeface="Times New Roman"/>
                <a:cs typeface="Times New Roman"/>
                <a:sym typeface="Times New Roman"/>
              </a:rPr>
              <a:t>Why do we try, what do we see, the sources within reach? </a:t>
            </a:r>
            <a:endParaRPr i="1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III. </a:t>
            </a:r>
            <a:r>
              <a:rPr b="1" lang="en" sz="1800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b="1"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extragalactic cosmic-ray background</a:t>
            </a:r>
            <a:endParaRPr b="1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Times New Roman"/>
                <a:ea typeface="Times New Roman"/>
                <a:cs typeface="Times New Roman"/>
                <a:sym typeface="Times New Roman"/>
              </a:rPr>
              <a:t>Next </a:t>
            </a:r>
            <a:r>
              <a:rPr i="1" lang="en" sz="1800">
                <a:latin typeface="Times New Roman"/>
                <a:ea typeface="Times New Roman"/>
                <a:cs typeface="Times New Roman"/>
                <a:sym typeface="Times New Roman"/>
              </a:rPr>
              <a:t>observational</a:t>
            </a:r>
            <a:r>
              <a:rPr i="1" lang="en" sz="1800">
                <a:latin typeface="Times New Roman"/>
                <a:ea typeface="Times New Roman"/>
                <a:cs typeface="Times New Roman"/>
                <a:sym typeface="Times New Roman"/>
              </a:rPr>
              <a:t> and phenomenological frontiers</a:t>
            </a:r>
            <a:endParaRPr i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136"/>
          <p:cNvPicPr preferRelativeResize="0"/>
          <p:nvPr/>
        </p:nvPicPr>
        <p:blipFill rotWithShape="1">
          <a:blip r:embed="rId3">
            <a:alphaModFix/>
          </a:blip>
          <a:srcRect b="1883" l="3567" r="0" t="0"/>
          <a:stretch/>
        </p:blipFill>
        <p:spPr>
          <a:xfrm>
            <a:off x="4607550" y="822950"/>
            <a:ext cx="4705774" cy="410825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136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Detection principles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5" name="Google Shape;645;p136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6" name="Google Shape;646;p136"/>
          <p:cNvSpPr txBox="1"/>
          <p:nvPr/>
        </p:nvSpPr>
        <p:spPr>
          <a:xfrm>
            <a:off x="5171425" y="4755525"/>
            <a:ext cx="2784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Auger Coll., ApJS 2023</a:t>
            </a:r>
            <a:endParaRPr sz="900">
              <a:solidFill>
                <a:srgbClr val="999999"/>
              </a:solidFill>
            </a:endParaRPr>
          </a:p>
        </p:txBody>
      </p:sp>
      <p:sp>
        <p:nvSpPr>
          <p:cNvPr id="647" name="Google Shape;647;p136"/>
          <p:cNvSpPr txBox="1"/>
          <p:nvPr/>
        </p:nvSpPr>
        <p:spPr>
          <a:xfrm>
            <a:off x="5463625" y="949750"/>
            <a:ext cx="3306300" cy="38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0" wrap="square" tIns="408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Example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Particle sampling and fluorescence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measurement for</a:t>
            </a:r>
            <a:r>
              <a:rPr lang="en" sz="1100">
                <a:solidFill>
                  <a:schemeClr val="dk1"/>
                </a:solidFill>
              </a:rPr>
              <a:t> the highest </a:t>
            </a:r>
            <a:r>
              <a:rPr i="1" lang="en" sz="1100">
                <a:solidFill>
                  <a:schemeClr val="dk1"/>
                </a:solidFill>
              </a:rPr>
              <a:t>E</a:t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hybrid event seen at </a:t>
            </a:r>
            <a:r>
              <a:rPr lang="en" sz="1100">
                <a:solidFill>
                  <a:schemeClr val="dk1"/>
                </a:solidFill>
              </a:rPr>
              <a:t>the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Pierre Auger Observatory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648" name="Google Shape;648;p136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pic>
        <p:nvPicPr>
          <p:cNvPr id="649" name="Google Shape;649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88" y="2322397"/>
            <a:ext cx="3868349" cy="2756216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136"/>
          <p:cNvSpPr txBox="1"/>
          <p:nvPr/>
        </p:nvSpPr>
        <p:spPr>
          <a:xfrm>
            <a:off x="446825" y="2385575"/>
            <a:ext cx="1844700" cy="8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0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Pierre Auger Observatory 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→ 40-70 × AGASA, HiRES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→ </a:t>
            </a:r>
            <a:r>
              <a:rPr lang="en" sz="1100">
                <a:solidFill>
                  <a:schemeClr val="dk1"/>
                </a:solidFill>
              </a:rPr>
              <a:t>8 ×</a:t>
            </a:r>
            <a:r>
              <a:rPr lang="en" sz="1100">
                <a:solidFill>
                  <a:schemeClr val="dk1"/>
                </a:solidFill>
              </a:rPr>
              <a:t> Telescope Array (TA)</a:t>
            </a:r>
            <a:endParaRPr/>
          </a:p>
        </p:txBody>
      </p:sp>
      <p:sp>
        <p:nvSpPr>
          <p:cNvPr id="651" name="Google Shape;651;p136"/>
          <p:cNvSpPr txBox="1"/>
          <p:nvPr/>
        </p:nvSpPr>
        <p:spPr>
          <a:xfrm>
            <a:off x="1068100" y="4555950"/>
            <a:ext cx="2757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Alves Batista+ Front.Astron.Space ‘19</a:t>
            </a:r>
            <a:endParaRPr sz="900">
              <a:solidFill>
                <a:srgbClr val="999999"/>
              </a:solidFill>
            </a:endParaRPr>
          </a:p>
        </p:txBody>
      </p:sp>
      <p:cxnSp>
        <p:nvCxnSpPr>
          <p:cNvPr id="652" name="Google Shape;652;p136"/>
          <p:cNvCxnSpPr>
            <a:endCxn id="650" idx="3"/>
          </p:cNvCxnSpPr>
          <p:nvPr/>
        </p:nvCxnSpPr>
        <p:spPr>
          <a:xfrm flipH="1" rot="5400000">
            <a:off x="2019875" y="3058625"/>
            <a:ext cx="719700" cy="176400"/>
          </a:xfrm>
          <a:prstGeom prst="bent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653" name="Google Shape;653;p136"/>
          <p:cNvSpPr txBox="1"/>
          <p:nvPr/>
        </p:nvSpPr>
        <p:spPr>
          <a:xfrm>
            <a:off x="323350" y="949750"/>
            <a:ext cx="4756800" cy="14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0" wrap="square" tIns="408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Shower particle sampling: </a:t>
            </a:r>
            <a:r>
              <a:rPr lang="en" sz="1100">
                <a:solidFill>
                  <a:schemeClr val="dk1"/>
                </a:solidFill>
              </a:rPr>
              <a:t>water Cherenkov (Č) or plastic scintillator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Luminescence (c</a:t>
            </a:r>
            <a:r>
              <a:rPr b="1" lang="en" sz="1300">
                <a:solidFill>
                  <a:schemeClr val="dk1"/>
                </a:solidFill>
              </a:rPr>
              <a:t>alorimetric)</a:t>
            </a:r>
            <a:r>
              <a:rPr b="1" lang="en" sz="1300">
                <a:solidFill>
                  <a:schemeClr val="dk1"/>
                </a:solidFill>
              </a:rPr>
              <a:t>: </a:t>
            </a:r>
            <a:r>
              <a:rPr lang="en" sz="1100">
                <a:solidFill>
                  <a:schemeClr val="dk1"/>
                </a:solidFill>
              </a:rPr>
              <a:t>fluorescence (isotropic) rather than Č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Radio emission</a:t>
            </a:r>
            <a:r>
              <a:rPr b="1" lang="en" sz="1300">
                <a:solidFill>
                  <a:schemeClr val="dk1"/>
                </a:solidFill>
              </a:rPr>
              <a:t>: </a:t>
            </a:r>
            <a:r>
              <a:rPr lang="en" sz="1100">
                <a:solidFill>
                  <a:schemeClr val="dk1"/>
                </a:solidFill>
              </a:rPr>
              <a:t>~100 MHz pulse driven by geomagnetic effect 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→ key </a:t>
            </a:r>
            <a:r>
              <a:rPr b="1" lang="en" sz="1300">
                <a:solidFill>
                  <a:schemeClr val="dk1"/>
                </a:solidFill>
              </a:rPr>
              <a:t>quantity:</a:t>
            </a:r>
            <a:r>
              <a:rPr b="1" lang="en" sz="1300">
                <a:solidFill>
                  <a:schemeClr val="dk1"/>
                </a:solidFill>
              </a:rPr>
              <a:t> </a:t>
            </a:r>
            <a:r>
              <a:rPr b="1" lang="en" sz="1300">
                <a:solidFill>
                  <a:schemeClr val="dk1"/>
                </a:solidFill>
              </a:rPr>
              <a:t>Exposure = </a:t>
            </a:r>
            <a:r>
              <a:rPr b="1" i="1" lang="en" sz="1300">
                <a:solidFill>
                  <a:schemeClr val="dk1"/>
                </a:solidFill>
              </a:rPr>
              <a:t>A</a:t>
            </a:r>
            <a:r>
              <a:rPr b="1" baseline="-25000" lang="en" sz="1300">
                <a:solidFill>
                  <a:schemeClr val="dk1"/>
                </a:solidFill>
              </a:rPr>
              <a:t>eff</a:t>
            </a:r>
            <a:r>
              <a:rPr b="1" i="1" lang="en" sz="1300">
                <a:solidFill>
                  <a:schemeClr val="dk1"/>
                </a:solidFill>
              </a:rPr>
              <a:t> </a:t>
            </a:r>
            <a:r>
              <a:rPr b="1" lang="en" sz="1300">
                <a:solidFill>
                  <a:schemeClr val="dk1"/>
                </a:solidFill>
              </a:rPr>
              <a:t>× </a:t>
            </a:r>
            <a:r>
              <a:rPr b="1" i="1" lang="en" sz="1300">
                <a:solidFill>
                  <a:schemeClr val="dk1"/>
                </a:solidFill>
              </a:rPr>
              <a:t>Ω</a:t>
            </a:r>
            <a:r>
              <a:rPr b="1" lang="en" sz="1300">
                <a:solidFill>
                  <a:schemeClr val="dk1"/>
                </a:solidFill>
              </a:rPr>
              <a:t> × </a:t>
            </a:r>
            <a:r>
              <a:rPr b="1" i="1" lang="en" sz="1300">
                <a:solidFill>
                  <a:schemeClr val="dk1"/>
                </a:solidFill>
              </a:rPr>
              <a:t>T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    </a:t>
            </a:r>
            <a:r>
              <a:rPr lang="en" sz="1100">
                <a:solidFill>
                  <a:schemeClr val="dk1"/>
                </a:solidFill>
              </a:rPr>
              <a:t>Auger </a:t>
            </a:r>
            <a:r>
              <a:rPr lang="en" sz="1100">
                <a:solidFill>
                  <a:schemeClr val="dk1"/>
                </a:solidFill>
              </a:rPr>
              <a:t>Phase 1 (2004-2021) ~80,000 km² yr sr, i.e. ~150k at </a:t>
            </a:r>
            <a:r>
              <a:rPr i="1" lang="en" sz="1100">
                <a:solidFill>
                  <a:schemeClr val="dk1"/>
                </a:solidFill>
              </a:rPr>
              <a:t>E</a:t>
            </a:r>
            <a:r>
              <a:rPr lang="en" sz="1100">
                <a:solidFill>
                  <a:schemeClr val="dk1"/>
                </a:solidFill>
              </a:rPr>
              <a:t> &gt; 5 EeV 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" name="Google Shape;658;p137"/>
          <p:cNvGrpSpPr/>
          <p:nvPr/>
        </p:nvGrpSpPr>
        <p:grpSpPr>
          <a:xfrm>
            <a:off x="297682" y="984965"/>
            <a:ext cx="4167469" cy="3975749"/>
            <a:chOff x="297700" y="985050"/>
            <a:chExt cx="3185651" cy="3039099"/>
          </a:xfrm>
        </p:grpSpPr>
        <p:pic>
          <p:nvPicPr>
            <p:cNvPr id="659" name="Google Shape;659;p137"/>
            <p:cNvPicPr preferRelativeResize="0"/>
            <p:nvPr/>
          </p:nvPicPr>
          <p:blipFill rotWithShape="1">
            <a:blip r:embed="rId3">
              <a:alphaModFix/>
            </a:blip>
            <a:srcRect b="4006" l="4622" r="7154" t="7159"/>
            <a:stretch/>
          </p:blipFill>
          <p:spPr>
            <a:xfrm>
              <a:off x="297700" y="985050"/>
              <a:ext cx="3114650" cy="3039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0" name="Google Shape;660;p137"/>
            <p:cNvSpPr/>
            <p:nvPr/>
          </p:nvSpPr>
          <p:spPr>
            <a:xfrm>
              <a:off x="2295351" y="1050261"/>
              <a:ext cx="1188000" cy="974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137"/>
            <p:cNvSpPr/>
            <p:nvPr/>
          </p:nvSpPr>
          <p:spPr>
            <a:xfrm>
              <a:off x="439870" y="1273851"/>
              <a:ext cx="801000" cy="654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62" name="Google Shape;662;p137"/>
          <p:cNvPicPr preferRelativeResize="0"/>
          <p:nvPr/>
        </p:nvPicPr>
        <p:blipFill rotWithShape="1">
          <a:blip r:embed="rId4">
            <a:alphaModFix/>
          </a:blip>
          <a:srcRect b="1883" l="3567" r="0" t="0"/>
          <a:stretch/>
        </p:blipFill>
        <p:spPr>
          <a:xfrm>
            <a:off x="4607550" y="822950"/>
            <a:ext cx="4705774" cy="410825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137"/>
          <p:cNvSpPr txBox="1"/>
          <p:nvPr/>
        </p:nvSpPr>
        <p:spPr>
          <a:xfrm>
            <a:off x="350475" y="346775"/>
            <a:ext cx="84201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Event reconstruction: surface detector (SD)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4" name="Google Shape;664;p137"/>
          <p:cNvCxnSpPr/>
          <p:nvPr/>
        </p:nvCxnSpPr>
        <p:spPr>
          <a:xfrm rot="10800000">
            <a:off x="414848" y="824092"/>
            <a:ext cx="8347500" cy="0"/>
          </a:xfrm>
          <a:prstGeom prst="straightConnector1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5" name="Google Shape;665;p137"/>
          <p:cNvSpPr txBox="1"/>
          <p:nvPr/>
        </p:nvSpPr>
        <p:spPr>
          <a:xfrm>
            <a:off x="414850" y="4785100"/>
            <a:ext cx="2784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Auger Coll., ApJS 2023</a:t>
            </a:r>
            <a:endParaRPr sz="900">
              <a:solidFill>
                <a:srgbClr val="999999"/>
              </a:solidFill>
            </a:endParaRPr>
          </a:p>
        </p:txBody>
      </p:sp>
      <p:sp>
        <p:nvSpPr>
          <p:cNvPr id="666" name="Google Shape;666;p137"/>
          <p:cNvSpPr txBox="1"/>
          <p:nvPr/>
        </p:nvSpPr>
        <p:spPr>
          <a:xfrm>
            <a:off x="2968800" y="1102150"/>
            <a:ext cx="1425600" cy="12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0" wrap="square" tIns="408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Above the ankle: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Δ</a:t>
            </a:r>
            <a:r>
              <a:rPr i="1" lang="en" sz="1300">
                <a:solidFill>
                  <a:schemeClr val="dk1"/>
                </a:solidFill>
              </a:rPr>
              <a:t>E</a:t>
            </a:r>
            <a:r>
              <a:rPr lang="en" sz="1300">
                <a:solidFill>
                  <a:schemeClr val="dk1"/>
                </a:solidFill>
              </a:rPr>
              <a:t>/</a:t>
            </a:r>
            <a:r>
              <a:rPr i="1" lang="en" sz="1300">
                <a:solidFill>
                  <a:schemeClr val="dk1"/>
                </a:solidFill>
              </a:rPr>
              <a:t>E </a:t>
            </a:r>
            <a:r>
              <a:rPr lang="en" sz="1300">
                <a:solidFill>
                  <a:schemeClr val="dk1"/>
                </a:solidFill>
              </a:rPr>
              <a:t>&lt; 15%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Δ</a:t>
            </a:r>
            <a:r>
              <a:rPr i="1" lang="en" sz="1300">
                <a:solidFill>
                  <a:schemeClr val="dk1"/>
                </a:solidFill>
              </a:rPr>
              <a:t>θ</a:t>
            </a:r>
            <a:r>
              <a:rPr lang="en" sz="1300">
                <a:solidFill>
                  <a:schemeClr val="dk1"/>
                </a:solidFill>
              </a:rPr>
              <a:t> ~ 1°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667" name="Google Shape;667;p137"/>
          <p:cNvPicPr preferRelativeResize="0"/>
          <p:nvPr/>
        </p:nvPicPr>
        <p:blipFill rotWithShape="1">
          <a:blip r:embed="rId5">
            <a:alphaModFix/>
          </a:blip>
          <a:srcRect b="0" l="0" r="77368" t="0"/>
          <a:stretch/>
        </p:blipFill>
        <p:spPr>
          <a:xfrm>
            <a:off x="8337351" y="274320"/>
            <a:ext cx="466350" cy="5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137"/>
          <p:cNvSpPr txBox="1"/>
          <p:nvPr/>
        </p:nvSpPr>
        <p:spPr>
          <a:xfrm>
            <a:off x="8566034" y="4876650"/>
            <a:ext cx="5778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274300" wrap="square" tIns="40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>
                <a:solidFill>
                  <a:srgbClr val="000000"/>
                </a:solidFill>
              </a:rPr>
              <a:t>‹#›</a:t>
            </a:fld>
            <a:endParaRPr sz="1100">
              <a:solidFill>
                <a:srgbClr val="000000"/>
              </a:solidFill>
            </a:endParaRPr>
          </a:p>
        </p:txBody>
      </p:sp>
      <p:cxnSp>
        <p:nvCxnSpPr>
          <p:cNvPr id="669" name="Google Shape;669;p137"/>
          <p:cNvCxnSpPr>
            <a:endCxn id="670" idx="2"/>
          </p:cNvCxnSpPr>
          <p:nvPr/>
        </p:nvCxnSpPr>
        <p:spPr>
          <a:xfrm flipH="1" rot="5400000">
            <a:off x="5041890" y="2574701"/>
            <a:ext cx="1579200" cy="513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pic>
        <p:nvPicPr>
          <p:cNvPr id="670" name="Google Shape;670;p137"/>
          <p:cNvPicPr preferRelativeResize="0"/>
          <p:nvPr/>
        </p:nvPicPr>
        <p:blipFill rotWithShape="1">
          <a:blip r:embed="rId6">
            <a:alphaModFix/>
          </a:blip>
          <a:srcRect b="8712" l="2358" r="4409" t="11210"/>
          <a:stretch/>
        </p:blipFill>
        <p:spPr>
          <a:xfrm>
            <a:off x="4910328" y="1198751"/>
            <a:ext cx="1328425" cy="843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