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sldIdLst>
    <p:sldId id="256" r:id="rId2"/>
    <p:sldId id="261" r:id="rId3"/>
    <p:sldId id="275" r:id="rId4"/>
    <p:sldId id="276" r:id="rId5"/>
    <p:sldId id="270" r:id="rId6"/>
    <p:sldId id="266" r:id="rId7"/>
    <p:sldId id="263" r:id="rId8"/>
    <p:sldId id="257" r:id="rId9"/>
    <p:sldId id="277" r:id="rId10"/>
    <p:sldId id="262" r:id="rId11"/>
    <p:sldId id="272" r:id="rId12"/>
    <p:sldId id="273" r:id="rId13"/>
    <p:sldId id="274" r:id="rId14"/>
    <p:sldId id="2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1"/>
    <p:restoredTop sz="96405"/>
  </p:normalViewPr>
  <p:slideViewPr>
    <p:cSldViewPr snapToGrid="0">
      <p:cViewPr>
        <p:scale>
          <a:sx n="186" d="100"/>
          <a:sy n="186" d="100"/>
        </p:scale>
        <p:origin x="-464" y="-1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024E80C-38ED-324E-91F9-E85B5D1FF5F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914E97A-2E50-7F41-B7EB-47D12102C2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96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E80C-38ED-324E-91F9-E85B5D1FF5F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4E97A-2E50-7F41-B7EB-47D12102C2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547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024E80C-38ED-324E-91F9-E85B5D1FF5F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914E97A-2E50-7F41-B7EB-47D12102C2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39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E80C-38ED-324E-91F9-E85B5D1FF5F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F914E97A-2E50-7F41-B7EB-47D12102C2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37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024E80C-38ED-324E-91F9-E85B5D1FF5F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914E97A-2E50-7F41-B7EB-47D12102C2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81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E80C-38ED-324E-91F9-E85B5D1FF5F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4E97A-2E50-7F41-B7EB-47D12102C2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47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E80C-38ED-324E-91F9-E85B5D1FF5F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4E97A-2E50-7F41-B7EB-47D12102C2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70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E80C-38ED-324E-91F9-E85B5D1FF5F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4E97A-2E50-7F41-B7EB-47D12102C2F9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55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E80C-38ED-324E-91F9-E85B5D1FF5F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4E97A-2E50-7F41-B7EB-47D12102C2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56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024E80C-38ED-324E-91F9-E85B5D1FF5F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914E97A-2E50-7F41-B7EB-47D12102C2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798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E80C-38ED-324E-91F9-E85B5D1FF5F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4E97A-2E50-7F41-B7EB-47D12102C2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004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8024E80C-38ED-324E-91F9-E85B5D1FF5F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914E97A-2E50-7F41-B7EB-47D12102C2F9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973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sfp2025.fr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8B4E1C-B6A1-596C-9D1F-7B476A0384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3600" dirty="0"/>
              <a:t>Journée thématique</a:t>
            </a:r>
            <a:br>
              <a:rPr lang="fr-FR" dirty="0"/>
            </a:br>
            <a:r>
              <a:rPr lang="fr-FR" sz="2400" dirty="0"/>
              <a:t>Division Champs et Particules SFP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6E6D56-D0F8-7212-DAB0-3C94B98535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20 MARS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652B37-0DD6-BE23-9F74-5308BF88B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170" y="5318391"/>
            <a:ext cx="1169614" cy="96075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9FEC7448-7B9E-6201-3E43-99C19EE1B256}"/>
              </a:ext>
            </a:extLst>
          </p:cNvPr>
          <p:cNvSpPr/>
          <p:nvPr/>
        </p:nvSpPr>
        <p:spPr>
          <a:xfrm>
            <a:off x="9510083" y="4839075"/>
            <a:ext cx="2566007" cy="242173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9D7718-9100-4F49-BC55-D2D92EB6C9DE}"/>
              </a:ext>
            </a:extLst>
          </p:cNvPr>
          <p:cNvSpPr txBox="1"/>
          <p:nvPr/>
        </p:nvSpPr>
        <p:spPr>
          <a:xfrm>
            <a:off x="1127343" y="3444472"/>
            <a:ext cx="362772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>
                <a:solidFill>
                  <a:schemeClr val="bg1"/>
                </a:solidFill>
              </a:rPr>
              <a:t>Informations générales SFP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Congrès Général SFP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noProof="0" dirty="0">
                <a:solidFill>
                  <a:schemeClr val="bg1"/>
                </a:solidFill>
              </a:rPr>
              <a:t>Prix SFP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Quelques chiffres et 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noProof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Division Champs &amp; Particules SFP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Vie du Bureau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Journée thématique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55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389814-8667-AB07-3F33-3C8510A60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Journée de la division CP 2025: Organisation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7610A4-A8E6-481D-3694-C2C0A24FF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7"/>
            <a:ext cx="6734007" cy="3205696"/>
          </a:xfrm>
        </p:spPr>
        <p:txBody>
          <a:bodyPr anchor="t">
            <a:normAutofit lnSpcReduction="10000"/>
          </a:bodyPr>
          <a:lstStyle/>
          <a:p>
            <a:r>
              <a:rPr lang="fr-FR" b="1" dirty="0"/>
              <a:t>Journée de la Division 2025 - 20 mars 2025</a:t>
            </a:r>
          </a:p>
          <a:p>
            <a:pPr marL="0" indent="0">
              <a:buNone/>
            </a:pPr>
            <a:r>
              <a:rPr lang="fr-FR" dirty="0"/>
              <a:t>	Thématique de la Journée sur les astroparticules/multi-messagers</a:t>
            </a:r>
          </a:p>
          <a:p>
            <a:pPr marL="0" indent="0">
              <a:buNone/>
            </a:pPr>
            <a:endParaRPr lang="fr-FR" dirty="0"/>
          </a:p>
          <a:p>
            <a:pPr marL="342900" marR="0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chemeClr val="tx1"/>
                </a:solidFill>
              </a:rPr>
              <a:t>SOC</a:t>
            </a:r>
            <a:r>
              <a:rPr lang="fr-FR" dirty="0">
                <a:solidFill>
                  <a:schemeClr val="tx1"/>
                </a:solidFill>
              </a:rPr>
              <a:t>: </a:t>
            </a:r>
            <a:r>
              <a:rPr lang="fr-FR" sz="18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Marco </a:t>
            </a:r>
            <a:r>
              <a:rPr lang="fr-FR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Cirelli</a:t>
            </a:r>
            <a:r>
              <a:rPr lang="fr-FR" sz="18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fr-FR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Jean-Francois</a:t>
            </a:r>
            <a:r>
              <a:rPr lang="fr-FR" sz="18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Glicenstein</a:t>
            </a:r>
            <a:r>
              <a:rPr lang="fr-FR" sz="18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Thomas </a:t>
            </a:r>
            <a:r>
              <a:rPr lang="fr-FR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Patzak</a:t>
            </a:r>
            <a:r>
              <a:rPr lang="fr-FR" sz="18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Olivier Drapier, Jacques </a:t>
            </a:r>
            <a:r>
              <a:rPr lang="fr-FR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Dumarchez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</a:rPr>
              <a:t>, Frédérique Marion, </a:t>
            </a:r>
            <a:r>
              <a:rPr lang="fr-FR" dirty="0" err="1">
                <a:solidFill>
                  <a:schemeClr val="tx1"/>
                </a:solidFill>
                <a:latin typeface="Calibri" panose="020F0502020204030204" pitchFamily="34" charset="0"/>
              </a:rPr>
              <a:t>Tiina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Calibri" panose="020F0502020204030204" pitchFamily="34" charset="0"/>
              </a:rPr>
              <a:t>Suomijarvi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fr-FR" sz="18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Philippe </a:t>
            </a:r>
            <a:r>
              <a:rPr lang="fr-FR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Rosnet</a:t>
            </a:r>
            <a:r>
              <a:rPr lang="fr-FR" sz="18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et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</a:rPr>
              <a:t>Stephanie Escoffier</a:t>
            </a:r>
          </a:p>
          <a:p>
            <a:pPr marL="342900" marR="0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342900" marR="0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</a:rPr>
              <a:t>Orateurs </a:t>
            </a:r>
          </a:p>
          <a:p>
            <a:pPr marL="342900" marR="0">
              <a:spcBef>
                <a:spcPts val="0"/>
              </a:spcBef>
              <a:spcAft>
                <a:spcPts val="0"/>
              </a:spcAft>
            </a:pPr>
            <a:endParaRPr lang="fr-FR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22650" indent="-285750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</a:rPr>
              <a:t>Invités à la Table Ronde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</a:rPr>
              <a:t>avec A. Kouchner, </a:t>
            </a:r>
            <a:r>
              <a:rPr lang="fr-FR" dirty="0" err="1">
                <a:solidFill>
                  <a:schemeClr val="tx1"/>
                </a:solidFill>
                <a:latin typeface="Calibri" panose="020F0502020204030204" pitchFamily="34" charset="0"/>
              </a:rPr>
              <a:t>T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fr-FR" dirty="0" err="1">
                <a:solidFill>
                  <a:schemeClr val="tx1"/>
                </a:solidFill>
                <a:latin typeface="Calibri" panose="020F0502020204030204" pitchFamily="34" charset="0"/>
              </a:rPr>
              <a:t>Stolarczyk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</a:rPr>
              <a:t> et N. Leroy, animée par </a:t>
            </a:r>
            <a:r>
              <a:rPr lang="fr-FR" dirty="0" err="1">
                <a:solidFill>
                  <a:schemeClr val="tx1"/>
                </a:solidFill>
                <a:latin typeface="Calibri" panose="020F0502020204030204" pitchFamily="34" charset="0"/>
              </a:rPr>
              <a:t>Tiina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fr-FR" dirty="0" err="1"/>
              <a:t>Suomijarvi</a:t>
            </a:r>
            <a:endParaRPr lang="fr-FR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22650" indent="-285750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22650" indent="-285750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123005-4AC1-8478-06B0-402331DEB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308" y="1896049"/>
            <a:ext cx="3241965" cy="4585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3238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64E2E-E227-68FD-9918-B540BFB3E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4A58A9-BEE7-7A32-006B-DDF14C047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Journée de la division CP 2025: Participants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1B3FA5-56C9-194D-B88B-8252380DD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7"/>
            <a:ext cx="6734007" cy="426780"/>
          </a:xfrm>
        </p:spPr>
        <p:txBody>
          <a:bodyPr anchor="t">
            <a:normAutofit/>
          </a:bodyPr>
          <a:lstStyle/>
          <a:p>
            <a:pPr marL="322650" indent="-285750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</a:rPr>
              <a:t>Participants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</a:rPr>
              <a:t>:  115 inscrits, dont 73 en présentiel</a:t>
            </a:r>
          </a:p>
          <a:p>
            <a:pPr marL="322650" indent="-285750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3F26B5-3C0E-8BD4-3957-3D8E813D5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308" y="1896049"/>
            <a:ext cx="3241965" cy="4585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300719-FBCA-B142-0CE7-40B4FCE56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912" y="2712426"/>
            <a:ext cx="6156925" cy="387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43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F36E1-7CDE-64C1-B0D8-E9B454970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6B79546-202B-6FE0-EEAB-1517CA2A0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78" y="2651727"/>
            <a:ext cx="6438900" cy="3987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5E5723-AE20-204F-B283-99440CDF3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678" y="2607277"/>
            <a:ext cx="6464300" cy="40767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26607BA-B203-DED9-3C8A-04A1D85DE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Journée de la division CP 2025: Participants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C2CF07-43AC-4138-A1EC-6D29E7595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7"/>
            <a:ext cx="6734007" cy="426780"/>
          </a:xfrm>
        </p:spPr>
        <p:txBody>
          <a:bodyPr anchor="t">
            <a:normAutofit/>
          </a:bodyPr>
          <a:lstStyle/>
          <a:p>
            <a:pPr marL="322650" indent="-285750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</a:rPr>
              <a:t>Participants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</a:rPr>
              <a:t>:  115 inscrits, dont 73 en présentiel</a:t>
            </a:r>
          </a:p>
          <a:p>
            <a:pPr marL="322650" indent="-285750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9B4A20-7681-7831-2198-6BCBBE123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308" y="1896049"/>
            <a:ext cx="3241965" cy="4585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128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EB282-A32E-D6CA-68F8-3B57212F9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DF6DEB-F6C8-C890-F498-EC7057710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Adhésion à la SFP</a:t>
            </a:r>
          </a:p>
        </p:txBody>
      </p:sp>
      <p:graphicFrame>
        <p:nvGraphicFramePr>
          <p:cNvPr id="4" name="Tableau 7">
            <a:extLst>
              <a:ext uri="{FF2B5EF4-FFF2-40B4-BE49-F238E27FC236}">
                <a16:creationId xmlns:a16="http://schemas.microsoft.com/office/drawing/2014/main" id="{8FA0BA1F-D406-8FD0-069C-4FE8224097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468939"/>
              </p:ext>
            </p:extLst>
          </p:nvPr>
        </p:nvGraphicFramePr>
        <p:xfrm>
          <a:off x="662950" y="2058287"/>
          <a:ext cx="6293904" cy="210312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028530">
                  <a:extLst>
                    <a:ext uri="{9D8B030D-6E8A-4147-A177-3AD203B41FA5}">
                      <a16:colId xmlns:a16="http://schemas.microsoft.com/office/drawing/2014/main" val="1886700380"/>
                    </a:ext>
                  </a:extLst>
                </a:gridCol>
                <a:gridCol w="1479325">
                  <a:extLst>
                    <a:ext uri="{9D8B030D-6E8A-4147-A177-3AD203B41FA5}">
                      <a16:colId xmlns:a16="http://schemas.microsoft.com/office/drawing/2014/main" val="132993793"/>
                    </a:ext>
                  </a:extLst>
                </a:gridCol>
                <a:gridCol w="1786049">
                  <a:extLst>
                    <a:ext uri="{9D8B030D-6E8A-4147-A177-3AD203B41FA5}">
                      <a16:colId xmlns:a16="http://schemas.microsoft.com/office/drawing/2014/main" val="2408715191"/>
                    </a:ext>
                  </a:extLst>
                </a:gridCol>
              </a:tblGrid>
              <a:tr h="489332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Tarif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  <a:cs typeface="Biome" panose="020B05030302040208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Tarif après déduction fiscale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  <a:cs typeface="Biome" panose="020B05030302040208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2076292"/>
                  </a:ext>
                </a:extLst>
              </a:tr>
              <a:tr h="283297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b="1" u="none" strike="noStrike" noProof="1">
                          <a:solidFill>
                            <a:schemeClr val="tx1"/>
                          </a:solidFill>
                          <a:effectLst/>
                        </a:rPr>
                        <a:t>Adhésion membres &lt; 35 ans</a:t>
                      </a:r>
                      <a:endParaRPr lang="fr-FR" sz="1600" b="1" i="0" u="none" strike="noStrike" noProof="1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cs typeface="Biome" panose="020B05030302040208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108 €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37 €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8480482"/>
                  </a:ext>
                </a:extLst>
              </a:tr>
              <a:tr h="283297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b="1" u="none" strike="noStrike" noProof="1">
                          <a:solidFill>
                            <a:schemeClr val="tx1"/>
                          </a:solidFill>
                          <a:effectLst/>
                        </a:rPr>
                        <a:t>Adhésion membres &gt; 35 ans</a:t>
                      </a:r>
                      <a:endParaRPr lang="fr-FR" sz="1600" b="1" i="0" u="none" strike="noStrike" noProof="1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cs typeface="Biome" panose="020B05030302040208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144 €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49 €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0186779"/>
                  </a:ext>
                </a:extLst>
              </a:tr>
              <a:tr h="283297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b="1" u="none" strike="noStrike" noProof="1">
                          <a:solidFill>
                            <a:schemeClr val="tx1"/>
                          </a:solidFill>
                          <a:effectLst/>
                        </a:rPr>
                        <a:t>Doctorants</a:t>
                      </a:r>
                      <a:endParaRPr lang="fr-FR" sz="1600" b="1" u="none" strike="noStrike" noProof="1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cs typeface="Biome" panose="020B05030302040208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26 €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6178466"/>
                  </a:ext>
                </a:extLst>
              </a:tr>
              <a:tr h="283297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b="1" u="none" strike="noStrike" noProof="1">
                          <a:solidFill>
                            <a:schemeClr val="tx1"/>
                          </a:solidFill>
                          <a:effectLst/>
                        </a:rPr>
                        <a:t>Adhésion laboratoire</a:t>
                      </a:r>
                      <a:endParaRPr lang="fr-FR" sz="1600" b="1" u="none" strike="noStrike" noProof="1"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cs typeface="Biome" panose="020B05030302040208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kumimoji="0" lang="fr-FR" sz="1400" b="0" u="none" strike="noStrike" kern="1200" cap="none" spc="0" normalizeH="0" baseline="0" noProof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Permet de faire adhérer gratuitement ses doctorant.e.s/étudiant.e.s </a:t>
                      </a:r>
                      <a:endParaRPr kumimoji="0" lang="fr-FR" sz="1400" b="0" i="0" u="none" strike="noStrike" kern="1200" cap="none" spc="0" normalizeH="0" baseline="0" noProof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ova" panose="020B0504020202020204" pitchFamily="34" charset="0"/>
                        <a:ea typeface="+mn-ea"/>
                        <a:cs typeface="Biome" panose="020B05030302040208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kumimoji="0" lang="fr-FR" sz="1400" b="0" i="0" u="none" strike="noStrike" kern="1200" cap="none" spc="0" normalizeH="0" baseline="0" noProof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 Nova" panose="020B0504020202020204" pitchFamily="34" charset="0"/>
                          <a:ea typeface="+mn-ea"/>
                          <a:cs typeface="Biome" panose="020B0503030204020804" pitchFamily="34" charset="0"/>
                        </a:rPr>
                        <a:t>Permet de faire adhérer gratuitement ses doctorant.e.s/étudiant.e.s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001366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5857DB1-F6ED-506E-C7D3-2E53E28EB879}"/>
              </a:ext>
            </a:extLst>
          </p:cNvPr>
          <p:cNvSpPr txBox="1"/>
          <p:nvPr/>
        </p:nvSpPr>
        <p:spPr>
          <a:xfrm>
            <a:off x="6956854" y="1988123"/>
            <a:ext cx="50409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Réduction d’impôt à hauteur de 66% de la cotisation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F3C0C2A-93D9-2D78-F04F-D9356230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6843"/>
            <a:ext cx="12192000" cy="19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DB2B83C-8734-1DDB-F70F-B7425E9D81BC}"/>
              </a:ext>
            </a:extLst>
          </p:cNvPr>
          <p:cNvSpPr txBox="1"/>
          <p:nvPr/>
        </p:nvSpPr>
        <p:spPr>
          <a:xfrm>
            <a:off x="2052938" y="4495087"/>
            <a:ext cx="499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Permet</a:t>
            </a:r>
            <a:r>
              <a:rPr lang="en-US" b="1" dirty="0"/>
              <a:t> de </a:t>
            </a:r>
            <a:r>
              <a:rPr lang="en-US" b="1" dirty="0" err="1"/>
              <a:t>contribuer</a:t>
            </a:r>
            <a:r>
              <a:rPr lang="en-US" b="1" dirty="0"/>
              <a:t> aux actions de la SFP !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9C60586-B5AA-B97B-D917-63C165A16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063" y="2877942"/>
            <a:ext cx="413518" cy="4135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46465C5-35E0-212C-3CDA-42AB15C08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539" y="3957570"/>
            <a:ext cx="860629" cy="54074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0D44189-3E1F-54A1-F4A6-C135695BD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1365" y="3970821"/>
            <a:ext cx="751590" cy="51424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2BE4421-461A-711E-D9D0-0F6516D9B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6551" y="3986747"/>
            <a:ext cx="726988" cy="48239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DFA8D33-317B-DB52-110D-0F27DCFC3C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5614" y="3974847"/>
            <a:ext cx="1090937" cy="50619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0E07F0-D3BC-4502-9F89-DCF80CB403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5006" y="3450505"/>
            <a:ext cx="694083" cy="4466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3C3B26D-BC30-A30B-000C-D361D497AB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4775" y="3439248"/>
            <a:ext cx="445684" cy="46914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5576FA3-4FCA-B23C-6B6B-6617F8B859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5614" y="3378015"/>
            <a:ext cx="704611" cy="591607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8F28817-9FE2-854B-E2FF-2B12E7BE4A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71685" y="2809472"/>
            <a:ext cx="640068" cy="55045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496D3F9-AB97-BAC9-E33F-980A25C0F4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3709" y="3389693"/>
            <a:ext cx="840022" cy="56825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7D813C7-5E31-8647-46E4-D2FCB80C76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92633" y="3412332"/>
            <a:ext cx="902550" cy="52297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CBA2FDB-03BD-0AE0-6EEE-8206A13E0F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85006" y="2815148"/>
            <a:ext cx="693138" cy="539107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12193B9C-B2FF-C46B-533F-00127650A0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52841" y="2778092"/>
            <a:ext cx="694083" cy="61321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2B271246-B71C-14BF-29BA-CC13A46FE3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42859" y="2778092"/>
            <a:ext cx="869916" cy="61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67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CFCAC-707B-5C6D-FE82-219DE9118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A41CB1-4F60-DEC8-5A15-A5346C6E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Journée de la division CP 2025: Programme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D52DF5-D88B-5B31-D0AA-CF40A39EA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62514"/>
            <a:ext cx="6734007" cy="719866"/>
          </a:xfrm>
        </p:spPr>
        <p:txBody>
          <a:bodyPr anchor="t">
            <a:normAutofit fontScale="92500" lnSpcReduction="20000"/>
          </a:bodyPr>
          <a:lstStyle/>
          <a:p>
            <a:r>
              <a:rPr lang="fr-FR" b="1" dirty="0"/>
              <a:t>Programme de la Journée</a:t>
            </a:r>
          </a:p>
          <a:p>
            <a:pPr marL="0" indent="0">
              <a:buNone/>
            </a:pPr>
            <a:r>
              <a:rPr lang="fr-FR" dirty="0"/>
              <a:t>	</a:t>
            </a:r>
            <a:endParaRPr lang="fr-FR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22650" indent="-285750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4C1514-5288-754E-E615-9FF8E639A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8702" y="610174"/>
            <a:ext cx="1639294" cy="2318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FE7ECB6-0D4C-2415-A21C-FF9560C0EF10}"/>
              </a:ext>
            </a:extLst>
          </p:cNvPr>
          <p:cNvSpPr txBox="1"/>
          <p:nvPr/>
        </p:nvSpPr>
        <p:spPr>
          <a:xfrm>
            <a:off x="548023" y="2230306"/>
            <a:ext cx="1106278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09:30 - 10:00 </a:t>
            </a:r>
            <a:r>
              <a:rPr lang="fr-FR" sz="1600" dirty="0">
                <a:effectLst/>
              </a:rPr>
              <a:t>Revue théorique sur les phénomènes violents dans l’Univers, par Benoit Cerutti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10:00 - 10:30 </a:t>
            </a:r>
            <a:r>
              <a:rPr lang="fr-FR" sz="1600" dirty="0">
                <a:effectLst/>
              </a:rPr>
              <a:t>Revue théorique sur la physique fondamentale avec les </a:t>
            </a:r>
            <a:r>
              <a:rPr lang="fr-FR" sz="1600" dirty="0"/>
              <a:t>astroparticules, par Francesca </a:t>
            </a:r>
            <a:r>
              <a:rPr lang="fr-FR" sz="1600" dirty="0" err="1"/>
              <a:t>Calore</a:t>
            </a:r>
            <a:endParaRPr lang="fr-FR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10:30 - 11:00 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Pause café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11:00 - 11:40 </a:t>
            </a:r>
            <a:r>
              <a:rPr lang="fr-FR" sz="1600" dirty="0">
                <a:effectLst/>
              </a:rPr>
              <a:t>Astronomie gamma et multi-longueurs d’onde</a:t>
            </a:r>
            <a:r>
              <a:rPr lang="fr-FR" sz="1600" dirty="0"/>
              <a:t>, par Mathieu De </a:t>
            </a:r>
            <a:r>
              <a:rPr lang="fr-FR" sz="1600" dirty="0" err="1"/>
              <a:t>Naurois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11:40 - 12:20 </a:t>
            </a:r>
            <a:r>
              <a:rPr lang="fr-FR" sz="1600" dirty="0">
                <a:effectLst/>
              </a:rPr>
              <a:t>Astronomie neutrinos, basse à haute énergie</a:t>
            </a:r>
            <a:r>
              <a:rPr lang="fr-FR" sz="1600" dirty="0"/>
              <a:t>, par Sonia El </a:t>
            </a:r>
            <a:r>
              <a:rPr lang="fr-FR" sz="1600" dirty="0" err="1"/>
              <a:t>Hedri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12:20 - 13:30 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Déjeuner Buffet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13:30 - 14:10 </a:t>
            </a:r>
            <a:r>
              <a:rPr lang="fr-FR" sz="1600" dirty="0">
                <a:effectLst/>
              </a:rPr>
              <a:t>Astronomie des rayons cosmiques aux plus hautes énergies</a:t>
            </a:r>
            <a:r>
              <a:rPr lang="fr-FR" sz="1600" dirty="0"/>
              <a:t>, par Jonathan </a:t>
            </a:r>
            <a:r>
              <a:rPr lang="fr-FR" sz="1600" dirty="0" err="1"/>
              <a:t>Biteau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14:10 - 14:50 </a:t>
            </a:r>
            <a:r>
              <a:rPr lang="fr-FR" sz="1600" dirty="0">
                <a:effectLst/>
              </a:rPr>
              <a:t>Les ondes gravitationnelles</a:t>
            </a:r>
            <a:r>
              <a:rPr lang="fr-FR" sz="1600" dirty="0"/>
              <a:t>, par Edwige </a:t>
            </a:r>
            <a:r>
              <a:rPr lang="fr-FR" sz="1600" dirty="0" err="1"/>
              <a:t>Tournefier</a:t>
            </a:r>
            <a:endParaRPr lang="fr-FR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14:50 - 15:10 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Pause café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202020"/>
                </a:solidFill>
              </a:rPr>
              <a:t>15:10 - 16:00 </a:t>
            </a:r>
            <a:r>
              <a:rPr lang="fr-FR" sz="1600" dirty="0">
                <a:solidFill>
                  <a:srgbClr val="202020"/>
                </a:solidFill>
                <a:effectLst/>
              </a:rPr>
              <a:t>Synergies multi-messagers (4 </a:t>
            </a:r>
            <a:r>
              <a:rPr lang="fr-FR" sz="1600" dirty="0" err="1">
                <a:solidFill>
                  <a:srgbClr val="202020"/>
                </a:solidFill>
                <a:effectLst/>
              </a:rPr>
              <a:t>talks</a:t>
            </a:r>
            <a:r>
              <a:rPr lang="fr-FR" sz="1600" dirty="0">
                <a:solidFill>
                  <a:srgbClr val="202020"/>
                </a:solidFill>
                <a:effectLst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16:00 - 17:00 </a:t>
            </a:r>
            <a:r>
              <a:rPr lang="fr-FR" sz="1600" dirty="0">
                <a:effectLst/>
              </a:rPr>
              <a:t>Table ronde: Prospectives et synergies autour de l'approche multi-messagers au niveau français, </a:t>
            </a:r>
          </a:p>
          <a:p>
            <a:r>
              <a:rPr lang="fr-FR" sz="1600" dirty="0"/>
              <a:t>				</a:t>
            </a:r>
            <a:r>
              <a:rPr lang="fr-FR" sz="1600" dirty="0">
                <a:effectLst/>
              </a:rPr>
              <a:t>avec Antoine Kouchner, Thierry </a:t>
            </a:r>
            <a:r>
              <a:rPr lang="fr-FR" sz="1600" dirty="0" err="1">
                <a:effectLst/>
              </a:rPr>
              <a:t>Stolarczyk</a:t>
            </a:r>
            <a:r>
              <a:rPr lang="fr-FR" sz="1600" dirty="0">
                <a:effectLst/>
              </a:rPr>
              <a:t> et Nicolas Leroy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96466CE-3FC6-727F-4AD8-9799C5075F35}"/>
              </a:ext>
            </a:extLst>
          </p:cNvPr>
          <p:cNvSpPr txBox="1"/>
          <p:nvPr/>
        </p:nvSpPr>
        <p:spPr>
          <a:xfrm>
            <a:off x="4989909" y="4913227"/>
            <a:ext cx="78259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202020"/>
                </a:solidFill>
                <a:effectLst/>
              </a:rPr>
              <a:t>Suivi des sources potentielles d’</a:t>
            </a:r>
            <a:r>
              <a:rPr lang="fr-FR" sz="1400" dirty="0" err="1">
                <a:solidFill>
                  <a:srgbClr val="202020"/>
                </a:solidFill>
                <a:effectLst/>
              </a:rPr>
              <a:t>IceCube</a:t>
            </a:r>
            <a:r>
              <a:rPr lang="fr-FR" sz="1400" dirty="0">
                <a:solidFill>
                  <a:srgbClr val="202020"/>
                </a:solidFill>
                <a:effectLst/>
              </a:rPr>
              <a:t> avec </a:t>
            </a:r>
            <a:r>
              <a:rPr lang="fr-FR" sz="1400" dirty="0">
                <a:solidFill>
                  <a:srgbClr val="202020"/>
                </a:solidFill>
              </a:rPr>
              <a:t>HESS, par Federica </a:t>
            </a:r>
            <a:r>
              <a:rPr lang="fr-FR" sz="1400" dirty="0" err="1">
                <a:solidFill>
                  <a:srgbClr val="202020"/>
                </a:solidFill>
              </a:rPr>
              <a:t>Bradascio</a:t>
            </a:r>
            <a:endParaRPr lang="fr-FR" sz="1400" dirty="0">
              <a:solidFill>
                <a:srgbClr val="20202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202020"/>
                </a:solidFill>
              </a:rPr>
              <a:t>Le broker Fink et ses implications pour les analyses multi-messagers, par Julien Peloton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202020"/>
                </a:solidFill>
              </a:rPr>
              <a:t>Étude multi-longueur d'onde des rayons cosmiques galactiques, par Coline Dubos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202020"/>
                </a:solidFill>
              </a:rPr>
              <a:t>Synergie ondes gravitationnelles et catalogues de galaxies, par Benoît Revenu</a:t>
            </a:r>
          </a:p>
        </p:txBody>
      </p:sp>
    </p:spTree>
    <p:extLst>
      <p:ext uri="{BB962C8B-B14F-4D97-AF65-F5344CB8AC3E}">
        <p14:creationId xmlns:p14="http://schemas.microsoft.com/office/powerpoint/2010/main" val="2090074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389814-8667-AB07-3F33-3C8510A60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Congrès Général de la SFP 2025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7610A4-A8E6-481D-3694-C2C0A24FF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353509" cy="4306029"/>
          </a:xfrm>
        </p:spPr>
        <p:txBody>
          <a:bodyPr anchor="t">
            <a:normAutofit/>
          </a:bodyPr>
          <a:lstStyle/>
          <a:p>
            <a:r>
              <a:rPr lang="fr-FR" b="1" dirty="0"/>
              <a:t>27</a:t>
            </a:r>
            <a:r>
              <a:rPr lang="fr-FR" b="1" baseline="30000" dirty="0"/>
              <a:t>e</a:t>
            </a:r>
            <a:r>
              <a:rPr lang="fr-FR" b="1" dirty="0"/>
              <a:t> Congrès Général de la SFP 2025</a:t>
            </a:r>
          </a:p>
          <a:p>
            <a:endParaRPr lang="fr-FR" b="1" dirty="0"/>
          </a:p>
          <a:p>
            <a:r>
              <a:rPr lang="fr-FR" b="1" dirty="0"/>
              <a:t>Date et lieu: </a:t>
            </a:r>
            <a:r>
              <a:rPr lang="fr-FR" dirty="0"/>
              <a:t>30 juin - 4 juillet 2025</a:t>
            </a:r>
            <a:r>
              <a:rPr lang="fr-FR" b="1" dirty="0"/>
              <a:t> </a:t>
            </a:r>
            <a:r>
              <a:rPr lang="fr-FR" dirty="0"/>
              <a:t>à Troyes (10)</a:t>
            </a:r>
          </a:p>
          <a:p>
            <a:r>
              <a:rPr lang="fr-FR" dirty="0"/>
              <a:t>Site web: </a:t>
            </a:r>
            <a:r>
              <a:rPr lang="fr-FR" b="1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www.sfp2025.fr</a:t>
            </a:r>
            <a:endParaRPr lang="fr-FR" b="1" dirty="0">
              <a:solidFill>
                <a:schemeClr val="accent2"/>
              </a:solidFill>
            </a:endParaRPr>
          </a:p>
          <a:p>
            <a:r>
              <a:rPr lang="fr-FR" dirty="0"/>
              <a:t>Plénières, dont :</a:t>
            </a:r>
          </a:p>
          <a:p>
            <a:pPr lvl="1"/>
            <a:r>
              <a:rPr lang="fr-FR" sz="1800" dirty="0"/>
              <a:t>3 </a:t>
            </a:r>
            <a:r>
              <a:rPr lang="fr-FR" sz="1800" b="1" dirty="0"/>
              <a:t>Prix Nobel </a:t>
            </a:r>
            <a:r>
              <a:rPr lang="fr-FR" sz="1800" dirty="0"/>
              <a:t>(Alain Aspect,  Anne L’</a:t>
            </a:r>
            <a:r>
              <a:rPr lang="fr-FR" sz="1800" dirty="0" err="1"/>
              <a:t>Huiller</a:t>
            </a:r>
            <a:r>
              <a:rPr lang="fr-FR" sz="1800" dirty="0"/>
              <a:t>, </a:t>
            </a:r>
            <a:r>
              <a:rPr lang="fr-FR" sz="1800" dirty="0" err="1"/>
              <a:t>Moungi</a:t>
            </a:r>
            <a:r>
              <a:rPr lang="fr-FR" sz="1800" dirty="0"/>
              <a:t> </a:t>
            </a:r>
            <a:r>
              <a:rPr lang="fr-FR" sz="1800" dirty="0" err="1"/>
              <a:t>Bawendi</a:t>
            </a:r>
            <a:r>
              <a:rPr lang="fr-FR" sz="1800" dirty="0"/>
              <a:t>)</a:t>
            </a:r>
          </a:p>
          <a:p>
            <a:pPr lvl="1"/>
            <a:r>
              <a:rPr lang="fr-FR" sz="1800" dirty="0"/>
              <a:t>1 conférence sur </a:t>
            </a:r>
            <a:r>
              <a:rPr lang="fr-FR" sz="1800" i="1" dirty="0"/>
              <a:t>Objectif Energie noire</a:t>
            </a:r>
            <a:r>
              <a:rPr lang="fr-FR" sz="1800" dirty="0"/>
              <a:t>, par Nathalie Palanque-</a:t>
            </a:r>
            <a:r>
              <a:rPr lang="fr-FR" sz="1800" dirty="0" err="1"/>
              <a:t>Delabrouille</a:t>
            </a:r>
            <a:endParaRPr lang="fr-FR" sz="1800" dirty="0"/>
          </a:p>
          <a:p>
            <a:r>
              <a:rPr lang="fr-FR" dirty="0"/>
              <a:t>Conférence grand public: </a:t>
            </a:r>
            <a:r>
              <a:rPr lang="fr-FR" i="1" dirty="0"/>
              <a:t>L’odyssée d’une bulle de champagne</a:t>
            </a:r>
          </a:p>
          <a:p>
            <a:r>
              <a:rPr lang="fr-FR" dirty="0"/>
              <a:t>Plein de mini-colloques, tables rondes, ….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D7476E5-9316-453E-FE45-4BE8DE694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2014536"/>
            <a:ext cx="3078162" cy="4349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322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A10AC-60F1-1BB7-16B5-A4854C8E5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27E573-C898-69F2-1BB6-536D4A944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Congrès Général de la SFP 2025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A2D4DE-5F23-66A3-11E0-2BB440C10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910862"/>
            <a:ext cx="11029615" cy="1518138"/>
          </a:xfrm>
        </p:spPr>
        <p:txBody>
          <a:bodyPr anchor="t">
            <a:noAutofit/>
          </a:bodyPr>
          <a:lstStyle/>
          <a:p>
            <a:r>
              <a:rPr lang="fr-FR" b="1" dirty="0"/>
              <a:t>30 Mini-colloques : </a:t>
            </a:r>
            <a:r>
              <a:rPr lang="fr-FR" sz="1600" dirty="0">
                <a:effectLst/>
              </a:rPr>
              <a:t>Chaque mini-colloque s'articule autour d'un mélange d'exposés invités, exposés contribués et posters. </a:t>
            </a:r>
            <a:endParaRPr lang="fr-FR" sz="1400" dirty="0"/>
          </a:p>
          <a:p>
            <a:endParaRPr lang="fr-FR" sz="1400" b="1" dirty="0"/>
          </a:p>
          <a:p>
            <a:endParaRPr lang="fr-FR" sz="1400" b="1" i="1" dirty="0">
              <a:solidFill>
                <a:srgbClr val="75C3C0"/>
              </a:solidFill>
              <a:effectLst/>
            </a:endParaRPr>
          </a:p>
          <a:p>
            <a:pPr marL="0" indent="0">
              <a:buNone/>
            </a:pPr>
            <a:br>
              <a:rPr lang="fr-FR" sz="1400" dirty="0"/>
            </a:br>
            <a:endParaRPr lang="fr-FR" sz="1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88D01E4-8373-8739-738F-15C36725A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005" y="4448644"/>
            <a:ext cx="1618581" cy="228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EACCB6D-1FCA-454D-F1B6-F8B9E0F2F06A}"/>
              </a:ext>
            </a:extLst>
          </p:cNvPr>
          <p:cNvSpPr txBox="1"/>
          <p:nvPr/>
        </p:nvSpPr>
        <p:spPr>
          <a:xfrm>
            <a:off x="581189" y="3585771"/>
            <a:ext cx="10485394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Mini-colloque 23 – MC23 -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75C3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Muographie au service de la </a:t>
            </a:r>
            <a:r>
              <a:rPr kumimoji="0" lang="fr-FR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75C3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societe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75C3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et autres sciences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Mini-colloque 24 – MC24 -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75C3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Derniers Résultats du LHC + Techniques pour les accélérateurs du futur (FCC) et physique au FCC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highlight>
                <a:srgbClr val="00FF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Mini-colloque 25 – MC25 -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75C3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Electron-Ion </a:t>
            </a:r>
            <a:r>
              <a:rPr kumimoji="0" lang="fr-FR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75C3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Collider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75C3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(EIC)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Mini-colloque 16 – MC16 -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75C3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Accélérateurs laser plasma et nouveaux concepts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Mini-colloque 9.  – MC09 -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75C3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Applications de l'Apprentissage Automatique en Physique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lang="fr-FR" sz="1400" b="1" dirty="0">
                <a:effectLst/>
              </a:rPr>
              <a:t>Mini-colloque 27 – MC27 - </a:t>
            </a:r>
            <a:r>
              <a:rPr lang="fr-FR" sz="1400" b="1" i="1" dirty="0">
                <a:solidFill>
                  <a:srgbClr val="75C3C0"/>
                </a:solidFill>
                <a:effectLst/>
              </a:rPr>
              <a:t>Histoire des sciences et des techniques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75C3C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AA4070A-58FC-7CE7-AF2D-07329E49949C}"/>
              </a:ext>
            </a:extLst>
          </p:cNvPr>
          <p:cNvSpPr txBox="1"/>
          <p:nvPr/>
        </p:nvSpPr>
        <p:spPr>
          <a:xfrm>
            <a:off x="581189" y="255081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Mini-colloque 10 – MC10 -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75C3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Physique des neutrons ultra-froids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Mini-colloque 21 – MC21 -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75C3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Cosmologie avec les grands relevés</a:t>
            </a:r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D053BE7-9FCF-3E97-5939-E7CEBA8DA040}"/>
              </a:ext>
            </a:extLst>
          </p:cNvPr>
          <p:cNvSpPr txBox="1"/>
          <p:nvPr/>
        </p:nvSpPr>
        <p:spPr>
          <a:xfrm>
            <a:off x="581190" y="3237569"/>
            <a:ext cx="110296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Mini-colloque 22 – MC22 -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75C3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Exploration de l'Univers avec l'Analyse Multi-Messagers : Nouvelles Perspectives et Défis</a:t>
            </a:r>
          </a:p>
        </p:txBody>
      </p:sp>
    </p:spTree>
    <p:extLst>
      <p:ext uri="{BB962C8B-B14F-4D97-AF65-F5344CB8AC3E}">
        <p14:creationId xmlns:p14="http://schemas.microsoft.com/office/powerpoint/2010/main" val="3644126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6428F-0ED6-7884-1301-3300F7C36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D06279-2938-488D-429F-4BEAFD79B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Congrès Général de la SFP 2025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A60FB6-1272-69CD-0ED2-8E3C07BE4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910862"/>
            <a:ext cx="11029615" cy="1518138"/>
          </a:xfrm>
        </p:spPr>
        <p:txBody>
          <a:bodyPr anchor="t">
            <a:noAutofit/>
          </a:bodyPr>
          <a:lstStyle/>
          <a:p>
            <a:r>
              <a:rPr lang="fr-FR" b="1" dirty="0"/>
              <a:t>30 Mini-colloques : </a:t>
            </a:r>
            <a:r>
              <a:rPr lang="fr-FR" sz="1600" dirty="0">
                <a:effectLst/>
              </a:rPr>
              <a:t>Chaque mini-colloque s'articule autour d'un mélange d'exposés invités, exposés contribués et posters. </a:t>
            </a:r>
            <a:endParaRPr lang="fr-FR" sz="1400" dirty="0"/>
          </a:p>
          <a:p>
            <a:endParaRPr lang="fr-FR" sz="1400" b="1" dirty="0"/>
          </a:p>
          <a:p>
            <a:endParaRPr lang="fr-FR" sz="1400" b="1" i="1" dirty="0">
              <a:solidFill>
                <a:srgbClr val="75C3C0"/>
              </a:solidFill>
              <a:effectLst/>
            </a:endParaRPr>
          </a:p>
          <a:p>
            <a:pPr marL="0" indent="0">
              <a:buNone/>
            </a:pPr>
            <a:br>
              <a:rPr lang="fr-FR" sz="1400" dirty="0"/>
            </a:br>
            <a:endParaRPr lang="fr-FR" sz="1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69F00C-F696-D593-51EB-9F76B20E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005" y="4448644"/>
            <a:ext cx="1618581" cy="228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9F5F1BE-040C-DD14-3C0C-B87A24D4BDA2}"/>
              </a:ext>
            </a:extLst>
          </p:cNvPr>
          <p:cNvSpPr txBox="1"/>
          <p:nvPr/>
        </p:nvSpPr>
        <p:spPr>
          <a:xfrm>
            <a:off x="581189" y="4359489"/>
            <a:ext cx="10485394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Mini-colloque 23 – MC23 -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Muographie au service de la </a:t>
            </a:r>
            <a:r>
              <a:rPr kumimoji="0" lang="fr-FR" sz="1400" b="1" i="1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societe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et autres sciences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Mini-colloque 24 – MC24 -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Derniers Résultats du LHC + Techniques pour les accélérateurs du futur (FCC) et physique au FCC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highlight>
                <a:srgbClr val="00FF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Mini-colloque 25 – MC25 -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Electron-Ion </a:t>
            </a:r>
            <a:r>
              <a:rPr kumimoji="0" lang="fr-FR" sz="1400" b="1" i="1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Collider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(EIC)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Mini-colloque 16 – MC16 -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Accélérateurs laser plasma et nouveaux concepts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Mini-colloque 9.  – MC09 -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Applications de l'Apprentissage Automatique en Physique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lang="fr-FR" sz="1400" b="1" dirty="0">
                <a:solidFill>
                  <a:schemeClr val="bg2">
                    <a:lumMod val="75000"/>
                  </a:schemeClr>
                </a:solidFill>
                <a:latin typeface="Gill Sans MT" panose="020B0502020104020203"/>
              </a:rPr>
              <a:t>Mini-colloque 27 – MC27 - Histoire des sciences et des techniques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3058FFD-546E-3F3C-8C95-6B85090F2D65}"/>
              </a:ext>
            </a:extLst>
          </p:cNvPr>
          <p:cNvSpPr txBox="1"/>
          <p:nvPr/>
        </p:nvSpPr>
        <p:spPr>
          <a:xfrm>
            <a:off x="581189" y="255081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Mini-colloque 10 – MC10 -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Physique des neutrons ultra-froids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Mini-colloque 21 – MC21 -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Cosmologie avec les grands relevés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6CC322-04E7-2B66-FA0F-135B97CABB99}"/>
              </a:ext>
            </a:extLst>
          </p:cNvPr>
          <p:cNvSpPr txBox="1"/>
          <p:nvPr/>
        </p:nvSpPr>
        <p:spPr>
          <a:xfrm>
            <a:off x="581190" y="3237569"/>
            <a:ext cx="110296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Mini-colloque 22 – MC22 -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75C3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Exploration de l'Univers avec l'Analyse Multi-Messagers : Nouvelles Perspectives et Défis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64274A-C291-E4A1-2155-E4EA232B1A63}"/>
              </a:ext>
            </a:extLst>
          </p:cNvPr>
          <p:cNvSpPr txBox="1"/>
          <p:nvPr/>
        </p:nvSpPr>
        <p:spPr>
          <a:xfrm>
            <a:off x="1594338" y="3709579"/>
            <a:ext cx="8082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noProof="0" dirty="0"/>
              <a:t>Besoin urgent de responsables pour le MC 22, contactez-moi si vous êtes intéressés..</a:t>
            </a:r>
          </a:p>
        </p:txBody>
      </p:sp>
    </p:spTree>
    <p:extLst>
      <p:ext uri="{BB962C8B-B14F-4D97-AF65-F5344CB8AC3E}">
        <p14:creationId xmlns:p14="http://schemas.microsoft.com/office/powerpoint/2010/main" val="15731031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3BFE2-B9E2-C90D-1C4B-BD4538D49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4354B9-E415-4ABF-736C-EAF8062BE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Congrès Général de la SFP 2025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D6C066-AD46-6119-3838-36850479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353509" cy="748443"/>
          </a:xfrm>
        </p:spPr>
        <p:txBody>
          <a:bodyPr anchor="t">
            <a:normAutofit/>
          </a:bodyPr>
          <a:lstStyle/>
          <a:p>
            <a:r>
              <a:rPr lang="fr-FR" b="1" dirty="0"/>
              <a:t>Planning</a:t>
            </a:r>
          </a:p>
          <a:p>
            <a:endParaRPr lang="fr-FR" b="1" dirty="0"/>
          </a:p>
        </p:txBody>
      </p:sp>
      <p:pic>
        <p:nvPicPr>
          <p:cNvPr id="3074" name="Picture 2" descr="SFP_programme_v10">
            <a:extLst>
              <a:ext uri="{FF2B5EF4-FFF2-40B4-BE49-F238E27FC236}">
                <a16:creationId xmlns:a16="http://schemas.microsoft.com/office/drawing/2014/main" id="{2B39DC00-AB24-14A2-1B26-EEEDFE30A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1" y="0"/>
            <a:ext cx="956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754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9D963-7249-4F81-CA10-C7E1B0FCD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7450-D53C-A1CF-E9CB-AC1D1B6A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Prix de la SFP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A66A5F-2CAC-C1D5-20BB-CF6A1CF12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353509" cy="4677504"/>
          </a:xfrm>
        </p:spPr>
        <p:txBody>
          <a:bodyPr anchor="t">
            <a:normAutofit/>
          </a:bodyPr>
          <a:lstStyle/>
          <a:p>
            <a:r>
              <a:rPr lang="fr-FR" dirty="0"/>
              <a:t>Appel à nominations aux Grands Prix et Prix thématiques de la Société Française de Physique:</a:t>
            </a:r>
          </a:p>
          <a:p>
            <a:pPr marL="0" indent="0">
              <a:buNone/>
            </a:pPr>
            <a:r>
              <a:rPr lang="fr-FR" dirty="0"/>
              <a:t>							</a:t>
            </a:r>
            <a:r>
              <a:rPr lang="fr-FR" b="1" dirty="0">
                <a:solidFill>
                  <a:schemeClr val="accent2"/>
                </a:solidFill>
              </a:rPr>
              <a:t>Clôture de l’appel le 31 mai 2025</a:t>
            </a:r>
          </a:p>
          <a:p>
            <a:endParaRPr lang="fr-FR" sz="1600" dirty="0"/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32CE0B4-6ABA-D403-A6B4-4998FFE9C5F7}"/>
              </a:ext>
            </a:extLst>
          </p:cNvPr>
          <p:cNvSpPr/>
          <p:nvPr/>
        </p:nvSpPr>
        <p:spPr>
          <a:xfrm>
            <a:off x="3869579" y="795374"/>
            <a:ext cx="895604" cy="920582"/>
          </a:xfrm>
          <a:prstGeom prst="ellipse">
            <a:avLst/>
          </a:prstGeom>
          <a:blipFill dpi="0" rotWithShape="1">
            <a:blip r:embed="rId2"/>
            <a:srcRect/>
            <a:stretch>
              <a:fillRect r="-9155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EE582F3-5412-DD28-B43F-FF0C94CA67D8}"/>
              </a:ext>
            </a:extLst>
          </p:cNvPr>
          <p:cNvSpPr txBox="1"/>
          <p:nvPr/>
        </p:nvSpPr>
        <p:spPr>
          <a:xfrm>
            <a:off x="581192" y="3262563"/>
            <a:ext cx="6096000" cy="3500371"/>
          </a:xfrm>
          <a:prstGeom prst="rect">
            <a:avLst/>
          </a:prstGeom>
          <a:noFill/>
        </p:spPr>
        <p:txBody>
          <a:bodyPr wrap="square">
            <a:normAutofit fontScale="92500" lnSpcReduction="10000"/>
          </a:bodyPr>
          <a:lstStyle/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8 Grands Prix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  <a:p>
            <a:pPr marL="763200" lvl="1" indent="-306000"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lang="fr-FR" sz="1600" dirty="0">
                <a:solidFill>
                  <a:srgbClr val="3D3D3D"/>
                </a:solidFill>
                <a:latin typeface="Gill Sans MT" panose="020B0502020104020203"/>
              </a:rPr>
              <a:t>Prix Jean Ricard</a:t>
            </a:r>
          </a:p>
          <a:p>
            <a:pPr marL="763200" lvl="1" indent="-306000"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Prix Emilie du Chatelet</a:t>
            </a:r>
          </a:p>
          <a:p>
            <a:pPr marL="763200" lvl="1" indent="-306000"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lang="fr-FR" sz="1600" dirty="0">
                <a:solidFill>
                  <a:srgbClr val="3D3D3D"/>
                </a:solidFill>
                <a:latin typeface="Gill Sans MT" panose="020B0502020104020203"/>
              </a:rPr>
              <a:t>Prix Felix Robin</a:t>
            </a:r>
          </a:p>
          <a:p>
            <a:pPr marL="763200" lvl="1" indent="-306000"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Prix Yves Rocard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dont 4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bi-nationaux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: </a:t>
            </a:r>
          </a:p>
          <a:p>
            <a:pPr marL="763200" lvl="1" indent="-306000"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lang="fr-FR" sz="1600" dirty="0">
                <a:solidFill>
                  <a:srgbClr val="3D3D3D"/>
                </a:solidFill>
              </a:rPr>
              <a:t>Prix Holweck (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Grande Bretagne)</a:t>
            </a:r>
          </a:p>
          <a:p>
            <a:pPr marL="763200" lvl="1" indent="-306000"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lang="fr-FR" sz="1600" dirty="0">
                <a:solidFill>
                  <a:srgbClr val="3D3D3D"/>
                </a:solidFill>
              </a:rPr>
              <a:t>Prix </a:t>
            </a:r>
            <a:r>
              <a:rPr lang="fr-FR" sz="1600" dirty="0" err="1">
                <a:solidFill>
                  <a:srgbClr val="3D3D3D"/>
                </a:solidFill>
              </a:rPr>
              <a:t>Gentner</a:t>
            </a:r>
            <a:r>
              <a:rPr lang="fr-FR" sz="1600" dirty="0">
                <a:solidFill>
                  <a:srgbClr val="3D3D3D"/>
                </a:solidFill>
              </a:rPr>
              <a:t>-Kastler (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Allemagne)</a:t>
            </a:r>
          </a:p>
          <a:p>
            <a:pPr marL="763200" lvl="1" indent="-306000"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lang="fr-FR" sz="1600" dirty="0">
                <a:solidFill>
                  <a:srgbClr val="3D3D3D"/>
                </a:solidFill>
              </a:rPr>
              <a:t>Prix Friedel-Volterra (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Italie)</a:t>
            </a:r>
          </a:p>
          <a:p>
            <a:pPr marL="763200" lvl="1" indent="-306000"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lang="fr-FR" sz="1600" dirty="0">
                <a:solidFill>
                  <a:srgbClr val="3D3D3D"/>
                </a:solidFill>
              </a:rPr>
              <a:t>Prix Charpak-Ritz (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Suisse).</a:t>
            </a:r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DE0E188-B22D-C173-E10A-9A78989EACA1}"/>
              </a:ext>
            </a:extLst>
          </p:cNvPr>
          <p:cNvSpPr txBox="1"/>
          <p:nvPr/>
        </p:nvSpPr>
        <p:spPr>
          <a:xfrm>
            <a:off x="5514808" y="3262563"/>
            <a:ext cx="6575592" cy="2593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6 Prix thématiques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: </a:t>
            </a:r>
          </a:p>
          <a:p>
            <a:pPr marL="630000" marR="0" lvl="1" indent="-3060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lang="fr-FR" sz="1600" dirty="0">
                <a:solidFill>
                  <a:srgbClr val="3D3D3D"/>
                </a:solidFill>
                <a:latin typeface="Gill Sans MT" panose="020B0502020104020203"/>
              </a:rPr>
              <a:t>P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rix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Louis Ancel pour </a:t>
            </a:r>
            <a:r>
              <a:rPr lang="fr-FR" sz="1600" dirty="0">
                <a:solidFill>
                  <a:srgbClr val="3D3D3D"/>
                </a:solidFill>
                <a:latin typeface="Gill Sans MT" panose="020B0502020104020203"/>
              </a:rPr>
              <a:t>la matière condensée,</a:t>
            </a:r>
          </a:p>
          <a:p>
            <a:pPr marL="630000" marR="0" lvl="1" indent="-3060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lang="fr-FR" sz="1600" dirty="0">
                <a:solidFill>
                  <a:srgbClr val="3D3D3D"/>
                </a:solidFill>
                <a:latin typeface="Gill Sans MT" panose="020B0502020104020203"/>
              </a:rPr>
              <a:t>P</a:t>
            </a:r>
            <a:r>
              <a:rPr lang="fr-FR" sz="1600" dirty="0" err="1">
                <a:solidFill>
                  <a:srgbClr val="3D3D3D"/>
                </a:solidFill>
                <a:latin typeface="Gill Sans MT" panose="020B0502020104020203"/>
              </a:rPr>
              <a:t>rix</a:t>
            </a:r>
            <a:r>
              <a:rPr lang="fr-FR" sz="1600" dirty="0">
                <a:solidFill>
                  <a:srgbClr val="3D3D3D"/>
                </a:solidFill>
                <a:latin typeface="Gill Sans MT" panose="020B0502020104020203"/>
              </a:rPr>
              <a:t> Jean-Louis </a:t>
            </a:r>
            <a:r>
              <a:rPr lang="fr-FR" sz="1600" dirty="0" err="1">
                <a:solidFill>
                  <a:srgbClr val="3D3D3D"/>
                </a:solidFill>
                <a:latin typeface="Gill Sans MT" panose="020B0502020104020203"/>
              </a:rPr>
              <a:t>Laclare</a:t>
            </a:r>
            <a:r>
              <a:rPr lang="fr-FR" sz="1600" dirty="0">
                <a:solidFill>
                  <a:srgbClr val="3D3D3D"/>
                </a:solidFill>
                <a:latin typeface="Gill Sans MT" panose="020B0502020104020203"/>
              </a:rPr>
              <a:t> pour les accélérateurs, </a:t>
            </a:r>
          </a:p>
          <a:p>
            <a:pPr marL="630000" marR="0" lvl="1" indent="-3060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lang="fr-FR" sz="1600" dirty="0">
                <a:solidFill>
                  <a:srgbClr val="3D3D3D"/>
                </a:solidFill>
                <a:latin typeface="Gill Sans MT" panose="020B0502020104020203"/>
              </a:rPr>
              <a:t>Prix Aimé Cotton pour la physique atomique et moléculaire optique, </a:t>
            </a:r>
          </a:p>
          <a:p>
            <a:pPr marL="630000" marR="0" lvl="1" indent="-3060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lang="fr-FR" sz="1600" b="1" dirty="0">
                <a:solidFill>
                  <a:srgbClr val="3D3D3D"/>
                </a:solidFill>
                <a:latin typeface="Gill Sans MT" panose="020B0502020104020203"/>
              </a:rPr>
              <a:t>P</a:t>
            </a:r>
            <a:r>
              <a:rPr lang="fr-FR" sz="1600" b="1" dirty="0" err="1">
                <a:solidFill>
                  <a:srgbClr val="3D3D3D"/>
                </a:solidFill>
                <a:latin typeface="Gill Sans MT" panose="020B0502020104020203"/>
              </a:rPr>
              <a:t>rix</a:t>
            </a:r>
            <a:r>
              <a:rPr lang="fr-FR" sz="1600" b="1" dirty="0">
                <a:solidFill>
                  <a:srgbClr val="3D3D3D"/>
                </a:solidFill>
                <a:latin typeface="Gill Sans MT" panose="020B0502020104020203"/>
              </a:rPr>
              <a:t> Joliot Curie </a:t>
            </a:r>
            <a:r>
              <a:rPr lang="fr-FR" sz="1600" dirty="0">
                <a:solidFill>
                  <a:srgbClr val="3D3D3D"/>
                </a:solidFill>
                <a:latin typeface="Gill Sans MT" panose="020B0502020104020203"/>
              </a:rPr>
              <a:t>pour la physique nucléaire et des champs et particules, </a:t>
            </a:r>
          </a:p>
          <a:p>
            <a:pPr marL="630000" marR="0" lvl="1" indent="-3060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lang="fr-FR" sz="1600" dirty="0">
                <a:solidFill>
                  <a:srgbClr val="3D3D3D"/>
                </a:solidFill>
                <a:latin typeface="Gill Sans MT" panose="020B0502020104020203"/>
              </a:rPr>
              <a:t>P</a:t>
            </a:r>
            <a:r>
              <a:rPr lang="fr-FR" sz="1600" dirty="0" err="1">
                <a:solidFill>
                  <a:srgbClr val="3D3D3D"/>
                </a:solidFill>
                <a:latin typeface="Gill Sans MT" panose="020B0502020104020203"/>
              </a:rPr>
              <a:t>rix</a:t>
            </a:r>
            <a:r>
              <a:rPr lang="fr-FR" sz="1600" dirty="0">
                <a:solidFill>
                  <a:srgbClr val="3D3D3D"/>
                </a:solidFill>
                <a:latin typeface="Gill Sans MT" panose="020B0502020104020203"/>
              </a:rPr>
              <a:t> Henri Navier pour la physique non-linéaire, </a:t>
            </a:r>
          </a:p>
          <a:p>
            <a:pPr marL="630000" marR="0" lvl="1" indent="-3060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lang="fr-FR" sz="1600" b="1" dirty="0">
                <a:solidFill>
                  <a:srgbClr val="3D3D3D"/>
                </a:solidFill>
                <a:latin typeface="Gill Sans MT" panose="020B0502020104020203"/>
              </a:rPr>
              <a:t>Prix Paul Langevin </a:t>
            </a:r>
            <a:r>
              <a:rPr lang="fr-FR" sz="1600" dirty="0">
                <a:solidFill>
                  <a:srgbClr val="3D3D3D"/>
                </a:solidFill>
                <a:latin typeface="Gill Sans MT" panose="020B0502020104020203"/>
              </a:rPr>
              <a:t>plus spécifiquement pour </a:t>
            </a:r>
            <a:r>
              <a:rPr lang="fr-FR" sz="1600" dirty="0" err="1">
                <a:solidFill>
                  <a:srgbClr val="3D3D3D"/>
                </a:solidFill>
                <a:latin typeface="Gill Sans MT" panose="020B0502020104020203"/>
              </a:rPr>
              <a:t>un·e</a:t>
            </a:r>
            <a:r>
              <a:rPr lang="fr-FR" sz="1600" dirty="0">
                <a:solidFill>
                  <a:srgbClr val="3D3D3D"/>
                </a:solidFill>
                <a:latin typeface="Gill Sans MT" panose="020B0502020104020203"/>
              </a:rPr>
              <a:t> </a:t>
            </a:r>
            <a:r>
              <a:rPr lang="fr-FR" sz="1600" dirty="0" err="1">
                <a:solidFill>
                  <a:srgbClr val="3D3D3D"/>
                </a:solidFill>
                <a:latin typeface="Gill Sans MT" panose="020B0502020104020203"/>
              </a:rPr>
              <a:t>théoricien·ne</a:t>
            </a:r>
            <a:r>
              <a:rPr lang="fr-FR" sz="1600" dirty="0">
                <a:solidFill>
                  <a:srgbClr val="3D3D3D"/>
                </a:solidFill>
                <a:latin typeface="Gill Sans MT" panose="020B0502020104020203"/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D146F8E-16D4-47E9-C043-1B7D81C4ABD4}"/>
              </a:ext>
            </a:extLst>
          </p:cNvPr>
          <p:cNvSpPr txBox="1"/>
          <p:nvPr/>
        </p:nvSpPr>
        <p:spPr>
          <a:xfrm>
            <a:off x="4317381" y="6351535"/>
            <a:ext cx="8232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00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La SFP rappelle l'importance de penser à proposer des femmes scientifiques !</a:t>
            </a:r>
          </a:p>
        </p:txBody>
      </p:sp>
    </p:spTree>
    <p:extLst>
      <p:ext uri="{BB962C8B-B14F-4D97-AF65-F5344CB8AC3E}">
        <p14:creationId xmlns:p14="http://schemas.microsoft.com/office/powerpoint/2010/main" val="1777559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EFCA3-1F02-6C0F-24A7-4DE3EEA51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89FA84-E5D3-F910-E6C9-7FE85AE54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Rapport ANNUEL d’activité SFP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908A94-6590-9425-9F0A-A506D6C94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353509" cy="2961549"/>
          </a:xfrm>
        </p:spPr>
        <p:txBody>
          <a:bodyPr anchor="t">
            <a:normAutofit/>
          </a:bodyPr>
          <a:lstStyle/>
          <a:p>
            <a:r>
              <a:rPr lang="fr-FR" dirty="0"/>
              <a:t>Quelques chiffres sur la SFP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1725A47-E695-BDC7-D3D1-730135B23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432" y="2658689"/>
            <a:ext cx="6810675" cy="375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44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389814-8667-AB07-3F33-3C8510A60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Division champs &amp; particules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7610A4-A8E6-481D-3694-C2C0A24FF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7"/>
            <a:ext cx="11029615" cy="313445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Passage de relai pour la Présidence de la Division:</a:t>
            </a:r>
          </a:p>
          <a:p>
            <a:r>
              <a:rPr lang="fr-FR" dirty="0"/>
              <a:t>Merci à </a:t>
            </a:r>
            <a:r>
              <a:rPr lang="fr-FR" b="1" dirty="0"/>
              <a:t>Laurent Simard </a:t>
            </a:r>
            <a:r>
              <a:rPr lang="fr-FR" dirty="0"/>
              <a:t>d’avoir accepté de prendre la Vice-Présidence de la Division depuis janvier 2025 !</a:t>
            </a:r>
          </a:p>
          <a:p>
            <a:pPr marL="0" indent="0">
              <a:buNone/>
            </a:pPr>
            <a:r>
              <a:rPr lang="fr-FR" dirty="0"/>
              <a:t>	Laurent sera notre nouveau Président à compter du 1</a:t>
            </a:r>
            <a:r>
              <a:rPr lang="fr-FR" baseline="30000" dirty="0"/>
              <a:t>er</a:t>
            </a:r>
            <a:r>
              <a:rPr lang="fr-FR" dirty="0"/>
              <a:t> janvier 2026 pour deux ans.</a:t>
            </a:r>
          </a:p>
          <a:p>
            <a:endParaRPr lang="fr-FR" dirty="0"/>
          </a:p>
          <a:p>
            <a:r>
              <a:rPr lang="fr-FR" dirty="0"/>
              <a:t>Merci à </a:t>
            </a:r>
            <a:r>
              <a:rPr lang="fr-FR" b="1" dirty="0"/>
              <a:t>Philippe </a:t>
            </a:r>
            <a:r>
              <a:rPr lang="fr-FR" b="1" dirty="0" err="1"/>
              <a:t>Rosnet</a:t>
            </a:r>
            <a:r>
              <a:rPr lang="fr-FR" b="1" dirty="0"/>
              <a:t> </a:t>
            </a:r>
            <a:r>
              <a:rPr lang="fr-FR" dirty="0"/>
              <a:t>d’avoir été un (merveilleux) Président et Vice-Président ces 4 dernières années ! </a:t>
            </a:r>
          </a:p>
        </p:txBody>
      </p:sp>
    </p:spTree>
    <p:extLst>
      <p:ext uri="{BB962C8B-B14F-4D97-AF65-F5344CB8AC3E}">
        <p14:creationId xmlns:p14="http://schemas.microsoft.com/office/powerpoint/2010/main" val="1235400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0CCE1-642F-194F-464E-F90DFBFB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537CC-36DA-9F4A-3B79-0FD5E1B59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Division champs &amp; particules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FA5ED0-85CB-E0F3-5389-BEA3C3A3A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7"/>
            <a:ext cx="11029615" cy="2433067"/>
          </a:xfrm>
        </p:spPr>
        <p:txBody>
          <a:bodyPr anchor="t"/>
          <a:lstStyle/>
          <a:p>
            <a:pPr marL="0" indent="0">
              <a:buNone/>
            </a:pPr>
            <a:r>
              <a:rPr lang="fr-FR" dirty="0"/>
              <a:t>Composition du bureau de la Division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14C0679-826B-B783-C0AF-2B8F336A791D}"/>
              </a:ext>
            </a:extLst>
          </p:cNvPr>
          <p:cNvGrpSpPr/>
          <p:nvPr/>
        </p:nvGrpSpPr>
        <p:grpSpPr>
          <a:xfrm>
            <a:off x="2765787" y="2840599"/>
            <a:ext cx="5590311" cy="3038474"/>
            <a:chOff x="1808524" y="2897749"/>
            <a:chExt cx="5590311" cy="303847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F93057A-4B8C-366D-46CF-CA7D09C80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8524" y="2897749"/>
              <a:ext cx="3532909" cy="192354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9BE8377-3FB0-8D29-C879-5B25FCC6E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9118"/>
            <a:stretch/>
          </p:blipFill>
          <p:spPr>
            <a:xfrm>
              <a:off x="5601207" y="2907367"/>
              <a:ext cx="1797628" cy="1913926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B133B3A-3B54-94C5-BE01-31586CC03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08524" y="4979260"/>
              <a:ext cx="1616704" cy="88272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5DF1A14-C0CA-9D21-DEF0-6F00EEF64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9118" t="47051"/>
            <a:stretch/>
          </p:blipFill>
          <p:spPr>
            <a:xfrm>
              <a:off x="3543805" y="4848566"/>
              <a:ext cx="1797628" cy="1013414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3F081FC-A353-221D-B6D3-B76BD6BF0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9118" b="50000"/>
            <a:stretch/>
          </p:blipFill>
          <p:spPr>
            <a:xfrm>
              <a:off x="5401403" y="4979260"/>
              <a:ext cx="1797628" cy="956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73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e">
  <a:themeElements>
    <a:clrScheme name="Dividende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e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{F29B2132-5854-E94C-906B-E3501D2122D7}tf10001123</Template>
  <TotalTime>1000</TotalTime>
  <Words>1033</Words>
  <Application>Microsoft Macintosh PowerPoint</Application>
  <PresentationFormat>Grand écran</PresentationFormat>
  <Paragraphs>141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Arial Nova</vt:lpstr>
      <vt:lpstr>Calibri</vt:lpstr>
      <vt:lpstr>Gill Sans MT</vt:lpstr>
      <vt:lpstr>Wingdings 2</vt:lpstr>
      <vt:lpstr>Dividende</vt:lpstr>
      <vt:lpstr>Journée thématique Division Champs et Particules SFP</vt:lpstr>
      <vt:lpstr>Congrès Général de la SFP 2025 </vt:lpstr>
      <vt:lpstr>Congrès Général de la SFP 2025 </vt:lpstr>
      <vt:lpstr>Congrès Général de la SFP 2025 </vt:lpstr>
      <vt:lpstr>Congrès Général de la SFP 2025 </vt:lpstr>
      <vt:lpstr>Prix de la SFP</vt:lpstr>
      <vt:lpstr>Rapport ANNUEL d’activité SFP 2024</vt:lpstr>
      <vt:lpstr>La Division champs &amp; particules </vt:lpstr>
      <vt:lpstr>La Division champs &amp; particules </vt:lpstr>
      <vt:lpstr>Journée de la division CP 2025: Organisation</vt:lpstr>
      <vt:lpstr>Journée de la division CP 2025: Participants</vt:lpstr>
      <vt:lpstr>Journée de la division CP 2025: Participants</vt:lpstr>
      <vt:lpstr>Adhésion à la SFP</vt:lpstr>
      <vt:lpstr>Journée de la division CP 2025: Programme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Reunion du Bureau Division Champs et Particules SFP</dc:title>
  <dc:creator>Stephanie Escoffier</dc:creator>
  <cp:lastModifiedBy>Stephanie Escoffier</cp:lastModifiedBy>
  <cp:revision>42</cp:revision>
  <dcterms:created xsi:type="dcterms:W3CDTF">2024-10-02T08:23:42Z</dcterms:created>
  <dcterms:modified xsi:type="dcterms:W3CDTF">2025-03-20T07:50:04Z</dcterms:modified>
</cp:coreProperties>
</file>