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5"/>
  </p:notesMasterIdLst>
  <p:sldIdLst>
    <p:sldId id="256" r:id="rId3"/>
    <p:sldId id="258" r:id="rId4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Florian Reindl" initials="" lastIdx="3" clrIdx="0"/>
  <p:cmAuthor id="1" name="Couldn’t load user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78"/>
    <p:restoredTop sz="94670"/>
  </p:normalViewPr>
  <p:slideViewPr>
    <p:cSldViewPr snapToGrid="0">
      <p:cViewPr varScale="1">
        <p:scale>
          <a:sx n="139" d="100"/>
          <a:sy n="139" d="100"/>
        </p:scale>
        <p:origin x="1096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233e85246b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3233e85246b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3233e85246b_2_7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3233e85246b_2_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785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4"/>
          <p:cNvSpPr txBox="1"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3pPr>
            <a:lvl4pPr lvl="3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59" name="Google Shape;59;p1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5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5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65" name="Google Shape;65;p15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5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6"/>
          <p:cNvSpPr txBox="1"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7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7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17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8"/>
          <p:cNvSpPr txBox="1"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8"/>
          <p:cNvSpPr txBox="1">
            <a:spLocks noGrp="1"/>
          </p:cNvSpPr>
          <p:nvPr>
            <p:ph type="body" idx="1"/>
          </p:nvPr>
        </p:nvSpPr>
        <p:spPr>
          <a:xfrm>
            <a:off x="629841" y="1260872"/>
            <a:ext cx="3868340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4" name="Google Shape;84;p18"/>
          <p:cNvSpPr txBox="1">
            <a:spLocks noGrp="1"/>
          </p:cNvSpPr>
          <p:nvPr>
            <p:ph type="body" idx="2"/>
          </p:nvPr>
        </p:nvSpPr>
        <p:spPr>
          <a:xfrm>
            <a:off x="629841" y="1878806"/>
            <a:ext cx="3868340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3"/>
          </p:nvPr>
        </p:nvSpPr>
        <p:spPr>
          <a:xfrm>
            <a:off x="4629150" y="1260872"/>
            <a:ext cx="3887391" cy="6179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 b="1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86" name="Google Shape;86;p18"/>
          <p:cNvSpPr txBox="1">
            <a:spLocks noGrp="1"/>
          </p:cNvSpPr>
          <p:nvPr>
            <p:ph type="body" idx="4"/>
          </p:nvPr>
        </p:nvSpPr>
        <p:spPr>
          <a:xfrm>
            <a:off x="4629150" y="1878806"/>
            <a:ext cx="3887391" cy="2763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9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20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98" name="Google Shape;98;p20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1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21"/>
          <p:cNvSpPr txBox="1">
            <a:spLocks noGrp="1"/>
          </p:cNvSpPr>
          <p:nvPr>
            <p:ph type="body" idx="1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102" name="Google Shape;102;p21"/>
          <p:cNvSpPr txBox="1">
            <a:spLocks noGrp="1"/>
          </p:cNvSpPr>
          <p:nvPr>
            <p:ph type="body" idx="2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03" name="Google Shape;103;p21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21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105" name="Google Shape;105;p21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2"/>
          <p:cNvSpPr txBox="1"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08" name="Google Shape;108;p22"/>
          <p:cNvSpPr>
            <a:spLocks noGrp="1"/>
          </p:cNvSpPr>
          <p:nvPr>
            <p:ph type="pic" idx="2"/>
          </p:nvPr>
        </p:nvSpPr>
        <p:spPr>
          <a:xfrm>
            <a:off x="3887391" y="740569"/>
            <a:ext cx="4629150" cy="3655219"/>
          </a:xfrm>
          <a:prstGeom prst="rect">
            <a:avLst/>
          </a:prstGeom>
          <a:noFill/>
          <a:ln>
            <a:noFill/>
          </a:ln>
        </p:spPr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629841" y="1543050"/>
            <a:ext cx="2949178" cy="28586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100"/>
              <a:buNone/>
              <a:defRPr sz="1100"/>
            </a:lvl2pPr>
            <a:lvl3pPr marL="1371600" lvl="2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4pPr>
            <a:lvl5pPr marL="2286000" lvl="4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5pPr>
            <a:lvl6pPr marL="2743200" lvl="5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6pPr>
            <a:lvl7pPr marL="3200400" lvl="6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7pPr>
            <a:lvl8pPr marL="3657600" lvl="7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8pPr>
            <a:lvl9pPr marL="4114800" lvl="8" indent="-228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800"/>
              <a:buNone/>
              <a:defRPr sz="800"/>
            </a:lvl9pPr>
          </a:lstStyle>
          <a:p>
            <a:endParaRPr/>
          </a:p>
        </p:txBody>
      </p:sp>
      <p:sp>
        <p:nvSpPr>
          <p:cNvPr id="110" name="Google Shape;110;p22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22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112" name="Google Shape;112;p22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 rot="5400000">
            <a:off x="2940248" y="-942379"/>
            <a:ext cx="3263504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16" name="Google Shape;116;p2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17" name="Google Shape;117;p2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118" name="Google Shape;118;p2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4"/>
          <p:cNvSpPr txBox="1">
            <a:spLocks noGrp="1"/>
          </p:cNvSpPr>
          <p:nvPr>
            <p:ph type="title"/>
          </p:nvPr>
        </p:nvSpPr>
        <p:spPr>
          <a:xfrm rot="5400000">
            <a:off x="5350073" y="1467445"/>
            <a:ext cx="4358879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1" name="Google Shape;121;p24"/>
          <p:cNvSpPr txBox="1">
            <a:spLocks noGrp="1"/>
          </p:cNvSpPr>
          <p:nvPr>
            <p:ph type="body" idx="1"/>
          </p:nvPr>
        </p:nvSpPr>
        <p:spPr>
          <a:xfrm rot="5400000">
            <a:off x="1349573" y="-447080"/>
            <a:ext cx="4358879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1pPr>
            <a:lvl2pPr marL="914400" lvl="1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2pPr>
            <a:lvl3pPr marL="1371600" lvl="2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3pPr>
            <a:lvl4pPr marL="1828800" lvl="3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4pPr>
            <a:lvl5pPr marL="2286000" lvl="4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5pPr>
            <a:lvl6pPr marL="2743200" lvl="5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6pPr>
            <a:lvl7pPr marL="3200400" lvl="6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7pPr>
            <a:lvl8pPr marL="3657600" lvl="7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8pPr>
            <a:lvl9pPr marL="4114800" lvl="8" indent="-3175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Char char="•"/>
              <a:defRPr/>
            </a:lvl9pPr>
          </a:lstStyle>
          <a:p>
            <a:endParaRPr/>
          </a:p>
        </p:txBody>
      </p:sp>
      <p:sp>
        <p:nvSpPr>
          <p:cNvPr id="122" name="Google Shape;122;p24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24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124" name="Google Shape;124;p24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100"/>
              <a:buNone/>
              <a:defRPr sz="1400"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7500" algn="l" rtl="0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1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100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de-DE"/>
              <a:t>DMInfraNet 8 Jan 2025 "Elevator talk"</a:t>
            </a: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5"/>
          <p:cNvSpPr txBox="1"/>
          <p:nvPr/>
        </p:nvSpPr>
        <p:spPr>
          <a:xfrm>
            <a:off x="260717" y="592958"/>
            <a:ext cx="8732816" cy="4254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There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is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wide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variety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existing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planned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matter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search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experiments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Their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size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typically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exceeds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abilities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single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institutions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–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collaboration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is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becoming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increasingly</a:t>
            </a:r>
            <a:r>
              <a:rPr lang="de" sz="1600" b="0" i="0" u="none" strike="noStrike" cap="none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b="0" i="0" u="none" strike="noStrike" cap="none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necessary</a:t>
            </a:r>
            <a:r>
              <a:rPr lang="de" sz="1600" b="0" i="0" u="none" strike="noStrike" cap="none" dirty="0">
                <a:solidFill>
                  <a:schemeClr val="accent1"/>
                </a:solidFill>
                <a:sym typeface="Arial"/>
              </a:rPr>
              <a:t>. </a:t>
            </a:r>
            <a:endParaRPr sz="1600" dirty="0">
              <a:solidFill>
                <a:schemeClr val="accen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DMInfraNet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intends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to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provide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platform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exchange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on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organisation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technology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choices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technical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expertise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infrastructures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construction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integration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exploitation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these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experiments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With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all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these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topics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mind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DMInfraNet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will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become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forum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strategy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discussions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among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involved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institutions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DMInfraNet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can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become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THE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place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where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infrastructure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requirements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of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experiments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sector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matter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feably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interaction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particles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are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discussed</a:t>
            </a:r>
            <a:r>
              <a:rPr lang="de" sz="1600" dirty="0">
                <a:solidFill>
                  <a:schemeClr val="accent1"/>
                </a:solidFill>
                <a:sym typeface="Arial"/>
              </a:rPr>
              <a:t>. </a:t>
            </a:r>
            <a:endParaRPr sz="1600" dirty="0">
              <a:solidFill>
                <a:schemeClr val="accen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de" sz="1600" dirty="0">
                <a:solidFill>
                  <a:schemeClr val="accent1"/>
                </a:solidFill>
              </a:rPr>
            </a:b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DMInfraNet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aims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to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fill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the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gap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between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the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basic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detector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technology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development</a:t>
            </a:r>
            <a:r>
              <a:rPr lang="de" sz="1600" dirty="0">
                <a:solidFill>
                  <a:schemeClr val="accent1"/>
                </a:solidFill>
              </a:rPr>
              <a:t>, </a:t>
            </a:r>
            <a:r>
              <a:rPr lang="de" sz="1600" dirty="0" err="1">
                <a:solidFill>
                  <a:schemeClr val="accent1"/>
                </a:solidFill>
              </a:rPr>
              <a:t>as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addressed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by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the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DRDs</a:t>
            </a:r>
            <a:r>
              <a:rPr lang="de" sz="1600" dirty="0">
                <a:solidFill>
                  <a:schemeClr val="accent1"/>
                </a:solidFill>
              </a:rPr>
              <a:t>,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exploitation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>
                <a:solidFill>
                  <a:schemeClr val="accent1"/>
                </a:solidFill>
              </a:rPr>
              <a:t>experimental </a:t>
            </a:r>
            <a:r>
              <a:rPr lang="de" sz="1600" dirty="0" err="1">
                <a:solidFill>
                  <a:schemeClr val="accent1"/>
                </a:solidFill>
              </a:rPr>
              <a:t>data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analyses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addressed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iDMEu</a:t>
            </a:r>
            <a:r>
              <a:rPr lang="de" sz="1600" dirty="0">
                <a:solidFill>
                  <a:schemeClr val="accent1"/>
                </a:solidFill>
              </a:rPr>
              <a:t>. </a:t>
            </a:r>
            <a:r>
              <a:rPr lang="de" sz="1600" dirty="0" err="1">
                <a:solidFill>
                  <a:schemeClr val="accent1"/>
                </a:solidFill>
              </a:rPr>
              <a:t>It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is</a:t>
            </a:r>
            <a:r>
              <a:rPr lang="de" sz="1600" dirty="0">
                <a:solidFill>
                  <a:schemeClr val="accent1"/>
                </a:solidFill>
              </a:rPr>
              <a:t> in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this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respect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orthogonal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complementary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these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existing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exchange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collaboration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mechanisms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60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chemeClr val="accent1"/>
              </a:solidFill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dirty="0">
                <a:solidFill>
                  <a:schemeClr val="accent1"/>
                </a:solidFill>
              </a:rPr>
              <a:t>The </a:t>
            </a:r>
            <a:r>
              <a:rPr lang="de" sz="1600" dirty="0" err="1">
                <a:solidFill>
                  <a:schemeClr val="accent1"/>
                </a:solidFill>
              </a:rPr>
              <a:t>installation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of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DMInfraNet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and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its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recognition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by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the</a:t>
            </a:r>
            <a:r>
              <a:rPr lang="de" sz="1600" dirty="0">
                <a:solidFill>
                  <a:schemeClr val="accent1"/>
                </a:solidFill>
              </a:rPr>
              <a:t> European </a:t>
            </a:r>
            <a:r>
              <a:rPr lang="de" sz="1600" dirty="0" err="1">
                <a:solidFill>
                  <a:schemeClr val="accent1"/>
                </a:solidFill>
              </a:rPr>
              <a:t>strategy</a:t>
            </a:r>
            <a:r>
              <a:rPr lang="de" sz="1600" dirty="0">
                <a:solidFill>
                  <a:schemeClr val="accent1"/>
                </a:solidFill>
              </a:rPr>
              <a:t> update will </a:t>
            </a:r>
            <a:r>
              <a:rPr lang="de" sz="1600" dirty="0" err="1">
                <a:solidFill>
                  <a:schemeClr val="accent1"/>
                </a:solidFill>
              </a:rPr>
              <a:t>give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the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topics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treated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by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the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network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the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needed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visibility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and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political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weight</a:t>
            </a:r>
            <a:r>
              <a:rPr lang="de" sz="1600" dirty="0">
                <a:solidFill>
                  <a:schemeClr val="accent1"/>
                </a:solidFill>
              </a:rPr>
              <a:t>.</a:t>
            </a:r>
            <a:endParaRPr sz="1600" dirty="0">
              <a:solidFill>
                <a:schemeClr val="accent1"/>
              </a:solidFill>
              <a:sym typeface="Arial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A03127-2BDF-9D42-9409-051C8253B69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65176" y="4856060"/>
            <a:ext cx="2292858" cy="273844"/>
          </a:xfrm>
        </p:spPr>
        <p:txBody>
          <a:bodyPr/>
          <a:lstStyle/>
          <a:p>
            <a:pPr algn="l"/>
            <a:r>
              <a:rPr lang="de-DE" dirty="0" err="1"/>
              <a:t>DMInfraNet</a:t>
            </a:r>
            <a:r>
              <a:rPr lang="de-DE" dirty="0"/>
              <a:t> 8 Jan 2025 "Elevator </a:t>
            </a:r>
            <a:r>
              <a:rPr lang="de-DE" dirty="0" err="1"/>
              <a:t>talk</a:t>
            </a:r>
            <a:r>
              <a:rPr lang="de-DE" dirty="0"/>
              <a:t>"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E9B919-D459-4848-9202-C512767925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936133" y="4856060"/>
            <a:ext cx="2057400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 smtClean="0"/>
              <a:t>1</a:t>
            </a:fld>
            <a:endParaRPr lang="de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2D382B0-3972-9243-A22E-AD66DA868CB6}"/>
              </a:ext>
            </a:extLst>
          </p:cNvPr>
          <p:cNvSpPr txBox="1"/>
          <p:nvPr/>
        </p:nvSpPr>
        <p:spPr>
          <a:xfrm>
            <a:off x="260717" y="118872"/>
            <a:ext cx="40895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</a:rPr>
              <a:t>The Elevator Talk – </a:t>
            </a:r>
            <a:r>
              <a:rPr lang="de-DE" sz="2000" dirty="0" err="1">
                <a:solidFill>
                  <a:schemeClr val="accent1"/>
                </a:solidFill>
              </a:rPr>
              <a:t>for</a:t>
            </a:r>
            <a:r>
              <a:rPr lang="de-DE" sz="2000" dirty="0">
                <a:solidFill>
                  <a:schemeClr val="accent1"/>
                </a:solidFill>
              </a:rPr>
              <a:t> </a:t>
            </a:r>
            <a:r>
              <a:rPr lang="de-DE" sz="2000" dirty="0" err="1">
                <a:solidFill>
                  <a:schemeClr val="accent1"/>
                </a:solidFill>
              </a:rPr>
              <a:t>Discussion</a:t>
            </a:r>
            <a:endParaRPr lang="de-DE" sz="2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1A03127-2BDF-9D42-9409-051C8253B69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265176" y="4856060"/>
            <a:ext cx="2292858" cy="273844"/>
          </a:xfrm>
        </p:spPr>
        <p:txBody>
          <a:bodyPr/>
          <a:lstStyle/>
          <a:p>
            <a:pPr algn="l"/>
            <a:r>
              <a:rPr lang="de-DE" dirty="0" err="1"/>
              <a:t>DMInfraNet</a:t>
            </a:r>
            <a:r>
              <a:rPr lang="de-DE" dirty="0"/>
              <a:t> 8 Jan 2025 "Elevator </a:t>
            </a:r>
            <a:r>
              <a:rPr lang="de-DE" dirty="0" err="1"/>
              <a:t>talk</a:t>
            </a:r>
            <a:r>
              <a:rPr lang="de-DE" dirty="0"/>
              <a:t>"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4E9B919-D459-4848-9202-C5127679256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936133" y="4856060"/>
            <a:ext cx="2057400" cy="273844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" smtClean="0"/>
              <a:t>2</a:t>
            </a:fld>
            <a:endParaRPr lang="de" dirty="0"/>
          </a:p>
        </p:txBody>
      </p:sp>
      <p:sp>
        <p:nvSpPr>
          <p:cNvPr id="5" name="Google Shape;129;p25">
            <a:extLst>
              <a:ext uri="{FF2B5EF4-FFF2-40B4-BE49-F238E27FC236}">
                <a16:creationId xmlns:a16="http://schemas.microsoft.com/office/drawing/2014/main" id="{29D55AB9-A0E4-E947-AF1F-7712D79FFD20}"/>
              </a:ext>
            </a:extLst>
          </p:cNvPr>
          <p:cNvSpPr txBox="1"/>
          <p:nvPr/>
        </p:nvSpPr>
        <p:spPr>
          <a:xfrm>
            <a:off x="260717" y="574670"/>
            <a:ext cx="8732816" cy="38087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dirty="0" err="1">
                <a:solidFill>
                  <a:schemeClr val="accent1"/>
                </a:solidFill>
              </a:rPr>
              <a:t>Concretely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DMInfraNet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will </a:t>
            </a:r>
            <a:r>
              <a:rPr lang="de" sz="1600" dirty="0" err="1">
                <a:solidFill>
                  <a:schemeClr val="accent1"/>
                </a:solidFill>
              </a:rPr>
              <a:t>address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the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following</a:t>
            </a:r>
            <a:r>
              <a:rPr lang="de" sz="1600" dirty="0">
                <a:solidFill>
                  <a:schemeClr val="accent1"/>
                </a:solidFill>
              </a:rPr>
              <a:t> </a:t>
            </a:r>
            <a:r>
              <a:rPr lang="de" sz="1600" dirty="0" err="1">
                <a:solidFill>
                  <a:schemeClr val="accent1"/>
                </a:solidFill>
              </a:rPr>
              <a:t>topics</a:t>
            </a:r>
            <a:r>
              <a:rPr lang="de" sz="1600" dirty="0">
                <a:solidFill>
                  <a:schemeClr val="accent1"/>
                </a:solidFill>
                <a:sym typeface="Arial"/>
              </a:rPr>
              <a:t> </a:t>
            </a:r>
            <a:endParaRPr sz="1600" dirty="0">
              <a:solidFill>
                <a:schemeClr val="accent1"/>
              </a:solidFill>
            </a:endParaRPr>
          </a:p>
          <a:p>
            <a:pPr marL="215900" marR="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organise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improved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flow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information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existing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expertise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on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available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infrastructures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facilities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on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their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planning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dirty="0"/>
          </a:p>
          <a:p>
            <a:pPr marL="215900" marR="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set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up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necessary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structures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collaborative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tools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dirty="0"/>
          </a:p>
          <a:p>
            <a:pPr marL="215900" marR="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explicit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support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field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members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’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expertise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dirty="0"/>
          </a:p>
          <a:p>
            <a:pPr marL="215900" marR="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easier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access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infrastructures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facilities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;</a:t>
            </a:r>
            <a:endParaRPr sz="1500" dirty="0"/>
          </a:p>
          <a:p>
            <a:pPr marL="215900" marR="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common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framework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solutions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common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such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software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eco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-system;</a:t>
            </a:r>
            <a:endParaRPr sz="1500" dirty="0"/>
          </a:p>
          <a:p>
            <a:pPr marL="215900" marR="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implement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common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approach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computing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handling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issues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also in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view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increasing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open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FAIR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requirements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500" dirty="0"/>
          </a:p>
          <a:p>
            <a:pPr marL="215900" marR="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provide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scientific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scrutiny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new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ideas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field</a:t>
            </a:r>
            <a:endParaRPr sz="1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organise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joint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funding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</a:rPr>
              <a:t>applications</a:t>
            </a:r>
            <a:endParaRPr sz="1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15900" marR="0" lvl="0" indent="-2222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Char char="•"/>
            </a:pP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contribute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shaping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respective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strategy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r>
              <a:rPr lang="de" sz="15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ies</a:t>
            </a:r>
            <a:r>
              <a:rPr lang="de" sz="15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15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As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first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steps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after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approval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DMInfraNet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will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work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towards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>
                <a:solidFill>
                  <a:schemeClr val="accent1"/>
                </a:solidFill>
              </a:rPr>
              <a:t>a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roadmap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infrastructures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in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the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field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dark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matter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feably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interacting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particle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experiments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in Europe,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taking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existing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roadmaps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and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strategy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/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discussion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processes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into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" sz="1600" dirty="0" err="1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account</a:t>
            </a:r>
            <a:r>
              <a:rPr lang="de" sz="1600" dirty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endParaRPr sz="1600" dirty="0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1329C3B-14A2-454E-BE2B-A5A831F24B35}"/>
              </a:ext>
            </a:extLst>
          </p:cNvPr>
          <p:cNvSpPr txBox="1"/>
          <p:nvPr/>
        </p:nvSpPr>
        <p:spPr>
          <a:xfrm>
            <a:off x="260717" y="118872"/>
            <a:ext cx="33602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000" dirty="0">
                <a:solidFill>
                  <a:schemeClr val="accent1"/>
                </a:solidFill>
              </a:rPr>
              <a:t>(</a:t>
            </a:r>
            <a:r>
              <a:rPr lang="de-DE" sz="2000" dirty="0" err="1">
                <a:solidFill>
                  <a:schemeClr val="accent1"/>
                </a:solidFill>
              </a:rPr>
              <a:t>Concrete</a:t>
            </a:r>
            <a:r>
              <a:rPr lang="de-DE" sz="2000" dirty="0">
                <a:solidFill>
                  <a:schemeClr val="accent1"/>
                </a:solidFill>
              </a:rPr>
              <a:t>) Goals </a:t>
            </a:r>
            <a:r>
              <a:rPr lang="de-DE" sz="2000" dirty="0" err="1">
                <a:solidFill>
                  <a:schemeClr val="accent1"/>
                </a:solidFill>
              </a:rPr>
              <a:t>and</a:t>
            </a:r>
            <a:r>
              <a:rPr lang="de-DE" sz="2000" dirty="0">
                <a:solidFill>
                  <a:schemeClr val="accent1"/>
                </a:solidFill>
              </a:rPr>
              <a:t> </a:t>
            </a:r>
            <a:r>
              <a:rPr lang="de-DE" sz="2000" dirty="0" err="1">
                <a:solidFill>
                  <a:schemeClr val="accent1"/>
                </a:solidFill>
              </a:rPr>
              <a:t>Steps</a:t>
            </a:r>
            <a:endParaRPr lang="de-DE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8223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372</Words>
  <Application>Microsoft Macintosh PowerPoint</Application>
  <PresentationFormat>On-screen Show (16:9)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Simple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Microsoft Office User</cp:lastModifiedBy>
  <cp:revision>3</cp:revision>
  <dcterms:modified xsi:type="dcterms:W3CDTF">2025-01-08T12:57:54Z</dcterms:modified>
</cp:coreProperties>
</file>