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A0F55-13FA-401C-A1A7-3098D8B70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D74DDA-1C83-4094-8320-544E970A1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1A54C7-B909-4000-A460-ED4FF135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38B-2F3A-46BA-9AB4-D95A0A6AB9A5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B7DEAB-F30C-4C59-987B-41FC19CE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3995DA-954E-4E4E-8883-2327909D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BE9C-86D4-4113-ABF0-44ACFC3A6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13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5CB9F-2ABA-4D02-88D5-BCB503FA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C7D886-123D-4AE3-A94F-35777E64E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094A90-95D9-4B3C-B79F-674CC90B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38B-2F3A-46BA-9AB4-D95A0A6AB9A5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BFF147-2F7B-41D4-B0E5-BC1DB003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69D23D-3D04-4A83-939C-BCBE828A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BE9C-86D4-4113-ABF0-44ACFC3A6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78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2A5C8A-A52D-4360-A8F8-168F7CE47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7C7E05-EF24-4918-8656-E0F2EA62B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C92BF-DE32-48AC-8F3E-E68EE9D5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38B-2F3A-46BA-9AB4-D95A0A6AB9A5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95D92-852F-4987-834F-00E36678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E92CFD-A34A-4BBA-8684-5CA0FD70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BE9C-86D4-4113-ABF0-44ACFC3A6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41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CF9CB-92E8-45E9-8F21-9E023C70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70144-87B2-4443-BEDA-EB99A94DC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2AAE79-9C5E-4294-9D3A-A30173C7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38B-2F3A-46BA-9AB4-D95A0A6AB9A5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AFD917-B3F4-4A62-AE4F-3ECE9A9F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7D457C-F6C1-478C-A325-0B76247D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BE9C-86D4-4113-ABF0-44ACFC3A6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2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970D8-1CE1-4125-8C19-1372F331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72F7B8-96CE-46A3-BCDA-6B5D560B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0EE0F8-7F40-447F-A4E0-88486DA0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38B-2F3A-46BA-9AB4-D95A0A6AB9A5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686FC4-AA2D-440F-8662-B0B4C762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4700AE-4F9B-4EF9-8D6D-83A52D25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BE9C-86D4-4113-ABF0-44ACFC3A6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22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BEFB3-C3C3-40D8-8635-2D1A98EF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B422A7-DF55-4480-8E32-A09872D3A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D22B4B-36A4-4D5A-B94D-C140C0098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15CCF1-CE94-48B3-AD30-0CB4C442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38B-2F3A-46BA-9AB4-D95A0A6AB9A5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7FBA23-F64E-42E9-ABD6-9A5D6BCD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E7FE4E-177B-4683-854A-A1345F16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BE9C-86D4-4113-ABF0-44ACFC3A6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70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DE469-5C7D-482A-B0CC-3CF830A6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E673B8-419B-4992-8825-D692795E2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9ADC7E-144D-4FA6-9927-2D251993F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699D22-5235-4467-B3B1-7BAABD1A7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DDF065-28CE-438D-89B5-D9AF16AC2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6199AD-EC95-452B-B78E-2168479A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38B-2F3A-46BA-9AB4-D95A0A6AB9A5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D2C5BA-D078-4AA2-A2FE-DD3CCB84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8C6F70-4BE8-4BBE-9A21-B93AAC4E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BE9C-86D4-4113-ABF0-44ACFC3A6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34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09F86-829D-4E1B-B9BD-2A090EA8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A7736D-5C27-4428-AF7A-084F5F62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38B-2F3A-46BA-9AB4-D95A0A6AB9A5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0774B9-0ECD-470A-A89B-A51B2BEB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9C33C7-C259-4157-A818-D432DBA5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BE9C-86D4-4113-ABF0-44ACFC3A6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39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96DABA-C8D9-41C0-9AE9-15055C8B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38B-2F3A-46BA-9AB4-D95A0A6AB9A5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3881B6-099C-4A70-9FF9-CFEE4CB5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D2E4C8-264B-4937-912E-C115B4AD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BE9C-86D4-4113-ABF0-44ACFC3A6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29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B2F2B-6418-4007-9236-E58403E5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6CD854-95D3-41BD-BAFD-1D32D1446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23DE17-E304-41EF-A7BF-F29FCB361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C90DBC-EAA0-43C3-9B6B-0F18DF28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38B-2F3A-46BA-9AB4-D95A0A6AB9A5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8D9F10-D233-471D-9C4D-CD95A419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366AF8-4205-477D-BBE4-56E242C7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BE9C-86D4-4113-ABF0-44ACFC3A6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98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FBBCA-BDBD-4717-B088-7F549492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DA2291-5559-4053-BB20-17CDAFAA5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B7332E-46A7-4853-A01F-AFF955495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269140-D3BF-4F92-A8A9-778D25A0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38B-2F3A-46BA-9AB4-D95A0A6AB9A5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F22D02-C320-4E46-81BE-E305DD44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E558F9-D8FB-4099-B236-334C8869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BE9C-86D4-4113-ABF0-44ACFC3A6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19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3D2BC0-8166-4CB4-B4F2-D08C6FD3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FB83E4-5D56-4A60-8B66-5D3C4B3CF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9FD913-6C63-45AD-B1B0-C9648548F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8D38B-2F3A-46BA-9AB4-D95A0A6AB9A5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1B815-E5FC-4A32-BE5E-390EB8161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F1C67-CC6A-49B8-95EB-D2C765760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BE9C-86D4-4113-ABF0-44ACFC3A6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64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hyperlink" Target="https://www.lesker.com/flanges/flanges-cf-304ss/part/f0337x200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lesker.com/flanges/hardware-cf-gaskets/part/ga-03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hyperlink" Target="https://www.lesker.com/flanges/flanges-cf-304ss/part/f0600x000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lesker.com/flanges/hardware-cf-gaskets/part/ga-06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3D707-618E-480C-BCBE-8056EB6F5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Calibration system</a:t>
            </a:r>
            <a:br>
              <a:rPr lang="fr-FR" dirty="0"/>
            </a:br>
            <a:r>
              <a:rPr lang="fr-FR" dirty="0" err="1"/>
              <a:t>radioassay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1555A4-87E4-486B-91C8-49A41691C5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42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12B4D-7375-475B-930B-64645C24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20210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elements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assayed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8CE066-E354-4809-B26A-4C716CC8A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07" y="920209"/>
            <a:ext cx="11359551" cy="5799767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Guide tubes </a:t>
            </a:r>
            <a:r>
              <a:rPr lang="en-US" dirty="0"/>
              <a:t>used for the source circulation around/along the TPC:</a:t>
            </a:r>
          </a:p>
          <a:p>
            <a:pPr lvl="1"/>
            <a:r>
              <a:rPr lang="en-US" dirty="0"/>
              <a:t>2 tubes will be present in DarkSide20k</a:t>
            </a:r>
          </a:p>
          <a:p>
            <a:pPr lvl="1"/>
            <a:r>
              <a:rPr lang="en-US" dirty="0"/>
              <a:t>Each tube is ~25m long and made of several segments (11)</a:t>
            </a:r>
          </a:p>
          <a:p>
            <a:pPr lvl="1"/>
            <a:r>
              <a:rPr lang="en-US" dirty="0"/>
              <a:t>Characteristics of the tubes: 50.8 mm outer diameter,  1.6 mm thickness</a:t>
            </a:r>
          </a:p>
          <a:p>
            <a:pPr lvl="1"/>
            <a:r>
              <a:rPr lang="en-US" dirty="0"/>
              <a:t>Metric weight of the tube: 2 kg/m</a:t>
            </a:r>
          </a:p>
          <a:p>
            <a:r>
              <a:rPr lang="en-US" b="1" u="sng" dirty="0"/>
              <a:t>Flanges + gasket </a:t>
            </a:r>
            <a:r>
              <a:rPr lang="en-US" dirty="0"/>
              <a:t>used to assemble the segments of tubes:</a:t>
            </a:r>
          </a:p>
          <a:p>
            <a:pPr lvl="1"/>
            <a:r>
              <a:rPr lang="en-US" dirty="0"/>
              <a:t>Flange used (by pair) in 8 locations/tube </a:t>
            </a:r>
            <a:r>
              <a:rPr lang="en-US" dirty="0">
                <a:sym typeface="Wingdings" panose="05000000000000000000" pitchFamily="2" charset="2"/>
              </a:rPr>
              <a:t> 16 flanges used in total</a:t>
            </a:r>
            <a:endParaRPr lang="en-US" dirty="0"/>
          </a:p>
          <a:p>
            <a:pPr lvl="1"/>
            <a:r>
              <a:rPr lang="en-US" dirty="0"/>
              <a:t>A gasket is used in between each pair for leak tightness </a:t>
            </a:r>
            <a:r>
              <a:rPr lang="en-US" dirty="0">
                <a:sym typeface="Wingdings" panose="05000000000000000000" pitchFamily="2" charset="2"/>
              </a:rPr>
              <a:t> 8 gaskets used in total</a:t>
            </a:r>
            <a:endParaRPr lang="en-US" dirty="0"/>
          </a:p>
          <a:p>
            <a:pPr lvl="1"/>
            <a:r>
              <a:rPr lang="en-US" dirty="0"/>
              <a:t>Weight is 0.403 kg/unit for the flanges </a:t>
            </a:r>
            <a:r>
              <a:rPr lang="en-US" dirty="0">
                <a:sym typeface="Wingdings" panose="05000000000000000000" pitchFamily="2" charset="2"/>
              </a:rPr>
              <a:t> 6.448 kg/total</a:t>
            </a:r>
          </a:p>
          <a:p>
            <a:pPr lvl="1"/>
            <a:r>
              <a:rPr lang="en-US" dirty="0"/>
              <a:t>Weight is </a:t>
            </a:r>
            <a:r>
              <a:rPr lang="fr-FR" dirty="0"/>
              <a:t>0.018 kg/unit for the </a:t>
            </a:r>
            <a:r>
              <a:rPr lang="fr-FR" dirty="0" err="1"/>
              <a:t>gaskets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0.144 kg/total</a:t>
            </a:r>
            <a:endParaRPr lang="en-US" b="1" dirty="0"/>
          </a:p>
          <a:p>
            <a:r>
              <a:rPr lang="en-US" b="1" dirty="0"/>
              <a:t>Flanges + gasket</a:t>
            </a:r>
            <a:r>
              <a:rPr lang="en-US" dirty="0"/>
              <a:t> used for the exit of the tubes from the cryostat:</a:t>
            </a:r>
          </a:p>
          <a:p>
            <a:pPr lvl="1"/>
            <a:r>
              <a:rPr lang="en-US" dirty="0"/>
              <a:t>Single flange used for each exit of the vessel </a:t>
            </a:r>
            <a:r>
              <a:rPr lang="en-US" dirty="0">
                <a:sym typeface="Wingdings" panose="05000000000000000000" pitchFamily="2" charset="2"/>
              </a:rPr>
              <a:t> 4 flanges used in total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gasket is used for each exit  4 gaskets used in total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Weight is </a:t>
            </a:r>
            <a:r>
              <a:rPr lang="fr-FR" dirty="0"/>
              <a:t>2.611 kg/unit for the </a:t>
            </a:r>
            <a:r>
              <a:rPr lang="fr-FR" dirty="0" err="1"/>
              <a:t>flanges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10.444 kg/total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Weight is 0.062 kg/unit for the gaskets  0.248 kg/total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0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DCE4C-7E06-43C3-8265-A4A7D0C4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2188"/>
          </a:xfrm>
        </p:spPr>
        <p:txBody>
          <a:bodyPr/>
          <a:lstStyle/>
          <a:p>
            <a:r>
              <a:rPr lang="fr-FR" dirty="0"/>
              <a:t>Guide tubes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14953D7-669C-4D08-B289-A41BACD7FA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2" y="1605763"/>
            <a:ext cx="4741602" cy="525223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23BBF1D-D543-4344-B833-25CDDC3282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082" y="1787768"/>
            <a:ext cx="5299116" cy="517588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AAA5108-657B-4DAA-B337-00BCDD25DEC4}"/>
              </a:ext>
            </a:extLst>
          </p:cNvPr>
          <p:cNvSpPr txBox="1"/>
          <p:nvPr/>
        </p:nvSpPr>
        <p:spPr>
          <a:xfrm>
            <a:off x="196452" y="853784"/>
            <a:ext cx="1027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Divided</a:t>
            </a:r>
            <a:r>
              <a:rPr lang="fr-FR" dirty="0"/>
              <a:t> in </a:t>
            </a:r>
            <a:r>
              <a:rPr lang="fr-FR" dirty="0" err="1"/>
              <a:t>several</a:t>
            </a:r>
            <a:r>
              <a:rPr lang="fr-FR" dirty="0"/>
              <a:t> segments. Locations </a:t>
            </a:r>
            <a:r>
              <a:rPr lang="fr-FR" dirty="0" err="1"/>
              <a:t>indicated</a:t>
            </a:r>
            <a:r>
              <a:rPr lang="fr-FR" dirty="0"/>
              <a:t> in the captures of the official CAD.</a:t>
            </a:r>
          </a:p>
          <a:p>
            <a:r>
              <a:rPr lang="fr-FR" dirty="0"/>
              <a:t>The tubes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purchased</a:t>
            </a:r>
            <a:r>
              <a:rPr lang="fr-FR" dirty="0"/>
              <a:t> in segments of 5-6 m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cut</a:t>
            </a:r>
            <a:r>
              <a:rPr lang="fr-FR" dirty="0"/>
              <a:t> the </a:t>
            </a:r>
            <a:r>
              <a:rPr lang="fr-FR" dirty="0" err="1"/>
              <a:t>needed</a:t>
            </a:r>
            <a:r>
              <a:rPr lang="fr-FR" dirty="0"/>
              <a:t> </a:t>
            </a:r>
            <a:r>
              <a:rPr lang="fr-FR" dirty="0" err="1"/>
              <a:t>length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bending</a:t>
            </a:r>
            <a:r>
              <a:rPr lang="fr-FR" dirty="0"/>
              <a:t>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8C233BA-0EF1-47CC-816B-E37B753D507C}"/>
              </a:ext>
            </a:extLst>
          </p:cNvPr>
          <p:cNvSpPr txBox="1"/>
          <p:nvPr/>
        </p:nvSpPr>
        <p:spPr>
          <a:xfrm>
            <a:off x="9751198" y="1683823"/>
            <a:ext cx="2302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For radio </a:t>
            </a:r>
            <a:r>
              <a:rPr lang="fr-FR" dirty="0" err="1">
                <a:solidFill>
                  <a:srgbClr val="FF0000"/>
                </a:solidFill>
              </a:rPr>
              <a:t>assay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we</a:t>
            </a:r>
            <a:r>
              <a:rPr lang="fr-FR" dirty="0">
                <a:solidFill>
                  <a:srgbClr val="FF0000"/>
                </a:solidFill>
              </a:rPr>
              <a:t> plan to </a:t>
            </a:r>
            <a:r>
              <a:rPr lang="fr-FR" dirty="0" err="1">
                <a:solidFill>
                  <a:srgbClr val="FF0000"/>
                </a:solidFill>
              </a:rPr>
              <a:t>cut</a:t>
            </a:r>
            <a:r>
              <a:rPr lang="fr-FR" dirty="0">
                <a:solidFill>
                  <a:srgbClr val="FF0000"/>
                </a:solidFill>
              </a:rPr>
              <a:t> a </a:t>
            </a:r>
            <a:r>
              <a:rPr lang="fr-FR" dirty="0" err="1">
                <a:solidFill>
                  <a:srgbClr val="FF0000"/>
                </a:solidFill>
              </a:rPr>
              <a:t>sample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one segment. If 10 cm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ok, </a:t>
            </a:r>
            <a:r>
              <a:rPr lang="fr-FR" dirty="0" err="1">
                <a:solidFill>
                  <a:srgbClr val="FF0000"/>
                </a:solidFill>
              </a:rPr>
              <a:t>we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would</a:t>
            </a:r>
            <a:r>
              <a:rPr lang="fr-FR" dirty="0">
                <a:solidFill>
                  <a:srgbClr val="FF0000"/>
                </a:solidFill>
              </a:rPr>
              <a:t> go for </a:t>
            </a:r>
            <a:r>
              <a:rPr lang="fr-FR" dirty="0" err="1">
                <a:solidFill>
                  <a:srgbClr val="FF0000"/>
                </a:solidFill>
              </a:rPr>
              <a:t>that</a:t>
            </a:r>
            <a:r>
              <a:rPr lang="fr-FR" dirty="0">
                <a:solidFill>
                  <a:srgbClr val="FF0000"/>
                </a:solidFill>
              </a:rPr>
              <a:t>. The </a:t>
            </a:r>
            <a:r>
              <a:rPr lang="fr-FR" dirty="0" err="1">
                <a:solidFill>
                  <a:srgbClr val="FF0000"/>
                </a:solidFill>
              </a:rPr>
              <a:t>weight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would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be</a:t>
            </a:r>
            <a:r>
              <a:rPr lang="fr-FR" dirty="0">
                <a:solidFill>
                  <a:srgbClr val="FF0000"/>
                </a:solidFill>
              </a:rPr>
              <a:t> 200 g.</a:t>
            </a:r>
          </a:p>
          <a:p>
            <a:r>
              <a:rPr lang="fr-FR" dirty="0">
                <a:solidFill>
                  <a:srgbClr val="FF0000"/>
                </a:solidFill>
              </a:rPr>
              <a:t>Dimensions: 100 mm long, OD: 50.8 mm, </a:t>
            </a:r>
            <a:r>
              <a:rPr lang="fr-FR" dirty="0" err="1">
                <a:solidFill>
                  <a:srgbClr val="FF0000"/>
                </a:solidFill>
              </a:rPr>
              <a:t>thickness</a:t>
            </a:r>
            <a:r>
              <a:rPr lang="fr-FR" dirty="0">
                <a:solidFill>
                  <a:srgbClr val="FF0000"/>
                </a:solidFill>
              </a:rPr>
              <a:t> 1.6 </a:t>
            </a:r>
            <a:r>
              <a:rPr lang="fr-FR" dirty="0" err="1">
                <a:solidFill>
                  <a:srgbClr val="FF0000"/>
                </a:solidFill>
              </a:rPr>
              <a:t>mm.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2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DCE4C-7E06-43C3-8265-A4A7D0C4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2188"/>
          </a:xfrm>
        </p:spPr>
        <p:txBody>
          <a:bodyPr/>
          <a:lstStyle/>
          <a:p>
            <a:r>
              <a:rPr lang="fr-FR" dirty="0" err="1">
                <a:hlinkClick r:id="rId2"/>
              </a:rPr>
              <a:t>Flanges</a:t>
            </a:r>
            <a:r>
              <a:rPr lang="fr-FR" dirty="0"/>
              <a:t> for segments </a:t>
            </a:r>
            <a:r>
              <a:rPr lang="fr-FR" dirty="0" err="1"/>
              <a:t>assembly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EF9AEB1-427A-4640-BB51-6C471EA97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859" y="3839826"/>
            <a:ext cx="5155130" cy="301817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256F6EF-B28E-49A0-A446-0816C307B6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6" y="960790"/>
            <a:ext cx="2700433" cy="27004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EE9606-31F7-46EF-9F79-1D49943E25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197" y="782187"/>
            <a:ext cx="2685792" cy="27934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B73074-6EA7-41E8-B029-4FC24BDC0F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710" y="782187"/>
            <a:ext cx="5873284" cy="4261712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1BCB494-B234-406D-9D9C-742F3566DC5C}"/>
              </a:ext>
            </a:extLst>
          </p:cNvPr>
          <p:cNvCxnSpPr/>
          <p:nvPr/>
        </p:nvCxnSpPr>
        <p:spPr>
          <a:xfrm flipV="1">
            <a:off x="6096000" y="2725445"/>
            <a:ext cx="0" cy="2805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3042B9F-C7EC-4193-AB2D-FD2332376EF8}"/>
              </a:ext>
            </a:extLst>
          </p:cNvPr>
          <p:cNvSpPr txBox="1"/>
          <p:nvPr/>
        </p:nvSpPr>
        <p:spPr>
          <a:xfrm>
            <a:off x="5699464" y="5530788"/>
            <a:ext cx="509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They will be located at these 4 locations (+ </a:t>
            </a:r>
            <a:r>
              <a:rPr lang="en-US" dirty="0" err="1"/>
              <a:t>symetry</a:t>
            </a:r>
            <a:r>
              <a:rPr lang="en-US" dirty="0"/>
              <a:t>).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5A9FBF-D21F-4D8D-B13C-9483E7C16C86}"/>
              </a:ext>
            </a:extLst>
          </p:cNvPr>
          <p:cNvSpPr txBox="1"/>
          <p:nvPr/>
        </p:nvSpPr>
        <p:spPr>
          <a:xfrm>
            <a:off x="5044550" y="6075813"/>
            <a:ext cx="6976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 </a:t>
            </a:r>
            <a:r>
              <a:rPr lang="fr-FR" dirty="0" err="1">
                <a:solidFill>
                  <a:srgbClr val="FF0000"/>
                </a:solidFill>
              </a:rPr>
              <a:t>spare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flange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available</a:t>
            </a:r>
            <a:r>
              <a:rPr lang="fr-FR" dirty="0">
                <a:solidFill>
                  <a:srgbClr val="FF0000"/>
                </a:solidFill>
              </a:rPr>
              <a:t> for radio </a:t>
            </a:r>
            <a:r>
              <a:rPr lang="fr-FR" dirty="0" err="1">
                <a:solidFill>
                  <a:srgbClr val="FF0000"/>
                </a:solidFill>
              </a:rPr>
              <a:t>assay</a:t>
            </a:r>
            <a:r>
              <a:rPr lang="fr-FR" dirty="0">
                <a:solidFill>
                  <a:srgbClr val="FF0000"/>
                </a:solidFill>
              </a:rPr>
              <a:t>. Dimensions </a:t>
            </a:r>
            <a:r>
              <a:rPr lang="fr-FR" dirty="0" err="1">
                <a:solidFill>
                  <a:srgbClr val="FF0000"/>
                </a:solidFill>
              </a:rPr>
              <a:t>given</a:t>
            </a:r>
            <a:r>
              <a:rPr lang="fr-FR" dirty="0">
                <a:solidFill>
                  <a:srgbClr val="FF0000"/>
                </a:solidFill>
              </a:rPr>
              <a:t> on </a:t>
            </a:r>
            <a:r>
              <a:rPr lang="fr-FR" dirty="0" err="1">
                <a:solidFill>
                  <a:srgbClr val="FF0000"/>
                </a:solidFill>
              </a:rPr>
              <a:t>this</a:t>
            </a:r>
            <a:r>
              <a:rPr lang="fr-FR" dirty="0">
                <a:solidFill>
                  <a:srgbClr val="FF0000"/>
                </a:solidFill>
              </a:rPr>
              <a:t> slide.</a:t>
            </a:r>
          </a:p>
          <a:p>
            <a:r>
              <a:rPr lang="fr-FR" dirty="0" err="1">
                <a:solidFill>
                  <a:srgbClr val="FF0000"/>
                </a:solidFill>
              </a:rPr>
              <a:t>Weight</a:t>
            </a:r>
            <a:r>
              <a:rPr lang="fr-FR" dirty="0">
                <a:solidFill>
                  <a:srgbClr val="FF0000"/>
                </a:solidFill>
              </a:rPr>
              <a:t>: 403g.</a:t>
            </a:r>
          </a:p>
        </p:txBody>
      </p:sp>
    </p:spTree>
    <p:extLst>
      <p:ext uri="{BB962C8B-B14F-4D97-AF65-F5344CB8AC3E}">
        <p14:creationId xmlns:p14="http://schemas.microsoft.com/office/powerpoint/2010/main" val="429322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DCE4C-7E06-43C3-8265-A4A7D0C4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2188"/>
          </a:xfrm>
        </p:spPr>
        <p:txBody>
          <a:bodyPr/>
          <a:lstStyle/>
          <a:p>
            <a:r>
              <a:rPr lang="fr-FR" dirty="0" err="1">
                <a:hlinkClick r:id="rId2"/>
              </a:rPr>
              <a:t>Gaskets</a:t>
            </a:r>
            <a:r>
              <a:rPr lang="fr-FR" dirty="0"/>
              <a:t> for </a:t>
            </a:r>
            <a:r>
              <a:rPr lang="fr-FR" dirty="0" err="1"/>
              <a:t>flanges</a:t>
            </a:r>
            <a:r>
              <a:rPr lang="fr-FR" dirty="0"/>
              <a:t> for segments </a:t>
            </a:r>
            <a:r>
              <a:rPr lang="fr-FR" dirty="0" err="1"/>
              <a:t>assembly</a:t>
            </a:r>
            <a:endParaRPr lang="fr-FR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897BB37B-8770-41E9-80F7-297E5E1F14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331" y="3960032"/>
            <a:ext cx="3348217" cy="28979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FBF9D1-C0B9-4C43-A349-D42EAB5D7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31" y="1430798"/>
            <a:ext cx="3200847" cy="20672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4A1DCC7-848D-4251-AC3E-4B8074FA39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356" y="4817770"/>
            <a:ext cx="2785973" cy="178164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068220C-6012-4187-9C09-ABE01B1009D3}"/>
              </a:ext>
            </a:extLst>
          </p:cNvPr>
          <p:cNvSpPr txBox="1"/>
          <p:nvPr/>
        </p:nvSpPr>
        <p:spPr>
          <a:xfrm>
            <a:off x="5818727" y="1670898"/>
            <a:ext cx="365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Same</a:t>
            </a:r>
            <a:r>
              <a:rPr lang="fr-FR" dirty="0"/>
              <a:t> location as the </a:t>
            </a:r>
            <a:r>
              <a:rPr lang="fr-FR" dirty="0" err="1"/>
              <a:t>flanges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FB10EC2-3B7D-4CE7-B8F5-451FCAD0BC12}"/>
              </a:ext>
            </a:extLst>
          </p:cNvPr>
          <p:cNvSpPr txBox="1"/>
          <p:nvPr/>
        </p:nvSpPr>
        <p:spPr>
          <a:xfrm>
            <a:off x="4352092" y="3891906"/>
            <a:ext cx="699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 </a:t>
            </a:r>
            <a:r>
              <a:rPr lang="fr-FR" dirty="0" err="1">
                <a:solidFill>
                  <a:srgbClr val="FF0000"/>
                </a:solidFill>
              </a:rPr>
              <a:t>spare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gasket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available</a:t>
            </a:r>
            <a:r>
              <a:rPr lang="fr-FR" dirty="0">
                <a:solidFill>
                  <a:srgbClr val="FF0000"/>
                </a:solidFill>
              </a:rPr>
              <a:t> for radio </a:t>
            </a:r>
            <a:r>
              <a:rPr lang="fr-FR" dirty="0" err="1">
                <a:solidFill>
                  <a:srgbClr val="FF0000"/>
                </a:solidFill>
              </a:rPr>
              <a:t>assay</a:t>
            </a:r>
            <a:r>
              <a:rPr lang="fr-FR" dirty="0">
                <a:solidFill>
                  <a:srgbClr val="FF0000"/>
                </a:solidFill>
              </a:rPr>
              <a:t>. Dimensions </a:t>
            </a:r>
            <a:r>
              <a:rPr lang="fr-FR" dirty="0" err="1">
                <a:solidFill>
                  <a:srgbClr val="FF0000"/>
                </a:solidFill>
              </a:rPr>
              <a:t>given</a:t>
            </a:r>
            <a:r>
              <a:rPr lang="fr-FR" dirty="0">
                <a:solidFill>
                  <a:srgbClr val="FF0000"/>
                </a:solidFill>
              </a:rPr>
              <a:t> on </a:t>
            </a:r>
            <a:r>
              <a:rPr lang="fr-FR" dirty="0" err="1">
                <a:solidFill>
                  <a:srgbClr val="FF0000"/>
                </a:solidFill>
              </a:rPr>
              <a:t>this</a:t>
            </a:r>
            <a:r>
              <a:rPr lang="fr-FR" dirty="0">
                <a:solidFill>
                  <a:srgbClr val="FF0000"/>
                </a:solidFill>
              </a:rPr>
              <a:t> slide.</a:t>
            </a:r>
          </a:p>
          <a:p>
            <a:r>
              <a:rPr lang="fr-FR" dirty="0" err="1">
                <a:solidFill>
                  <a:srgbClr val="FF0000"/>
                </a:solidFill>
              </a:rPr>
              <a:t>Weight</a:t>
            </a:r>
            <a:r>
              <a:rPr lang="fr-FR" dirty="0">
                <a:solidFill>
                  <a:srgbClr val="FF0000"/>
                </a:solidFill>
              </a:rPr>
              <a:t>: 18g.</a:t>
            </a:r>
          </a:p>
        </p:txBody>
      </p:sp>
    </p:spTree>
    <p:extLst>
      <p:ext uri="{BB962C8B-B14F-4D97-AF65-F5344CB8AC3E}">
        <p14:creationId xmlns:p14="http://schemas.microsoft.com/office/powerpoint/2010/main" val="56974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DCE4C-7E06-43C3-8265-A4A7D0C4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2188"/>
          </a:xfrm>
        </p:spPr>
        <p:txBody>
          <a:bodyPr/>
          <a:lstStyle/>
          <a:p>
            <a:r>
              <a:rPr lang="fr-FR" dirty="0" err="1">
                <a:hlinkClick r:id="rId2"/>
              </a:rPr>
              <a:t>Flanges</a:t>
            </a:r>
            <a:r>
              <a:rPr lang="fr-FR" dirty="0"/>
              <a:t> for </a:t>
            </a:r>
            <a:r>
              <a:rPr lang="fr-FR" dirty="0" err="1"/>
              <a:t>vessel</a:t>
            </a:r>
            <a:r>
              <a:rPr lang="fr-FR" dirty="0"/>
              <a:t> exit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F6BA8B2-24A0-4852-8C76-27F94DC54E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9" y="1424220"/>
            <a:ext cx="1981919" cy="19819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9CEC07-93CA-4F6D-A8E7-8BBC10A67D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690" y="1179781"/>
            <a:ext cx="3083110" cy="2402742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CA1CF18D-C187-4733-A8DE-9A99A3683E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876" y="3792481"/>
            <a:ext cx="4650503" cy="230819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1A6A83A-B059-4322-8A29-5900B1EA711B}"/>
              </a:ext>
            </a:extLst>
          </p:cNvPr>
          <p:cNvSpPr txBox="1"/>
          <p:nvPr/>
        </p:nvSpPr>
        <p:spPr>
          <a:xfrm>
            <a:off x="5492151" y="881217"/>
            <a:ext cx="6590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NB: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flanges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machined</a:t>
            </a:r>
            <a:r>
              <a:rPr lang="fr-FR" dirty="0"/>
              <a:t> to let the guide tube go </a:t>
            </a:r>
            <a:r>
              <a:rPr lang="fr-FR" dirty="0" err="1"/>
              <a:t>through</a:t>
            </a:r>
            <a:endParaRPr lang="fr-FR" dirty="0"/>
          </a:p>
          <a:p>
            <a:r>
              <a:rPr lang="fr-FR" dirty="0"/>
              <a:t>So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weight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the </a:t>
            </a:r>
            <a:r>
              <a:rPr lang="fr-FR" dirty="0" err="1"/>
              <a:t>blank</a:t>
            </a:r>
            <a:r>
              <a:rPr lang="fr-FR" dirty="0"/>
              <a:t> </a:t>
            </a:r>
            <a:r>
              <a:rPr lang="fr-FR" dirty="0" err="1"/>
              <a:t>flanges</a:t>
            </a:r>
            <a:r>
              <a:rPr lang="fr-FR" dirty="0"/>
              <a:t> (2.611 kg)… hard to </a:t>
            </a:r>
            <a:r>
              <a:rPr lang="fr-FR" dirty="0" err="1"/>
              <a:t>estimate</a:t>
            </a:r>
            <a:r>
              <a:rPr lang="fr-FR" dirty="0"/>
              <a:t>. </a:t>
            </a:r>
            <a:r>
              <a:rPr lang="fr-FR" dirty="0" err="1"/>
              <a:t>Maybe</a:t>
            </a:r>
            <a:r>
              <a:rPr lang="fr-FR" dirty="0"/>
              <a:t> 2/3 of the unit </a:t>
            </a:r>
            <a:r>
              <a:rPr lang="fr-FR" dirty="0" err="1"/>
              <a:t>weight</a:t>
            </a:r>
            <a:r>
              <a:rPr lang="fr-FR" dirty="0"/>
              <a:t>: </a:t>
            </a:r>
            <a:r>
              <a:rPr lang="fr-FR" b="1" dirty="0"/>
              <a:t>1.74 kg</a:t>
            </a:r>
            <a:r>
              <a:rPr lang="fr-FR" dirty="0"/>
              <a:t>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0221EE9-9E99-44B2-8EEE-7EF4F330EF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333" y="1971421"/>
            <a:ext cx="5627722" cy="37611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D8ED34C-A08F-4589-A00C-DFE71F068EBB}"/>
              </a:ext>
            </a:extLst>
          </p:cNvPr>
          <p:cNvSpPr/>
          <p:nvPr/>
        </p:nvSpPr>
        <p:spPr>
          <a:xfrm>
            <a:off x="7056408" y="2812211"/>
            <a:ext cx="828135" cy="448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167C418-2BD8-40A5-B3C7-8BED0FA3B5B7}"/>
              </a:ext>
            </a:extLst>
          </p:cNvPr>
          <p:cNvSpPr txBox="1"/>
          <p:nvPr/>
        </p:nvSpPr>
        <p:spPr>
          <a:xfrm>
            <a:off x="5678205" y="5792117"/>
            <a:ext cx="524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They</a:t>
            </a:r>
            <a:r>
              <a:rPr lang="fr-FR" dirty="0"/>
              <a:t> are </a:t>
            </a:r>
            <a:r>
              <a:rPr lang="fr-FR" dirty="0" err="1"/>
              <a:t>located</a:t>
            </a:r>
            <a:r>
              <a:rPr lang="fr-FR" dirty="0"/>
              <a:t> on top the </a:t>
            </a:r>
            <a:r>
              <a:rPr lang="fr-FR" dirty="0" err="1"/>
              <a:t>chimney</a:t>
            </a:r>
            <a:r>
              <a:rPr lang="fr-FR" dirty="0"/>
              <a:t> to exit the </a:t>
            </a:r>
            <a:r>
              <a:rPr lang="fr-FR" dirty="0" err="1"/>
              <a:t>vessel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64CF0D-556C-4C03-AFF3-EE41414B0CCA}"/>
              </a:ext>
            </a:extLst>
          </p:cNvPr>
          <p:cNvSpPr txBox="1"/>
          <p:nvPr/>
        </p:nvSpPr>
        <p:spPr>
          <a:xfrm>
            <a:off x="35339" y="6163853"/>
            <a:ext cx="6976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 </a:t>
            </a:r>
            <a:r>
              <a:rPr lang="fr-FR" dirty="0" err="1">
                <a:solidFill>
                  <a:srgbClr val="FF0000"/>
                </a:solidFill>
              </a:rPr>
              <a:t>spare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flange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available</a:t>
            </a:r>
            <a:r>
              <a:rPr lang="fr-FR" dirty="0">
                <a:solidFill>
                  <a:srgbClr val="FF0000"/>
                </a:solidFill>
              </a:rPr>
              <a:t> for radio </a:t>
            </a:r>
            <a:r>
              <a:rPr lang="fr-FR" dirty="0" err="1">
                <a:solidFill>
                  <a:srgbClr val="FF0000"/>
                </a:solidFill>
              </a:rPr>
              <a:t>assay</a:t>
            </a:r>
            <a:r>
              <a:rPr lang="fr-FR" dirty="0">
                <a:solidFill>
                  <a:srgbClr val="FF0000"/>
                </a:solidFill>
              </a:rPr>
              <a:t>. Dimensions </a:t>
            </a:r>
            <a:r>
              <a:rPr lang="fr-FR" dirty="0" err="1">
                <a:solidFill>
                  <a:srgbClr val="FF0000"/>
                </a:solidFill>
              </a:rPr>
              <a:t>given</a:t>
            </a:r>
            <a:r>
              <a:rPr lang="fr-FR" dirty="0">
                <a:solidFill>
                  <a:srgbClr val="FF0000"/>
                </a:solidFill>
              </a:rPr>
              <a:t> on </a:t>
            </a:r>
            <a:r>
              <a:rPr lang="fr-FR" dirty="0" err="1">
                <a:solidFill>
                  <a:srgbClr val="FF0000"/>
                </a:solidFill>
              </a:rPr>
              <a:t>this</a:t>
            </a:r>
            <a:r>
              <a:rPr lang="fr-FR" dirty="0">
                <a:solidFill>
                  <a:srgbClr val="FF0000"/>
                </a:solidFill>
              </a:rPr>
              <a:t> slide.</a:t>
            </a:r>
          </a:p>
          <a:p>
            <a:r>
              <a:rPr lang="fr-FR" dirty="0" err="1">
                <a:solidFill>
                  <a:srgbClr val="FF0000"/>
                </a:solidFill>
              </a:rPr>
              <a:t>Weight</a:t>
            </a:r>
            <a:r>
              <a:rPr lang="fr-FR" dirty="0">
                <a:solidFill>
                  <a:srgbClr val="FF0000"/>
                </a:solidFill>
              </a:rPr>
              <a:t>: 2.611 kg.</a:t>
            </a:r>
          </a:p>
        </p:txBody>
      </p:sp>
    </p:spTree>
    <p:extLst>
      <p:ext uri="{BB962C8B-B14F-4D97-AF65-F5344CB8AC3E}">
        <p14:creationId xmlns:p14="http://schemas.microsoft.com/office/powerpoint/2010/main" val="157704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DCE4C-7E06-43C3-8265-A4A7D0C4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2188"/>
          </a:xfrm>
        </p:spPr>
        <p:txBody>
          <a:bodyPr/>
          <a:lstStyle/>
          <a:p>
            <a:r>
              <a:rPr lang="fr-FR" dirty="0" err="1">
                <a:hlinkClick r:id="rId2"/>
              </a:rPr>
              <a:t>Gaskets</a:t>
            </a:r>
            <a:r>
              <a:rPr lang="fr-FR" dirty="0"/>
              <a:t> for </a:t>
            </a:r>
            <a:r>
              <a:rPr lang="fr-FR" dirty="0" err="1"/>
              <a:t>flanges</a:t>
            </a:r>
            <a:r>
              <a:rPr lang="fr-FR" dirty="0"/>
              <a:t> for </a:t>
            </a:r>
            <a:r>
              <a:rPr lang="fr-FR" dirty="0" err="1"/>
              <a:t>vessel</a:t>
            </a:r>
            <a:r>
              <a:rPr lang="fr-FR" dirty="0"/>
              <a:t> exit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AF2DB06-0E26-4BA4-BA9D-CBC527A116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698" y="3845331"/>
            <a:ext cx="3480739" cy="30126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966A77-F5C1-4B9D-A585-A606CB115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62" y="1485629"/>
            <a:ext cx="3343742" cy="19433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C53079-603C-421E-AD14-9D384363AB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569" y="4332468"/>
            <a:ext cx="3669450" cy="214470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38BAB4D-E144-4C14-92BC-EA322B5F29FB}"/>
              </a:ext>
            </a:extLst>
          </p:cNvPr>
          <p:cNvSpPr txBox="1"/>
          <p:nvPr/>
        </p:nvSpPr>
        <p:spPr>
          <a:xfrm>
            <a:off x="5845360" y="2272648"/>
            <a:ext cx="365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Same</a:t>
            </a:r>
            <a:r>
              <a:rPr lang="fr-FR" dirty="0"/>
              <a:t> location as the </a:t>
            </a:r>
            <a:r>
              <a:rPr lang="fr-FR" dirty="0" err="1"/>
              <a:t>flanges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000391-D7C4-41A0-884C-36CC7C362C4C}"/>
              </a:ext>
            </a:extLst>
          </p:cNvPr>
          <p:cNvSpPr txBox="1"/>
          <p:nvPr/>
        </p:nvSpPr>
        <p:spPr>
          <a:xfrm>
            <a:off x="4369345" y="3105834"/>
            <a:ext cx="699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 </a:t>
            </a:r>
            <a:r>
              <a:rPr lang="fr-FR" dirty="0" err="1">
                <a:solidFill>
                  <a:srgbClr val="FF0000"/>
                </a:solidFill>
              </a:rPr>
              <a:t>spare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gasket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available</a:t>
            </a:r>
            <a:r>
              <a:rPr lang="fr-FR" dirty="0">
                <a:solidFill>
                  <a:srgbClr val="FF0000"/>
                </a:solidFill>
              </a:rPr>
              <a:t> for radio </a:t>
            </a:r>
            <a:r>
              <a:rPr lang="fr-FR" dirty="0" err="1">
                <a:solidFill>
                  <a:srgbClr val="FF0000"/>
                </a:solidFill>
              </a:rPr>
              <a:t>assay</a:t>
            </a:r>
            <a:r>
              <a:rPr lang="fr-FR" dirty="0">
                <a:solidFill>
                  <a:srgbClr val="FF0000"/>
                </a:solidFill>
              </a:rPr>
              <a:t>. Dimensions </a:t>
            </a:r>
            <a:r>
              <a:rPr lang="fr-FR" dirty="0" err="1">
                <a:solidFill>
                  <a:srgbClr val="FF0000"/>
                </a:solidFill>
              </a:rPr>
              <a:t>given</a:t>
            </a:r>
            <a:r>
              <a:rPr lang="fr-FR" dirty="0">
                <a:solidFill>
                  <a:srgbClr val="FF0000"/>
                </a:solidFill>
              </a:rPr>
              <a:t> on </a:t>
            </a:r>
            <a:r>
              <a:rPr lang="fr-FR" dirty="0" err="1">
                <a:solidFill>
                  <a:srgbClr val="FF0000"/>
                </a:solidFill>
              </a:rPr>
              <a:t>this</a:t>
            </a:r>
            <a:r>
              <a:rPr lang="fr-FR" dirty="0">
                <a:solidFill>
                  <a:srgbClr val="FF0000"/>
                </a:solidFill>
              </a:rPr>
              <a:t> slide.</a:t>
            </a:r>
          </a:p>
          <a:p>
            <a:r>
              <a:rPr lang="fr-FR" dirty="0" err="1">
                <a:solidFill>
                  <a:srgbClr val="FF0000"/>
                </a:solidFill>
              </a:rPr>
              <a:t>Weight</a:t>
            </a:r>
            <a:r>
              <a:rPr lang="fr-FR" dirty="0">
                <a:solidFill>
                  <a:srgbClr val="FF0000"/>
                </a:solidFill>
              </a:rPr>
              <a:t>: 62 g.</a:t>
            </a:r>
          </a:p>
        </p:txBody>
      </p:sp>
    </p:spTree>
    <p:extLst>
      <p:ext uri="{BB962C8B-B14F-4D97-AF65-F5344CB8AC3E}">
        <p14:creationId xmlns:p14="http://schemas.microsoft.com/office/powerpoint/2010/main" val="8367616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466</Words>
  <Application>Microsoft Office PowerPoint</Application>
  <PresentationFormat>Grand écran</PresentationFormat>
  <Paragraphs>40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Thème Office</vt:lpstr>
      <vt:lpstr>Calibration system radioassay</vt:lpstr>
      <vt:lpstr>The elements to be assayed</vt:lpstr>
      <vt:lpstr>Guide tubes</vt:lpstr>
      <vt:lpstr>Flanges for segments assembly</vt:lpstr>
      <vt:lpstr>Gaskets for flanges for segments assembly</vt:lpstr>
      <vt:lpstr>Flanges for vessel exit</vt:lpstr>
      <vt:lpstr>Gaskets for flanges for vessel exit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system radioassay</dc:title>
  <dc:creator>Pierre Barrillon</dc:creator>
  <cp:lastModifiedBy>Pierre Barrillon</cp:lastModifiedBy>
  <cp:revision>17</cp:revision>
  <dcterms:created xsi:type="dcterms:W3CDTF">2024-12-06T14:59:11Z</dcterms:created>
  <dcterms:modified xsi:type="dcterms:W3CDTF">2024-12-06T15:51:36Z</dcterms:modified>
</cp:coreProperties>
</file>