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256" r:id="rId2"/>
    <p:sldId id="287" r:id="rId3"/>
    <p:sldId id="266" r:id="rId4"/>
    <p:sldId id="291" r:id="rId5"/>
    <p:sldId id="292" r:id="rId6"/>
    <p:sldId id="272" r:id="rId7"/>
    <p:sldId id="273" r:id="rId8"/>
    <p:sldId id="286" r:id="rId9"/>
    <p:sldId id="274" r:id="rId10"/>
    <p:sldId id="275" r:id="rId11"/>
    <p:sldId id="277" r:id="rId12"/>
    <p:sldId id="288" r:id="rId13"/>
    <p:sldId id="278" r:id="rId14"/>
    <p:sldId id="279" r:id="rId15"/>
    <p:sldId id="281" r:id="rId16"/>
    <p:sldId id="282" r:id="rId17"/>
    <p:sldId id="283" r:id="rId18"/>
    <p:sldId id="284" r:id="rId19"/>
    <p:sldId id="293" r:id="rId20"/>
    <p:sldId id="289" r:id="rId21"/>
    <p:sldId id="29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9500" autoAdjust="0"/>
  </p:normalViewPr>
  <p:slideViewPr>
    <p:cSldViewPr snapToObjects="1">
      <p:cViewPr>
        <p:scale>
          <a:sx n="75" d="100"/>
          <a:sy n="75" d="100"/>
        </p:scale>
        <p:origin x="-10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qe_results-analyse%20greg\tuesday\xhpd\xhpd_rotated_al_same_as_monday_range20_10_samples.q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0611424437015216"/>
          <c:y val="3.9162326931355788E-2"/>
          <c:w val="0.7914302305172054"/>
          <c:h val="0.79705147967615164"/>
        </c:manualLayout>
      </c:layout>
      <c:scatterChart>
        <c:scatterStyle val="lineMarker"/>
        <c:ser>
          <c:idx val="0"/>
          <c:order val="0"/>
          <c:tx>
            <c:v>X-HPD Photocathode standard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xhpd_rotated_al_same_as_monday_!$A$1:$A$81</c:f>
              <c:numCache>
                <c:formatCode>General</c:formatCode>
                <c:ptCount val="81"/>
                <c:pt idx="0">
                  <c:v>299.98799999999949</c:v>
                </c:pt>
                <c:pt idx="1">
                  <c:v>304.98499999999956</c:v>
                </c:pt>
                <c:pt idx="2">
                  <c:v>310.017</c:v>
                </c:pt>
                <c:pt idx="3">
                  <c:v>315.00799999999964</c:v>
                </c:pt>
                <c:pt idx="4">
                  <c:v>319.99699999999916</c:v>
                </c:pt>
                <c:pt idx="5">
                  <c:v>324.98200000000003</c:v>
                </c:pt>
                <c:pt idx="6">
                  <c:v>330.00099999999969</c:v>
                </c:pt>
                <c:pt idx="7">
                  <c:v>335.017</c:v>
                </c:pt>
                <c:pt idx="8">
                  <c:v>339.99299999999937</c:v>
                </c:pt>
                <c:pt idx="9">
                  <c:v>345.00200000000001</c:v>
                </c:pt>
                <c:pt idx="10">
                  <c:v>350.00799999999964</c:v>
                </c:pt>
                <c:pt idx="11">
                  <c:v>355.01</c:v>
                </c:pt>
                <c:pt idx="12">
                  <c:v>360.00900000000001</c:v>
                </c:pt>
                <c:pt idx="13">
                  <c:v>365.005</c:v>
                </c:pt>
                <c:pt idx="14">
                  <c:v>369.99599999999919</c:v>
                </c:pt>
                <c:pt idx="15">
                  <c:v>374.98499999999956</c:v>
                </c:pt>
                <c:pt idx="16">
                  <c:v>380.00599999999969</c:v>
                </c:pt>
                <c:pt idx="17">
                  <c:v>384.98599999999936</c:v>
                </c:pt>
                <c:pt idx="18">
                  <c:v>390</c:v>
                </c:pt>
                <c:pt idx="19">
                  <c:v>395.01</c:v>
                </c:pt>
                <c:pt idx="20">
                  <c:v>400.01599999999956</c:v>
                </c:pt>
                <c:pt idx="21">
                  <c:v>405.01799999999969</c:v>
                </c:pt>
                <c:pt idx="22">
                  <c:v>410.01499999999999</c:v>
                </c:pt>
                <c:pt idx="23">
                  <c:v>415.00900000000001</c:v>
                </c:pt>
                <c:pt idx="24">
                  <c:v>419.99899999999923</c:v>
                </c:pt>
                <c:pt idx="25">
                  <c:v>424.98399999999918</c:v>
                </c:pt>
                <c:pt idx="26">
                  <c:v>430.00200000000001</c:v>
                </c:pt>
                <c:pt idx="27">
                  <c:v>435.01499999999999</c:v>
                </c:pt>
                <c:pt idx="28">
                  <c:v>439.98699999999923</c:v>
                </c:pt>
                <c:pt idx="29">
                  <c:v>444.99199999999917</c:v>
                </c:pt>
                <c:pt idx="30">
                  <c:v>449.99199999999917</c:v>
                </c:pt>
                <c:pt idx="31">
                  <c:v>454.98699999999923</c:v>
                </c:pt>
                <c:pt idx="32">
                  <c:v>460.01400000000001</c:v>
                </c:pt>
                <c:pt idx="33">
                  <c:v>465</c:v>
                </c:pt>
                <c:pt idx="34">
                  <c:v>470.01799999999969</c:v>
                </c:pt>
                <c:pt idx="35">
                  <c:v>474.99400000000003</c:v>
                </c:pt>
                <c:pt idx="36">
                  <c:v>480.00200000000001</c:v>
                </c:pt>
                <c:pt idx="37">
                  <c:v>485.005</c:v>
                </c:pt>
                <c:pt idx="38">
                  <c:v>490.00299999999999</c:v>
                </c:pt>
                <c:pt idx="39">
                  <c:v>494.99599999999919</c:v>
                </c:pt>
                <c:pt idx="40">
                  <c:v>499.98399999999918</c:v>
                </c:pt>
                <c:pt idx="41">
                  <c:v>505.00200000000001</c:v>
                </c:pt>
                <c:pt idx="42">
                  <c:v>510.01599999999956</c:v>
                </c:pt>
                <c:pt idx="43">
                  <c:v>514.98800000000051</c:v>
                </c:pt>
                <c:pt idx="44">
                  <c:v>519.99099999999999</c:v>
                </c:pt>
                <c:pt idx="45">
                  <c:v>524.98800000000051</c:v>
                </c:pt>
                <c:pt idx="46">
                  <c:v>530.01599999999996</c:v>
                </c:pt>
                <c:pt idx="47">
                  <c:v>535.00199999999938</c:v>
                </c:pt>
                <c:pt idx="48">
                  <c:v>539.98199999999997</c:v>
                </c:pt>
                <c:pt idx="49">
                  <c:v>544.99300000000005</c:v>
                </c:pt>
                <c:pt idx="50">
                  <c:v>549.99800000000005</c:v>
                </c:pt>
                <c:pt idx="51">
                  <c:v>554.99699999999996</c:v>
                </c:pt>
                <c:pt idx="52">
                  <c:v>559.99099999999999</c:v>
                </c:pt>
                <c:pt idx="53">
                  <c:v>565.01400000000001</c:v>
                </c:pt>
                <c:pt idx="54">
                  <c:v>569.995</c:v>
                </c:pt>
                <c:pt idx="55">
                  <c:v>575.005</c:v>
                </c:pt>
                <c:pt idx="56">
                  <c:v>580.01</c:v>
                </c:pt>
                <c:pt idx="57">
                  <c:v>585.00800000000004</c:v>
                </c:pt>
                <c:pt idx="58">
                  <c:v>590</c:v>
                </c:pt>
                <c:pt idx="59">
                  <c:v>594.98599999999999</c:v>
                </c:pt>
                <c:pt idx="60">
                  <c:v>600</c:v>
                </c:pt>
                <c:pt idx="61">
                  <c:v>605.00900000000001</c:v>
                </c:pt>
                <c:pt idx="62">
                  <c:v>610.01</c:v>
                </c:pt>
                <c:pt idx="63">
                  <c:v>615.005</c:v>
                </c:pt>
                <c:pt idx="64">
                  <c:v>619.99300000000005</c:v>
                </c:pt>
                <c:pt idx="65">
                  <c:v>625.00900000000001</c:v>
                </c:pt>
                <c:pt idx="66">
                  <c:v>629.98299999999949</c:v>
                </c:pt>
                <c:pt idx="67">
                  <c:v>634.98599999999999</c:v>
                </c:pt>
                <c:pt idx="68">
                  <c:v>640.01599999999996</c:v>
                </c:pt>
                <c:pt idx="69">
                  <c:v>645.00400000000002</c:v>
                </c:pt>
                <c:pt idx="70">
                  <c:v>649.98500000000001</c:v>
                </c:pt>
                <c:pt idx="71">
                  <c:v>654.99400000000003</c:v>
                </c:pt>
                <c:pt idx="72">
                  <c:v>659.995</c:v>
                </c:pt>
                <c:pt idx="73">
                  <c:v>664.98900000000003</c:v>
                </c:pt>
                <c:pt idx="74">
                  <c:v>670.01</c:v>
                </c:pt>
                <c:pt idx="75">
                  <c:v>674.98900000000003</c:v>
                </c:pt>
                <c:pt idx="76">
                  <c:v>679.995</c:v>
                </c:pt>
                <c:pt idx="77">
                  <c:v>684.99300000000005</c:v>
                </c:pt>
                <c:pt idx="78">
                  <c:v>689.98299999999949</c:v>
                </c:pt>
                <c:pt idx="79">
                  <c:v>695</c:v>
                </c:pt>
                <c:pt idx="80">
                  <c:v>700.00800000000004</c:v>
                </c:pt>
              </c:numCache>
            </c:numRef>
          </c:xVal>
          <c:yVal>
            <c:numRef>
              <c:f>xhpd_rotated_al_same_as_monday_!$B$1:$B$81</c:f>
              <c:numCache>
                <c:formatCode>General</c:formatCode>
                <c:ptCount val="81"/>
                <c:pt idx="0">
                  <c:v>15.360500000000016</c:v>
                </c:pt>
                <c:pt idx="1">
                  <c:v>19.257400000000001</c:v>
                </c:pt>
                <c:pt idx="2">
                  <c:v>22.820699999999967</c:v>
                </c:pt>
                <c:pt idx="3">
                  <c:v>25.641200000000001</c:v>
                </c:pt>
                <c:pt idx="4">
                  <c:v>27.691700000000001</c:v>
                </c:pt>
                <c:pt idx="5">
                  <c:v>30.201000000000001</c:v>
                </c:pt>
                <c:pt idx="6">
                  <c:v>32.084200000000003</c:v>
                </c:pt>
                <c:pt idx="7">
                  <c:v>33.333000000000006</c:v>
                </c:pt>
                <c:pt idx="8">
                  <c:v>34.352200000000003</c:v>
                </c:pt>
                <c:pt idx="9">
                  <c:v>34.64</c:v>
                </c:pt>
                <c:pt idx="10">
                  <c:v>34.487400000000001</c:v>
                </c:pt>
                <c:pt idx="11">
                  <c:v>34.914299999999997</c:v>
                </c:pt>
                <c:pt idx="12">
                  <c:v>35.234500000000011</c:v>
                </c:pt>
                <c:pt idx="13">
                  <c:v>35.618300000000012</c:v>
                </c:pt>
                <c:pt idx="14">
                  <c:v>35.652200000000001</c:v>
                </c:pt>
                <c:pt idx="15">
                  <c:v>35.602200000000003</c:v>
                </c:pt>
                <c:pt idx="16">
                  <c:v>35.4495</c:v>
                </c:pt>
                <c:pt idx="17">
                  <c:v>35.603200000000001</c:v>
                </c:pt>
                <c:pt idx="18">
                  <c:v>35.667900000000003</c:v>
                </c:pt>
                <c:pt idx="19">
                  <c:v>35.270400000000002</c:v>
                </c:pt>
                <c:pt idx="20">
                  <c:v>34.834299999999999</c:v>
                </c:pt>
                <c:pt idx="21">
                  <c:v>34.562500000000057</c:v>
                </c:pt>
                <c:pt idx="22">
                  <c:v>34.220600000000012</c:v>
                </c:pt>
                <c:pt idx="23">
                  <c:v>34.092500000000065</c:v>
                </c:pt>
                <c:pt idx="24">
                  <c:v>33.608700000000013</c:v>
                </c:pt>
                <c:pt idx="25">
                  <c:v>33.264800000000001</c:v>
                </c:pt>
                <c:pt idx="26">
                  <c:v>33.105100000000057</c:v>
                </c:pt>
                <c:pt idx="27">
                  <c:v>32.669300000000057</c:v>
                </c:pt>
                <c:pt idx="28">
                  <c:v>32.248400000000011</c:v>
                </c:pt>
                <c:pt idx="29">
                  <c:v>31.811199999999999</c:v>
                </c:pt>
                <c:pt idx="30">
                  <c:v>31.352699999999967</c:v>
                </c:pt>
                <c:pt idx="31">
                  <c:v>30.788399999999942</c:v>
                </c:pt>
                <c:pt idx="32">
                  <c:v>30.154800000000044</c:v>
                </c:pt>
                <c:pt idx="33">
                  <c:v>29.536000000000001</c:v>
                </c:pt>
                <c:pt idx="34">
                  <c:v>28.955499999999965</c:v>
                </c:pt>
                <c:pt idx="35">
                  <c:v>28.382499999999954</c:v>
                </c:pt>
                <c:pt idx="36">
                  <c:v>27.838100000000001</c:v>
                </c:pt>
                <c:pt idx="37">
                  <c:v>27.280899999999967</c:v>
                </c:pt>
                <c:pt idx="38">
                  <c:v>26.841899999999999</c:v>
                </c:pt>
                <c:pt idx="39">
                  <c:v>26.367100000000001</c:v>
                </c:pt>
                <c:pt idx="40">
                  <c:v>25.915599999999966</c:v>
                </c:pt>
                <c:pt idx="41">
                  <c:v>25.349900000000005</c:v>
                </c:pt>
                <c:pt idx="42">
                  <c:v>24.764199999999967</c:v>
                </c:pt>
                <c:pt idx="43">
                  <c:v>24.090499999999967</c:v>
                </c:pt>
                <c:pt idx="44">
                  <c:v>23.293299999999967</c:v>
                </c:pt>
                <c:pt idx="45">
                  <c:v>22.2988</c:v>
                </c:pt>
                <c:pt idx="46">
                  <c:v>21.159900000000036</c:v>
                </c:pt>
                <c:pt idx="47">
                  <c:v>19.898900000000001</c:v>
                </c:pt>
                <c:pt idx="48">
                  <c:v>18.570900000000005</c:v>
                </c:pt>
                <c:pt idx="49">
                  <c:v>17.368099999999963</c:v>
                </c:pt>
                <c:pt idx="50">
                  <c:v>16.159800000000036</c:v>
                </c:pt>
                <c:pt idx="51">
                  <c:v>15.097</c:v>
                </c:pt>
                <c:pt idx="52">
                  <c:v>14.136900000000001</c:v>
                </c:pt>
                <c:pt idx="53">
                  <c:v>13.285500000000004</c:v>
                </c:pt>
                <c:pt idx="54">
                  <c:v>12.4733</c:v>
                </c:pt>
                <c:pt idx="55">
                  <c:v>11.706800000000001</c:v>
                </c:pt>
                <c:pt idx="56">
                  <c:v>10.946400000000002</c:v>
                </c:pt>
                <c:pt idx="57">
                  <c:v>10.1159</c:v>
                </c:pt>
                <c:pt idx="58">
                  <c:v>9.3294000000000068</c:v>
                </c:pt>
                <c:pt idx="59">
                  <c:v>8.5529700000000002</c:v>
                </c:pt>
                <c:pt idx="60">
                  <c:v>7.7700300000000002</c:v>
                </c:pt>
                <c:pt idx="61">
                  <c:v>7.0345199999999917</c:v>
                </c:pt>
                <c:pt idx="62">
                  <c:v>6.2871299999999986</c:v>
                </c:pt>
                <c:pt idx="63">
                  <c:v>5.6237999999999975</c:v>
                </c:pt>
                <c:pt idx="64">
                  <c:v>4.992</c:v>
                </c:pt>
                <c:pt idx="65">
                  <c:v>4.3825199999999933</c:v>
                </c:pt>
                <c:pt idx="66">
                  <c:v>3.8090999999999977</c:v>
                </c:pt>
                <c:pt idx="67">
                  <c:v>3.2963999999999998</c:v>
                </c:pt>
                <c:pt idx="68">
                  <c:v>2.766</c:v>
                </c:pt>
                <c:pt idx="69">
                  <c:v>2.3364199999999942</c:v>
                </c:pt>
                <c:pt idx="70">
                  <c:v>1.9334399999999998</c:v>
                </c:pt>
                <c:pt idx="71">
                  <c:v>1.6187100000000001</c:v>
                </c:pt>
                <c:pt idx="72">
                  <c:v>1.3042400000000001</c:v>
                </c:pt>
                <c:pt idx="73">
                  <c:v>1.0313099999999982</c:v>
                </c:pt>
                <c:pt idx="74">
                  <c:v>0.81704500000000102</c:v>
                </c:pt>
                <c:pt idx="75">
                  <c:v>0.63607400000000114</c:v>
                </c:pt>
                <c:pt idx="76">
                  <c:v>0.50055099999999897</c:v>
                </c:pt>
                <c:pt idx="77">
                  <c:v>0.36977100000000002</c:v>
                </c:pt>
                <c:pt idx="78">
                  <c:v>0.29258100000000031</c:v>
                </c:pt>
                <c:pt idx="79">
                  <c:v>0.235125</c:v>
                </c:pt>
                <c:pt idx="80">
                  <c:v>0.17993800000000029</c:v>
                </c:pt>
              </c:numCache>
            </c:numRef>
          </c:yVal>
        </c:ser>
        <c:ser>
          <c:idx val="1"/>
          <c:order val="1"/>
          <c:tx>
            <c:v>PM forte photocathode</c:v>
          </c:tx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xhpd_rotated_al_same_as_monday_!$D$1:$D$81</c:f>
              <c:numCache>
                <c:formatCode>General</c:formatCode>
                <c:ptCount val="81"/>
                <c:pt idx="0">
                  <c:v>299.98799999999949</c:v>
                </c:pt>
                <c:pt idx="1">
                  <c:v>304.98499999999956</c:v>
                </c:pt>
                <c:pt idx="2">
                  <c:v>310.017</c:v>
                </c:pt>
                <c:pt idx="3">
                  <c:v>315.00799999999964</c:v>
                </c:pt>
                <c:pt idx="4">
                  <c:v>319.99699999999916</c:v>
                </c:pt>
                <c:pt idx="5">
                  <c:v>324.98200000000003</c:v>
                </c:pt>
                <c:pt idx="6">
                  <c:v>330.00099999999969</c:v>
                </c:pt>
                <c:pt idx="7">
                  <c:v>335.017</c:v>
                </c:pt>
                <c:pt idx="8">
                  <c:v>339.99299999999937</c:v>
                </c:pt>
                <c:pt idx="9">
                  <c:v>345.00200000000001</c:v>
                </c:pt>
                <c:pt idx="10">
                  <c:v>350.00799999999964</c:v>
                </c:pt>
                <c:pt idx="11">
                  <c:v>355.01</c:v>
                </c:pt>
                <c:pt idx="12">
                  <c:v>360.00900000000001</c:v>
                </c:pt>
                <c:pt idx="13">
                  <c:v>365.005</c:v>
                </c:pt>
                <c:pt idx="14">
                  <c:v>369.99599999999919</c:v>
                </c:pt>
                <c:pt idx="15">
                  <c:v>374.98499999999956</c:v>
                </c:pt>
                <c:pt idx="16">
                  <c:v>380.00599999999969</c:v>
                </c:pt>
                <c:pt idx="17">
                  <c:v>384.98599999999936</c:v>
                </c:pt>
                <c:pt idx="18">
                  <c:v>390</c:v>
                </c:pt>
                <c:pt idx="19">
                  <c:v>395.01</c:v>
                </c:pt>
                <c:pt idx="20">
                  <c:v>400.01599999999956</c:v>
                </c:pt>
                <c:pt idx="21">
                  <c:v>405.01799999999969</c:v>
                </c:pt>
                <c:pt idx="22">
                  <c:v>410.01499999999999</c:v>
                </c:pt>
                <c:pt idx="23">
                  <c:v>415.00900000000001</c:v>
                </c:pt>
                <c:pt idx="24">
                  <c:v>419.99899999999923</c:v>
                </c:pt>
                <c:pt idx="25">
                  <c:v>424.98399999999918</c:v>
                </c:pt>
                <c:pt idx="26">
                  <c:v>430.00200000000001</c:v>
                </c:pt>
                <c:pt idx="27">
                  <c:v>435.01499999999999</c:v>
                </c:pt>
                <c:pt idx="28">
                  <c:v>439.98699999999923</c:v>
                </c:pt>
                <c:pt idx="29">
                  <c:v>444.99199999999917</c:v>
                </c:pt>
                <c:pt idx="30">
                  <c:v>449.99199999999917</c:v>
                </c:pt>
                <c:pt idx="31">
                  <c:v>454.98699999999923</c:v>
                </c:pt>
                <c:pt idx="32">
                  <c:v>460.01400000000001</c:v>
                </c:pt>
                <c:pt idx="33">
                  <c:v>465</c:v>
                </c:pt>
                <c:pt idx="34">
                  <c:v>470.01799999999969</c:v>
                </c:pt>
                <c:pt idx="35">
                  <c:v>474.99400000000003</c:v>
                </c:pt>
                <c:pt idx="36">
                  <c:v>480.00200000000001</c:v>
                </c:pt>
                <c:pt idx="37">
                  <c:v>485.005</c:v>
                </c:pt>
                <c:pt idx="38">
                  <c:v>490.00299999999999</c:v>
                </c:pt>
                <c:pt idx="39">
                  <c:v>494.99599999999919</c:v>
                </c:pt>
                <c:pt idx="40">
                  <c:v>499.98399999999918</c:v>
                </c:pt>
                <c:pt idx="41">
                  <c:v>505.00200000000001</c:v>
                </c:pt>
                <c:pt idx="42">
                  <c:v>510.01599999999956</c:v>
                </c:pt>
                <c:pt idx="43">
                  <c:v>514.98800000000051</c:v>
                </c:pt>
                <c:pt idx="44">
                  <c:v>519.99099999999999</c:v>
                </c:pt>
                <c:pt idx="45">
                  <c:v>524.98800000000051</c:v>
                </c:pt>
                <c:pt idx="46">
                  <c:v>530.01599999999996</c:v>
                </c:pt>
                <c:pt idx="47">
                  <c:v>535.00199999999938</c:v>
                </c:pt>
                <c:pt idx="48">
                  <c:v>539.98199999999997</c:v>
                </c:pt>
                <c:pt idx="49">
                  <c:v>544.99300000000005</c:v>
                </c:pt>
                <c:pt idx="50">
                  <c:v>549.99800000000005</c:v>
                </c:pt>
                <c:pt idx="51">
                  <c:v>554.99699999999996</c:v>
                </c:pt>
                <c:pt idx="52">
                  <c:v>559.99099999999999</c:v>
                </c:pt>
                <c:pt idx="53">
                  <c:v>565.01400000000001</c:v>
                </c:pt>
                <c:pt idx="54">
                  <c:v>569.995</c:v>
                </c:pt>
                <c:pt idx="55">
                  <c:v>575.005</c:v>
                </c:pt>
                <c:pt idx="56">
                  <c:v>580.01</c:v>
                </c:pt>
                <c:pt idx="57">
                  <c:v>585.00800000000004</c:v>
                </c:pt>
                <c:pt idx="58">
                  <c:v>590</c:v>
                </c:pt>
                <c:pt idx="59">
                  <c:v>594.98599999999999</c:v>
                </c:pt>
                <c:pt idx="60">
                  <c:v>600</c:v>
                </c:pt>
                <c:pt idx="61">
                  <c:v>605.00900000000001</c:v>
                </c:pt>
                <c:pt idx="62">
                  <c:v>610.01</c:v>
                </c:pt>
                <c:pt idx="63">
                  <c:v>615.005</c:v>
                </c:pt>
                <c:pt idx="64">
                  <c:v>619.99300000000005</c:v>
                </c:pt>
                <c:pt idx="65">
                  <c:v>625.00900000000001</c:v>
                </c:pt>
                <c:pt idx="66">
                  <c:v>629.98299999999949</c:v>
                </c:pt>
                <c:pt idx="67">
                  <c:v>634.98599999999999</c:v>
                </c:pt>
                <c:pt idx="68">
                  <c:v>640.01599999999996</c:v>
                </c:pt>
                <c:pt idx="69">
                  <c:v>645.00400000000002</c:v>
                </c:pt>
                <c:pt idx="70">
                  <c:v>649.98500000000001</c:v>
                </c:pt>
                <c:pt idx="71">
                  <c:v>654.99400000000003</c:v>
                </c:pt>
                <c:pt idx="72">
                  <c:v>659.995</c:v>
                </c:pt>
                <c:pt idx="73">
                  <c:v>664.98900000000003</c:v>
                </c:pt>
                <c:pt idx="74">
                  <c:v>670.01</c:v>
                </c:pt>
                <c:pt idx="75">
                  <c:v>674.98900000000003</c:v>
                </c:pt>
                <c:pt idx="76">
                  <c:v>679.995</c:v>
                </c:pt>
                <c:pt idx="77">
                  <c:v>684.99300000000005</c:v>
                </c:pt>
                <c:pt idx="78">
                  <c:v>689.98299999999949</c:v>
                </c:pt>
                <c:pt idx="79">
                  <c:v>695</c:v>
                </c:pt>
                <c:pt idx="80">
                  <c:v>700.00800000000004</c:v>
                </c:pt>
              </c:numCache>
            </c:numRef>
          </c:xVal>
          <c:yVal>
            <c:numRef>
              <c:f>xhpd_rotated_al_same_as_monday_!$E$1:$E$81</c:f>
              <c:numCache>
                <c:formatCode>General</c:formatCode>
                <c:ptCount val="81"/>
                <c:pt idx="0">
                  <c:v>9.2151300000000003</c:v>
                </c:pt>
                <c:pt idx="1">
                  <c:v>11.113</c:v>
                </c:pt>
                <c:pt idx="2">
                  <c:v>14.2263</c:v>
                </c:pt>
                <c:pt idx="3">
                  <c:v>17.762699999999942</c:v>
                </c:pt>
                <c:pt idx="4">
                  <c:v>21.115200000000005</c:v>
                </c:pt>
                <c:pt idx="5">
                  <c:v>24.866299999999967</c:v>
                </c:pt>
                <c:pt idx="6">
                  <c:v>28.033200000000001</c:v>
                </c:pt>
                <c:pt idx="7">
                  <c:v>30.308299999999971</c:v>
                </c:pt>
                <c:pt idx="8">
                  <c:v>32.063800000000001</c:v>
                </c:pt>
                <c:pt idx="9">
                  <c:v>33.107800000000005</c:v>
                </c:pt>
                <c:pt idx="10">
                  <c:v>33.954999999999998</c:v>
                </c:pt>
                <c:pt idx="11">
                  <c:v>34.606300000000012</c:v>
                </c:pt>
                <c:pt idx="12">
                  <c:v>35.079300000000003</c:v>
                </c:pt>
                <c:pt idx="13">
                  <c:v>35.583300000000001</c:v>
                </c:pt>
                <c:pt idx="14">
                  <c:v>35.718000000000011</c:v>
                </c:pt>
                <c:pt idx="15">
                  <c:v>35.592700000000058</c:v>
                </c:pt>
                <c:pt idx="16">
                  <c:v>35.2744</c:v>
                </c:pt>
                <c:pt idx="17">
                  <c:v>35.288000000000011</c:v>
                </c:pt>
                <c:pt idx="18">
                  <c:v>35.332100000000011</c:v>
                </c:pt>
                <c:pt idx="19">
                  <c:v>35.053800000000003</c:v>
                </c:pt>
                <c:pt idx="20">
                  <c:v>34.680300000000003</c:v>
                </c:pt>
                <c:pt idx="21">
                  <c:v>34.298500000000089</c:v>
                </c:pt>
                <c:pt idx="22">
                  <c:v>34.030700000000003</c:v>
                </c:pt>
                <c:pt idx="23">
                  <c:v>33.819200000000002</c:v>
                </c:pt>
                <c:pt idx="24">
                  <c:v>33.543500000000002</c:v>
                </c:pt>
                <c:pt idx="25">
                  <c:v>33.255600000000001</c:v>
                </c:pt>
                <c:pt idx="26">
                  <c:v>33.005800000000001</c:v>
                </c:pt>
                <c:pt idx="27">
                  <c:v>32.707100000000011</c:v>
                </c:pt>
                <c:pt idx="28">
                  <c:v>32.249300000000012</c:v>
                </c:pt>
                <c:pt idx="29">
                  <c:v>31.759899999999988</c:v>
                </c:pt>
                <c:pt idx="30">
                  <c:v>31.248999999999967</c:v>
                </c:pt>
                <c:pt idx="31">
                  <c:v>30.794599999999971</c:v>
                </c:pt>
                <c:pt idx="32">
                  <c:v>30.258699999999966</c:v>
                </c:pt>
                <c:pt idx="33">
                  <c:v>29.745999999999967</c:v>
                </c:pt>
                <c:pt idx="34">
                  <c:v>29.221699999999963</c:v>
                </c:pt>
                <c:pt idx="35">
                  <c:v>28.7194</c:v>
                </c:pt>
                <c:pt idx="36">
                  <c:v>28.232800000000001</c:v>
                </c:pt>
                <c:pt idx="37">
                  <c:v>27.770399999999967</c:v>
                </c:pt>
                <c:pt idx="38">
                  <c:v>27.302700000000002</c:v>
                </c:pt>
                <c:pt idx="39">
                  <c:v>26.806000000000001</c:v>
                </c:pt>
                <c:pt idx="40">
                  <c:v>26.251999999999999</c:v>
                </c:pt>
                <c:pt idx="41">
                  <c:v>25.616000000000028</c:v>
                </c:pt>
                <c:pt idx="42">
                  <c:v>24.888499999999965</c:v>
                </c:pt>
                <c:pt idx="43">
                  <c:v>24.017499999999988</c:v>
                </c:pt>
                <c:pt idx="44">
                  <c:v>22.905999999999967</c:v>
                </c:pt>
                <c:pt idx="45">
                  <c:v>21.433900000000001</c:v>
                </c:pt>
                <c:pt idx="46">
                  <c:v>19.662199999999967</c:v>
                </c:pt>
                <c:pt idx="47">
                  <c:v>17.8996</c:v>
                </c:pt>
                <c:pt idx="48">
                  <c:v>16.2135</c:v>
                </c:pt>
                <c:pt idx="49">
                  <c:v>14.735300000000001</c:v>
                </c:pt>
                <c:pt idx="50">
                  <c:v>13.502800000000002</c:v>
                </c:pt>
                <c:pt idx="51">
                  <c:v>12.4496</c:v>
                </c:pt>
                <c:pt idx="52">
                  <c:v>11.5228</c:v>
                </c:pt>
                <c:pt idx="53">
                  <c:v>10.6715</c:v>
                </c:pt>
                <c:pt idx="54">
                  <c:v>9.8139100000000035</c:v>
                </c:pt>
                <c:pt idx="55">
                  <c:v>8.9896100000000008</c:v>
                </c:pt>
                <c:pt idx="56">
                  <c:v>8.1882400000000004</c:v>
                </c:pt>
                <c:pt idx="57">
                  <c:v>7.3504399999999945</c:v>
                </c:pt>
                <c:pt idx="58">
                  <c:v>6.5716500000000071</c:v>
                </c:pt>
                <c:pt idx="59">
                  <c:v>5.783220000000008</c:v>
                </c:pt>
                <c:pt idx="60">
                  <c:v>5.0591999999999997</c:v>
                </c:pt>
                <c:pt idx="61">
                  <c:v>4.3700999999999999</c:v>
                </c:pt>
                <c:pt idx="62">
                  <c:v>3.7319499999999977</c:v>
                </c:pt>
                <c:pt idx="63">
                  <c:v>3.1599200000000001</c:v>
                </c:pt>
                <c:pt idx="64">
                  <c:v>2.62635</c:v>
                </c:pt>
                <c:pt idx="65">
                  <c:v>2.1581399999999999</c:v>
                </c:pt>
                <c:pt idx="66">
                  <c:v>1.7481800000000003</c:v>
                </c:pt>
                <c:pt idx="67">
                  <c:v>1.39682</c:v>
                </c:pt>
                <c:pt idx="68">
                  <c:v>1.09632</c:v>
                </c:pt>
                <c:pt idx="69">
                  <c:v>0.85200799999999999</c:v>
                </c:pt>
                <c:pt idx="70">
                  <c:v>0.64483400000000102</c:v>
                </c:pt>
                <c:pt idx="71">
                  <c:v>0.48708900000000038</c:v>
                </c:pt>
                <c:pt idx="72">
                  <c:v>0.38216800000000051</c:v>
                </c:pt>
                <c:pt idx="73">
                  <c:v>0.28199400000000002</c:v>
                </c:pt>
                <c:pt idx="74">
                  <c:v>0.203821</c:v>
                </c:pt>
                <c:pt idx="75">
                  <c:v>0.14587900000000001</c:v>
                </c:pt>
                <c:pt idx="76">
                  <c:v>0.10902199999999999</c:v>
                </c:pt>
                <c:pt idx="77">
                  <c:v>8.8706500000000216E-2</c:v>
                </c:pt>
                <c:pt idx="78">
                  <c:v>6.3469899999999996E-2</c:v>
                </c:pt>
                <c:pt idx="79">
                  <c:v>5.1322700000000013E-2</c:v>
                </c:pt>
                <c:pt idx="80">
                  <c:v>3.6801800000000079E-2</c:v>
                </c:pt>
              </c:numCache>
            </c:numRef>
          </c:yVal>
        </c:ser>
        <c:axId val="67935232"/>
        <c:axId val="67949696"/>
      </c:scatterChart>
      <c:valAx>
        <c:axId val="6793523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/>
                  <a:t>Longueur d'onde</a:t>
                </a:r>
                <a:r>
                  <a:rPr lang="fr-FR" sz="1200" baseline="0"/>
                  <a:t> (nm)</a:t>
                </a:r>
                <a:endParaRPr lang="fr-FR" sz="1200"/>
              </a:p>
            </c:rich>
          </c:tx>
          <c:layout>
            <c:manualLayout>
              <c:xMode val="edge"/>
              <c:yMode val="edge"/>
              <c:x val="0.3859565096974632"/>
              <c:y val="0.9377425044091728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7949696"/>
        <c:crosses val="autoZero"/>
        <c:crossBetween val="midCat"/>
      </c:valAx>
      <c:valAx>
        <c:axId val="679496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fr-FR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Efficacité quantique (%)</a:t>
                </a:r>
              </a:p>
            </c:rich>
          </c:tx>
          <c:layout/>
        </c:title>
        <c:numFmt formatCode="General" sourceLinked="1"/>
        <c:tickLblPos val="nextTo"/>
        <c:crossAx val="6793523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fr-FR"/>
          </a:p>
        </c:txPr>
      </c:legendEntry>
      <c:layout>
        <c:manualLayout>
          <c:xMode val="edge"/>
          <c:yMode val="edge"/>
          <c:x val="0.34531073529833728"/>
          <c:y val="8.6933577747226598E-4"/>
          <c:w val="0.65468926470166289"/>
          <c:h val="0.14111981662864934"/>
        </c:manualLayout>
      </c:layout>
      <c:txPr>
        <a:bodyPr/>
        <a:lstStyle/>
        <a:p>
          <a:pPr>
            <a:defRPr sz="1600" b="1"/>
          </a:pPr>
          <a:endParaRPr lang="fr-FR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F2BD-4AC0-4F80-9FC6-5FA14424B86A}" type="datetimeFigureOut">
              <a:rPr lang="fr-FR" smtClean="0"/>
              <a:pPr/>
              <a:t>02/06/2009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B4C8F-B3DE-4D5B-8E60-EB75AC8B25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EC2A-2FFC-486E-AAFE-4190BE1CF8B6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1F32-649F-4AC4-AE22-0C9B862E196D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05B2-8D12-4619-AA8B-B5969D7818CD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986B-0BBC-4F6F-A51E-FD74B381EC84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5BAB-0898-4B25-BB5B-A1B9AD53B759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9023-47B6-4C5E-B113-267F6766924A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4E3-B8DF-4B0C-B7D2-6BC2184C3119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1010-9157-41D2-A8B8-502023154B4E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EA8C-4B52-4696-B89E-3DAFA7760ED6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4CE0-ACE5-4AAA-9B92-3EB2C784294D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916E2BC-3057-4491-A00F-3207D65E481D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967DB3-8CB6-40FD-8AAE-0D5142C88183}" type="datetime1">
              <a:rPr lang="fr-FR" smtClean="0"/>
              <a:pPr/>
              <a:t>02/06/2009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824C54-52F5-4934-96F9-52F333417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1714488"/>
            <a:ext cx="9001156" cy="273257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Développement et Caractérisation </a:t>
            </a:r>
            <a:br>
              <a:rPr lang="fr-FR" sz="3600" dirty="0" smtClean="0"/>
            </a:br>
            <a:r>
              <a:rPr lang="fr-FR" sz="3600" dirty="0" smtClean="0"/>
              <a:t>de photomultiplicateurs de nouvelle génération</a:t>
            </a:r>
            <a:br>
              <a:rPr lang="fr-FR" sz="3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Détection de </a:t>
            </a:r>
            <a:r>
              <a:rPr lang="fr-FR" sz="3600" dirty="0" err="1" smtClean="0"/>
              <a:t>GRBs</a:t>
            </a:r>
            <a:r>
              <a:rPr lang="fr-FR" sz="3600" dirty="0" smtClean="0"/>
              <a:t> avec ANTARES</a:t>
            </a:r>
            <a:br>
              <a:rPr lang="fr-FR" sz="3600" dirty="0" smtClean="0"/>
            </a:br>
            <a:r>
              <a:rPr lang="fr-FR" sz="3600" dirty="0" smtClean="0"/>
              <a:t>	</a:t>
            </a:r>
            <a:br>
              <a:rPr lang="fr-FR" sz="3600" dirty="0" smtClean="0"/>
            </a:br>
            <a:r>
              <a:rPr lang="fr-FR" sz="2200" dirty="0" smtClean="0"/>
              <a:t>							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28960" y="617329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Thèse sous la direction de José </a:t>
            </a:r>
            <a:r>
              <a:rPr lang="fr-FR" dirty="0" err="1" smtClean="0">
                <a:solidFill>
                  <a:srgbClr val="FFC000"/>
                </a:solidFill>
              </a:rPr>
              <a:t>Busto</a:t>
            </a:r>
            <a:r>
              <a:rPr lang="fr-FR" dirty="0" smtClean="0">
                <a:solidFill>
                  <a:srgbClr val="FFC000"/>
                </a:solidFill>
              </a:rPr>
              <a:t> et Gregory </a:t>
            </a:r>
            <a:r>
              <a:rPr lang="fr-FR" dirty="0" err="1" smtClean="0">
                <a:solidFill>
                  <a:srgbClr val="FFC000"/>
                </a:solidFill>
              </a:rPr>
              <a:t>Hallewell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85728"/>
            <a:ext cx="9556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43158" y="5190657"/>
            <a:ext cx="65008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				</a:t>
            </a:r>
          </a:p>
          <a:p>
            <a:pPr algn="r"/>
            <a:r>
              <a:rPr lang="fr-FR" dirty="0" smtClean="0"/>
              <a:t>				</a:t>
            </a:r>
            <a:r>
              <a:rPr lang="fr-FR" sz="2400" dirty="0" err="1" smtClean="0">
                <a:solidFill>
                  <a:srgbClr val="FFC000"/>
                </a:solidFill>
              </a:rPr>
              <a:t>Imen</a:t>
            </a:r>
            <a:r>
              <a:rPr lang="fr-FR" sz="2400" dirty="0" smtClean="0">
                <a:solidFill>
                  <a:srgbClr val="FFC000"/>
                </a:solidFill>
              </a:rPr>
              <a:t> AL SAMARAI</a:t>
            </a:r>
            <a:br>
              <a:rPr lang="fr-FR" sz="24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				Groupe ANTARES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							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99" y="1714488"/>
            <a:ext cx="1190583" cy="2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Caractérisation des premiers </a:t>
            </a:r>
            <a:br>
              <a:rPr lang="fr-FR" sz="3200" dirty="0" smtClean="0"/>
            </a:br>
            <a:r>
              <a:rPr lang="fr-FR" sz="3200" dirty="0" smtClean="0"/>
              <a:t>prototypes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14942" y="3354173"/>
            <a:ext cx="383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dirty="0" err="1" smtClean="0">
                <a:sym typeface="Wingdings" pitchFamily="2" charset="2"/>
              </a:rPr>
              <a:t>zenith</a:t>
            </a:r>
            <a:r>
              <a:rPr lang="fr-FR" sz="2000" b="1" dirty="0" smtClean="0">
                <a:sym typeface="Wingdings" pitchFamily="2" charset="2"/>
              </a:rPr>
              <a:t> 40°: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Augmentation du courant +75%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7" name="Image 5" descr="douff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00046"/>
            <a:ext cx="4600604" cy="434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2052141" y="1639661"/>
            <a:ext cx="603984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Double passage par PC</a:t>
            </a:r>
            <a:r>
              <a:rPr lang="fr-FR" sz="2000" i="1" dirty="0" smtClean="0">
                <a:solidFill>
                  <a:srgbClr val="FF0000"/>
                </a:solidFill>
              </a:rPr>
              <a:t>: Réponse I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A</a:t>
            </a:r>
            <a:r>
              <a:rPr lang="fr-FR" sz="2000" i="1" dirty="0" smtClean="0">
                <a:solidFill>
                  <a:srgbClr val="FF0000"/>
                </a:solidFill>
              </a:rPr>
              <a:t>=f(</a:t>
            </a:r>
            <a:r>
              <a:rPr lang="fr-FR" sz="2000" i="1" dirty="0" smtClean="0">
                <a:solidFill>
                  <a:srgbClr val="FF0000"/>
                </a:solidFill>
                <a:latin typeface="Symbol" pitchFamily="18" charset="2"/>
              </a:rPr>
              <a:t>j, q </a:t>
            </a:r>
            <a:r>
              <a:rPr lang="fr-FR" sz="2000" i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00792" y="-24"/>
            <a:ext cx="307180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200" dirty="0" smtClean="0">
                <a:solidFill>
                  <a:srgbClr val="00B0F0"/>
                </a:solidFill>
              </a:rPr>
              <a:t> </a:t>
            </a:r>
            <a:r>
              <a:rPr lang="fr-FR" sz="1000" dirty="0" smtClean="0">
                <a:solidFill>
                  <a:srgbClr val="00B0F0"/>
                </a:solidFill>
              </a:rPr>
              <a:t>Principe des photomultiplicateurs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Caractéristiques du X-HPD</a:t>
            </a:r>
          </a:p>
          <a:p>
            <a:pPr marL="685800" lvl="1" indent="-228600" algn="just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Résultat des simulations du X-HPD</a:t>
            </a:r>
          </a:p>
          <a:p>
            <a:pPr marL="685800" lvl="1" indent="-228600" algn="just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Caractérisation des premiers prototypes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5214942" y="4842205"/>
            <a:ext cx="383762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Effet double  passage vérifié sur le courant d’anode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178592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1571612"/>
            <a:ext cx="8072494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Résumé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Les simulations de </a:t>
            </a:r>
            <a:r>
              <a:rPr lang="fr-FR" sz="2000" b="1" dirty="0" smtClean="0"/>
              <a:t>l’optique d’entrée </a:t>
            </a:r>
            <a:r>
              <a:rPr lang="fr-FR" sz="2000" dirty="0" smtClean="0"/>
              <a:t>optent pour une </a:t>
            </a:r>
            <a:r>
              <a:rPr lang="fr-FR" sz="2000" dirty="0" smtClean="0">
                <a:solidFill>
                  <a:srgbClr val="FF0000"/>
                </a:solidFill>
              </a:rPr>
              <a:t>géométrie sphérique avec scintillateur central</a:t>
            </a:r>
            <a:r>
              <a:rPr lang="fr-FR" sz="2000" dirty="0" smtClean="0"/>
              <a:t>.</a:t>
            </a:r>
            <a:r>
              <a:rPr lang="fr-FR" sz="2000" dirty="0" smtClean="0">
                <a:sym typeface="Wingdings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fr-FR" sz="2000" dirty="0" smtClean="0">
                <a:sym typeface="Wingdings" pitchFamily="2" charset="2"/>
              </a:rPr>
              <a:t> Les premiers tests de </a:t>
            </a:r>
            <a:r>
              <a:rPr lang="fr-FR" sz="2000" b="1" dirty="0" smtClean="0">
                <a:sym typeface="Wingdings" pitchFamily="2" charset="2"/>
              </a:rPr>
              <a:t>l’effet double passage </a:t>
            </a:r>
            <a:r>
              <a:rPr lang="fr-FR" sz="2000" dirty="0" smtClean="0">
                <a:sym typeface="Wingdings" pitchFamily="2" charset="2"/>
              </a:rPr>
              <a:t>affirment une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augmentation de courant jusqu’à 75%</a:t>
            </a:r>
          </a:p>
          <a:p>
            <a:r>
              <a:rPr lang="fr-FR" sz="2000" i="1" dirty="0" smtClean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fr-FR" sz="2000" i="1" dirty="0" smtClean="0">
                <a:solidFill>
                  <a:srgbClr val="92D050"/>
                </a:solidFill>
              </a:rPr>
              <a:t>Article:  I. Al </a:t>
            </a:r>
            <a:r>
              <a:rPr lang="fr-FR" sz="2000" i="1" dirty="0" err="1" smtClean="0">
                <a:solidFill>
                  <a:srgbClr val="92D050"/>
                </a:solidFill>
              </a:rPr>
              <a:t>Samarai</a:t>
            </a:r>
            <a:r>
              <a:rPr lang="fr-FR" sz="2000" i="1" dirty="0" smtClean="0">
                <a:solidFill>
                  <a:srgbClr val="92D050"/>
                </a:solidFill>
              </a:rPr>
              <a:t> et al: </a:t>
            </a:r>
            <a:r>
              <a:rPr lang="fr-FR" sz="2000" i="1" dirty="0" err="1" smtClean="0">
                <a:solidFill>
                  <a:srgbClr val="92D050"/>
                </a:solidFill>
              </a:rPr>
              <a:t>Nucl.Instr</a:t>
            </a:r>
            <a:r>
              <a:rPr lang="fr-FR" sz="2000" i="1" dirty="0" smtClean="0">
                <a:solidFill>
                  <a:srgbClr val="92D050"/>
                </a:solidFill>
              </a:rPr>
              <a:t> &amp; </a:t>
            </a:r>
            <a:r>
              <a:rPr lang="fr-FR" sz="2000" i="1" dirty="0" err="1" smtClean="0">
                <a:solidFill>
                  <a:srgbClr val="92D050"/>
                </a:solidFill>
              </a:rPr>
              <a:t>Meth</a:t>
            </a:r>
            <a:r>
              <a:rPr lang="fr-FR" sz="2000" i="1" dirty="0" smtClean="0">
                <a:solidFill>
                  <a:srgbClr val="92D050"/>
                </a:solidFill>
              </a:rPr>
              <a:t> A 602(2009. 197-201)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26" y="95234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men\AppData\Local\Temp\DSC0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14818"/>
            <a:ext cx="1814209" cy="2322187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529034" y="6072206"/>
            <a:ext cx="3543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Proto avec LYSO et petit pm en aval</a:t>
            </a:r>
            <a:endParaRPr lang="fr-FR" sz="16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034" y="4089165"/>
            <a:ext cx="8072494" cy="25853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Perspectives</a:t>
            </a:r>
          </a:p>
          <a:p>
            <a:endParaRPr lang="fr-FR" sz="2000" dirty="0" smtClean="0">
              <a:sym typeface="Wingdings" pitchFamily="2" charset="2"/>
            </a:endParaRPr>
          </a:p>
          <a:p>
            <a:r>
              <a:rPr lang="fr-FR" sz="2000" dirty="0" smtClean="0">
                <a:sym typeface="Wingdings" pitchFamily="2" charset="2"/>
              </a:rPr>
              <a:t>- Tests sur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X-HPD muni d’un scintillateur </a:t>
            </a:r>
            <a:r>
              <a:rPr lang="fr-FR" sz="2000" dirty="0" smtClean="0">
                <a:sym typeface="Wingdings" pitchFamily="2" charset="2"/>
              </a:rPr>
              <a:t>(cristal LYSO)</a:t>
            </a:r>
          </a:p>
          <a:p>
            <a:pPr>
              <a:buFontTx/>
              <a:buChar char="-"/>
            </a:pPr>
            <a:r>
              <a:rPr lang="fr-FR" sz="2000" dirty="0" smtClean="0">
                <a:sym typeface="Wingdings" pitchFamily="2" charset="2"/>
              </a:rPr>
              <a:t>Élaboration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d’une chaîne d’acquisition pour mesures </a:t>
            </a:r>
          </a:p>
          <a:p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temporelles</a:t>
            </a:r>
            <a:r>
              <a:rPr lang="fr-FR" sz="2000" dirty="0" smtClean="0">
                <a:sym typeface="Wingdings" pitchFamily="2" charset="2"/>
              </a:rPr>
              <a:t> (Résolution temporelle,…) en cours.</a:t>
            </a:r>
          </a:p>
          <a:p>
            <a:endParaRPr lang="fr-FR" sz="2000" dirty="0" smtClean="0">
              <a:sym typeface="Wingdings" pitchFamily="2" charset="2"/>
            </a:endParaRPr>
          </a:p>
          <a:p>
            <a:endParaRPr lang="fr-FR" sz="2000" dirty="0" smtClean="0"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000364" y="386814"/>
            <a:ext cx="302518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7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Détection de </a:t>
            </a:r>
            <a:r>
              <a:rPr lang="fr-FR" dirty="0" err="1" smtClean="0"/>
              <a:t>GRBs</a:t>
            </a:r>
            <a:r>
              <a:rPr lang="fr-FR" dirty="0" smtClean="0"/>
              <a:t> avec ANTARES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Imen AL  SAMARAI -  ANTARES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643182"/>
            <a:ext cx="5286412" cy="41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357818" y="5143512"/>
            <a:ext cx="37861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C000"/>
                </a:solidFill>
              </a:rPr>
              <a:t>Vue d’artiste d’un sursaut gamma </a:t>
            </a:r>
            <a:r>
              <a:rPr lang="en-US" i="1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L’explosion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est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fortement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focalisée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sur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deux</a:t>
            </a:r>
            <a:r>
              <a:rPr lang="en-US" sz="1600" dirty="0" smtClean="0">
                <a:solidFill>
                  <a:srgbClr val="FFC000"/>
                </a:solidFill>
              </a:rPr>
              <a:t> jets </a:t>
            </a:r>
            <a:r>
              <a:rPr lang="en-US" sz="1600" dirty="0" err="1" smtClean="0">
                <a:solidFill>
                  <a:srgbClr val="FFC000"/>
                </a:solidFill>
              </a:rPr>
              <a:t>bipolaires</a:t>
            </a:r>
            <a:endParaRPr lang="en-US" sz="1600" dirty="0" smtClean="0">
              <a:solidFill>
                <a:srgbClr val="FFC000"/>
              </a:solidFill>
            </a:endParaRPr>
          </a:p>
          <a:p>
            <a:endParaRPr lang="en-US" sz="1600" i="1" dirty="0" smtClean="0">
              <a:solidFill>
                <a:srgbClr val="FFC000"/>
              </a:solidFill>
            </a:endParaRPr>
          </a:p>
          <a:p>
            <a:r>
              <a:rPr lang="en-US" sz="1600" i="1" dirty="0" err="1" smtClean="0">
                <a:solidFill>
                  <a:srgbClr val="FFC000"/>
                </a:solidFill>
              </a:rPr>
              <a:t>Crédit</a:t>
            </a:r>
            <a:r>
              <a:rPr lang="en-US" sz="1600" i="1" dirty="0" smtClean="0">
                <a:solidFill>
                  <a:srgbClr val="FFC000"/>
                </a:solidFill>
              </a:rPr>
              <a:t>: NASA/Swift/Mary Pat </a:t>
            </a:r>
            <a:r>
              <a:rPr lang="en-US" sz="1600" i="1" dirty="0" err="1" smtClean="0">
                <a:solidFill>
                  <a:srgbClr val="FFC000"/>
                </a:solidFill>
              </a:rPr>
              <a:t>Hrybyk</a:t>
            </a:r>
            <a:r>
              <a:rPr lang="en-US" sz="1600" i="1" dirty="0" smtClean="0">
                <a:solidFill>
                  <a:srgbClr val="FFC000"/>
                </a:solidFill>
              </a:rPr>
              <a:t>-Keith and John Jones</a:t>
            </a:r>
            <a:endParaRPr lang="fr-FR" sz="1600" i="1" dirty="0" smtClean="0">
              <a:solidFill>
                <a:srgbClr val="FFC000"/>
              </a:solidFill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500693" y="3233781"/>
            <a:ext cx="3614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 Les sursauts gamma </a:t>
            </a:r>
          </a:p>
          <a:p>
            <a:pPr marL="228600" indent="-2286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 Le projet </a:t>
            </a:r>
            <a:r>
              <a:rPr lang="fr-FR" b="1" dirty="0" err="1" smtClean="0">
                <a:solidFill>
                  <a:schemeClr val="bg1"/>
                </a:solidFill>
              </a:rPr>
              <a:t>TAToO</a:t>
            </a:r>
            <a:r>
              <a:rPr lang="fr-FR" b="1" dirty="0" smtClean="0">
                <a:solidFill>
                  <a:schemeClr val="bg1"/>
                </a:solidFill>
              </a:rPr>
              <a:t> pour la détection de </a:t>
            </a:r>
            <a:r>
              <a:rPr lang="fr-FR" b="1" dirty="0" err="1" smtClean="0">
                <a:solidFill>
                  <a:schemeClr val="bg1"/>
                </a:solidFill>
              </a:rPr>
              <a:t>GRBs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 Les triggers </a:t>
            </a:r>
            <a:r>
              <a:rPr lang="fr-FR" b="1" dirty="0" err="1" smtClean="0">
                <a:solidFill>
                  <a:schemeClr val="bg1"/>
                </a:solidFill>
              </a:rPr>
              <a:t>TAToO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Stratégie d’observation et analyse d’images TAROT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43636" y="2864449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C000"/>
                </a:solidFill>
              </a:rPr>
              <a:t>PLAN</a:t>
            </a:r>
            <a:endParaRPr lang="fr-FR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Les sursauts Gamma (</a:t>
            </a:r>
            <a:r>
              <a:rPr lang="fr-FR" sz="3600" dirty="0" err="1" smtClean="0"/>
              <a:t>GRBs</a:t>
            </a:r>
            <a:r>
              <a:rPr lang="fr-FR" sz="3600" dirty="0" smtClean="0"/>
              <a:t>)</a:t>
            </a:r>
            <a:r>
              <a:rPr lang="fr-FR" sz="4800" dirty="0" smtClean="0"/>
              <a:t/>
            </a:r>
            <a:br>
              <a:rPr lang="fr-FR" sz="4800" dirty="0" smtClean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714976" y="6201811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After Glow :17-18 magnitude à 10 </a:t>
            </a:r>
            <a:r>
              <a:rPr lang="en-US" sz="1600" i="1" dirty="0" err="1" smtClean="0"/>
              <a:t>mn</a:t>
            </a:r>
            <a:r>
              <a:rPr lang="en-US" sz="1600" i="1" dirty="0" smtClean="0"/>
              <a:t>  du </a:t>
            </a:r>
            <a:r>
              <a:rPr lang="en-US" sz="1600" i="1" dirty="0" err="1" smtClean="0"/>
              <a:t>sursaut</a:t>
            </a:r>
            <a:endParaRPr lang="en-US" sz="1600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14282" y="6201811"/>
            <a:ext cx="485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/>
              <a:t>Modèle des sursauts gamma et </a:t>
            </a:r>
            <a:r>
              <a:rPr lang="fr-FR" sz="1600" i="1" dirty="0" err="1" smtClean="0"/>
              <a:t>progéniteurs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271462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Effondrement du cœur d’une étoile massive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20703" t="27187" r="24219" b="11250"/>
          <a:stretch>
            <a:fillRect/>
          </a:stretch>
        </p:blipFill>
        <p:spPr bwMode="auto">
          <a:xfrm>
            <a:off x="357158" y="2558473"/>
            <a:ext cx="50108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500693" y="155448"/>
            <a:ext cx="3614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algn="just">
              <a:buFont typeface="+mj-lt"/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Les sursauts gamma 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 projet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r>
              <a:rPr lang="fr-FR" sz="1000" dirty="0" smtClean="0">
                <a:solidFill>
                  <a:srgbClr val="00B0F0"/>
                </a:solidFill>
              </a:rPr>
              <a:t> pour la détection de </a:t>
            </a:r>
            <a:r>
              <a:rPr lang="fr-FR" sz="1000" dirty="0" err="1" smtClean="0">
                <a:solidFill>
                  <a:srgbClr val="00B0F0"/>
                </a:solidFill>
              </a:rPr>
              <a:t>GRBs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triggers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Stratégie d’observation et analyse d’images TAROT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5500693" y="2651039"/>
            <a:ext cx="3614734" cy="3407896"/>
            <a:chOff x="5691187" y="2449997"/>
            <a:chExt cx="2995613" cy="2711450"/>
          </a:xfrm>
        </p:grpSpPr>
        <p:pic>
          <p:nvPicPr>
            <p:cNvPr id="14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91187" y="2449997"/>
              <a:ext cx="2990688" cy="2711450"/>
            </a:xfrm>
            <a:prstGeom prst="rect">
              <a:avLst/>
            </a:prstGeom>
            <a:noFill/>
          </p:spPr>
        </p:pic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H="1" flipV="1">
              <a:off x="7006154" y="3788023"/>
              <a:ext cx="0" cy="11775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V="1">
              <a:off x="6056866" y="3788023"/>
              <a:ext cx="933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V="1">
              <a:off x="6056866" y="3467086"/>
              <a:ext cx="4801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 rot="5400000">
              <a:off x="6310045" y="4071639"/>
              <a:ext cx="488486" cy="92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>
              <a:spAutoFit/>
            </a:bodyPr>
            <a:lstStyle/>
            <a:p>
              <a:pPr eaLnBrk="0" hangingPunct="0"/>
              <a:endParaRPr lang="en-US" sz="2000" b="1"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7619313" y="2770935"/>
              <a:ext cx="1067487" cy="396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F ~  t</a:t>
              </a:r>
              <a:r>
                <a:rPr lang="en-US" sz="2000" b="1" baseline="30000">
                  <a:latin typeface="Arial" charset="0"/>
                </a:rPr>
                <a:t>-1.2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7006154" y="4626944"/>
              <a:ext cx="1149980" cy="33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" pitchFamily="18" charset="0"/>
                </a:rPr>
                <a:t>10 Minutes</a:t>
              </a:r>
            </a:p>
          </p:txBody>
        </p:sp>
      </p:grp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840568" y="2101273"/>
            <a:ext cx="208915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GRB afterglow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285720" y="1597871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Times New Roman" pitchFamily="18" charset="0"/>
              </a:rPr>
              <a:t>Neutrinos de HE attendus </a:t>
            </a:r>
            <a:r>
              <a:rPr lang="fr-FR" i="1" dirty="0" smtClean="0">
                <a:latin typeface="Times New Roman" pitchFamily="18" charset="0"/>
              </a:rPr>
              <a:t>dans les </a:t>
            </a:r>
            <a:r>
              <a:rPr lang="fr-FR" b="1" i="1" dirty="0" smtClean="0">
                <a:latin typeface="Times New Roman" pitchFamily="18" charset="0"/>
              </a:rPr>
              <a:t>interactions </a:t>
            </a:r>
            <a:r>
              <a:rPr lang="fr-FR" b="1" i="1" dirty="0" err="1" smtClean="0">
                <a:latin typeface="Times New Roman" pitchFamily="18" charset="0"/>
              </a:rPr>
              <a:t>photonucléaires</a:t>
            </a:r>
            <a:r>
              <a:rPr lang="fr-FR" b="1" i="1" dirty="0" smtClean="0">
                <a:latin typeface="Times New Roman" pitchFamily="18" charset="0"/>
              </a:rPr>
              <a:t> </a:t>
            </a:r>
          </a:p>
          <a:p>
            <a:r>
              <a:rPr lang="fr-FR" i="1" dirty="0" smtClean="0">
                <a:latin typeface="Times New Roman" pitchFamily="18" charset="0"/>
              </a:rPr>
              <a:t>des rayons </a:t>
            </a:r>
            <a:r>
              <a:rPr lang="fr-FR" i="1" dirty="0" smtClean="0">
                <a:latin typeface="Symbol" pitchFamily="18" charset="2"/>
              </a:rPr>
              <a:t>g</a:t>
            </a:r>
            <a:r>
              <a:rPr lang="fr-FR" i="1" dirty="0" smtClean="0">
                <a:latin typeface="Times New Roman" pitchFamily="18" charset="0"/>
              </a:rPr>
              <a:t> observés avec les protons accélérés dans </a:t>
            </a:r>
          </a:p>
          <a:p>
            <a:r>
              <a:rPr lang="fr-FR" i="1" dirty="0" smtClean="0">
                <a:latin typeface="Times New Roman" pitchFamily="18" charset="0"/>
              </a:rPr>
              <a:t>les chocs internes (énergie typique au-dessus de ~10 </a:t>
            </a:r>
            <a:r>
              <a:rPr lang="fr-FR" i="1" dirty="0" err="1" smtClean="0">
                <a:latin typeface="Times New Roman" pitchFamily="18" charset="0"/>
              </a:rPr>
              <a:t>TeV</a:t>
            </a:r>
            <a:r>
              <a:rPr lang="fr-FR" i="1" dirty="0" smtClean="0">
                <a:latin typeface="Times New Roman" pitchFamily="18" charset="0"/>
              </a:rPr>
              <a:t>) </a:t>
            </a:r>
            <a:endParaRPr lang="fr-FR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400684" cy="125272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projet </a:t>
            </a:r>
            <a:r>
              <a:rPr lang="fr-FR" sz="3200" dirty="0" err="1" smtClean="0"/>
              <a:t>TAToO</a:t>
            </a:r>
            <a:r>
              <a:rPr lang="fr-FR" sz="3200" dirty="0" smtClean="0"/>
              <a:t> pour </a:t>
            </a:r>
            <a:br>
              <a:rPr lang="fr-FR" sz="3200" dirty="0" smtClean="0"/>
            </a:br>
            <a:r>
              <a:rPr lang="fr-FR" sz="3200" dirty="0" smtClean="0"/>
              <a:t>la détection de </a:t>
            </a:r>
            <a:r>
              <a:rPr lang="fr-FR" sz="3200" dirty="0" err="1" smtClean="0"/>
              <a:t>GRBs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42910" y="2214554"/>
            <a:ext cx="2357454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5"/>
          <p:cNvGrpSpPr/>
          <p:nvPr/>
        </p:nvGrpSpPr>
        <p:grpSpPr>
          <a:xfrm>
            <a:off x="285720" y="3548856"/>
            <a:ext cx="2748661" cy="2309036"/>
            <a:chOff x="-36512" y="1281113"/>
            <a:chExt cx="7229478" cy="5603875"/>
          </a:xfrm>
        </p:grpSpPr>
        <p:pic>
          <p:nvPicPr>
            <p:cNvPr id="8" name="Picture 4" descr="antares_pu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1281113"/>
              <a:ext cx="7229478" cy="5603875"/>
            </a:xfrm>
            <a:prstGeom prst="rect">
              <a:avLst/>
            </a:prstGeom>
            <a:noFill/>
          </p:spPr>
        </p:pic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23851" y="2066926"/>
              <a:ext cx="5665791" cy="3738564"/>
              <a:chOff x="307" y="1281"/>
              <a:chExt cx="3569" cy="2355"/>
            </a:xfrm>
          </p:grpSpPr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3425" y="2631"/>
                <a:ext cx="451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200" b="1" dirty="0">
                    <a:latin typeface="Verdana" pitchFamily="34" charset="0"/>
                  </a:rPr>
                  <a:t>40 km</a:t>
                </a:r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307" y="1281"/>
                <a:ext cx="1559" cy="2355"/>
                <a:chOff x="307" y="1281"/>
                <a:chExt cx="1559" cy="2355"/>
              </a:xfrm>
            </p:grpSpPr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>
                  <a:off x="476" y="3471"/>
                  <a:ext cx="625" cy="16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517" y="1530"/>
                  <a:ext cx="163" cy="144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61" y="1281"/>
                  <a:ext cx="30" cy="409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72" y="3010"/>
                  <a:ext cx="38" cy="389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" name="Text Box 23"/>
                <p:cNvSpPr txBox="1">
                  <a:spLocks noChangeArrowheads="1"/>
                </p:cNvSpPr>
                <p:nvPr/>
              </p:nvSpPr>
              <p:spPr bwMode="auto">
                <a:xfrm rot="321375">
                  <a:off x="307" y="3141"/>
                  <a:ext cx="349" cy="1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800" b="1" i="1">
                      <a:latin typeface="Verdana" pitchFamily="34" charset="0"/>
                    </a:rPr>
                    <a:t>100 m</a:t>
                  </a:r>
                </a:p>
              </p:txBody>
            </p:sp>
            <p:sp>
              <p:nvSpPr>
                <p:cNvPr id="22" name="Text Box 24"/>
                <p:cNvSpPr txBox="1">
                  <a:spLocks noChangeArrowheads="1"/>
                </p:cNvSpPr>
                <p:nvPr/>
              </p:nvSpPr>
              <p:spPr bwMode="auto">
                <a:xfrm rot="375060">
                  <a:off x="432" y="2221"/>
                  <a:ext cx="349" cy="1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800" b="1" i="1" dirty="0">
                      <a:latin typeface="Verdana" pitchFamily="34" charset="0"/>
                    </a:rPr>
                    <a:t>350 m</a:t>
                  </a:r>
                </a:p>
              </p:txBody>
            </p:sp>
            <p:sp>
              <p:nvSpPr>
                <p:cNvPr id="23" name="Text Box 25"/>
                <p:cNvSpPr txBox="1">
                  <a:spLocks noChangeArrowheads="1"/>
                </p:cNvSpPr>
                <p:nvPr/>
              </p:nvSpPr>
              <p:spPr bwMode="auto">
                <a:xfrm rot="805986">
                  <a:off x="613" y="3487"/>
                  <a:ext cx="298" cy="1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800" b="1" i="1">
                      <a:latin typeface="Verdana" pitchFamily="34" charset="0"/>
                    </a:rPr>
                    <a:t>70 m</a:t>
                  </a:r>
                </a:p>
              </p:txBody>
            </p:sp>
            <p:sp>
              <p:nvSpPr>
                <p:cNvPr id="24" name="Text Box 26"/>
                <p:cNvSpPr txBox="1">
                  <a:spLocks noChangeArrowheads="1"/>
                </p:cNvSpPr>
                <p:nvPr/>
              </p:nvSpPr>
              <p:spPr bwMode="auto">
                <a:xfrm rot="214580">
                  <a:off x="1494" y="1418"/>
                  <a:ext cx="372" cy="1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800" b="1" i="1" dirty="0">
                      <a:latin typeface="Verdana" pitchFamily="34" charset="0"/>
                    </a:rPr>
                    <a:t>14.5 m</a:t>
                  </a:r>
                </a:p>
              </p:txBody>
            </p:sp>
          </p:grp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374902" y="1339855"/>
              <a:ext cx="3449641" cy="3168659"/>
              <a:chOff x="1519" y="674"/>
              <a:chExt cx="2173" cy="1996"/>
            </a:xfrm>
          </p:grpSpPr>
          <p:sp>
            <p:nvSpPr>
              <p:cNvPr id="11" name="Rectangle 28"/>
              <p:cNvSpPr>
                <a:spLocks noChangeArrowheads="1"/>
              </p:cNvSpPr>
              <p:nvPr/>
            </p:nvSpPr>
            <p:spPr bwMode="auto">
              <a:xfrm>
                <a:off x="1519" y="2330"/>
                <a:ext cx="369" cy="334"/>
              </a:xfrm>
              <a:prstGeom prst="rect">
                <a:avLst/>
              </a:prstGeom>
              <a:noFill/>
              <a:ln w="19050">
                <a:solidFill>
                  <a:srgbClr val="FFFF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Line 29"/>
              <p:cNvSpPr>
                <a:spLocks noChangeShapeType="1"/>
              </p:cNvSpPr>
              <p:nvPr/>
            </p:nvSpPr>
            <p:spPr bwMode="auto">
              <a:xfrm flipV="1">
                <a:off x="1888" y="2297"/>
                <a:ext cx="1801" cy="373"/>
              </a:xfrm>
              <a:prstGeom prst="line">
                <a:avLst/>
              </a:prstGeom>
              <a:noFill/>
              <a:ln w="19050">
                <a:solidFill>
                  <a:srgbClr val="FFFF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auto">
              <a:xfrm flipV="1">
                <a:off x="1519" y="677"/>
                <a:ext cx="1235" cy="1653"/>
              </a:xfrm>
              <a:prstGeom prst="line">
                <a:avLst/>
              </a:prstGeom>
              <a:noFill/>
              <a:ln w="19050">
                <a:solidFill>
                  <a:srgbClr val="FFFF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67" y="674"/>
                <a:ext cx="925" cy="1618"/>
              </a:xfrm>
              <a:prstGeom prst="rect">
                <a:avLst/>
              </a:prstGeom>
              <a:noFill/>
              <a:ln w="19050">
                <a:solidFill>
                  <a:srgbClr val="FFFF99"/>
                </a:solidFill>
                <a:round/>
                <a:headEnd/>
                <a:tailEnd/>
              </a:ln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3000364" y="2214554"/>
            <a:ext cx="392909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643042" y="2071678"/>
            <a:ext cx="2643206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785918" y="1951672"/>
            <a:ext cx="278608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Reconstruction On line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Trigger</a:t>
            </a:r>
            <a:r>
              <a:rPr lang="fr-FR" dirty="0" smtClean="0">
                <a:solidFill>
                  <a:srgbClr val="FF0000"/>
                </a:solidFill>
              </a:rPr>
              <a:t>: doublet, triplet de neutrinos/  neutrino HE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Message d’alerte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406" y="5844621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i="1" dirty="0" smtClean="0"/>
              <a:t>ANTARES: Réseau tridimensionnel de 900 </a:t>
            </a:r>
            <a:r>
              <a:rPr lang="fr-FR" sz="1600" i="1" dirty="0" err="1" smtClean="0"/>
              <a:t>PMs</a:t>
            </a:r>
            <a:endParaRPr lang="fr-FR" sz="1600" i="1" dirty="0" smtClean="0"/>
          </a:p>
        </p:txBody>
      </p:sp>
      <p:sp>
        <p:nvSpPr>
          <p:cNvPr id="30" name="Espace réservé du contenu 8"/>
          <p:cNvSpPr txBox="1">
            <a:spLocks/>
          </p:cNvSpPr>
          <p:nvPr/>
        </p:nvSpPr>
        <p:spPr>
          <a:xfrm>
            <a:off x="5029232" y="5386422"/>
            <a:ext cx="3900486" cy="16144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fr-FR" sz="1600" i="1" dirty="0" smtClean="0"/>
              <a:t>TAROT Sud (chili)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lang="fr-FR" sz="1600" i="1" dirty="0" smtClean="0"/>
          </a:p>
          <a:p>
            <a:pPr marL="438912" lvl="0" indent="-320040" algn="just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fr-FR" sz="1600" i="1" dirty="0" smtClean="0"/>
              <a:t>FOV :2° </a:t>
            </a:r>
            <a:r>
              <a:rPr lang="en-US" sz="1600" dirty="0" smtClean="0"/>
              <a:t>x </a:t>
            </a:r>
            <a:r>
              <a:rPr lang="fr-FR" sz="1600" i="1" dirty="0" smtClean="0"/>
              <a:t>2°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fr-FR" sz="1600" i="1" dirty="0" smtClean="0"/>
              <a:t>Repositionnement  rapide (10s)</a:t>
            </a:r>
          </a:p>
          <a:p>
            <a:pPr marL="438912" lvl="0" indent="-320040" algn="just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fr-FR" sz="1600" i="1" dirty="0" smtClean="0"/>
              <a:t>Bonne sensibilité (</a:t>
            </a:r>
            <a:r>
              <a:rPr lang="en-US" sz="1600" dirty="0" smtClean="0"/>
              <a:t>V&lt;19)</a:t>
            </a:r>
            <a:endParaRPr lang="fr-FR" sz="1600" i="1" dirty="0" smtClean="0"/>
          </a:p>
        </p:txBody>
      </p:sp>
      <p:sp>
        <p:nvSpPr>
          <p:cNvPr id="31" name="Flèche droite 30"/>
          <p:cNvSpPr/>
          <p:nvPr/>
        </p:nvSpPr>
        <p:spPr>
          <a:xfrm>
            <a:off x="4786314" y="2143116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5008" y="1862728"/>
            <a:ext cx="32861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- Évènements de grande pureté</a:t>
            </a:r>
          </a:p>
          <a:p>
            <a:r>
              <a:rPr lang="fr-FR" dirty="0" smtClean="0"/>
              <a:t>- Bonne résolution angulaire</a:t>
            </a:r>
          </a:p>
          <a:p>
            <a:r>
              <a:rPr lang="fr-FR" dirty="0" smtClean="0"/>
              <a:t>- 1 à 2 alertes par mois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00694" y="-24"/>
            <a:ext cx="36147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algn="just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sursauts gamma 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Le projet </a:t>
            </a:r>
            <a:r>
              <a:rPr lang="fr-FR" sz="1400" b="1" dirty="0" err="1" smtClean="0">
                <a:solidFill>
                  <a:srgbClr val="FF0000"/>
                </a:solidFill>
              </a:rPr>
              <a:t>TAToO</a:t>
            </a:r>
            <a:r>
              <a:rPr lang="fr-FR" sz="1400" b="1" dirty="0" smtClean="0">
                <a:solidFill>
                  <a:srgbClr val="FF0000"/>
                </a:solidFill>
              </a:rPr>
              <a:t> pour la détection de </a:t>
            </a:r>
            <a:r>
              <a:rPr lang="fr-FR" sz="1400" b="1" dirty="0" err="1" smtClean="0">
                <a:solidFill>
                  <a:srgbClr val="FF0000"/>
                </a:solidFill>
              </a:rPr>
              <a:t>GRBs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triggers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Stratégie d’observation et analyse d’images TAROT</a:t>
            </a:r>
          </a:p>
        </p:txBody>
      </p:sp>
      <p:sp>
        <p:nvSpPr>
          <p:cNvPr id="36" name="Line 114"/>
          <p:cNvSpPr>
            <a:spLocks noChangeShapeType="1"/>
          </p:cNvSpPr>
          <p:nvPr/>
        </p:nvSpPr>
        <p:spPr bwMode="auto">
          <a:xfrm>
            <a:off x="3034381" y="541309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39" name="Connecteur droit avec flèche 38"/>
          <p:cNvCxnSpPr>
            <a:stCxn id="36" idx="1"/>
          </p:cNvCxnSpPr>
          <p:nvPr/>
        </p:nvCxnSpPr>
        <p:spPr>
          <a:xfrm rot="5400000" flipH="1" flipV="1">
            <a:off x="2545573" y="4421047"/>
            <a:ext cx="198409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7" descr="tarot_lasilla_obs3"/>
          <p:cNvPicPr>
            <a:picLocks noChangeAspect="1" noChangeArrowheads="1"/>
          </p:cNvPicPr>
          <p:nvPr/>
        </p:nvPicPr>
        <p:blipFill>
          <a:blip r:embed="rId4"/>
          <a:srcRect l="21172" t="21768" b="17203"/>
          <a:stretch>
            <a:fillRect/>
          </a:stretch>
        </p:blipFill>
        <p:spPr bwMode="auto">
          <a:xfrm>
            <a:off x="5365748" y="3357562"/>
            <a:ext cx="1944688" cy="2016125"/>
          </a:xfrm>
          <a:prstGeom prst="rect">
            <a:avLst/>
          </a:prstGeom>
          <a:noFill/>
        </p:spPr>
      </p:pic>
      <p:sp>
        <p:nvSpPr>
          <p:cNvPr id="42" name="Line 117"/>
          <p:cNvSpPr>
            <a:spLocks noChangeShapeType="1"/>
          </p:cNvSpPr>
          <p:nvPr/>
        </p:nvSpPr>
        <p:spPr bwMode="auto">
          <a:xfrm>
            <a:off x="4286248" y="5143512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 rot="5400000" flipH="1" flipV="1">
            <a:off x="3427801" y="4286653"/>
            <a:ext cx="171530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50"/>
          <p:cNvPicPr>
            <a:picLocks noChangeAspect="1" noChangeArrowheads="1"/>
          </p:cNvPicPr>
          <p:nvPr/>
        </p:nvPicPr>
        <p:blipFill>
          <a:blip r:embed="rId5"/>
          <a:srcRect r="15364"/>
          <a:stretch>
            <a:fillRect/>
          </a:stretch>
        </p:blipFill>
        <p:spPr bwMode="auto">
          <a:xfrm>
            <a:off x="7310436" y="3353688"/>
            <a:ext cx="15398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Line 109"/>
          <p:cNvSpPr>
            <a:spLocks noChangeShapeType="1"/>
          </p:cNvSpPr>
          <p:nvPr/>
        </p:nvSpPr>
        <p:spPr bwMode="auto">
          <a:xfrm flipV="1">
            <a:off x="419314" y="4140179"/>
            <a:ext cx="717484" cy="16068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8" name="Text Box 112"/>
          <p:cNvSpPr txBox="1">
            <a:spLocks noChangeArrowheads="1"/>
          </p:cNvSpPr>
          <p:nvPr/>
        </p:nvSpPr>
        <p:spPr bwMode="auto">
          <a:xfrm>
            <a:off x="777854" y="4651093"/>
            <a:ext cx="865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cs typeface="Times New Roman" pitchFamily="18" charset="0"/>
              </a:rPr>
              <a:t>ν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1" animBg="1"/>
      <p:bldP spid="36" grpId="1" animBg="1"/>
      <p:bldP spid="42" grpId="0" animBg="1"/>
      <p:bldP spid="47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Les triggers </a:t>
            </a:r>
            <a:r>
              <a:rPr lang="fr-FR" sz="3200" dirty="0" err="1" smtClean="0"/>
              <a:t>TAToO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142844" y="1571612"/>
            <a:ext cx="84836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Pour l’envoi de l’alerte: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b="1" dirty="0" smtClean="0"/>
              <a:t> Doublet/ triplet de neutrinos:</a:t>
            </a:r>
            <a:r>
              <a:rPr lang="fr-FR" sz="2000" dirty="0" smtClean="0"/>
              <a:t>	</a:t>
            </a:r>
          </a:p>
          <a:p>
            <a:pPr lvl="1">
              <a:buFontTx/>
              <a:buChar char="-"/>
            </a:pPr>
            <a:r>
              <a:rPr lang="fr-FR" sz="2000" dirty="0" smtClean="0"/>
              <a:t> Même fenêtre spatiale (FOV du télescope TAROT)</a:t>
            </a:r>
          </a:p>
          <a:p>
            <a:pPr lvl="1">
              <a:buFontTx/>
              <a:buChar char="-"/>
            </a:pPr>
            <a:r>
              <a:rPr lang="fr-FR" sz="2000" dirty="0" smtClean="0"/>
              <a:t> Même fenêtre temporelle 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lvl="1">
              <a:buFontTx/>
              <a:buChar char="-"/>
            </a:pPr>
            <a:endParaRPr lang="fr-FR" sz="2000" dirty="0" smtClean="0">
              <a:solidFill>
                <a:schemeClr val="accent2"/>
              </a:solidFill>
            </a:endParaRPr>
          </a:p>
          <a:p>
            <a:pPr lvl="1"/>
            <a:endParaRPr lang="fr-FR" sz="2000" dirty="0" smtClean="0"/>
          </a:p>
          <a:p>
            <a:pPr>
              <a:buFontTx/>
              <a:buChar char="-"/>
            </a:pPr>
            <a:r>
              <a:rPr lang="fr-FR" sz="2000" b="1" dirty="0" smtClean="0"/>
              <a:t> Un évènement de haute énergie:</a:t>
            </a:r>
          </a:p>
          <a:p>
            <a:pPr>
              <a:buFontTx/>
              <a:buChar char="-"/>
            </a:pPr>
            <a:r>
              <a:rPr lang="fr-FR" sz="2000" b="1" dirty="0" smtClean="0"/>
              <a:t> </a:t>
            </a:r>
            <a:r>
              <a:rPr lang="fr-FR" sz="2000" dirty="0" smtClean="0"/>
              <a:t>Sélection des évènements les plus énergétiques d’ ANTARES</a:t>
            </a:r>
          </a:p>
          <a:p>
            <a:pPr>
              <a:buFontTx/>
              <a:buChar char="-"/>
            </a:pPr>
            <a:r>
              <a:rPr lang="fr-FR" sz="2000" dirty="0" smtClean="0"/>
              <a:t> Plus dominants que les doublets</a:t>
            </a:r>
          </a:p>
          <a:p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Nécessite une sélection plus stricte</a:t>
            </a:r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57158" y="5526961"/>
            <a:ext cx="8269288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dirty="0" smtClean="0">
                <a:latin typeface="Perpetua" pitchFamily="18" charset="0"/>
                <a:sym typeface="Wingdings" pitchFamily="2" charset="2"/>
              </a:rPr>
              <a:t>Détection de doublets/ événement HE coïncidents avec un GRB dans le champ TAROT est une </a:t>
            </a:r>
            <a:r>
              <a:rPr lang="fr-FR" sz="2400" b="1" dirty="0" smtClean="0">
                <a:latin typeface="Perpetua" pitchFamily="18" charset="0"/>
                <a:sym typeface="Wingdings" pitchFamily="2" charset="2"/>
              </a:rPr>
              <a:t>détection à 4-5 sigma</a:t>
            </a:r>
            <a:r>
              <a:rPr lang="fr-FR" sz="2400" dirty="0" smtClean="0">
                <a:latin typeface="Perpetua" pitchFamily="18" charset="0"/>
                <a:sym typeface="Wingdings" pitchFamily="2" charset="2"/>
              </a:rPr>
              <a:t>.</a:t>
            </a:r>
            <a:endParaRPr lang="fr-FR" sz="2400" baseline="30000" dirty="0">
              <a:latin typeface="Perpetua" pitchFamily="18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0694" y="137204"/>
            <a:ext cx="3614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algn="just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sursauts gamma 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 projet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r>
              <a:rPr lang="fr-FR" sz="1000" dirty="0" smtClean="0">
                <a:solidFill>
                  <a:srgbClr val="00B0F0"/>
                </a:solidFill>
              </a:rPr>
              <a:t> pour la détection de </a:t>
            </a:r>
            <a:r>
              <a:rPr lang="fr-FR" sz="1000" dirty="0" err="1" smtClean="0">
                <a:solidFill>
                  <a:srgbClr val="00B0F0"/>
                </a:solidFill>
              </a:rPr>
              <a:t>GRBs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Les triggers </a:t>
            </a:r>
            <a:r>
              <a:rPr lang="fr-FR" sz="1400" b="1" dirty="0" err="1" smtClean="0">
                <a:solidFill>
                  <a:srgbClr val="FF0000"/>
                </a:solidFill>
              </a:rPr>
              <a:t>TAToO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Stratégie d’observation et analyse d’images TAROT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57158" y="571501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28728" y="6215082"/>
            <a:ext cx="6500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itchFamily="2" charset="2"/>
              </a:rPr>
              <a:t> Données :</a:t>
            </a:r>
            <a:r>
              <a:rPr lang="fr-FR" dirty="0" smtClean="0">
                <a:sym typeface="Wingdings" pitchFamily="2" charset="2"/>
              </a:rPr>
              <a:t> Taux d’évènements / mois après coupures : </a:t>
            </a:r>
            <a:r>
              <a:rPr lang="fr-FR" b="1" dirty="0" smtClean="0">
                <a:sym typeface="Wingdings" pitchFamily="2" charset="2"/>
              </a:rPr>
              <a:t>1.5+-0.4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96590"/>
            <a:ext cx="4457709" cy="37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4" y="2185797"/>
            <a:ext cx="4348170" cy="381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786446" y="3648360"/>
            <a:ext cx="2475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Perpetua" pitchFamily="18" charset="0"/>
              </a:rPr>
              <a:t>Ang. Resolution ~ 0.75°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7292" y="3643314"/>
            <a:ext cx="136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E</a:t>
            </a:r>
            <a:r>
              <a:rPr lang="fr-FR" b="1" dirty="0" smtClean="0"/>
              <a:t> </a:t>
            </a:r>
            <a:r>
              <a:rPr lang="fr-FR" b="1" baseline="-25000" dirty="0" err="1" smtClean="0">
                <a:solidFill>
                  <a:srgbClr val="C00000"/>
                </a:solidFill>
              </a:rPr>
              <a:t>moy</a:t>
            </a:r>
            <a:r>
              <a:rPr lang="fr-FR" b="1" dirty="0" smtClean="0">
                <a:solidFill>
                  <a:srgbClr val="C00000"/>
                </a:solidFill>
              </a:rPr>
              <a:t> ~4 </a:t>
            </a:r>
            <a:r>
              <a:rPr lang="fr-FR" b="1" dirty="0" err="1" smtClean="0">
                <a:solidFill>
                  <a:srgbClr val="C00000"/>
                </a:solidFill>
              </a:rPr>
              <a:t>TeV</a:t>
            </a:r>
            <a:endParaRPr lang="fr-FR" b="1" dirty="0" smtClean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8" y="137204"/>
            <a:ext cx="3757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algn="just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sursauts gamma 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 projet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r>
              <a:rPr lang="fr-FR" sz="1000" dirty="0" smtClean="0">
                <a:solidFill>
                  <a:srgbClr val="00B0F0"/>
                </a:solidFill>
              </a:rPr>
              <a:t> pour la détection de </a:t>
            </a:r>
            <a:r>
              <a:rPr lang="fr-FR" sz="1000" dirty="0" err="1" smtClean="0">
                <a:solidFill>
                  <a:srgbClr val="00B0F0"/>
                </a:solidFill>
              </a:rPr>
              <a:t>GRBs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Les triggers </a:t>
            </a:r>
            <a:r>
              <a:rPr lang="fr-FR" sz="1400" b="1" dirty="0" err="1" smtClean="0">
                <a:solidFill>
                  <a:srgbClr val="FF0000"/>
                </a:solidFill>
              </a:rPr>
              <a:t>TAToO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Stratégie d’observation et analyse d’images TAROT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triggers </a:t>
            </a:r>
            <a:r>
              <a:rPr lang="fr-FR" sz="3200" dirty="0" err="1" smtClean="0"/>
              <a:t>TAToO</a:t>
            </a:r>
            <a:endParaRPr lang="fr-FR" sz="3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143108" y="163090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Optimisation du trigger « évènement de HE »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Stratégie d’observation </a:t>
            </a:r>
            <a:br>
              <a:rPr lang="fr-FR" sz="3200" dirty="0" smtClean="0"/>
            </a:br>
            <a:r>
              <a:rPr lang="fr-FR" sz="3200" dirty="0" smtClean="0"/>
              <a:t>et Analyse d’images TAROT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75191"/>
            <a:ext cx="8472518" cy="4625609"/>
          </a:xfrm>
        </p:spPr>
        <p:txBody>
          <a:bodyPr/>
          <a:lstStyle/>
          <a:p>
            <a:r>
              <a:rPr lang="fr-FR" sz="2400" dirty="0" smtClean="0"/>
              <a:t>Image </a:t>
            </a:r>
            <a:r>
              <a:rPr lang="fr-FR" sz="2400" dirty="0" err="1" smtClean="0"/>
              <a:t>GRBs</a:t>
            </a:r>
            <a:r>
              <a:rPr lang="fr-FR" sz="2400" dirty="0" smtClean="0"/>
              <a:t>: T0</a:t>
            </a:r>
          </a:p>
          <a:p>
            <a:r>
              <a:rPr lang="fr-FR" sz="2400" dirty="0" smtClean="0"/>
              <a:t>Image SNe: T0 +1, 3,9,27 jours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45720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5720" y="3429000"/>
            <a:ext cx="5643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  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1.Photométrie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20" y="4143380"/>
            <a:ext cx="6286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Calcul de la magnitude de l’objet détecté:</a:t>
            </a:r>
            <a:endParaRPr lang="fr-F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628" y="3786190"/>
            <a:ext cx="4025589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2. Astrométrie</a:t>
            </a:r>
          </a:p>
          <a:p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Mesure de la position de l’objet détecté:</a:t>
            </a:r>
          </a:p>
          <a:p>
            <a:endParaRPr lang="fr-FR" sz="1400" b="1" dirty="0" smtClean="0"/>
          </a:p>
          <a:p>
            <a:r>
              <a:rPr lang="fr-FR" sz="1400" dirty="0" smtClean="0"/>
              <a:t>- Position relative par rapport à une image référence</a:t>
            </a:r>
          </a:p>
          <a:p>
            <a:r>
              <a:rPr lang="fr-FR" sz="1400" dirty="0" smtClean="0"/>
              <a:t>- Position absolue en consultant les catalogues</a:t>
            </a:r>
          </a:p>
          <a:p>
            <a:endParaRPr lang="fr-FR" sz="1400" b="1" dirty="0" smtClean="0"/>
          </a:p>
          <a:p>
            <a:endParaRPr lang="fr-FR" sz="14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386422" y="64636"/>
            <a:ext cx="37576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algn="just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sursauts gamma 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 projet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r>
              <a:rPr lang="fr-FR" sz="1000" dirty="0" smtClean="0">
                <a:solidFill>
                  <a:srgbClr val="00B0F0"/>
                </a:solidFill>
              </a:rPr>
              <a:t> pour la détection de </a:t>
            </a:r>
            <a:r>
              <a:rPr lang="fr-FR" sz="1000" dirty="0" err="1" smtClean="0">
                <a:solidFill>
                  <a:srgbClr val="00B0F0"/>
                </a:solidFill>
              </a:rPr>
              <a:t>GRBs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triggers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Stratégie d’observation et analyse d’images TAROT</a:t>
            </a:r>
          </a:p>
        </p:txBody>
      </p:sp>
      <p:pic>
        <p:nvPicPr>
          <p:cNvPr id="13" name="Picture 5" descr="ds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47" y="1571832"/>
            <a:ext cx="2214595" cy="214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714844" y="2932322"/>
            <a:ext cx="18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Image ~ 20 mn  d’observation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40" y="155448"/>
            <a:ext cx="5543560" cy="125272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Conclusion </a:t>
            </a:r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6246" y="4286256"/>
            <a:ext cx="8210554" cy="153888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 smtClean="0"/>
              <a:t>Perspectives</a:t>
            </a:r>
          </a:p>
          <a:p>
            <a:pPr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Analyse d’évènements descendants </a:t>
            </a:r>
            <a:r>
              <a:rPr lang="fr-FR" dirty="0" smtClean="0"/>
              <a:t>pour activer </a:t>
            </a:r>
            <a:r>
              <a:rPr lang="fr-FR" b="1" dirty="0" smtClean="0"/>
              <a:t>TAROT Nord (</a:t>
            </a:r>
            <a:r>
              <a:rPr lang="fr-FR" b="1" dirty="0" err="1" smtClean="0"/>
              <a:t>Calerne</a:t>
            </a:r>
            <a:r>
              <a:rPr lang="fr-FR" b="1" dirty="0" smtClean="0"/>
              <a:t> -France)</a:t>
            </a:r>
          </a:p>
          <a:p>
            <a:r>
              <a:rPr lang="fr-FR" dirty="0" smtClean="0"/>
              <a:t>- </a:t>
            </a:r>
            <a:r>
              <a:rPr lang="fr-FR" dirty="0" smtClean="0">
                <a:solidFill>
                  <a:srgbClr val="FF0000"/>
                </a:solidFill>
              </a:rPr>
              <a:t>Analyse d’images TAROT 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6246" y="1714488"/>
            <a:ext cx="8210554" cy="23698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Résumé</a:t>
            </a:r>
          </a:p>
          <a:p>
            <a:endParaRPr lang="fr-FR" sz="2000" b="1" dirty="0" smtClean="0"/>
          </a:p>
          <a:p>
            <a:r>
              <a:rPr lang="fr-FR" dirty="0" smtClean="0"/>
              <a:t>- En alliant  </a:t>
            </a:r>
            <a:r>
              <a:rPr lang="fr-FR" b="1" dirty="0" smtClean="0"/>
              <a:t>ANTARES avec un suivi optique</a:t>
            </a:r>
            <a:r>
              <a:rPr lang="fr-FR" dirty="0" smtClean="0"/>
              <a:t>, on peut </a:t>
            </a:r>
            <a:r>
              <a:rPr lang="fr-FR" dirty="0" smtClean="0">
                <a:solidFill>
                  <a:srgbClr val="FF0000"/>
                </a:solidFill>
              </a:rPr>
              <a:t>gagner en sensibilité pour la détection de sources transitoires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Les coupures sont maintenant appliquées </a:t>
            </a:r>
            <a:r>
              <a:rPr lang="fr-FR" dirty="0" smtClean="0"/>
              <a:t>dans le trigger </a:t>
            </a:r>
            <a:r>
              <a:rPr lang="fr-FR" dirty="0" err="1" smtClean="0"/>
              <a:t>TAToO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le système est opérationnel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ym typeface="Wingdings" pitchFamily="2" charset="2"/>
              </a:rPr>
              <a:t> En attente d’alertes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 UP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29684" cy="1779652"/>
          </a:xfrm>
        </p:spPr>
        <p:txBody>
          <a:bodyPr>
            <a:normAutofit fontScale="90000"/>
          </a:bodyPr>
          <a:lstStyle/>
          <a:p>
            <a:r>
              <a:rPr lang="fr-FR" sz="4800" dirty="0" smtClean="0"/>
              <a:t>Développement et Caractérisation </a:t>
            </a:r>
            <a:br>
              <a:rPr lang="fr-FR" sz="4800" dirty="0" smtClean="0"/>
            </a:br>
            <a:r>
              <a:rPr lang="fr-FR" sz="4800" dirty="0" smtClean="0"/>
              <a:t>de photomultiplicateurs de nouvelle génération (X-HPD)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 descr="C:\Users\Imen\Desktop\Clé USB\X- HPDead\Simuations\3d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64449"/>
            <a:ext cx="4071966" cy="361255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357686" y="5711627"/>
            <a:ext cx="408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C000"/>
                </a:solidFill>
              </a:rPr>
              <a:t>Simulation 3D d’un PM hémisphérique hybride</a:t>
            </a:r>
            <a:endParaRPr lang="fr-FR" i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2" y="3500438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 Principe des photomultiplicateurs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 Caractéristiques d’un PM hybride</a:t>
            </a:r>
            <a:r>
              <a:rPr lang="fr-FR" b="1" dirty="0" smtClean="0">
                <a:solidFill>
                  <a:schemeClr val="bg1"/>
                </a:solidFill>
              </a:rPr>
              <a:t>: le </a:t>
            </a:r>
            <a:r>
              <a:rPr lang="fr-FR" b="1" dirty="0" smtClean="0">
                <a:solidFill>
                  <a:schemeClr val="bg1"/>
                </a:solidFill>
              </a:rPr>
              <a:t>X-HPD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Résultat des simulations du X-HPD</a:t>
            </a:r>
          </a:p>
          <a:p>
            <a:pPr marL="457200" indent="-457200">
              <a:buAutoNum type="arabicPeriod" startAt="4"/>
            </a:pPr>
            <a:r>
              <a:rPr lang="fr-FR" b="1" dirty="0" smtClean="0">
                <a:solidFill>
                  <a:schemeClr val="bg1"/>
                </a:solidFill>
              </a:rPr>
              <a:t>Caractérisation des premiers prototypes hybrides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72132" y="2864449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C000"/>
                </a:solidFill>
              </a:rPr>
              <a:t>PLAN</a:t>
            </a:r>
            <a:endParaRPr lang="fr-FR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0034" y="171448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Performances de la  reconstruction « On-line » d’ ANTARES</a:t>
            </a:r>
            <a:endParaRPr lang="fr-FR" dirty="0"/>
          </a:p>
        </p:txBody>
      </p:sp>
      <p:pic>
        <p:nvPicPr>
          <p:cNvPr id="8" name="Picture 14" descr="tchi2_9_plus_10l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2571743"/>
            <a:ext cx="4000529" cy="29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sth_2L_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428868"/>
            <a:ext cx="4457549" cy="3021967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643174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Bon accord MC-Données</a:t>
            </a:r>
          </a:p>
          <a:p>
            <a:pPr>
              <a:buFont typeface="Wingdings" pitchFamily="2" charset="2"/>
              <a:buChar char="à"/>
            </a:pPr>
            <a:r>
              <a:rPr lang="fr-FR" b="1" dirty="0" smtClean="0">
                <a:sym typeface="Wingdings" pitchFamily="2" charset="2"/>
              </a:rPr>
              <a:t> Reconstruction des traces en ~10 ms</a:t>
            </a:r>
            <a:endParaRPr lang="fr-FR" b="1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400684" cy="125272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projet </a:t>
            </a:r>
            <a:r>
              <a:rPr lang="fr-FR" sz="3200" dirty="0" err="1" smtClean="0"/>
              <a:t>TAToO</a:t>
            </a:r>
            <a:r>
              <a:rPr lang="fr-FR" sz="3200" dirty="0" smtClean="0"/>
              <a:t> pour </a:t>
            </a:r>
            <a:br>
              <a:rPr lang="fr-FR" sz="3200" dirty="0" smtClean="0"/>
            </a:br>
            <a:r>
              <a:rPr lang="fr-FR" sz="3200" dirty="0" smtClean="0"/>
              <a:t>la détection de </a:t>
            </a:r>
            <a:r>
              <a:rPr lang="fr-FR" sz="3200" dirty="0" err="1" smtClean="0"/>
              <a:t>GRBs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5500694" y="-24"/>
            <a:ext cx="36147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algn="just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sursauts gamma 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Le projet </a:t>
            </a:r>
            <a:r>
              <a:rPr lang="fr-FR" sz="1400" b="1" dirty="0" err="1" smtClean="0">
                <a:solidFill>
                  <a:srgbClr val="FF0000"/>
                </a:solidFill>
              </a:rPr>
              <a:t>TAToO</a:t>
            </a:r>
            <a:r>
              <a:rPr lang="fr-FR" sz="1400" b="1" dirty="0" smtClean="0">
                <a:solidFill>
                  <a:srgbClr val="FF0000"/>
                </a:solidFill>
              </a:rPr>
              <a:t> pour la détection de </a:t>
            </a:r>
            <a:r>
              <a:rPr lang="fr-FR" sz="1400" b="1" dirty="0" err="1" smtClean="0">
                <a:solidFill>
                  <a:srgbClr val="FF0000"/>
                </a:solidFill>
              </a:rPr>
              <a:t>GRBs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 Les triggers </a:t>
            </a:r>
            <a:r>
              <a:rPr lang="fr-FR" sz="1000" dirty="0" err="1" smtClean="0">
                <a:solidFill>
                  <a:srgbClr val="00B0F0"/>
                </a:solidFill>
              </a:rPr>
              <a:t>TAToO</a:t>
            </a:r>
            <a:endParaRPr lang="fr-FR" sz="1000" dirty="0" smtClean="0">
              <a:solidFill>
                <a:srgbClr val="00B0F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Résultat de l’optimisation du trigger 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Stratégie d’observation et analyse d’images TAROT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Perspectives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21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640596" y="2102313"/>
            <a:ext cx="4600636" cy="4500594"/>
            <a:chOff x="714348" y="2571744"/>
            <a:chExt cx="7572428" cy="3743326"/>
          </a:xfrm>
        </p:grpSpPr>
        <p:graphicFrame>
          <p:nvGraphicFramePr>
            <p:cNvPr id="7" name="Graphique 6"/>
            <p:cNvGraphicFramePr>
              <a:graphicFrameLocks/>
            </p:cNvGraphicFramePr>
            <p:nvPr/>
          </p:nvGraphicFramePr>
          <p:xfrm>
            <a:off x="714348" y="2571744"/>
            <a:ext cx="7572428" cy="3743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ZoneTexte 7"/>
            <p:cNvSpPr txBox="1"/>
            <p:nvPr/>
          </p:nvSpPr>
          <p:spPr>
            <a:xfrm rot="19924607">
              <a:off x="1612639" y="4249794"/>
              <a:ext cx="3353202" cy="5607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Résultat préliminaire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883514" y="145598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Double passage par PC</a:t>
            </a:r>
            <a:r>
              <a:rPr lang="fr-FR" i="1" dirty="0" smtClean="0"/>
              <a:t>: Réponse I</a:t>
            </a:r>
            <a:r>
              <a:rPr lang="fr-FR" i="1" baseline="-25000" dirty="0" smtClean="0"/>
              <a:t>PC</a:t>
            </a:r>
            <a:r>
              <a:rPr lang="fr-FR" i="1" dirty="0" smtClean="0"/>
              <a:t>=f(</a:t>
            </a:r>
            <a:r>
              <a:rPr lang="fr-FR" i="1" dirty="0" smtClean="0">
                <a:latin typeface="Symbol" pitchFamily="18" charset="2"/>
              </a:rPr>
              <a:t>l</a:t>
            </a:r>
            <a:r>
              <a:rPr lang="fr-FR" i="1" dirty="0" smtClean="0"/>
              <a:t>) à   </a:t>
            </a:r>
            <a:r>
              <a:rPr lang="fr-FR" i="1" dirty="0" smtClean="0">
                <a:latin typeface="Symbol" pitchFamily="18" charset="2"/>
              </a:rPr>
              <a:t> q ~ 45°</a:t>
            </a:r>
            <a:r>
              <a:rPr lang="fr-FR" i="1" dirty="0" smtClean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83514" y="5257703"/>
            <a:ext cx="41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FF0000"/>
                </a:solidFill>
              </a:rPr>
              <a:t>Photocathode standard+  ’’double passage ~ Photocathode améliorée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Principe des photomultiplicateurs</a:t>
            </a:r>
            <a:endParaRPr lang="fr-FR" sz="32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040188" cy="71535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800" dirty="0" smtClean="0"/>
              <a:t>Les Photomultiplicateurs classiques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428596" y="2285992"/>
            <a:ext cx="4037483" cy="2676160"/>
            <a:chOff x="-172113" y="714356"/>
            <a:chExt cx="9003440" cy="5786458"/>
          </a:xfrm>
        </p:grpSpPr>
        <p:grpSp>
          <p:nvGrpSpPr>
            <p:cNvPr id="16" name="Groupe 15"/>
            <p:cNvGrpSpPr/>
            <p:nvPr/>
          </p:nvGrpSpPr>
          <p:grpSpPr>
            <a:xfrm>
              <a:off x="2000232" y="714356"/>
              <a:ext cx="5314950" cy="5786458"/>
              <a:chOff x="1914525" y="642938"/>
              <a:chExt cx="5314950" cy="5786458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14525" y="642938"/>
                <a:ext cx="5314950" cy="557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Arc plein 18"/>
              <p:cNvSpPr/>
              <p:nvPr/>
            </p:nvSpPr>
            <p:spPr>
              <a:xfrm>
                <a:off x="2714612" y="1500174"/>
                <a:ext cx="3571900" cy="2428892"/>
              </a:xfrm>
              <a:prstGeom prst="blockArc">
                <a:avLst>
                  <a:gd name="adj1" fmla="val 10563776"/>
                  <a:gd name="adj2" fmla="val 175562"/>
                  <a:gd name="adj3" fmla="val 36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00496" y="3286124"/>
                <a:ext cx="895351" cy="2447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43372" y="5786454"/>
                <a:ext cx="70485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ZoneTexte 21"/>
            <p:cNvSpPr txBox="1"/>
            <p:nvPr/>
          </p:nvSpPr>
          <p:spPr>
            <a:xfrm>
              <a:off x="-172113" y="1312961"/>
              <a:ext cx="3345387" cy="94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Photocathode</a:t>
              </a:r>
              <a:endParaRPr lang="fr-F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69795" y="2310636"/>
              <a:ext cx="955825" cy="73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70C0"/>
                  </a:solidFill>
                </a:rPr>
                <a:t>Pe</a:t>
              </a:r>
              <a:endParaRPr lang="fr-F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561079" y="5315872"/>
              <a:ext cx="2270248" cy="97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Signal</a:t>
              </a:r>
              <a:endParaRPr lang="fr-FR" sz="1600" b="1" dirty="0"/>
            </a:p>
          </p:txBody>
        </p:sp>
      </p:grpSp>
      <p:cxnSp>
        <p:nvCxnSpPr>
          <p:cNvPr id="29" name="Connecteur en arc 28"/>
          <p:cNvCxnSpPr/>
          <p:nvPr/>
        </p:nvCxnSpPr>
        <p:spPr>
          <a:xfrm rot="5400000">
            <a:off x="2786050" y="2527120"/>
            <a:ext cx="357190" cy="71438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/>
          <p:nvPr/>
        </p:nvCxnSpPr>
        <p:spPr>
          <a:xfrm flipV="1">
            <a:off x="2714612" y="4658709"/>
            <a:ext cx="642942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ZoneTexte 20"/>
          <p:cNvSpPr txBox="1">
            <a:spLocks noChangeArrowheads="1"/>
          </p:cNvSpPr>
          <p:nvPr/>
        </p:nvSpPr>
        <p:spPr bwMode="auto">
          <a:xfrm>
            <a:off x="3000364" y="2285992"/>
            <a:ext cx="1465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Photon incident</a:t>
            </a:r>
          </a:p>
        </p:txBody>
      </p:sp>
      <p:cxnSp>
        <p:nvCxnSpPr>
          <p:cNvPr id="110" name="Connecteur droit avec flèche 109"/>
          <p:cNvCxnSpPr/>
          <p:nvPr/>
        </p:nvCxnSpPr>
        <p:spPr bwMode="auto">
          <a:xfrm rot="5400000">
            <a:off x="2250265" y="3071809"/>
            <a:ext cx="928693" cy="35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6143636" y="-24"/>
            <a:ext cx="332004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Principe des photomultiplicateurs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Caractéristiques du X-HPD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Résultat des simulations du X-HPD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Caractérisation des premiers prototypes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8" y="23796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95809" y="3844357"/>
            <a:ext cx="211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Multiplicateur</a:t>
            </a:r>
            <a:r>
              <a:rPr lang="fr-FR" sz="1600" dirty="0" smtClean="0"/>
              <a:t>:</a:t>
            </a:r>
          </a:p>
          <a:p>
            <a:r>
              <a:rPr lang="fr-FR" sz="1600" dirty="0" smtClean="0"/>
              <a:t>Dynodes</a:t>
            </a:r>
            <a:r>
              <a:rPr lang="fr-FR" sz="1600" dirty="0" smtClean="0">
                <a:sym typeface="Wingdings" pitchFamily="2" charset="2"/>
              </a:rPr>
              <a:t></a:t>
            </a:r>
            <a:r>
              <a:rPr lang="fr-FR" sz="1600" dirty="0" smtClean="0"/>
              <a:t>Gain ~10</a:t>
            </a:r>
            <a:r>
              <a:rPr lang="fr-FR" sz="1600" baseline="30000" dirty="0" smtClean="0"/>
              <a:t>7</a:t>
            </a:r>
            <a:endParaRPr lang="fr-FR" sz="1600" dirty="0"/>
          </a:p>
        </p:txBody>
      </p:sp>
      <p:sp>
        <p:nvSpPr>
          <p:cNvPr id="48" name="Accolade ouvrante 47"/>
          <p:cNvSpPr/>
          <p:nvPr/>
        </p:nvSpPr>
        <p:spPr>
          <a:xfrm>
            <a:off x="1928794" y="3877220"/>
            <a:ext cx="285752" cy="6233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Principe des photomultiplicateurs</a:t>
            </a:r>
            <a:endParaRPr lang="fr-FR" sz="32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040188" cy="71535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800" dirty="0" smtClean="0"/>
              <a:t>Les Photomultiplicateurs classiques</a:t>
            </a:r>
            <a:endParaRPr lang="fr-FR" sz="1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887943" y="1500174"/>
            <a:ext cx="4041775" cy="71535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800" dirty="0" smtClean="0"/>
              <a:t>Les capteurs de lumière hybrides (X-HPD)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3" name="Groupe 26"/>
          <p:cNvGrpSpPr/>
          <p:nvPr/>
        </p:nvGrpSpPr>
        <p:grpSpPr>
          <a:xfrm>
            <a:off x="428596" y="2285992"/>
            <a:ext cx="4037483" cy="2676160"/>
            <a:chOff x="-172113" y="714356"/>
            <a:chExt cx="9003440" cy="5786458"/>
          </a:xfrm>
        </p:grpSpPr>
        <p:grpSp>
          <p:nvGrpSpPr>
            <p:cNvPr id="6" name="Groupe 15"/>
            <p:cNvGrpSpPr/>
            <p:nvPr/>
          </p:nvGrpSpPr>
          <p:grpSpPr>
            <a:xfrm>
              <a:off x="2000232" y="714356"/>
              <a:ext cx="5314950" cy="5786458"/>
              <a:chOff x="1914525" y="642938"/>
              <a:chExt cx="5314950" cy="5786458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14525" y="642938"/>
                <a:ext cx="5314950" cy="557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Arc plein 18"/>
              <p:cNvSpPr/>
              <p:nvPr/>
            </p:nvSpPr>
            <p:spPr>
              <a:xfrm>
                <a:off x="2714612" y="1500174"/>
                <a:ext cx="3571900" cy="2428892"/>
              </a:xfrm>
              <a:prstGeom prst="blockArc">
                <a:avLst>
                  <a:gd name="adj1" fmla="val 10563776"/>
                  <a:gd name="adj2" fmla="val 175562"/>
                  <a:gd name="adj3" fmla="val 36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00496" y="3286124"/>
                <a:ext cx="895351" cy="2447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43372" y="5786454"/>
                <a:ext cx="70485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ZoneTexte 21"/>
            <p:cNvSpPr txBox="1"/>
            <p:nvPr/>
          </p:nvSpPr>
          <p:spPr>
            <a:xfrm>
              <a:off x="-172113" y="1312961"/>
              <a:ext cx="3345387" cy="94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Photocathode</a:t>
              </a:r>
              <a:endParaRPr lang="fr-F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69795" y="2310636"/>
              <a:ext cx="955825" cy="73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70C0"/>
                  </a:solidFill>
                </a:rPr>
                <a:t>Pe</a:t>
              </a:r>
              <a:endParaRPr lang="fr-F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561079" y="5315872"/>
              <a:ext cx="2270248" cy="97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Signal</a:t>
              </a:r>
              <a:endParaRPr lang="fr-FR" sz="1600" b="1" dirty="0"/>
            </a:p>
          </p:txBody>
        </p:sp>
      </p:grpSp>
      <p:cxnSp>
        <p:nvCxnSpPr>
          <p:cNvPr id="29" name="Connecteur en arc 28"/>
          <p:cNvCxnSpPr/>
          <p:nvPr/>
        </p:nvCxnSpPr>
        <p:spPr>
          <a:xfrm rot="5400000">
            <a:off x="2786050" y="2527120"/>
            <a:ext cx="357190" cy="71438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/>
          <p:nvPr/>
        </p:nvCxnSpPr>
        <p:spPr>
          <a:xfrm flipV="1">
            <a:off x="2714612" y="4658709"/>
            <a:ext cx="642942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4714876" y="2285992"/>
            <a:ext cx="4643468" cy="2880674"/>
            <a:chOff x="3329613" y="1469849"/>
            <a:chExt cx="6910838" cy="4455496"/>
          </a:xfrm>
        </p:grpSpPr>
        <p:grpSp>
          <p:nvGrpSpPr>
            <p:cNvPr id="9" name="Groupe 85"/>
            <p:cNvGrpSpPr>
              <a:grpSpLocks/>
            </p:cNvGrpSpPr>
            <p:nvPr/>
          </p:nvGrpSpPr>
          <p:grpSpPr bwMode="auto">
            <a:xfrm>
              <a:off x="3329613" y="1469849"/>
              <a:ext cx="6910838" cy="4455496"/>
              <a:chOff x="3523601" y="1184097"/>
              <a:chExt cx="6668351" cy="4455496"/>
            </a:xfrm>
          </p:grpSpPr>
          <p:grpSp>
            <p:nvGrpSpPr>
              <p:cNvPr id="10" name="Groupe 77"/>
              <p:cNvGrpSpPr>
                <a:grpSpLocks/>
              </p:cNvGrpSpPr>
              <p:nvPr/>
            </p:nvGrpSpPr>
            <p:grpSpPr bwMode="auto">
              <a:xfrm>
                <a:off x="3523601" y="1184097"/>
                <a:ext cx="6668351" cy="4455496"/>
                <a:chOff x="3523601" y="1250996"/>
                <a:chExt cx="6668351" cy="4393612"/>
              </a:xfrm>
            </p:grpSpPr>
            <p:grpSp>
              <p:nvGrpSpPr>
                <p:cNvPr id="11" name="Groupe 74"/>
                <p:cNvGrpSpPr>
                  <a:grpSpLocks/>
                </p:cNvGrpSpPr>
                <p:nvPr/>
              </p:nvGrpSpPr>
              <p:grpSpPr bwMode="auto">
                <a:xfrm>
                  <a:off x="3523601" y="1250996"/>
                  <a:ext cx="6668351" cy="4393612"/>
                  <a:chOff x="3962694" y="1562348"/>
                  <a:chExt cx="5940898" cy="3757958"/>
                </a:xfrm>
              </p:grpSpPr>
              <p:sp>
                <p:nvSpPr>
                  <p:cNvPr id="89" name="Ellipse 88"/>
                  <p:cNvSpPr/>
                  <p:nvPr/>
                </p:nvSpPr>
                <p:spPr>
                  <a:xfrm>
                    <a:off x="5500164" y="1929368"/>
                    <a:ext cx="2930017" cy="2785067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1800"/>
                  </a:p>
                </p:txBody>
              </p:sp>
              <p:grpSp>
                <p:nvGrpSpPr>
                  <p:cNvPr id="12" name="Groupe 71"/>
                  <p:cNvGrpSpPr>
                    <a:grpSpLocks/>
                  </p:cNvGrpSpPr>
                  <p:nvPr/>
                </p:nvGrpSpPr>
                <p:grpSpPr bwMode="auto">
                  <a:xfrm>
                    <a:off x="3962694" y="1562348"/>
                    <a:ext cx="5940898" cy="3757958"/>
                    <a:chOff x="3962694" y="1562348"/>
                    <a:chExt cx="5940898" cy="3757958"/>
                  </a:xfrm>
                </p:grpSpPr>
                <p:sp>
                  <p:nvSpPr>
                    <p:cNvPr id="91" name="Rectangle 7"/>
                    <p:cNvSpPr/>
                    <p:nvPr/>
                  </p:nvSpPr>
                  <p:spPr>
                    <a:xfrm>
                      <a:off x="6750245" y="3499989"/>
                      <a:ext cx="614103" cy="11576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750243" y="3335291"/>
                      <a:ext cx="614104" cy="180764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93" name="Rectangle 10"/>
                    <p:cNvSpPr/>
                    <p:nvPr/>
                  </p:nvSpPr>
                  <p:spPr>
                    <a:xfrm>
                      <a:off x="6884557" y="3516057"/>
                      <a:ext cx="368470" cy="1314977"/>
                    </a:xfrm>
                    <a:prstGeom prst="rect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94" name="ZoneTexte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86578" y="3643314"/>
                      <a:ext cx="516359" cy="778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fr-FR" sz="1800" dirty="0">
                          <a:latin typeface="Calibri" pitchFamily="34" charset="0"/>
                        </a:rPr>
                        <a:t>P</a:t>
                      </a:r>
                    </a:p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fr-FR" sz="1800" dirty="0">
                          <a:latin typeface="Calibri" pitchFamily="34" charset="0"/>
                        </a:rPr>
                        <a:t>M</a:t>
                      </a:r>
                    </a:p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fr-FR" sz="1800" dirty="0">
                          <a:latin typeface="Calibri" pitchFamily="34" charset="0"/>
                        </a:rPr>
                        <a:t>T</a:t>
                      </a:r>
                    </a:p>
                  </p:txBody>
                </p:sp>
                <p:cxnSp>
                  <p:nvCxnSpPr>
                    <p:cNvPr id="95" name="Connecteur droit avec flèche 94"/>
                    <p:cNvCxnSpPr>
                      <a:endCxn id="89" idx="1"/>
                    </p:cNvCxnSpPr>
                    <p:nvPr/>
                  </p:nvCxnSpPr>
                  <p:spPr>
                    <a:xfrm>
                      <a:off x="5214942" y="1857063"/>
                      <a:ext cx="715104" cy="479353"/>
                    </a:xfrm>
                    <a:prstGeom prst="straightConnector1">
                      <a:avLst/>
                    </a:prstGeom>
                    <a:ln w="25400">
                      <a:solidFill>
                        <a:srgbClr val="00206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Connecteur droit avec flèche 95"/>
                    <p:cNvCxnSpPr>
                      <a:stCxn id="89" idx="1"/>
                    </p:cNvCxnSpPr>
                    <p:nvPr/>
                  </p:nvCxnSpPr>
                  <p:spPr>
                    <a:xfrm rot="16200000" flipH="1">
                      <a:off x="5901535" y="2364928"/>
                      <a:ext cx="938622" cy="881598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Connecteur droit avec flèche 96"/>
                    <p:cNvCxnSpPr>
                      <a:stCxn id="89" idx="1"/>
                    </p:cNvCxnSpPr>
                    <p:nvPr/>
                  </p:nvCxnSpPr>
                  <p:spPr>
                    <a:xfrm rot="16200000" flipH="1">
                      <a:off x="6055063" y="2211399"/>
                      <a:ext cx="938622" cy="1188656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Connecteur droit avec flèche 97"/>
                    <p:cNvCxnSpPr>
                      <a:stCxn id="89" idx="1"/>
                    </p:cNvCxnSpPr>
                    <p:nvPr/>
                  </p:nvCxnSpPr>
                  <p:spPr>
                    <a:xfrm rot="16200000" flipH="1">
                      <a:off x="5993073" y="2273389"/>
                      <a:ext cx="878367" cy="1004421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9" name="ZoneTexte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5264" y="1562348"/>
                      <a:ext cx="1919358" cy="4015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Photon incident</a:t>
                      </a:r>
                    </a:p>
                  </p:txBody>
                </p:sp>
                <p:sp>
                  <p:nvSpPr>
                    <p:cNvPr id="101" name="ZoneTexte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32286" y="4637744"/>
                      <a:ext cx="2271306" cy="6825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b="1" dirty="0">
                          <a:latin typeface="Calibri" pitchFamily="34" charset="0"/>
                        </a:rPr>
                        <a:t>Petit P.M. rapide: 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b="1" dirty="0">
                          <a:latin typeface="Calibri" pitchFamily="34" charset="0"/>
                        </a:rPr>
                        <a:t>Lecture du signal</a:t>
                      </a:r>
                    </a:p>
                  </p:txBody>
                </p:sp>
                <p:cxnSp>
                  <p:nvCxnSpPr>
                    <p:cNvPr id="102" name="Forme 101"/>
                    <p:cNvCxnSpPr>
                      <a:stCxn id="93" idx="2"/>
                      <a:endCxn id="101" idx="1"/>
                    </p:cNvCxnSpPr>
                    <p:nvPr/>
                  </p:nvCxnSpPr>
                  <p:spPr>
                    <a:xfrm rot="16200000" flipH="1">
                      <a:off x="7276545" y="4623284"/>
                      <a:ext cx="147990" cy="563493"/>
                    </a:xfrm>
                    <a:prstGeom prst="bentConnector2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Arc 103"/>
                    <p:cNvSpPr/>
                    <p:nvPr/>
                  </p:nvSpPr>
                  <p:spPr>
                    <a:xfrm>
                      <a:off x="5500164" y="1929368"/>
                      <a:ext cx="2930017" cy="2785067"/>
                    </a:xfrm>
                    <a:prstGeom prst="arc">
                      <a:avLst>
                        <a:gd name="adj1" fmla="val 8497580"/>
                        <a:gd name="adj2" fmla="val 2312005"/>
                      </a:avLst>
                    </a:prstGeom>
                    <a:ln w="53975" cmpd="sng">
                      <a:solidFill>
                        <a:srgbClr val="FFFF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106" name="ZoneTexte 105"/>
                    <p:cNvSpPr txBox="1"/>
                    <p:nvPr/>
                  </p:nvSpPr>
                  <p:spPr>
                    <a:xfrm>
                      <a:off x="7632288" y="1728614"/>
                      <a:ext cx="1997070" cy="4416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1600" b="1" dirty="0">
                          <a:solidFill>
                            <a:srgbClr val="FFC000"/>
                          </a:solidFill>
                          <a:latin typeface="+mn-lt"/>
                        </a:rPr>
                        <a:t>Photocathode</a:t>
                      </a:r>
                    </a:p>
                  </p:txBody>
                </p:sp>
                <p:sp>
                  <p:nvSpPr>
                    <p:cNvPr id="100" name="ZoneTexte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2694" y="3076286"/>
                      <a:ext cx="2010766" cy="72271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Scintillateur</a:t>
                      </a: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Gain </a:t>
                      </a:r>
                      <a:r>
                        <a:rPr lang="fr-F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de </a:t>
                      </a: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fr-FR" sz="1400" b="1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er</a:t>
                      </a: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étage </a:t>
                      </a:r>
                    </a:p>
                  </p:txBody>
                </p:sp>
              </p:grpSp>
            </p:grpSp>
            <p:sp>
              <p:nvSpPr>
                <p:cNvPr id="88" name="Rectangle 87"/>
                <p:cNvSpPr/>
                <p:nvPr/>
              </p:nvSpPr>
              <p:spPr>
                <a:xfrm>
                  <a:off x="6500826" y="4929993"/>
                  <a:ext cx="142458" cy="1424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sp>
            <p:nvSpPr>
              <p:cNvPr id="84" name="ZoneTexte 21"/>
              <p:cNvSpPr txBox="1">
                <a:spLocks noChangeArrowheads="1"/>
              </p:cNvSpPr>
              <p:nvPr/>
            </p:nvSpPr>
            <p:spPr bwMode="auto">
              <a:xfrm>
                <a:off x="6190939" y="2068034"/>
                <a:ext cx="2005647" cy="741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fr-FR" sz="1200" b="1" dirty="0" err="1">
                    <a:solidFill>
                      <a:srgbClr val="FF0000"/>
                    </a:solidFill>
                    <a:latin typeface="Calibri" pitchFamily="34" charset="0"/>
                  </a:rPr>
                  <a:t>p.e</a:t>
                </a:r>
                <a:r>
                  <a:rPr lang="fr-FR" sz="1200" b="1" dirty="0">
                    <a:solidFill>
                      <a:srgbClr val="FF0000"/>
                    </a:solidFill>
                    <a:latin typeface="Calibri" pitchFamily="34" charset="0"/>
                  </a:rPr>
                  <a:t> accélérés dans 25/30 kV</a:t>
                </a:r>
              </a:p>
            </p:txBody>
          </p:sp>
        </p:grpSp>
        <p:cxnSp>
          <p:nvCxnSpPr>
            <p:cNvPr id="79" name="Connecteur droit 78"/>
            <p:cNvCxnSpPr/>
            <p:nvPr/>
          </p:nvCxnSpPr>
          <p:spPr>
            <a:xfrm>
              <a:off x="6572284" y="3570292"/>
              <a:ext cx="714379" cy="158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ZoneTexte 20"/>
          <p:cNvSpPr txBox="1">
            <a:spLocks noChangeArrowheads="1"/>
          </p:cNvSpPr>
          <p:nvPr/>
        </p:nvSpPr>
        <p:spPr bwMode="auto">
          <a:xfrm>
            <a:off x="3000364" y="2285992"/>
            <a:ext cx="1465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Photon incident</a:t>
            </a:r>
          </a:p>
        </p:txBody>
      </p:sp>
      <p:cxnSp>
        <p:nvCxnSpPr>
          <p:cNvPr id="110" name="Connecteur droit avec flèche 109"/>
          <p:cNvCxnSpPr/>
          <p:nvPr/>
        </p:nvCxnSpPr>
        <p:spPr bwMode="auto">
          <a:xfrm rot="5400000">
            <a:off x="2250265" y="3071809"/>
            <a:ext cx="928693" cy="35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6143636" y="-24"/>
            <a:ext cx="332004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Principe des photomultiplicateurs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Caractéristiques du X-HPD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Résultat des simulations du X-HPD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Caractérisation des premiers prototypes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8" y="23796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95809" y="3844357"/>
            <a:ext cx="211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Multiplicateur</a:t>
            </a:r>
            <a:r>
              <a:rPr lang="fr-FR" sz="1600" dirty="0" smtClean="0"/>
              <a:t>:</a:t>
            </a:r>
          </a:p>
          <a:p>
            <a:r>
              <a:rPr lang="fr-FR" sz="1600" dirty="0" smtClean="0"/>
              <a:t>Dynodes</a:t>
            </a:r>
            <a:r>
              <a:rPr lang="fr-FR" sz="1600" dirty="0" smtClean="0">
                <a:sym typeface="Wingdings" pitchFamily="2" charset="2"/>
              </a:rPr>
              <a:t></a:t>
            </a:r>
            <a:r>
              <a:rPr lang="fr-FR" sz="1600" dirty="0" smtClean="0"/>
              <a:t>Gain ~10</a:t>
            </a:r>
            <a:r>
              <a:rPr lang="fr-FR" sz="1600" baseline="30000" dirty="0" smtClean="0"/>
              <a:t>7</a:t>
            </a:r>
            <a:endParaRPr lang="fr-FR" sz="1600" dirty="0"/>
          </a:p>
        </p:txBody>
      </p:sp>
      <p:sp>
        <p:nvSpPr>
          <p:cNvPr id="48" name="Accolade ouvrante 47"/>
          <p:cNvSpPr/>
          <p:nvPr/>
        </p:nvSpPr>
        <p:spPr>
          <a:xfrm>
            <a:off x="1928794" y="3877220"/>
            <a:ext cx="285752" cy="6233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6322546" y="3714752"/>
            <a:ext cx="535470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Principe des photomultiplicateurs</a:t>
            </a:r>
            <a:endParaRPr lang="fr-FR" sz="32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040188" cy="71535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800" dirty="0" smtClean="0"/>
              <a:t>Les Photomultiplicateurs classiques</a:t>
            </a:r>
            <a:endParaRPr lang="fr-FR" sz="1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887943" y="1500174"/>
            <a:ext cx="4041775" cy="71535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800" dirty="0" smtClean="0"/>
              <a:t>Les capteurs de lumière hybrides (X-HPD)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3" name="Groupe 26"/>
          <p:cNvGrpSpPr/>
          <p:nvPr/>
        </p:nvGrpSpPr>
        <p:grpSpPr>
          <a:xfrm>
            <a:off x="428596" y="2285992"/>
            <a:ext cx="4037483" cy="2676160"/>
            <a:chOff x="-172113" y="714356"/>
            <a:chExt cx="9003440" cy="5786458"/>
          </a:xfrm>
        </p:grpSpPr>
        <p:grpSp>
          <p:nvGrpSpPr>
            <p:cNvPr id="6" name="Groupe 15"/>
            <p:cNvGrpSpPr/>
            <p:nvPr/>
          </p:nvGrpSpPr>
          <p:grpSpPr>
            <a:xfrm>
              <a:off x="2000232" y="714356"/>
              <a:ext cx="5314950" cy="5786458"/>
              <a:chOff x="1914525" y="642938"/>
              <a:chExt cx="5314950" cy="5786458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14525" y="642938"/>
                <a:ext cx="5314950" cy="557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Arc plein 18"/>
              <p:cNvSpPr/>
              <p:nvPr/>
            </p:nvSpPr>
            <p:spPr>
              <a:xfrm>
                <a:off x="2714612" y="1500174"/>
                <a:ext cx="3571900" cy="2428892"/>
              </a:xfrm>
              <a:prstGeom prst="blockArc">
                <a:avLst>
                  <a:gd name="adj1" fmla="val 10563776"/>
                  <a:gd name="adj2" fmla="val 175562"/>
                  <a:gd name="adj3" fmla="val 36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00496" y="3286124"/>
                <a:ext cx="895351" cy="2447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43372" y="5786454"/>
                <a:ext cx="70485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ZoneTexte 21"/>
            <p:cNvSpPr txBox="1"/>
            <p:nvPr/>
          </p:nvSpPr>
          <p:spPr>
            <a:xfrm>
              <a:off x="-172113" y="1312961"/>
              <a:ext cx="3345387" cy="94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Photocathode</a:t>
              </a:r>
              <a:endParaRPr lang="fr-F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69795" y="2310636"/>
              <a:ext cx="955825" cy="73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70C0"/>
                  </a:solidFill>
                </a:rPr>
                <a:t>Pe</a:t>
              </a:r>
              <a:endParaRPr lang="fr-FR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561079" y="5315872"/>
              <a:ext cx="2270248" cy="97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Signal</a:t>
              </a:r>
              <a:endParaRPr lang="fr-FR" sz="1600" b="1" dirty="0"/>
            </a:p>
          </p:txBody>
        </p:sp>
      </p:grpSp>
      <p:cxnSp>
        <p:nvCxnSpPr>
          <p:cNvPr id="29" name="Connecteur en arc 28"/>
          <p:cNvCxnSpPr/>
          <p:nvPr/>
        </p:nvCxnSpPr>
        <p:spPr>
          <a:xfrm rot="5400000">
            <a:off x="2786050" y="2527120"/>
            <a:ext cx="357190" cy="71438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/>
          <p:nvPr/>
        </p:nvCxnSpPr>
        <p:spPr>
          <a:xfrm flipV="1">
            <a:off x="2714612" y="4658709"/>
            <a:ext cx="642942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4714876" y="2285992"/>
            <a:ext cx="4643468" cy="2880674"/>
            <a:chOff x="3329613" y="1469849"/>
            <a:chExt cx="6910838" cy="4455496"/>
          </a:xfrm>
        </p:grpSpPr>
        <p:grpSp>
          <p:nvGrpSpPr>
            <p:cNvPr id="9" name="Groupe 85"/>
            <p:cNvGrpSpPr>
              <a:grpSpLocks/>
            </p:cNvGrpSpPr>
            <p:nvPr/>
          </p:nvGrpSpPr>
          <p:grpSpPr bwMode="auto">
            <a:xfrm>
              <a:off x="3329613" y="1469849"/>
              <a:ext cx="6910838" cy="4455496"/>
              <a:chOff x="3523601" y="1184097"/>
              <a:chExt cx="6668351" cy="4455496"/>
            </a:xfrm>
          </p:grpSpPr>
          <p:grpSp>
            <p:nvGrpSpPr>
              <p:cNvPr id="10" name="Groupe 77"/>
              <p:cNvGrpSpPr>
                <a:grpSpLocks/>
              </p:cNvGrpSpPr>
              <p:nvPr/>
            </p:nvGrpSpPr>
            <p:grpSpPr bwMode="auto">
              <a:xfrm>
                <a:off x="3523601" y="1184097"/>
                <a:ext cx="6668351" cy="4455496"/>
                <a:chOff x="3523601" y="1250996"/>
                <a:chExt cx="6668351" cy="4393612"/>
              </a:xfrm>
            </p:grpSpPr>
            <p:grpSp>
              <p:nvGrpSpPr>
                <p:cNvPr id="11" name="Groupe 74"/>
                <p:cNvGrpSpPr>
                  <a:grpSpLocks/>
                </p:cNvGrpSpPr>
                <p:nvPr/>
              </p:nvGrpSpPr>
              <p:grpSpPr bwMode="auto">
                <a:xfrm>
                  <a:off x="3523601" y="1250996"/>
                  <a:ext cx="6668351" cy="4393612"/>
                  <a:chOff x="3962694" y="1562348"/>
                  <a:chExt cx="5940898" cy="3757958"/>
                </a:xfrm>
              </p:grpSpPr>
              <p:sp>
                <p:nvSpPr>
                  <p:cNvPr id="89" name="Ellipse 88"/>
                  <p:cNvSpPr/>
                  <p:nvPr/>
                </p:nvSpPr>
                <p:spPr>
                  <a:xfrm>
                    <a:off x="5500164" y="1929368"/>
                    <a:ext cx="2930017" cy="2785067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1800"/>
                  </a:p>
                </p:txBody>
              </p:sp>
              <p:grpSp>
                <p:nvGrpSpPr>
                  <p:cNvPr id="12" name="Groupe 71"/>
                  <p:cNvGrpSpPr>
                    <a:grpSpLocks/>
                  </p:cNvGrpSpPr>
                  <p:nvPr/>
                </p:nvGrpSpPr>
                <p:grpSpPr bwMode="auto">
                  <a:xfrm>
                    <a:off x="3962694" y="1562348"/>
                    <a:ext cx="5940898" cy="3757958"/>
                    <a:chOff x="3962694" y="1562348"/>
                    <a:chExt cx="5940898" cy="3757958"/>
                  </a:xfrm>
                </p:grpSpPr>
                <p:sp>
                  <p:nvSpPr>
                    <p:cNvPr id="91" name="Rectangle 7"/>
                    <p:cNvSpPr/>
                    <p:nvPr/>
                  </p:nvSpPr>
                  <p:spPr>
                    <a:xfrm>
                      <a:off x="6750245" y="3499989"/>
                      <a:ext cx="614103" cy="11576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750243" y="3335291"/>
                      <a:ext cx="614104" cy="180764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93" name="Rectangle 10"/>
                    <p:cNvSpPr/>
                    <p:nvPr/>
                  </p:nvSpPr>
                  <p:spPr>
                    <a:xfrm>
                      <a:off x="6884557" y="3516057"/>
                      <a:ext cx="368470" cy="1314977"/>
                    </a:xfrm>
                    <a:prstGeom prst="rect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94" name="ZoneTexte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86578" y="3643314"/>
                      <a:ext cx="516359" cy="778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fr-FR" sz="1800" dirty="0">
                          <a:latin typeface="Calibri" pitchFamily="34" charset="0"/>
                        </a:rPr>
                        <a:t>P</a:t>
                      </a:r>
                    </a:p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fr-FR" sz="1800" dirty="0">
                          <a:latin typeface="Calibri" pitchFamily="34" charset="0"/>
                        </a:rPr>
                        <a:t>M</a:t>
                      </a:r>
                    </a:p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fr-FR" sz="1800" dirty="0">
                          <a:latin typeface="Calibri" pitchFamily="34" charset="0"/>
                        </a:rPr>
                        <a:t>T</a:t>
                      </a:r>
                    </a:p>
                  </p:txBody>
                </p:sp>
                <p:cxnSp>
                  <p:nvCxnSpPr>
                    <p:cNvPr id="95" name="Connecteur droit avec flèche 94"/>
                    <p:cNvCxnSpPr>
                      <a:endCxn id="89" idx="1"/>
                    </p:cNvCxnSpPr>
                    <p:nvPr/>
                  </p:nvCxnSpPr>
                  <p:spPr>
                    <a:xfrm>
                      <a:off x="5214942" y="1857063"/>
                      <a:ext cx="715104" cy="479353"/>
                    </a:xfrm>
                    <a:prstGeom prst="straightConnector1">
                      <a:avLst/>
                    </a:prstGeom>
                    <a:ln w="25400">
                      <a:solidFill>
                        <a:srgbClr val="00206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Connecteur droit avec flèche 95"/>
                    <p:cNvCxnSpPr>
                      <a:stCxn id="89" idx="1"/>
                    </p:cNvCxnSpPr>
                    <p:nvPr/>
                  </p:nvCxnSpPr>
                  <p:spPr>
                    <a:xfrm rot="16200000" flipH="1">
                      <a:off x="5901535" y="2364928"/>
                      <a:ext cx="938622" cy="881598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Connecteur droit avec flèche 96"/>
                    <p:cNvCxnSpPr>
                      <a:stCxn id="89" idx="1"/>
                    </p:cNvCxnSpPr>
                    <p:nvPr/>
                  </p:nvCxnSpPr>
                  <p:spPr>
                    <a:xfrm rot="16200000" flipH="1">
                      <a:off x="6055063" y="2211399"/>
                      <a:ext cx="938622" cy="1188656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Connecteur droit avec flèche 97"/>
                    <p:cNvCxnSpPr>
                      <a:stCxn id="89" idx="1"/>
                    </p:cNvCxnSpPr>
                    <p:nvPr/>
                  </p:nvCxnSpPr>
                  <p:spPr>
                    <a:xfrm rot="16200000" flipH="1">
                      <a:off x="5993073" y="2273389"/>
                      <a:ext cx="878367" cy="1004421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9" name="ZoneTexte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5264" y="1562348"/>
                      <a:ext cx="1919358" cy="4015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Photon incident</a:t>
                      </a:r>
                    </a:p>
                  </p:txBody>
                </p:sp>
                <p:sp>
                  <p:nvSpPr>
                    <p:cNvPr id="101" name="ZoneTexte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32286" y="4637744"/>
                      <a:ext cx="2271306" cy="6825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b="1" dirty="0">
                          <a:latin typeface="Calibri" pitchFamily="34" charset="0"/>
                        </a:rPr>
                        <a:t>Petit P.M. rapide: 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b="1" dirty="0">
                          <a:latin typeface="Calibri" pitchFamily="34" charset="0"/>
                        </a:rPr>
                        <a:t>Lecture du signal</a:t>
                      </a:r>
                    </a:p>
                  </p:txBody>
                </p:sp>
                <p:cxnSp>
                  <p:nvCxnSpPr>
                    <p:cNvPr id="102" name="Forme 101"/>
                    <p:cNvCxnSpPr>
                      <a:stCxn id="93" idx="2"/>
                      <a:endCxn id="101" idx="1"/>
                    </p:cNvCxnSpPr>
                    <p:nvPr/>
                  </p:nvCxnSpPr>
                  <p:spPr>
                    <a:xfrm rot="16200000" flipH="1">
                      <a:off x="7276545" y="4623284"/>
                      <a:ext cx="147990" cy="563493"/>
                    </a:xfrm>
                    <a:prstGeom prst="bentConnector2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Arc 103"/>
                    <p:cNvSpPr/>
                    <p:nvPr/>
                  </p:nvSpPr>
                  <p:spPr>
                    <a:xfrm>
                      <a:off x="5500164" y="1929368"/>
                      <a:ext cx="2930017" cy="2785067"/>
                    </a:xfrm>
                    <a:prstGeom prst="arc">
                      <a:avLst>
                        <a:gd name="adj1" fmla="val 8497580"/>
                        <a:gd name="adj2" fmla="val 2312005"/>
                      </a:avLst>
                    </a:prstGeom>
                    <a:ln w="53975" cmpd="sng">
                      <a:solidFill>
                        <a:srgbClr val="FFFF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/>
                    </a:p>
                  </p:txBody>
                </p:sp>
                <p:sp>
                  <p:nvSpPr>
                    <p:cNvPr id="106" name="ZoneTexte 105"/>
                    <p:cNvSpPr txBox="1"/>
                    <p:nvPr/>
                  </p:nvSpPr>
                  <p:spPr>
                    <a:xfrm>
                      <a:off x="7632288" y="1728614"/>
                      <a:ext cx="1997070" cy="4416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1600" b="1" dirty="0">
                          <a:solidFill>
                            <a:srgbClr val="FFC000"/>
                          </a:solidFill>
                          <a:latin typeface="+mn-lt"/>
                        </a:rPr>
                        <a:t>Photocathode</a:t>
                      </a:r>
                    </a:p>
                  </p:txBody>
                </p:sp>
                <p:sp>
                  <p:nvSpPr>
                    <p:cNvPr id="100" name="ZoneTexte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2694" y="3076286"/>
                      <a:ext cx="2010766" cy="72271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Scintillateur</a:t>
                      </a: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Gain </a:t>
                      </a:r>
                      <a:r>
                        <a:rPr lang="fr-F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de </a:t>
                      </a: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fr-FR" sz="1400" b="1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er</a:t>
                      </a:r>
                      <a:r>
                        <a:rPr lang="fr-F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étage </a:t>
                      </a:r>
                    </a:p>
                  </p:txBody>
                </p:sp>
              </p:grpSp>
            </p:grpSp>
            <p:sp>
              <p:nvSpPr>
                <p:cNvPr id="88" name="Rectangle 87"/>
                <p:cNvSpPr/>
                <p:nvPr/>
              </p:nvSpPr>
              <p:spPr>
                <a:xfrm>
                  <a:off x="6500826" y="4929993"/>
                  <a:ext cx="142458" cy="14245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sp>
            <p:nvSpPr>
              <p:cNvPr id="84" name="ZoneTexte 21"/>
              <p:cNvSpPr txBox="1">
                <a:spLocks noChangeArrowheads="1"/>
              </p:cNvSpPr>
              <p:nvPr/>
            </p:nvSpPr>
            <p:spPr bwMode="auto">
              <a:xfrm>
                <a:off x="6190939" y="2068034"/>
                <a:ext cx="2005647" cy="741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fr-FR" sz="1200" b="1" dirty="0" err="1">
                    <a:solidFill>
                      <a:srgbClr val="FF0000"/>
                    </a:solidFill>
                    <a:latin typeface="Calibri" pitchFamily="34" charset="0"/>
                  </a:rPr>
                  <a:t>p.e</a:t>
                </a:r>
                <a:r>
                  <a:rPr lang="fr-FR" sz="1200" b="1" dirty="0">
                    <a:solidFill>
                      <a:srgbClr val="FF0000"/>
                    </a:solidFill>
                    <a:latin typeface="Calibri" pitchFamily="34" charset="0"/>
                  </a:rPr>
                  <a:t> accélérés dans 25/30 kV</a:t>
                </a:r>
              </a:p>
            </p:txBody>
          </p:sp>
        </p:grpSp>
        <p:cxnSp>
          <p:nvCxnSpPr>
            <p:cNvPr id="79" name="Connecteur droit 78"/>
            <p:cNvCxnSpPr/>
            <p:nvPr/>
          </p:nvCxnSpPr>
          <p:spPr>
            <a:xfrm>
              <a:off x="6572284" y="3570292"/>
              <a:ext cx="714379" cy="158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ZoneTexte 20"/>
          <p:cNvSpPr txBox="1">
            <a:spLocks noChangeArrowheads="1"/>
          </p:cNvSpPr>
          <p:nvPr/>
        </p:nvSpPr>
        <p:spPr bwMode="auto">
          <a:xfrm>
            <a:off x="3000364" y="2285992"/>
            <a:ext cx="1465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Photon incident</a:t>
            </a:r>
          </a:p>
        </p:txBody>
      </p:sp>
      <p:cxnSp>
        <p:nvCxnSpPr>
          <p:cNvPr id="110" name="Connecteur droit avec flèche 109"/>
          <p:cNvCxnSpPr/>
          <p:nvPr/>
        </p:nvCxnSpPr>
        <p:spPr bwMode="auto">
          <a:xfrm rot="5400000">
            <a:off x="2250265" y="3071809"/>
            <a:ext cx="928693" cy="35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" name="ZoneTexte 112"/>
          <p:cNvSpPr txBox="1"/>
          <p:nvPr/>
        </p:nvSpPr>
        <p:spPr>
          <a:xfrm>
            <a:off x="285720" y="5214950"/>
            <a:ext cx="850112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Critères pour bons </a:t>
            </a:r>
            <a:r>
              <a:rPr lang="fr-FR" b="1" dirty="0" err="1" smtClean="0">
                <a:solidFill>
                  <a:schemeClr val="accent3">
                    <a:lumMod val="75000"/>
                  </a:schemeClr>
                </a:solidFill>
              </a:rPr>
              <a:t>PMs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fr-FR" dirty="0" smtClean="0"/>
              <a:t>- </a:t>
            </a:r>
            <a:r>
              <a:rPr lang="fr-FR" b="1" dirty="0" smtClean="0"/>
              <a:t>Efficacité de détection</a:t>
            </a:r>
            <a:r>
              <a:rPr lang="fr-FR" dirty="0" smtClean="0"/>
              <a:t>= Efficacité quantique(~20% Bi-alkali)*Efficacité de collection</a:t>
            </a:r>
          </a:p>
          <a:p>
            <a:r>
              <a:rPr lang="fr-FR" dirty="0" smtClean="0"/>
              <a:t>- </a:t>
            </a:r>
            <a:r>
              <a:rPr lang="fr-FR" b="1" dirty="0" smtClean="0"/>
              <a:t>Gain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Résolution temporelle:  </a:t>
            </a:r>
            <a:r>
              <a:rPr lang="fr-FR" dirty="0" smtClean="0"/>
              <a:t>incertitude sur le temps de détection du signal lumineux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Sensibilité au champ magnétique terrestre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143636" y="-24"/>
            <a:ext cx="332004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 Principe des photomultiplicateurs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Caractéristiques du X-HPD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Résultat des simulations du X-HPD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Caractérisation des premiers prototypes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8" y="23796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95809" y="3844357"/>
            <a:ext cx="211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Multiplicateur</a:t>
            </a:r>
            <a:r>
              <a:rPr lang="fr-FR" sz="1600" dirty="0" smtClean="0"/>
              <a:t>:</a:t>
            </a:r>
          </a:p>
          <a:p>
            <a:r>
              <a:rPr lang="fr-FR" sz="1600" dirty="0" smtClean="0"/>
              <a:t>Dynodes</a:t>
            </a:r>
            <a:r>
              <a:rPr lang="fr-FR" sz="1600" dirty="0" smtClean="0">
                <a:sym typeface="Wingdings" pitchFamily="2" charset="2"/>
              </a:rPr>
              <a:t></a:t>
            </a:r>
            <a:r>
              <a:rPr lang="fr-FR" sz="1600" dirty="0" smtClean="0"/>
              <a:t>Gain ~10</a:t>
            </a:r>
            <a:r>
              <a:rPr lang="fr-FR" sz="1600" baseline="30000" dirty="0" smtClean="0"/>
              <a:t>7</a:t>
            </a:r>
            <a:endParaRPr lang="fr-FR" sz="1600" dirty="0"/>
          </a:p>
        </p:txBody>
      </p:sp>
      <p:sp>
        <p:nvSpPr>
          <p:cNvPr id="48" name="Accolade ouvrante 47"/>
          <p:cNvSpPr/>
          <p:nvPr/>
        </p:nvSpPr>
        <p:spPr>
          <a:xfrm>
            <a:off x="1928794" y="3877220"/>
            <a:ext cx="285752" cy="6233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6322546" y="3714752"/>
            <a:ext cx="535470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r>
              <a:rPr lang="fr-FR" sz="3200" dirty="0" smtClean="0"/>
              <a:t>Caractéristiques</a:t>
            </a:r>
            <a:r>
              <a:rPr lang="fr-FR" sz="3600" dirty="0" smtClean="0"/>
              <a:t> </a:t>
            </a:r>
            <a:r>
              <a:rPr lang="fr-FR" sz="3200" dirty="0" smtClean="0"/>
              <a:t>du X-HPD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9" name="Groupe 41"/>
          <p:cNvGrpSpPr>
            <a:grpSpLocks/>
          </p:cNvGrpSpPr>
          <p:nvPr/>
        </p:nvGrpSpPr>
        <p:grpSpPr bwMode="auto">
          <a:xfrm>
            <a:off x="5429287" y="1714488"/>
            <a:ext cx="3357555" cy="2516182"/>
            <a:chOff x="142844" y="4055424"/>
            <a:chExt cx="2857520" cy="2302534"/>
          </a:xfrm>
        </p:grpSpPr>
        <p:pic>
          <p:nvPicPr>
            <p:cNvPr id="10" name="Image 6" descr="kisscool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4071942"/>
              <a:ext cx="2786082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9"/>
            <p:cNvSpPr txBox="1">
              <a:spLocks noChangeArrowheads="1"/>
            </p:cNvSpPr>
            <p:nvPr/>
          </p:nvSpPr>
          <p:spPr bwMode="auto">
            <a:xfrm>
              <a:off x="928662" y="4786322"/>
              <a:ext cx="500066" cy="30777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b="1">
                  <a:latin typeface="Calibri" pitchFamily="34" charset="0"/>
                </a:rPr>
                <a:t>p.e</a:t>
              </a:r>
            </a:p>
          </p:txBody>
        </p:sp>
        <p:sp>
          <p:nvSpPr>
            <p:cNvPr id="12" name="ZoneTexte 10"/>
            <p:cNvSpPr txBox="1">
              <a:spLocks noChangeArrowheads="1"/>
            </p:cNvSpPr>
            <p:nvPr/>
          </p:nvSpPr>
          <p:spPr bwMode="auto">
            <a:xfrm>
              <a:off x="1500166" y="4572008"/>
              <a:ext cx="928694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900" b="1">
                  <a:solidFill>
                    <a:srgbClr val="FFFF00"/>
                  </a:solidFill>
                  <a:latin typeface="Calibri" pitchFamily="34" charset="0"/>
                </a:rPr>
                <a:t>Photons </a:t>
              </a:r>
            </a:p>
            <a:p>
              <a:pPr>
                <a:spcBef>
                  <a:spcPct val="0"/>
                </a:spcBef>
              </a:pPr>
              <a:r>
                <a:rPr lang="fr-FR" sz="900" b="1">
                  <a:solidFill>
                    <a:srgbClr val="FFFF00"/>
                  </a:solidFill>
                  <a:latin typeface="Calibri" pitchFamily="34" charset="0"/>
                </a:rPr>
                <a:t>non convertis</a:t>
              </a:r>
              <a:endParaRPr lang="fr-FR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3" name="ZoneTexte 11"/>
            <p:cNvSpPr txBox="1">
              <a:spLocks noChangeArrowheads="1"/>
            </p:cNvSpPr>
            <p:nvPr/>
          </p:nvSpPr>
          <p:spPr bwMode="auto">
            <a:xfrm>
              <a:off x="142844" y="4055424"/>
              <a:ext cx="157163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900" b="1">
                  <a:solidFill>
                    <a:srgbClr val="FFFF00"/>
                  </a:solidFill>
                  <a:latin typeface="Calibri" pitchFamily="34" charset="0"/>
                </a:rPr>
                <a:t>Photons incidents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214282" y="1857364"/>
            <a:ext cx="5072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 Géométrie sphérique</a:t>
            </a:r>
            <a:r>
              <a:rPr lang="fr-FR" dirty="0" smtClean="0"/>
              <a:t>: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Efficacité de détection doublée </a:t>
            </a:r>
            <a:r>
              <a:rPr lang="fr-FR" dirty="0" smtClean="0"/>
              <a:t>(double passage par la PC)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Multiplicateur séparé: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Meilleure résolution temporelle </a:t>
            </a:r>
            <a:r>
              <a:rPr lang="fr-FR" dirty="0" smtClean="0"/>
              <a:t>(celle du pm de lecture)</a:t>
            </a:r>
          </a:p>
          <a:p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Scintillateur</a:t>
            </a:r>
            <a:r>
              <a:rPr lang="fr-FR" dirty="0" smtClean="0"/>
              <a:t> :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Gain</a:t>
            </a:r>
            <a:r>
              <a:rPr lang="fr-FR" dirty="0" smtClean="0"/>
              <a:t> de 1</a:t>
            </a:r>
            <a:r>
              <a:rPr lang="fr-FR" baseline="30000" dirty="0" smtClean="0"/>
              <a:t>er</a:t>
            </a:r>
            <a:r>
              <a:rPr lang="fr-FR" dirty="0" smtClean="0"/>
              <a:t> étage (30 photons/ 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Gain</a:t>
            </a:r>
            <a:r>
              <a:rPr lang="fr-FR" dirty="0" smtClean="0"/>
              <a:t> dans les dynodes du petit pm (10</a:t>
            </a:r>
            <a:r>
              <a:rPr lang="fr-FR" baseline="30000" dirty="0" smtClean="0"/>
              <a:t>7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Fort champ accélérateur</a:t>
            </a:r>
            <a:r>
              <a:rPr lang="fr-FR" dirty="0" smtClean="0"/>
              <a:t>: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Immunité</a:t>
            </a:r>
            <a:r>
              <a:rPr lang="fr-FR" dirty="0" smtClean="0"/>
              <a:t> contre le champ magnétique terrestre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5" name="Picture 3" descr="228020716@03052006-2B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429132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SMART2"/>
          <p:cNvPicPr>
            <a:picLocks noChangeAspect="1" noChangeArrowheads="1"/>
          </p:cNvPicPr>
          <p:nvPr/>
        </p:nvPicPr>
        <p:blipFill>
          <a:blip r:embed="rId4"/>
          <a:srcRect b="24098"/>
          <a:stretch>
            <a:fillRect/>
          </a:stretch>
        </p:blipFill>
        <p:spPr bwMode="auto">
          <a:xfrm>
            <a:off x="7000892" y="4429132"/>
            <a:ext cx="192880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072198" y="71414"/>
            <a:ext cx="30718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200" dirty="0" smtClean="0">
                <a:solidFill>
                  <a:srgbClr val="00B0F0"/>
                </a:solidFill>
              </a:rPr>
              <a:t> </a:t>
            </a:r>
            <a:r>
              <a:rPr lang="fr-FR" sz="1000" dirty="0" smtClean="0">
                <a:solidFill>
                  <a:srgbClr val="00B0F0"/>
                </a:solidFill>
              </a:rPr>
              <a:t>Principe des photomultiplicateurs</a:t>
            </a:r>
          </a:p>
          <a:p>
            <a:pPr marL="685800" lvl="1" indent="-228600" algn="just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Caractéristiques du X-HPD</a:t>
            </a:r>
          </a:p>
          <a:p>
            <a:pPr marL="685800" lvl="1" indent="-228600" algn="just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Résultat des simulations du X-HPD</a:t>
            </a:r>
          </a:p>
          <a:p>
            <a:pPr marL="685800" lvl="1" indent="-228600" algn="just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Caractérisation des premiers prototypes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8" y="23796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152400"/>
            <a:ext cx="6543692" cy="125106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Résultat des simulations du X-HPD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6" name="Picture 2" descr="Fig-1-pr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643050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85720" y="5929330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Prototype </a:t>
            </a:r>
            <a:r>
              <a:rPr lang="fr-FR" sz="2000" b="1" i="1" dirty="0" err="1" smtClean="0"/>
              <a:t>Photonis</a:t>
            </a:r>
            <a:r>
              <a:rPr lang="fr-FR" sz="2000" b="1" i="1" dirty="0" smtClean="0"/>
              <a:t> étudié</a:t>
            </a:r>
          </a:p>
          <a:p>
            <a:pPr algn="ctr"/>
            <a:r>
              <a:rPr lang="fr-FR" i="1" dirty="0" smtClean="0"/>
              <a:t>Géométrie hémisphérique </a:t>
            </a:r>
            <a:endParaRPr lang="fr-FR" i="1" dirty="0"/>
          </a:p>
        </p:txBody>
      </p:sp>
      <p:sp>
        <p:nvSpPr>
          <p:cNvPr id="29" name="Rectangle 28"/>
          <p:cNvSpPr/>
          <p:nvPr/>
        </p:nvSpPr>
        <p:spPr>
          <a:xfrm>
            <a:off x="6000792" y="-24"/>
            <a:ext cx="307180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200" dirty="0" smtClean="0">
                <a:solidFill>
                  <a:srgbClr val="00B0F0"/>
                </a:solidFill>
              </a:rPr>
              <a:t> </a:t>
            </a:r>
            <a:r>
              <a:rPr lang="fr-FR" sz="1000" dirty="0" smtClean="0">
                <a:solidFill>
                  <a:srgbClr val="00B0F0"/>
                </a:solidFill>
              </a:rPr>
              <a:t>Principe des photomultiplicateurs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Caractéristiques du X-HPD</a:t>
            </a:r>
          </a:p>
          <a:p>
            <a:pPr marL="685800" lvl="1" indent="-228600" algn="just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Résultat des simulations du X-HPD</a:t>
            </a:r>
          </a:p>
          <a:p>
            <a:pPr marL="685800" lvl="1" indent="-228600" algn="just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Caractérisation des premiers prototypes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" y="23796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152400"/>
            <a:ext cx="6543692" cy="125106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Résultat des simulations du X-HPD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22" descr="G:\TEst\Simuations\sim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012382"/>
            <a:ext cx="2545503" cy="284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TEst\Simuations\cernhemi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lum bright="-40000" contrast="30000"/>
          </a:blip>
          <a:srcRect/>
          <a:stretch>
            <a:fillRect/>
          </a:stretch>
        </p:blipFill>
        <p:spPr bwMode="auto">
          <a:xfrm>
            <a:off x="6117372" y="2099788"/>
            <a:ext cx="2770452" cy="27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ig-1-pr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643050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ig-6-electro"/>
          <p:cNvPicPr>
            <a:picLocks noChangeAspect="1" noChangeArrowheads="1"/>
          </p:cNvPicPr>
          <p:nvPr/>
        </p:nvPicPr>
        <p:blipFill>
          <a:blip r:embed="rId5"/>
          <a:srcRect l="6383" t="2121" r="2132" b="11913"/>
          <a:stretch>
            <a:fillRect/>
          </a:stretch>
        </p:blipFill>
        <p:spPr bwMode="auto">
          <a:xfrm>
            <a:off x="11644362" y="2857496"/>
            <a:ext cx="3428992" cy="29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85720" y="592933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Prototype </a:t>
            </a:r>
            <a:r>
              <a:rPr lang="fr-FR" i="1" dirty="0" err="1" smtClean="0"/>
              <a:t>Photonis</a:t>
            </a:r>
            <a:endParaRPr lang="fr-FR" i="1" dirty="0" smtClean="0"/>
          </a:p>
          <a:p>
            <a:r>
              <a:rPr lang="fr-FR" i="1" dirty="0" smtClean="0"/>
              <a:t>Géométrie hémisphérique </a:t>
            </a:r>
            <a:endParaRPr lang="fr-FR" i="1" dirty="0"/>
          </a:p>
        </p:txBody>
      </p:sp>
      <p:sp>
        <p:nvSpPr>
          <p:cNvPr id="11" name="Flèche droite 10"/>
          <p:cNvSpPr/>
          <p:nvPr/>
        </p:nvSpPr>
        <p:spPr>
          <a:xfrm>
            <a:off x="2571736" y="2643182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286248" y="3571876"/>
            <a:ext cx="1000131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500430" y="157161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Distribution du champ électrique</a:t>
            </a:r>
            <a:endParaRPr lang="fr-FR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0" y="5252222"/>
            <a:ext cx="3929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Non uniforme</a:t>
            </a: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à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Optimiser la sphéricité</a:t>
            </a:r>
          </a:p>
          <a:p>
            <a:pPr lvl="1">
              <a:buFont typeface="Wingdings" pitchFamily="2" charset="2"/>
              <a:buChar char="à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Scintillateur au centre</a:t>
            </a:r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16200000" flipV="1">
            <a:off x="4589086" y="4554929"/>
            <a:ext cx="1108840" cy="28574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2930246" y="385762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t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TOP</a:t>
            </a:r>
            <a:r>
              <a:rPr lang="fr-FR" sz="2000" b="1" dirty="0" smtClean="0">
                <a:solidFill>
                  <a:srgbClr val="FF0000"/>
                </a:solidFill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</a:rPr>
              <a:t>t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EDGE</a:t>
            </a:r>
            <a:r>
              <a:rPr lang="fr-FR" sz="2000" b="1" dirty="0" smtClean="0">
                <a:solidFill>
                  <a:srgbClr val="FF0000"/>
                </a:solidFill>
              </a:rPr>
              <a:t>&lt; 0.5 ns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@ 25kV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0792" y="-24"/>
            <a:ext cx="307180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200" dirty="0" smtClean="0">
                <a:solidFill>
                  <a:srgbClr val="00B0F0"/>
                </a:solidFill>
              </a:rPr>
              <a:t> </a:t>
            </a:r>
            <a:r>
              <a:rPr lang="fr-FR" sz="1000" dirty="0" smtClean="0">
                <a:solidFill>
                  <a:srgbClr val="00B0F0"/>
                </a:solidFill>
              </a:rPr>
              <a:t>Principe des photomultiplicateurs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Caractéristiques du X-HPD</a:t>
            </a:r>
          </a:p>
          <a:p>
            <a:pPr marL="685800" lvl="1" indent="-228600" algn="just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Résultat des simulations du X-HPD</a:t>
            </a:r>
          </a:p>
          <a:p>
            <a:pPr marL="685800" lvl="1" indent="-228600" algn="just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Caractérisation des premiers prototypes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7624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910967" cy="125106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Caractérisation des premiers prototypes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4C54-52F5-4934-96F9-52F333417EE2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" name="Image 3" descr="proto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071834" cy="3786214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0" y="5688449"/>
            <a:ext cx="471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Prototypes </a:t>
            </a:r>
            <a:r>
              <a:rPr lang="fr-FR" b="1" dirty="0" err="1" smtClean="0"/>
              <a:t>Photonis</a:t>
            </a:r>
            <a:endParaRPr lang="fr-FR" b="1" dirty="0" smtClean="0"/>
          </a:p>
          <a:p>
            <a:pPr algn="ctr"/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Anode métallique à la place du scintillateur</a:t>
            </a:r>
          </a:p>
          <a:p>
            <a:pPr algn="ctr"/>
            <a:r>
              <a:rPr lang="fr-FR" dirty="0" smtClean="0">
                <a:sym typeface="Wingdings" pitchFamily="2" charset="2"/>
              </a:rPr>
              <a:t> </a:t>
            </a:r>
            <a:r>
              <a:rPr lang="fr-FR" b="1" u="sng" dirty="0" smtClean="0">
                <a:sym typeface="Wingdings" pitchFamily="2" charset="2"/>
              </a:rPr>
              <a:t>Tests de l’optique d’entrée seulement</a:t>
            </a:r>
            <a:endParaRPr lang="fr-FR" b="1" u="sng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5643578"/>
            <a:ext cx="4223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Banc de test pour la mesure de l’effet double passage par la PC</a:t>
            </a:r>
          </a:p>
          <a:p>
            <a:pPr algn="ctr"/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Illumination ponctuelle </a:t>
            </a:r>
          </a:p>
          <a:p>
            <a:pPr algn="ctr"/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en angle polaire et </a:t>
            </a:r>
            <a:r>
              <a:rPr lang="fr-FR" b="1" i="1" dirty="0" err="1" smtClean="0">
                <a:solidFill>
                  <a:schemeClr val="accent3">
                    <a:lumMod val="75000"/>
                  </a:schemeClr>
                </a:solidFill>
              </a:rPr>
              <a:t>zenithal</a:t>
            </a:r>
            <a:endParaRPr lang="fr-FR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714876" y="1714488"/>
            <a:ext cx="3571900" cy="3857652"/>
            <a:chOff x="3071802" y="1785926"/>
            <a:chExt cx="2778125" cy="3586162"/>
          </a:xfrm>
        </p:grpSpPr>
        <p:pic>
          <p:nvPicPr>
            <p:cNvPr id="2050" name="Picture 2" descr="DSCN4255"/>
            <p:cNvPicPr>
              <a:picLocks noChangeAspect="1" noChangeArrowheads="1"/>
            </p:cNvPicPr>
            <p:nvPr/>
          </p:nvPicPr>
          <p:blipFill>
            <a:blip r:embed="rId3">
              <a:lum bright="10000" contrast="-10000"/>
            </a:blip>
            <a:srcRect t="3932"/>
            <a:stretch>
              <a:fillRect/>
            </a:stretch>
          </p:blipFill>
          <p:spPr bwMode="auto">
            <a:xfrm>
              <a:off x="3071802" y="1785926"/>
              <a:ext cx="2778125" cy="35861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Arc 15"/>
            <p:cNvSpPr/>
            <p:nvPr/>
          </p:nvSpPr>
          <p:spPr>
            <a:xfrm rot="1039953">
              <a:off x="3795224" y="2377523"/>
              <a:ext cx="1143008" cy="1194078"/>
            </a:xfrm>
            <a:prstGeom prst="arc">
              <a:avLst>
                <a:gd name="adj1" fmla="val 15146040"/>
                <a:gd name="adj2" fmla="val 1950150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rot="16200000" flipH="1">
              <a:off x="4786314" y="2772026"/>
              <a:ext cx="214314" cy="714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0800000">
              <a:off x="3398226" y="4727248"/>
              <a:ext cx="1932441" cy="490530"/>
            </a:xfrm>
            <a:prstGeom prst="arc">
              <a:avLst>
                <a:gd name="adj1" fmla="val 14700654"/>
                <a:gd name="adj2" fmla="val 269285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>
              <a:stCxn id="20" idx="0"/>
            </p:cNvCxnSpPr>
            <p:nvPr/>
          </p:nvCxnSpPr>
          <p:spPr>
            <a:xfrm flipV="1">
              <a:off x="4477967" y="5214950"/>
              <a:ext cx="236909" cy="11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 flipH="1" flipV="1">
              <a:off x="3534958" y="4108058"/>
              <a:ext cx="1644662" cy="79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6858016" y="235743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Symbol" pitchFamily="18" charset="2"/>
              </a:rPr>
              <a:t>q</a:t>
            </a:r>
            <a:endParaRPr lang="fr-FR" sz="2400" b="1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29388" y="49291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Symbol" pitchFamily="18" charset="2"/>
              </a:rPr>
              <a:t>j</a:t>
            </a:r>
            <a:endParaRPr lang="fr-FR" sz="2400" b="1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0792" y="-24"/>
            <a:ext cx="307180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fr-FR" sz="900" dirty="0" smtClean="0">
                <a:solidFill>
                  <a:srgbClr val="FFC000"/>
                </a:solidFill>
              </a:rPr>
              <a:t> </a:t>
            </a:r>
          </a:p>
          <a:p>
            <a:pPr marL="685800" lvl="1" indent="-228600">
              <a:buAutoNum type="arabicPeriod"/>
            </a:pPr>
            <a:r>
              <a:rPr lang="fr-FR" sz="1200" dirty="0" smtClean="0">
                <a:solidFill>
                  <a:srgbClr val="00B0F0"/>
                </a:solidFill>
              </a:rPr>
              <a:t> </a:t>
            </a:r>
            <a:r>
              <a:rPr lang="fr-FR" sz="1000" dirty="0" smtClean="0">
                <a:solidFill>
                  <a:srgbClr val="00B0F0"/>
                </a:solidFill>
              </a:rPr>
              <a:t>Principe des photomultiplicateurs</a:t>
            </a:r>
          </a:p>
          <a:p>
            <a:pPr marL="685800" lvl="1" indent="-228600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Caractéristiques du X-HPD</a:t>
            </a:r>
          </a:p>
          <a:p>
            <a:pPr marL="685800" lvl="1" indent="-228600" algn="just">
              <a:buAutoNum type="arabicPeriod"/>
            </a:pPr>
            <a:r>
              <a:rPr lang="fr-FR" sz="1000" dirty="0" smtClean="0">
                <a:solidFill>
                  <a:srgbClr val="00B0F0"/>
                </a:solidFill>
              </a:rPr>
              <a:t>Résultat des simulations du X-HPD</a:t>
            </a:r>
          </a:p>
          <a:p>
            <a:pPr marL="685800" lvl="1" indent="-228600" algn="just">
              <a:buAutoNum type="arabicPeriod"/>
            </a:pPr>
            <a:r>
              <a:rPr lang="fr-FR" sz="1400" b="1" dirty="0" smtClean="0">
                <a:solidFill>
                  <a:srgbClr val="FF0000"/>
                </a:solidFill>
              </a:rPr>
              <a:t>Caractérisation des premiers prototypes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3600</TotalTime>
  <Words>1201</Words>
  <Application>Microsoft Office PowerPoint</Application>
  <PresentationFormat>Affichage à l'écran (4:3)</PresentationFormat>
  <Paragraphs>301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Module</vt:lpstr>
      <vt:lpstr>Développement et Caractérisation  de photomultiplicateurs de nouvelle génération  Détection de GRBs avec ANTARES          </vt:lpstr>
      <vt:lpstr>Développement et Caractérisation  de photomultiplicateurs de nouvelle génération (X-HPD)</vt:lpstr>
      <vt:lpstr>Principe des photomultiplicateurs</vt:lpstr>
      <vt:lpstr>Principe des photomultiplicateurs</vt:lpstr>
      <vt:lpstr>Principe des photomultiplicateurs</vt:lpstr>
      <vt:lpstr> Caractéristiques du X-HPD</vt:lpstr>
      <vt:lpstr>Résultat des simulations du X-HPD</vt:lpstr>
      <vt:lpstr>Résultat des simulations du X-HPD</vt:lpstr>
      <vt:lpstr>Caractérisation des premiers prototypes</vt:lpstr>
      <vt:lpstr>Caractérisation des premiers  prototypes</vt:lpstr>
      <vt:lpstr>Diapositive 11</vt:lpstr>
      <vt:lpstr>Détection de GRBs avec ANTARES</vt:lpstr>
      <vt:lpstr>Les sursauts Gamma (GRBs) </vt:lpstr>
      <vt:lpstr>Le projet TAToO pour  la détection de GRBs</vt:lpstr>
      <vt:lpstr>Les triggers TAToO</vt:lpstr>
      <vt:lpstr>Les triggers TAToO</vt:lpstr>
      <vt:lpstr>Stratégie d’observation  et Analyse d’images TAROT</vt:lpstr>
      <vt:lpstr>Conclusion   </vt:lpstr>
      <vt:lpstr>BACK UP</vt:lpstr>
      <vt:lpstr>Le projet TAToO pour  la détection de GRBs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Détection de GRBs avec ANTARES Développement et Caractérisation de PMTs</dc:title>
  <dc:creator>Imen</dc:creator>
  <cp:lastModifiedBy>Imen</cp:lastModifiedBy>
  <cp:revision>25</cp:revision>
  <dcterms:created xsi:type="dcterms:W3CDTF">2009-05-27T08:29:53Z</dcterms:created>
  <dcterms:modified xsi:type="dcterms:W3CDTF">2009-06-02T05:44:05Z</dcterms:modified>
</cp:coreProperties>
</file>