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74" r:id="rId4"/>
    <p:sldId id="273" r:id="rId5"/>
    <p:sldId id="258" r:id="rId6"/>
    <p:sldId id="275" r:id="rId7"/>
    <p:sldId id="277" r:id="rId8"/>
    <p:sldId id="261" r:id="rId9"/>
    <p:sldId id="262" r:id="rId10"/>
    <p:sldId id="280" r:id="rId11"/>
    <p:sldId id="278" r:id="rId12"/>
    <p:sldId id="281" r:id="rId13"/>
    <p:sldId id="282" r:id="rId14"/>
    <p:sldId id="283" r:id="rId15"/>
    <p:sldId id="284" r:id="rId16"/>
    <p:sldId id="285" r:id="rId17"/>
    <p:sldId id="287" r:id="rId18"/>
    <p:sldId id="288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89" r:id="rId28"/>
    <p:sldId id="272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1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5" d="100"/>
          <a:sy n="35" d="100"/>
        </p:scale>
        <p:origin x="16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sangiovanni.abruzzo.it/it/cosa-visitare/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phere in a wave&#10;&#10;AI-generated content may be incorrect.">
            <a:extLst>
              <a:ext uri="{FF2B5EF4-FFF2-40B4-BE49-F238E27FC236}">
                <a16:creationId xmlns:a16="http://schemas.microsoft.com/office/drawing/2014/main" id="{D71DF70A-4AF2-BF90-C7B9-9F3041BF7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1873122"/>
            <a:ext cx="24442059" cy="16302828"/>
          </a:xfrm>
          <a:prstGeom prst="rect">
            <a:avLst/>
          </a:prstGeom>
        </p:spPr>
      </p:pic>
      <p:sp>
        <p:nvSpPr>
          <p:cNvPr id="173" name="Work Group 4: Low-energy high-precision experiment"/>
          <p:cNvSpPr txBox="1">
            <a:spLocks noGrp="1"/>
          </p:cNvSpPr>
          <p:nvPr>
            <p:ph type="subTitle" sz="quarter" idx="1"/>
          </p:nvPr>
        </p:nvSpPr>
        <p:spPr>
          <a:xfrm>
            <a:off x="1349829" y="544286"/>
            <a:ext cx="21971001" cy="330381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GB" sz="6000" dirty="0">
                <a:solidFill>
                  <a:srgbClr val="FFFF00"/>
                </a:solidFill>
              </a:rPr>
              <a:t>Overview of </a:t>
            </a:r>
            <a:r>
              <a:rPr sz="6000" dirty="0">
                <a:solidFill>
                  <a:srgbClr val="FFFF00"/>
                </a:solidFill>
              </a:rPr>
              <a:t>Work Group 4: Low-energy high-precision experiment</a:t>
            </a:r>
            <a:r>
              <a:rPr lang="en-GB" sz="6000" dirty="0">
                <a:solidFill>
                  <a:srgbClr val="FFFF00"/>
                </a:solidFill>
              </a:rPr>
              <a:t>s bridging Quantum and Gravity</a:t>
            </a:r>
            <a:endParaRPr sz="6000" dirty="0">
              <a:solidFill>
                <a:srgbClr val="FFFF00"/>
              </a:solidFill>
            </a:endParaRPr>
          </a:p>
        </p:txBody>
      </p:sp>
      <p:sp>
        <p:nvSpPr>
          <p:cNvPr id="2" name="Work Group 4: Low-energy high-precision experiment">
            <a:extLst>
              <a:ext uri="{FF2B5EF4-FFF2-40B4-BE49-F238E27FC236}">
                <a16:creationId xmlns:a16="http://schemas.microsoft.com/office/drawing/2014/main" id="{B8863190-BA20-8A79-3EE0-66F9705D4E99}"/>
              </a:ext>
            </a:extLst>
          </p:cNvPr>
          <p:cNvSpPr txBox="1">
            <a:spLocks/>
          </p:cNvSpPr>
          <p:nvPr/>
        </p:nvSpPr>
        <p:spPr>
          <a:xfrm>
            <a:off x="1063171" y="2808514"/>
            <a:ext cx="22689458" cy="1162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en-GB" dirty="0">
                <a:solidFill>
                  <a:schemeClr val="bg1"/>
                </a:solidFill>
              </a:rPr>
              <a:t>Catalina Curceanu, INFN-LNF, Italy</a:t>
            </a:r>
          </a:p>
          <a:p>
            <a:pPr algn="ctr" hangingPunct="1"/>
            <a:r>
              <a:rPr lang="en-GB" dirty="0">
                <a:solidFill>
                  <a:schemeClr val="bg1"/>
                </a:solidFill>
              </a:rPr>
              <a:t>Matteo Fadel, ETH Zurich, Switzerland</a:t>
            </a:r>
          </a:p>
          <a:p>
            <a:pPr algn="ctr" hangingPunct="1"/>
            <a:endParaRPr lang="en-GB" dirty="0">
              <a:solidFill>
                <a:schemeClr val="bg1"/>
              </a:solidFill>
            </a:endParaRPr>
          </a:p>
          <a:p>
            <a:pPr algn="ctr" hangingPunct="1"/>
            <a:endParaRPr lang="en-GB" dirty="0">
              <a:solidFill>
                <a:schemeClr val="bg1"/>
              </a:solidFill>
            </a:endParaRPr>
          </a:p>
          <a:p>
            <a:pPr algn="ctr" hangingPunct="1"/>
            <a:endParaRPr lang="en-GB" dirty="0">
              <a:solidFill>
                <a:schemeClr val="bg1"/>
              </a:solidFill>
            </a:endParaRPr>
          </a:p>
          <a:p>
            <a:pPr algn="ctr" hangingPunct="1"/>
            <a:endParaRPr lang="en-GB" dirty="0">
              <a:solidFill>
                <a:schemeClr val="bg1"/>
              </a:solidFill>
            </a:endParaRPr>
          </a:p>
          <a:p>
            <a:pPr algn="ctr" hangingPunct="1"/>
            <a:endParaRPr lang="en-GB" dirty="0">
              <a:solidFill>
                <a:schemeClr val="bg1"/>
              </a:solidFill>
            </a:endParaRPr>
          </a:p>
          <a:p>
            <a:pPr algn="ctr" hangingPunct="1"/>
            <a:endParaRPr lang="en-GB" dirty="0">
              <a:solidFill>
                <a:schemeClr val="bg1"/>
              </a:solidFill>
            </a:endParaRPr>
          </a:p>
          <a:p>
            <a:pPr algn="ctr" hangingPunct="1"/>
            <a:endParaRPr lang="en-GB" dirty="0"/>
          </a:p>
          <a:p>
            <a:pPr algn="ctr" hangingPunct="1"/>
            <a:r>
              <a:rPr lang="en-GB" dirty="0">
                <a:solidFill>
                  <a:srgbClr val="FFFF00"/>
                </a:solidFill>
              </a:rPr>
              <a:t>Bridging high and low energies in search of quantum gravity - 2025 Cost Action CA23130 First Annual Conference</a:t>
            </a:r>
          </a:p>
          <a:p>
            <a:pPr algn="ctr" hangingPunct="1"/>
            <a:r>
              <a:rPr lang="en-GB" dirty="0">
                <a:solidFill>
                  <a:srgbClr val="FFFF00"/>
                </a:solidFill>
              </a:rPr>
              <a:t>7-11 July 2025, Paris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78866-53E8-EF5E-C6DD-1927334DA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experiments with quantum systems!">
            <a:extLst>
              <a:ext uri="{FF2B5EF4-FFF2-40B4-BE49-F238E27FC236}">
                <a16:creationId xmlns:a16="http://schemas.microsoft.com/office/drawing/2014/main" id="{379E6216-0724-AC91-43DA-9487CCD5092F}"/>
              </a:ext>
            </a:extLst>
          </p:cNvPr>
          <p:cNvSpPr txBox="1"/>
          <p:nvPr/>
        </p:nvSpPr>
        <p:spPr>
          <a:xfrm>
            <a:off x="13585372" y="129534"/>
            <a:ext cx="971900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6000"/>
            </a:lvl1pPr>
          </a:lstStyle>
          <a:p>
            <a:r>
              <a:rPr lang="en-GB" b="1" dirty="0">
                <a:solidFill>
                  <a:srgbClr val="1B10F0"/>
                </a:solidFill>
              </a:rPr>
              <a:t>E</a:t>
            </a:r>
            <a:r>
              <a:rPr b="1" dirty="0" err="1">
                <a:solidFill>
                  <a:srgbClr val="1B10F0"/>
                </a:solidFill>
              </a:rPr>
              <a:t>xperiments</a:t>
            </a:r>
            <a:r>
              <a:rPr b="1" dirty="0">
                <a:solidFill>
                  <a:srgbClr val="1B10F0"/>
                </a:solidFill>
              </a:rPr>
              <a:t> </a:t>
            </a:r>
            <a:r>
              <a:rPr lang="en-GB" b="1" dirty="0">
                <a:solidFill>
                  <a:srgbClr val="1B10F0"/>
                </a:solidFill>
              </a:rPr>
              <a:t>underground</a:t>
            </a:r>
            <a:endParaRPr b="1" dirty="0">
              <a:solidFill>
                <a:srgbClr val="1B10F0"/>
              </a:solidFill>
            </a:endParaRPr>
          </a:p>
        </p:txBody>
      </p:sp>
      <p:sp>
        <p:nvSpPr>
          <p:cNvPr id="233" name="single trapped ion">
            <a:extLst>
              <a:ext uri="{FF2B5EF4-FFF2-40B4-BE49-F238E27FC236}">
                <a16:creationId xmlns:a16="http://schemas.microsoft.com/office/drawing/2014/main" id="{96B47050-A276-5C20-C8F7-0E601AB76283}"/>
              </a:ext>
            </a:extLst>
          </p:cNvPr>
          <p:cNvSpPr txBox="1"/>
          <p:nvPr/>
        </p:nvSpPr>
        <p:spPr>
          <a:xfrm>
            <a:off x="2768788" y="11945815"/>
            <a:ext cx="3484928" cy="795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r>
              <a:rPr lang="en-GB" sz="5000" dirty="0"/>
              <a:t>Gran Sasso</a:t>
            </a:r>
            <a:endParaRPr sz="5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CB2178-7D64-CE57-F526-041C2FF42014}"/>
              </a:ext>
            </a:extLst>
          </p:cNvPr>
          <p:cNvSpPr txBox="1"/>
          <p:nvPr/>
        </p:nvSpPr>
        <p:spPr>
          <a:xfrm>
            <a:off x="13585372" y="2590799"/>
            <a:ext cx="10493829" cy="31393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buNone/>
            </a:pPr>
            <a:r>
              <a:rPr lang="en-GB" sz="5500" i="1" dirty="0"/>
              <a:t>Extreme precision experiments in underground laboratories – also relationship between DM and QG</a:t>
            </a:r>
            <a:endParaRPr lang="en-GB" dirty="0"/>
          </a:p>
        </p:txBody>
      </p:sp>
      <p:pic>
        <p:nvPicPr>
          <p:cNvPr id="2" name="Picture 2" descr="http://www.sangiovanni.abruzzo.it/it/wp-content/uploads/2014/06/Laboratori-Nazionali-del-Gran-Sasso.jpg">
            <a:hlinkClick r:id="rId2"/>
            <a:extLst>
              <a:ext uri="{FF2B5EF4-FFF2-40B4-BE49-F238E27FC236}">
                <a16:creationId xmlns:a16="http://schemas.microsoft.com/office/drawing/2014/main" id="{396CBB27-1E43-64F6-575F-E95A7799E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4" y="-531551"/>
            <a:ext cx="12426363" cy="1252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30184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F1493E9-BA0F-5572-572C-AE3C75B7842E}"/>
              </a:ext>
            </a:extLst>
          </p:cNvPr>
          <p:cNvSpPr txBox="1"/>
          <p:nvPr/>
        </p:nvSpPr>
        <p:spPr>
          <a:xfrm>
            <a:off x="699248" y="740230"/>
            <a:ext cx="13169152" cy="126173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en-GB" sz="6000" b="1" dirty="0">
                <a:solidFill>
                  <a:srgbClr val="FF0000"/>
                </a:solidFill>
              </a:rPr>
              <a:t>Precision Spectroscopy</a:t>
            </a:r>
          </a:p>
          <a:p>
            <a:pPr algn="ctr">
              <a:buNone/>
            </a:pPr>
            <a:endParaRPr lang="en-GB" sz="6000" b="1" dirty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1B10F0"/>
                </a:solidFill>
              </a:rPr>
              <a:t>Status:</a:t>
            </a:r>
            <a:r>
              <a:rPr lang="en-GB" dirty="0">
                <a:solidFill>
                  <a:srgbClr val="1B10F0"/>
                </a:solidFill>
              </a:rPr>
              <a:t> Among the most mature approaches.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1B10F0"/>
                </a:solidFill>
              </a:rPr>
              <a:t>Focus:</a:t>
            </a:r>
            <a:r>
              <a:rPr lang="en-GB" dirty="0">
                <a:solidFill>
                  <a:srgbClr val="1B10F0"/>
                </a:solidFill>
              </a:rPr>
              <a:t> Measuring tiny shifts in atomic and molecular energy levels (e.g., hydrogen spectroscopy, antihydrogen spectroscopy).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</a:rPr>
              <a:t>Quantum Gravity Connection:</a:t>
            </a:r>
            <a:r>
              <a:rPr lang="en-GB" dirty="0">
                <a:solidFill>
                  <a:srgbClr val="FF0000"/>
                </a:solidFill>
              </a:rPr>
              <a:t> Tests of Lorentz invariance, limits on spacetime discreteness, and searching for effects predicted by quantum gravity models (like Planck-scale modifications).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Example:</a:t>
            </a:r>
            <a:r>
              <a:rPr lang="en-GB" dirty="0"/>
              <a:t> Hydrogen 1S–2S transition measured at the 10⁻¹⁵ relative uncertainty; no deviation from QED so far.</a:t>
            </a:r>
          </a:p>
        </p:txBody>
      </p:sp>
      <p:pic>
        <p:nvPicPr>
          <p:cNvPr id="9" name="Picture 8" descr="A machine with many wires&#10;&#10;AI-generated content may be incorrect.">
            <a:extLst>
              <a:ext uri="{FF2B5EF4-FFF2-40B4-BE49-F238E27FC236}">
                <a16:creationId xmlns:a16="http://schemas.microsoft.com/office/drawing/2014/main" id="{96BE71A4-A3F1-2046-4803-319BBD66D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670" y="2765822"/>
            <a:ext cx="11181443" cy="81843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3EEA4D-D4BB-424D-4D97-1CC28086E9E9}"/>
              </a:ext>
            </a:extLst>
          </p:cNvPr>
          <p:cNvSpPr txBox="1"/>
          <p:nvPr/>
        </p:nvSpPr>
        <p:spPr>
          <a:xfrm>
            <a:off x="15288986" y="11334464"/>
            <a:ext cx="12377056" cy="3139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600" dirty="0"/>
              <a:t>The 1S-2S hydrogen lab in 2010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E376DF-6F3C-4C50-0D84-AF7618057107}"/>
              </a:ext>
            </a:extLst>
          </p:cNvPr>
          <p:cNvSpPr txBox="1"/>
          <p:nvPr/>
        </p:nvSpPr>
        <p:spPr>
          <a:xfrm>
            <a:off x="15288986" y="11861867"/>
            <a:ext cx="13835742" cy="3416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800" dirty="0"/>
              <a:t>http://www2.mpq.mpg.de/~haensch/1s2s/1s2s.html</a:t>
            </a:r>
          </a:p>
        </p:txBody>
      </p:sp>
    </p:spTree>
    <p:extLst>
      <p:ext uri="{BB962C8B-B14F-4D97-AF65-F5344CB8AC3E}">
        <p14:creationId xmlns:p14="http://schemas.microsoft.com/office/powerpoint/2010/main" val="206858479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4A866-1C93-E29A-FFB4-915706C01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9D45207-E2AE-47E7-92A4-543EEEC1C306}"/>
              </a:ext>
            </a:extLst>
          </p:cNvPr>
          <p:cNvSpPr txBox="1"/>
          <p:nvPr/>
        </p:nvSpPr>
        <p:spPr>
          <a:xfrm>
            <a:off x="403518" y="892630"/>
            <a:ext cx="13169152" cy="116108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FF0000"/>
                </a:solidFill>
              </a:rPr>
              <a:t>Atomic Clocks</a:t>
            </a:r>
          </a:p>
          <a:p>
            <a:r>
              <a:rPr lang="en-GB" sz="5500" b="1" dirty="0">
                <a:solidFill>
                  <a:srgbClr val="1B10F0"/>
                </a:solidFill>
              </a:rPr>
              <a:t>Status:</a:t>
            </a:r>
            <a:r>
              <a:rPr lang="en-GB" sz="5500" dirty="0">
                <a:solidFill>
                  <a:srgbClr val="1B10F0"/>
                </a:solidFill>
              </a:rPr>
              <a:t> World-leading precision in time measurement.</a:t>
            </a:r>
          </a:p>
          <a:p>
            <a:r>
              <a:rPr lang="en-GB" sz="5500" b="1" dirty="0">
                <a:solidFill>
                  <a:srgbClr val="1B10F0"/>
                </a:solidFill>
              </a:rPr>
              <a:t>Focus:</a:t>
            </a:r>
            <a:r>
              <a:rPr lang="en-GB" sz="5500" dirty="0">
                <a:solidFill>
                  <a:srgbClr val="1B10F0"/>
                </a:solidFill>
              </a:rPr>
              <a:t> Testing time dilation, gravitational redshift, and potential time-varying constants.</a:t>
            </a:r>
          </a:p>
          <a:p>
            <a:r>
              <a:rPr lang="en-GB" sz="5500" b="1" dirty="0">
                <a:solidFill>
                  <a:srgbClr val="FF0000"/>
                </a:solidFill>
              </a:rPr>
              <a:t>Quantum Gravity Connection:</a:t>
            </a:r>
            <a:r>
              <a:rPr lang="en-GB" sz="5500" dirty="0">
                <a:solidFill>
                  <a:srgbClr val="FF0000"/>
                </a:solidFill>
              </a:rPr>
              <a:t> Constraining models of temporal decoherence, searching for Planck-scale noise.</a:t>
            </a:r>
          </a:p>
          <a:p>
            <a:r>
              <a:rPr lang="en-GB" sz="5500" b="1" dirty="0"/>
              <a:t>Example:</a:t>
            </a:r>
            <a:r>
              <a:rPr lang="en-GB" sz="5500" dirty="0"/>
              <a:t> achieving stability at ~10⁻¹⁸; no evidence yet of quantum gravity noise.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46D1D4-9A78-9D35-2ED8-1540DB36F943}"/>
              </a:ext>
            </a:extLst>
          </p:cNvPr>
          <p:cNvSpPr txBox="1"/>
          <p:nvPr/>
        </p:nvSpPr>
        <p:spPr>
          <a:xfrm>
            <a:off x="14548758" y="10515600"/>
            <a:ext cx="9095014" cy="9787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600" dirty="0"/>
              <a:t>This is an atomic clock that uses the predictable frequency of ytterbium atoms absorbing and emitting light to tell time. A new experiment paired a ytterbium-based atomic clock with two others that used </a:t>
            </a:r>
            <a:r>
              <a:rPr lang="en-GB" sz="1600" dirty="0" err="1"/>
              <a:t>aluminum</a:t>
            </a:r>
            <a:r>
              <a:rPr lang="en-GB" sz="1600" dirty="0"/>
              <a:t> and strontium atoms, respectively, to create an even more accurate measure of time. Burrus / NIST</a:t>
            </a:r>
          </a:p>
        </p:txBody>
      </p:sp>
      <p:pic>
        <p:nvPicPr>
          <p:cNvPr id="3" name="Picture 2" descr="A machine with many wires and cables&#10;&#10;AI-generated content may be incorrect.">
            <a:extLst>
              <a:ext uri="{FF2B5EF4-FFF2-40B4-BE49-F238E27FC236}">
                <a16:creationId xmlns:a16="http://schemas.microsoft.com/office/drawing/2014/main" id="{2522B03D-7B10-F2F5-D4F8-A1F4BFA89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0984" y="2416629"/>
            <a:ext cx="10940142" cy="729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2277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D338B-CE4F-B31E-A761-8657AD912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5AFE947-1DAE-9AA3-80B8-15441F8A77CB}"/>
              </a:ext>
            </a:extLst>
          </p:cNvPr>
          <p:cNvSpPr txBox="1"/>
          <p:nvPr/>
        </p:nvSpPr>
        <p:spPr>
          <a:xfrm>
            <a:off x="403518" y="892630"/>
            <a:ext cx="13169152" cy="123726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FF0000"/>
                </a:solidFill>
              </a:rPr>
              <a:t>Levitated Particles</a:t>
            </a:r>
          </a:p>
          <a:p>
            <a:r>
              <a:rPr lang="en-GB" sz="5500" b="1" dirty="0">
                <a:solidFill>
                  <a:srgbClr val="1B10F0"/>
                </a:solidFill>
              </a:rPr>
              <a:t>Status:</a:t>
            </a:r>
            <a:r>
              <a:rPr lang="en-GB" sz="5500" dirty="0">
                <a:solidFill>
                  <a:srgbClr val="1B10F0"/>
                </a:solidFill>
              </a:rPr>
              <a:t> Rapidly developing field.</a:t>
            </a:r>
          </a:p>
          <a:p>
            <a:r>
              <a:rPr lang="en-GB" sz="5500" b="1" dirty="0">
                <a:solidFill>
                  <a:srgbClr val="1B10F0"/>
                </a:solidFill>
              </a:rPr>
              <a:t>Focus:</a:t>
            </a:r>
            <a:r>
              <a:rPr lang="en-GB" sz="5500" dirty="0">
                <a:solidFill>
                  <a:srgbClr val="1B10F0"/>
                </a:solidFill>
              </a:rPr>
              <a:t> Controlling the motion of optically or magnetically levitated nanoparticles in ultra-high vacuum.</a:t>
            </a:r>
          </a:p>
          <a:p>
            <a:r>
              <a:rPr lang="en-GB" sz="5500" b="1" dirty="0">
                <a:solidFill>
                  <a:srgbClr val="FF0000"/>
                </a:solidFill>
              </a:rPr>
              <a:t>Quantum Gravity Connection:</a:t>
            </a:r>
            <a:r>
              <a:rPr lang="en-GB" sz="5500" dirty="0">
                <a:solidFill>
                  <a:srgbClr val="FF0000"/>
                </a:solidFill>
              </a:rPr>
              <a:t> Proposals to detect minimal length scales or spacetime fluctuations, probe wavefunction collapse…..</a:t>
            </a:r>
          </a:p>
          <a:p>
            <a:r>
              <a:rPr lang="en-GB" sz="5500" b="1" dirty="0"/>
              <a:t>Example:</a:t>
            </a:r>
            <a:r>
              <a:rPr lang="en-GB" sz="5500" dirty="0"/>
              <a:t> Experiments have reached the quantum ground state of motion; searches for gravitational decoherence ongoing.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62EA54-42C8-5016-6C53-70E6FE679BA5}"/>
              </a:ext>
            </a:extLst>
          </p:cNvPr>
          <p:cNvSpPr txBox="1"/>
          <p:nvPr/>
        </p:nvSpPr>
        <p:spPr>
          <a:xfrm>
            <a:off x="15288986" y="12083143"/>
            <a:ext cx="8267700" cy="16666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800" dirty="0" err="1"/>
              <a:t>Univ.of</a:t>
            </a:r>
            <a:r>
              <a:rPr lang="en-GB" sz="1800" dirty="0"/>
              <a:t> Chicago and the University of Bath scientists revealed new insights about how materials cluster together in the absence of gravity. Courtesy of Melody Lim</a:t>
            </a:r>
          </a:p>
          <a:p>
            <a:endParaRPr lang="en-GB" sz="1800" dirty="0"/>
          </a:p>
        </p:txBody>
      </p:sp>
      <p:pic>
        <p:nvPicPr>
          <p:cNvPr id="3" name="Picture 2" descr="A group of balls floating in the air&#10;&#10;AI-generated content may be incorrect.">
            <a:extLst>
              <a:ext uri="{FF2B5EF4-FFF2-40B4-BE49-F238E27FC236}">
                <a16:creationId xmlns:a16="http://schemas.microsoft.com/office/drawing/2014/main" id="{A018D22A-B9DC-3FB9-D75C-A9A0124AF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670" y="2477861"/>
            <a:ext cx="13716000" cy="771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7237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992F6-F27A-4358-A0E9-733620CE6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95C9BBB-B3C4-249C-A533-39DA8F1186B2}"/>
              </a:ext>
            </a:extLst>
          </p:cNvPr>
          <p:cNvSpPr txBox="1"/>
          <p:nvPr/>
        </p:nvSpPr>
        <p:spPr>
          <a:xfrm>
            <a:off x="403518" y="892630"/>
            <a:ext cx="13169152" cy="116108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FF0000"/>
                </a:solidFill>
              </a:rPr>
              <a:t>Many-Body Quantum Systems</a:t>
            </a:r>
          </a:p>
          <a:p>
            <a:r>
              <a:rPr lang="en-GB" sz="5500" b="1" dirty="0">
                <a:solidFill>
                  <a:srgbClr val="1B10F0"/>
                </a:solidFill>
              </a:rPr>
              <a:t>Status:</a:t>
            </a:r>
            <a:r>
              <a:rPr lang="en-GB" sz="5500" dirty="0">
                <a:solidFill>
                  <a:srgbClr val="1B10F0"/>
                </a:solidFill>
              </a:rPr>
              <a:t> Emerging.</a:t>
            </a:r>
          </a:p>
          <a:p>
            <a:r>
              <a:rPr lang="en-GB" sz="5500" b="1" dirty="0">
                <a:solidFill>
                  <a:srgbClr val="1B10F0"/>
                </a:solidFill>
              </a:rPr>
              <a:t>Focus:</a:t>
            </a:r>
            <a:r>
              <a:rPr lang="en-GB" sz="5500" dirty="0">
                <a:solidFill>
                  <a:srgbClr val="1B10F0"/>
                </a:solidFill>
              </a:rPr>
              <a:t> Entanglement and coherence in ultracold atoms and condensed matter.</a:t>
            </a:r>
          </a:p>
          <a:p>
            <a:r>
              <a:rPr lang="en-GB" sz="5500" b="1" dirty="0">
                <a:solidFill>
                  <a:srgbClr val="FF0000"/>
                </a:solidFill>
              </a:rPr>
              <a:t>Quantum Gravity Connection:</a:t>
            </a:r>
            <a:r>
              <a:rPr lang="en-GB" sz="5500" dirty="0">
                <a:solidFill>
                  <a:srgbClr val="FF0000"/>
                </a:solidFill>
              </a:rPr>
              <a:t> Studying whether gravitational interactions can entangle spatially separated masses (testing models like semiclassical gravity vs. quantized gravity).</a:t>
            </a:r>
          </a:p>
          <a:p>
            <a:r>
              <a:rPr lang="en-GB" sz="5500" b="1" dirty="0"/>
              <a:t>Example:</a:t>
            </a:r>
            <a:r>
              <a:rPr lang="en-GB" sz="5500" dirty="0"/>
              <a:t> Early experiments with Bose-Einstein condensates coupled to massive objects.</a:t>
            </a:r>
          </a:p>
        </p:txBody>
      </p:sp>
      <p:pic>
        <p:nvPicPr>
          <p:cNvPr id="3" name="Picture 2" descr="A diagram of a cell&#10;&#10;AI-generated content may be incorrect.">
            <a:extLst>
              <a:ext uri="{FF2B5EF4-FFF2-40B4-BE49-F238E27FC236}">
                <a16:creationId xmlns:a16="http://schemas.microsoft.com/office/drawing/2014/main" id="{BC29EA7A-7AB4-22C1-FDC1-0955A1BDB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5257" y="1845310"/>
            <a:ext cx="11342914" cy="86017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AA0585-E168-2E68-9F89-01E9AD93ACD6}"/>
              </a:ext>
            </a:extLst>
          </p:cNvPr>
          <p:cNvSpPr txBox="1"/>
          <p:nvPr/>
        </p:nvSpPr>
        <p:spPr>
          <a:xfrm>
            <a:off x="17482457" y="11699874"/>
            <a:ext cx="12279084" cy="3416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800" dirty="0"/>
              <a:t>https://www.pks.mpg.de/nqd</a:t>
            </a:r>
          </a:p>
        </p:txBody>
      </p:sp>
    </p:spTree>
    <p:extLst>
      <p:ext uri="{BB962C8B-B14F-4D97-AF65-F5344CB8AC3E}">
        <p14:creationId xmlns:p14="http://schemas.microsoft.com/office/powerpoint/2010/main" val="48832829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BEFCC-9119-4EF5-DD76-3106DBD49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D37AC37-5B76-992C-6BCC-D63102116374}"/>
              </a:ext>
            </a:extLst>
          </p:cNvPr>
          <p:cNvSpPr txBox="1"/>
          <p:nvPr/>
        </p:nvSpPr>
        <p:spPr>
          <a:xfrm>
            <a:off x="403518" y="892630"/>
            <a:ext cx="13169152" cy="109183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FF0000"/>
                </a:solidFill>
              </a:rPr>
              <a:t>Double-Slit Experiments</a:t>
            </a:r>
          </a:p>
          <a:p>
            <a:r>
              <a:rPr lang="en-GB" sz="5500" b="1" dirty="0">
                <a:solidFill>
                  <a:srgbClr val="1B10F0"/>
                </a:solidFill>
              </a:rPr>
              <a:t>Status:</a:t>
            </a:r>
            <a:r>
              <a:rPr lang="en-GB" sz="5500" dirty="0">
                <a:solidFill>
                  <a:srgbClr val="1B10F0"/>
                </a:solidFill>
              </a:rPr>
              <a:t> Classic but scaling up.</a:t>
            </a:r>
          </a:p>
          <a:p>
            <a:r>
              <a:rPr lang="en-GB" sz="5500" b="1" dirty="0">
                <a:solidFill>
                  <a:srgbClr val="1B10F0"/>
                </a:solidFill>
              </a:rPr>
              <a:t>Focus:</a:t>
            </a:r>
            <a:r>
              <a:rPr lang="en-GB" sz="5500" dirty="0">
                <a:solidFill>
                  <a:srgbClr val="1B10F0"/>
                </a:solidFill>
              </a:rPr>
              <a:t> Interference of ever-larger particles.</a:t>
            </a:r>
          </a:p>
          <a:p>
            <a:r>
              <a:rPr lang="en-GB" sz="5500" b="1" dirty="0">
                <a:solidFill>
                  <a:srgbClr val="FF0000"/>
                </a:solidFill>
              </a:rPr>
              <a:t>Quantum Gravity Connection:</a:t>
            </a:r>
            <a:r>
              <a:rPr lang="en-GB" sz="5500" dirty="0">
                <a:solidFill>
                  <a:srgbClr val="FF0000"/>
                </a:solidFill>
              </a:rPr>
              <a:t> Seeing whether interference disappears for large masses due to gravitational effects (e.g., spontaneous localization).</a:t>
            </a:r>
          </a:p>
          <a:p>
            <a:r>
              <a:rPr lang="en-GB" sz="5500" b="1" dirty="0"/>
              <a:t>Example:</a:t>
            </a:r>
            <a:r>
              <a:rPr lang="en-GB" sz="5500" dirty="0"/>
              <a:t> Molecule interference up to ~10,000 amu; proposals for interferometry with nanoparticles</a:t>
            </a:r>
            <a:r>
              <a:rPr lang="en-GB" sz="6000" dirty="0"/>
              <a:t>.</a:t>
            </a:r>
          </a:p>
        </p:txBody>
      </p:sp>
      <p:pic>
        <p:nvPicPr>
          <p:cNvPr id="3" name="Picture 2" descr="A diagram of a graph and a diagram&#10;&#10;AI-generated content may be incorrect.">
            <a:extLst>
              <a:ext uri="{FF2B5EF4-FFF2-40B4-BE49-F238E27FC236}">
                <a16:creationId xmlns:a16="http://schemas.microsoft.com/office/drawing/2014/main" id="{07BC9593-7BEE-6133-9933-616DD15B30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115" y="2067604"/>
            <a:ext cx="11059886" cy="83123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E82E6A-7AE3-B9C2-47CE-A396AC608D56}"/>
              </a:ext>
            </a:extLst>
          </p:cNvPr>
          <p:cNvSpPr txBox="1"/>
          <p:nvPr/>
        </p:nvSpPr>
        <p:spPr>
          <a:xfrm>
            <a:off x="12099312" y="10801253"/>
            <a:ext cx="12284688" cy="5909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800" dirty="0"/>
              <a:t>https://www.laserfocusworld.com/test-measurement/test-measurement/article/16566907/classic-double-slit-experiment-redone-with-x-rays-and-two-adjacent-iridium-atoms</a:t>
            </a:r>
          </a:p>
        </p:txBody>
      </p:sp>
    </p:spTree>
    <p:extLst>
      <p:ext uri="{BB962C8B-B14F-4D97-AF65-F5344CB8AC3E}">
        <p14:creationId xmlns:p14="http://schemas.microsoft.com/office/powerpoint/2010/main" val="22774774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4C4F5-C76C-68F0-3A4A-84CAA9058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chine with many wires&#10;&#10;AI-generated content may be incorrect.">
            <a:extLst>
              <a:ext uri="{FF2B5EF4-FFF2-40B4-BE49-F238E27FC236}">
                <a16:creationId xmlns:a16="http://schemas.microsoft.com/office/drawing/2014/main" id="{56D1BE91-1F6E-3B67-F533-BAA56CBA8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985" y="1601641"/>
            <a:ext cx="14605015" cy="10512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97F7FD-604E-D00A-9273-0956FEB2746C}"/>
              </a:ext>
            </a:extLst>
          </p:cNvPr>
          <p:cNvSpPr txBox="1"/>
          <p:nvPr/>
        </p:nvSpPr>
        <p:spPr>
          <a:xfrm>
            <a:off x="403518" y="892630"/>
            <a:ext cx="13169152" cy="99719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FF0000"/>
                </a:solidFill>
              </a:rPr>
              <a:t>Torsion Balances</a:t>
            </a:r>
          </a:p>
          <a:p>
            <a:pPr algn="ctr"/>
            <a:endParaRPr lang="en-GB" sz="6000" b="1" dirty="0">
              <a:solidFill>
                <a:srgbClr val="FF0000"/>
              </a:solidFill>
            </a:endParaRPr>
          </a:p>
          <a:p>
            <a:r>
              <a:rPr lang="en-GB" sz="5500" b="1" dirty="0">
                <a:solidFill>
                  <a:srgbClr val="1B10F0"/>
                </a:solidFill>
              </a:rPr>
              <a:t>Status:</a:t>
            </a:r>
            <a:r>
              <a:rPr lang="en-GB" sz="5500" dirty="0">
                <a:solidFill>
                  <a:srgbClr val="1B10F0"/>
                </a:solidFill>
              </a:rPr>
              <a:t> Established.</a:t>
            </a:r>
          </a:p>
          <a:p>
            <a:r>
              <a:rPr lang="en-GB" sz="5500" b="1" dirty="0">
                <a:solidFill>
                  <a:srgbClr val="1B10F0"/>
                </a:solidFill>
              </a:rPr>
              <a:t>Focus:</a:t>
            </a:r>
            <a:r>
              <a:rPr lang="en-GB" sz="5500" dirty="0">
                <a:solidFill>
                  <a:srgbClr val="1B10F0"/>
                </a:solidFill>
              </a:rPr>
              <a:t> Detecting tiny forces and torques.</a:t>
            </a:r>
          </a:p>
          <a:p>
            <a:r>
              <a:rPr lang="en-GB" sz="5500" b="1" dirty="0">
                <a:solidFill>
                  <a:srgbClr val="FF0000"/>
                </a:solidFill>
              </a:rPr>
              <a:t>Quantum Gravity Connection:</a:t>
            </a:r>
            <a:r>
              <a:rPr lang="en-GB" sz="5500" dirty="0">
                <a:solidFill>
                  <a:srgbClr val="FF0000"/>
                </a:solidFill>
              </a:rPr>
              <a:t> Tests of inverse square law violations at short distances; probing extra dimensions.</a:t>
            </a:r>
          </a:p>
          <a:p>
            <a:r>
              <a:rPr lang="en-GB" sz="5500" b="1" dirty="0"/>
              <a:t>Example:</a:t>
            </a:r>
            <a:r>
              <a:rPr lang="en-GB" sz="5500" dirty="0"/>
              <a:t> search of new forces down to </a:t>
            </a:r>
            <a:r>
              <a:rPr lang="en-GB" sz="5500" dirty="0" err="1"/>
              <a:t>micrometer</a:t>
            </a:r>
            <a:r>
              <a:rPr lang="en-GB" sz="5500" dirty="0"/>
              <a:t> scales.</a:t>
            </a:r>
          </a:p>
        </p:txBody>
      </p:sp>
    </p:spTree>
    <p:extLst>
      <p:ext uri="{BB962C8B-B14F-4D97-AF65-F5344CB8AC3E}">
        <p14:creationId xmlns:p14="http://schemas.microsoft.com/office/powerpoint/2010/main" val="67030682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AB290-7673-F70D-9FA7-95112D07E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chip with many small dots&#10;&#10;AI-generated content may be incorrect.">
            <a:extLst>
              <a:ext uri="{FF2B5EF4-FFF2-40B4-BE49-F238E27FC236}">
                <a16:creationId xmlns:a16="http://schemas.microsoft.com/office/drawing/2014/main" id="{69281D11-1432-77D0-C813-294A57FA8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9222" y="3246120"/>
            <a:ext cx="11284778" cy="78485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EA15BF-9720-AA9A-86E3-9E27DB4882DC}"/>
              </a:ext>
            </a:extLst>
          </p:cNvPr>
          <p:cNvSpPr txBox="1"/>
          <p:nvPr/>
        </p:nvSpPr>
        <p:spPr>
          <a:xfrm>
            <a:off x="403518" y="892630"/>
            <a:ext cx="13169152" cy="107337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FF0000"/>
                </a:solidFill>
              </a:rPr>
              <a:t>Solid-State Devices</a:t>
            </a:r>
          </a:p>
          <a:p>
            <a:pPr algn="ctr"/>
            <a:endParaRPr lang="en-GB" sz="6000" b="1" dirty="0">
              <a:solidFill>
                <a:srgbClr val="FF0000"/>
              </a:solidFill>
            </a:endParaRPr>
          </a:p>
          <a:p>
            <a:r>
              <a:rPr lang="en-GB" sz="5500" b="1" dirty="0">
                <a:solidFill>
                  <a:srgbClr val="1B10F0"/>
                </a:solidFill>
              </a:rPr>
              <a:t>Status:</a:t>
            </a:r>
            <a:r>
              <a:rPr lang="en-GB" sz="5500" dirty="0">
                <a:solidFill>
                  <a:srgbClr val="1B10F0"/>
                </a:solidFill>
              </a:rPr>
              <a:t> Growing.</a:t>
            </a:r>
          </a:p>
          <a:p>
            <a:r>
              <a:rPr lang="en-GB" sz="5500" b="1" dirty="0">
                <a:solidFill>
                  <a:srgbClr val="1B10F0"/>
                </a:solidFill>
              </a:rPr>
              <a:t>Focus:</a:t>
            </a:r>
            <a:r>
              <a:rPr lang="en-GB" sz="5500" dirty="0">
                <a:solidFill>
                  <a:srgbClr val="1B10F0"/>
                </a:solidFill>
              </a:rPr>
              <a:t> Josephson junctions, SQUIDs, resonators.</a:t>
            </a:r>
          </a:p>
          <a:p>
            <a:r>
              <a:rPr lang="en-GB" sz="5500" b="1" dirty="0">
                <a:solidFill>
                  <a:srgbClr val="FF0000"/>
                </a:solidFill>
              </a:rPr>
              <a:t>Quantum Gravity Connection:</a:t>
            </a:r>
            <a:r>
              <a:rPr lang="en-GB" sz="5500" dirty="0">
                <a:solidFill>
                  <a:srgbClr val="FF0000"/>
                </a:solidFill>
              </a:rPr>
              <a:t> Searching for quantum spacetime noise, minimal length effects, and decoherence.</a:t>
            </a:r>
          </a:p>
          <a:p>
            <a:r>
              <a:rPr lang="en-GB" sz="5500" b="1" dirty="0"/>
              <a:t>Example:</a:t>
            </a:r>
            <a:r>
              <a:rPr lang="en-GB" sz="5500" dirty="0"/>
              <a:t> No conclusive detection; sensitivity improving.</a:t>
            </a:r>
          </a:p>
        </p:txBody>
      </p:sp>
    </p:spTree>
    <p:extLst>
      <p:ext uri="{BB962C8B-B14F-4D97-AF65-F5344CB8AC3E}">
        <p14:creationId xmlns:p14="http://schemas.microsoft.com/office/powerpoint/2010/main" val="336690193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9741F-9228-E44A-E746-21C8F866D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660870D-F744-6A81-737C-94D67FF016C1}"/>
              </a:ext>
            </a:extLst>
          </p:cNvPr>
          <p:cNvSpPr txBox="1"/>
          <p:nvPr/>
        </p:nvSpPr>
        <p:spPr>
          <a:xfrm>
            <a:off x="403518" y="892630"/>
            <a:ext cx="13169152" cy="108491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FF0000"/>
                </a:solidFill>
              </a:rPr>
              <a:t>Underground Experiments</a:t>
            </a:r>
          </a:p>
          <a:p>
            <a:r>
              <a:rPr lang="en-GB" sz="5500" b="1" dirty="0">
                <a:solidFill>
                  <a:srgbClr val="1B10F0"/>
                </a:solidFill>
              </a:rPr>
              <a:t>Status:</a:t>
            </a:r>
            <a:r>
              <a:rPr lang="en-GB" sz="5500" dirty="0">
                <a:solidFill>
                  <a:srgbClr val="1B10F0"/>
                </a:solidFill>
              </a:rPr>
              <a:t> Mature in dark matter and neutrino physics; beginning for quantum gravity.</a:t>
            </a:r>
          </a:p>
          <a:p>
            <a:r>
              <a:rPr lang="en-GB" sz="5500" b="1" dirty="0">
                <a:solidFill>
                  <a:srgbClr val="1B10F0"/>
                </a:solidFill>
              </a:rPr>
              <a:t>Focus:</a:t>
            </a:r>
            <a:r>
              <a:rPr lang="en-GB" sz="5500" dirty="0">
                <a:solidFill>
                  <a:srgbClr val="1B10F0"/>
                </a:solidFill>
              </a:rPr>
              <a:t> Low-background environments.</a:t>
            </a:r>
          </a:p>
          <a:p>
            <a:r>
              <a:rPr lang="en-GB" sz="5500" b="1" dirty="0">
                <a:solidFill>
                  <a:srgbClr val="FF0000"/>
                </a:solidFill>
              </a:rPr>
              <a:t>Quantum Gravity Connection:</a:t>
            </a:r>
            <a:r>
              <a:rPr lang="en-GB" sz="5500" dirty="0">
                <a:solidFill>
                  <a:srgbClr val="FF0000"/>
                </a:solidFill>
              </a:rPr>
              <a:t> Potential tests of Planck-scale effects, rare decays, and energy deposition from spacetime granularity.</a:t>
            </a:r>
          </a:p>
          <a:p>
            <a:r>
              <a:rPr lang="en-GB" sz="5500" b="1" dirty="0"/>
              <a:t>Example:</a:t>
            </a:r>
            <a:r>
              <a:rPr lang="en-GB" sz="5500" dirty="0"/>
              <a:t> No signal yet; facilities like Gran Sasso provide ideal environments.</a:t>
            </a:r>
          </a:p>
        </p:txBody>
      </p:sp>
      <p:pic>
        <p:nvPicPr>
          <p:cNvPr id="3" name="Picture 2" descr="A group of people in white protective suits working on a machine&#10;&#10;AI-generated content may be incorrect.">
            <a:extLst>
              <a:ext uri="{FF2B5EF4-FFF2-40B4-BE49-F238E27FC236}">
                <a16:creationId xmlns:a16="http://schemas.microsoft.com/office/drawing/2014/main" id="{2D1BB5CF-49C2-8703-9689-B3FBDCA54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670" y="2523078"/>
            <a:ext cx="10400348" cy="69209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187A28-FBA0-1A44-AE28-264FC7CA1F44}"/>
              </a:ext>
            </a:extLst>
          </p:cNvPr>
          <p:cNvSpPr txBox="1"/>
          <p:nvPr/>
        </p:nvSpPr>
        <p:spPr>
          <a:xfrm>
            <a:off x="17672798" y="10251263"/>
            <a:ext cx="12284688" cy="3416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800" dirty="0"/>
              <a:t>LNGS</a:t>
            </a:r>
          </a:p>
        </p:txBody>
      </p:sp>
    </p:spTree>
    <p:extLst>
      <p:ext uri="{BB962C8B-B14F-4D97-AF65-F5344CB8AC3E}">
        <p14:creationId xmlns:p14="http://schemas.microsoft.com/office/powerpoint/2010/main" val="386838704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hallenges"/>
          <p:cNvSpPr txBox="1"/>
          <p:nvPr/>
        </p:nvSpPr>
        <p:spPr>
          <a:xfrm>
            <a:off x="10088861" y="659876"/>
            <a:ext cx="4206280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6000"/>
            </a:lvl1pPr>
          </a:lstStyle>
          <a:p>
            <a:r>
              <a:rPr lang="en-GB" b="1" dirty="0">
                <a:solidFill>
                  <a:srgbClr val="FF0000"/>
                </a:solidFill>
              </a:rPr>
              <a:t>C</a:t>
            </a:r>
            <a:r>
              <a:rPr b="1" dirty="0" err="1">
                <a:solidFill>
                  <a:srgbClr val="FF0000"/>
                </a:solidFill>
              </a:rPr>
              <a:t>hallenges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248" name="many atoms = large mass  ☺…"/>
          <p:cNvSpPr txBox="1"/>
          <p:nvPr/>
        </p:nvSpPr>
        <p:spPr>
          <a:xfrm>
            <a:off x="185820" y="2717491"/>
            <a:ext cx="13797230" cy="3040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2">
              <a:spcBef>
                <a:spcPts val="0"/>
              </a:spcBef>
              <a:defRPr sz="4200"/>
            </a:pPr>
            <a:r>
              <a:rPr dirty="0"/>
              <a:t>many atoms = large mass  </a:t>
            </a:r>
            <a:r>
              <a:rPr dirty="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☺</a:t>
            </a:r>
          </a:p>
          <a:p>
            <a:pPr lvl="7">
              <a:spcBef>
                <a:spcPts val="0"/>
              </a:spcBef>
              <a:defRPr sz="4200"/>
            </a:pPr>
            <a:r>
              <a:rPr dirty="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      </a:t>
            </a:r>
            <a:r>
              <a:rPr dirty="0"/>
              <a:t>= many degrees of freedom available</a:t>
            </a:r>
            <a:r>
              <a:rPr dirty="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rPr>
              <a:t> ☺</a:t>
            </a:r>
          </a:p>
          <a:p>
            <a:pPr lvl="7">
              <a:spcBef>
                <a:spcPts val="0"/>
              </a:spcBef>
              <a:defRPr sz="4200"/>
            </a:pPr>
            <a:endParaRPr dirty="0">
              <a:solidFill>
                <a:schemeClr val="accent3">
                  <a:hueOff val="362282"/>
                  <a:satOff val="31803"/>
                  <a:lumOff val="-18242"/>
                </a:schemeClr>
              </a:solidFill>
            </a:endParaRPr>
          </a:p>
          <a:p>
            <a:pPr lvl="2">
              <a:spcBef>
                <a:spcPts val="0"/>
              </a:spcBef>
              <a:defRPr sz="4200"/>
            </a:pPr>
            <a:r>
              <a:rPr dirty="0"/>
              <a:t>many atoms = many degrees of freedom to control </a:t>
            </a:r>
            <a:r>
              <a:rPr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☹</a:t>
            </a:r>
            <a:r>
              <a:rPr dirty="0"/>
              <a:t> </a:t>
            </a:r>
          </a:p>
          <a:p>
            <a:pPr lvl="8">
              <a:spcBef>
                <a:spcPts val="0"/>
              </a:spcBef>
              <a:defRPr sz="4200"/>
            </a:pPr>
            <a:r>
              <a:rPr dirty="0"/>
              <a:t>   = many decoherence channels  </a:t>
            </a:r>
            <a:r>
              <a:rPr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☹</a:t>
            </a:r>
          </a:p>
        </p:txBody>
      </p:sp>
      <p:sp>
        <p:nvSpPr>
          <p:cNvPr id="249" name="many atoms = macroscopic?"/>
          <p:cNvSpPr txBox="1"/>
          <p:nvPr/>
        </p:nvSpPr>
        <p:spPr>
          <a:xfrm>
            <a:off x="6849992" y="7682571"/>
            <a:ext cx="10684015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6000"/>
            </a:lvl1pPr>
          </a:lstStyle>
          <a:p>
            <a:r>
              <a:rPr b="1" dirty="0">
                <a:solidFill>
                  <a:srgbClr val="FF0000"/>
                </a:solidFill>
              </a:rPr>
              <a:t>many atoms = macroscopic?</a:t>
            </a:r>
          </a:p>
        </p:txBody>
      </p:sp>
      <p:pic>
        <p:nvPicPr>
          <p:cNvPr id="250" name="Schrodingers_cat.svg.png" descr="Schrodingers_cat.svg.png"/>
          <p:cNvPicPr>
            <a:picLocks noChangeAspect="1"/>
          </p:cNvPicPr>
          <p:nvPr/>
        </p:nvPicPr>
        <p:blipFill>
          <a:blip r:embed="rId2"/>
          <a:srcRect r="2601"/>
          <a:stretch>
            <a:fillRect/>
          </a:stretch>
        </p:blipFill>
        <p:spPr>
          <a:xfrm>
            <a:off x="13983050" y="1787904"/>
            <a:ext cx="9813121" cy="5356646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number of particles, mass, energy difference,…"/>
          <p:cNvSpPr txBox="1"/>
          <p:nvPr/>
        </p:nvSpPr>
        <p:spPr>
          <a:xfrm>
            <a:off x="1207101" y="9598976"/>
            <a:ext cx="11713143" cy="1265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 sz="4200"/>
            </a:pPr>
            <a:r>
              <a:rPr b="1" dirty="0">
                <a:solidFill>
                  <a:srgbClr val="1B10F0"/>
                </a:solidFill>
              </a:rPr>
              <a:t>number of particles, mass, energy difference,</a:t>
            </a:r>
          </a:p>
          <a:p>
            <a:pPr>
              <a:spcBef>
                <a:spcPts val="0"/>
              </a:spcBef>
              <a:defRPr sz="4200"/>
            </a:pPr>
            <a:r>
              <a:rPr b="1" dirty="0">
                <a:solidFill>
                  <a:srgbClr val="1B10F0"/>
                </a:solidFill>
              </a:rPr>
              <a:t>delocalization distance, coherence time, … </a:t>
            </a:r>
          </a:p>
        </p:txBody>
      </p:sp>
      <p:sp>
        <p:nvSpPr>
          <p:cNvPr id="252" name="Schrinski et at. PRL 130, 133604 (2023)…"/>
          <p:cNvSpPr txBox="1"/>
          <p:nvPr/>
        </p:nvSpPr>
        <p:spPr>
          <a:xfrm>
            <a:off x="4004504" y="12003326"/>
            <a:ext cx="6460694" cy="9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27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pPr>
            <a:r>
              <a:t>Schrinski et at. PRL 130, 133604 (2023)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7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pPr>
            <a:r>
              <a:t>Yadin and Fadel, arXiv:2503.08324 (2025)</a:t>
            </a:r>
          </a:p>
        </p:txBody>
      </p:sp>
      <p:grpSp>
        <p:nvGrpSpPr>
          <p:cNvPr id="255" name="Group"/>
          <p:cNvGrpSpPr/>
          <p:nvPr/>
        </p:nvGrpSpPr>
        <p:grpSpPr>
          <a:xfrm>
            <a:off x="13983050" y="9195918"/>
            <a:ext cx="9322344" cy="3804703"/>
            <a:chOff x="0" y="0"/>
            <a:chExt cx="9322343" cy="3804701"/>
          </a:xfrm>
        </p:grpSpPr>
        <p:pic>
          <p:nvPicPr>
            <p:cNvPr id="253" name="Screenshot 2025-03-31 at 10.23.27.png" descr="Screenshot 2025-03-31 at 10.23.27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322344" cy="3804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4" name="Rectangle"/>
            <p:cNvSpPr/>
            <p:nvPr/>
          </p:nvSpPr>
          <p:spPr>
            <a:xfrm>
              <a:off x="5281040" y="947832"/>
              <a:ext cx="1889978" cy="39639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gr A* ESO and M. Kornmesser 690.jpg" descr="sgr A* ESO and M. Kornmesser 6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874" y="4038919"/>
            <a:ext cx="8065750" cy="6071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Stylised_atom_with_three_Bohr_model_orbits_and_stylised_nucleus.svg.png" descr="Stylised_atom_with_three_Bohr_model_orbits_and_stylised_nucleus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6717" y="3485059"/>
            <a:ext cx="6314647" cy="7149808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quantum gravity"/>
          <p:cNvSpPr txBox="1"/>
          <p:nvPr/>
        </p:nvSpPr>
        <p:spPr>
          <a:xfrm>
            <a:off x="8849739" y="1050027"/>
            <a:ext cx="6684522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6000"/>
            </a:lvl1pPr>
          </a:lstStyle>
          <a:p>
            <a:r>
              <a:rPr lang="en-GB" b="1" dirty="0">
                <a:solidFill>
                  <a:srgbClr val="1B10F0"/>
                </a:solidFill>
              </a:rPr>
              <a:t>Q</a:t>
            </a:r>
            <a:r>
              <a:rPr b="1" dirty="0" err="1">
                <a:solidFill>
                  <a:srgbClr val="1B10F0"/>
                </a:solidFill>
              </a:rPr>
              <a:t>uantum</a:t>
            </a:r>
            <a:r>
              <a:rPr b="1" dirty="0">
                <a:solidFill>
                  <a:srgbClr val="1B10F0"/>
                </a:solidFill>
              </a:rPr>
              <a:t> gravity</a:t>
            </a:r>
            <a:r>
              <a:rPr lang="en-GB" b="1" dirty="0">
                <a:solidFill>
                  <a:srgbClr val="1B10F0"/>
                </a:solidFill>
              </a:rPr>
              <a:t>?</a:t>
            </a:r>
          </a:p>
        </p:txBody>
      </p:sp>
      <p:sp>
        <p:nvSpPr>
          <p:cNvPr id="178" name="Double Arrow"/>
          <p:cNvSpPr/>
          <p:nvPr/>
        </p:nvSpPr>
        <p:spPr>
          <a:xfrm>
            <a:off x="10993231" y="6434733"/>
            <a:ext cx="3697010" cy="1270001"/>
          </a:xfrm>
          <a:prstGeom prst="leftRightArrow">
            <a:avLst>
              <a:gd name="adj1" fmla="val 42768"/>
              <a:gd name="adj2" fmla="val 63209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9" name="?"/>
          <p:cNvSpPr txBox="1"/>
          <p:nvPr/>
        </p:nvSpPr>
        <p:spPr>
          <a:xfrm>
            <a:off x="12572750" y="4980523"/>
            <a:ext cx="537973" cy="994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r>
              <a:t>?</a:t>
            </a:r>
          </a:p>
        </p:txBody>
      </p:sp>
      <p:sp>
        <p:nvSpPr>
          <p:cNvPr id="180" name="Schrödinger’s equation"/>
          <p:cNvSpPr txBox="1"/>
          <p:nvPr/>
        </p:nvSpPr>
        <p:spPr>
          <a:xfrm>
            <a:off x="15781824" y="10704196"/>
            <a:ext cx="7989571" cy="994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r>
              <a:rPr dirty="0"/>
              <a:t>Schrödinger’s equation</a:t>
            </a:r>
          </a:p>
        </p:txBody>
      </p:sp>
      <p:sp>
        <p:nvSpPr>
          <p:cNvPr id="181" name="Einstein’s field equations"/>
          <p:cNvSpPr txBox="1"/>
          <p:nvPr/>
        </p:nvSpPr>
        <p:spPr>
          <a:xfrm>
            <a:off x="612605" y="10669531"/>
            <a:ext cx="8526019" cy="994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r>
              <a:rPr dirty="0"/>
              <a:t>Einstein’s field equations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interaction with gravity"/>
          <p:cNvSpPr txBox="1"/>
          <p:nvPr/>
        </p:nvSpPr>
        <p:spPr>
          <a:xfrm>
            <a:off x="7931219" y="659876"/>
            <a:ext cx="8521564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6000"/>
            </a:lvl1pPr>
          </a:lstStyle>
          <a:p>
            <a:r>
              <a:rPr lang="en-GB" b="1" dirty="0">
                <a:solidFill>
                  <a:srgbClr val="1B10F0"/>
                </a:solidFill>
              </a:rPr>
              <a:t>I</a:t>
            </a:r>
            <a:r>
              <a:rPr b="1" dirty="0" err="1">
                <a:solidFill>
                  <a:srgbClr val="1B10F0"/>
                </a:solidFill>
              </a:rPr>
              <a:t>nteraction</a:t>
            </a:r>
            <a:r>
              <a:rPr b="1" dirty="0">
                <a:solidFill>
                  <a:srgbClr val="1B10F0"/>
                </a:solidFill>
              </a:rPr>
              <a:t> with gravity</a:t>
            </a:r>
          </a:p>
        </p:txBody>
      </p:sp>
      <p:pic>
        <p:nvPicPr>
          <p:cNvPr id="258" name="Screenshot 2025-03-26 at 10.41.52.png" descr="Screenshot 2025-03-26 at 10.41.5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95" y="6680050"/>
            <a:ext cx="5421327" cy="3766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41467_2023_40629_Fig1_HTML.png" descr="41467_2023_40629_Fig1_HTM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4602" y="6600842"/>
            <a:ext cx="6819012" cy="4685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41586_2021_4349_Fig4_HTML.png" descr="41586_2021_4349_Fig4_HTM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7192" y="7785052"/>
            <a:ext cx="8539500" cy="5672224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Chou et al. Science 329, 1630 (2010)…"/>
          <p:cNvSpPr txBox="1"/>
          <p:nvPr/>
        </p:nvSpPr>
        <p:spPr>
          <a:xfrm>
            <a:off x="16383941" y="11937906"/>
            <a:ext cx="6340336" cy="126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spcBef>
                <a:spcPts val="0"/>
              </a:spcBef>
              <a:defRPr sz="27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pPr>
            <a:r>
              <a:t>Chou et al. Science 329, 1630 (2010)</a:t>
            </a:r>
          </a:p>
          <a:p>
            <a:pPr>
              <a:spcBef>
                <a:spcPts val="0"/>
              </a:spcBef>
              <a:defRPr sz="27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pPr>
            <a:r>
              <a:t>Zheng et al. Nat. Comm. 14, 4886 (2023)</a:t>
            </a:r>
          </a:p>
          <a:p>
            <a:pPr>
              <a:spcBef>
                <a:spcPts val="0"/>
              </a:spcBef>
              <a:defRPr sz="27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pPr>
            <a:r>
              <a:t>Bothwell et al. Nature 602, 420 (2022)</a:t>
            </a:r>
          </a:p>
        </p:txBody>
      </p:sp>
      <p:pic>
        <p:nvPicPr>
          <p:cNvPr id="262" name="329_1630_f3.jpeg" descr="329_1630_f3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3068" y="1759235"/>
            <a:ext cx="12467961" cy="4422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49021_3_En_2_Fig1_HTML.png" descr="49021_3_En_2_Fig1_HTM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2935" y="2377907"/>
            <a:ext cx="6819013" cy="3474213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Colella et al. Phys. Rev. Lett. 34, 1472 (1975)"/>
          <p:cNvSpPr txBox="1"/>
          <p:nvPr/>
        </p:nvSpPr>
        <p:spPr>
          <a:xfrm>
            <a:off x="915902" y="6010535"/>
            <a:ext cx="6942812" cy="51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spcBef>
                <a:spcPts val="0"/>
              </a:spcBef>
              <a:defRPr sz="27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t>Colella et al. Phys. Rev. Lett. 34, 1472 (1975)</a:t>
            </a:r>
          </a:p>
        </p:txBody>
      </p:sp>
      <p:sp>
        <p:nvSpPr>
          <p:cNvPr id="265" name="~30 cm"/>
          <p:cNvSpPr txBox="1"/>
          <p:nvPr/>
        </p:nvSpPr>
        <p:spPr>
          <a:xfrm>
            <a:off x="18815152" y="4877011"/>
            <a:ext cx="1187451" cy="47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r>
              <a:t>~30 cm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esting modifications to QM"/>
          <p:cNvSpPr txBox="1"/>
          <p:nvPr/>
        </p:nvSpPr>
        <p:spPr>
          <a:xfrm>
            <a:off x="6971019" y="659876"/>
            <a:ext cx="10441961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6000"/>
            </a:lvl1pPr>
          </a:lstStyle>
          <a:p>
            <a:r>
              <a:rPr lang="en-GB" b="1" dirty="0">
                <a:solidFill>
                  <a:srgbClr val="1B10F0"/>
                </a:solidFill>
              </a:rPr>
              <a:t>T</a:t>
            </a:r>
            <a:r>
              <a:rPr b="1" dirty="0" err="1">
                <a:solidFill>
                  <a:srgbClr val="1B10F0"/>
                </a:solidFill>
              </a:rPr>
              <a:t>esting</a:t>
            </a:r>
            <a:r>
              <a:rPr b="1" dirty="0">
                <a:solidFill>
                  <a:srgbClr val="1B10F0"/>
                </a:solidFill>
              </a:rPr>
              <a:t> modifications to QM</a:t>
            </a:r>
          </a:p>
        </p:txBody>
      </p:sp>
      <p:pic>
        <p:nvPicPr>
          <p:cNvPr id="268" name="modVNE.png" descr="modV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820" y="6461496"/>
            <a:ext cx="13493029" cy="3979686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Line"/>
          <p:cNvSpPr/>
          <p:nvPr/>
        </p:nvSpPr>
        <p:spPr>
          <a:xfrm>
            <a:off x="10511829" y="5406178"/>
            <a:ext cx="754115" cy="1334712"/>
          </a:xfrm>
          <a:prstGeom prst="line">
            <a:avLst/>
          </a:prstGeom>
          <a:ln w="50800">
            <a:solidFill>
              <a:srgbClr val="4F81BD"/>
            </a:solidFill>
            <a:tailEnd type="triangle"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0" name="standard QM"/>
          <p:cNvSpPr txBox="1"/>
          <p:nvPr/>
        </p:nvSpPr>
        <p:spPr>
          <a:xfrm>
            <a:off x="7707086" y="4602864"/>
            <a:ext cx="4352249" cy="630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4F81B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5500" dirty="0"/>
              <a:t>standard QM</a:t>
            </a:r>
          </a:p>
        </p:txBody>
      </p:sp>
      <p:sp>
        <p:nvSpPr>
          <p:cNvPr id="271" name="Line"/>
          <p:cNvSpPr/>
          <p:nvPr/>
        </p:nvSpPr>
        <p:spPr>
          <a:xfrm flipH="1">
            <a:off x="14523481" y="5737590"/>
            <a:ext cx="461304" cy="1020428"/>
          </a:xfrm>
          <a:prstGeom prst="line">
            <a:avLst/>
          </a:prstGeom>
          <a:ln w="50800">
            <a:solidFill>
              <a:srgbClr val="C0504D"/>
            </a:solidFill>
            <a:tailEnd type="triangle"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72" name="modification"/>
          <p:cNvSpPr txBox="1"/>
          <p:nvPr/>
        </p:nvSpPr>
        <p:spPr>
          <a:xfrm>
            <a:off x="13773638" y="4842366"/>
            <a:ext cx="4753848" cy="630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5500" dirty="0"/>
              <a:t>modification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2-Figure1-1.png" descr="2-Figure1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7143" y="6061101"/>
            <a:ext cx="6844747" cy="4946795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interferometric tests"/>
          <p:cNvSpPr txBox="1"/>
          <p:nvPr/>
        </p:nvSpPr>
        <p:spPr>
          <a:xfrm>
            <a:off x="3254012" y="2279546"/>
            <a:ext cx="6060955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b="1" dirty="0">
                <a:solidFill>
                  <a:srgbClr val="FF0000"/>
                </a:solidFill>
              </a:rPr>
              <a:t>interferometric tests</a:t>
            </a:r>
          </a:p>
        </p:txBody>
      </p:sp>
      <p:sp>
        <p:nvSpPr>
          <p:cNvPr id="276" name="non-interferometric tests"/>
          <p:cNvSpPr txBox="1"/>
          <p:nvPr/>
        </p:nvSpPr>
        <p:spPr>
          <a:xfrm>
            <a:off x="14398412" y="2279546"/>
            <a:ext cx="7396256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b="1" dirty="0">
                <a:solidFill>
                  <a:srgbClr val="FF0000"/>
                </a:solidFill>
              </a:rPr>
              <a:t>non-interferometric tests</a:t>
            </a:r>
          </a:p>
        </p:txBody>
      </p:sp>
      <p:sp>
        <p:nvSpPr>
          <p:cNvPr id="277" name="direct measurement of the decoherence of a quantum (superposition) state"/>
          <p:cNvSpPr txBox="1"/>
          <p:nvPr/>
        </p:nvSpPr>
        <p:spPr>
          <a:xfrm>
            <a:off x="2453721" y="3702479"/>
            <a:ext cx="7156782" cy="972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3000"/>
            </a:pPr>
            <a:r>
              <a:rPr b="1"/>
              <a:t>direct</a:t>
            </a:r>
            <a:r>
              <a:t> measurement of the decoherence of a quantum (superposition) state</a:t>
            </a:r>
          </a:p>
        </p:txBody>
      </p:sp>
      <p:sp>
        <p:nvSpPr>
          <p:cNvPr id="278" name="indirect decoherence measurement through e.g. heating or emission effects"/>
          <p:cNvSpPr txBox="1"/>
          <p:nvPr/>
        </p:nvSpPr>
        <p:spPr>
          <a:xfrm>
            <a:off x="14230582" y="3702479"/>
            <a:ext cx="7156781" cy="972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3000"/>
            </a:pPr>
            <a:r>
              <a:rPr b="1"/>
              <a:t>indirect</a:t>
            </a:r>
            <a:r>
              <a:t> decoherence measurement through e.g. heating or emission effects</a:t>
            </a:r>
          </a:p>
        </p:txBody>
      </p:sp>
      <p:pic>
        <p:nvPicPr>
          <p:cNvPr id="279" name="medium.png" descr="mediu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090" y="5701530"/>
            <a:ext cx="9008015" cy="4179720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see also: precision spectroscopy, mechanical oscillators,  atom interferometers, …"/>
          <p:cNvSpPr txBox="1"/>
          <p:nvPr/>
        </p:nvSpPr>
        <p:spPr>
          <a:xfrm>
            <a:off x="2453721" y="11267724"/>
            <a:ext cx="7156782" cy="1373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3000"/>
            </a:pPr>
            <a:r>
              <a:t>see also: precision spectroscopy, mechanical oscillators, </a:t>
            </a:r>
            <a:br/>
            <a:r>
              <a:t>atom interferometers, … </a:t>
            </a:r>
          </a:p>
        </p:txBody>
      </p:sp>
      <p:sp>
        <p:nvSpPr>
          <p:cNvPr id="281" name="see also: levitated particles, bulk matter, cold atoms, gravitational waves, …"/>
          <p:cNvSpPr txBox="1"/>
          <p:nvPr/>
        </p:nvSpPr>
        <p:spPr>
          <a:xfrm>
            <a:off x="14230582" y="11267724"/>
            <a:ext cx="7156781" cy="960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3000"/>
            </a:lvl1pPr>
          </a:lstStyle>
          <a:p>
            <a:r>
              <a:t>see also: levitated particles, bulk matter, cold atoms, gravitational waves, …</a:t>
            </a:r>
          </a:p>
        </p:txBody>
      </p:sp>
      <p:sp>
        <p:nvSpPr>
          <p:cNvPr id="282" name="testing modifications to QM"/>
          <p:cNvSpPr txBox="1"/>
          <p:nvPr/>
        </p:nvSpPr>
        <p:spPr>
          <a:xfrm>
            <a:off x="6971019" y="659876"/>
            <a:ext cx="10441961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6000"/>
            </a:lvl1pPr>
          </a:lstStyle>
          <a:p>
            <a:r>
              <a:rPr lang="en-GB" b="1" dirty="0">
                <a:solidFill>
                  <a:srgbClr val="1B10F0"/>
                </a:solidFill>
              </a:rPr>
              <a:t>T</a:t>
            </a:r>
            <a:r>
              <a:rPr b="1" dirty="0" err="1">
                <a:solidFill>
                  <a:srgbClr val="1B10F0"/>
                </a:solidFill>
              </a:rPr>
              <a:t>esting</a:t>
            </a:r>
            <a:r>
              <a:rPr b="1" dirty="0">
                <a:solidFill>
                  <a:srgbClr val="1B10F0"/>
                </a:solidFill>
              </a:rPr>
              <a:t> modifications to QM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Screenshot 2025-03-26 at 15.35.08.png" descr="Screenshot 2025-03-26 at 15.35.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8281" y="3819417"/>
            <a:ext cx="12261384" cy="5901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Screenshot 2025-03-26 at 15.35.00.png" descr="Screenshot 2025-03-26 at 15.35.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335" y="3066921"/>
            <a:ext cx="11175554" cy="6728535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interferometric tests"/>
          <p:cNvSpPr txBox="1"/>
          <p:nvPr/>
        </p:nvSpPr>
        <p:spPr>
          <a:xfrm>
            <a:off x="3254012" y="2259025"/>
            <a:ext cx="5556200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interferometric tests</a:t>
            </a:r>
          </a:p>
        </p:txBody>
      </p:sp>
      <p:sp>
        <p:nvSpPr>
          <p:cNvPr id="287" name="non-interferometric tests"/>
          <p:cNvSpPr txBox="1"/>
          <p:nvPr/>
        </p:nvSpPr>
        <p:spPr>
          <a:xfrm>
            <a:off x="14398412" y="2259025"/>
            <a:ext cx="6821120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non-interferometric tests</a:t>
            </a:r>
          </a:p>
        </p:txBody>
      </p:sp>
      <p:sp>
        <p:nvSpPr>
          <p:cNvPr id="288" name="Carlesso and Donadi, Springer (2019)…"/>
          <p:cNvSpPr txBox="1"/>
          <p:nvPr/>
        </p:nvSpPr>
        <p:spPr>
          <a:xfrm>
            <a:off x="579667" y="12257272"/>
            <a:ext cx="6529960" cy="9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27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pPr>
            <a:r>
              <a:t>Carlesso and Donadi, Springer (2019)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7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pPr>
            <a:r>
              <a:t>Donadi et al. Nature Physics 17, 74 (2021)</a:t>
            </a:r>
          </a:p>
        </p:txBody>
      </p:sp>
      <p:pic>
        <p:nvPicPr>
          <p:cNvPr id="289" name="Screenshot 2025-03-26 at 15.39.33.png" descr="Screenshot 2025-03-26 at 15.39.33.png"/>
          <p:cNvPicPr>
            <a:picLocks noChangeAspect="1"/>
          </p:cNvPicPr>
          <p:nvPr/>
        </p:nvPicPr>
        <p:blipFill>
          <a:blip r:embed="rId4"/>
          <a:srcRect t="7133" b="31517"/>
          <a:stretch>
            <a:fillRect/>
          </a:stretch>
        </p:blipFill>
        <p:spPr>
          <a:xfrm>
            <a:off x="13627300" y="10094021"/>
            <a:ext cx="8363339" cy="3238553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Diosi-Penrose"/>
          <p:cNvSpPr txBox="1"/>
          <p:nvPr/>
        </p:nvSpPr>
        <p:spPr>
          <a:xfrm>
            <a:off x="20486346" y="11718641"/>
            <a:ext cx="2107566" cy="47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r>
              <a:t>Diosi-Penrose</a:t>
            </a:r>
          </a:p>
        </p:txBody>
      </p:sp>
      <p:sp>
        <p:nvSpPr>
          <p:cNvPr id="291" name="testing modifications to QM"/>
          <p:cNvSpPr txBox="1"/>
          <p:nvPr/>
        </p:nvSpPr>
        <p:spPr>
          <a:xfrm>
            <a:off x="7373372" y="659876"/>
            <a:ext cx="9637255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6000"/>
            </a:lvl1pPr>
          </a:lstStyle>
          <a:p>
            <a:r>
              <a:rPr lang="en-GB" dirty="0">
                <a:solidFill>
                  <a:srgbClr val="1B10F0"/>
                </a:solidFill>
              </a:rPr>
              <a:t>T</a:t>
            </a:r>
            <a:r>
              <a:rPr dirty="0" err="1">
                <a:solidFill>
                  <a:srgbClr val="1B10F0"/>
                </a:solidFill>
              </a:rPr>
              <a:t>esting</a:t>
            </a:r>
            <a:r>
              <a:rPr dirty="0">
                <a:solidFill>
                  <a:srgbClr val="1B10F0"/>
                </a:solidFill>
              </a:rPr>
              <a:t> modifications to QM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pacetime structure tests"/>
          <p:cNvSpPr txBox="1"/>
          <p:nvPr/>
        </p:nvSpPr>
        <p:spPr>
          <a:xfrm>
            <a:off x="7436692" y="659876"/>
            <a:ext cx="951061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6000"/>
            </a:lvl1pPr>
          </a:lstStyle>
          <a:p>
            <a:r>
              <a:rPr lang="en-GB" b="1" dirty="0">
                <a:solidFill>
                  <a:srgbClr val="FF0000"/>
                </a:solidFill>
              </a:rPr>
              <a:t>S</a:t>
            </a:r>
            <a:r>
              <a:rPr b="1" dirty="0" err="1">
                <a:solidFill>
                  <a:srgbClr val="FF0000"/>
                </a:solidFill>
              </a:rPr>
              <a:t>pacetime</a:t>
            </a:r>
            <a:r>
              <a:rPr b="1" dirty="0">
                <a:solidFill>
                  <a:srgbClr val="FF0000"/>
                </a:solidFill>
              </a:rPr>
              <a:t> structure tests</a:t>
            </a:r>
          </a:p>
        </p:txBody>
      </p:sp>
      <p:pic>
        <p:nvPicPr>
          <p:cNvPr id="294" name="Screenshot 2025-03-26 at 15.26.41.png" descr="Screenshot 2025-03-26 at 15.26.4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668" y="5925006"/>
            <a:ext cx="8778914" cy="6993622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Fadel and Maggiore PRD 105, 106017 (2022)"/>
          <p:cNvSpPr txBox="1"/>
          <p:nvPr/>
        </p:nvSpPr>
        <p:spPr>
          <a:xfrm>
            <a:off x="2662236" y="5438813"/>
            <a:ext cx="7000419" cy="51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"/>
              </a:lnSpc>
              <a:spcBef>
                <a:spcPts val="2900"/>
              </a:spcBef>
              <a:defRPr sz="27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t>Fadel and Maggiore PRD 105, 106017 (2022)</a:t>
            </a:r>
          </a:p>
        </p:txBody>
      </p:sp>
      <p:pic>
        <p:nvPicPr>
          <p:cNvPr id="296" name="Screenshot 2025-03-31 at 11.07.06.png" descr="Screenshot 2025-03-31 at 11.07.0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310" y="3735703"/>
            <a:ext cx="7784271" cy="1595364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Breuer et al., Quant. Grav. 26, 105012 (2009).…"/>
          <p:cNvSpPr txBox="1"/>
          <p:nvPr/>
        </p:nvSpPr>
        <p:spPr>
          <a:xfrm>
            <a:off x="13608220" y="4180365"/>
            <a:ext cx="7557974" cy="1767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"/>
              </a:lnSpc>
              <a:spcBef>
                <a:spcPts val="2900"/>
              </a:spcBef>
              <a:defRPr sz="27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pPr>
            <a:r>
              <a:t>Breuer et al., Quant. Grav. 26, 105012 (2009).</a:t>
            </a:r>
          </a:p>
          <a:p>
            <a:pPr>
              <a:lnSpc>
                <a:spcPct val="10000"/>
              </a:lnSpc>
              <a:spcBef>
                <a:spcPts val="2900"/>
              </a:spcBef>
              <a:defRPr sz="27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pPr>
            <a:r>
              <a:t>Petruzziello and Illuminati, Nat. Comm. 12 (2021)</a:t>
            </a:r>
          </a:p>
          <a:p>
            <a:pPr>
              <a:lnSpc>
                <a:spcPct val="10000"/>
              </a:lnSpc>
              <a:spcBef>
                <a:spcPts val="2900"/>
              </a:spcBef>
              <a:defRPr sz="27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pPr>
            <a:r>
              <a:t>Arzano et al., Comm. Phys. 6 (2023)</a:t>
            </a:r>
          </a:p>
          <a:p>
            <a:pPr>
              <a:lnSpc>
                <a:spcPct val="10000"/>
              </a:lnSpc>
              <a:spcBef>
                <a:spcPts val="2900"/>
              </a:spcBef>
              <a:defRPr sz="27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pPr>
            <a:r>
              <a:t>Donadi and Fadel PRD 111, 026009 (2025)</a:t>
            </a:r>
          </a:p>
        </p:txBody>
      </p:sp>
      <p:sp>
        <p:nvSpPr>
          <p:cNvPr id="298" name="GUP"/>
          <p:cNvSpPr txBox="1"/>
          <p:nvPr/>
        </p:nvSpPr>
        <p:spPr>
          <a:xfrm>
            <a:off x="5555709" y="2464980"/>
            <a:ext cx="1213474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4000"/>
            </a:lvl1pPr>
          </a:lstStyle>
          <a:p>
            <a:r>
              <a:rPr b="1" dirty="0"/>
              <a:t>GUP</a:t>
            </a:r>
          </a:p>
        </p:txBody>
      </p:sp>
      <p:pic>
        <p:nvPicPr>
          <p:cNvPr id="299" name="Screenshot 2025-03-31 at 11.18.13.png" descr="Screenshot 2025-03-31 at 11.18.1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8859" y="6025206"/>
            <a:ext cx="9733073" cy="6793221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stochastic spacetime fluctuations…"/>
          <p:cNvSpPr txBox="1"/>
          <p:nvPr/>
        </p:nvSpPr>
        <p:spPr>
          <a:xfrm>
            <a:off x="13216194" y="2354040"/>
            <a:ext cx="8342028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4000"/>
            </a:pPr>
            <a:r>
              <a:rPr b="1" dirty="0"/>
              <a:t>stochastic spacetime fluctuations</a:t>
            </a:r>
          </a:p>
          <a:p>
            <a:pPr algn="ctr">
              <a:spcBef>
                <a:spcPts val="0"/>
              </a:spcBef>
              <a:defRPr sz="4000"/>
            </a:pPr>
            <a:r>
              <a:rPr b="1" dirty="0"/>
              <a:t>or foaminess</a:t>
            </a:r>
          </a:p>
        </p:txBody>
      </p:sp>
      <p:sp>
        <p:nvSpPr>
          <p:cNvPr id="301" name="Line"/>
          <p:cNvSpPr/>
          <p:nvPr/>
        </p:nvSpPr>
        <p:spPr>
          <a:xfrm flipH="1">
            <a:off x="20542729" y="5719762"/>
            <a:ext cx="984132" cy="1"/>
          </a:xfrm>
          <a:prstGeom prst="line">
            <a:avLst/>
          </a:prstGeom>
          <a:ln w="50800">
            <a:solidFill>
              <a:srgbClr val="C0504D"/>
            </a:solidFill>
            <a:tailEnd type="triangle"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2" name="experiment"/>
          <p:cNvSpPr txBox="1"/>
          <p:nvPr/>
        </p:nvSpPr>
        <p:spPr>
          <a:xfrm>
            <a:off x="21704171" y="5379307"/>
            <a:ext cx="2906757" cy="630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experiment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ravity at short distances"/>
          <p:cNvSpPr txBox="1"/>
          <p:nvPr/>
        </p:nvSpPr>
        <p:spPr>
          <a:xfrm>
            <a:off x="7416655" y="659876"/>
            <a:ext cx="9550692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6000"/>
            </a:lvl1pPr>
          </a:lstStyle>
          <a:p>
            <a:r>
              <a:rPr lang="en-GB" b="1" dirty="0">
                <a:solidFill>
                  <a:srgbClr val="FF0000"/>
                </a:solidFill>
              </a:rPr>
              <a:t>G</a:t>
            </a:r>
            <a:r>
              <a:rPr b="1" dirty="0" err="1">
                <a:solidFill>
                  <a:srgbClr val="FF0000"/>
                </a:solidFill>
              </a:rPr>
              <a:t>ravity</a:t>
            </a:r>
            <a:r>
              <a:rPr b="1" dirty="0">
                <a:solidFill>
                  <a:srgbClr val="FF0000"/>
                </a:solidFill>
              </a:rPr>
              <a:t> at short distances</a:t>
            </a:r>
          </a:p>
        </p:txBody>
      </p:sp>
      <p:pic>
        <p:nvPicPr>
          <p:cNvPr id="305" name="41586_2021_3250_Fig1_HTML.png" descr="41586_2021_3250_Fig1_HTM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639" y="6903484"/>
            <a:ext cx="5794620" cy="5803079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Westphal et al., Nature 591, 225 (2021)"/>
          <p:cNvSpPr txBox="1"/>
          <p:nvPr/>
        </p:nvSpPr>
        <p:spPr>
          <a:xfrm>
            <a:off x="681371" y="5973232"/>
            <a:ext cx="6047157" cy="51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0"/>
              </a:spcBef>
              <a:defRPr sz="27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t>Westphal et al., Nature 591, 225 (2021)</a:t>
            </a:r>
          </a:p>
        </p:txBody>
      </p:sp>
      <p:pic>
        <p:nvPicPr>
          <p:cNvPr id="307" name="maxresdefault.jpg" descr="maxresdefault.jpg"/>
          <p:cNvPicPr>
            <a:picLocks noChangeAspect="1"/>
          </p:cNvPicPr>
          <p:nvPr/>
        </p:nvPicPr>
        <p:blipFill>
          <a:blip r:embed="rId3"/>
          <a:srcRect l="52628" t="48290" r="5206" b="9319"/>
          <a:stretch>
            <a:fillRect/>
          </a:stretch>
        </p:blipFill>
        <p:spPr>
          <a:xfrm>
            <a:off x="5241189" y="2382501"/>
            <a:ext cx="4580235" cy="25901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0" name="Group"/>
          <p:cNvGrpSpPr/>
          <p:nvPr/>
        </p:nvGrpSpPr>
        <p:grpSpPr>
          <a:xfrm>
            <a:off x="10691354" y="2741038"/>
            <a:ext cx="8451457" cy="1453641"/>
            <a:chOff x="229247" y="0"/>
            <a:chExt cx="8451456" cy="1453640"/>
          </a:xfrm>
        </p:grpSpPr>
        <p:sp>
          <p:nvSpPr>
            <p:cNvPr id="308" name="Rectangle"/>
            <p:cNvSpPr/>
            <p:nvPr/>
          </p:nvSpPr>
          <p:spPr>
            <a:xfrm>
              <a:off x="4780364" y="0"/>
              <a:ext cx="3900340" cy="1453641"/>
            </a:xfrm>
            <a:prstGeom prst="rect">
              <a:avLst/>
            </a:prstGeom>
            <a:solidFill>
              <a:schemeClr val="accent5">
                <a:hueOff val="-82419"/>
                <a:satOff val="-9513"/>
                <a:lumOff val="-16343"/>
                <a:alpha val="4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09" name="Image" descr="Image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29247" y="75407"/>
              <a:ext cx="8250066" cy="130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11" name="Screenshot 2025-03-31 at 11.38.58.png" descr="Screenshot 2025-03-31 at 11.38.5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4806" y="6102891"/>
            <a:ext cx="9311422" cy="7404264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Geraci and Goldman, PRD 92, 062002 (2015)"/>
          <p:cNvSpPr txBox="1"/>
          <p:nvPr/>
        </p:nvSpPr>
        <p:spPr>
          <a:xfrm>
            <a:off x="8861507" y="5553938"/>
            <a:ext cx="7025793" cy="51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0"/>
              </a:spcBef>
              <a:defRPr sz="27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t>Geraci and Goldman, PRD 92, 062002 (2015)</a:t>
            </a:r>
          </a:p>
        </p:txBody>
      </p:sp>
      <p:pic>
        <p:nvPicPr>
          <p:cNvPr id="313" name="Screenshot 2025-03-31 at 11.43.15.png" descr="Screenshot 2025-03-31 at 11.43.1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35042" y="7319055"/>
            <a:ext cx="6864911" cy="4422773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Line"/>
          <p:cNvSpPr/>
          <p:nvPr/>
        </p:nvSpPr>
        <p:spPr>
          <a:xfrm flipH="1">
            <a:off x="15371438" y="10387654"/>
            <a:ext cx="1944900" cy="1"/>
          </a:xfrm>
          <a:prstGeom prst="line">
            <a:avLst/>
          </a:prstGeom>
          <a:ln w="63500">
            <a:solidFill>
              <a:srgbClr val="C0504D"/>
            </a:solidFill>
            <a:tailEnd type="triangle"/>
          </a:ln>
        </p:spPr>
        <p:txBody>
          <a:bodyPr lIns="45719" rIns="45719"/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15" name="Geraci et al., PRD 78, 022002 (2008)"/>
          <p:cNvSpPr txBox="1"/>
          <p:nvPr/>
        </p:nvSpPr>
        <p:spPr>
          <a:xfrm>
            <a:off x="17621713" y="6602450"/>
            <a:ext cx="5691570" cy="51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spcBef>
                <a:spcPts val="0"/>
              </a:spcBef>
              <a:defRPr sz="27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t>Geraci et al., PRD 78, 022002 (2008)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long term goal"/>
          <p:cNvSpPr txBox="1"/>
          <p:nvPr/>
        </p:nvSpPr>
        <p:spPr>
          <a:xfrm>
            <a:off x="9363502" y="659876"/>
            <a:ext cx="565699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6000"/>
            </a:lvl1pPr>
          </a:lstStyle>
          <a:p>
            <a:r>
              <a:rPr lang="en-GB" b="1" dirty="0">
                <a:solidFill>
                  <a:srgbClr val="FF0000"/>
                </a:solidFill>
              </a:rPr>
              <a:t>L</a:t>
            </a:r>
            <a:r>
              <a:rPr b="1" dirty="0" err="1">
                <a:solidFill>
                  <a:srgbClr val="FF0000"/>
                </a:solidFill>
              </a:rPr>
              <a:t>ong</a:t>
            </a:r>
            <a:r>
              <a:rPr b="1" dirty="0">
                <a:solidFill>
                  <a:srgbClr val="FF0000"/>
                </a:solidFill>
              </a:rPr>
              <a:t> term goal</a:t>
            </a:r>
          </a:p>
        </p:txBody>
      </p:sp>
      <p:pic>
        <p:nvPicPr>
          <p:cNvPr id="318" name="setup.png" descr="setu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387" y="4590237"/>
            <a:ext cx="15222071" cy="7611037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can gravity mediate entanglement?…"/>
          <p:cNvSpPr txBox="1"/>
          <p:nvPr/>
        </p:nvSpPr>
        <p:spPr>
          <a:xfrm>
            <a:off x="7778169" y="2813156"/>
            <a:ext cx="7088506" cy="1244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"/>
              </a:lnSpc>
              <a:defRPr sz="3500"/>
            </a:pPr>
            <a:r>
              <a:rPr dirty="0"/>
              <a:t>can gravity mediate entanglement?</a:t>
            </a:r>
          </a:p>
          <a:p>
            <a:pPr algn="ctr">
              <a:lnSpc>
                <a:spcPct val="10000"/>
              </a:lnSpc>
              <a:defRPr sz="3500"/>
            </a:pPr>
            <a:r>
              <a:rPr dirty="0"/>
              <a:t>i.e. is gravity quantum?</a:t>
            </a:r>
          </a:p>
        </p:txBody>
      </p:sp>
      <p:sp>
        <p:nvSpPr>
          <p:cNvPr id="320" name="Galley et al."/>
          <p:cNvSpPr txBox="1"/>
          <p:nvPr/>
        </p:nvSpPr>
        <p:spPr>
          <a:xfrm>
            <a:off x="14681430" y="10391744"/>
            <a:ext cx="1904925" cy="51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00000"/>
              </a:lnSpc>
              <a:spcBef>
                <a:spcPts val="0"/>
              </a:spcBef>
              <a:defRPr sz="27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t>Galley et al.</a:t>
            </a:r>
          </a:p>
        </p:txBody>
      </p:sp>
      <p:sp>
        <p:nvSpPr>
          <p:cNvPr id="321" name="Marletto ad Vedral PRL 119 (2017)…"/>
          <p:cNvSpPr txBox="1"/>
          <p:nvPr/>
        </p:nvSpPr>
        <p:spPr>
          <a:xfrm>
            <a:off x="18414666" y="12526033"/>
            <a:ext cx="5361014" cy="9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27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pPr>
            <a:r>
              <a:t>Marletto ad Vedral PRL 119 (2017)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7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</a:defRPr>
            </a:pPr>
            <a:r>
              <a:t>Bose et al. PRL 119 (2017)</a:t>
            </a:r>
          </a:p>
        </p:txBody>
      </p:sp>
      <p:pic>
        <p:nvPicPr>
          <p:cNvPr id="322" name="IMG_4282.jpg" descr="IMG_4282.jpg"/>
          <p:cNvPicPr>
            <a:picLocks noChangeAspect="1"/>
          </p:cNvPicPr>
          <p:nvPr/>
        </p:nvPicPr>
        <p:blipFill>
          <a:blip r:embed="rId3"/>
          <a:srcRect l="46390" t="47567" r="16142" b="30419"/>
          <a:stretch>
            <a:fillRect/>
          </a:stretch>
        </p:blipFill>
        <p:spPr>
          <a:xfrm>
            <a:off x="19894002" y="761894"/>
            <a:ext cx="3854262" cy="30194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69F32-01A9-BAC5-BABB-76231C671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E8E90A1-3978-415E-7869-8776CBF8284B}"/>
              </a:ext>
            </a:extLst>
          </p:cNvPr>
          <p:cNvSpPr txBox="1"/>
          <p:nvPr/>
        </p:nvSpPr>
        <p:spPr>
          <a:xfrm>
            <a:off x="354159" y="283030"/>
            <a:ext cx="23675682" cy="144270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FF0000"/>
                </a:solidFill>
              </a:rPr>
              <a:t>Summary</a:t>
            </a:r>
          </a:p>
          <a:p>
            <a:r>
              <a:rPr lang="en-GB" sz="6000" b="1" dirty="0">
                <a:solidFill>
                  <a:srgbClr val="FF0000"/>
                </a:solidFill>
              </a:rPr>
              <a:t>    </a:t>
            </a:r>
            <a:r>
              <a:rPr lang="en-GB" sz="6000" b="1" dirty="0">
                <a:solidFill>
                  <a:srgbClr val="1B10F0"/>
                </a:solidFill>
              </a:rPr>
              <a:t>No confirmed experimental evidence of quantum gravity yet.</a:t>
            </a:r>
          </a:p>
          <a:p>
            <a:r>
              <a:rPr lang="en-GB" sz="6000" b="1" dirty="0">
                <a:solidFill>
                  <a:srgbClr val="1B10F0"/>
                </a:solidFill>
              </a:rPr>
              <a:t>    Precision keeps improving by orders of magnitude every decade.</a:t>
            </a:r>
          </a:p>
          <a:p>
            <a:r>
              <a:rPr lang="en-GB" sz="6000" b="1" dirty="0">
                <a:solidFill>
                  <a:srgbClr val="FF0000"/>
                </a:solidFill>
              </a:rPr>
              <a:t>    Next milestones:</a:t>
            </a:r>
          </a:p>
          <a:p>
            <a:r>
              <a:rPr lang="en-GB" sz="6000" b="1" dirty="0">
                <a:solidFill>
                  <a:srgbClr val="FF0000"/>
                </a:solidFill>
              </a:rPr>
              <a:t>        </a:t>
            </a:r>
            <a:r>
              <a:rPr lang="en-GB" sz="6000" b="1" dirty="0">
                <a:solidFill>
                  <a:srgbClr val="1B10F0"/>
                </a:solidFill>
              </a:rPr>
              <a:t>Entanglement experiments with mesoscopic masses.</a:t>
            </a:r>
          </a:p>
          <a:p>
            <a:r>
              <a:rPr lang="en-GB" sz="6000" b="1" dirty="0">
                <a:solidFill>
                  <a:srgbClr val="1B10F0"/>
                </a:solidFill>
              </a:rPr>
              <a:t>        Interference of levitated particles &gt;10⁹ amu.</a:t>
            </a:r>
          </a:p>
          <a:p>
            <a:r>
              <a:rPr lang="en-GB" sz="6000" b="1" dirty="0">
                <a:solidFill>
                  <a:srgbClr val="1B10F0"/>
                </a:solidFill>
              </a:rPr>
              <a:t>        Better torsion balance sensitivity below microns.</a:t>
            </a:r>
          </a:p>
          <a:p>
            <a:r>
              <a:rPr lang="en-GB" sz="6000" b="1" dirty="0">
                <a:solidFill>
                  <a:srgbClr val="1B10F0"/>
                </a:solidFill>
              </a:rPr>
              <a:t>        Clock comparisons over gravitational gradients</a:t>
            </a:r>
          </a:p>
          <a:p>
            <a:r>
              <a:rPr lang="en-GB" sz="6000" b="1" dirty="0">
                <a:solidFill>
                  <a:srgbClr val="1B10F0"/>
                </a:solidFill>
              </a:rPr>
              <a:t>        Underground experiments – more precision</a:t>
            </a:r>
          </a:p>
          <a:p>
            <a:pPr algn="ctr"/>
            <a:endParaRPr lang="en-GB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952202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diagram&#10;&#10;AI-generated content may be incorrect.">
            <a:extLst>
              <a:ext uri="{FF2B5EF4-FFF2-40B4-BE49-F238E27FC236}">
                <a16:creationId xmlns:a16="http://schemas.microsoft.com/office/drawing/2014/main" id="{13898CFF-0B32-92AB-2B30-CAEF0F9CB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971" y="0"/>
            <a:ext cx="20742729" cy="13828486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84AE3B1-913C-90E5-713D-44404E484077}"/>
              </a:ext>
            </a:extLst>
          </p:cNvPr>
          <p:cNvCxnSpPr>
            <a:cxnSpLocks/>
          </p:cNvCxnSpPr>
          <p:nvPr/>
        </p:nvCxnSpPr>
        <p:spPr>
          <a:xfrm>
            <a:off x="7707086" y="3461657"/>
            <a:ext cx="1872343" cy="1240972"/>
          </a:xfrm>
          <a:prstGeom prst="straightConnector1">
            <a:avLst/>
          </a:prstGeom>
          <a:noFill/>
          <a:ln w="165100" cap="flat">
            <a:solidFill>
              <a:srgbClr val="000000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3389B1C-EABD-07C2-B488-6389AD7BFF25}"/>
              </a:ext>
            </a:extLst>
          </p:cNvPr>
          <p:cNvCxnSpPr>
            <a:cxnSpLocks/>
          </p:cNvCxnSpPr>
          <p:nvPr/>
        </p:nvCxnSpPr>
        <p:spPr>
          <a:xfrm flipV="1">
            <a:off x="15226394" y="3505200"/>
            <a:ext cx="1872341" cy="1197429"/>
          </a:xfrm>
          <a:prstGeom prst="straightConnector1">
            <a:avLst/>
          </a:prstGeom>
          <a:noFill/>
          <a:ln w="165100" cap="flat">
            <a:solidFill>
              <a:srgbClr val="000000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0CA6038-59D8-6FA0-E7B5-184860E991A8}"/>
              </a:ext>
            </a:extLst>
          </p:cNvPr>
          <p:cNvCxnSpPr>
            <a:cxnSpLocks/>
          </p:cNvCxnSpPr>
          <p:nvPr/>
        </p:nvCxnSpPr>
        <p:spPr>
          <a:xfrm flipV="1">
            <a:off x="7859486" y="6674757"/>
            <a:ext cx="1719943" cy="1250043"/>
          </a:xfrm>
          <a:prstGeom prst="straightConnector1">
            <a:avLst/>
          </a:prstGeom>
          <a:noFill/>
          <a:ln w="165100" cap="flat">
            <a:solidFill>
              <a:srgbClr val="000000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72A60A7-BCC4-AE40-4C9B-14D304A509CD}"/>
              </a:ext>
            </a:extLst>
          </p:cNvPr>
          <p:cNvCxnSpPr>
            <a:cxnSpLocks/>
          </p:cNvCxnSpPr>
          <p:nvPr/>
        </p:nvCxnSpPr>
        <p:spPr>
          <a:xfrm>
            <a:off x="15226393" y="6814458"/>
            <a:ext cx="1872343" cy="1240972"/>
          </a:xfrm>
          <a:prstGeom prst="straightConnector1">
            <a:avLst/>
          </a:prstGeom>
          <a:noFill/>
          <a:ln w="165100" cap="flat">
            <a:solidFill>
              <a:srgbClr val="000000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16E02FC-A748-9AFA-7455-BE54529E1D78}"/>
              </a:ext>
            </a:extLst>
          </p:cNvPr>
          <p:cNvCxnSpPr>
            <a:cxnSpLocks/>
          </p:cNvCxnSpPr>
          <p:nvPr/>
        </p:nvCxnSpPr>
        <p:spPr>
          <a:xfrm>
            <a:off x="12374335" y="8360229"/>
            <a:ext cx="0" cy="1240971"/>
          </a:xfrm>
          <a:prstGeom prst="straightConnector1">
            <a:avLst/>
          </a:prstGeom>
          <a:noFill/>
          <a:ln w="165100" cap="flat">
            <a:solidFill>
              <a:srgbClr val="000000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5C33C-EAE5-4701-BB04-D6BF6EA98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Work Group 4: Low-energy high-precision experiment">
            <a:extLst>
              <a:ext uri="{FF2B5EF4-FFF2-40B4-BE49-F238E27FC236}">
                <a16:creationId xmlns:a16="http://schemas.microsoft.com/office/drawing/2014/main" id="{BB0C9DA9-6681-2FB8-5E65-88328FDF0B89}"/>
              </a:ext>
            </a:extLst>
          </p:cNvPr>
          <p:cNvSpPr txBox="1">
            <a:spLocks noGrp="1"/>
          </p:cNvSpPr>
          <p:nvPr>
            <p:ph type="subTitle" sz="quarter" idx="1"/>
          </p:nvPr>
        </p:nvSpPr>
        <p:spPr>
          <a:xfrm>
            <a:off x="1349829" y="544286"/>
            <a:ext cx="21971001" cy="330381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GB" sz="6000" dirty="0">
                <a:solidFill>
                  <a:srgbClr val="1B10F0"/>
                </a:solidFill>
              </a:rPr>
              <a:t>Which are the type of experiments ay l</a:t>
            </a:r>
            <a:r>
              <a:rPr sz="6000" dirty="0">
                <a:solidFill>
                  <a:srgbClr val="1B10F0"/>
                </a:solidFill>
              </a:rPr>
              <a:t>ow-energy </a:t>
            </a:r>
            <a:r>
              <a:rPr lang="en-GB" sz="6000" dirty="0">
                <a:solidFill>
                  <a:srgbClr val="1B10F0"/>
                </a:solidFill>
              </a:rPr>
              <a:t>investigate the relation between Quantum and Gravity?</a:t>
            </a:r>
            <a:endParaRPr sz="6000" dirty="0">
              <a:solidFill>
                <a:srgbClr val="1B10F0"/>
              </a:solidFill>
            </a:endParaRPr>
          </a:p>
        </p:txBody>
      </p:sp>
      <p:pic>
        <p:nvPicPr>
          <p:cNvPr id="6" name="Picture 5" descr="A diagram of a bridge&#10;&#10;AI-generated content may be incorrect.">
            <a:extLst>
              <a:ext uri="{FF2B5EF4-FFF2-40B4-BE49-F238E27FC236}">
                <a16:creationId xmlns:a16="http://schemas.microsoft.com/office/drawing/2014/main" id="{451366AC-046D-5E55-302F-609C775AA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06280"/>
            <a:ext cx="12660008" cy="8440004"/>
          </a:xfrm>
          <a:prstGeom prst="rect">
            <a:avLst/>
          </a:prstGeom>
        </p:spPr>
      </p:pic>
      <p:pic>
        <p:nvPicPr>
          <p:cNvPr id="4" name="Picture 3" descr="A sphere in a wave&#10;&#10;AI-generated content may be incorrect.">
            <a:extLst>
              <a:ext uri="{FF2B5EF4-FFF2-40B4-BE49-F238E27FC236}">
                <a16:creationId xmlns:a16="http://schemas.microsoft.com/office/drawing/2014/main" id="{A08532D6-89BA-B931-7B11-EC669E796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008" y="2852454"/>
            <a:ext cx="12010651" cy="80110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6B4FFB-82CD-E31A-059A-0E27042A0D8B}"/>
              </a:ext>
            </a:extLst>
          </p:cNvPr>
          <p:cNvSpPr txBox="1"/>
          <p:nvPr/>
        </p:nvSpPr>
        <p:spPr>
          <a:xfrm>
            <a:off x="12755379" y="11498965"/>
            <a:ext cx="12196482" cy="3416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1800" dirty="0"/>
              <a:t>Getty Images/iStockphoto Source: iStockphoto</a:t>
            </a:r>
          </a:p>
        </p:txBody>
      </p:sp>
    </p:spTree>
    <p:extLst>
      <p:ext uri="{BB962C8B-B14F-4D97-AF65-F5344CB8AC3E}">
        <p14:creationId xmlns:p14="http://schemas.microsoft.com/office/powerpoint/2010/main" val="33403160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92C59-27FC-5377-6E0D-36A0413FE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experimental approaches">
            <a:extLst>
              <a:ext uri="{FF2B5EF4-FFF2-40B4-BE49-F238E27FC236}">
                <a16:creationId xmlns:a16="http://schemas.microsoft.com/office/drawing/2014/main" id="{24BE870B-2224-2AE3-9031-95E1ACC409D7}"/>
              </a:ext>
            </a:extLst>
          </p:cNvPr>
          <p:cNvSpPr txBox="1"/>
          <p:nvPr/>
        </p:nvSpPr>
        <p:spPr>
          <a:xfrm>
            <a:off x="5493854" y="659876"/>
            <a:ext cx="13396296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6000"/>
            </a:lvl1pPr>
          </a:lstStyle>
          <a:p>
            <a:r>
              <a:rPr lang="en-GB" b="1" dirty="0">
                <a:solidFill>
                  <a:srgbClr val="FF0000"/>
                </a:solidFill>
              </a:rPr>
              <a:t>E</a:t>
            </a:r>
            <a:r>
              <a:rPr b="1" dirty="0" err="1">
                <a:solidFill>
                  <a:srgbClr val="FF0000"/>
                </a:solidFill>
              </a:rPr>
              <a:t>xperimental</a:t>
            </a:r>
            <a:r>
              <a:rPr b="1" dirty="0">
                <a:solidFill>
                  <a:srgbClr val="FF0000"/>
                </a:solidFill>
              </a:rPr>
              <a:t> approaches</a:t>
            </a:r>
            <a:r>
              <a:rPr lang="en-GB" b="1" dirty="0">
                <a:solidFill>
                  <a:srgbClr val="FF0000"/>
                </a:solidFill>
              </a:rPr>
              <a:t> to test QG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184" name="Rounded Rectangle">
            <a:extLst>
              <a:ext uri="{FF2B5EF4-FFF2-40B4-BE49-F238E27FC236}">
                <a16:creationId xmlns:a16="http://schemas.microsoft.com/office/drawing/2014/main" id="{82790377-633D-7D23-BE9A-C1818111B881}"/>
              </a:ext>
            </a:extLst>
          </p:cNvPr>
          <p:cNvSpPr/>
          <p:nvPr/>
        </p:nvSpPr>
        <p:spPr>
          <a:xfrm>
            <a:off x="510988" y="2196910"/>
            <a:ext cx="11681012" cy="11021046"/>
          </a:xfrm>
          <a:prstGeom prst="roundRect">
            <a:avLst>
              <a:gd name="adj" fmla="val 8219"/>
            </a:avLst>
          </a:prstGeom>
          <a:solidFill>
            <a:srgbClr val="1B10F0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5" name="high-energy">
            <a:extLst>
              <a:ext uri="{FF2B5EF4-FFF2-40B4-BE49-F238E27FC236}">
                <a16:creationId xmlns:a16="http://schemas.microsoft.com/office/drawing/2014/main" id="{2374A4CA-60A6-FF41-3DF0-404DCE426100}"/>
              </a:ext>
            </a:extLst>
          </p:cNvPr>
          <p:cNvSpPr txBox="1"/>
          <p:nvPr/>
        </p:nvSpPr>
        <p:spPr>
          <a:xfrm>
            <a:off x="4579415" y="2577261"/>
            <a:ext cx="450443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r>
              <a:rPr sz="6000" dirty="0">
                <a:solidFill>
                  <a:srgbClr val="FFFF00"/>
                </a:solidFill>
              </a:rPr>
              <a:t>high-energy</a:t>
            </a:r>
          </a:p>
        </p:txBody>
      </p:sp>
      <p:sp>
        <p:nvSpPr>
          <p:cNvPr id="188" name="gamma-rays">
            <a:extLst>
              <a:ext uri="{FF2B5EF4-FFF2-40B4-BE49-F238E27FC236}">
                <a16:creationId xmlns:a16="http://schemas.microsoft.com/office/drawing/2014/main" id="{71BDF80E-673A-1216-F2E6-E4E48C38DD44}"/>
              </a:ext>
            </a:extLst>
          </p:cNvPr>
          <p:cNvSpPr txBox="1"/>
          <p:nvPr/>
        </p:nvSpPr>
        <p:spPr>
          <a:xfrm>
            <a:off x="1233743" y="4892710"/>
            <a:ext cx="4379404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6000" dirty="0">
                <a:solidFill>
                  <a:srgbClr val="FFFF00"/>
                </a:solidFill>
              </a:rPr>
              <a:t>gamma-rays</a:t>
            </a:r>
          </a:p>
        </p:txBody>
      </p:sp>
      <p:sp>
        <p:nvSpPr>
          <p:cNvPr id="189" name="gravitational waves">
            <a:extLst>
              <a:ext uri="{FF2B5EF4-FFF2-40B4-BE49-F238E27FC236}">
                <a16:creationId xmlns:a16="http://schemas.microsoft.com/office/drawing/2014/main" id="{F58CA897-E1E0-CF91-481A-4F0D53E6983E}"/>
              </a:ext>
            </a:extLst>
          </p:cNvPr>
          <p:cNvSpPr txBox="1"/>
          <p:nvPr/>
        </p:nvSpPr>
        <p:spPr>
          <a:xfrm>
            <a:off x="5075460" y="5897321"/>
            <a:ext cx="6647654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6000" dirty="0">
                <a:solidFill>
                  <a:srgbClr val="FFFF00"/>
                </a:solidFill>
              </a:rPr>
              <a:t>gravitational</a:t>
            </a:r>
            <a:r>
              <a:rPr sz="6000" dirty="0"/>
              <a:t> </a:t>
            </a:r>
            <a:r>
              <a:rPr sz="6000" dirty="0">
                <a:solidFill>
                  <a:srgbClr val="FFFF00"/>
                </a:solidFill>
              </a:rPr>
              <a:t>waves</a:t>
            </a:r>
          </a:p>
        </p:txBody>
      </p:sp>
      <p:sp>
        <p:nvSpPr>
          <p:cNvPr id="190" name="compact objects">
            <a:extLst>
              <a:ext uri="{FF2B5EF4-FFF2-40B4-BE49-F238E27FC236}">
                <a16:creationId xmlns:a16="http://schemas.microsoft.com/office/drawing/2014/main" id="{8EC2A9BF-1B4E-69C8-408B-7772FA020568}"/>
              </a:ext>
            </a:extLst>
          </p:cNvPr>
          <p:cNvSpPr txBox="1"/>
          <p:nvPr/>
        </p:nvSpPr>
        <p:spPr>
          <a:xfrm>
            <a:off x="2059990" y="7194149"/>
            <a:ext cx="5661806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6000" dirty="0">
                <a:solidFill>
                  <a:srgbClr val="FFFF00"/>
                </a:solidFill>
              </a:rPr>
              <a:t>compact objects</a:t>
            </a:r>
          </a:p>
        </p:txBody>
      </p:sp>
      <p:sp>
        <p:nvSpPr>
          <p:cNvPr id="191" name="cosmic rays">
            <a:extLst>
              <a:ext uri="{FF2B5EF4-FFF2-40B4-BE49-F238E27FC236}">
                <a16:creationId xmlns:a16="http://schemas.microsoft.com/office/drawing/2014/main" id="{FF81B1F9-CE72-65A5-9C7E-584DC616F045}"/>
              </a:ext>
            </a:extLst>
          </p:cNvPr>
          <p:cNvSpPr txBox="1"/>
          <p:nvPr/>
        </p:nvSpPr>
        <p:spPr>
          <a:xfrm>
            <a:off x="2709519" y="9600799"/>
            <a:ext cx="4164602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6000" dirty="0">
                <a:solidFill>
                  <a:srgbClr val="FFFF00"/>
                </a:solidFill>
              </a:rPr>
              <a:t>cosmic rays</a:t>
            </a:r>
          </a:p>
        </p:txBody>
      </p:sp>
      <p:sp>
        <p:nvSpPr>
          <p:cNvPr id="192" name="neutrinos">
            <a:extLst>
              <a:ext uri="{FF2B5EF4-FFF2-40B4-BE49-F238E27FC236}">
                <a16:creationId xmlns:a16="http://schemas.microsoft.com/office/drawing/2014/main" id="{39C419AC-FAE3-76B1-AEDA-E8531F41107B}"/>
              </a:ext>
            </a:extLst>
          </p:cNvPr>
          <p:cNvSpPr txBox="1"/>
          <p:nvPr/>
        </p:nvSpPr>
        <p:spPr>
          <a:xfrm>
            <a:off x="6831634" y="8409522"/>
            <a:ext cx="3268523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6000" dirty="0">
                <a:solidFill>
                  <a:srgbClr val="FFFF00"/>
                </a:solidFill>
              </a:rPr>
              <a:t>neutrinos</a:t>
            </a:r>
          </a:p>
        </p:txBody>
      </p:sp>
      <p:sp>
        <p:nvSpPr>
          <p:cNvPr id="193" name="black-hole physics">
            <a:extLst>
              <a:ext uri="{FF2B5EF4-FFF2-40B4-BE49-F238E27FC236}">
                <a16:creationId xmlns:a16="http://schemas.microsoft.com/office/drawing/2014/main" id="{BA0A4C5A-06E1-5EC4-5B51-3B48D256F9AF}"/>
              </a:ext>
            </a:extLst>
          </p:cNvPr>
          <p:cNvSpPr txBox="1"/>
          <p:nvPr/>
        </p:nvSpPr>
        <p:spPr>
          <a:xfrm>
            <a:off x="5360568" y="11034843"/>
            <a:ext cx="6391173" cy="93358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6000" dirty="0">
                <a:solidFill>
                  <a:srgbClr val="FFFF00"/>
                </a:solidFill>
              </a:rPr>
              <a:t>black-hole physics</a:t>
            </a:r>
          </a:p>
        </p:txBody>
      </p:sp>
      <p:sp>
        <p:nvSpPr>
          <p:cNvPr id="2" name="black-hole physics">
            <a:extLst>
              <a:ext uri="{FF2B5EF4-FFF2-40B4-BE49-F238E27FC236}">
                <a16:creationId xmlns:a16="http://schemas.microsoft.com/office/drawing/2014/main" id="{72AFB401-40E3-DA36-9337-A2578944A6B2}"/>
              </a:ext>
            </a:extLst>
          </p:cNvPr>
          <p:cNvSpPr txBox="1"/>
          <p:nvPr/>
        </p:nvSpPr>
        <p:spPr>
          <a:xfrm>
            <a:off x="6831634" y="3789483"/>
            <a:ext cx="4294445" cy="93358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accelerators</a:t>
            </a:r>
            <a:endParaRPr sz="6000" dirty="0">
              <a:solidFill>
                <a:srgbClr val="FFFF00"/>
              </a:solidFill>
            </a:endParaRPr>
          </a:p>
        </p:txBody>
      </p:sp>
      <p:sp>
        <p:nvSpPr>
          <p:cNvPr id="4" name="WG 2">
            <a:extLst>
              <a:ext uri="{FF2B5EF4-FFF2-40B4-BE49-F238E27FC236}">
                <a16:creationId xmlns:a16="http://schemas.microsoft.com/office/drawing/2014/main" id="{88D46F66-1C3F-A9FA-6522-167B204E08F6}"/>
              </a:ext>
            </a:extLst>
          </p:cNvPr>
          <p:cNvSpPr txBox="1"/>
          <p:nvPr/>
        </p:nvSpPr>
        <p:spPr>
          <a:xfrm rot="18900000">
            <a:off x="14811983" y="5576678"/>
            <a:ext cx="5269485" cy="2531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0" b="1"/>
            </a:lvl1pPr>
          </a:lstStyle>
          <a:p>
            <a:r>
              <a:rPr dirty="0"/>
              <a:t>WG 2</a:t>
            </a:r>
          </a:p>
        </p:txBody>
      </p:sp>
      <p:sp>
        <p:nvSpPr>
          <p:cNvPr id="5" name="black-hole physics">
            <a:extLst>
              <a:ext uri="{FF2B5EF4-FFF2-40B4-BE49-F238E27FC236}">
                <a16:creationId xmlns:a16="http://schemas.microsoft.com/office/drawing/2014/main" id="{A3F2CCB8-17CD-C2C0-2D9E-F81C3D68E8C3}"/>
              </a:ext>
            </a:extLst>
          </p:cNvPr>
          <p:cNvSpPr txBox="1"/>
          <p:nvPr/>
        </p:nvSpPr>
        <p:spPr>
          <a:xfrm>
            <a:off x="2074722" y="11864876"/>
            <a:ext cx="2410916" cy="93358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GB" sz="6000" dirty="0">
                <a:solidFill>
                  <a:srgbClr val="FFFF00"/>
                </a:solidFill>
              </a:rPr>
              <a:t>………</a:t>
            </a:r>
            <a:endParaRPr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57990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experimental approaches"/>
          <p:cNvSpPr txBox="1"/>
          <p:nvPr/>
        </p:nvSpPr>
        <p:spPr>
          <a:xfrm>
            <a:off x="5493854" y="659876"/>
            <a:ext cx="13396296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6000"/>
            </a:lvl1pPr>
          </a:lstStyle>
          <a:p>
            <a:r>
              <a:rPr lang="en-GB" b="1" dirty="0">
                <a:solidFill>
                  <a:srgbClr val="FF0000"/>
                </a:solidFill>
              </a:rPr>
              <a:t>E</a:t>
            </a:r>
            <a:r>
              <a:rPr b="1" dirty="0" err="1">
                <a:solidFill>
                  <a:srgbClr val="FF0000"/>
                </a:solidFill>
              </a:rPr>
              <a:t>xperimental</a:t>
            </a:r>
            <a:r>
              <a:rPr b="1" dirty="0">
                <a:solidFill>
                  <a:srgbClr val="FF0000"/>
                </a:solidFill>
              </a:rPr>
              <a:t> approaches</a:t>
            </a:r>
            <a:r>
              <a:rPr lang="en-GB" b="1" dirty="0">
                <a:solidFill>
                  <a:srgbClr val="FF0000"/>
                </a:solidFill>
              </a:rPr>
              <a:t> to test QG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186" name="Rounded Rectangle"/>
          <p:cNvSpPr/>
          <p:nvPr/>
        </p:nvSpPr>
        <p:spPr>
          <a:xfrm>
            <a:off x="12515304" y="2286000"/>
            <a:ext cx="11357708" cy="10931956"/>
          </a:xfrm>
          <a:prstGeom prst="roundRect">
            <a:avLst>
              <a:gd name="adj" fmla="val 8219"/>
            </a:avLst>
          </a:prstGeom>
          <a:solidFill>
            <a:srgbClr val="FFFF00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7" name="low-energy"/>
          <p:cNvSpPr txBox="1"/>
          <p:nvPr/>
        </p:nvSpPr>
        <p:spPr>
          <a:xfrm>
            <a:off x="16302323" y="2517061"/>
            <a:ext cx="416299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r>
              <a:rPr sz="6000" dirty="0">
                <a:solidFill>
                  <a:srgbClr val="1B10F0"/>
                </a:solidFill>
              </a:rPr>
              <a:t>low-energy</a:t>
            </a:r>
          </a:p>
        </p:txBody>
      </p:sp>
      <p:sp>
        <p:nvSpPr>
          <p:cNvPr id="194" name="atomic clocks"/>
          <p:cNvSpPr txBox="1"/>
          <p:nvPr/>
        </p:nvSpPr>
        <p:spPr>
          <a:xfrm>
            <a:off x="13287756" y="5500929"/>
            <a:ext cx="4720844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6000" dirty="0">
                <a:solidFill>
                  <a:srgbClr val="1B10F0"/>
                </a:solidFill>
              </a:rPr>
              <a:t>atomic clocks</a:t>
            </a:r>
          </a:p>
        </p:txBody>
      </p:sp>
      <p:sp>
        <p:nvSpPr>
          <p:cNvPr id="195" name="levitated particles"/>
          <p:cNvSpPr txBox="1"/>
          <p:nvPr/>
        </p:nvSpPr>
        <p:spPr>
          <a:xfrm>
            <a:off x="16646545" y="6604181"/>
            <a:ext cx="6048131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6000" dirty="0">
                <a:solidFill>
                  <a:srgbClr val="1B10F0"/>
                </a:solidFill>
              </a:rPr>
              <a:t>levitated particles</a:t>
            </a:r>
          </a:p>
        </p:txBody>
      </p:sp>
      <p:sp>
        <p:nvSpPr>
          <p:cNvPr id="196" name="many-body quantum systems"/>
          <p:cNvSpPr txBox="1"/>
          <p:nvPr/>
        </p:nvSpPr>
        <p:spPr>
          <a:xfrm>
            <a:off x="13041556" y="7707433"/>
            <a:ext cx="1015181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6000" dirty="0">
                <a:solidFill>
                  <a:srgbClr val="1B10F0"/>
                </a:solidFill>
              </a:rPr>
              <a:t>many-body quantum systems</a:t>
            </a:r>
          </a:p>
        </p:txBody>
      </p:sp>
      <p:sp>
        <p:nvSpPr>
          <p:cNvPr id="197" name="torsion balances"/>
          <p:cNvSpPr txBox="1"/>
          <p:nvPr/>
        </p:nvSpPr>
        <p:spPr>
          <a:xfrm>
            <a:off x="13509803" y="10074156"/>
            <a:ext cx="5706690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6000" dirty="0">
                <a:solidFill>
                  <a:srgbClr val="1B10F0"/>
                </a:solidFill>
              </a:rPr>
              <a:t>torsion balances</a:t>
            </a:r>
          </a:p>
        </p:txBody>
      </p:sp>
      <p:sp>
        <p:nvSpPr>
          <p:cNvPr id="198" name="double-slit exp."/>
          <p:cNvSpPr txBox="1"/>
          <p:nvPr/>
        </p:nvSpPr>
        <p:spPr>
          <a:xfrm>
            <a:off x="18165317" y="9109496"/>
            <a:ext cx="527868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6000" dirty="0">
                <a:solidFill>
                  <a:srgbClr val="1B10F0"/>
                </a:solidFill>
              </a:rPr>
              <a:t>double-slit exp.</a:t>
            </a:r>
          </a:p>
        </p:txBody>
      </p:sp>
      <p:sp>
        <p:nvSpPr>
          <p:cNvPr id="199" name="solid-state devices"/>
          <p:cNvSpPr txBox="1"/>
          <p:nvPr/>
        </p:nvSpPr>
        <p:spPr>
          <a:xfrm>
            <a:off x="16454186" y="11233485"/>
            <a:ext cx="6432851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6000" dirty="0">
                <a:solidFill>
                  <a:srgbClr val="1B10F0"/>
                </a:solidFill>
              </a:rPr>
              <a:t>solid-state devices</a:t>
            </a:r>
          </a:p>
        </p:txBody>
      </p:sp>
      <p:sp>
        <p:nvSpPr>
          <p:cNvPr id="200" name="precision spectroscopy"/>
          <p:cNvSpPr txBox="1"/>
          <p:nvPr/>
        </p:nvSpPr>
        <p:spPr>
          <a:xfrm>
            <a:off x="13041556" y="3616023"/>
            <a:ext cx="7930056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6000" dirty="0">
                <a:solidFill>
                  <a:srgbClr val="1B10F0"/>
                </a:solidFill>
              </a:rPr>
              <a:t>precision spectroscopy</a:t>
            </a:r>
          </a:p>
        </p:txBody>
      </p:sp>
      <p:sp>
        <p:nvSpPr>
          <p:cNvPr id="3" name="precision spectroscopy">
            <a:extLst>
              <a:ext uri="{FF2B5EF4-FFF2-40B4-BE49-F238E27FC236}">
                <a16:creationId xmlns:a16="http://schemas.microsoft.com/office/drawing/2014/main" id="{4BCFA9A1-9C28-EEFE-0A91-0D34586D8944}"/>
              </a:ext>
            </a:extLst>
          </p:cNvPr>
          <p:cNvSpPr txBox="1"/>
          <p:nvPr/>
        </p:nvSpPr>
        <p:spPr>
          <a:xfrm>
            <a:off x="14443144" y="4606504"/>
            <a:ext cx="8872622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GB" sz="6000" dirty="0">
                <a:solidFill>
                  <a:srgbClr val="1B10F0"/>
                </a:solidFill>
              </a:rPr>
              <a:t>underground experiments</a:t>
            </a:r>
            <a:endParaRPr sz="6000" dirty="0">
              <a:solidFill>
                <a:srgbClr val="1B10F0"/>
              </a:solidFill>
            </a:endParaRPr>
          </a:p>
        </p:txBody>
      </p:sp>
      <p:sp>
        <p:nvSpPr>
          <p:cNvPr id="5" name="WG 4">
            <a:extLst>
              <a:ext uri="{FF2B5EF4-FFF2-40B4-BE49-F238E27FC236}">
                <a16:creationId xmlns:a16="http://schemas.microsoft.com/office/drawing/2014/main" id="{F3CA568F-CD42-9F53-9781-E7E80A5B3260}"/>
              </a:ext>
            </a:extLst>
          </p:cNvPr>
          <p:cNvSpPr txBox="1"/>
          <p:nvPr/>
        </p:nvSpPr>
        <p:spPr>
          <a:xfrm rot="18900000">
            <a:off x="3786483" y="6271840"/>
            <a:ext cx="5269485" cy="2531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0" b="1"/>
            </a:lvl1pPr>
          </a:lstStyle>
          <a:p>
            <a:r>
              <a:rPr dirty="0"/>
              <a:t>WG 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4F31A-577B-1CAC-7CF0-9D44AC2E6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different types of physics&#10;&#10;AI-generated content may be incorrect.">
            <a:extLst>
              <a:ext uri="{FF2B5EF4-FFF2-40B4-BE49-F238E27FC236}">
                <a16:creationId xmlns:a16="http://schemas.microsoft.com/office/drawing/2014/main" id="{63C25E7F-E425-59BE-5A4C-91E748562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497" y="0"/>
            <a:ext cx="20897005" cy="1393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78760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9D197-5EC7-8DC7-02E9-046047284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experiments with quantum systems!">
            <a:extLst>
              <a:ext uri="{FF2B5EF4-FFF2-40B4-BE49-F238E27FC236}">
                <a16:creationId xmlns:a16="http://schemas.microsoft.com/office/drawing/2014/main" id="{D5123728-397D-67C2-A921-5999ED5B33F3}"/>
              </a:ext>
            </a:extLst>
          </p:cNvPr>
          <p:cNvSpPr txBox="1"/>
          <p:nvPr/>
        </p:nvSpPr>
        <p:spPr>
          <a:xfrm>
            <a:off x="5668049" y="134577"/>
            <a:ext cx="1348285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6000"/>
            </a:lvl1pPr>
          </a:lstStyle>
          <a:p>
            <a:r>
              <a:rPr lang="en-GB" b="1" dirty="0">
                <a:solidFill>
                  <a:srgbClr val="1B10F0"/>
                </a:solidFill>
              </a:rPr>
              <a:t>E</a:t>
            </a:r>
            <a:r>
              <a:rPr b="1" dirty="0" err="1">
                <a:solidFill>
                  <a:srgbClr val="1B10F0"/>
                </a:solidFill>
              </a:rPr>
              <a:t>xperiments</a:t>
            </a:r>
            <a:r>
              <a:rPr b="1" dirty="0">
                <a:solidFill>
                  <a:srgbClr val="1B10F0"/>
                </a:solidFill>
              </a:rPr>
              <a:t> with quantum systems!</a:t>
            </a:r>
          </a:p>
        </p:txBody>
      </p:sp>
      <p:sp>
        <p:nvSpPr>
          <p:cNvPr id="235" name="neutron interferometry">
            <a:extLst>
              <a:ext uri="{FF2B5EF4-FFF2-40B4-BE49-F238E27FC236}">
                <a16:creationId xmlns:a16="http://schemas.microsoft.com/office/drawing/2014/main" id="{F5B3116D-EEE5-D23F-B9BA-288DEA03C85B}"/>
              </a:ext>
            </a:extLst>
          </p:cNvPr>
          <p:cNvSpPr txBox="1"/>
          <p:nvPr/>
        </p:nvSpPr>
        <p:spPr>
          <a:xfrm>
            <a:off x="8377590" y="12801451"/>
            <a:ext cx="6400791" cy="795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r>
              <a:rPr sz="5000" dirty="0"/>
              <a:t>neutron interferometry</a:t>
            </a:r>
          </a:p>
        </p:txBody>
      </p:sp>
      <p:pic>
        <p:nvPicPr>
          <p:cNvPr id="3" name="Picture 2" descr="A diagram of a silicon crystal&#10;&#10;AI-generated content may be incorrect.">
            <a:extLst>
              <a:ext uri="{FF2B5EF4-FFF2-40B4-BE49-F238E27FC236}">
                <a16:creationId xmlns:a16="http://schemas.microsoft.com/office/drawing/2014/main" id="{B645D629-3366-D142-BBA4-89CB59010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066" y="1442069"/>
            <a:ext cx="15145841" cy="1135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3132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experiments with quantum systems!"/>
          <p:cNvSpPr txBox="1"/>
          <p:nvPr/>
        </p:nvSpPr>
        <p:spPr>
          <a:xfrm>
            <a:off x="5668049" y="134577"/>
            <a:ext cx="13482858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6000"/>
            </a:lvl1pPr>
          </a:lstStyle>
          <a:p>
            <a:r>
              <a:rPr lang="en-GB" b="1" dirty="0">
                <a:solidFill>
                  <a:srgbClr val="1B10F0"/>
                </a:solidFill>
              </a:rPr>
              <a:t>E</a:t>
            </a:r>
            <a:r>
              <a:rPr b="1" dirty="0" err="1">
                <a:solidFill>
                  <a:srgbClr val="1B10F0"/>
                </a:solidFill>
              </a:rPr>
              <a:t>xperiments</a:t>
            </a:r>
            <a:r>
              <a:rPr b="1" dirty="0">
                <a:solidFill>
                  <a:srgbClr val="1B10F0"/>
                </a:solidFill>
              </a:rPr>
              <a:t> with quantum systems!</a:t>
            </a:r>
          </a:p>
        </p:txBody>
      </p:sp>
      <p:sp>
        <p:nvSpPr>
          <p:cNvPr id="233" name="single trapped ion"/>
          <p:cNvSpPr txBox="1"/>
          <p:nvPr/>
        </p:nvSpPr>
        <p:spPr>
          <a:xfrm>
            <a:off x="2768788" y="11945815"/>
            <a:ext cx="5156861" cy="795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/>
            </a:lvl1pPr>
          </a:lstStyle>
          <a:p>
            <a:r>
              <a:rPr sz="5000" dirty="0"/>
              <a:t>single trapped ion</a:t>
            </a:r>
          </a:p>
        </p:txBody>
      </p:sp>
      <p:pic>
        <p:nvPicPr>
          <p:cNvPr id="5" name="Picture 4" descr="A close up of a machine&#10;&#10;AI-generated content may be incorrect.">
            <a:extLst>
              <a:ext uri="{FF2B5EF4-FFF2-40B4-BE49-F238E27FC236}">
                <a16:creationId xmlns:a16="http://schemas.microsoft.com/office/drawing/2014/main" id="{43F0DA09-2725-9338-9CA5-CF1C5E5B1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03" y="1440903"/>
            <a:ext cx="10132175" cy="101321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74CE61-B73D-8C7F-97DD-8EF48DF7F06D}"/>
              </a:ext>
            </a:extLst>
          </p:cNvPr>
          <p:cNvSpPr txBox="1"/>
          <p:nvPr/>
        </p:nvSpPr>
        <p:spPr>
          <a:xfrm>
            <a:off x="12192000" y="2151529"/>
            <a:ext cx="11555506" cy="70403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buNone/>
            </a:pPr>
            <a:r>
              <a:rPr lang="en-GB" sz="5500" i="1" dirty="0"/>
              <a:t>An ion trap in an ultra-high vacuum vessel. In the centre of the picture, as small bright dot is visible – a single trapped </a:t>
            </a:r>
            <a:r>
              <a:rPr lang="en-GB" sz="5500" baseline="30000" dirty="0"/>
              <a:t>88</a:t>
            </a:r>
            <a:r>
              <a:rPr lang="en-GB" sz="5500" i="1" dirty="0"/>
              <a:t>Sr</a:t>
            </a:r>
            <a:r>
              <a:rPr lang="en-GB" sz="5500" baseline="30000" dirty="0"/>
              <a:t>+</a:t>
            </a:r>
            <a:r>
              <a:rPr lang="en-GB" sz="5500" i="1" dirty="0"/>
              <a:t> ion. </a:t>
            </a:r>
          </a:p>
          <a:p>
            <a:pPr>
              <a:buNone/>
            </a:pPr>
            <a:br>
              <a:rPr lang="en-GB" i="1" dirty="0"/>
            </a:br>
            <a:r>
              <a:rPr lang="en-GB" i="1" dirty="0"/>
              <a:t>(Overall 1</a:t>
            </a:r>
            <a:r>
              <a:rPr lang="en-GB" baseline="30000" dirty="0"/>
              <a:t>st</a:t>
            </a:r>
            <a:r>
              <a:rPr lang="en-GB" i="1" dirty="0"/>
              <a:t> in the EPSRC 2018 Science Photography Competition; crop slightly changed here.) Image by David </a:t>
            </a:r>
            <a:r>
              <a:rPr lang="en-GB" i="1" dirty="0" err="1"/>
              <a:t>Nadlinger</a:t>
            </a:r>
            <a:r>
              <a:rPr lang="en-GB" i="1" dirty="0"/>
              <a:t>/University of Oxford</a:t>
            </a:r>
            <a:endParaRPr lang="en-GB" dirty="0"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not only single particles or atoms"/>
          <p:cNvSpPr txBox="1"/>
          <p:nvPr/>
        </p:nvSpPr>
        <p:spPr>
          <a:xfrm>
            <a:off x="7004764" y="145748"/>
            <a:ext cx="11435823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6000"/>
            </a:lvl1pPr>
          </a:lstStyle>
          <a:p>
            <a:r>
              <a:rPr lang="en-GB" dirty="0">
                <a:solidFill>
                  <a:srgbClr val="1B10F0"/>
                </a:solidFill>
              </a:rPr>
              <a:t>N</a:t>
            </a:r>
            <a:r>
              <a:rPr dirty="0" err="1">
                <a:solidFill>
                  <a:srgbClr val="1B10F0"/>
                </a:solidFill>
              </a:rPr>
              <a:t>ot</a:t>
            </a:r>
            <a:r>
              <a:rPr dirty="0">
                <a:solidFill>
                  <a:srgbClr val="1B10F0"/>
                </a:solidFill>
              </a:rPr>
              <a:t> only single particles or atoms</a:t>
            </a:r>
          </a:p>
        </p:txBody>
      </p:sp>
      <p:sp>
        <p:nvSpPr>
          <p:cNvPr id="238" name="Bose-Einstein condensates (102-105 atoms)"/>
          <p:cNvSpPr txBox="1"/>
          <p:nvPr/>
        </p:nvSpPr>
        <p:spPr>
          <a:xfrm>
            <a:off x="2117366" y="7097707"/>
            <a:ext cx="9279784" cy="587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/>
            </a:pPr>
            <a:r>
              <a:rPr b="1" dirty="0"/>
              <a:t>Bose-Einstein condensates (10</a:t>
            </a:r>
            <a:r>
              <a:rPr b="1" baseline="31999" dirty="0"/>
              <a:t>2</a:t>
            </a:r>
            <a:r>
              <a:rPr b="1" dirty="0"/>
              <a:t>-10</a:t>
            </a:r>
            <a:r>
              <a:rPr b="1" baseline="31999" dirty="0"/>
              <a:t>5 </a:t>
            </a:r>
            <a:r>
              <a:rPr b="1" dirty="0"/>
              <a:t>atoms</a:t>
            </a:r>
            <a:r>
              <a:rPr dirty="0"/>
              <a:t>)</a:t>
            </a:r>
          </a:p>
        </p:txBody>
      </p:sp>
      <p:pic>
        <p:nvPicPr>
          <p:cNvPr id="239" name="Edwin-Cartlidge-CAL-BEC.png" descr="Edwin-Cartlidge-CAL-BEC.png"/>
          <p:cNvPicPr>
            <a:picLocks noChangeAspect="1"/>
          </p:cNvPicPr>
          <p:nvPr/>
        </p:nvPicPr>
        <p:blipFill>
          <a:blip r:embed="rId2"/>
          <a:srcRect l="15688" r="23333" b="25844"/>
          <a:stretch>
            <a:fillRect/>
          </a:stretch>
        </p:blipFill>
        <p:spPr>
          <a:xfrm>
            <a:off x="1986320" y="1538188"/>
            <a:ext cx="7382187" cy="4997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e34_2.png" descr="e34_2.png"/>
          <p:cNvPicPr>
            <a:picLocks noChangeAspect="1"/>
          </p:cNvPicPr>
          <p:nvPr/>
        </p:nvPicPr>
        <p:blipFill>
          <a:blip r:embed="rId3"/>
          <a:srcRect l="6687" t="7239" r="15777" b="6311"/>
          <a:stretch>
            <a:fillRect/>
          </a:stretch>
        </p:blipFill>
        <p:spPr>
          <a:xfrm>
            <a:off x="14967569" y="1146371"/>
            <a:ext cx="6090525" cy="5449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1" h="21551" extrusionOk="0">
                <a:moveTo>
                  <a:pt x="7453" y="7"/>
                </a:moveTo>
                <a:cubicBezTo>
                  <a:pt x="7332" y="20"/>
                  <a:pt x="7205" y="50"/>
                  <a:pt x="7071" y="96"/>
                </a:cubicBezTo>
                <a:cubicBezTo>
                  <a:pt x="6530" y="283"/>
                  <a:pt x="5770" y="819"/>
                  <a:pt x="5421" y="1260"/>
                </a:cubicBezTo>
                <a:cubicBezTo>
                  <a:pt x="5363" y="1334"/>
                  <a:pt x="5288" y="1422"/>
                  <a:pt x="5253" y="1455"/>
                </a:cubicBezTo>
                <a:cubicBezTo>
                  <a:pt x="5110" y="1589"/>
                  <a:pt x="4638" y="2235"/>
                  <a:pt x="4457" y="2545"/>
                </a:cubicBezTo>
                <a:cubicBezTo>
                  <a:pt x="4264" y="2876"/>
                  <a:pt x="4031" y="3361"/>
                  <a:pt x="3925" y="3652"/>
                </a:cubicBezTo>
                <a:cubicBezTo>
                  <a:pt x="3894" y="3737"/>
                  <a:pt x="3846" y="3863"/>
                  <a:pt x="3819" y="3933"/>
                </a:cubicBezTo>
                <a:cubicBezTo>
                  <a:pt x="3792" y="4003"/>
                  <a:pt x="3770" y="4096"/>
                  <a:pt x="3770" y="4136"/>
                </a:cubicBezTo>
                <a:cubicBezTo>
                  <a:pt x="3770" y="4177"/>
                  <a:pt x="3756" y="4219"/>
                  <a:pt x="3738" y="4232"/>
                </a:cubicBezTo>
                <a:cubicBezTo>
                  <a:pt x="3720" y="4244"/>
                  <a:pt x="3695" y="4355"/>
                  <a:pt x="3683" y="4477"/>
                </a:cubicBezTo>
                <a:cubicBezTo>
                  <a:pt x="3671" y="4600"/>
                  <a:pt x="3646" y="4730"/>
                  <a:pt x="3628" y="4767"/>
                </a:cubicBezTo>
                <a:cubicBezTo>
                  <a:pt x="3584" y="4857"/>
                  <a:pt x="3586" y="5407"/>
                  <a:pt x="3630" y="5438"/>
                </a:cubicBezTo>
                <a:cubicBezTo>
                  <a:pt x="3649" y="5451"/>
                  <a:pt x="3666" y="5503"/>
                  <a:pt x="3666" y="5552"/>
                </a:cubicBezTo>
                <a:cubicBezTo>
                  <a:pt x="3666" y="5713"/>
                  <a:pt x="3803" y="5993"/>
                  <a:pt x="3988" y="6210"/>
                </a:cubicBezTo>
                <a:cubicBezTo>
                  <a:pt x="4164" y="6418"/>
                  <a:pt x="5129" y="7308"/>
                  <a:pt x="5224" y="7351"/>
                </a:cubicBezTo>
                <a:cubicBezTo>
                  <a:pt x="5251" y="7363"/>
                  <a:pt x="5337" y="7450"/>
                  <a:pt x="5416" y="7546"/>
                </a:cubicBezTo>
                <a:cubicBezTo>
                  <a:pt x="5623" y="7798"/>
                  <a:pt x="5842" y="7903"/>
                  <a:pt x="6171" y="7903"/>
                </a:cubicBezTo>
                <a:cubicBezTo>
                  <a:pt x="6577" y="7904"/>
                  <a:pt x="7001" y="7737"/>
                  <a:pt x="7449" y="7402"/>
                </a:cubicBezTo>
                <a:cubicBezTo>
                  <a:pt x="7553" y="7325"/>
                  <a:pt x="7699" y="7218"/>
                  <a:pt x="7775" y="7165"/>
                </a:cubicBezTo>
                <a:lnTo>
                  <a:pt x="7913" y="7067"/>
                </a:lnTo>
                <a:lnTo>
                  <a:pt x="8033" y="7194"/>
                </a:lnTo>
                <a:cubicBezTo>
                  <a:pt x="8202" y="7374"/>
                  <a:pt x="8387" y="7370"/>
                  <a:pt x="8629" y="7184"/>
                </a:cubicBezTo>
                <a:lnTo>
                  <a:pt x="8807" y="7048"/>
                </a:lnTo>
                <a:lnTo>
                  <a:pt x="8809" y="7311"/>
                </a:lnTo>
                <a:cubicBezTo>
                  <a:pt x="8810" y="7586"/>
                  <a:pt x="8829" y="7636"/>
                  <a:pt x="8994" y="7779"/>
                </a:cubicBezTo>
                <a:cubicBezTo>
                  <a:pt x="9158" y="7919"/>
                  <a:pt x="9283" y="7886"/>
                  <a:pt x="9621" y="7616"/>
                </a:cubicBezTo>
                <a:cubicBezTo>
                  <a:pt x="9716" y="7540"/>
                  <a:pt x="9790" y="7558"/>
                  <a:pt x="9718" y="7639"/>
                </a:cubicBezTo>
                <a:cubicBezTo>
                  <a:pt x="9668" y="7695"/>
                  <a:pt x="9662" y="7967"/>
                  <a:pt x="9710" y="8001"/>
                </a:cubicBezTo>
                <a:cubicBezTo>
                  <a:pt x="9729" y="8014"/>
                  <a:pt x="9746" y="8056"/>
                  <a:pt x="9746" y="8096"/>
                </a:cubicBezTo>
                <a:cubicBezTo>
                  <a:pt x="9746" y="8136"/>
                  <a:pt x="9788" y="8208"/>
                  <a:pt x="9841" y="8255"/>
                </a:cubicBezTo>
                <a:cubicBezTo>
                  <a:pt x="9983" y="8380"/>
                  <a:pt x="10250" y="8346"/>
                  <a:pt x="10458" y="8179"/>
                </a:cubicBezTo>
                <a:lnTo>
                  <a:pt x="10613" y="8054"/>
                </a:lnTo>
                <a:lnTo>
                  <a:pt x="10613" y="8299"/>
                </a:lnTo>
                <a:cubicBezTo>
                  <a:pt x="10614" y="8858"/>
                  <a:pt x="10935" y="9033"/>
                  <a:pt x="11342" y="8699"/>
                </a:cubicBezTo>
                <a:lnTo>
                  <a:pt x="11517" y="8557"/>
                </a:lnTo>
                <a:lnTo>
                  <a:pt x="11517" y="8659"/>
                </a:lnTo>
                <a:cubicBezTo>
                  <a:pt x="11517" y="8741"/>
                  <a:pt x="11492" y="8773"/>
                  <a:pt x="11388" y="8820"/>
                </a:cubicBezTo>
                <a:cubicBezTo>
                  <a:pt x="11316" y="8852"/>
                  <a:pt x="11179" y="8924"/>
                  <a:pt x="11083" y="8981"/>
                </a:cubicBezTo>
                <a:cubicBezTo>
                  <a:pt x="10662" y="9232"/>
                  <a:pt x="10054" y="9549"/>
                  <a:pt x="9746" y="9679"/>
                </a:cubicBezTo>
                <a:cubicBezTo>
                  <a:pt x="9101" y="9951"/>
                  <a:pt x="8823" y="10049"/>
                  <a:pt x="8199" y="10225"/>
                </a:cubicBezTo>
                <a:cubicBezTo>
                  <a:pt x="8046" y="10268"/>
                  <a:pt x="7825" y="10331"/>
                  <a:pt x="7707" y="10365"/>
                </a:cubicBezTo>
                <a:cubicBezTo>
                  <a:pt x="7514" y="10420"/>
                  <a:pt x="7478" y="10420"/>
                  <a:pt x="7343" y="10367"/>
                </a:cubicBezTo>
                <a:cubicBezTo>
                  <a:pt x="7261" y="10334"/>
                  <a:pt x="7162" y="10286"/>
                  <a:pt x="7124" y="10259"/>
                </a:cubicBezTo>
                <a:cubicBezTo>
                  <a:pt x="7047" y="10205"/>
                  <a:pt x="6592" y="10022"/>
                  <a:pt x="6427" y="9979"/>
                </a:cubicBezTo>
                <a:cubicBezTo>
                  <a:pt x="5889" y="9841"/>
                  <a:pt x="5441" y="9843"/>
                  <a:pt x="4969" y="9988"/>
                </a:cubicBezTo>
                <a:cubicBezTo>
                  <a:pt x="4736" y="10059"/>
                  <a:pt x="4356" y="10326"/>
                  <a:pt x="4177" y="10542"/>
                </a:cubicBezTo>
                <a:cubicBezTo>
                  <a:pt x="3952" y="10816"/>
                  <a:pt x="3666" y="11430"/>
                  <a:pt x="3666" y="11639"/>
                </a:cubicBezTo>
                <a:cubicBezTo>
                  <a:pt x="3666" y="11690"/>
                  <a:pt x="3647" y="11751"/>
                  <a:pt x="3624" y="11776"/>
                </a:cubicBezTo>
                <a:cubicBezTo>
                  <a:pt x="3580" y="11826"/>
                  <a:pt x="3567" y="13137"/>
                  <a:pt x="3609" y="13285"/>
                </a:cubicBezTo>
                <a:cubicBezTo>
                  <a:pt x="3629" y="13354"/>
                  <a:pt x="3592" y="13393"/>
                  <a:pt x="3352" y="13552"/>
                </a:cubicBezTo>
                <a:cubicBezTo>
                  <a:pt x="3197" y="13654"/>
                  <a:pt x="3025" y="13778"/>
                  <a:pt x="2971" y="13829"/>
                </a:cubicBezTo>
                <a:cubicBezTo>
                  <a:pt x="2917" y="13880"/>
                  <a:pt x="2862" y="13922"/>
                  <a:pt x="2848" y="13922"/>
                </a:cubicBezTo>
                <a:cubicBezTo>
                  <a:pt x="2833" y="13922"/>
                  <a:pt x="2764" y="13969"/>
                  <a:pt x="2696" y="14028"/>
                </a:cubicBezTo>
                <a:cubicBezTo>
                  <a:pt x="2629" y="14087"/>
                  <a:pt x="2558" y="14144"/>
                  <a:pt x="2537" y="14155"/>
                </a:cubicBezTo>
                <a:cubicBezTo>
                  <a:pt x="2517" y="14166"/>
                  <a:pt x="2275" y="14342"/>
                  <a:pt x="1998" y="14547"/>
                </a:cubicBezTo>
                <a:cubicBezTo>
                  <a:pt x="1241" y="15106"/>
                  <a:pt x="1087" y="15219"/>
                  <a:pt x="1028" y="15262"/>
                </a:cubicBezTo>
                <a:cubicBezTo>
                  <a:pt x="477" y="15657"/>
                  <a:pt x="217" y="15891"/>
                  <a:pt x="100" y="16096"/>
                </a:cubicBezTo>
                <a:lnTo>
                  <a:pt x="0" y="16271"/>
                </a:lnTo>
                <a:lnTo>
                  <a:pt x="0" y="16936"/>
                </a:lnTo>
                <a:cubicBezTo>
                  <a:pt x="0" y="17373"/>
                  <a:pt x="14" y="17617"/>
                  <a:pt x="40" y="17653"/>
                </a:cubicBezTo>
                <a:cubicBezTo>
                  <a:pt x="61" y="17683"/>
                  <a:pt x="89" y="17769"/>
                  <a:pt x="102" y="17844"/>
                </a:cubicBezTo>
                <a:cubicBezTo>
                  <a:pt x="131" y="18014"/>
                  <a:pt x="139" y="18034"/>
                  <a:pt x="384" y="18601"/>
                </a:cubicBezTo>
                <a:cubicBezTo>
                  <a:pt x="814" y="19595"/>
                  <a:pt x="1549" y="20573"/>
                  <a:pt x="2240" y="21071"/>
                </a:cubicBezTo>
                <a:cubicBezTo>
                  <a:pt x="2549" y="21294"/>
                  <a:pt x="2953" y="21497"/>
                  <a:pt x="3162" y="21535"/>
                </a:cubicBezTo>
                <a:cubicBezTo>
                  <a:pt x="3352" y="21569"/>
                  <a:pt x="3695" y="21548"/>
                  <a:pt x="3821" y="21494"/>
                </a:cubicBezTo>
                <a:cubicBezTo>
                  <a:pt x="3865" y="21476"/>
                  <a:pt x="4225" y="21171"/>
                  <a:pt x="4618" y="20817"/>
                </a:cubicBezTo>
                <a:cubicBezTo>
                  <a:pt x="5012" y="20463"/>
                  <a:pt x="5347" y="20174"/>
                  <a:pt x="5363" y="20174"/>
                </a:cubicBezTo>
                <a:cubicBezTo>
                  <a:pt x="5385" y="20174"/>
                  <a:pt x="6092" y="19555"/>
                  <a:pt x="6463" y="19211"/>
                </a:cubicBezTo>
                <a:cubicBezTo>
                  <a:pt x="6815" y="18884"/>
                  <a:pt x="7042" y="18699"/>
                  <a:pt x="7090" y="18699"/>
                </a:cubicBezTo>
                <a:cubicBezTo>
                  <a:pt x="7121" y="18699"/>
                  <a:pt x="7188" y="18724"/>
                  <a:pt x="7239" y="18756"/>
                </a:cubicBezTo>
                <a:cubicBezTo>
                  <a:pt x="7373" y="18840"/>
                  <a:pt x="7940" y="19086"/>
                  <a:pt x="7998" y="19086"/>
                </a:cubicBezTo>
                <a:cubicBezTo>
                  <a:pt x="8026" y="19086"/>
                  <a:pt x="8125" y="19115"/>
                  <a:pt x="8220" y="19150"/>
                </a:cubicBezTo>
                <a:cubicBezTo>
                  <a:pt x="8359" y="19200"/>
                  <a:pt x="8489" y="19210"/>
                  <a:pt x="8887" y="19194"/>
                </a:cubicBezTo>
                <a:cubicBezTo>
                  <a:pt x="9314" y="19177"/>
                  <a:pt x="9409" y="19161"/>
                  <a:pt x="9589" y="19075"/>
                </a:cubicBezTo>
                <a:cubicBezTo>
                  <a:pt x="10216" y="18779"/>
                  <a:pt x="10491" y="18447"/>
                  <a:pt x="10793" y="17630"/>
                </a:cubicBezTo>
                <a:cubicBezTo>
                  <a:pt x="10888" y="17374"/>
                  <a:pt x="10967" y="16127"/>
                  <a:pt x="10894" y="16045"/>
                </a:cubicBezTo>
                <a:cubicBezTo>
                  <a:pt x="10873" y="16022"/>
                  <a:pt x="10858" y="15938"/>
                  <a:pt x="10858" y="15859"/>
                </a:cubicBezTo>
                <a:cubicBezTo>
                  <a:pt x="10858" y="15565"/>
                  <a:pt x="11525" y="14296"/>
                  <a:pt x="12020" y="13647"/>
                </a:cubicBezTo>
                <a:cubicBezTo>
                  <a:pt x="12078" y="13571"/>
                  <a:pt x="12188" y="13425"/>
                  <a:pt x="12265" y="13319"/>
                </a:cubicBezTo>
                <a:cubicBezTo>
                  <a:pt x="12401" y="13130"/>
                  <a:pt x="12754" y="12707"/>
                  <a:pt x="13189" y="12214"/>
                </a:cubicBezTo>
                <a:cubicBezTo>
                  <a:pt x="13311" y="12076"/>
                  <a:pt x="13532" y="11850"/>
                  <a:pt x="13679" y="11715"/>
                </a:cubicBezTo>
                <a:cubicBezTo>
                  <a:pt x="13826" y="11579"/>
                  <a:pt x="13950" y="11455"/>
                  <a:pt x="13956" y="11440"/>
                </a:cubicBezTo>
                <a:cubicBezTo>
                  <a:pt x="13981" y="11372"/>
                  <a:pt x="14367" y="11058"/>
                  <a:pt x="14454" y="11033"/>
                </a:cubicBezTo>
                <a:cubicBezTo>
                  <a:pt x="14577" y="10999"/>
                  <a:pt x="14594" y="11023"/>
                  <a:pt x="14526" y="11133"/>
                </a:cubicBezTo>
                <a:cubicBezTo>
                  <a:pt x="14495" y="11182"/>
                  <a:pt x="14471" y="11244"/>
                  <a:pt x="14471" y="11273"/>
                </a:cubicBezTo>
                <a:cubicBezTo>
                  <a:pt x="14471" y="11301"/>
                  <a:pt x="14448" y="11353"/>
                  <a:pt x="14420" y="11385"/>
                </a:cubicBezTo>
                <a:cubicBezTo>
                  <a:pt x="14389" y="11418"/>
                  <a:pt x="14368" y="11511"/>
                  <a:pt x="14368" y="11605"/>
                </a:cubicBezTo>
                <a:cubicBezTo>
                  <a:pt x="14369" y="11730"/>
                  <a:pt x="14390" y="11789"/>
                  <a:pt x="14463" y="11867"/>
                </a:cubicBezTo>
                <a:cubicBezTo>
                  <a:pt x="14574" y="11986"/>
                  <a:pt x="14751" y="12061"/>
                  <a:pt x="14821" y="12020"/>
                </a:cubicBezTo>
                <a:cubicBezTo>
                  <a:pt x="14848" y="12004"/>
                  <a:pt x="14938" y="11979"/>
                  <a:pt x="15022" y="11965"/>
                </a:cubicBezTo>
                <a:cubicBezTo>
                  <a:pt x="15158" y="11941"/>
                  <a:pt x="15171" y="11947"/>
                  <a:pt x="15149" y="12009"/>
                </a:cubicBezTo>
                <a:cubicBezTo>
                  <a:pt x="15135" y="12047"/>
                  <a:pt x="15108" y="12129"/>
                  <a:pt x="15088" y="12193"/>
                </a:cubicBezTo>
                <a:cubicBezTo>
                  <a:pt x="15068" y="12257"/>
                  <a:pt x="15038" y="12327"/>
                  <a:pt x="15022" y="12348"/>
                </a:cubicBezTo>
                <a:cubicBezTo>
                  <a:pt x="14978" y="12401"/>
                  <a:pt x="14987" y="12573"/>
                  <a:pt x="15037" y="12642"/>
                </a:cubicBezTo>
                <a:cubicBezTo>
                  <a:pt x="15060" y="12674"/>
                  <a:pt x="15124" y="12740"/>
                  <a:pt x="15179" y="12788"/>
                </a:cubicBezTo>
                <a:cubicBezTo>
                  <a:pt x="15300" y="12892"/>
                  <a:pt x="15568" y="12906"/>
                  <a:pt x="15724" y="12815"/>
                </a:cubicBezTo>
                <a:cubicBezTo>
                  <a:pt x="15857" y="12738"/>
                  <a:pt x="15861" y="12797"/>
                  <a:pt x="15739" y="13052"/>
                </a:cubicBezTo>
                <a:cubicBezTo>
                  <a:pt x="15615" y="13315"/>
                  <a:pt x="15624" y="13458"/>
                  <a:pt x="15775" y="13607"/>
                </a:cubicBezTo>
                <a:cubicBezTo>
                  <a:pt x="15880" y="13710"/>
                  <a:pt x="15926" y="13728"/>
                  <a:pt x="16086" y="13728"/>
                </a:cubicBezTo>
                <a:cubicBezTo>
                  <a:pt x="16189" y="13728"/>
                  <a:pt x="16313" y="13710"/>
                  <a:pt x="16362" y="13689"/>
                </a:cubicBezTo>
                <a:cubicBezTo>
                  <a:pt x="16474" y="13642"/>
                  <a:pt x="16478" y="13691"/>
                  <a:pt x="16381" y="13893"/>
                </a:cubicBezTo>
                <a:cubicBezTo>
                  <a:pt x="16281" y="14102"/>
                  <a:pt x="16289" y="14365"/>
                  <a:pt x="16398" y="14487"/>
                </a:cubicBezTo>
                <a:cubicBezTo>
                  <a:pt x="16446" y="14540"/>
                  <a:pt x="16531" y="14595"/>
                  <a:pt x="16590" y="14608"/>
                </a:cubicBezTo>
                <a:cubicBezTo>
                  <a:pt x="16670" y="14626"/>
                  <a:pt x="16687" y="14643"/>
                  <a:pt x="16660" y="14680"/>
                </a:cubicBezTo>
                <a:cubicBezTo>
                  <a:pt x="16610" y="14747"/>
                  <a:pt x="16797" y="14903"/>
                  <a:pt x="17209" y="15139"/>
                </a:cubicBezTo>
                <a:cubicBezTo>
                  <a:pt x="17519" y="15316"/>
                  <a:pt x="17537" y="15323"/>
                  <a:pt x="17618" y="15264"/>
                </a:cubicBezTo>
                <a:cubicBezTo>
                  <a:pt x="17664" y="15230"/>
                  <a:pt x="17701" y="15171"/>
                  <a:pt x="17701" y="15133"/>
                </a:cubicBezTo>
                <a:cubicBezTo>
                  <a:pt x="17701" y="15045"/>
                  <a:pt x="17599" y="14654"/>
                  <a:pt x="17563" y="14602"/>
                </a:cubicBezTo>
                <a:cubicBezTo>
                  <a:pt x="17548" y="14580"/>
                  <a:pt x="17526" y="14507"/>
                  <a:pt x="17514" y="14441"/>
                </a:cubicBezTo>
                <a:cubicBezTo>
                  <a:pt x="17479" y="14258"/>
                  <a:pt x="17365" y="14141"/>
                  <a:pt x="17254" y="14172"/>
                </a:cubicBezTo>
                <a:cubicBezTo>
                  <a:pt x="17136" y="14205"/>
                  <a:pt x="17092" y="14210"/>
                  <a:pt x="16896" y="14202"/>
                </a:cubicBezTo>
                <a:lnTo>
                  <a:pt x="16733" y="14193"/>
                </a:lnTo>
                <a:lnTo>
                  <a:pt x="16819" y="13979"/>
                </a:lnTo>
                <a:cubicBezTo>
                  <a:pt x="16952" y="13643"/>
                  <a:pt x="16929" y="13481"/>
                  <a:pt x="16730" y="13328"/>
                </a:cubicBezTo>
                <a:cubicBezTo>
                  <a:pt x="16633" y="13253"/>
                  <a:pt x="16336" y="13239"/>
                  <a:pt x="16192" y="13300"/>
                </a:cubicBezTo>
                <a:cubicBezTo>
                  <a:pt x="16085" y="13346"/>
                  <a:pt x="16085" y="13339"/>
                  <a:pt x="16175" y="13133"/>
                </a:cubicBezTo>
                <a:cubicBezTo>
                  <a:pt x="16274" y="12904"/>
                  <a:pt x="16273" y="12662"/>
                  <a:pt x="16173" y="12542"/>
                </a:cubicBezTo>
                <a:cubicBezTo>
                  <a:pt x="16052" y="12399"/>
                  <a:pt x="15892" y="12354"/>
                  <a:pt x="15681" y="12405"/>
                </a:cubicBezTo>
                <a:cubicBezTo>
                  <a:pt x="15582" y="12428"/>
                  <a:pt x="15493" y="12438"/>
                  <a:pt x="15482" y="12426"/>
                </a:cubicBezTo>
                <a:cubicBezTo>
                  <a:pt x="15471" y="12413"/>
                  <a:pt x="15488" y="12351"/>
                  <a:pt x="15522" y="12286"/>
                </a:cubicBezTo>
                <a:cubicBezTo>
                  <a:pt x="15555" y="12222"/>
                  <a:pt x="15582" y="12136"/>
                  <a:pt x="15582" y="12096"/>
                </a:cubicBezTo>
                <a:cubicBezTo>
                  <a:pt x="15582" y="12056"/>
                  <a:pt x="15599" y="12014"/>
                  <a:pt x="15618" y="12001"/>
                </a:cubicBezTo>
                <a:cubicBezTo>
                  <a:pt x="15688" y="11952"/>
                  <a:pt x="15648" y="11824"/>
                  <a:pt x="15518" y="11670"/>
                </a:cubicBezTo>
                <a:cubicBezTo>
                  <a:pt x="15397" y="11529"/>
                  <a:pt x="15369" y="11514"/>
                  <a:pt x="15215" y="11514"/>
                </a:cubicBezTo>
                <a:cubicBezTo>
                  <a:pt x="15121" y="11514"/>
                  <a:pt x="14996" y="11531"/>
                  <a:pt x="14936" y="11550"/>
                </a:cubicBezTo>
                <a:lnTo>
                  <a:pt x="14829" y="11584"/>
                </a:lnTo>
                <a:lnTo>
                  <a:pt x="14891" y="11440"/>
                </a:lnTo>
                <a:cubicBezTo>
                  <a:pt x="14925" y="11360"/>
                  <a:pt x="15024" y="11211"/>
                  <a:pt x="15111" y="11108"/>
                </a:cubicBezTo>
                <a:cubicBezTo>
                  <a:pt x="15198" y="11004"/>
                  <a:pt x="15270" y="10905"/>
                  <a:pt x="15270" y="10887"/>
                </a:cubicBezTo>
                <a:cubicBezTo>
                  <a:pt x="15270" y="10870"/>
                  <a:pt x="15314" y="10831"/>
                  <a:pt x="15366" y="10801"/>
                </a:cubicBezTo>
                <a:cubicBezTo>
                  <a:pt x="15419" y="10770"/>
                  <a:pt x="15500" y="10708"/>
                  <a:pt x="15548" y="10661"/>
                </a:cubicBezTo>
                <a:lnTo>
                  <a:pt x="15635" y="10576"/>
                </a:lnTo>
                <a:lnTo>
                  <a:pt x="15647" y="10743"/>
                </a:lnTo>
                <a:cubicBezTo>
                  <a:pt x="15653" y="10836"/>
                  <a:pt x="15669" y="10929"/>
                  <a:pt x="15684" y="10951"/>
                </a:cubicBezTo>
                <a:cubicBezTo>
                  <a:pt x="15700" y="10973"/>
                  <a:pt x="15723" y="11038"/>
                  <a:pt x="15736" y="11097"/>
                </a:cubicBezTo>
                <a:cubicBezTo>
                  <a:pt x="15772" y="11267"/>
                  <a:pt x="15908" y="11338"/>
                  <a:pt x="16179" y="11325"/>
                </a:cubicBezTo>
                <a:cubicBezTo>
                  <a:pt x="16230" y="11323"/>
                  <a:pt x="16341" y="11261"/>
                  <a:pt x="16427" y="11188"/>
                </a:cubicBezTo>
                <a:lnTo>
                  <a:pt x="16582" y="11055"/>
                </a:lnTo>
                <a:lnTo>
                  <a:pt x="16597" y="11309"/>
                </a:lnTo>
                <a:cubicBezTo>
                  <a:pt x="16610" y="11542"/>
                  <a:pt x="16621" y="11573"/>
                  <a:pt x="16739" y="11694"/>
                </a:cubicBezTo>
                <a:cubicBezTo>
                  <a:pt x="16809" y="11766"/>
                  <a:pt x="16903" y="11825"/>
                  <a:pt x="16947" y="11825"/>
                </a:cubicBezTo>
                <a:cubicBezTo>
                  <a:pt x="17063" y="11825"/>
                  <a:pt x="17342" y="11713"/>
                  <a:pt x="17391" y="11647"/>
                </a:cubicBezTo>
                <a:cubicBezTo>
                  <a:pt x="17460" y="11553"/>
                  <a:pt x="17477" y="11584"/>
                  <a:pt x="17480" y="11821"/>
                </a:cubicBezTo>
                <a:cubicBezTo>
                  <a:pt x="17486" y="12352"/>
                  <a:pt x="17852" y="12512"/>
                  <a:pt x="18275" y="12168"/>
                </a:cubicBezTo>
                <a:lnTo>
                  <a:pt x="18415" y="12056"/>
                </a:lnTo>
                <a:lnTo>
                  <a:pt x="18434" y="12193"/>
                </a:lnTo>
                <a:cubicBezTo>
                  <a:pt x="18445" y="12269"/>
                  <a:pt x="18482" y="12362"/>
                  <a:pt x="18515" y="12403"/>
                </a:cubicBezTo>
                <a:cubicBezTo>
                  <a:pt x="18565" y="12465"/>
                  <a:pt x="18569" y="12490"/>
                  <a:pt x="18532" y="12555"/>
                </a:cubicBezTo>
                <a:cubicBezTo>
                  <a:pt x="18498" y="12617"/>
                  <a:pt x="18497" y="12645"/>
                  <a:pt x="18530" y="12691"/>
                </a:cubicBezTo>
                <a:cubicBezTo>
                  <a:pt x="18579" y="12755"/>
                  <a:pt x="18674" y="12781"/>
                  <a:pt x="19085" y="12841"/>
                </a:cubicBezTo>
                <a:cubicBezTo>
                  <a:pt x="19435" y="12891"/>
                  <a:pt x="19544" y="12857"/>
                  <a:pt x="19544" y="12688"/>
                </a:cubicBezTo>
                <a:cubicBezTo>
                  <a:pt x="19544" y="12604"/>
                  <a:pt x="19474" y="12497"/>
                  <a:pt x="19239" y="12221"/>
                </a:cubicBezTo>
                <a:cubicBezTo>
                  <a:pt x="19071" y="12024"/>
                  <a:pt x="18909" y="11863"/>
                  <a:pt x="18877" y="11863"/>
                </a:cubicBezTo>
                <a:cubicBezTo>
                  <a:pt x="18845" y="11863"/>
                  <a:pt x="18770" y="11809"/>
                  <a:pt x="18710" y="11742"/>
                </a:cubicBezTo>
                <a:cubicBezTo>
                  <a:pt x="18610" y="11631"/>
                  <a:pt x="18587" y="11623"/>
                  <a:pt x="18415" y="11639"/>
                </a:cubicBezTo>
                <a:cubicBezTo>
                  <a:pt x="18312" y="11648"/>
                  <a:pt x="18193" y="11686"/>
                  <a:pt x="18148" y="11721"/>
                </a:cubicBezTo>
                <a:cubicBezTo>
                  <a:pt x="18103" y="11757"/>
                  <a:pt x="18032" y="11813"/>
                  <a:pt x="17989" y="11848"/>
                </a:cubicBezTo>
                <a:lnTo>
                  <a:pt x="17911" y="11912"/>
                </a:lnTo>
                <a:lnTo>
                  <a:pt x="17911" y="11645"/>
                </a:lnTo>
                <a:cubicBezTo>
                  <a:pt x="17911" y="11337"/>
                  <a:pt x="17860" y="11224"/>
                  <a:pt x="17682" y="11141"/>
                </a:cubicBezTo>
                <a:cubicBezTo>
                  <a:pt x="17533" y="11072"/>
                  <a:pt x="17373" y="11107"/>
                  <a:pt x="17197" y="11249"/>
                </a:cubicBezTo>
                <a:lnTo>
                  <a:pt x="17059" y="11364"/>
                </a:lnTo>
                <a:lnTo>
                  <a:pt x="17025" y="11118"/>
                </a:lnTo>
                <a:cubicBezTo>
                  <a:pt x="17006" y="10984"/>
                  <a:pt x="16970" y="10834"/>
                  <a:pt x="16946" y="10786"/>
                </a:cubicBezTo>
                <a:cubicBezTo>
                  <a:pt x="16894" y="10686"/>
                  <a:pt x="16731" y="10583"/>
                  <a:pt x="16626" y="10583"/>
                </a:cubicBezTo>
                <a:cubicBezTo>
                  <a:pt x="16537" y="10583"/>
                  <a:pt x="16307" y="10711"/>
                  <a:pt x="16245" y="10794"/>
                </a:cubicBezTo>
                <a:cubicBezTo>
                  <a:pt x="16168" y="10898"/>
                  <a:pt x="16139" y="10862"/>
                  <a:pt x="16139" y="10663"/>
                </a:cubicBezTo>
                <a:cubicBezTo>
                  <a:pt x="16139" y="10558"/>
                  <a:pt x="16122" y="10460"/>
                  <a:pt x="16103" y="10447"/>
                </a:cubicBezTo>
                <a:cubicBezTo>
                  <a:pt x="16084" y="10434"/>
                  <a:pt x="16069" y="10395"/>
                  <a:pt x="16069" y="10360"/>
                </a:cubicBezTo>
                <a:cubicBezTo>
                  <a:pt x="16069" y="10326"/>
                  <a:pt x="16035" y="10255"/>
                  <a:pt x="15993" y="10206"/>
                </a:cubicBezTo>
                <a:cubicBezTo>
                  <a:pt x="15931" y="10132"/>
                  <a:pt x="15882" y="10117"/>
                  <a:pt x="15719" y="10117"/>
                </a:cubicBezTo>
                <a:cubicBezTo>
                  <a:pt x="15554" y="10117"/>
                  <a:pt x="15499" y="10135"/>
                  <a:pt x="15410" y="10219"/>
                </a:cubicBezTo>
                <a:cubicBezTo>
                  <a:pt x="15350" y="10275"/>
                  <a:pt x="15294" y="10312"/>
                  <a:pt x="15285" y="10301"/>
                </a:cubicBezTo>
                <a:cubicBezTo>
                  <a:pt x="15256" y="10269"/>
                  <a:pt x="15488" y="10092"/>
                  <a:pt x="15758" y="9939"/>
                </a:cubicBezTo>
                <a:cubicBezTo>
                  <a:pt x="15901" y="9859"/>
                  <a:pt x="16063" y="9758"/>
                  <a:pt x="16120" y="9713"/>
                </a:cubicBezTo>
                <a:cubicBezTo>
                  <a:pt x="16360" y="9524"/>
                  <a:pt x="16997" y="9171"/>
                  <a:pt x="17442" y="8981"/>
                </a:cubicBezTo>
                <a:cubicBezTo>
                  <a:pt x="18258" y="8631"/>
                  <a:pt x="18578" y="8542"/>
                  <a:pt x="18970" y="8555"/>
                </a:cubicBezTo>
                <a:cubicBezTo>
                  <a:pt x="20106" y="8595"/>
                  <a:pt x="20249" y="8580"/>
                  <a:pt x="20596" y="8380"/>
                </a:cubicBezTo>
                <a:cubicBezTo>
                  <a:pt x="20872" y="8221"/>
                  <a:pt x="21027" y="8065"/>
                  <a:pt x="21191" y="7787"/>
                </a:cubicBezTo>
                <a:cubicBezTo>
                  <a:pt x="21360" y="7499"/>
                  <a:pt x="21424" y="7353"/>
                  <a:pt x="21505" y="7048"/>
                </a:cubicBezTo>
                <a:cubicBezTo>
                  <a:pt x="21600" y="6696"/>
                  <a:pt x="21536" y="5427"/>
                  <a:pt x="21416" y="5283"/>
                </a:cubicBezTo>
                <a:cubicBezTo>
                  <a:pt x="21399" y="5263"/>
                  <a:pt x="21384" y="5215"/>
                  <a:pt x="21384" y="5175"/>
                </a:cubicBezTo>
                <a:cubicBezTo>
                  <a:pt x="21384" y="5136"/>
                  <a:pt x="21353" y="5022"/>
                  <a:pt x="21314" y="4921"/>
                </a:cubicBezTo>
                <a:cubicBezTo>
                  <a:pt x="21275" y="4821"/>
                  <a:pt x="21224" y="4696"/>
                  <a:pt x="21204" y="4642"/>
                </a:cubicBezTo>
                <a:cubicBezTo>
                  <a:pt x="20911" y="3872"/>
                  <a:pt x="20228" y="2957"/>
                  <a:pt x="19595" y="2490"/>
                </a:cubicBezTo>
                <a:cubicBezTo>
                  <a:pt x="19204" y="2202"/>
                  <a:pt x="19176" y="2186"/>
                  <a:pt x="18866" y="2050"/>
                </a:cubicBezTo>
                <a:cubicBezTo>
                  <a:pt x="18242" y="1776"/>
                  <a:pt x="17501" y="1777"/>
                  <a:pt x="17016" y="2054"/>
                </a:cubicBezTo>
                <a:cubicBezTo>
                  <a:pt x="16820" y="2165"/>
                  <a:pt x="16424" y="2579"/>
                  <a:pt x="16359" y="2740"/>
                </a:cubicBezTo>
                <a:cubicBezTo>
                  <a:pt x="16337" y="2793"/>
                  <a:pt x="16294" y="2906"/>
                  <a:pt x="16262" y="2991"/>
                </a:cubicBezTo>
                <a:cubicBezTo>
                  <a:pt x="16230" y="3077"/>
                  <a:pt x="16191" y="3174"/>
                  <a:pt x="16175" y="3207"/>
                </a:cubicBezTo>
                <a:cubicBezTo>
                  <a:pt x="16159" y="3241"/>
                  <a:pt x="16134" y="3386"/>
                  <a:pt x="16120" y="3529"/>
                </a:cubicBezTo>
                <a:cubicBezTo>
                  <a:pt x="16106" y="3672"/>
                  <a:pt x="16082" y="3799"/>
                  <a:pt x="16065" y="3810"/>
                </a:cubicBezTo>
                <a:cubicBezTo>
                  <a:pt x="16048" y="3822"/>
                  <a:pt x="16035" y="3873"/>
                  <a:pt x="16035" y="3927"/>
                </a:cubicBezTo>
                <a:cubicBezTo>
                  <a:pt x="16035" y="4138"/>
                  <a:pt x="15669" y="4827"/>
                  <a:pt x="15274" y="5360"/>
                </a:cubicBezTo>
                <a:cubicBezTo>
                  <a:pt x="15131" y="5552"/>
                  <a:pt x="14999" y="5728"/>
                  <a:pt x="14978" y="5751"/>
                </a:cubicBezTo>
                <a:cubicBezTo>
                  <a:pt x="14957" y="5774"/>
                  <a:pt x="14892" y="5854"/>
                  <a:pt x="14834" y="5927"/>
                </a:cubicBezTo>
                <a:cubicBezTo>
                  <a:pt x="14533" y="6307"/>
                  <a:pt x="13648" y="7158"/>
                  <a:pt x="13098" y="7597"/>
                </a:cubicBezTo>
                <a:cubicBezTo>
                  <a:pt x="12596" y="7997"/>
                  <a:pt x="12624" y="7981"/>
                  <a:pt x="12511" y="7914"/>
                </a:cubicBezTo>
                <a:cubicBezTo>
                  <a:pt x="12457" y="7882"/>
                  <a:pt x="12367" y="7865"/>
                  <a:pt x="12312" y="7874"/>
                </a:cubicBezTo>
                <a:cubicBezTo>
                  <a:pt x="12197" y="7893"/>
                  <a:pt x="12187" y="7851"/>
                  <a:pt x="12265" y="7685"/>
                </a:cubicBezTo>
                <a:cubicBezTo>
                  <a:pt x="12293" y="7624"/>
                  <a:pt x="12316" y="7474"/>
                  <a:pt x="12316" y="7353"/>
                </a:cubicBezTo>
                <a:cubicBezTo>
                  <a:pt x="12316" y="7155"/>
                  <a:pt x="12306" y="7124"/>
                  <a:pt x="12210" y="7034"/>
                </a:cubicBezTo>
                <a:cubicBezTo>
                  <a:pt x="12123" y="6952"/>
                  <a:pt x="12066" y="6932"/>
                  <a:pt x="11912" y="6932"/>
                </a:cubicBezTo>
                <a:cubicBezTo>
                  <a:pt x="11808" y="6932"/>
                  <a:pt x="11676" y="6960"/>
                  <a:pt x="11619" y="6993"/>
                </a:cubicBezTo>
                <a:lnTo>
                  <a:pt x="11515" y="7053"/>
                </a:lnTo>
                <a:lnTo>
                  <a:pt x="11602" y="6860"/>
                </a:lnTo>
                <a:cubicBezTo>
                  <a:pt x="11650" y="6754"/>
                  <a:pt x="11699" y="6595"/>
                  <a:pt x="11712" y="6509"/>
                </a:cubicBezTo>
                <a:cubicBezTo>
                  <a:pt x="11732" y="6365"/>
                  <a:pt x="11723" y="6340"/>
                  <a:pt x="11611" y="6215"/>
                </a:cubicBezTo>
                <a:cubicBezTo>
                  <a:pt x="11501" y="6091"/>
                  <a:pt x="11471" y="6079"/>
                  <a:pt x="11297" y="6079"/>
                </a:cubicBezTo>
                <a:cubicBezTo>
                  <a:pt x="11191" y="6079"/>
                  <a:pt x="11066" y="6094"/>
                  <a:pt x="11017" y="6115"/>
                </a:cubicBezTo>
                <a:cubicBezTo>
                  <a:pt x="10913" y="6159"/>
                  <a:pt x="10908" y="6141"/>
                  <a:pt x="10983" y="5982"/>
                </a:cubicBezTo>
                <a:cubicBezTo>
                  <a:pt x="11013" y="5918"/>
                  <a:pt x="11046" y="5772"/>
                  <a:pt x="11057" y="5660"/>
                </a:cubicBezTo>
                <a:cubicBezTo>
                  <a:pt x="11075" y="5463"/>
                  <a:pt x="11072" y="5453"/>
                  <a:pt x="10943" y="5317"/>
                </a:cubicBezTo>
                <a:cubicBezTo>
                  <a:pt x="10815" y="5183"/>
                  <a:pt x="10800" y="5177"/>
                  <a:pt x="10615" y="5197"/>
                </a:cubicBezTo>
                <a:cubicBezTo>
                  <a:pt x="10509" y="5208"/>
                  <a:pt x="10394" y="5230"/>
                  <a:pt x="10360" y="5245"/>
                </a:cubicBezTo>
                <a:cubicBezTo>
                  <a:pt x="10305" y="5269"/>
                  <a:pt x="10302" y="5257"/>
                  <a:pt x="10322" y="5161"/>
                </a:cubicBezTo>
                <a:cubicBezTo>
                  <a:pt x="10335" y="5099"/>
                  <a:pt x="10365" y="4998"/>
                  <a:pt x="10392" y="4936"/>
                </a:cubicBezTo>
                <a:cubicBezTo>
                  <a:pt x="10479" y="4731"/>
                  <a:pt x="10455" y="4624"/>
                  <a:pt x="10267" y="4405"/>
                </a:cubicBezTo>
                <a:cubicBezTo>
                  <a:pt x="10171" y="4294"/>
                  <a:pt x="10093" y="4189"/>
                  <a:pt x="10093" y="4172"/>
                </a:cubicBezTo>
                <a:cubicBezTo>
                  <a:pt x="10093" y="4156"/>
                  <a:pt x="10066" y="4113"/>
                  <a:pt x="10034" y="4077"/>
                </a:cubicBezTo>
                <a:cubicBezTo>
                  <a:pt x="9989" y="4026"/>
                  <a:pt x="9985" y="3997"/>
                  <a:pt x="10015" y="3944"/>
                </a:cubicBezTo>
                <a:cubicBezTo>
                  <a:pt x="10036" y="3906"/>
                  <a:pt x="10064" y="3806"/>
                  <a:pt x="10078" y="3724"/>
                </a:cubicBezTo>
                <a:cubicBezTo>
                  <a:pt x="10091" y="3641"/>
                  <a:pt x="10114" y="3557"/>
                  <a:pt x="10129" y="3535"/>
                </a:cubicBezTo>
                <a:cubicBezTo>
                  <a:pt x="10222" y="3401"/>
                  <a:pt x="10308" y="2302"/>
                  <a:pt x="10237" y="2139"/>
                </a:cubicBezTo>
                <a:cubicBezTo>
                  <a:pt x="10218" y="2095"/>
                  <a:pt x="10176" y="1993"/>
                  <a:pt x="10144" y="1912"/>
                </a:cubicBezTo>
                <a:cubicBezTo>
                  <a:pt x="10104" y="1812"/>
                  <a:pt x="9969" y="1660"/>
                  <a:pt x="9723" y="1436"/>
                </a:cubicBezTo>
                <a:cubicBezTo>
                  <a:pt x="9525" y="1255"/>
                  <a:pt x="9351" y="1108"/>
                  <a:pt x="9335" y="1108"/>
                </a:cubicBezTo>
                <a:cubicBezTo>
                  <a:pt x="9320" y="1108"/>
                  <a:pt x="9162" y="976"/>
                  <a:pt x="8983" y="816"/>
                </a:cubicBezTo>
                <a:cubicBezTo>
                  <a:pt x="8805" y="656"/>
                  <a:pt x="8643" y="526"/>
                  <a:pt x="8625" y="526"/>
                </a:cubicBezTo>
                <a:cubicBezTo>
                  <a:pt x="8607" y="526"/>
                  <a:pt x="8512" y="448"/>
                  <a:pt x="8413" y="354"/>
                </a:cubicBezTo>
                <a:cubicBezTo>
                  <a:pt x="8127" y="83"/>
                  <a:pt x="7817" y="-31"/>
                  <a:pt x="7453" y="7"/>
                </a:cubicBezTo>
                <a:close/>
                <a:moveTo>
                  <a:pt x="9879" y="4771"/>
                </a:moveTo>
                <a:cubicBezTo>
                  <a:pt x="9904" y="4760"/>
                  <a:pt x="9933" y="4760"/>
                  <a:pt x="9945" y="4773"/>
                </a:cubicBezTo>
                <a:cubicBezTo>
                  <a:pt x="9957" y="4786"/>
                  <a:pt x="9936" y="4796"/>
                  <a:pt x="9900" y="4795"/>
                </a:cubicBezTo>
                <a:cubicBezTo>
                  <a:pt x="9859" y="4793"/>
                  <a:pt x="9851" y="4784"/>
                  <a:pt x="9879" y="4771"/>
                </a:cubicBezTo>
                <a:close/>
                <a:moveTo>
                  <a:pt x="9623" y="5006"/>
                </a:moveTo>
                <a:cubicBezTo>
                  <a:pt x="9649" y="4992"/>
                  <a:pt x="9664" y="5011"/>
                  <a:pt x="9689" y="5048"/>
                </a:cubicBezTo>
                <a:cubicBezTo>
                  <a:pt x="9718" y="5091"/>
                  <a:pt x="9751" y="5191"/>
                  <a:pt x="9763" y="5271"/>
                </a:cubicBezTo>
                <a:cubicBezTo>
                  <a:pt x="9803" y="5526"/>
                  <a:pt x="10007" y="5728"/>
                  <a:pt x="10225" y="5728"/>
                </a:cubicBezTo>
                <a:cubicBezTo>
                  <a:pt x="10281" y="5728"/>
                  <a:pt x="10394" y="5703"/>
                  <a:pt x="10475" y="5671"/>
                </a:cubicBezTo>
                <a:cubicBezTo>
                  <a:pt x="10659" y="5598"/>
                  <a:pt x="10658" y="5597"/>
                  <a:pt x="10613" y="5679"/>
                </a:cubicBezTo>
                <a:cubicBezTo>
                  <a:pt x="10593" y="5717"/>
                  <a:pt x="10539" y="5818"/>
                  <a:pt x="10492" y="5903"/>
                </a:cubicBezTo>
                <a:cubicBezTo>
                  <a:pt x="10446" y="5989"/>
                  <a:pt x="10408" y="6116"/>
                  <a:pt x="10407" y="6187"/>
                </a:cubicBezTo>
                <a:cubicBezTo>
                  <a:pt x="10404" y="6467"/>
                  <a:pt x="10729" y="6645"/>
                  <a:pt x="11062" y="6545"/>
                </a:cubicBezTo>
                <a:cubicBezTo>
                  <a:pt x="11144" y="6520"/>
                  <a:pt x="11218" y="6508"/>
                  <a:pt x="11227" y="6517"/>
                </a:cubicBezTo>
                <a:cubicBezTo>
                  <a:pt x="11236" y="6527"/>
                  <a:pt x="11196" y="6594"/>
                  <a:pt x="11138" y="6665"/>
                </a:cubicBezTo>
                <a:cubicBezTo>
                  <a:pt x="11049" y="6774"/>
                  <a:pt x="11031" y="6825"/>
                  <a:pt x="11032" y="6989"/>
                </a:cubicBezTo>
                <a:cubicBezTo>
                  <a:pt x="11033" y="7289"/>
                  <a:pt x="11219" y="7476"/>
                  <a:pt x="11517" y="7476"/>
                </a:cubicBezTo>
                <a:cubicBezTo>
                  <a:pt x="11615" y="7476"/>
                  <a:pt x="11657" y="7492"/>
                  <a:pt x="11657" y="7531"/>
                </a:cubicBezTo>
                <a:cubicBezTo>
                  <a:pt x="11657" y="7561"/>
                  <a:pt x="11666" y="7614"/>
                  <a:pt x="11678" y="7647"/>
                </a:cubicBezTo>
                <a:cubicBezTo>
                  <a:pt x="11693" y="7691"/>
                  <a:pt x="11678" y="7709"/>
                  <a:pt x="11627" y="7709"/>
                </a:cubicBezTo>
                <a:cubicBezTo>
                  <a:pt x="11557" y="7709"/>
                  <a:pt x="11413" y="7845"/>
                  <a:pt x="11413" y="7910"/>
                </a:cubicBezTo>
                <a:cubicBezTo>
                  <a:pt x="11413" y="7927"/>
                  <a:pt x="11444" y="7977"/>
                  <a:pt x="11483" y="8020"/>
                </a:cubicBezTo>
                <a:lnTo>
                  <a:pt x="11553" y="8098"/>
                </a:lnTo>
                <a:lnTo>
                  <a:pt x="11471" y="8098"/>
                </a:lnTo>
                <a:cubicBezTo>
                  <a:pt x="11426" y="8098"/>
                  <a:pt x="11325" y="8150"/>
                  <a:pt x="11246" y="8214"/>
                </a:cubicBezTo>
                <a:cubicBezTo>
                  <a:pt x="11167" y="8279"/>
                  <a:pt x="11093" y="8331"/>
                  <a:pt x="11083" y="8331"/>
                </a:cubicBezTo>
                <a:cubicBezTo>
                  <a:pt x="11073" y="8331"/>
                  <a:pt x="11066" y="8238"/>
                  <a:pt x="11066" y="8126"/>
                </a:cubicBezTo>
                <a:cubicBezTo>
                  <a:pt x="11065" y="7634"/>
                  <a:pt x="10678" y="7428"/>
                  <a:pt x="10324" y="7730"/>
                </a:cubicBezTo>
                <a:lnTo>
                  <a:pt x="10163" y="7867"/>
                </a:lnTo>
                <a:lnTo>
                  <a:pt x="10163" y="7694"/>
                </a:lnTo>
                <a:cubicBezTo>
                  <a:pt x="10163" y="7598"/>
                  <a:pt x="10148" y="7508"/>
                  <a:pt x="10129" y="7495"/>
                </a:cubicBezTo>
                <a:cubicBezTo>
                  <a:pt x="10110" y="7482"/>
                  <a:pt x="10093" y="7440"/>
                  <a:pt x="10093" y="7402"/>
                </a:cubicBezTo>
                <a:cubicBezTo>
                  <a:pt x="10093" y="7284"/>
                  <a:pt x="9959" y="7130"/>
                  <a:pt x="9831" y="7103"/>
                </a:cubicBezTo>
                <a:cubicBezTo>
                  <a:pt x="9666" y="7069"/>
                  <a:pt x="9568" y="7104"/>
                  <a:pt x="9383" y="7262"/>
                </a:cubicBezTo>
                <a:lnTo>
                  <a:pt x="9224" y="7398"/>
                </a:lnTo>
                <a:lnTo>
                  <a:pt x="9224" y="7161"/>
                </a:lnTo>
                <a:cubicBezTo>
                  <a:pt x="9224" y="6871"/>
                  <a:pt x="9157" y="6730"/>
                  <a:pt x="8976" y="6638"/>
                </a:cubicBezTo>
                <a:cubicBezTo>
                  <a:pt x="8857" y="6578"/>
                  <a:pt x="8826" y="6578"/>
                  <a:pt x="8697" y="6625"/>
                </a:cubicBezTo>
                <a:cubicBezTo>
                  <a:pt x="8617" y="6655"/>
                  <a:pt x="8509" y="6718"/>
                  <a:pt x="8457" y="6767"/>
                </a:cubicBezTo>
                <a:lnTo>
                  <a:pt x="8362" y="6856"/>
                </a:lnTo>
                <a:lnTo>
                  <a:pt x="8337" y="6775"/>
                </a:lnTo>
                <a:cubicBezTo>
                  <a:pt x="8325" y="6731"/>
                  <a:pt x="8326" y="6682"/>
                  <a:pt x="8339" y="6667"/>
                </a:cubicBezTo>
                <a:cubicBezTo>
                  <a:pt x="8569" y="6419"/>
                  <a:pt x="9080" y="5768"/>
                  <a:pt x="9189" y="5584"/>
                </a:cubicBezTo>
                <a:cubicBezTo>
                  <a:pt x="9269" y="5451"/>
                  <a:pt x="9402" y="5258"/>
                  <a:pt x="9485" y="5156"/>
                </a:cubicBezTo>
                <a:cubicBezTo>
                  <a:pt x="9558" y="5066"/>
                  <a:pt x="9597" y="5020"/>
                  <a:pt x="9623" y="500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1" name="medium.png" descr="mediu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7366" y="8633530"/>
            <a:ext cx="8020276" cy="3721409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molecule interferometry (103 atoms)"/>
          <p:cNvSpPr txBox="1"/>
          <p:nvPr/>
        </p:nvSpPr>
        <p:spPr>
          <a:xfrm>
            <a:off x="2722479" y="12504859"/>
            <a:ext cx="7756932" cy="587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/>
            </a:pPr>
            <a:r>
              <a:rPr b="1" dirty="0"/>
              <a:t>molecule interferometry (10</a:t>
            </a:r>
            <a:r>
              <a:rPr b="1" baseline="31999" dirty="0"/>
              <a:t>3</a:t>
            </a:r>
            <a:r>
              <a:rPr b="1" dirty="0"/>
              <a:t> atoms)</a:t>
            </a:r>
          </a:p>
        </p:txBody>
      </p:sp>
      <p:sp>
        <p:nvSpPr>
          <p:cNvPr id="243" name="levitated particles (107-1010 atoms)"/>
          <p:cNvSpPr txBox="1"/>
          <p:nvPr/>
        </p:nvSpPr>
        <p:spPr>
          <a:xfrm>
            <a:off x="13760139" y="7097707"/>
            <a:ext cx="7377019" cy="587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/>
            </a:pPr>
            <a:r>
              <a:rPr b="1" dirty="0"/>
              <a:t>levitated particles (10</a:t>
            </a:r>
            <a:r>
              <a:rPr b="1" baseline="31999" dirty="0"/>
              <a:t>7</a:t>
            </a:r>
            <a:r>
              <a:rPr b="1" dirty="0"/>
              <a:t>-10</a:t>
            </a:r>
            <a:r>
              <a:rPr b="1" baseline="31999" dirty="0"/>
              <a:t>10 </a:t>
            </a:r>
            <a:r>
              <a:rPr b="1" dirty="0"/>
              <a:t>atoms)</a:t>
            </a:r>
          </a:p>
        </p:txBody>
      </p:sp>
      <p:sp>
        <p:nvSpPr>
          <p:cNvPr id="244" name="nano-mechanical oscillators (107-1017 atoms)"/>
          <p:cNvSpPr txBox="1"/>
          <p:nvPr/>
        </p:nvSpPr>
        <p:spPr>
          <a:xfrm>
            <a:off x="12722676" y="12504859"/>
            <a:ext cx="9622827" cy="587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/>
            </a:pPr>
            <a:r>
              <a:rPr b="1" dirty="0"/>
              <a:t>nano-mechanical oscillators (10</a:t>
            </a:r>
            <a:r>
              <a:rPr b="1" baseline="31999" dirty="0"/>
              <a:t>7</a:t>
            </a:r>
            <a:r>
              <a:rPr b="1" dirty="0"/>
              <a:t>-10</a:t>
            </a:r>
            <a:r>
              <a:rPr b="1" baseline="31999" dirty="0"/>
              <a:t>17 </a:t>
            </a:r>
            <a:r>
              <a:rPr b="1" dirty="0"/>
              <a:t>atoms)</a:t>
            </a:r>
          </a:p>
        </p:txBody>
      </p:sp>
      <p:pic>
        <p:nvPicPr>
          <p:cNvPr id="245" name="PW-2017-01-17-Chen-quantum.jpg" descr="PW-2017-01-17-Chen-quantum.jpg"/>
          <p:cNvPicPr>
            <a:picLocks noChangeAspect="1"/>
          </p:cNvPicPr>
          <p:nvPr/>
        </p:nvPicPr>
        <p:blipFill>
          <a:blip r:embed="rId5"/>
          <a:srcRect t="10170" r="6713" b="2"/>
          <a:stretch>
            <a:fillRect/>
          </a:stretch>
        </p:blipFill>
        <p:spPr>
          <a:xfrm>
            <a:off x="14579049" y="8107839"/>
            <a:ext cx="6112836" cy="39269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278" y="0"/>
                </a:moveTo>
                <a:cubicBezTo>
                  <a:pt x="13070" y="0"/>
                  <a:pt x="12851" y="7"/>
                  <a:pt x="12635" y="23"/>
                </a:cubicBezTo>
                <a:cubicBezTo>
                  <a:pt x="10676" y="166"/>
                  <a:pt x="9067" y="783"/>
                  <a:pt x="7608" y="1951"/>
                </a:cubicBezTo>
                <a:cubicBezTo>
                  <a:pt x="7390" y="2125"/>
                  <a:pt x="6834" y="2656"/>
                  <a:pt x="6811" y="2712"/>
                </a:cubicBezTo>
                <a:cubicBezTo>
                  <a:pt x="6801" y="2738"/>
                  <a:pt x="6724" y="2833"/>
                  <a:pt x="6641" y="2924"/>
                </a:cubicBezTo>
                <a:cubicBezTo>
                  <a:pt x="6329" y="3266"/>
                  <a:pt x="6227" y="3404"/>
                  <a:pt x="5921" y="3889"/>
                </a:cubicBezTo>
                <a:cubicBezTo>
                  <a:pt x="5571" y="4444"/>
                  <a:pt x="5326" y="4968"/>
                  <a:pt x="5163" y="5510"/>
                </a:cubicBezTo>
                <a:cubicBezTo>
                  <a:pt x="5017" y="5997"/>
                  <a:pt x="5004" y="6052"/>
                  <a:pt x="4980" y="6230"/>
                </a:cubicBezTo>
                <a:cubicBezTo>
                  <a:pt x="4941" y="6532"/>
                  <a:pt x="4888" y="6670"/>
                  <a:pt x="4800" y="6704"/>
                </a:cubicBezTo>
                <a:cubicBezTo>
                  <a:pt x="4753" y="6723"/>
                  <a:pt x="4178" y="6711"/>
                  <a:pt x="3523" y="6677"/>
                </a:cubicBezTo>
                <a:cubicBezTo>
                  <a:pt x="2868" y="6643"/>
                  <a:pt x="1808" y="6601"/>
                  <a:pt x="1166" y="6583"/>
                </a:cubicBezTo>
                <a:lnTo>
                  <a:pt x="0" y="6551"/>
                </a:lnTo>
                <a:lnTo>
                  <a:pt x="0" y="6639"/>
                </a:lnTo>
                <a:lnTo>
                  <a:pt x="8" y="7080"/>
                </a:lnTo>
                <a:lnTo>
                  <a:pt x="18" y="7612"/>
                </a:lnTo>
                <a:lnTo>
                  <a:pt x="497" y="7624"/>
                </a:lnTo>
                <a:cubicBezTo>
                  <a:pt x="761" y="7632"/>
                  <a:pt x="1400" y="7667"/>
                  <a:pt x="1919" y="7700"/>
                </a:cubicBezTo>
                <a:cubicBezTo>
                  <a:pt x="2437" y="7732"/>
                  <a:pt x="3298" y="7774"/>
                  <a:pt x="3831" y="7793"/>
                </a:cubicBezTo>
                <a:cubicBezTo>
                  <a:pt x="4639" y="7822"/>
                  <a:pt x="4805" y="7840"/>
                  <a:pt x="4831" y="7904"/>
                </a:cubicBezTo>
                <a:cubicBezTo>
                  <a:pt x="4848" y="7947"/>
                  <a:pt x="4862" y="8101"/>
                  <a:pt x="4862" y="8249"/>
                </a:cubicBezTo>
                <a:cubicBezTo>
                  <a:pt x="4862" y="8397"/>
                  <a:pt x="4885" y="8606"/>
                  <a:pt x="4911" y="8713"/>
                </a:cubicBezTo>
                <a:cubicBezTo>
                  <a:pt x="5269" y="10196"/>
                  <a:pt x="5427" y="10562"/>
                  <a:pt x="5759" y="10679"/>
                </a:cubicBezTo>
                <a:cubicBezTo>
                  <a:pt x="5840" y="10707"/>
                  <a:pt x="6210" y="10742"/>
                  <a:pt x="6583" y="10757"/>
                </a:cubicBezTo>
                <a:cubicBezTo>
                  <a:pt x="7383" y="10790"/>
                  <a:pt x="7616" y="10846"/>
                  <a:pt x="7757" y="11037"/>
                </a:cubicBezTo>
                <a:cubicBezTo>
                  <a:pt x="7812" y="11112"/>
                  <a:pt x="7894" y="11210"/>
                  <a:pt x="7937" y="11254"/>
                </a:cubicBezTo>
                <a:cubicBezTo>
                  <a:pt x="8013" y="11332"/>
                  <a:pt x="8007" y="11338"/>
                  <a:pt x="7637" y="11647"/>
                </a:cubicBezTo>
                <a:cubicBezTo>
                  <a:pt x="7430" y="11820"/>
                  <a:pt x="7071" y="12112"/>
                  <a:pt x="6839" y="12300"/>
                </a:cubicBezTo>
                <a:cubicBezTo>
                  <a:pt x="5913" y="13047"/>
                  <a:pt x="5572" y="13328"/>
                  <a:pt x="5540" y="13363"/>
                </a:cubicBezTo>
                <a:cubicBezTo>
                  <a:pt x="5522" y="13384"/>
                  <a:pt x="5361" y="13522"/>
                  <a:pt x="5181" y="13671"/>
                </a:cubicBezTo>
                <a:cubicBezTo>
                  <a:pt x="4853" y="13941"/>
                  <a:pt x="4852" y="13942"/>
                  <a:pt x="4684" y="13882"/>
                </a:cubicBezTo>
                <a:cubicBezTo>
                  <a:pt x="4591" y="13850"/>
                  <a:pt x="4360" y="13695"/>
                  <a:pt x="4171" y="13540"/>
                </a:cubicBezTo>
                <a:cubicBezTo>
                  <a:pt x="3981" y="13385"/>
                  <a:pt x="3796" y="13260"/>
                  <a:pt x="3758" y="13260"/>
                </a:cubicBezTo>
                <a:cubicBezTo>
                  <a:pt x="3669" y="13260"/>
                  <a:pt x="3414" y="13014"/>
                  <a:pt x="2210" y="11775"/>
                </a:cubicBezTo>
                <a:cubicBezTo>
                  <a:pt x="1843" y="11398"/>
                  <a:pt x="1478" y="11032"/>
                  <a:pt x="1399" y="10964"/>
                </a:cubicBezTo>
                <a:cubicBezTo>
                  <a:pt x="1320" y="10895"/>
                  <a:pt x="1104" y="10681"/>
                  <a:pt x="918" y="10487"/>
                </a:cubicBezTo>
                <a:cubicBezTo>
                  <a:pt x="559" y="10115"/>
                  <a:pt x="198" y="9793"/>
                  <a:pt x="74" y="9734"/>
                </a:cubicBezTo>
                <a:lnTo>
                  <a:pt x="0" y="9699"/>
                </a:lnTo>
                <a:lnTo>
                  <a:pt x="0" y="13126"/>
                </a:lnTo>
                <a:lnTo>
                  <a:pt x="0" y="16554"/>
                </a:lnTo>
                <a:lnTo>
                  <a:pt x="86" y="16554"/>
                </a:lnTo>
                <a:cubicBezTo>
                  <a:pt x="133" y="16554"/>
                  <a:pt x="261" y="16636"/>
                  <a:pt x="369" y="16736"/>
                </a:cubicBezTo>
                <a:cubicBezTo>
                  <a:pt x="478" y="16835"/>
                  <a:pt x="576" y="16915"/>
                  <a:pt x="588" y="16915"/>
                </a:cubicBezTo>
                <a:cubicBezTo>
                  <a:pt x="599" y="16915"/>
                  <a:pt x="643" y="16966"/>
                  <a:pt x="685" y="17028"/>
                </a:cubicBezTo>
                <a:cubicBezTo>
                  <a:pt x="804" y="17203"/>
                  <a:pt x="783" y="17304"/>
                  <a:pt x="612" y="17378"/>
                </a:cubicBezTo>
                <a:cubicBezTo>
                  <a:pt x="487" y="17433"/>
                  <a:pt x="428" y="17432"/>
                  <a:pt x="256" y="17366"/>
                </a:cubicBezTo>
                <a:cubicBezTo>
                  <a:pt x="142" y="17322"/>
                  <a:pt x="40" y="17297"/>
                  <a:pt x="26" y="17310"/>
                </a:cubicBezTo>
                <a:cubicBezTo>
                  <a:pt x="12" y="17323"/>
                  <a:pt x="0" y="18294"/>
                  <a:pt x="0" y="19468"/>
                </a:cubicBezTo>
                <a:lnTo>
                  <a:pt x="0" y="21600"/>
                </a:lnTo>
                <a:lnTo>
                  <a:pt x="5939" y="21600"/>
                </a:lnTo>
                <a:cubicBezTo>
                  <a:pt x="10051" y="21600"/>
                  <a:pt x="11876" y="21584"/>
                  <a:pt x="11876" y="21547"/>
                </a:cubicBezTo>
                <a:cubicBezTo>
                  <a:pt x="11876" y="21517"/>
                  <a:pt x="11829" y="21454"/>
                  <a:pt x="11772" y="21406"/>
                </a:cubicBezTo>
                <a:cubicBezTo>
                  <a:pt x="11481" y="21158"/>
                  <a:pt x="10955" y="20623"/>
                  <a:pt x="10189" y="19795"/>
                </a:cubicBezTo>
                <a:cubicBezTo>
                  <a:pt x="9925" y="19511"/>
                  <a:pt x="9677" y="19256"/>
                  <a:pt x="9637" y="19231"/>
                </a:cubicBezTo>
                <a:cubicBezTo>
                  <a:pt x="9597" y="19205"/>
                  <a:pt x="9182" y="18788"/>
                  <a:pt x="8715" y="18303"/>
                </a:cubicBezTo>
                <a:cubicBezTo>
                  <a:pt x="8249" y="17819"/>
                  <a:pt x="7842" y="17408"/>
                  <a:pt x="7812" y="17391"/>
                </a:cubicBezTo>
                <a:cubicBezTo>
                  <a:pt x="7781" y="17374"/>
                  <a:pt x="7672" y="17271"/>
                  <a:pt x="7567" y="17162"/>
                </a:cubicBezTo>
                <a:cubicBezTo>
                  <a:pt x="7463" y="17052"/>
                  <a:pt x="7351" y="16948"/>
                  <a:pt x="7318" y="16927"/>
                </a:cubicBezTo>
                <a:cubicBezTo>
                  <a:pt x="7285" y="16907"/>
                  <a:pt x="7088" y="16714"/>
                  <a:pt x="6879" y="16499"/>
                </a:cubicBezTo>
                <a:cubicBezTo>
                  <a:pt x="6671" y="16284"/>
                  <a:pt x="6431" y="16045"/>
                  <a:pt x="6345" y="15969"/>
                </a:cubicBezTo>
                <a:cubicBezTo>
                  <a:pt x="6259" y="15893"/>
                  <a:pt x="6147" y="15745"/>
                  <a:pt x="6097" y="15639"/>
                </a:cubicBezTo>
                <a:cubicBezTo>
                  <a:pt x="6048" y="15534"/>
                  <a:pt x="5964" y="15379"/>
                  <a:pt x="5913" y="15296"/>
                </a:cubicBezTo>
                <a:cubicBezTo>
                  <a:pt x="5848" y="15193"/>
                  <a:pt x="5831" y="15132"/>
                  <a:pt x="5854" y="15095"/>
                </a:cubicBezTo>
                <a:cubicBezTo>
                  <a:pt x="5873" y="15065"/>
                  <a:pt x="5888" y="14965"/>
                  <a:pt x="5888" y="14873"/>
                </a:cubicBezTo>
                <a:cubicBezTo>
                  <a:pt x="5888" y="14705"/>
                  <a:pt x="5929" y="14630"/>
                  <a:pt x="6021" y="14623"/>
                </a:cubicBezTo>
                <a:cubicBezTo>
                  <a:pt x="6250" y="14607"/>
                  <a:pt x="6517" y="14376"/>
                  <a:pt x="6517" y="14192"/>
                </a:cubicBezTo>
                <a:cubicBezTo>
                  <a:pt x="6517" y="14153"/>
                  <a:pt x="6571" y="14015"/>
                  <a:pt x="6638" y="13888"/>
                </a:cubicBezTo>
                <a:cubicBezTo>
                  <a:pt x="6758" y="13661"/>
                  <a:pt x="6833" y="13595"/>
                  <a:pt x="7407" y="13202"/>
                </a:cubicBezTo>
                <a:cubicBezTo>
                  <a:pt x="7506" y="13135"/>
                  <a:pt x="7847" y="12875"/>
                  <a:pt x="8165" y="12627"/>
                </a:cubicBezTo>
                <a:cubicBezTo>
                  <a:pt x="8759" y="12164"/>
                  <a:pt x="8914" y="12097"/>
                  <a:pt x="9002" y="12262"/>
                </a:cubicBezTo>
                <a:cubicBezTo>
                  <a:pt x="9027" y="12308"/>
                  <a:pt x="9112" y="12390"/>
                  <a:pt x="9191" y="12443"/>
                </a:cubicBezTo>
                <a:lnTo>
                  <a:pt x="9335" y="12539"/>
                </a:lnTo>
                <a:lnTo>
                  <a:pt x="9313" y="13353"/>
                </a:lnTo>
                <a:lnTo>
                  <a:pt x="9288" y="14167"/>
                </a:lnTo>
                <a:lnTo>
                  <a:pt x="9386" y="14319"/>
                </a:lnTo>
                <a:cubicBezTo>
                  <a:pt x="9536" y="14552"/>
                  <a:pt x="9751" y="14690"/>
                  <a:pt x="10177" y="14833"/>
                </a:cubicBezTo>
                <a:cubicBezTo>
                  <a:pt x="11340" y="15220"/>
                  <a:pt x="12147" y="15340"/>
                  <a:pt x="13414" y="15304"/>
                </a:cubicBezTo>
                <a:cubicBezTo>
                  <a:pt x="14717" y="15267"/>
                  <a:pt x="15444" y="15130"/>
                  <a:pt x="16539" y="14719"/>
                </a:cubicBezTo>
                <a:cubicBezTo>
                  <a:pt x="16822" y="14613"/>
                  <a:pt x="17842" y="14103"/>
                  <a:pt x="18010" y="13983"/>
                </a:cubicBezTo>
                <a:cubicBezTo>
                  <a:pt x="18083" y="13932"/>
                  <a:pt x="18300" y="13780"/>
                  <a:pt x="18491" y="13646"/>
                </a:cubicBezTo>
                <a:cubicBezTo>
                  <a:pt x="18682" y="13511"/>
                  <a:pt x="18853" y="13382"/>
                  <a:pt x="18872" y="13361"/>
                </a:cubicBezTo>
                <a:cubicBezTo>
                  <a:pt x="18890" y="13339"/>
                  <a:pt x="18971" y="13263"/>
                  <a:pt x="19053" y="13194"/>
                </a:cubicBezTo>
                <a:cubicBezTo>
                  <a:pt x="19673" y="12673"/>
                  <a:pt x="20008" y="12302"/>
                  <a:pt x="20402" y="11697"/>
                </a:cubicBezTo>
                <a:cubicBezTo>
                  <a:pt x="20859" y="10994"/>
                  <a:pt x="21263" y="10061"/>
                  <a:pt x="21433" y="9313"/>
                </a:cubicBezTo>
                <a:cubicBezTo>
                  <a:pt x="21471" y="9147"/>
                  <a:pt x="21511" y="8841"/>
                  <a:pt x="21522" y="8635"/>
                </a:cubicBezTo>
                <a:cubicBezTo>
                  <a:pt x="21533" y="8429"/>
                  <a:pt x="21557" y="8249"/>
                  <a:pt x="21572" y="8234"/>
                </a:cubicBezTo>
                <a:cubicBezTo>
                  <a:pt x="21591" y="8216"/>
                  <a:pt x="21600" y="8011"/>
                  <a:pt x="21600" y="7796"/>
                </a:cubicBezTo>
                <a:cubicBezTo>
                  <a:pt x="21599" y="7580"/>
                  <a:pt x="21589" y="7356"/>
                  <a:pt x="21571" y="7299"/>
                </a:cubicBezTo>
                <a:cubicBezTo>
                  <a:pt x="21554" y="7250"/>
                  <a:pt x="21523" y="7035"/>
                  <a:pt x="21503" y="6823"/>
                </a:cubicBezTo>
                <a:cubicBezTo>
                  <a:pt x="21482" y="6611"/>
                  <a:pt x="21450" y="6417"/>
                  <a:pt x="21433" y="6389"/>
                </a:cubicBezTo>
                <a:cubicBezTo>
                  <a:pt x="21415" y="6362"/>
                  <a:pt x="21401" y="6303"/>
                  <a:pt x="21401" y="6258"/>
                </a:cubicBezTo>
                <a:cubicBezTo>
                  <a:pt x="21401" y="6214"/>
                  <a:pt x="21374" y="6097"/>
                  <a:pt x="21341" y="5999"/>
                </a:cubicBezTo>
                <a:cubicBezTo>
                  <a:pt x="21307" y="5900"/>
                  <a:pt x="21268" y="5755"/>
                  <a:pt x="21256" y="5679"/>
                </a:cubicBezTo>
                <a:cubicBezTo>
                  <a:pt x="21234" y="5538"/>
                  <a:pt x="21072" y="5100"/>
                  <a:pt x="20918" y="4764"/>
                </a:cubicBezTo>
                <a:cubicBezTo>
                  <a:pt x="20633" y="4142"/>
                  <a:pt x="19632" y="2772"/>
                  <a:pt x="19160" y="2357"/>
                </a:cubicBezTo>
                <a:cubicBezTo>
                  <a:pt x="18540" y="1810"/>
                  <a:pt x="17667" y="1194"/>
                  <a:pt x="17151" y="938"/>
                </a:cubicBezTo>
                <a:cubicBezTo>
                  <a:pt x="16933" y="830"/>
                  <a:pt x="15973" y="444"/>
                  <a:pt x="15761" y="381"/>
                </a:cubicBezTo>
                <a:cubicBezTo>
                  <a:pt x="15337" y="253"/>
                  <a:pt x="14353" y="67"/>
                  <a:pt x="13859" y="23"/>
                </a:cubicBezTo>
                <a:cubicBezTo>
                  <a:pt x="13684" y="7"/>
                  <a:pt x="13486" y="0"/>
                  <a:pt x="13278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1280</Words>
  <Application>Microsoft Office PowerPoint</Application>
  <PresentationFormat>Custom</PresentationFormat>
  <Paragraphs>166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Catalina Oana Curceanu</cp:lastModifiedBy>
  <cp:revision>12</cp:revision>
  <dcterms:modified xsi:type="dcterms:W3CDTF">2025-07-06T11:47:13Z</dcterms:modified>
</cp:coreProperties>
</file>