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2" r:id="rId2"/>
    <p:sldId id="283" r:id="rId3"/>
    <p:sldId id="264" r:id="rId4"/>
    <p:sldId id="265" r:id="rId5"/>
    <p:sldId id="259" r:id="rId6"/>
    <p:sldId id="261" r:id="rId7"/>
    <p:sldId id="262" r:id="rId8"/>
    <p:sldId id="263" r:id="rId9"/>
    <p:sldId id="268" r:id="rId10"/>
    <p:sldId id="270" r:id="rId11"/>
    <p:sldId id="271" r:id="rId12"/>
    <p:sldId id="303" r:id="rId13"/>
    <p:sldId id="304" r:id="rId14"/>
    <p:sldId id="272" r:id="rId15"/>
    <p:sldId id="307" r:id="rId16"/>
    <p:sldId id="278" r:id="rId17"/>
    <p:sldId id="280" r:id="rId18"/>
    <p:sldId id="299" r:id="rId19"/>
    <p:sldId id="308" r:id="rId20"/>
    <p:sldId id="310" r:id="rId21"/>
    <p:sldId id="309" r:id="rId22"/>
    <p:sldId id="305" r:id="rId23"/>
    <p:sldId id="285" r:id="rId24"/>
    <p:sldId id="297" r:id="rId25"/>
    <p:sldId id="294" r:id="rId26"/>
    <p:sldId id="295" r:id="rId27"/>
    <p:sldId id="296" r:id="rId28"/>
    <p:sldId id="298" r:id="rId29"/>
    <p:sldId id="287" r:id="rId30"/>
    <p:sldId id="288" r:id="rId31"/>
    <p:sldId id="289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FF"/>
    <a:srgbClr val="B2B2B2"/>
    <a:srgbClr val="FF0000"/>
    <a:srgbClr val="808080"/>
    <a:srgbClr val="75C4FF"/>
    <a:srgbClr val="DEEBF7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7125A-C4CF-4AF3-9ED8-3920A71C31C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59CD0-C91E-4C47-B535-BB9F51B956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409CAA-4123-451A-A323-73103B71C01D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en-US" sz="2000" i="1">
                <a:latin typeface="Arial" panose="020B0604020202020204" pitchFamily="34" charset="0"/>
                <a:ea typeface="Microsoft YaHei" panose="020B0503020204020204" pitchFamily="34" charset="-122"/>
              </a:rPr>
              <a:t>Abbiamo scelto l’eccitazione elettrostatica   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en-US" sz="2000" i="1"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en-US" sz="2000" i="1">
                <a:latin typeface="Arial" panose="020B0604020202020204" pitchFamily="34" charset="0"/>
                <a:ea typeface="Microsoft YaHei" panose="020B0503020204020204" pitchFamily="34" charset="-122"/>
              </a:rPr>
              <a:t>WP1: Progettazione e realizzazione di dispositivi -  si vuole eccitare il sistema dall’interno con risulatate forze nulla 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en-US" sz="2000" i="1"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en-US" sz="2000" i="1">
                <a:latin typeface="Arial" panose="020B0604020202020204" pitchFamily="34" charset="0"/>
                <a:ea typeface="Microsoft YaHei" panose="020B0503020204020204" pitchFamily="34" charset="-122"/>
              </a:rPr>
              <a:t>Dobbiamo discriminare la componente gravitazionale dai rumori con una misura in risonanza.  La membrana risuona a 200k Hz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en-US" sz="2000" i="1"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altLang="en-US" sz="2200" i="1">
                <a:latin typeface="Helvetica Neue" charset="0"/>
                <a:cs typeface="Helvetica Neue" charset="0"/>
              </a:rPr>
              <a:t>Siamo passati all’attuazione elettrostatica osservado la forza 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en-US" sz="2200">
              <a:latin typeface="Arial" panose="020B0604020202020204" pitchFamily="34" charset="0"/>
              <a:cs typeface="Helvetica Neue" charset="0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en-US" sz="2200">
              <a:latin typeface="Arial" panose="020B0604020202020204" pitchFamily="34" charset="0"/>
              <a:cs typeface="Helvetica Neue" charset="0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altLang="en-US" sz="2200">
              <a:latin typeface="Arial" panose="020B0604020202020204" pitchFamily="34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2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C6831B-7A6A-4F12-9A3A-9EBA96B8FAC2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43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C6831B-7A6A-4F12-9A3A-9EBA96B8FAC2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92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C6831B-7A6A-4F12-9A3A-9EBA96B8FAC2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05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C6831B-7A6A-4F12-9A3A-9EBA96B8FAC2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93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fb3533e9e_1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afb3533e9e_1_1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517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FC5F6-D772-4AC8-9C44-7B16CDEBBA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6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FC5F6-D772-4AC8-9C44-7B16CDEBBA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fb3533e9e_1_1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afb3533e9e_1_1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88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7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2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1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6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9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9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3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DAFCD-7116-4719-9B28-F93BAA627B78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0B5BC-537C-4D5B-9C97-818851F3CA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70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7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1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0.jpeg"/><Relationship Id="rId2" Type="http://schemas.openxmlformats.org/officeDocument/2006/relationships/image" Target="../media/image1.jpe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19" Type="http://schemas.openxmlformats.org/officeDocument/2006/relationships/image" Target="../media/image92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mping Village Internazionale Firenze, Vacaciones Toscan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8425"/>
            <a:ext cx="12182751" cy="811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9F65A2-FC56-4FD5-BAC9-CACDA5BCA010}"/>
              </a:ext>
            </a:extLst>
          </p:cNvPr>
          <p:cNvSpPr txBox="1"/>
          <p:nvPr/>
        </p:nvSpPr>
        <p:spPr>
          <a:xfrm>
            <a:off x="274395" y="623630"/>
            <a:ext cx="6745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-apple-system"/>
              </a:rPr>
              <a:t>Exploring gravity with micro-mechanical oscillators</a:t>
            </a:r>
            <a:endParaRPr lang="it-IT" sz="4000" dirty="0">
              <a:solidFill>
                <a:srgbClr val="0070C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57522" y="3131289"/>
            <a:ext cx="5500914" cy="1277273"/>
            <a:chOff x="357522" y="4059553"/>
            <a:chExt cx="5500914" cy="1277273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7E1F63B7-97CE-B35E-BABF-886ECC36F74E}"/>
                </a:ext>
              </a:extLst>
            </p:cNvPr>
            <p:cNvSpPr txBox="1"/>
            <p:nvPr/>
          </p:nvSpPr>
          <p:spPr>
            <a:xfrm>
              <a:off x="357522" y="4059553"/>
              <a:ext cx="5500914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it-IT" sz="2800" i="1" dirty="0" smtClean="0">
                  <a:solidFill>
                    <a:srgbClr val="002060"/>
                  </a:solidFill>
                </a:rPr>
                <a:t>Francesco Marin</a:t>
              </a:r>
            </a:p>
            <a:p>
              <a:pPr>
                <a:lnSpc>
                  <a:spcPct val="120000"/>
                </a:lnSpc>
              </a:pPr>
              <a:r>
                <a:rPr lang="it-IT" sz="1600" dirty="0">
                  <a:solidFill>
                    <a:srgbClr val="002060"/>
                  </a:solidFill>
                </a:rPr>
                <a:t>	</a:t>
              </a:r>
              <a:r>
                <a:rPr lang="it-IT" sz="1600" dirty="0" smtClean="0">
                  <a:solidFill>
                    <a:srgbClr val="002060"/>
                  </a:solidFill>
                </a:rPr>
                <a:t>Dipartimento di Fisica e Astronomia </a:t>
              </a:r>
            </a:p>
            <a:p>
              <a:pPr>
                <a:lnSpc>
                  <a:spcPct val="120000"/>
                </a:lnSpc>
              </a:pPr>
              <a:r>
                <a:rPr lang="it-IT" sz="1600" dirty="0">
                  <a:solidFill>
                    <a:srgbClr val="002060"/>
                  </a:solidFill>
                </a:rPr>
                <a:t>	</a:t>
              </a:r>
              <a:r>
                <a:rPr lang="it-IT" sz="1600" dirty="0" smtClean="0">
                  <a:solidFill>
                    <a:srgbClr val="002060"/>
                  </a:solidFill>
                </a:rPr>
                <a:t>Università di Firenze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  <p:pic>
          <p:nvPicPr>
            <p:cNvPr id="7" name="unifi.png" descr="unifi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453" y="4668131"/>
              <a:ext cx="660274" cy="64607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9" name="Gruppo 8"/>
          <p:cNvGrpSpPr/>
          <p:nvPr/>
        </p:nvGrpSpPr>
        <p:grpSpPr>
          <a:xfrm>
            <a:off x="3609422" y="6096000"/>
            <a:ext cx="4966531" cy="710439"/>
            <a:chOff x="4537684" y="6206836"/>
            <a:chExt cx="4966531" cy="710439"/>
          </a:xfrm>
        </p:grpSpPr>
        <p:sp>
          <p:nvSpPr>
            <p:cNvPr id="4" name="CasellaDiTesto 3"/>
            <p:cNvSpPr txBox="1"/>
            <p:nvPr/>
          </p:nvSpPr>
          <p:spPr>
            <a:xfrm>
              <a:off x="6296960" y="6311098"/>
              <a:ext cx="3207255" cy="50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i="1" dirty="0" smtClean="0"/>
                <a:t>Paris</a:t>
              </a:r>
              <a:r>
                <a:rPr lang="it-IT" sz="2400" i="1" dirty="0" smtClean="0"/>
                <a:t>, </a:t>
              </a:r>
              <a:r>
                <a:rPr lang="it-IT" sz="2400" i="1" dirty="0" err="1" smtClean="0"/>
                <a:t>July</a:t>
              </a:r>
              <a:r>
                <a:rPr lang="it-IT" sz="2400" i="1" dirty="0" smtClean="0"/>
                <a:t> 7-10, 2025</a:t>
              </a:r>
              <a:endParaRPr lang="en-US" sz="2400" i="1" dirty="0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684" y="6206836"/>
              <a:ext cx="1856262" cy="710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06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7" y="1384343"/>
            <a:ext cx="6477000" cy="37433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Thermal spectra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108" y="5708072"/>
            <a:ext cx="4339891" cy="1022931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10" name="CasellaDiTesto 9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12" name="Ovale 11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grpSp>
        <p:nvGrpSpPr>
          <p:cNvPr id="16" name="Gruppo 15"/>
          <p:cNvGrpSpPr/>
          <p:nvPr/>
        </p:nvGrpSpPr>
        <p:grpSpPr>
          <a:xfrm>
            <a:off x="9596119" y="768377"/>
            <a:ext cx="2519105" cy="1362255"/>
            <a:chOff x="3852862" y="2366962"/>
            <a:chExt cx="4486275" cy="2124075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2862" y="2366962"/>
              <a:ext cx="4486275" cy="2124075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3904735" y="2421924"/>
              <a:ext cx="345989" cy="247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498764" y="5597236"/>
            <a:ext cx="407355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Thermal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occupancy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n = 5  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</a:rPr>
              <a:t>purity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 = 0.1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Decoherence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rate   1/5 s</a:t>
            </a:r>
            <a:r>
              <a:rPr lang="it-IT" baseline="30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-1</a:t>
            </a:r>
            <a:endParaRPr lang="it-IT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12619" y="6393982"/>
            <a:ext cx="320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Coherent displacement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 = 6</a:t>
            </a:r>
          </a:p>
          <a:p>
            <a:endParaRPr lang="en-US" dirty="0"/>
          </a:p>
        </p:txBody>
      </p:sp>
      <p:grpSp>
        <p:nvGrpSpPr>
          <p:cNvPr id="21" name="Gruppo 20"/>
          <p:cNvGrpSpPr/>
          <p:nvPr/>
        </p:nvGrpSpPr>
        <p:grpSpPr>
          <a:xfrm>
            <a:off x="6289963" y="1585913"/>
            <a:ext cx="5594919" cy="3541756"/>
            <a:chOff x="6188933" y="1585912"/>
            <a:chExt cx="5695950" cy="368617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8933" y="1585912"/>
              <a:ext cx="5695950" cy="3686175"/>
            </a:xfrm>
            <a:prstGeom prst="rect">
              <a:avLst/>
            </a:prstGeom>
          </p:spPr>
        </p:pic>
        <p:sp>
          <p:nvSpPr>
            <p:cNvPr id="20" name="Rettangolo 19"/>
            <p:cNvSpPr/>
            <p:nvPr/>
          </p:nvSpPr>
          <p:spPr>
            <a:xfrm>
              <a:off x="6691745" y="1662545"/>
              <a:ext cx="318655" cy="27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81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487" y="1496019"/>
            <a:ext cx="5361162" cy="3376765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>
                  <a:solidFill>
                    <a:schemeClr val="bg1"/>
                  </a:solidFill>
                </a:rPr>
                <a:t>F</a:t>
              </a:r>
              <a:r>
                <a:rPr lang="en-US" sz="4400" dirty="0" smtClean="0">
                  <a:solidFill>
                    <a:schemeClr val="bg1"/>
                  </a:solidFill>
                </a:rPr>
                <a:t>requency shift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po 7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9" name="CasellaDiTesto 8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11" name="Ovale 10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grpSp>
        <p:nvGrpSpPr>
          <p:cNvPr id="27" name="Gruppo 26"/>
          <p:cNvGrpSpPr/>
          <p:nvPr/>
        </p:nvGrpSpPr>
        <p:grpSpPr>
          <a:xfrm>
            <a:off x="110838" y="942107"/>
            <a:ext cx="4474150" cy="5766547"/>
            <a:chOff x="110838" y="942107"/>
            <a:chExt cx="4474150" cy="5766547"/>
          </a:xfrm>
        </p:grpSpPr>
        <p:grpSp>
          <p:nvGrpSpPr>
            <p:cNvPr id="17" name="Gruppo 16"/>
            <p:cNvGrpSpPr/>
            <p:nvPr/>
          </p:nvGrpSpPr>
          <p:grpSpPr>
            <a:xfrm>
              <a:off x="447779" y="942107"/>
              <a:ext cx="4137209" cy="4522355"/>
              <a:chOff x="447779" y="942107"/>
              <a:chExt cx="4137209" cy="4522355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779" y="942107"/>
                <a:ext cx="4137209" cy="4522355"/>
              </a:xfrm>
              <a:prstGeom prst="rect">
                <a:avLst/>
              </a:prstGeom>
            </p:spPr>
          </p:pic>
          <p:sp>
            <p:nvSpPr>
              <p:cNvPr id="15" name="Rettangolo 14"/>
              <p:cNvSpPr/>
              <p:nvPr/>
            </p:nvSpPr>
            <p:spPr>
              <a:xfrm>
                <a:off x="1223174" y="3043239"/>
                <a:ext cx="157952" cy="1988822"/>
              </a:xfrm>
              <a:prstGeom prst="rect">
                <a:avLst/>
              </a:prstGeom>
              <a:solidFill>
                <a:srgbClr val="C5E0B4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ttangolo 15"/>
              <p:cNvSpPr/>
              <p:nvPr/>
            </p:nvSpPr>
            <p:spPr>
              <a:xfrm>
                <a:off x="1227935" y="981071"/>
                <a:ext cx="157952" cy="1988822"/>
              </a:xfrm>
              <a:prstGeom prst="rect">
                <a:avLst/>
              </a:prstGeom>
              <a:solidFill>
                <a:srgbClr val="C5E0B4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uppo 25"/>
            <p:cNvGrpSpPr/>
            <p:nvPr/>
          </p:nvGrpSpPr>
          <p:grpSpPr>
            <a:xfrm>
              <a:off x="110838" y="5051111"/>
              <a:ext cx="2656176" cy="1657543"/>
              <a:chOff x="110838" y="5051111"/>
              <a:chExt cx="2656176" cy="1657543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38" y="5537808"/>
                <a:ext cx="2656176" cy="1170846"/>
              </a:xfrm>
              <a:prstGeom prst="rect">
                <a:avLst/>
              </a:prstGeom>
            </p:spPr>
          </p:pic>
          <p:cxnSp>
            <p:nvCxnSpPr>
              <p:cNvPr id="23" name="Connettore diritto 22"/>
              <p:cNvCxnSpPr/>
              <p:nvPr/>
            </p:nvCxnSpPr>
            <p:spPr>
              <a:xfrm>
                <a:off x="1381126" y="5051111"/>
                <a:ext cx="1385888" cy="5057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/>
              <p:cNvCxnSpPr/>
              <p:nvPr/>
            </p:nvCxnSpPr>
            <p:spPr>
              <a:xfrm flipH="1">
                <a:off x="120363" y="5051111"/>
                <a:ext cx="1112336" cy="5057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108" y="5708072"/>
            <a:ext cx="4339891" cy="10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smtClean="0">
                  <a:solidFill>
                    <a:schemeClr val="bg1"/>
                  </a:solidFill>
                </a:rPr>
                <a:t>          </a:t>
              </a:r>
              <a:r>
                <a:rPr lang="it-IT" sz="4000" dirty="0" smtClean="0">
                  <a:solidFill>
                    <a:schemeClr val="bg1"/>
                  </a:solidFill>
                </a:rPr>
                <a:t>Preliminary </a:t>
              </a:r>
              <a:r>
                <a:rPr lang="it-IT" sz="4000" dirty="0" err="1" smtClean="0">
                  <a:solidFill>
                    <a:schemeClr val="bg1"/>
                  </a:solidFill>
                </a:rPr>
                <a:t>upper</a:t>
              </a:r>
              <a:r>
                <a:rPr lang="it-IT" sz="4000" dirty="0" smtClean="0">
                  <a:solidFill>
                    <a:schemeClr val="bg1"/>
                  </a:solidFill>
                </a:rPr>
                <a:t> </a:t>
              </a:r>
              <a:r>
                <a:rPr lang="it-IT" sz="4000" dirty="0" err="1" smtClean="0">
                  <a:solidFill>
                    <a:schemeClr val="bg1"/>
                  </a:solidFill>
                </a:rPr>
                <a:t>limit</a:t>
              </a:r>
              <a:r>
                <a:rPr lang="it-IT" sz="4000" dirty="0">
                  <a:solidFill>
                    <a:schemeClr val="bg1"/>
                  </a:solidFill>
                </a:rPr>
                <a:t> </a:t>
              </a:r>
              <a:r>
                <a:rPr lang="it-IT" sz="4000" dirty="0" smtClean="0">
                  <a:solidFill>
                    <a:schemeClr val="bg1"/>
                  </a:solidFill>
                </a:rPr>
                <a:t>to </a:t>
              </a:r>
              <a:r>
                <a:rPr lang="it-IT" sz="40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</a:t>
              </a:r>
              <a:r>
                <a:rPr lang="it-IT" sz="4000" baseline="-250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0</a:t>
              </a:r>
              <a:endParaRPr lang="en-US" sz="4000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unifi.png" descr="unif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uppo 7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9" name="CasellaDiTesto 8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11" name="Ovale 10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grpSp>
        <p:nvGrpSpPr>
          <p:cNvPr id="19" name="Gruppo 18"/>
          <p:cNvGrpSpPr/>
          <p:nvPr/>
        </p:nvGrpSpPr>
        <p:grpSpPr>
          <a:xfrm>
            <a:off x="2549236" y="1033210"/>
            <a:ext cx="7495309" cy="5500255"/>
            <a:chOff x="2549236" y="1033210"/>
            <a:chExt cx="7495309" cy="5500255"/>
          </a:xfrm>
        </p:grpSpPr>
        <p:pic>
          <p:nvPicPr>
            <p:cNvPr id="28" name="Immagine 27" descr="figure0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1755" y="1033210"/>
              <a:ext cx="6748489" cy="5061366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2549236" y="1033210"/>
              <a:ext cx="7495309" cy="5500255"/>
            </a:xfrm>
            <a:prstGeom prst="rect">
              <a:avLst/>
            </a:prstGeom>
            <a:solidFill>
              <a:srgbClr val="FFFFFF">
                <a:alpha val="7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nettore 13"/>
            <p:cNvSpPr/>
            <p:nvPr/>
          </p:nvSpPr>
          <p:spPr>
            <a:xfrm>
              <a:off x="4253346" y="2119743"/>
              <a:ext cx="193963" cy="193963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Connettore 2 20"/>
          <p:cNvCxnSpPr/>
          <p:nvPr/>
        </p:nvCxnSpPr>
        <p:spPr>
          <a:xfrm>
            <a:off x="4447309" y="2313706"/>
            <a:ext cx="3408218" cy="1316185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1122535"/>
            <a:chOff x="0" y="0"/>
            <a:chExt cx="12192000" cy="70524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51714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Outline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415636" y="2059710"/>
            <a:ext cx="966258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err="1" smtClean="0"/>
              <a:t>Upper</a:t>
            </a:r>
            <a:r>
              <a:rPr lang="it-IT" sz="2400" dirty="0" smtClean="0"/>
              <a:t> </a:t>
            </a:r>
            <a:r>
              <a:rPr lang="it-IT" sz="2400" dirty="0" err="1" smtClean="0"/>
              <a:t>limit</a:t>
            </a:r>
            <a:r>
              <a:rPr lang="it-IT" sz="2400" dirty="0" smtClean="0"/>
              <a:t> to </a:t>
            </a:r>
            <a:r>
              <a:rPr lang="it-IT" sz="2400" dirty="0" err="1" smtClean="0"/>
              <a:t>defomed</a:t>
            </a:r>
            <a:r>
              <a:rPr lang="it-IT" sz="2400" dirty="0" smtClean="0"/>
              <a:t> </a:t>
            </a:r>
            <a:r>
              <a:rPr lang="it-IT" sz="2400" dirty="0" err="1" smtClean="0"/>
              <a:t>canonic</a:t>
            </a:r>
            <a:r>
              <a:rPr lang="it-IT" sz="2400" dirty="0" smtClean="0"/>
              <a:t> commutator </a:t>
            </a:r>
            <a:r>
              <a:rPr lang="it-IT" sz="2400" dirty="0" err="1" smtClean="0"/>
              <a:t>using</a:t>
            </a:r>
            <a:r>
              <a:rPr lang="it-IT" sz="2400" dirty="0" smtClean="0"/>
              <a:t> </a:t>
            </a: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oscillators</a:t>
            </a:r>
            <a:r>
              <a:rPr lang="it-IT" sz="2400" dirty="0" smtClean="0"/>
              <a:t> </a:t>
            </a:r>
          </a:p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err="1" smtClean="0"/>
              <a:t>Measuring</a:t>
            </a:r>
            <a:r>
              <a:rPr lang="it-IT" sz="2400" dirty="0" smtClean="0"/>
              <a:t> </a:t>
            </a:r>
            <a:r>
              <a:rPr lang="it-IT" sz="2400" dirty="0" err="1" smtClean="0"/>
              <a:t>gravity</a:t>
            </a:r>
            <a:r>
              <a:rPr lang="it-IT" sz="2400" dirty="0" smtClean="0"/>
              <a:t> force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micro-</a:t>
            </a:r>
            <a:r>
              <a:rPr lang="it-IT" sz="2400" dirty="0" err="1" smtClean="0"/>
              <a:t>oscillators</a:t>
            </a:r>
            <a:endParaRPr lang="it-IT" sz="2400" dirty="0" smtClean="0"/>
          </a:p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smtClean="0"/>
              <a:t>Quantum </a:t>
            </a:r>
            <a:r>
              <a:rPr lang="it-IT" sz="2400" dirty="0" err="1" smtClean="0"/>
              <a:t>effects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motion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levitated</a:t>
            </a:r>
            <a:r>
              <a:rPr lang="it-IT" sz="2400" dirty="0" smtClean="0"/>
              <a:t> </a:t>
            </a:r>
            <a:r>
              <a:rPr lang="it-IT" sz="2400" dirty="0" err="1" smtClean="0"/>
              <a:t>nanospheres</a:t>
            </a:r>
            <a:endParaRPr lang="en-US" sz="2400" dirty="0"/>
          </a:p>
        </p:txBody>
      </p:sp>
      <p:grpSp>
        <p:nvGrpSpPr>
          <p:cNvPr id="8" name="Gruppo 7"/>
          <p:cNvGrpSpPr/>
          <p:nvPr/>
        </p:nvGrpSpPr>
        <p:grpSpPr>
          <a:xfrm>
            <a:off x="8358909" y="2577549"/>
            <a:ext cx="2721388" cy="461665"/>
            <a:chOff x="5541818" y="5357695"/>
            <a:chExt cx="2721388" cy="461665"/>
          </a:xfrm>
        </p:grpSpPr>
        <p:pic>
          <p:nvPicPr>
            <p:cNvPr id="6" name="LogoLargo.jpg" descr="LogoLar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3909" y="5357695"/>
              <a:ext cx="999297" cy="461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5541818" y="5357695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917422" y="3976389"/>
            <a:ext cx="2924585" cy="461665"/>
            <a:chOff x="5338621" y="5357695"/>
            <a:chExt cx="2924585" cy="461665"/>
          </a:xfrm>
        </p:grpSpPr>
        <p:pic>
          <p:nvPicPr>
            <p:cNvPr id="10" name="LogoLargo.jpg" descr="LogoLar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3909" y="5357695"/>
              <a:ext cx="999297" cy="461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5338621" y="5357695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274941"/>
            <a:ext cx="656433" cy="6423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Elaborazione 12"/>
          <p:cNvSpPr/>
          <p:nvPr/>
        </p:nvSpPr>
        <p:spPr>
          <a:xfrm>
            <a:off x="0" y="1454727"/>
            <a:ext cx="12115224" cy="1773382"/>
          </a:xfrm>
          <a:prstGeom prst="flowChartProcess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aborazione 13"/>
          <p:cNvSpPr/>
          <p:nvPr/>
        </p:nvSpPr>
        <p:spPr>
          <a:xfrm>
            <a:off x="41563" y="4835239"/>
            <a:ext cx="12115224" cy="1773382"/>
          </a:xfrm>
          <a:prstGeom prst="flowChartProcess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91127" y="1209963"/>
            <a:ext cx="4523240" cy="5260934"/>
            <a:chOff x="268432" y="129882"/>
            <a:chExt cx="5760335" cy="638719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432" y="129882"/>
              <a:ext cx="5760335" cy="1366405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432" y="1618812"/>
              <a:ext cx="2276475" cy="295275"/>
            </a:xfrm>
            <a:prstGeom prst="rect">
              <a:avLst/>
            </a:prstGeom>
          </p:spPr>
        </p:pic>
        <p:pic>
          <p:nvPicPr>
            <p:cNvPr id="4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03DBFDF7-84FF-7E47-A5E5-D197FA66F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73" y="2038782"/>
              <a:ext cx="4616623" cy="4478297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894" y="1238240"/>
            <a:ext cx="6180359" cy="20104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5D7AB95-1029-3742-B1A9-125E44A55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32" y="3330768"/>
            <a:ext cx="3370124" cy="3352015"/>
          </a:xfrm>
          <a:prstGeom prst="rect">
            <a:avLst/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-5039" y="0"/>
            <a:ext cx="12192000" cy="707944"/>
            <a:chOff x="0" y="0"/>
            <a:chExt cx="12192000" cy="707944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Introduction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unifi.png" descr="unif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6044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uppo 16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9" name="Gruppo 18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0" name="Ovale 19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953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53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Experimental scheme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7" name="unifi.png" descr="unif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" name="Gruppo 62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64" name="CasellaDiTesto 63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65" name="Gruppo 64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66" name="Ovale 65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Immagine 6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grpSp>
        <p:nvGrpSpPr>
          <p:cNvPr id="58" name="Group 5">
            <a:extLst>
              <a:ext uri="{FF2B5EF4-FFF2-40B4-BE49-F238E27FC236}">
                <a16:creationId xmlns:a16="http://schemas.microsoft.com/office/drawing/2014/main" id="{6239605B-5CAF-BB46-52D2-7394F2C9F70D}"/>
              </a:ext>
            </a:extLst>
          </p:cNvPr>
          <p:cNvGrpSpPr/>
          <p:nvPr/>
        </p:nvGrpSpPr>
        <p:grpSpPr>
          <a:xfrm>
            <a:off x="3899654" y="1740717"/>
            <a:ext cx="4607037" cy="3676407"/>
            <a:chOff x="1252257" y="1838939"/>
            <a:chExt cx="2180015" cy="2276382"/>
          </a:xfrm>
        </p:grpSpPr>
        <p:sp>
          <p:nvSpPr>
            <p:cNvPr id="60" name="Rectangle 7">
              <a:extLst>
                <a:ext uri="{FF2B5EF4-FFF2-40B4-BE49-F238E27FC236}">
                  <a16:creationId xmlns:a16="http://schemas.microsoft.com/office/drawing/2014/main" id="{AADE8974-E2E5-1F28-C367-476799AF503A}"/>
                </a:ext>
              </a:extLst>
            </p:cNvPr>
            <p:cNvSpPr/>
            <p:nvPr/>
          </p:nvSpPr>
          <p:spPr>
            <a:xfrm>
              <a:off x="2870303" y="2747385"/>
              <a:ext cx="561969" cy="4289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59" name="Group 6">
              <a:extLst>
                <a:ext uri="{FF2B5EF4-FFF2-40B4-BE49-F238E27FC236}">
                  <a16:creationId xmlns:a16="http://schemas.microsoft.com/office/drawing/2014/main" id="{4B63DA3D-AA37-9A3C-71EF-602140B112EA}"/>
                </a:ext>
              </a:extLst>
            </p:cNvPr>
            <p:cNvGrpSpPr/>
            <p:nvPr/>
          </p:nvGrpSpPr>
          <p:grpSpPr>
            <a:xfrm>
              <a:off x="1252257" y="1838939"/>
              <a:ext cx="1819285" cy="2276382"/>
              <a:chOff x="1478367" y="1729492"/>
              <a:chExt cx="1819285" cy="2276382"/>
            </a:xfrm>
          </p:grpSpPr>
          <p:sp>
            <p:nvSpPr>
              <p:cNvPr id="62" name="Rectangle 9">
                <a:extLst>
                  <a:ext uri="{FF2B5EF4-FFF2-40B4-BE49-F238E27FC236}">
                    <a16:creationId xmlns:a16="http://schemas.microsoft.com/office/drawing/2014/main" id="{C0769564-BE18-9A21-19FD-9B737CE535A1}"/>
                  </a:ext>
                </a:extLst>
              </p:cNvPr>
              <p:cNvSpPr/>
              <p:nvPr/>
            </p:nvSpPr>
            <p:spPr>
              <a:xfrm>
                <a:off x="2207525" y="2183072"/>
                <a:ext cx="75865" cy="134146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8" name="Rectangle 10">
                <a:extLst>
                  <a:ext uri="{FF2B5EF4-FFF2-40B4-BE49-F238E27FC236}">
                    <a16:creationId xmlns:a16="http://schemas.microsoft.com/office/drawing/2014/main" id="{1280BE4E-B795-1F57-2CB7-1C4784D88B9C}"/>
                  </a:ext>
                </a:extLst>
              </p:cNvPr>
              <p:cNvSpPr/>
              <p:nvPr/>
            </p:nvSpPr>
            <p:spPr>
              <a:xfrm>
                <a:off x="2380204" y="2183072"/>
                <a:ext cx="45719" cy="1341468"/>
              </a:xfrm>
              <a:prstGeom prst="rect">
                <a:avLst/>
              </a:prstGeom>
              <a:solidFill>
                <a:schemeClr val="accent2">
                  <a:lumMod val="75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grpSp>
            <p:nvGrpSpPr>
              <p:cNvPr id="69" name="Group 11">
                <a:extLst>
                  <a:ext uri="{FF2B5EF4-FFF2-40B4-BE49-F238E27FC236}">
                    <a16:creationId xmlns:a16="http://schemas.microsoft.com/office/drawing/2014/main" id="{9333B2DD-E087-CB2C-1ABA-445D9EB9401C}"/>
                  </a:ext>
                </a:extLst>
              </p:cNvPr>
              <p:cNvGrpSpPr/>
              <p:nvPr/>
            </p:nvGrpSpPr>
            <p:grpSpPr>
              <a:xfrm>
                <a:off x="1592969" y="1785386"/>
                <a:ext cx="410166" cy="2154547"/>
                <a:chOff x="1080400" y="1766347"/>
                <a:chExt cx="410166" cy="2154547"/>
              </a:xfrm>
            </p:grpSpPr>
            <p:sp>
              <p:nvSpPr>
                <p:cNvPr id="162" name="Rectangle 104">
                  <a:extLst>
                    <a:ext uri="{FF2B5EF4-FFF2-40B4-BE49-F238E27FC236}">
                      <a16:creationId xmlns:a16="http://schemas.microsoft.com/office/drawing/2014/main" id="{8585AA44-3373-B507-8872-BD194153C9B8}"/>
                    </a:ext>
                  </a:extLst>
                </p:cNvPr>
                <p:cNvSpPr/>
                <p:nvPr/>
              </p:nvSpPr>
              <p:spPr>
                <a:xfrm>
                  <a:off x="1143398" y="2172010"/>
                  <a:ext cx="259443" cy="490271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sz="1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grpSp>
              <p:nvGrpSpPr>
                <p:cNvPr id="163" name="Group 105">
                  <a:extLst>
                    <a:ext uri="{FF2B5EF4-FFF2-40B4-BE49-F238E27FC236}">
                      <a16:creationId xmlns:a16="http://schemas.microsoft.com/office/drawing/2014/main" id="{8412A550-C52F-CEAC-2E7B-522EE95E705E}"/>
                    </a:ext>
                  </a:extLst>
                </p:cNvPr>
                <p:cNvGrpSpPr/>
                <p:nvPr/>
              </p:nvGrpSpPr>
              <p:grpSpPr>
                <a:xfrm>
                  <a:off x="1222570" y="3517913"/>
                  <a:ext cx="105032" cy="297211"/>
                  <a:chOff x="480260" y="3220720"/>
                  <a:chExt cx="274653" cy="615079"/>
                </a:xfrm>
              </p:grpSpPr>
              <p:grpSp>
                <p:nvGrpSpPr>
                  <p:cNvPr id="192" name="Group 134">
                    <a:extLst>
                      <a:ext uri="{FF2B5EF4-FFF2-40B4-BE49-F238E27FC236}">
                        <a16:creationId xmlns:a16="http://schemas.microsoft.com/office/drawing/2014/main" id="{F9634D33-8C2E-9A69-11B5-29E7C375CBFE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28303" y="3409188"/>
                    <a:ext cx="578568" cy="274653"/>
                    <a:chOff x="428701" y="3046402"/>
                    <a:chExt cx="578568" cy="274653"/>
                  </a:xfrm>
                </p:grpSpPr>
                <p:cxnSp>
                  <p:nvCxnSpPr>
                    <p:cNvPr id="194" name="Straight Connector 136">
                      <a:extLst>
                        <a:ext uri="{FF2B5EF4-FFF2-40B4-BE49-F238E27FC236}">
                          <a16:creationId xmlns:a16="http://schemas.microsoft.com/office/drawing/2014/main" id="{BF4AF277-490C-6F66-B9D6-55A5D204AC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8701" y="3063598"/>
                      <a:ext cx="51152" cy="14766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Straight Connector 137">
                      <a:extLst>
                        <a:ext uri="{FF2B5EF4-FFF2-40B4-BE49-F238E27FC236}">
                          <a16:creationId xmlns:a16="http://schemas.microsoft.com/office/drawing/2014/main" id="{302D5F68-DDF3-5457-F954-D025886EAB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80064" y="3063484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Straight Connector 138">
                      <a:extLst>
                        <a:ext uri="{FF2B5EF4-FFF2-40B4-BE49-F238E27FC236}">
                          <a16:creationId xmlns:a16="http://schemas.microsoft.com/office/drawing/2014/main" id="{D2462159-B7CB-A65A-68D5-2D31A93CE0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27364" y="3051177"/>
                      <a:ext cx="98531" cy="26987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Straight Connector 139">
                      <a:extLst>
                        <a:ext uri="{FF2B5EF4-FFF2-40B4-BE49-F238E27FC236}">
                          <a16:creationId xmlns:a16="http://schemas.microsoft.com/office/drawing/2014/main" id="{EA7BD9C8-4930-BD46-C65E-D9314F7A62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26106" y="3059654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Straight Connector 140">
                      <a:extLst>
                        <a:ext uri="{FF2B5EF4-FFF2-40B4-BE49-F238E27FC236}">
                          <a16:creationId xmlns:a16="http://schemas.microsoft.com/office/drawing/2014/main" id="{245DCEBE-774E-8C07-2E67-F1F6CBDFF4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3406" y="3051177"/>
                      <a:ext cx="81262" cy="2660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Straight Connector 141">
                      <a:extLst>
                        <a:ext uri="{FF2B5EF4-FFF2-40B4-BE49-F238E27FC236}">
                          <a16:creationId xmlns:a16="http://schemas.microsoft.com/office/drawing/2014/main" id="{6C9A61BB-0AF4-92B2-CD6C-96FF773E7F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53002" y="3054879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Straight Connector 142">
                      <a:extLst>
                        <a:ext uri="{FF2B5EF4-FFF2-40B4-BE49-F238E27FC236}">
                          <a16:creationId xmlns:a16="http://schemas.microsoft.com/office/drawing/2014/main" id="{78EB2778-A9E8-07F8-8ED3-C23BBA7211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0302" y="3046402"/>
                      <a:ext cx="81262" cy="2660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Straight Connector 143">
                      <a:extLst>
                        <a:ext uri="{FF2B5EF4-FFF2-40B4-BE49-F238E27FC236}">
                          <a16:creationId xmlns:a16="http://schemas.microsoft.com/office/drawing/2014/main" id="{76F74B42-4F1B-FC2A-4DD4-AFFDC86103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8707" y="3054879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Straight Connector 144">
                      <a:extLst>
                        <a:ext uri="{FF2B5EF4-FFF2-40B4-BE49-F238E27FC236}">
                          <a16:creationId xmlns:a16="http://schemas.microsoft.com/office/drawing/2014/main" id="{AD51050F-0999-DD97-59B4-F95C1DC9EE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26007" y="3046402"/>
                      <a:ext cx="81262" cy="2660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3" name="Straight Connector 135">
                    <a:extLst>
                      <a:ext uri="{FF2B5EF4-FFF2-40B4-BE49-F238E27FC236}">
                        <a16:creationId xmlns:a16="http://schemas.microsoft.com/office/drawing/2014/main" id="{B470AD19-6B53-D5C2-BCA9-A66BA30FB15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2263" y="3220720"/>
                    <a:ext cx="147774" cy="3723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Group 106">
                  <a:extLst>
                    <a:ext uri="{FF2B5EF4-FFF2-40B4-BE49-F238E27FC236}">
                      <a16:creationId xmlns:a16="http://schemas.microsoft.com/office/drawing/2014/main" id="{7072F8E5-C39D-E7AE-052C-2E0BEE2EB374}"/>
                    </a:ext>
                  </a:extLst>
                </p:cNvPr>
                <p:cNvGrpSpPr/>
                <p:nvPr/>
              </p:nvGrpSpPr>
              <p:grpSpPr>
                <a:xfrm>
                  <a:off x="1218212" y="1869456"/>
                  <a:ext cx="105032" cy="297211"/>
                  <a:chOff x="480260" y="3220720"/>
                  <a:chExt cx="274653" cy="615079"/>
                </a:xfrm>
              </p:grpSpPr>
              <p:grpSp>
                <p:nvGrpSpPr>
                  <p:cNvPr id="181" name="Group 123">
                    <a:extLst>
                      <a:ext uri="{FF2B5EF4-FFF2-40B4-BE49-F238E27FC236}">
                        <a16:creationId xmlns:a16="http://schemas.microsoft.com/office/drawing/2014/main" id="{4A8B0245-BFC5-C3D8-390A-D06C5DCBE0E1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28303" y="3409188"/>
                    <a:ext cx="578568" cy="274653"/>
                    <a:chOff x="428701" y="3046402"/>
                    <a:chExt cx="578568" cy="274653"/>
                  </a:xfrm>
                </p:grpSpPr>
                <p:cxnSp>
                  <p:nvCxnSpPr>
                    <p:cNvPr id="183" name="Straight Connector 125">
                      <a:extLst>
                        <a:ext uri="{FF2B5EF4-FFF2-40B4-BE49-F238E27FC236}">
                          <a16:creationId xmlns:a16="http://schemas.microsoft.com/office/drawing/2014/main" id="{E65C68E7-E825-F8B2-47C5-6DFA4C8A2B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8701" y="3063598"/>
                      <a:ext cx="51152" cy="14766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26">
                      <a:extLst>
                        <a:ext uri="{FF2B5EF4-FFF2-40B4-BE49-F238E27FC236}">
                          <a16:creationId xmlns:a16="http://schemas.microsoft.com/office/drawing/2014/main" id="{E9EC96E6-8D93-9ED4-0097-F200E61A46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80064" y="3063484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7">
                      <a:extLst>
                        <a:ext uri="{FF2B5EF4-FFF2-40B4-BE49-F238E27FC236}">
                          <a16:creationId xmlns:a16="http://schemas.microsoft.com/office/drawing/2014/main" id="{84C561E1-6713-1DB5-A340-AA9F478203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27364" y="3051177"/>
                      <a:ext cx="98531" cy="26987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Connector 128">
                      <a:extLst>
                        <a:ext uri="{FF2B5EF4-FFF2-40B4-BE49-F238E27FC236}">
                          <a16:creationId xmlns:a16="http://schemas.microsoft.com/office/drawing/2014/main" id="{279BD07A-6825-8361-E5B3-DE46D4641D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26106" y="3059654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Straight Connector 129">
                      <a:extLst>
                        <a:ext uri="{FF2B5EF4-FFF2-40B4-BE49-F238E27FC236}">
                          <a16:creationId xmlns:a16="http://schemas.microsoft.com/office/drawing/2014/main" id="{78602840-1F06-0C38-5117-1FE6F1E309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3406" y="3051177"/>
                      <a:ext cx="81262" cy="2660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Connector 130">
                      <a:extLst>
                        <a:ext uri="{FF2B5EF4-FFF2-40B4-BE49-F238E27FC236}">
                          <a16:creationId xmlns:a16="http://schemas.microsoft.com/office/drawing/2014/main" id="{469647BD-205B-DBCA-75A6-CB079BFC92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53002" y="3054879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Straight Connector 131">
                      <a:extLst>
                        <a:ext uri="{FF2B5EF4-FFF2-40B4-BE49-F238E27FC236}">
                          <a16:creationId xmlns:a16="http://schemas.microsoft.com/office/drawing/2014/main" id="{0065F359-3DB0-AF2E-D6EF-4A2DE966C7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0302" y="3046402"/>
                      <a:ext cx="81262" cy="2660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Straight Connector 132">
                      <a:extLst>
                        <a:ext uri="{FF2B5EF4-FFF2-40B4-BE49-F238E27FC236}">
                          <a16:creationId xmlns:a16="http://schemas.microsoft.com/office/drawing/2014/main" id="{7669B806-2828-27CA-015F-B6492E2ED3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8707" y="3054879"/>
                      <a:ext cx="50157" cy="2537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Straight Connector 133">
                      <a:extLst>
                        <a:ext uri="{FF2B5EF4-FFF2-40B4-BE49-F238E27FC236}">
                          <a16:creationId xmlns:a16="http://schemas.microsoft.com/office/drawing/2014/main" id="{6ED99F30-DDF0-6EE7-818B-3FA92AEF4D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26007" y="3046402"/>
                      <a:ext cx="81262" cy="2660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2" name="Straight Connector 124">
                    <a:extLst>
                      <a:ext uri="{FF2B5EF4-FFF2-40B4-BE49-F238E27FC236}">
                        <a16:creationId xmlns:a16="http://schemas.microsoft.com/office/drawing/2014/main" id="{3CAA8A1E-69C1-B028-5D63-25987F6A509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2263" y="3220720"/>
                    <a:ext cx="147774" cy="3723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107">
                  <a:extLst>
                    <a:ext uri="{FF2B5EF4-FFF2-40B4-BE49-F238E27FC236}">
                      <a16:creationId xmlns:a16="http://schemas.microsoft.com/office/drawing/2014/main" id="{C9D732AB-F0E7-2452-59E3-B58C2796A9DC}"/>
                    </a:ext>
                  </a:extLst>
                </p:cNvPr>
                <p:cNvGrpSpPr/>
                <p:nvPr/>
              </p:nvGrpSpPr>
              <p:grpSpPr>
                <a:xfrm>
                  <a:off x="1091162" y="3807496"/>
                  <a:ext cx="399404" cy="113398"/>
                  <a:chOff x="1114436" y="3603750"/>
                  <a:chExt cx="399404" cy="113398"/>
                </a:xfrm>
              </p:grpSpPr>
              <p:cxnSp>
                <p:nvCxnSpPr>
                  <p:cNvPr id="174" name="Straight Connector 116">
                    <a:extLst>
                      <a:ext uri="{FF2B5EF4-FFF2-40B4-BE49-F238E27FC236}">
                        <a16:creationId xmlns:a16="http://schemas.microsoft.com/office/drawing/2014/main" id="{AF9405AD-FAAD-3FCE-CF40-8A153FFD0E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84840" y="3612992"/>
                    <a:ext cx="93413" cy="10415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5" name="Group 117">
                    <a:extLst>
                      <a:ext uri="{FF2B5EF4-FFF2-40B4-BE49-F238E27FC236}">
                        <a16:creationId xmlns:a16="http://schemas.microsoft.com/office/drawing/2014/main" id="{0640BE42-0327-F7BD-561B-08AA0854059E}"/>
                      </a:ext>
                    </a:extLst>
                  </p:cNvPr>
                  <p:cNvGrpSpPr/>
                  <p:nvPr/>
                </p:nvGrpSpPr>
                <p:grpSpPr>
                  <a:xfrm>
                    <a:off x="1114436" y="3603750"/>
                    <a:ext cx="399404" cy="113398"/>
                    <a:chOff x="1114436" y="3603750"/>
                    <a:chExt cx="399404" cy="113398"/>
                  </a:xfrm>
                </p:grpSpPr>
                <p:cxnSp>
                  <p:nvCxnSpPr>
                    <p:cNvPr id="176" name="Straight Connector 118">
                      <a:extLst>
                        <a:ext uri="{FF2B5EF4-FFF2-40B4-BE49-F238E27FC236}">
                          <a16:creationId xmlns:a16="http://schemas.microsoft.com/office/drawing/2014/main" id="{BBF47FF9-0F97-026F-254B-E4AE7890CA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22680" y="3614436"/>
                      <a:ext cx="39116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Connector 119">
                      <a:extLst>
                        <a:ext uri="{FF2B5EF4-FFF2-40B4-BE49-F238E27FC236}">
                          <a16:creationId xmlns:a16="http://schemas.microsoft.com/office/drawing/2014/main" id="{2914CA68-EAB6-CE8F-BDBE-F2193C6F2C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14436" y="3606579"/>
                      <a:ext cx="93413" cy="10415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Straight Connector 120">
                      <a:extLst>
                        <a:ext uri="{FF2B5EF4-FFF2-40B4-BE49-F238E27FC236}">
                          <a16:creationId xmlns:a16="http://schemas.microsoft.com/office/drawing/2014/main" id="{826D1B47-7144-49E2-4DCA-B0931D70F7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95986" y="3603750"/>
                      <a:ext cx="93413" cy="10415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21">
                      <a:extLst>
                        <a:ext uri="{FF2B5EF4-FFF2-40B4-BE49-F238E27FC236}">
                          <a16:creationId xmlns:a16="http://schemas.microsoft.com/office/drawing/2014/main" id="{380EC1CB-1A27-F60B-B58F-5C16492695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26541" y="3607693"/>
                      <a:ext cx="93413" cy="10415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Connector 122">
                      <a:extLst>
                        <a:ext uri="{FF2B5EF4-FFF2-40B4-BE49-F238E27FC236}">
                          <a16:creationId xmlns:a16="http://schemas.microsoft.com/office/drawing/2014/main" id="{C8552787-2E99-41B2-7BED-5913E0D81A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53960" y="3612992"/>
                      <a:ext cx="93413" cy="10415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66" name="Group 108">
                  <a:extLst>
                    <a:ext uri="{FF2B5EF4-FFF2-40B4-BE49-F238E27FC236}">
                      <a16:creationId xmlns:a16="http://schemas.microsoft.com/office/drawing/2014/main" id="{8B2EABDF-564C-3031-CC44-5A20D8A21449}"/>
                    </a:ext>
                  </a:extLst>
                </p:cNvPr>
                <p:cNvGrpSpPr/>
                <p:nvPr/>
              </p:nvGrpSpPr>
              <p:grpSpPr>
                <a:xfrm>
                  <a:off x="1080400" y="1766347"/>
                  <a:ext cx="391160" cy="98755"/>
                  <a:chOff x="252958" y="1885249"/>
                  <a:chExt cx="391160" cy="98755"/>
                </a:xfrm>
              </p:grpSpPr>
              <p:cxnSp>
                <p:nvCxnSpPr>
                  <p:cNvPr id="168" name="Straight Connector 110">
                    <a:extLst>
                      <a:ext uri="{FF2B5EF4-FFF2-40B4-BE49-F238E27FC236}">
                        <a16:creationId xmlns:a16="http://schemas.microsoft.com/office/drawing/2014/main" id="{7F430FE6-C7C7-B7D3-880B-B2D102B52088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252958" y="1984004"/>
                    <a:ext cx="39116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11">
                    <a:extLst>
                      <a:ext uri="{FF2B5EF4-FFF2-40B4-BE49-F238E27FC236}">
                        <a16:creationId xmlns:a16="http://schemas.microsoft.com/office/drawing/2014/main" id="{BC1D5EF9-6938-0374-2BAF-FAD5FDAA3E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59784" y="1885249"/>
                    <a:ext cx="64196" cy="905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12">
                    <a:extLst>
                      <a:ext uri="{FF2B5EF4-FFF2-40B4-BE49-F238E27FC236}">
                        <a16:creationId xmlns:a16="http://schemas.microsoft.com/office/drawing/2014/main" id="{F815C02B-160A-4FD3-22B3-4546AF66E3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23785" y="1887959"/>
                    <a:ext cx="64196" cy="905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13">
                    <a:extLst>
                      <a:ext uri="{FF2B5EF4-FFF2-40B4-BE49-F238E27FC236}">
                        <a16:creationId xmlns:a16="http://schemas.microsoft.com/office/drawing/2014/main" id="{868F85C8-62E0-F7CD-0C8B-1734F1ABE7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96252" y="1887959"/>
                    <a:ext cx="64196" cy="905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14">
                    <a:extLst>
                      <a:ext uri="{FF2B5EF4-FFF2-40B4-BE49-F238E27FC236}">
                        <a16:creationId xmlns:a16="http://schemas.microsoft.com/office/drawing/2014/main" id="{B86EB07E-6F5C-9453-2C9E-3B10D2B8A7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55989" y="1887959"/>
                    <a:ext cx="64196" cy="905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15">
                    <a:extLst>
                      <a:ext uri="{FF2B5EF4-FFF2-40B4-BE49-F238E27FC236}">
                        <a16:creationId xmlns:a16="http://schemas.microsoft.com/office/drawing/2014/main" id="{8B573351-6DD3-7904-424E-60C29C855B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20185" y="1887959"/>
                    <a:ext cx="64196" cy="905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7" name="Rectangle 109">
                  <a:extLst>
                    <a:ext uri="{FF2B5EF4-FFF2-40B4-BE49-F238E27FC236}">
                      <a16:creationId xmlns:a16="http://schemas.microsoft.com/office/drawing/2014/main" id="{278CB642-C8E7-BB0A-98DE-0C2247BD5478}"/>
                    </a:ext>
                  </a:extLst>
                </p:cNvPr>
                <p:cNvSpPr/>
                <p:nvPr/>
              </p:nvSpPr>
              <p:spPr>
                <a:xfrm>
                  <a:off x="1143398" y="3030779"/>
                  <a:ext cx="259443" cy="490271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dirty="0"/>
                </a:p>
              </p:txBody>
            </p:sp>
          </p:grpSp>
          <p:grpSp>
            <p:nvGrpSpPr>
              <p:cNvPr id="70" name="Group 12">
                <a:extLst>
                  <a:ext uri="{FF2B5EF4-FFF2-40B4-BE49-F238E27FC236}">
                    <a16:creationId xmlns:a16="http://schemas.microsoft.com/office/drawing/2014/main" id="{AD212065-5B8A-F0C6-613C-7628BC2474A1}"/>
                  </a:ext>
                </a:extLst>
              </p:cNvPr>
              <p:cNvGrpSpPr/>
              <p:nvPr/>
            </p:nvGrpSpPr>
            <p:grpSpPr>
              <a:xfrm>
                <a:off x="2315198" y="1785386"/>
                <a:ext cx="410166" cy="2154547"/>
                <a:chOff x="1080400" y="1766347"/>
                <a:chExt cx="410166" cy="2154547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121" name="Rectangle 63">
                  <a:extLst>
                    <a:ext uri="{FF2B5EF4-FFF2-40B4-BE49-F238E27FC236}">
                      <a16:creationId xmlns:a16="http://schemas.microsoft.com/office/drawing/2014/main" id="{9CC2D8B2-4F23-3E29-0970-58F5B2DECEE8}"/>
                    </a:ext>
                  </a:extLst>
                </p:cNvPr>
                <p:cNvSpPr/>
                <p:nvPr/>
              </p:nvSpPr>
              <p:spPr>
                <a:xfrm>
                  <a:off x="1143398" y="2163988"/>
                  <a:ext cx="259443" cy="49027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22" name="Rectangle 64">
                  <a:extLst>
                    <a:ext uri="{FF2B5EF4-FFF2-40B4-BE49-F238E27FC236}">
                      <a16:creationId xmlns:a16="http://schemas.microsoft.com/office/drawing/2014/main" id="{1FE22977-3261-BD1F-ACB0-FE8A68D7AD74}"/>
                    </a:ext>
                  </a:extLst>
                </p:cNvPr>
                <p:cNvSpPr/>
                <p:nvPr/>
              </p:nvSpPr>
              <p:spPr>
                <a:xfrm>
                  <a:off x="1143399" y="3025587"/>
                  <a:ext cx="259443" cy="49027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grpSp>
              <p:nvGrpSpPr>
                <p:cNvPr id="123" name="Group 65">
                  <a:extLst>
                    <a:ext uri="{FF2B5EF4-FFF2-40B4-BE49-F238E27FC236}">
                      <a16:creationId xmlns:a16="http://schemas.microsoft.com/office/drawing/2014/main" id="{C8357349-0B93-E6F6-90A5-4BF805DB1A16}"/>
                    </a:ext>
                  </a:extLst>
                </p:cNvPr>
                <p:cNvGrpSpPr/>
                <p:nvPr/>
              </p:nvGrpSpPr>
              <p:grpSpPr>
                <a:xfrm>
                  <a:off x="1222570" y="3517913"/>
                  <a:ext cx="105032" cy="297211"/>
                  <a:chOff x="480260" y="3220720"/>
                  <a:chExt cx="274653" cy="615079"/>
                </a:xfrm>
                <a:grpFill/>
              </p:grpSpPr>
              <p:grpSp>
                <p:nvGrpSpPr>
                  <p:cNvPr id="151" name="Group 93">
                    <a:extLst>
                      <a:ext uri="{FF2B5EF4-FFF2-40B4-BE49-F238E27FC236}">
                        <a16:creationId xmlns:a16="http://schemas.microsoft.com/office/drawing/2014/main" id="{08A5E4C7-6E6B-9BAE-514E-4E5010D56868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28303" y="3409188"/>
                    <a:ext cx="578568" cy="274653"/>
                    <a:chOff x="428701" y="3046402"/>
                    <a:chExt cx="578568" cy="274653"/>
                  </a:xfrm>
                  <a:grpFill/>
                </p:grpSpPr>
                <p:cxnSp>
                  <p:nvCxnSpPr>
                    <p:cNvPr id="153" name="Straight Connector 95">
                      <a:extLst>
                        <a:ext uri="{FF2B5EF4-FFF2-40B4-BE49-F238E27FC236}">
                          <a16:creationId xmlns:a16="http://schemas.microsoft.com/office/drawing/2014/main" id="{0341D7B3-724F-849E-A87C-AEB2B56B6E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8701" y="3063598"/>
                      <a:ext cx="51152" cy="14766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Straight Connector 96">
                      <a:extLst>
                        <a:ext uri="{FF2B5EF4-FFF2-40B4-BE49-F238E27FC236}">
                          <a16:creationId xmlns:a16="http://schemas.microsoft.com/office/drawing/2014/main" id="{149BEE77-EAA3-92F0-68CF-3B76921963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80064" y="3063484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Straight Connector 97">
                      <a:extLst>
                        <a:ext uri="{FF2B5EF4-FFF2-40B4-BE49-F238E27FC236}">
                          <a16:creationId xmlns:a16="http://schemas.microsoft.com/office/drawing/2014/main" id="{40D045D4-1634-4FE7-079C-1F5FD4E7AC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27364" y="3051177"/>
                      <a:ext cx="98531" cy="26987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98">
                      <a:extLst>
                        <a:ext uri="{FF2B5EF4-FFF2-40B4-BE49-F238E27FC236}">
                          <a16:creationId xmlns:a16="http://schemas.microsoft.com/office/drawing/2014/main" id="{3B110315-6FBA-DA88-D615-698B82D88E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26106" y="3059654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Connector 99">
                      <a:extLst>
                        <a:ext uri="{FF2B5EF4-FFF2-40B4-BE49-F238E27FC236}">
                          <a16:creationId xmlns:a16="http://schemas.microsoft.com/office/drawing/2014/main" id="{AF74FD2B-F4EF-96B7-4391-835E1E92CC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3406" y="3051177"/>
                      <a:ext cx="81262" cy="26604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Straight Connector 100">
                      <a:extLst>
                        <a:ext uri="{FF2B5EF4-FFF2-40B4-BE49-F238E27FC236}">
                          <a16:creationId xmlns:a16="http://schemas.microsoft.com/office/drawing/2014/main" id="{0F3D2374-9827-ED8C-97B1-38E0FA8D44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53002" y="3054879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01">
                      <a:extLst>
                        <a:ext uri="{FF2B5EF4-FFF2-40B4-BE49-F238E27FC236}">
                          <a16:creationId xmlns:a16="http://schemas.microsoft.com/office/drawing/2014/main" id="{56DF2957-DF2C-AFD0-F5DC-AD726711F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0302" y="3046402"/>
                      <a:ext cx="81262" cy="26604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Straight Connector 102">
                      <a:extLst>
                        <a:ext uri="{FF2B5EF4-FFF2-40B4-BE49-F238E27FC236}">
                          <a16:creationId xmlns:a16="http://schemas.microsoft.com/office/drawing/2014/main" id="{164AFEEB-BD47-287F-64FE-C5D1FEA9EF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8707" y="3054879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Straight Connector 103">
                      <a:extLst>
                        <a:ext uri="{FF2B5EF4-FFF2-40B4-BE49-F238E27FC236}">
                          <a16:creationId xmlns:a16="http://schemas.microsoft.com/office/drawing/2014/main" id="{F152E24A-622D-BDD6-8003-53F26CD946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26007" y="3046402"/>
                      <a:ext cx="81262" cy="26604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2" name="Straight Connector 94">
                    <a:extLst>
                      <a:ext uri="{FF2B5EF4-FFF2-40B4-BE49-F238E27FC236}">
                        <a16:creationId xmlns:a16="http://schemas.microsoft.com/office/drawing/2014/main" id="{05BA28EB-5451-5D23-3E5C-437EE633B30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2263" y="3220720"/>
                    <a:ext cx="147774" cy="3723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" name="Group 66">
                  <a:extLst>
                    <a:ext uri="{FF2B5EF4-FFF2-40B4-BE49-F238E27FC236}">
                      <a16:creationId xmlns:a16="http://schemas.microsoft.com/office/drawing/2014/main" id="{73682C11-1D59-CBBD-2B03-0EAACA39EC2E}"/>
                    </a:ext>
                  </a:extLst>
                </p:cNvPr>
                <p:cNvGrpSpPr/>
                <p:nvPr/>
              </p:nvGrpSpPr>
              <p:grpSpPr>
                <a:xfrm>
                  <a:off x="1218212" y="1869456"/>
                  <a:ext cx="105032" cy="297211"/>
                  <a:chOff x="480260" y="3220720"/>
                  <a:chExt cx="274653" cy="615079"/>
                </a:xfrm>
                <a:grpFill/>
              </p:grpSpPr>
              <p:grpSp>
                <p:nvGrpSpPr>
                  <p:cNvPr id="140" name="Group 82">
                    <a:extLst>
                      <a:ext uri="{FF2B5EF4-FFF2-40B4-BE49-F238E27FC236}">
                        <a16:creationId xmlns:a16="http://schemas.microsoft.com/office/drawing/2014/main" id="{D12F2086-210F-21B2-DAEA-387D65FB7024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28303" y="3409188"/>
                    <a:ext cx="578568" cy="274653"/>
                    <a:chOff x="428701" y="3046402"/>
                    <a:chExt cx="578568" cy="274653"/>
                  </a:xfrm>
                  <a:grpFill/>
                </p:grpSpPr>
                <p:cxnSp>
                  <p:nvCxnSpPr>
                    <p:cNvPr id="142" name="Straight Connector 84">
                      <a:extLst>
                        <a:ext uri="{FF2B5EF4-FFF2-40B4-BE49-F238E27FC236}">
                          <a16:creationId xmlns:a16="http://schemas.microsoft.com/office/drawing/2014/main" id="{909CF369-6747-2835-BC72-F14432A68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8701" y="3063598"/>
                      <a:ext cx="51152" cy="14766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85">
                      <a:extLst>
                        <a:ext uri="{FF2B5EF4-FFF2-40B4-BE49-F238E27FC236}">
                          <a16:creationId xmlns:a16="http://schemas.microsoft.com/office/drawing/2014/main" id="{C1870F13-D320-C447-1FD1-45B85356A1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80064" y="3063484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Straight Connector 86">
                      <a:extLst>
                        <a:ext uri="{FF2B5EF4-FFF2-40B4-BE49-F238E27FC236}">
                          <a16:creationId xmlns:a16="http://schemas.microsoft.com/office/drawing/2014/main" id="{2E0AA5BB-65B8-1271-257F-D561A3A6FB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27364" y="3051177"/>
                      <a:ext cx="98531" cy="26987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Straight Connector 87">
                      <a:extLst>
                        <a:ext uri="{FF2B5EF4-FFF2-40B4-BE49-F238E27FC236}">
                          <a16:creationId xmlns:a16="http://schemas.microsoft.com/office/drawing/2014/main" id="{5B8CD579-7F3C-550B-3075-A297C54F4B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26106" y="3059654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88">
                      <a:extLst>
                        <a:ext uri="{FF2B5EF4-FFF2-40B4-BE49-F238E27FC236}">
                          <a16:creationId xmlns:a16="http://schemas.microsoft.com/office/drawing/2014/main" id="{EE0D2F1A-2105-089A-4FB1-2E80330041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3406" y="3051177"/>
                      <a:ext cx="81262" cy="26604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89">
                      <a:extLst>
                        <a:ext uri="{FF2B5EF4-FFF2-40B4-BE49-F238E27FC236}">
                          <a16:creationId xmlns:a16="http://schemas.microsoft.com/office/drawing/2014/main" id="{27D745E2-4395-8417-E386-43AF874E90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53002" y="3054879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90">
                      <a:extLst>
                        <a:ext uri="{FF2B5EF4-FFF2-40B4-BE49-F238E27FC236}">
                          <a16:creationId xmlns:a16="http://schemas.microsoft.com/office/drawing/2014/main" id="{A17DB324-ED29-23A0-9547-E3B05C49F3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0302" y="3046402"/>
                      <a:ext cx="81262" cy="26604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91">
                      <a:extLst>
                        <a:ext uri="{FF2B5EF4-FFF2-40B4-BE49-F238E27FC236}">
                          <a16:creationId xmlns:a16="http://schemas.microsoft.com/office/drawing/2014/main" id="{D02AB0D9-0C1D-03CD-1DE5-D699B00D72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8707" y="3054879"/>
                      <a:ext cx="50157" cy="253741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92">
                      <a:extLst>
                        <a:ext uri="{FF2B5EF4-FFF2-40B4-BE49-F238E27FC236}">
                          <a16:creationId xmlns:a16="http://schemas.microsoft.com/office/drawing/2014/main" id="{E5E24154-70AB-6C88-6815-8CA20197A5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26007" y="3046402"/>
                      <a:ext cx="81262" cy="26604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1" name="Straight Connector 83">
                    <a:extLst>
                      <a:ext uri="{FF2B5EF4-FFF2-40B4-BE49-F238E27FC236}">
                        <a16:creationId xmlns:a16="http://schemas.microsoft.com/office/drawing/2014/main" id="{3D061C7A-79F4-DBE5-A652-668F464467D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2263" y="3220720"/>
                    <a:ext cx="147774" cy="3723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oup 67">
                  <a:extLst>
                    <a:ext uri="{FF2B5EF4-FFF2-40B4-BE49-F238E27FC236}">
                      <a16:creationId xmlns:a16="http://schemas.microsoft.com/office/drawing/2014/main" id="{F8A2CFCE-488B-F186-DC4D-AE6A5037A5DC}"/>
                    </a:ext>
                  </a:extLst>
                </p:cNvPr>
                <p:cNvGrpSpPr/>
                <p:nvPr/>
              </p:nvGrpSpPr>
              <p:grpSpPr>
                <a:xfrm>
                  <a:off x="1091162" y="3807496"/>
                  <a:ext cx="399404" cy="113398"/>
                  <a:chOff x="1114436" y="3603750"/>
                  <a:chExt cx="399404" cy="113398"/>
                </a:xfrm>
                <a:grpFill/>
              </p:grpSpPr>
              <p:cxnSp>
                <p:nvCxnSpPr>
                  <p:cNvPr id="133" name="Straight Connector 75">
                    <a:extLst>
                      <a:ext uri="{FF2B5EF4-FFF2-40B4-BE49-F238E27FC236}">
                        <a16:creationId xmlns:a16="http://schemas.microsoft.com/office/drawing/2014/main" id="{F9E360A7-99B3-365A-3146-561F7AA082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84840" y="3612992"/>
                    <a:ext cx="93413" cy="104156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4" name="Group 76">
                    <a:extLst>
                      <a:ext uri="{FF2B5EF4-FFF2-40B4-BE49-F238E27FC236}">
                        <a16:creationId xmlns:a16="http://schemas.microsoft.com/office/drawing/2014/main" id="{666D3FA0-861F-E698-9DFE-589B36EEE2E4}"/>
                      </a:ext>
                    </a:extLst>
                  </p:cNvPr>
                  <p:cNvGrpSpPr/>
                  <p:nvPr/>
                </p:nvGrpSpPr>
                <p:grpSpPr>
                  <a:xfrm>
                    <a:off x="1114436" y="3603750"/>
                    <a:ext cx="399404" cy="113398"/>
                    <a:chOff x="1114436" y="3603750"/>
                    <a:chExt cx="399404" cy="113398"/>
                  </a:xfrm>
                  <a:grpFill/>
                </p:grpSpPr>
                <p:cxnSp>
                  <p:nvCxnSpPr>
                    <p:cNvPr id="135" name="Straight Connector 77">
                      <a:extLst>
                        <a:ext uri="{FF2B5EF4-FFF2-40B4-BE49-F238E27FC236}">
                          <a16:creationId xmlns:a16="http://schemas.microsoft.com/office/drawing/2014/main" id="{51526972-B7A6-E6F2-9607-25D8F960F1B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22680" y="3614436"/>
                      <a:ext cx="391160" cy="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Straight Connector 78">
                      <a:extLst>
                        <a:ext uri="{FF2B5EF4-FFF2-40B4-BE49-F238E27FC236}">
                          <a16:creationId xmlns:a16="http://schemas.microsoft.com/office/drawing/2014/main" id="{3305FC70-B519-9624-6B66-7F1D74005E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14436" y="3606579"/>
                      <a:ext cx="93413" cy="10415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Straight Connector 79">
                      <a:extLst>
                        <a:ext uri="{FF2B5EF4-FFF2-40B4-BE49-F238E27FC236}">
                          <a16:creationId xmlns:a16="http://schemas.microsoft.com/office/drawing/2014/main" id="{B84C63DB-FFD4-E38B-3162-757F7188B0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95986" y="3603750"/>
                      <a:ext cx="93413" cy="10415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Straight Connector 80">
                      <a:extLst>
                        <a:ext uri="{FF2B5EF4-FFF2-40B4-BE49-F238E27FC236}">
                          <a16:creationId xmlns:a16="http://schemas.microsoft.com/office/drawing/2014/main" id="{049DDAE1-4632-C848-7C94-3078828671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26541" y="3607693"/>
                      <a:ext cx="93413" cy="10415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Straight Connector 81">
                      <a:extLst>
                        <a:ext uri="{FF2B5EF4-FFF2-40B4-BE49-F238E27FC236}">
                          <a16:creationId xmlns:a16="http://schemas.microsoft.com/office/drawing/2014/main" id="{EF517E99-FBDB-732B-29BC-5AD1C2BE15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53960" y="3612992"/>
                      <a:ext cx="93413" cy="10415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6" name="Group 68">
                  <a:extLst>
                    <a:ext uri="{FF2B5EF4-FFF2-40B4-BE49-F238E27FC236}">
                      <a16:creationId xmlns:a16="http://schemas.microsoft.com/office/drawing/2014/main" id="{FE4454E7-1327-3319-ADC1-1495292430EA}"/>
                    </a:ext>
                  </a:extLst>
                </p:cNvPr>
                <p:cNvGrpSpPr/>
                <p:nvPr/>
              </p:nvGrpSpPr>
              <p:grpSpPr>
                <a:xfrm>
                  <a:off x="1080400" y="1766347"/>
                  <a:ext cx="391160" cy="98755"/>
                  <a:chOff x="252958" y="1885249"/>
                  <a:chExt cx="391160" cy="98755"/>
                </a:xfrm>
                <a:grpFill/>
              </p:grpSpPr>
              <p:cxnSp>
                <p:nvCxnSpPr>
                  <p:cNvPr id="127" name="Straight Connector 69">
                    <a:extLst>
                      <a:ext uri="{FF2B5EF4-FFF2-40B4-BE49-F238E27FC236}">
                        <a16:creationId xmlns:a16="http://schemas.microsoft.com/office/drawing/2014/main" id="{AD05042F-DE0B-EE42-68BB-63D94F7AE9F8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252958" y="1984004"/>
                    <a:ext cx="391160" cy="0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70">
                    <a:extLst>
                      <a:ext uri="{FF2B5EF4-FFF2-40B4-BE49-F238E27FC236}">
                        <a16:creationId xmlns:a16="http://schemas.microsoft.com/office/drawing/2014/main" id="{9AA0E81F-ECCE-1B0A-C3C7-1901B4FF0C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59784" y="1885249"/>
                    <a:ext cx="64196" cy="9050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71">
                    <a:extLst>
                      <a:ext uri="{FF2B5EF4-FFF2-40B4-BE49-F238E27FC236}">
                        <a16:creationId xmlns:a16="http://schemas.microsoft.com/office/drawing/2014/main" id="{EEA6B293-471F-E173-2FA8-C1AD52B893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23785" y="1887959"/>
                    <a:ext cx="64196" cy="9050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72">
                    <a:extLst>
                      <a:ext uri="{FF2B5EF4-FFF2-40B4-BE49-F238E27FC236}">
                        <a16:creationId xmlns:a16="http://schemas.microsoft.com/office/drawing/2014/main" id="{1C73ED91-FE10-95A5-8594-ECA446E52A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96252" y="1887959"/>
                    <a:ext cx="64196" cy="9050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73">
                    <a:extLst>
                      <a:ext uri="{FF2B5EF4-FFF2-40B4-BE49-F238E27FC236}">
                        <a16:creationId xmlns:a16="http://schemas.microsoft.com/office/drawing/2014/main" id="{EC0F0ACB-C027-08A3-F81B-498FCED2FF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55989" y="1887959"/>
                    <a:ext cx="64196" cy="9050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74">
                    <a:extLst>
                      <a:ext uri="{FF2B5EF4-FFF2-40B4-BE49-F238E27FC236}">
                        <a16:creationId xmlns:a16="http://schemas.microsoft.com/office/drawing/2014/main" id="{28BEAA5E-1B7C-63B2-7AD4-11787B5E27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20185" y="1887959"/>
                    <a:ext cx="64196" cy="90508"/>
                  </a:xfrm>
                  <a:prstGeom prst="line">
                    <a:avLst/>
                  </a:prstGeom>
                  <a:grpFill/>
                  <a:ln>
                    <a:solidFill>
                      <a:schemeClr val="accent1">
                        <a:shade val="1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" name="Group 13">
                <a:extLst>
                  <a:ext uri="{FF2B5EF4-FFF2-40B4-BE49-F238E27FC236}">
                    <a16:creationId xmlns:a16="http://schemas.microsoft.com/office/drawing/2014/main" id="{38F930D6-5E77-D045-526A-F53EF94DE392}"/>
                  </a:ext>
                </a:extLst>
              </p:cNvPr>
              <p:cNvGrpSpPr/>
              <p:nvPr/>
            </p:nvGrpSpPr>
            <p:grpSpPr>
              <a:xfrm>
                <a:off x="1478367" y="1862357"/>
                <a:ext cx="621786" cy="823186"/>
                <a:chOff x="965323" y="1839094"/>
                <a:chExt cx="621786" cy="823186"/>
              </a:xfrm>
            </p:grpSpPr>
            <p:grpSp>
              <p:nvGrpSpPr>
                <p:cNvPr id="102" name="Group 44">
                  <a:extLst>
                    <a:ext uri="{FF2B5EF4-FFF2-40B4-BE49-F238E27FC236}">
                      <a16:creationId xmlns:a16="http://schemas.microsoft.com/office/drawing/2014/main" id="{2F5F487D-E7ED-0B7E-9F92-59CD948666BB}"/>
                    </a:ext>
                  </a:extLst>
                </p:cNvPr>
                <p:cNvGrpSpPr/>
                <p:nvPr/>
              </p:nvGrpSpPr>
              <p:grpSpPr>
                <a:xfrm rot="19057256">
                  <a:off x="1327907" y="1839094"/>
                  <a:ext cx="103567" cy="333820"/>
                  <a:chOff x="480261" y="3220720"/>
                  <a:chExt cx="270823" cy="417674"/>
                </a:xfrm>
                <a:solidFill>
                  <a:schemeClr val="bg2">
                    <a:lumMod val="50000"/>
                    <a:alpha val="50000"/>
                  </a:schemeClr>
                </a:solidFill>
              </p:grpSpPr>
              <p:grpSp>
                <p:nvGrpSpPr>
                  <p:cNvPr id="113" name="Group 55">
                    <a:extLst>
                      <a:ext uri="{FF2B5EF4-FFF2-40B4-BE49-F238E27FC236}">
                        <a16:creationId xmlns:a16="http://schemas.microsoft.com/office/drawing/2014/main" id="{77F22CBB-DB63-14A7-8AC6-EE8B8DD22610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425091" y="3312401"/>
                    <a:ext cx="381163" cy="270823"/>
                    <a:chOff x="626106" y="3046402"/>
                    <a:chExt cx="381163" cy="270823"/>
                  </a:xfrm>
                  <a:grpFill/>
                </p:grpSpPr>
                <p:cxnSp>
                  <p:nvCxnSpPr>
                    <p:cNvPr id="115" name="Straight Connector 57">
                      <a:extLst>
                        <a:ext uri="{FF2B5EF4-FFF2-40B4-BE49-F238E27FC236}">
                          <a16:creationId xmlns:a16="http://schemas.microsoft.com/office/drawing/2014/main" id="{85E51ECA-6CDD-18A1-38BC-B3B3BCE6F2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26106" y="3059654"/>
                      <a:ext cx="50157" cy="253741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58">
                      <a:extLst>
                        <a:ext uri="{FF2B5EF4-FFF2-40B4-BE49-F238E27FC236}">
                          <a16:creationId xmlns:a16="http://schemas.microsoft.com/office/drawing/2014/main" id="{F73343A3-CFBA-3530-3513-50649B4569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3406" y="3051177"/>
                      <a:ext cx="81262" cy="266048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59">
                      <a:extLst>
                        <a:ext uri="{FF2B5EF4-FFF2-40B4-BE49-F238E27FC236}">
                          <a16:creationId xmlns:a16="http://schemas.microsoft.com/office/drawing/2014/main" id="{3BA1231E-EB10-B34D-7177-59E1DF8A84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53002" y="3054879"/>
                      <a:ext cx="50157" cy="253741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60">
                      <a:extLst>
                        <a:ext uri="{FF2B5EF4-FFF2-40B4-BE49-F238E27FC236}">
                          <a16:creationId xmlns:a16="http://schemas.microsoft.com/office/drawing/2014/main" id="{05D84CA3-D7F7-1BA1-D215-EE8BE504F1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0302" y="3046402"/>
                      <a:ext cx="81262" cy="266048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61">
                      <a:extLst>
                        <a:ext uri="{FF2B5EF4-FFF2-40B4-BE49-F238E27FC236}">
                          <a16:creationId xmlns:a16="http://schemas.microsoft.com/office/drawing/2014/main" id="{3A4084B0-5CEA-7767-209A-B5BD749EE7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8707" y="3054879"/>
                      <a:ext cx="50157" cy="253741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62">
                      <a:extLst>
                        <a:ext uri="{FF2B5EF4-FFF2-40B4-BE49-F238E27FC236}">
                          <a16:creationId xmlns:a16="http://schemas.microsoft.com/office/drawing/2014/main" id="{A92B2D56-795F-65F4-396B-BA9143C8A0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26007" y="3046402"/>
                      <a:ext cx="81262" cy="266048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4" name="Straight Connector 56">
                    <a:extLst>
                      <a:ext uri="{FF2B5EF4-FFF2-40B4-BE49-F238E27FC236}">
                        <a16:creationId xmlns:a16="http://schemas.microsoft.com/office/drawing/2014/main" id="{0ED97567-7F06-4B73-CD15-0AD638D205C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92263" y="3220720"/>
                    <a:ext cx="147774" cy="37230"/>
                  </a:xfrm>
                  <a:prstGeom prst="line">
                    <a:avLst/>
                  </a:prstGeom>
                  <a:grpFill/>
                  <a:ln w="9525">
                    <a:solidFill>
                      <a:schemeClr val="accent1">
                        <a:shade val="15000"/>
                        <a:alpha val="33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3" name="Rectangle 45">
                  <a:extLst>
                    <a:ext uri="{FF2B5EF4-FFF2-40B4-BE49-F238E27FC236}">
                      <a16:creationId xmlns:a16="http://schemas.microsoft.com/office/drawing/2014/main" id="{7C3F8FF2-071C-2889-E22D-12AE121BFBDB}"/>
                    </a:ext>
                  </a:extLst>
                </p:cNvPr>
                <p:cNvSpPr/>
                <p:nvPr/>
              </p:nvSpPr>
              <p:spPr>
                <a:xfrm>
                  <a:off x="1327666" y="2168286"/>
                  <a:ext cx="259443" cy="490271"/>
                </a:xfrm>
                <a:prstGeom prst="rect">
                  <a:avLst/>
                </a:prstGeom>
                <a:solidFill>
                  <a:schemeClr val="bg2">
                    <a:lumMod val="50000"/>
                    <a:alpha val="2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04" name="Rectangle 46">
                  <a:extLst>
                    <a:ext uri="{FF2B5EF4-FFF2-40B4-BE49-F238E27FC236}">
                      <a16:creationId xmlns:a16="http://schemas.microsoft.com/office/drawing/2014/main" id="{44BA3F06-3130-2E95-8EBA-9A8C6F000161}"/>
                    </a:ext>
                  </a:extLst>
                </p:cNvPr>
                <p:cNvSpPr/>
                <p:nvPr/>
              </p:nvSpPr>
              <p:spPr>
                <a:xfrm>
                  <a:off x="965323" y="2172009"/>
                  <a:ext cx="259443" cy="490271"/>
                </a:xfrm>
                <a:prstGeom prst="rect">
                  <a:avLst/>
                </a:prstGeom>
                <a:solidFill>
                  <a:schemeClr val="bg2">
                    <a:lumMod val="50000"/>
                    <a:alpha val="20000"/>
                  </a:schemeClr>
                </a:solidFill>
                <a:ln w="9525">
                  <a:solidFill>
                    <a:schemeClr val="accent1">
                      <a:shade val="15000"/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dirty="0"/>
                </a:p>
              </p:txBody>
            </p:sp>
            <p:grpSp>
              <p:nvGrpSpPr>
                <p:cNvPr id="105" name="Group 47">
                  <a:extLst>
                    <a:ext uri="{FF2B5EF4-FFF2-40B4-BE49-F238E27FC236}">
                      <a16:creationId xmlns:a16="http://schemas.microsoft.com/office/drawing/2014/main" id="{2D820AB7-4137-C32D-DA70-221DA998D087}"/>
                    </a:ext>
                  </a:extLst>
                </p:cNvPr>
                <p:cNvGrpSpPr/>
                <p:nvPr/>
              </p:nvGrpSpPr>
              <p:grpSpPr>
                <a:xfrm rot="1818552">
                  <a:off x="1064169" y="1854976"/>
                  <a:ext cx="135079" cy="325040"/>
                  <a:chOff x="450633" y="3184405"/>
                  <a:chExt cx="353227" cy="406689"/>
                </a:xfrm>
                <a:solidFill>
                  <a:schemeClr val="bg2">
                    <a:lumMod val="50000"/>
                    <a:alpha val="50000"/>
                  </a:schemeClr>
                </a:solidFill>
              </p:grpSpPr>
              <p:grpSp>
                <p:nvGrpSpPr>
                  <p:cNvPr id="106" name="Group 48">
                    <a:extLst>
                      <a:ext uri="{FF2B5EF4-FFF2-40B4-BE49-F238E27FC236}">
                        <a16:creationId xmlns:a16="http://schemas.microsoft.com/office/drawing/2014/main" id="{D79E16E7-4B52-494E-73CC-08BF05703133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448741" y="3288751"/>
                    <a:ext cx="333863" cy="270823"/>
                    <a:chOff x="673406" y="3046402"/>
                    <a:chExt cx="333863" cy="270823"/>
                  </a:xfrm>
                  <a:grpFill/>
                </p:grpSpPr>
                <p:cxnSp>
                  <p:nvCxnSpPr>
                    <p:cNvPr id="108" name="Straight Connector 50">
                      <a:extLst>
                        <a:ext uri="{FF2B5EF4-FFF2-40B4-BE49-F238E27FC236}">
                          <a16:creationId xmlns:a16="http://schemas.microsoft.com/office/drawing/2014/main" id="{28D3EE1E-41B3-FA42-17B1-F580B71E01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3406" y="3051177"/>
                      <a:ext cx="81262" cy="266048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Straight Connector 51">
                      <a:extLst>
                        <a:ext uri="{FF2B5EF4-FFF2-40B4-BE49-F238E27FC236}">
                          <a16:creationId xmlns:a16="http://schemas.microsoft.com/office/drawing/2014/main" id="{755C3039-6CC5-8CAA-73DD-5041B86E62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53002" y="3054879"/>
                      <a:ext cx="50157" cy="253741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Straight Connector 52">
                      <a:extLst>
                        <a:ext uri="{FF2B5EF4-FFF2-40B4-BE49-F238E27FC236}">
                          <a16:creationId xmlns:a16="http://schemas.microsoft.com/office/drawing/2014/main" id="{3A0CDE57-C3E2-E41A-FDE3-57DAFA4BEC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0302" y="3046402"/>
                      <a:ext cx="81262" cy="266048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53">
                      <a:extLst>
                        <a:ext uri="{FF2B5EF4-FFF2-40B4-BE49-F238E27FC236}">
                          <a16:creationId xmlns:a16="http://schemas.microsoft.com/office/drawing/2014/main" id="{BCD3D472-BAD1-9A26-1BB5-EC6B0019C6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8707" y="3054879"/>
                      <a:ext cx="50157" cy="253741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54">
                      <a:extLst>
                        <a:ext uri="{FF2B5EF4-FFF2-40B4-BE49-F238E27FC236}">
                          <a16:creationId xmlns:a16="http://schemas.microsoft.com/office/drawing/2014/main" id="{E229651C-5FFB-4A4B-49EE-55A76CD562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26007" y="3046402"/>
                      <a:ext cx="81262" cy="266048"/>
                    </a:xfrm>
                    <a:prstGeom prst="line">
                      <a:avLst/>
                    </a:prstGeom>
                    <a:grpFill/>
                    <a:ln w="9525">
                      <a:solidFill>
                        <a:schemeClr val="accent1">
                          <a:shade val="15000"/>
                          <a:alpha val="33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07" name="Straight Connector 49">
                    <a:extLst>
                      <a:ext uri="{FF2B5EF4-FFF2-40B4-BE49-F238E27FC236}">
                        <a16:creationId xmlns:a16="http://schemas.microsoft.com/office/drawing/2014/main" id="{5CB8C8C0-4625-0BF0-EE83-BF04C71A26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781448" flipV="1">
                    <a:off x="450633" y="3184405"/>
                    <a:ext cx="353227" cy="33165"/>
                  </a:xfrm>
                  <a:prstGeom prst="line">
                    <a:avLst/>
                  </a:prstGeom>
                  <a:grpFill/>
                  <a:ln w="9525">
                    <a:solidFill>
                      <a:schemeClr val="accent1">
                        <a:shade val="15000"/>
                        <a:alpha val="33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2" name="Straight Arrow Connector 14">
                <a:extLst>
                  <a:ext uri="{FF2B5EF4-FFF2-40B4-BE49-F238E27FC236}">
                    <a16:creationId xmlns:a16="http://schemas.microsoft.com/office/drawing/2014/main" id="{1B308DA2-1F59-8079-1796-C19BB35AC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233" y="2436184"/>
                <a:ext cx="558006" cy="0"/>
              </a:xfrm>
              <a:prstGeom prst="straightConnector1">
                <a:avLst/>
              </a:prstGeom>
              <a:ln w="15875">
                <a:solidFill>
                  <a:schemeClr val="tx1">
                    <a:alpha val="36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ctangle 15">
                <a:extLst>
                  <a:ext uri="{FF2B5EF4-FFF2-40B4-BE49-F238E27FC236}">
                    <a16:creationId xmlns:a16="http://schemas.microsoft.com/office/drawing/2014/main" id="{38224DB7-F417-329E-7BC9-3F851973C313}"/>
                  </a:ext>
                </a:extLst>
              </p:cNvPr>
              <p:cNvSpPr/>
              <p:nvPr/>
            </p:nvSpPr>
            <p:spPr>
              <a:xfrm>
                <a:off x="1840710" y="3055661"/>
                <a:ext cx="259443" cy="490271"/>
              </a:xfrm>
              <a:prstGeom prst="rect">
                <a:avLst/>
              </a:prstGeom>
              <a:solidFill>
                <a:schemeClr val="bg2">
                  <a:lumMod val="50000"/>
                  <a:alpha val="20000"/>
                </a:schemeClr>
              </a:solidFill>
              <a:ln w="9525">
                <a:solidFill>
                  <a:schemeClr val="accent1">
                    <a:shade val="15000"/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74" name="Rectangle 16">
                <a:extLst>
                  <a:ext uri="{FF2B5EF4-FFF2-40B4-BE49-F238E27FC236}">
                    <a16:creationId xmlns:a16="http://schemas.microsoft.com/office/drawing/2014/main" id="{EA6B7273-F751-D915-9C1E-9B342F3F226A}"/>
                  </a:ext>
                </a:extLst>
              </p:cNvPr>
              <p:cNvSpPr/>
              <p:nvPr/>
            </p:nvSpPr>
            <p:spPr>
              <a:xfrm>
                <a:off x="1478367" y="3055930"/>
                <a:ext cx="259443" cy="490271"/>
              </a:xfrm>
              <a:prstGeom prst="rect">
                <a:avLst/>
              </a:prstGeom>
              <a:solidFill>
                <a:schemeClr val="bg2">
                  <a:lumMod val="50000"/>
                  <a:alpha val="20000"/>
                </a:schemeClr>
              </a:solidFill>
              <a:ln w="9525">
                <a:solidFill>
                  <a:schemeClr val="accent1">
                    <a:shade val="1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cxnSp>
            <p:nvCxnSpPr>
              <p:cNvPr id="75" name="Straight Arrow Connector 17">
                <a:extLst>
                  <a:ext uri="{FF2B5EF4-FFF2-40B4-BE49-F238E27FC236}">
                    <a16:creationId xmlns:a16="http://schemas.microsoft.com/office/drawing/2014/main" id="{FF65FCA1-FA14-E507-4EBB-D8546EBBEE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8782" y="3284983"/>
                <a:ext cx="558006" cy="0"/>
              </a:xfrm>
              <a:prstGeom prst="straightConnector1">
                <a:avLst/>
              </a:prstGeom>
              <a:ln w="15875">
                <a:solidFill>
                  <a:schemeClr val="bg2">
                    <a:lumMod val="25000"/>
                    <a:alpha val="36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18">
                <a:extLst>
                  <a:ext uri="{FF2B5EF4-FFF2-40B4-BE49-F238E27FC236}">
                    <a16:creationId xmlns:a16="http://schemas.microsoft.com/office/drawing/2014/main" id="{C1A4462A-1CFF-D012-D148-78AA08797DC6}"/>
                  </a:ext>
                </a:extLst>
              </p:cNvPr>
              <p:cNvSpPr/>
              <p:nvPr/>
            </p:nvSpPr>
            <p:spPr>
              <a:xfrm>
                <a:off x="2161806" y="2183072"/>
                <a:ext cx="45719" cy="133879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grpSp>
            <p:nvGrpSpPr>
              <p:cNvPr id="77" name="Group 19">
                <a:extLst>
                  <a:ext uri="{FF2B5EF4-FFF2-40B4-BE49-F238E27FC236}">
                    <a16:creationId xmlns:a16="http://schemas.microsoft.com/office/drawing/2014/main" id="{E9EAFA2E-883A-BA53-E359-0DC3FDA930F7}"/>
                  </a:ext>
                </a:extLst>
              </p:cNvPr>
              <p:cNvGrpSpPr/>
              <p:nvPr/>
            </p:nvGrpSpPr>
            <p:grpSpPr>
              <a:xfrm flipH="1">
                <a:off x="1736365" y="3567576"/>
                <a:ext cx="293560" cy="241738"/>
                <a:chOff x="3100612" y="2019778"/>
                <a:chExt cx="293560" cy="241738"/>
              </a:xfrm>
            </p:grpSpPr>
            <p:cxnSp>
              <p:nvCxnSpPr>
                <p:cNvPr id="95" name="Straight Connector 37">
                  <a:extLst>
                    <a:ext uri="{FF2B5EF4-FFF2-40B4-BE49-F238E27FC236}">
                      <a16:creationId xmlns:a16="http://schemas.microsoft.com/office/drawing/2014/main" id="{98FA26BB-94C3-5173-81E4-949A0919F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H="1" flipV="1">
                  <a:off x="3325611" y="2192955"/>
                  <a:ext cx="40087" cy="97035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38">
                  <a:extLst>
                    <a:ext uri="{FF2B5EF4-FFF2-40B4-BE49-F238E27FC236}">
                      <a16:creationId xmlns:a16="http://schemas.microsoft.com/office/drawing/2014/main" id="{60E62D43-3E72-8825-1151-4AB83D09C0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V="1">
                  <a:off x="3278665" y="2154093"/>
                  <a:ext cx="64947" cy="101741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39">
                  <a:extLst>
                    <a:ext uri="{FF2B5EF4-FFF2-40B4-BE49-F238E27FC236}">
                      <a16:creationId xmlns:a16="http://schemas.microsoft.com/office/drawing/2014/main" id="{1688C66A-7EA5-ABF6-1753-970FC33689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H="1" flipV="1">
                  <a:off x="3255902" y="2119267"/>
                  <a:ext cx="40087" cy="97035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40">
                  <a:extLst>
                    <a:ext uri="{FF2B5EF4-FFF2-40B4-BE49-F238E27FC236}">
                      <a16:creationId xmlns:a16="http://schemas.microsoft.com/office/drawing/2014/main" id="{263ADF2A-BB18-CE97-6BFE-031333F844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V="1">
                  <a:off x="3208956" y="2080405"/>
                  <a:ext cx="64947" cy="101741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41">
                  <a:extLst>
                    <a:ext uri="{FF2B5EF4-FFF2-40B4-BE49-F238E27FC236}">
                      <a16:creationId xmlns:a16="http://schemas.microsoft.com/office/drawing/2014/main" id="{FB49B6F9-7C1C-A7AD-51E6-F6F3EB274F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H="1" flipV="1">
                  <a:off x="3188183" y="2045051"/>
                  <a:ext cx="40087" cy="97035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42">
                  <a:extLst>
                    <a:ext uri="{FF2B5EF4-FFF2-40B4-BE49-F238E27FC236}">
                      <a16:creationId xmlns:a16="http://schemas.microsoft.com/office/drawing/2014/main" id="{136ED610-612C-51B6-C7E2-44C4F8327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V="1">
                  <a:off x="3141237" y="2006189"/>
                  <a:ext cx="64947" cy="101741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43">
                  <a:extLst>
                    <a:ext uri="{FF2B5EF4-FFF2-40B4-BE49-F238E27FC236}">
                      <a16:creationId xmlns:a16="http://schemas.microsoft.com/office/drawing/2014/main" id="{6EBB70D9-49A0-3811-6BB8-24C22BBC8C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057256" flipV="1">
                  <a:off x="3100612" y="2019778"/>
                  <a:ext cx="56511" cy="29756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20">
                <a:extLst>
                  <a:ext uri="{FF2B5EF4-FFF2-40B4-BE49-F238E27FC236}">
                    <a16:creationId xmlns:a16="http://schemas.microsoft.com/office/drawing/2014/main" id="{DEC09808-6791-64B0-80DB-8EC129CAD35C}"/>
                  </a:ext>
                </a:extLst>
              </p:cNvPr>
              <p:cNvGrpSpPr/>
              <p:nvPr/>
            </p:nvGrpSpPr>
            <p:grpSpPr>
              <a:xfrm flipH="1" flipV="1">
                <a:off x="1549111" y="3586715"/>
                <a:ext cx="293560" cy="241738"/>
                <a:chOff x="3100612" y="2019778"/>
                <a:chExt cx="293560" cy="241738"/>
              </a:xfrm>
            </p:grpSpPr>
            <p:cxnSp>
              <p:nvCxnSpPr>
                <p:cNvPr id="88" name="Straight Connector 30">
                  <a:extLst>
                    <a:ext uri="{FF2B5EF4-FFF2-40B4-BE49-F238E27FC236}">
                      <a16:creationId xmlns:a16="http://schemas.microsoft.com/office/drawing/2014/main" id="{BDB1607E-8B45-B2A7-9B49-9750E7E39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H="1" flipV="1">
                  <a:off x="3325611" y="2192955"/>
                  <a:ext cx="40087" cy="97035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31">
                  <a:extLst>
                    <a:ext uri="{FF2B5EF4-FFF2-40B4-BE49-F238E27FC236}">
                      <a16:creationId xmlns:a16="http://schemas.microsoft.com/office/drawing/2014/main" id="{6C44D5C6-DFA3-42C4-7144-7134E62FDD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V="1">
                  <a:off x="3278665" y="2154093"/>
                  <a:ext cx="64947" cy="101741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32">
                  <a:extLst>
                    <a:ext uri="{FF2B5EF4-FFF2-40B4-BE49-F238E27FC236}">
                      <a16:creationId xmlns:a16="http://schemas.microsoft.com/office/drawing/2014/main" id="{0122C117-31C4-C274-B52B-B81B8B1BFB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H="1" flipV="1">
                  <a:off x="3255902" y="2119267"/>
                  <a:ext cx="40087" cy="97035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33">
                  <a:extLst>
                    <a:ext uri="{FF2B5EF4-FFF2-40B4-BE49-F238E27FC236}">
                      <a16:creationId xmlns:a16="http://schemas.microsoft.com/office/drawing/2014/main" id="{D593D799-3DC7-A796-CD7E-3583CF10D8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V="1">
                  <a:off x="3208956" y="2080405"/>
                  <a:ext cx="64947" cy="101741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34">
                  <a:extLst>
                    <a:ext uri="{FF2B5EF4-FFF2-40B4-BE49-F238E27FC236}">
                      <a16:creationId xmlns:a16="http://schemas.microsoft.com/office/drawing/2014/main" id="{A5C3F37B-87C9-F39D-645E-54D9CCFB7A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H="1" flipV="1">
                  <a:off x="3188183" y="2045051"/>
                  <a:ext cx="40087" cy="97035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35">
                  <a:extLst>
                    <a:ext uri="{FF2B5EF4-FFF2-40B4-BE49-F238E27FC236}">
                      <a16:creationId xmlns:a16="http://schemas.microsoft.com/office/drawing/2014/main" id="{94FB0F72-6F39-7249-A809-2BC6B27AC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3657256" flipV="1">
                  <a:off x="3141237" y="2006189"/>
                  <a:ext cx="64947" cy="101741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36">
                  <a:extLst>
                    <a:ext uri="{FF2B5EF4-FFF2-40B4-BE49-F238E27FC236}">
                      <a16:creationId xmlns:a16="http://schemas.microsoft.com/office/drawing/2014/main" id="{61A5631D-372C-4FA2-F419-449B17DF89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057256" flipV="1">
                  <a:off x="3100612" y="2019778"/>
                  <a:ext cx="56511" cy="29756"/>
                </a:xfrm>
                <a:prstGeom prst="line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 w="9525">
                  <a:solidFill>
                    <a:schemeClr val="accent1">
                      <a:shade val="15000"/>
                      <a:alpha val="33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21">
                <a:extLst>
                  <a:ext uri="{FF2B5EF4-FFF2-40B4-BE49-F238E27FC236}">
                    <a16:creationId xmlns:a16="http://schemas.microsoft.com/office/drawing/2014/main" id="{CDB1B971-DA51-6B1F-A8DE-0CE90A1DFE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32000" y="3562845"/>
                <a:ext cx="88002" cy="27425"/>
              </a:xfrm>
              <a:prstGeom prst="line">
                <a:avLst/>
              </a:prstGeom>
              <a:solidFill>
                <a:schemeClr val="bg2">
                  <a:lumMod val="50000"/>
                  <a:alpha val="50000"/>
                </a:schemeClr>
              </a:solidFill>
              <a:ln w="9525">
                <a:solidFill>
                  <a:schemeClr val="accent1">
                    <a:shade val="15000"/>
                    <a:alpha val="33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2">
                <a:extLst>
                  <a:ext uri="{FF2B5EF4-FFF2-40B4-BE49-F238E27FC236}">
                    <a16:creationId xmlns:a16="http://schemas.microsoft.com/office/drawing/2014/main" id="{420753C7-E527-EE89-ED0F-A07D5BD591A1}"/>
                  </a:ext>
                </a:extLst>
              </p:cNvPr>
              <p:cNvCxnSpPr>
                <a:cxnSpLocks/>
                <a:endCxn id="74" idx="2"/>
              </p:cNvCxnSpPr>
              <p:nvPr/>
            </p:nvCxnSpPr>
            <p:spPr>
              <a:xfrm flipV="1">
                <a:off x="1540978" y="3546201"/>
                <a:ext cx="67111" cy="49195"/>
              </a:xfrm>
              <a:prstGeom prst="line">
                <a:avLst/>
              </a:prstGeom>
              <a:solidFill>
                <a:schemeClr val="bg2">
                  <a:lumMod val="50000"/>
                  <a:alpha val="50000"/>
                </a:schemeClr>
              </a:solidFill>
              <a:ln w="9525">
                <a:solidFill>
                  <a:schemeClr val="accent1">
                    <a:shade val="15000"/>
                    <a:alpha val="33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23">
                <a:extLst>
                  <a:ext uri="{FF2B5EF4-FFF2-40B4-BE49-F238E27FC236}">
                    <a16:creationId xmlns:a16="http://schemas.microsoft.com/office/drawing/2014/main" id="{20736869-6939-0215-57CD-0D33B6DAF7D8}"/>
                  </a:ext>
                </a:extLst>
              </p:cNvPr>
              <p:cNvSpPr/>
              <p:nvPr/>
            </p:nvSpPr>
            <p:spPr>
              <a:xfrm>
                <a:off x="2278842" y="2190688"/>
                <a:ext cx="59136" cy="472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82" name="Rectangle 24">
                <a:extLst>
                  <a:ext uri="{FF2B5EF4-FFF2-40B4-BE49-F238E27FC236}">
                    <a16:creationId xmlns:a16="http://schemas.microsoft.com/office/drawing/2014/main" id="{51842FB2-13B2-63F8-311C-D7AA98B9FEEA}"/>
                  </a:ext>
                </a:extLst>
              </p:cNvPr>
              <p:cNvSpPr/>
              <p:nvPr/>
            </p:nvSpPr>
            <p:spPr>
              <a:xfrm>
                <a:off x="2284779" y="3055585"/>
                <a:ext cx="59136" cy="472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grpSp>
            <p:nvGrpSpPr>
              <p:cNvPr id="83" name="Group 25">
                <a:extLst>
                  <a:ext uri="{FF2B5EF4-FFF2-40B4-BE49-F238E27FC236}">
                    <a16:creationId xmlns:a16="http://schemas.microsoft.com/office/drawing/2014/main" id="{912E9026-EDD7-1C3B-5CCC-84CBF3178CB5}"/>
                  </a:ext>
                </a:extLst>
              </p:cNvPr>
              <p:cNvGrpSpPr/>
              <p:nvPr/>
            </p:nvGrpSpPr>
            <p:grpSpPr>
              <a:xfrm>
                <a:off x="2630680" y="1729492"/>
                <a:ext cx="666972" cy="2276382"/>
                <a:chOff x="2630680" y="1729492"/>
                <a:chExt cx="666972" cy="2276382"/>
              </a:xfrm>
            </p:grpSpPr>
            <p:sp>
              <p:nvSpPr>
                <p:cNvPr id="86" name="Rectangle 28">
                  <a:extLst>
                    <a:ext uri="{FF2B5EF4-FFF2-40B4-BE49-F238E27FC236}">
                      <a16:creationId xmlns:a16="http://schemas.microsoft.com/office/drawing/2014/main" id="{47F2DB7D-3A61-8FEA-5344-30E4EADDE45D}"/>
                    </a:ext>
                  </a:extLst>
                </p:cNvPr>
                <p:cNvSpPr/>
                <p:nvPr/>
              </p:nvSpPr>
              <p:spPr>
                <a:xfrm>
                  <a:off x="2870789" y="1729492"/>
                  <a:ext cx="426863" cy="2276382"/>
                </a:xfrm>
                <a:prstGeom prst="rect">
                  <a:avLst/>
                </a:prstGeom>
                <a:solidFill>
                  <a:srgbClr val="DEEBF7">
                    <a:alpha val="78039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87" name="Oval 29">
                  <a:extLst>
                    <a:ext uri="{FF2B5EF4-FFF2-40B4-BE49-F238E27FC236}">
                      <a16:creationId xmlns:a16="http://schemas.microsoft.com/office/drawing/2014/main" id="{25BD54DB-2F17-7197-49F7-6AEAF861EAE3}"/>
                    </a:ext>
                  </a:extLst>
                </p:cNvPr>
                <p:cNvSpPr/>
                <p:nvPr/>
              </p:nvSpPr>
              <p:spPr>
                <a:xfrm>
                  <a:off x="2630680" y="1889290"/>
                  <a:ext cx="465733" cy="19319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84" name="Triangle 26">
                <a:extLst>
                  <a:ext uri="{FF2B5EF4-FFF2-40B4-BE49-F238E27FC236}">
                    <a16:creationId xmlns:a16="http://schemas.microsoft.com/office/drawing/2014/main" id="{21505032-5A1B-54AE-4261-3C9F05EEE142}"/>
                  </a:ext>
                </a:extLst>
              </p:cNvPr>
              <p:cNvSpPr/>
              <p:nvPr/>
            </p:nvSpPr>
            <p:spPr>
              <a:xfrm rot="16200000">
                <a:off x="2469223" y="2439647"/>
                <a:ext cx="437603" cy="816779"/>
              </a:xfrm>
              <a:prstGeom prst="triangle">
                <a:avLst/>
              </a:prstGeom>
              <a:solidFill>
                <a:srgbClr val="FF0000">
                  <a:alpha val="6313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85" name="Rectangle 27">
                <a:extLst>
                  <a:ext uri="{FF2B5EF4-FFF2-40B4-BE49-F238E27FC236}">
                    <a16:creationId xmlns:a16="http://schemas.microsoft.com/office/drawing/2014/main" id="{AD71F917-B9F7-FD35-E555-43129F7DBB70}"/>
                  </a:ext>
                </a:extLst>
              </p:cNvPr>
              <p:cNvSpPr/>
              <p:nvPr/>
            </p:nvSpPr>
            <p:spPr>
              <a:xfrm>
                <a:off x="2279747" y="2752004"/>
                <a:ext cx="46030" cy="21166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</p:grpSp>
      <p:sp>
        <p:nvSpPr>
          <p:cNvPr id="372" name="CasellaDiTesto 371"/>
          <p:cNvSpPr txBox="1"/>
          <p:nvPr/>
        </p:nvSpPr>
        <p:spPr>
          <a:xfrm>
            <a:off x="5367798" y="771165"/>
            <a:ext cx="1670302" cy="85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Probe </a:t>
            </a:r>
            <a:r>
              <a:rPr lang="it-IT" sz="2400" b="1" dirty="0" err="1" smtClean="0"/>
              <a:t>oscillator</a:t>
            </a:r>
            <a:endParaRPr lang="en-US" sz="2400" b="1" dirty="0"/>
          </a:p>
        </p:txBody>
      </p:sp>
      <p:cxnSp>
        <p:nvCxnSpPr>
          <p:cNvPr id="373" name="Connettore 2 372"/>
          <p:cNvCxnSpPr/>
          <p:nvPr/>
        </p:nvCxnSpPr>
        <p:spPr>
          <a:xfrm flipV="1">
            <a:off x="5564569" y="3790620"/>
            <a:ext cx="236698" cy="2030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CasellaDiTesto 373"/>
          <p:cNvSpPr txBox="1"/>
          <p:nvPr/>
        </p:nvSpPr>
        <p:spPr>
          <a:xfrm>
            <a:off x="5309297" y="5821013"/>
            <a:ext cx="157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SiN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membrane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5" name="CasellaDiTesto 374"/>
          <p:cNvSpPr txBox="1"/>
          <p:nvPr/>
        </p:nvSpPr>
        <p:spPr>
          <a:xfrm>
            <a:off x="3821463" y="786652"/>
            <a:ext cx="1478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Source </a:t>
            </a:r>
            <a:r>
              <a:rPr lang="it-IT" sz="2400" b="1" dirty="0" err="1" smtClean="0"/>
              <a:t>oscillator</a:t>
            </a:r>
            <a:endParaRPr lang="en-US" sz="2400" b="1" dirty="0"/>
          </a:p>
        </p:txBody>
      </p:sp>
      <p:cxnSp>
        <p:nvCxnSpPr>
          <p:cNvPr id="376" name="Connettore 2 375"/>
          <p:cNvCxnSpPr>
            <a:stCxn id="76" idx="2"/>
          </p:cNvCxnSpPr>
          <p:nvPr/>
        </p:nvCxnSpPr>
        <p:spPr>
          <a:xfrm flipH="1">
            <a:off x="5091535" y="4635441"/>
            <a:ext cx="300743" cy="1071583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CasellaDiTesto 376"/>
          <p:cNvSpPr txBox="1"/>
          <p:nvPr/>
        </p:nvSpPr>
        <p:spPr>
          <a:xfrm>
            <a:off x="3705370" y="5629562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</a:rPr>
              <a:t>Electric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r>
              <a:rPr lang="it-IT" dirty="0" err="1" smtClean="0">
                <a:solidFill>
                  <a:srgbClr val="FFC000"/>
                </a:solidFill>
              </a:rPr>
              <a:t>shield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/>
      <p:bldP spid="3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08" y="3407018"/>
            <a:ext cx="5259586" cy="308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8291026" y="5139378"/>
            <a:ext cx="317004" cy="1117"/>
          </a:xfrm>
          <a:prstGeom prst="line">
            <a:avLst/>
          </a:prstGeom>
          <a:noFill/>
          <a:ln w="255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9726823" y="6044192"/>
            <a:ext cx="1243875" cy="4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1" tIns="35691" rIns="35691" bIns="35691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125" dirty="0">
                <a:latin typeface="Calibri" panose="020F0502020204030204" pitchFamily="34" charset="0"/>
                <a:cs typeface="Helvetica Light" charset="0"/>
              </a:rPr>
              <a:t>Metalized </a:t>
            </a:r>
          </a:p>
          <a:p>
            <a:pPr algn="ctr">
              <a:lnSpc>
                <a:spcPct val="100000"/>
              </a:lnSpc>
            </a:pPr>
            <a:r>
              <a:rPr lang="en-US" altLang="en-US" sz="1125" dirty="0">
                <a:latin typeface="Calibri" panose="020F0502020204030204" pitchFamily="34" charset="0"/>
                <a:cs typeface="Helvetica Light" charset="0"/>
              </a:rPr>
              <a:t>Through Silicon </a:t>
            </a:r>
            <a:r>
              <a:rPr lang="en-US" altLang="en-US" sz="1125" dirty="0" err="1" smtClean="0">
                <a:latin typeface="Calibri" panose="020F0502020204030204" pitchFamily="34" charset="0"/>
                <a:cs typeface="Helvetica Light" charset="0"/>
              </a:rPr>
              <a:t>Vias</a:t>
            </a:r>
            <a:endParaRPr lang="en-US" altLang="en-US" sz="1125" dirty="0">
              <a:latin typeface="Calibri" panose="020F0502020204030204" pitchFamily="34" charset="0"/>
              <a:cs typeface="Helvetica Light" charset="0"/>
            </a:endParaRPr>
          </a:p>
        </p:txBody>
      </p: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8179405" y="1856602"/>
            <a:ext cx="3272730" cy="4031754"/>
            <a:chOff x="5044" y="1353"/>
            <a:chExt cx="2932" cy="3612"/>
          </a:xfrm>
        </p:grpSpPr>
        <p:pic>
          <p:nvPicPr>
            <p:cNvPr id="5138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" y="1353"/>
              <a:ext cx="2430" cy="2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>
              <a:off x="5798" y="3234"/>
              <a:ext cx="0" cy="1234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>
              <a:off x="5427" y="2590"/>
              <a:ext cx="0" cy="1703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>
              <a:off x="5427" y="4295"/>
              <a:ext cx="151" cy="0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5510" y="4006"/>
              <a:ext cx="575" cy="575"/>
            </a:xfrm>
            <a:prstGeom prst="ellipse">
              <a:avLst/>
            </a:prstGeom>
            <a:solidFill>
              <a:srgbClr val="FFFFFF"/>
            </a:solidFill>
            <a:ln w="12600" cap="flat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66"/>
            </a:p>
          </p:txBody>
        </p:sp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>
              <a:off x="5427" y="2605"/>
              <a:ext cx="284" cy="103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4" name="Line 24"/>
            <p:cNvSpPr>
              <a:spLocks noChangeShapeType="1"/>
            </p:cNvSpPr>
            <p:nvPr/>
          </p:nvSpPr>
          <p:spPr bwMode="auto">
            <a:xfrm flipH="1">
              <a:off x="5711" y="2695"/>
              <a:ext cx="3" cy="186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7" name="Line 27"/>
            <p:cNvSpPr>
              <a:spLocks noChangeShapeType="1"/>
            </p:cNvSpPr>
            <p:nvPr/>
          </p:nvSpPr>
          <p:spPr bwMode="auto">
            <a:xfrm>
              <a:off x="5145" y="4073"/>
              <a:ext cx="0" cy="463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 flipV="1">
              <a:off x="5044" y="4085"/>
              <a:ext cx="95" cy="101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 flipV="1">
              <a:off x="5049" y="4276"/>
              <a:ext cx="95" cy="101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auto">
            <a:xfrm flipV="1">
              <a:off x="5052" y="4513"/>
              <a:ext cx="95" cy="101"/>
            </a:xfrm>
            <a:prstGeom prst="line">
              <a:avLst/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66"/>
            </a:p>
          </p:txBody>
        </p:sp>
        <p:pic>
          <p:nvPicPr>
            <p:cNvPr id="5151" name="Picture 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" y="3990"/>
              <a:ext cx="1671" cy="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5152" name="AutoShape 32"/>
            <p:cNvCxnSpPr>
              <a:cxnSpLocks noChangeShapeType="1"/>
            </p:cNvCxnSpPr>
            <p:nvPr/>
          </p:nvCxnSpPr>
          <p:spPr bwMode="auto">
            <a:xfrm rot="16200000" flipV="1">
              <a:off x="5494" y="3015"/>
              <a:ext cx="1775" cy="1322"/>
            </a:xfrm>
            <a:prstGeom prst="bentConnector3">
              <a:avLst>
                <a:gd name="adj1" fmla="val 49991"/>
              </a:avLst>
            </a:prstGeom>
            <a:noFill/>
            <a:ln w="255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>
              <a:off x="5518" y="4173"/>
              <a:ext cx="56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00" cap="flat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5691" tIns="35691" rIns="35691" bIns="35691" anchor="ctr">
              <a:spAutoFit/>
            </a:bodyPr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altLang="en-US" sz="1266">
                  <a:latin typeface="Helvetica Light" charset="0"/>
                  <a:cs typeface="Helvetica Light" charset="0"/>
                </a:rPr>
                <a:t>DC+AC</a:t>
              </a:r>
            </a:p>
          </p:txBody>
        </p:sp>
      </p:grp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9886092" y="1711495"/>
            <a:ext cx="41299" cy="1966764"/>
          </a:xfrm>
          <a:prstGeom prst="line">
            <a:avLst/>
          </a:prstGeom>
          <a:noFill/>
          <a:ln w="123840" cap="flat">
            <a:solidFill>
              <a:srgbClr val="C82506">
                <a:alpha val="35999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7"/>
            <a:ext cx="12192000" cy="707944"/>
            <a:chOff x="0" y="0"/>
            <a:chExt cx="12192000" cy="707944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Source-Probe design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unifi.png" descr="unif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uppo 26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28" name="CasellaDiTesto 27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9" name="Gruppo 28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30" name="Ovale 29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pic>
        <p:nvPicPr>
          <p:cNvPr id="32" name="Picture 1" descr="A close-up of a round plastic container&#10;&#10;AI-generated content may be incorrect.">
            <a:extLst>
              <a:ext uri="{FF2B5EF4-FFF2-40B4-BE49-F238E27FC236}">
                <a16:creationId xmlns:a16="http://schemas.microsoft.com/office/drawing/2014/main" id="{5FFF603B-EF53-D409-840F-A3F6F81BA8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9394" r="15551" b="1027"/>
          <a:stretch/>
        </p:blipFill>
        <p:spPr>
          <a:xfrm>
            <a:off x="20409" y="727095"/>
            <a:ext cx="3349663" cy="310341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961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958" y="2667744"/>
            <a:ext cx="2842990" cy="30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24" y="5078760"/>
            <a:ext cx="1716732" cy="154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48" y="1945556"/>
            <a:ext cx="1825005" cy="16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58" y="1993553"/>
            <a:ext cx="4018359" cy="437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6299718" y="2185541"/>
            <a:ext cx="1092771" cy="1117"/>
          </a:xfrm>
          <a:prstGeom prst="line">
            <a:avLst/>
          </a:prstGeom>
          <a:noFill/>
          <a:ln w="3672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6749551" y="3922365"/>
            <a:ext cx="2472407" cy="1117"/>
          </a:xfrm>
          <a:prstGeom prst="line">
            <a:avLst/>
          </a:prstGeom>
          <a:noFill/>
          <a:ln w="3672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6170238" y="5593333"/>
            <a:ext cx="1176486" cy="256729"/>
          </a:xfrm>
          <a:prstGeom prst="line">
            <a:avLst/>
          </a:prstGeom>
          <a:noFill/>
          <a:ln w="3672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0735540" y="2370739"/>
            <a:ext cx="1285875" cy="3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1" tIns="35691" rIns="35691" bIns="35691" anchor="ctr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687">
                <a:latin typeface="Calibri" panose="020F0502020204030204" pitchFamily="34" charset="0"/>
                <a:cs typeface="Helvetica Light" charset="0"/>
              </a:rPr>
              <a:t>Cavity body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221958" y="1927603"/>
            <a:ext cx="1835051" cy="3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1" tIns="35691" rIns="35691" bIns="35691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687">
                <a:latin typeface="Calibri" panose="020F0502020204030204" pitchFamily="34" charset="0"/>
                <a:cs typeface="Helvetica Light" charset="0"/>
              </a:rPr>
              <a:t>Source holder 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9093594" y="6029678"/>
            <a:ext cx="1835051" cy="3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1" tIns="35691" rIns="35691" bIns="35691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687">
                <a:latin typeface="Calibri" panose="020F0502020204030204" pitchFamily="34" charset="0"/>
                <a:cs typeface="Helvetica Light" charset="0"/>
              </a:rPr>
              <a:t>Probe holder 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3178792" y="6370122"/>
            <a:ext cx="1192113" cy="3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1" tIns="35691" rIns="35691" bIns="35691" anchor="ctr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687">
                <a:latin typeface="Calibri" panose="020F0502020204030204" pitchFamily="34" charset="0"/>
                <a:cs typeface="Helvetica Light" charset="0"/>
              </a:rPr>
              <a:t>Input mirror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6328739" y="6420352"/>
            <a:ext cx="1192113" cy="3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691" tIns="35691" rIns="35691" bIns="35691" anchor="ctr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1687">
                <a:latin typeface="Calibri" panose="020F0502020204030204" pitchFamily="34" charset="0"/>
                <a:cs typeface="Helvetica Light" charset="0"/>
              </a:rPr>
              <a:t>Piezo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V="1">
            <a:off x="3856332" y="4756175"/>
            <a:ext cx="964406" cy="1616273"/>
          </a:xfrm>
          <a:prstGeom prst="line">
            <a:avLst/>
          </a:prstGeom>
          <a:noFill/>
          <a:ln w="3672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 flipV="1">
            <a:off x="5205831" y="5527477"/>
            <a:ext cx="1095003" cy="1031379"/>
          </a:xfrm>
          <a:prstGeom prst="line">
            <a:avLst/>
          </a:prstGeom>
          <a:noFill/>
          <a:ln w="36720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V="1">
            <a:off x="5052911" y="4113238"/>
            <a:ext cx="1116" cy="2573982"/>
          </a:xfrm>
          <a:prstGeom prst="line">
            <a:avLst/>
          </a:prstGeom>
          <a:noFill/>
          <a:ln w="73080" cap="flat">
            <a:solidFill>
              <a:srgbClr val="FF3333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66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7"/>
            <a:ext cx="12192000" cy="707944"/>
            <a:chOff x="0" y="0"/>
            <a:chExt cx="12192000" cy="707944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Cavity design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unifi.png" descr="unif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uppo 21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pic>
        <p:nvPicPr>
          <p:cNvPr id="28" name="Picture 1">
            <a:extLst>
              <a:ext uri="{FF2B5EF4-FFF2-40B4-BE49-F238E27FC236}">
                <a16:creationId xmlns:a16="http://schemas.microsoft.com/office/drawing/2014/main" id="{1FB8AEBE-1F77-85A9-0B87-597E6D3EA4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291" t="19281" r="30357" b="7536"/>
          <a:stretch/>
        </p:blipFill>
        <p:spPr>
          <a:xfrm>
            <a:off x="0" y="725282"/>
            <a:ext cx="2409663" cy="287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0129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239272" y="6286520"/>
            <a:ext cx="1428728" cy="57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193B709C-20A4-2040-AADB-147CD03C1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56490"/>
              </p:ext>
            </p:extLst>
          </p:nvPr>
        </p:nvGraphicFramePr>
        <p:xfrm>
          <a:off x="847567" y="986631"/>
          <a:ext cx="4614850" cy="2150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3250">
                  <a:extLst>
                    <a:ext uri="{9D8B030D-6E8A-4147-A177-3AD203B41FA5}">
                      <a16:colId xmlns:a16="http://schemas.microsoft.com/office/drawing/2014/main" val="819877064"/>
                    </a:ext>
                  </a:extLst>
                </a:gridCol>
                <a:gridCol w="1220800">
                  <a:extLst>
                    <a:ext uri="{9D8B030D-6E8A-4147-A177-3AD203B41FA5}">
                      <a16:colId xmlns:a16="http://schemas.microsoft.com/office/drawing/2014/main" val="1806826875"/>
                    </a:ext>
                  </a:extLst>
                </a:gridCol>
                <a:gridCol w="12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12">
                <a:tc>
                  <a:txBody>
                    <a:bodyPr/>
                    <a:lstStyle/>
                    <a:p>
                      <a:pPr algn="l"/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Probe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33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mass (mg)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GB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227401075"/>
                  </a:ext>
                </a:extLst>
              </a:tr>
              <a:tr h="36433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Quality factor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x</a:t>
                      </a:r>
                      <a:r>
                        <a:rPr lang="en-GB" sz="20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2000" b="1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x</a:t>
                      </a:r>
                      <a:r>
                        <a:rPr lang="en-GB" sz="2000" b="1" baseline="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GB" sz="2000" b="1" baseline="30000" dirty="0" smtClean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87124159"/>
                  </a:ext>
                </a:extLst>
              </a:tr>
              <a:tr h="36433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Resonance frequency (kHz)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815645807"/>
                  </a:ext>
                </a:extLst>
              </a:tr>
              <a:tr h="36433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  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20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mK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3821828327"/>
                  </a:ext>
                </a:extLst>
              </a:tr>
            </a:tbl>
          </a:graphicData>
        </a:graphic>
      </p:graphicFrame>
      <p:sp>
        <p:nvSpPr>
          <p:cNvPr id="4" name="TextBox 13">
            <a:extLst>
              <a:ext uri="{FF2B5EF4-FFF2-40B4-BE49-F238E27FC236}">
                <a16:creationId xmlns:a16="http://schemas.microsoft.com/office/drawing/2014/main" id="{36589106-51F8-9E4E-B48B-C221E658C24C}"/>
              </a:ext>
            </a:extLst>
          </p:cNvPr>
          <p:cNvSpPr txBox="1"/>
          <p:nvPr/>
        </p:nvSpPr>
        <p:spPr>
          <a:xfrm>
            <a:off x="6310315" y="4500571"/>
            <a:ext cx="3789561" cy="6876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algn="ctr" defTabSz="410751" hangingPunct="0"/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Thermal fluctuation peak at 20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mK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</a:t>
            </a:r>
          </a:p>
          <a:p>
            <a:pPr algn="ctr" defTabSz="410751" hangingPunct="0"/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</a:t>
            </a:r>
            <a:r>
              <a:rPr lang="en-GB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</a:t>
            </a:r>
            <a:r>
              <a:rPr lang="en-GB" sz="2000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xx</a:t>
            </a: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=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3 x 10</a:t>
            </a:r>
            <a:r>
              <a:rPr lang="en-GB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-14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m/√Hz </a:t>
            </a: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" name="TextBox 31">
            <a:extLst>
              <a:ext uri="{FF2B5EF4-FFF2-40B4-BE49-F238E27FC236}">
                <a16:creationId xmlns:a16="http://schemas.microsoft.com/office/drawing/2014/main" id="{4A302105-92AD-2D4F-B268-AE21306A2D28}"/>
              </a:ext>
            </a:extLst>
          </p:cNvPr>
          <p:cNvSpPr txBox="1"/>
          <p:nvPr/>
        </p:nvSpPr>
        <p:spPr>
          <a:xfrm>
            <a:off x="6024564" y="5953518"/>
            <a:ext cx="4500593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hangingPunct="0"/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Integration time to get a unit SNR is 10</a:t>
            </a:r>
            <a:r>
              <a:rPr lang="en-GB" sz="20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4 </a:t>
            </a:r>
            <a:r>
              <a:rPr lang="en-GB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832" y="3660325"/>
            <a:ext cx="3810320" cy="295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5810215" y="3214687"/>
            <a:ext cx="5301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Symbol"/>
              <a:buChar char="Þ"/>
            </a:pP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The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gravitational force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is  </a:t>
            </a:r>
            <a:r>
              <a:rPr lang="en-GB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</a:t>
            </a:r>
            <a:r>
              <a:rPr lang="en-GB" sz="20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= 1.8 x 10</a:t>
            </a:r>
            <a:r>
              <a:rPr lang="en-GB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-18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N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</a:t>
            </a: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	(source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amplitude A = 1 micron)</a:t>
            </a:r>
          </a:p>
          <a:p>
            <a:pPr>
              <a:lnSpc>
                <a:spcPct val="110000"/>
              </a:lnSpc>
              <a:buFont typeface="Symbol"/>
              <a:buChar char="Þ"/>
            </a:pPr>
            <a:r>
              <a:rPr lang="en-GB" sz="20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</a:t>
            </a:r>
            <a:r>
              <a:rPr lang="en-GB" sz="20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 </a:t>
            </a:r>
            <a:r>
              <a:rPr lang="en-GB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probe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displacement =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1.7 x 10</a:t>
            </a:r>
            <a:r>
              <a:rPr lang="en-GB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-16 </a:t>
            </a: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 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7953388" y="5286388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954947" y="3351801"/>
            <a:ext cx="3034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FEM-evaluated</a:t>
            </a:r>
            <a:r>
              <a:rPr lang="it-IT" sz="1600" dirty="0"/>
              <a:t> </a:t>
            </a:r>
            <a:r>
              <a:rPr lang="it-IT" sz="1600" dirty="0" err="1"/>
              <a:t>gravitational</a:t>
            </a:r>
            <a:r>
              <a:rPr lang="it-IT" sz="1600" dirty="0"/>
              <a:t>  </a:t>
            </a:r>
            <a:r>
              <a:rPr lang="it-IT" sz="1600" dirty="0" err="1"/>
              <a:t>force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10380" y="1500174"/>
            <a:ext cx="430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Source </a:t>
            </a:r>
            <a:r>
              <a:rPr lang="it-IT" b="1" dirty="0" err="1"/>
              <a:t>amplitude</a:t>
            </a:r>
            <a:r>
              <a:rPr lang="it-IT" b="1" dirty="0"/>
              <a:t> </a:t>
            </a:r>
            <a:r>
              <a:rPr lang="it-IT" b="1" dirty="0" err="1"/>
              <a:t>oscillation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</a:p>
          <a:p>
            <a:r>
              <a:rPr lang="it-IT" b="1" dirty="0"/>
              <a:t>1 micron </a:t>
            </a:r>
            <a:r>
              <a:rPr lang="it-IT" b="1" dirty="0" err="1"/>
              <a:t>with</a:t>
            </a:r>
            <a:r>
              <a:rPr lang="it-IT" b="1" dirty="0"/>
              <a:t> 100 V </a:t>
            </a:r>
            <a:r>
              <a:rPr lang="it-IT" b="1" dirty="0" err="1"/>
              <a:t>bias</a:t>
            </a:r>
            <a:r>
              <a:rPr lang="it-IT" b="1" dirty="0"/>
              <a:t> and 10 V AC drive</a:t>
            </a: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-9232"/>
            <a:ext cx="12192000" cy="707944"/>
            <a:chOff x="0" y="0"/>
            <a:chExt cx="12192000" cy="707944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Design parameters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uppo 14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7" name="Gruppo 16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18" name="Ovale 17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780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7"/>
            <a:ext cx="12192000" cy="707944"/>
            <a:chOff x="0" y="0"/>
            <a:chExt cx="12192000" cy="707944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err="1" smtClean="0">
                  <a:solidFill>
                    <a:schemeClr val="bg1"/>
                  </a:solidFill>
                </a:rPr>
                <a:t>Experimental</a:t>
              </a:r>
              <a:r>
                <a:rPr lang="it-IT" sz="4400" dirty="0" smtClean="0">
                  <a:solidFill>
                    <a:schemeClr val="bg1"/>
                  </a:solidFill>
                </a:rPr>
                <a:t> 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steps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uppo 21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sp>
        <p:nvSpPr>
          <p:cNvPr id="2" name="CasellaDiTesto 1"/>
          <p:cNvSpPr txBox="1"/>
          <p:nvPr/>
        </p:nvSpPr>
        <p:spPr>
          <a:xfrm>
            <a:off x="1199361" y="1607127"/>
            <a:ext cx="84498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0070C0"/>
                </a:solidFill>
              </a:rPr>
              <a:t>Measurement</a:t>
            </a:r>
            <a:r>
              <a:rPr lang="it-IT" sz="2400" dirty="0" smtClean="0">
                <a:solidFill>
                  <a:srgbClr val="0070C0"/>
                </a:solidFill>
              </a:rPr>
              <a:t> of </a:t>
            </a:r>
            <a:r>
              <a:rPr lang="it-IT" sz="2400" dirty="0" err="1" smtClean="0">
                <a:solidFill>
                  <a:srgbClr val="0070C0"/>
                </a:solidFill>
              </a:rPr>
              <a:t>gravity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interaction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between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thermal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oscillators</a:t>
            </a:r>
            <a:endParaRPr lang="it-IT" sz="2400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0070C0"/>
                </a:solidFill>
              </a:rPr>
              <a:t>Cooling</a:t>
            </a:r>
            <a:r>
              <a:rPr lang="it-IT" sz="2400" dirty="0" smtClean="0">
                <a:solidFill>
                  <a:srgbClr val="0070C0"/>
                </a:solidFill>
              </a:rPr>
              <a:t> of the Probe </a:t>
            </a:r>
            <a:r>
              <a:rPr lang="it-IT" sz="2400" dirty="0" err="1" smtClean="0">
                <a:solidFill>
                  <a:srgbClr val="0070C0"/>
                </a:solidFill>
              </a:rPr>
              <a:t>oscillator</a:t>
            </a:r>
            <a:r>
              <a:rPr lang="it-IT" sz="2400" dirty="0" smtClean="0">
                <a:solidFill>
                  <a:srgbClr val="0070C0"/>
                </a:solidFill>
              </a:rPr>
              <a:t> down to n </a:t>
            </a:r>
            <a:r>
              <a:rPr lang="it-IT" sz="2400" dirty="0" smtClean="0">
                <a:solidFill>
                  <a:srgbClr val="0070C0"/>
                </a:solidFill>
                <a:sym typeface="Symbol" panose="05050102010706020507" pitchFamily="18" charset="2"/>
              </a:rPr>
              <a:t></a:t>
            </a:r>
            <a:r>
              <a:rPr lang="it-IT" sz="2400" dirty="0" smtClean="0">
                <a:solidFill>
                  <a:srgbClr val="0070C0"/>
                </a:solidFill>
              </a:rPr>
              <a:t> 1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92D050"/>
                </a:solidFill>
              </a:rPr>
              <a:t>Upper</a:t>
            </a:r>
            <a:r>
              <a:rPr lang="it-IT" sz="2400" dirty="0" smtClean="0">
                <a:solidFill>
                  <a:srgbClr val="92D050"/>
                </a:solidFill>
              </a:rPr>
              <a:t> </a:t>
            </a:r>
            <a:r>
              <a:rPr lang="it-IT" sz="2400" dirty="0" err="1" smtClean="0">
                <a:solidFill>
                  <a:srgbClr val="92D050"/>
                </a:solidFill>
              </a:rPr>
              <a:t>limit</a:t>
            </a:r>
            <a:r>
              <a:rPr lang="it-IT" sz="2400" dirty="0" smtClean="0">
                <a:solidFill>
                  <a:srgbClr val="92D050"/>
                </a:solidFill>
              </a:rPr>
              <a:t> to </a:t>
            </a:r>
            <a:r>
              <a:rPr lang="it-IT" sz="2400" dirty="0" smtClean="0">
                <a:solidFill>
                  <a:srgbClr val="92D050"/>
                </a:solidFill>
                <a:sym typeface="Symbol" panose="05050102010706020507" pitchFamily="18" charset="2"/>
              </a:rPr>
              <a:t></a:t>
            </a:r>
            <a:r>
              <a:rPr lang="it-IT" sz="2400" baseline="-25000" dirty="0" smtClean="0">
                <a:solidFill>
                  <a:srgbClr val="92D050"/>
                </a:solidFill>
                <a:sym typeface="Symbol" panose="05050102010706020507" pitchFamily="18" charset="2"/>
              </a:rPr>
              <a:t>0 </a:t>
            </a:r>
            <a:r>
              <a:rPr lang="it-IT" sz="2400" dirty="0" err="1" smtClean="0">
                <a:solidFill>
                  <a:srgbClr val="92D050"/>
                </a:solidFill>
                <a:sym typeface="Symbol" panose="05050102010706020507" pitchFamily="18" charset="2"/>
              </a:rPr>
              <a:t>using</a:t>
            </a:r>
            <a:r>
              <a:rPr lang="it-IT" sz="2400" dirty="0" smtClean="0">
                <a:solidFill>
                  <a:srgbClr val="92D050"/>
                </a:solidFill>
                <a:sym typeface="Symbol" panose="05050102010706020507" pitchFamily="18" charset="2"/>
              </a:rPr>
              <a:t> the Probe </a:t>
            </a:r>
            <a:r>
              <a:rPr lang="it-IT" sz="2400" dirty="0" err="1" smtClean="0">
                <a:solidFill>
                  <a:srgbClr val="92D050"/>
                </a:solidFill>
                <a:sym typeface="Symbol" panose="05050102010706020507" pitchFamily="18" charset="2"/>
              </a:rPr>
              <a:t>oscillator</a:t>
            </a:r>
            <a:endParaRPr lang="en-US" sz="2400" baseline="-25000" dirty="0" smtClean="0">
              <a:solidFill>
                <a:srgbClr val="92D050"/>
              </a:solidFill>
              <a:sym typeface="Symbol" panose="050501020107060205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75C4FF"/>
                </a:solidFill>
                <a:sym typeface="Symbol" panose="05050102010706020507" pitchFamily="18" charset="2"/>
              </a:rPr>
              <a:t>Cooling</a:t>
            </a:r>
            <a:r>
              <a:rPr lang="it-IT" sz="2400" dirty="0" smtClean="0">
                <a:solidFill>
                  <a:srgbClr val="75C4FF"/>
                </a:solidFill>
                <a:sym typeface="Symbol" panose="05050102010706020507" pitchFamily="18" charset="2"/>
              </a:rPr>
              <a:t> of the Source </a:t>
            </a:r>
            <a:r>
              <a:rPr lang="it-IT" sz="2400" dirty="0" err="1" smtClean="0">
                <a:solidFill>
                  <a:srgbClr val="75C4FF"/>
                </a:solidFill>
                <a:sym typeface="Symbol" panose="05050102010706020507" pitchFamily="18" charset="2"/>
              </a:rPr>
              <a:t>oscillator</a:t>
            </a:r>
            <a:endParaRPr lang="it-IT" sz="2400" dirty="0" smtClean="0">
              <a:solidFill>
                <a:srgbClr val="75C4FF"/>
              </a:solidFill>
              <a:sym typeface="Symbol" panose="05050102010706020507" pitchFamily="18" charset="2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1782" y="2244437"/>
            <a:ext cx="7412182" cy="196734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62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1122535"/>
            <a:chOff x="0" y="0"/>
            <a:chExt cx="12192000" cy="70524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51714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Outline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415636" y="2059710"/>
            <a:ext cx="966258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err="1" smtClean="0"/>
              <a:t>Upper</a:t>
            </a:r>
            <a:r>
              <a:rPr lang="it-IT" sz="2400" dirty="0" smtClean="0"/>
              <a:t> </a:t>
            </a:r>
            <a:r>
              <a:rPr lang="it-IT" sz="2400" dirty="0" err="1" smtClean="0"/>
              <a:t>limit</a:t>
            </a:r>
            <a:r>
              <a:rPr lang="it-IT" sz="2400" dirty="0" smtClean="0"/>
              <a:t> to </a:t>
            </a:r>
            <a:r>
              <a:rPr lang="it-IT" sz="2400" dirty="0" err="1" smtClean="0"/>
              <a:t>defomed</a:t>
            </a:r>
            <a:r>
              <a:rPr lang="it-IT" sz="2400" dirty="0" smtClean="0"/>
              <a:t> </a:t>
            </a:r>
            <a:r>
              <a:rPr lang="it-IT" sz="2400" dirty="0" err="1" smtClean="0"/>
              <a:t>canonic</a:t>
            </a:r>
            <a:r>
              <a:rPr lang="it-IT" sz="2400" dirty="0" smtClean="0"/>
              <a:t> commutator </a:t>
            </a:r>
            <a:r>
              <a:rPr lang="it-IT" sz="2400" dirty="0" err="1" smtClean="0"/>
              <a:t>using</a:t>
            </a:r>
            <a:r>
              <a:rPr lang="it-IT" sz="2400" dirty="0" smtClean="0"/>
              <a:t> </a:t>
            </a: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oscillators</a:t>
            </a:r>
            <a:r>
              <a:rPr lang="it-IT" sz="2400" dirty="0" smtClean="0"/>
              <a:t> </a:t>
            </a:r>
          </a:p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err="1" smtClean="0"/>
              <a:t>Measuring</a:t>
            </a:r>
            <a:r>
              <a:rPr lang="it-IT" sz="2400" dirty="0" smtClean="0"/>
              <a:t> </a:t>
            </a:r>
            <a:r>
              <a:rPr lang="it-IT" sz="2400" dirty="0" err="1" smtClean="0"/>
              <a:t>gravity</a:t>
            </a:r>
            <a:r>
              <a:rPr lang="it-IT" sz="2400" dirty="0" smtClean="0"/>
              <a:t> force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micro-</a:t>
            </a:r>
            <a:r>
              <a:rPr lang="it-IT" sz="2400" dirty="0" err="1" smtClean="0"/>
              <a:t>oscillators</a:t>
            </a:r>
            <a:endParaRPr lang="it-IT" sz="2400" dirty="0" smtClean="0"/>
          </a:p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smtClean="0"/>
              <a:t>Quantum </a:t>
            </a:r>
            <a:r>
              <a:rPr lang="it-IT" sz="2400" dirty="0" err="1" smtClean="0"/>
              <a:t>effects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motion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levitated</a:t>
            </a:r>
            <a:r>
              <a:rPr lang="it-IT" sz="2400" dirty="0" smtClean="0"/>
              <a:t> </a:t>
            </a:r>
            <a:r>
              <a:rPr lang="it-IT" sz="2400" dirty="0" err="1" smtClean="0"/>
              <a:t>nanospheres</a:t>
            </a:r>
            <a:endParaRPr lang="en-US" sz="2400" dirty="0"/>
          </a:p>
        </p:txBody>
      </p:sp>
      <p:grpSp>
        <p:nvGrpSpPr>
          <p:cNvPr id="8" name="Gruppo 7"/>
          <p:cNvGrpSpPr/>
          <p:nvPr/>
        </p:nvGrpSpPr>
        <p:grpSpPr>
          <a:xfrm>
            <a:off x="8358909" y="2577549"/>
            <a:ext cx="2721388" cy="461665"/>
            <a:chOff x="5541818" y="5357695"/>
            <a:chExt cx="2721388" cy="461665"/>
          </a:xfrm>
        </p:grpSpPr>
        <p:pic>
          <p:nvPicPr>
            <p:cNvPr id="6" name="LogoLargo.jpg" descr="LogoLar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3909" y="5357695"/>
              <a:ext cx="999297" cy="461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5541818" y="5357695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917422" y="3976389"/>
            <a:ext cx="2924585" cy="461665"/>
            <a:chOff x="5338621" y="5357695"/>
            <a:chExt cx="2924585" cy="461665"/>
          </a:xfrm>
        </p:grpSpPr>
        <p:pic>
          <p:nvPicPr>
            <p:cNvPr id="10" name="LogoLargo.jpg" descr="LogoLar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3909" y="5357695"/>
              <a:ext cx="999297" cy="461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5338621" y="5357695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274941"/>
            <a:ext cx="656433" cy="642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43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7"/>
            <a:ext cx="12192000" cy="707944"/>
            <a:chOff x="0" y="0"/>
            <a:chExt cx="12192000" cy="707944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err="1" smtClean="0">
                  <a:solidFill>
                    <a:schemeClr val="bg1"/>
                  </a:solidFill>
                </a:rPr>
                <a:t>Experimental</a:t>
              </a:r>
              <a:r>
                <a:rPr lang="it-IT" sz="4400" dirty="0" smtClean="0">
                  <a:solidFill>
                    <a:schemeClr val="bg1"/>
                  </a:solidFill>
                </a:rPr>
                <a:t> 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steps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uppo 21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sp>
        <p:nvSpPr>
          <p:cNvPr id="2" name="CasellaDiTesto 1"/>
          <p:cNvSpPr txBox="1"/>
          <p:nvPr/>
        </p:nvSpPr>
        <p:spPr>
          <a:xfrm>
            <a:off x="1199361" y="1607127"/>
            <a:ext cx="84498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0070C0"/>
                </a:solidFill>
              </a:rPr>
              <a:t>Measurement</a:t>
            </a:r>
            <a:r>
              <a:rPr lang="it-IT" sz="2400" dirty="0" smtClean="0">
                <a:solidFill>
                  <a:srgbClr val="0070C0"/>
                </a:solidFill>
              </a:rPr>
              <a:t> of </a:t>
            </a:r>
            <a:r>
              <a:rPr lang="it-IT" sz="2400" dirty="0" err="1" smtClean="0">
                <a:solidFill>
                  <a:srgbClr val="0070C0"/>
                </a:solidFill>
              </a:rPr>
              <a:t>gravity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interaction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between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thermal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oscillators</a:t>
            </a:r>
            <a:endParaRPr lang="it-IT" sz="2400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0070C0"/>
                </a:solidFill>
              </a:rPr>
              <a:t>Cooling</a:t>
            </a:r>
            <a:r>
              <a:rPr lang="it-IT" sz="2400" dirty="0" smtClean="0">
                <a:solidFill>
                  <a:srgbClr val="0070C0"/>
                </a:solidFill>
              </a:rPr>
              <a:t> of the Probe </a:t>
            </a:r>
            <a:r>
              <a:rPr lang="it-IT" sz="2400" dirty="0" err="1" smtClean="0">
                <a:solidFill>
                  <a:srgbClr val="0070C0"/>
                </a:solidFill>
              </a:rPr>
              <a:t>oscillator</a:t>
            </a:r>
            <a:r>
              <a:rPr lang="it-IT" sz="2400" dirty="0" smtClean="0">
                <a:solidFill>
                  <a:srgbClr val="0070C0"/>
                </a:solidFill>
              </a:rPr>
              <a:t> down to n </a:t>
            </a:r>
            <a:r>
              <a:rPr lang="it-IT" sz="2400" dirty="0" smtClean="0">
                <a:solidFill>
                  <a:srgbClr val="0070C0"/>
                </a:solidFill>
                <a:sym typeface="Symbol" panose="05050102010706020507" pitchFamily="18" charset="2"/>
              </a:rPr>
              <a:t></a:t>
            </a:r>
            <a:r>
              <a:rPr lang="it-IT" sz="2400" dirty="0" smtClean="0">
                <a:solidFill>
                  <a:srgbClr val="0070C0"/>
                </a:solidFill>
              </a:rPr>
              <a:t> 1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92D050"/>
                </a:solidFill>
              </a:rPr>
              <a:t>Upper</a:t>
            </a:r>
            <a:r>
              <a:rPr lang="it-IT" sz="2400" dirty="0" smtClean="0">
                <a:solidFill>
                  <a:srgbClr val="92D050"/>
                </a:solidFill>
              </a:rPr>
              <a:t> </a:t>
            </a:r>
            <a:r>
              <a:rPr lang="it-IT" sz="2400" dirty="0" err="1" smtClean="0">
                <a:solidFill>
                  <a:srgbClr val="92D050"/>
                </a:solidFill>
              </a:rPr>
              <a:t>limit</a:t>
            </a:r>
            <a:r>
              <a:rPr lang="it-IT" sz="2400" dirty="0" smtClean="0">
                <a:solidFill>
                  <a:srgbClr val="92D050"/>
                </a:solidFill>
              </a:rPr>
              <a:t> to </a:t>
            </a:r>
            <a:r>
              <a:rPr lang="it-IT" sz="2400" dirty="0" smtClean="0">
                <a:solidFill>
                  <a:srgbClr val="92D050"/>
                </a:solidFill>
                <a:sym typeface="Symbol" panose="05050102010706020507" pitchFamily="18" charset="2"/>
              </a:rPr>
              <a:t></a:t>
            </a:r>
            <a:r>
              <a:rPr lang="it-IT" sz="2400" baseline="-25000" dirty="0" smtClean="0">
                <a:solidFill>
                  <a:srgbClr val="92D050"/>
                </a:solidFill>
                <a:sym typeface="Symbol" panose="05050102010706020507" pitchFamily="18" charset="2"/>
              </a:rPr>
              <a:t>0 </a:t>
            </a:r>
            <a:r>
              <a:rPr lang="it-IT" sz="2400" dirty="0" err="1" smtClean="0">
                <a:solidFill>
                  <a:srgbClr val="92D050"/>
                </a:solidFill>
                <a:sym typeface="Symbol" panose="05050102010706020507" pitchFamily="18" charset="2"/>
              </a:rPr>
              <a:t>using</a:t>
            </a:r>
            <a:r>
              <a:rPr lang="it-IT" sz="2400" dirty="0" smtClean="0">
                <a:solidFill>
                  <a:srgbClr val="92D050"/>
                </a:solidFill>
                <a:sym typeface="Symbol" panose="05050102010706020507" pitchFamily="18" charset="2"/>
              </a:rPr>
              <a:t> the Probe </a:t>
            </a:r>
            <a:r>
              <a:rPr lang="it-IT" sz="2400" dirty="0" err="1" smtClean="0">
                <a:solidFill>
                  <a:srgbClr val="92D050"/>
                </a:solidFill>
                <a:sym typeface="Symbol" panose="05050102010706020507" pitchFamily="18" charset="2"/>
              </a:rPr>
              <a:t>oscillator</a:t>
            </a:r>
            <a:endParaRPr lang="en-US" sz="2400" baseline="-25000" dirty="0" smtClean="0">
              <a:solidFill>
                <a:srgbClr val="92D050"/>
              </a:solidFill>
              <a:sym typeface="Symbol" panose="050501020107060205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75C4FF"/>
                </a:solidFill>
                <a:sym typeface="Symbol" panose="05050102010706020507" pitchFamily="18" charset="2"/>
              </a:rPr>
              <a:t>Cooling</a:t>
            </a:r>
            <a:r>
              <a:rPr lang="it-IT" sz="2400" dirty="0" smtClean="0">
                <a:solidFill>
                  <a:srgbClr val="75C4FF"/>
                </a:solidFill>
                <a:sym typeface="Symbol" panose="05050102010706020507" pitchFamily="18" charset="2"/>
              </a:rPr>
              <a:t> of the Source </a:t>
            </a:r>
            <a:r>
              <a:rPr lang="it-IT" sz="2400" dirty="0" err="1" smtClean="0">
                <a:solidFill>
                  <a:srgbClr val="75C4FF"/>
                </a:solidFill>
                <a:sym typeface="Symbol" panose="05050102010706020507" pitchFamily="18" charset="2"/>
              </a:rPr>
              <a:t>oscillator</a:t>
            </a:r>
            <a:endParaRPr lang="it-IT" sz="2400" dirty="0" smtClean="0">
              <a:solidFill>
                <a:srgbClr val="75C4FF"/>
              </a:solidFill>
              <a:sym typeface="Symbol" panose="05050102010706020507" pitchFamily="18" charset="2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1782" y="3338956"/>
            <a:ext cx="7412182" cy="196734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4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7"/>
            <a:ext cx="12192000" cy="707944"/>
            <a:chOff x="0" y="0"/>
            <a:chExt cx="12192000" cy="707944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err="1" smtClean="0">
                  <a:solidFill>
                    <a:schemeClr val="bg1"/>
                  </a:solidFill>
                </a:rPr>
                <a:t>Experimental</a:t>
              </a:r>
              <a:r>
                <a:rPr lang="it-IT" sz="4400" dirty="0" smtClean="0">
                  <a:solidFill>
                    <a:schemeClr val="bg1"/>
                  </a:solidFill>
                </a:rPr>
                <a:t> 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steps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uppo 21"/>
          <p:cNvGrpSpPr/>
          <p:nvPr/>
        </p:nvGrpSpPr>
        <p:grpSpPr>
          <a:xfrm>
            <a:off x="110838" y="37083"/>
            <a:ext cx="3079702" cy="670861"/>
            <a:chOff x="110838" y="37083"/>
            <a:chExt cx="3079702" cy="67086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1433328" y="149992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sp>
        <p:nvSpPr>
          <p:cNvPr id="2" name="CasellaDiTesto 1"/>
          <p:cNvSpPr txBox="1"/>
          <p:nvPr/>
        </p:nvSpPr>
        <p:spPr>
          <a:xfrm>
            <a:off x="1199361" y="1607127"/>
            <a:ext cx="84498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0070C0"/>
                </a:solidFill>
              </a:rPr>
              <a:t>Measurement</a:t>
            </a:r>
            <a:r>
              <a:rPr lang="it-IT" sz="2400" dirty="0" smtClean="0">
                <a:solidFill>
                  <a:srgbClr val="0070C0"/>
                </a:solidFill>
              </a:rPr>
              <a:t> of </a:t>
            </a:r>
            <a:r>
              <a:rPr lang="it-IT" sz="2400" dirty="0" err="1" smtClean="0">
                <a:solidFill>
                  <a:srgbClr val="0070C0"/>
                </a:solidFill>
              </a:rPr>
              <a:t>gravity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interaction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between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thermal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oscillators</a:t>
            </a:r>
            <a:endParaRPr lang="it-IT" sz="2400" dirty="0" smtClean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0070C0"/>
                </a:solidFill>
              </a:rPr>
              <a:t>Cooling</a:t>
            </a:r>
            <a:r>
              <a:rPr lang="it-IT" sz="2400" dirty="0" smtClean="0">
                <a:solidFill>
                  <a:srgbClr val="0070C0"/>
                </a:solidFill>
              </a:rPr>
              <a:t> of the Probe </a:t>
            </a:r>
            <a:r>
              <a:rPr lang="it-IT" sz="2400" dirty="0" err="1" smtClean="0">
                <a:solidFill>
                  <a:srgbClr val="0070C0"/>
                </a:solidFill>
              </a:rPr>
              <a:t>oscillator</a:t>
            </a:r>
            <a:r>
              <a:rPr lang="it-IT" sz="2400" dirty="0" smtClean="0">
                <a:solidFill>
                  <a:srgbClr val="0070C0"/>
                </a:solidFill>
              </a:rPr>
              <a:t> down to n </a:t>
            </a:r>
            <a:r>
              <a:rPr lang="it-IT" sz="2400" dirty="0" smtClean="0">
                <a:solidFill>
                  <a:srgbClr val="0070C0"/>
                </a:solidFill>
                <a:sym typeface="Symbol" panose="05050102010706020507" pitchFamily="18" charset="2"/>
              </a:rPr>
              <a:t></a:t>
            </a:r>
            <a:r>
              <a:rPr lang="it-IT" sz="2400" dirty="0" smtClean="0">
                <a:solidFill>
                  <a:srgbClr val="0070C0"/>
                </a:solidFill>
              </a:rPr>
              <a:t> 1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92D050"/>
                </a:solidFill>
              </a:rPr>
              <a:t>Upper</a:t>
            </a:r>
            <a:r>
              <a:rPr lang="it-IT" sz="2400" dirty="0" smtClean="0">
                <a:solidFill>
                  <a:srgbClr val="92D050"/>
                </a:solidFill>
              </a:rPr>
              <a:t> </a:t>
            </a:r>
            <a:r>
              <a:rPr lang="it-IT" sz="2400" dirty="0" err="1" smtClean="0">
                <a:solidFill>
                  <a:srgbClr val="92D050"/>
                </a:solidFill>
              </a:rPr>
              <a:t>limit</a:t>
            </a:r>
            <a:r>
              <a:rPr lang="it-IT" sz="2400" dirty="0" smtClean="0">
                <a:solidFill>
                  <a:srgbClr val="92D050"/>
                </a:solidFill>
              </a:rPr>
              <a:t> to </a:t>
            </a:r>
            <a:r>
              <a:rPr lang="it-IT" sz="2400" dirty="0" smtClean="0">
                <a:solidFill>
                  <a:srgbClr val="92D050"/>
                </a:solidFill>
                <a:sym typeface="Symbol" panose="05050102010706020507" pitchFamily="18" charset="2"/>
              </a:rPr>
              <a:t></a:t>
            </a:r>
            <a:r>
              <a:rPr lang="it-IT" sz="2400" baseline="-25000" dirty="0" smtClean="0">
                <a:solidFill>
                  <a:srgbClr val="92D050"/>
                </a:solidFill>
                <a:sym typeface="Symbol" panose="05050102010706020507" pitchFamily="18" charset="2"/>
              </a:rPr>
              <a:t>0 </a:t>
            </a:r>
            <a:r>
              <a:rPr lang="it-IT" sz="2400" dirty="0" err="1" smtClean="0">
                <a:solidFill>
                  <a:srgbClr val="92D050"/>
                </a:solidFill>
                <a:sym typeface="Symbol" panose="05050102010706020507" pitchFamily="18" charset="2"/>
              </a:rPr>
              <a:t>using</a:t>
            </a:r>
            <a:r>
              <a:rPr lang="it-IT" sz="2400" dirty="0" smtClean="0">
                <a:solidFill>
                  <a:srgbClr val="92D050"/>
                </a:solidFill>
                <a:sym typeface="Symbol" panose="05050102010706020507" pitchFamily="18" charset="2"/>
              </a:rPr>
              <a:t> the Probe </a:t>
            </a:r>
            <a:r>
              <a:rPr lang="it-IT" sz="2400" dirty="0" err="1" smtClean="0">
                <a:solidFill>
                  <a:srgbClr val="92D050"/>
                </a:solidFill>
                <a:sym typeface="Symbol" panose="05050102010706020507" pitchFamily="18" charset="2"/>
              </a:rPr>
              <a:t>oscillator</a:t>
            </a:r>
            <a:endParaRPr lang="en-US" sz="2400" baseline="-25000" dirty="0" smtClean="0">
              <a:solidFill>
                <a:srgbClr val="92D050"/>
              </a:solidFill>
              <a:sym typeface="Symbol" panose="050501020107060205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 err="1" smtClean="0">
                <a:solidFill>
                  <a:srgbClr val="75C4FF"/>
                </a:solidFill>
                <a:sym typeface="Symbol" panose="05050102010706020507" pitchFamily="18" charset="2"/>
              </a:rPr>
              <a:t>Cooling</a:t>
            </a:r>
            <a:r>
              <a:rPr lang="it-IT" sz="2400" dirty="0" smtClean="0">
                <a:solidFill>
                  <a:srgbClr val="75C4FF"/>
                </a:solidFill>
                <a:sym typeface="Symbol" panose="05050102010706020507" pitchFamily="18" charset="2"/>
              </a:rPr>
              <a:t> of the Source </a:t>
            </a:r>
            <a:r>
              <a:rPr lang="it-IT" sz="2400" dirty="0" err="1" smtClean="0">
                <a:solidFill>
                  <a:srgbClr val="75C4FF"/>
                </a:solidFill>
                <a:sym typeface="Symbol" panose="05050102010706020507" pitchFamily="18" charset="2"/>
              </a:rPr>
              <a:t>oscillator</a:t>
            </a:r>
            <a:endParaRPr lang="it-IT" sz="2400" dirty="0" smtClean="0">
              <a:solidFill>
                <a:srgbClr val="75C4FF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11425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1122535"/>
            <a:chOff x="0" y="0"/>
            <a:chExt cx="12192000" cy="70524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51714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Outline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415636" y="2059710"/>
            <a:ext cx="9662582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err="1" smtClean="0"/>
              <a:t>Upper</a:t>
            </a:r>
            <a:r>
              <a:rPr lang="it-IT" sz="2400" dirty="0" smtClean="0"/>
              <a:t> </a:t>
            </a:r>
            <a:r>
              <a:rPr lang="it-IT" sz="2400" dirty="0" err="1" smtClean="0"/>
              <a:t>limit</a:t>
            </a:r>
            <a:r>
              <a:rPr lang="it-IT" sz="2400" dirty="0" smtClean="0"/>
              <a:t> to </a:t>
            </a:r>
            <a:r>
              <a:rPr lang="it-IT" sz="2400" dirty="0" err="1" smtClean="0"/>
              <a:t>defomed</a:t>
            </a:r>
            <a:r>
              <a:rPr lang="it-IT" sz="2400" dirty="0" smtClean="0"/>
              <a:t> </a:t>
            </a:r>
            <a:r>
              <a:rPr lang="it-IT" sz="2400" dirty="0" err="1" smtClean="0"/>
              <a:t>canonic</a:t>
            </a:r>
            <a:r>
              <a:rPr lang="it-IT" sz="2400" dirty="0" smtClean="0"/>
              <a:t> commutator </a:t>
            </a:r>
            <a:r>
              <a:rPr lang="it-IT" sz="2400" dirty="0" err="1" smtClean="0"/>
              <a:t>using</a:t>
            </a:r>
            <a:r>
              <a:rPr lang="it-IT" sz="2400" dirty="0" smtClean="0"/>
              <a:t> </a:t>
            </a: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oscillators</a:t>
            </a:r>
            <a:r>
              <a:rPr lang="it-IT" sz="2400" dirty="0" smtClean="0"/>
              <a:t> </a:t>
            </a:r>
          </a:p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err="1" smtClean="0"/>
              <a:t>Measuring</a:t>
            </a:r>
            <a:r>
              <a:rPr lang="it-IT" sz="2400" dirty="0" smtClean="0"/>
              <a:t> </a:t>
            </a:r>
            <a:r>
              <a:rPr lang="it-IT" sz="2400" dirty="0" err="1" smtClean="0"/>
              <a:t>gravity</a:t>
            </a:r>
            <a:r>
              <a:rPr lang="it-IT" sz="2400" dirty="0" smtClean="0"/>
              <a:t> force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micro-</a:t>
            </a:r>
            <a:r>
              <a:rPr lang="it-IT" sz="2400" dirty="0" err="1" smtClean="0"/>
              <a:t>oscillators</a:t>
            </a:r>
            <a:endParaRPr lang="it-IT" sz="2400" dirty="0" smtClean="0"/>
          </a:p>
          <a:p>
            <a:pPr marL="285750" indent="-285750">
              <a:spcAft>
                <a:spcPts val="8400"/>
              </a:spcAft>
              <a:buFont typeface="Wingdings" panose="05000000000000000000" pitchFamily="2" charset="2"/>
              <a:buChar char="§"/>
            </a:pPr>
            <a:r>
              <a:rPr lang="it-IT" sz="2400" dirty="0" smtClean="0"/>
              <a:t>Quantum </a:t>
            </a:r>
            <a:r>
              <a:rPr lang="it-IT" sz="2400" dirty="0" err="1" smtClean="0"/>
              <a:t>effects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motion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levitated</a:t>
            </a:r>
            <a:r>
              <a:rPr lang="it-IT" sz="2400" dirty="0" smtClean="0"/>
              <a:t> </a:t>
            </a:r>
            <a:r>
              <a:rPr lang="it-IT" sz="2400" dirty="0" err="1" smtClean="0"/>
              <a:t>nanospheres</a:t>
            </a:r>
            <a:endParaRPr lang="en-US" sz="2400" dirty="0"/>
          </a:p>
        </p:txBody>
      </p:sp>
      <p:grpSp>
        <p:nvGrpSpPr>
          <p:cNvPr id="8" name="Gruppo 7"/>
          <p:cNvGrpSpPr/>
          <p:nvPr/>
        </p:nvGrpSpPr>
        <p:grpSpPr>
          <a:xfrm>
            <a:off x="8358909" y="2577549"/>
            <a:ext cx="2721388" cy="461665"/>
            <a:chOff x="5541818" y="5357695"/>
            <a:chExt cx="2721388" cy="461665"/>
          </a:xfrm>
        </p:grpSpPr>
        <p:pic>
          <p:nvPicPr>
            <p:cNvPr id="6" name="LogoLargo.jpg" descr="LogoLar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3909" y="5357695"/>
              <a:ext cx="999297" cy="461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CasellaDiTesto 6"/>
            <p:cNvSpPr txBox="1"/>
            <p:nvPr/>
          </p:nvSpPr>
          <p:spPr>
            <a:xfrm>
              <a:off x="5541818" y="5357695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917422" y="3976389"/>
            <a:ext cx="2924585" cy="461665"/>
            <a:chOff x="5338621" y="5357695"/>
            <a:chExt cx="2924585" cy="461665"/>
          </a:xfrm>
        </p:grpSpPr>
        <p:pic>
          <p:nvPicPr>
            <p:cNvPr id="10" name="LogoLargo.jpg" descr="LogoLar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3909" y="5357695"/>
              <a:ext cx="999297" cy="461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5338621" y="5357695"/>
              <a:ext cx="1757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GRAFIQO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274941"/>
            <a:ext cx="656433" cy="6423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Elaborazione 12"/>
          <p:cNvSpPr/>
          <p:nvPr/>
        </p:nvSpPr>
        <p:spPr>
          <a:xfrm>
            <a:off x="0" y="1454727"/>
            <a:ext cx="12115224" cy="1773382"/>
          </a:xfrm>
          <a:prstGeom prst="flowChartProcess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aborazione 13"/>
          <p:cNvSpPr/>
          <p:nvPr/>
        </p:nvSpPr>
        <p:spPr>
          <a:xfrm>
            <a:off x="41563" y="3325092"/>
            <a:ext cx="12115224" cy="1288472"/>
          </a:xfrm>
          <a:prstGeom prst="flowChartProcess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DBF28BC-67BC-4889-B946-1CB8A3A09A15}"/>
              </a:ext>
            </a:extLst>
          </p:cNvPr>
          <p:cNvSpPr txBox="1">
            <a:spLocks/>
          </p:cNvSpPr>
          <p:nvPr/>
        </p:nvSpPr>
        <p:spPr>
          <a:xfrm>
            <a:off x="0" y="32310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2D11774-28AD-441C-BBCA-834AC3D5B62A}"/>
              </a:ext>
            </a:extLst>
          </p:cNvPr>
          <p:cNvSpPr txBox="1">
            <a:spLocks/>
          </p:cNvSpPr>
          <p:nvPr/>
        </p:nvSpPr>
        <p:spPr>
          <a:xfrm>
            <a:off x="2143" y="25441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Asymmetry as a function of </a:t>
            </a:r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b="1" i="1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Levitated silica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nanosphere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unifi.png" descr="unif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magine 2">
            <a:extLst>
              <a:ext uri="{FF2B5EF4-FFF2-40B4-BE49-F238E27FC236}">
                <a16:creationId xmlns:a16="http://schemas.microsoft.com/office/drawing/2014/main" id="{530A8E7B-A341-47A6-8238-4BBC98776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51" y="1033318"/>
            <a:ext cx="3586659" cy="2861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po 10"/>
          <p:cNvGrpSpPr/>
          <p:nvPr/>
        </p:nvGrpSpPr>
        <p:grpSpPr>
          <a:xfrm>
            <a:off x="4518043" y="737552"/>
            <a:ext cx="1698957" cy="1812052"/>
            <a:chOff x="5400040" y="1293253"/>
            <a:chExt cx="1698957" cy="1812052"/>
          </a:xfrm>
        </p:grpSpPr>
        <p:cxnSp>
          <p:nvCxnSpPr>
            <p:cNvPr id="3" name="Connettore 2 2"/>
            <p:cNvCxnSpPr/>
            <p:nvPr/>
          </p:nvCxnSpPr>
          <p:spPr>
            <a:xfrm flipV="1">
              <a:off x="6786880" y="1361440"/>
              <a:ext cx="0" cy="13919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rot="16200000" flipV="1">
              <a:off x="6096000" y="2042160"/>
              <a:ext cx="0" cy="13919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5400040" y="2735973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>
                  <a:solidFill>
                    <a:schemeClr val="accent1">
                      <a:lumMod val="75000"/>
                    </a:schemeClr>
                  </a:solidFill>
                </a:rPr>
                <a:t>Z</a:t>
              </a:r>
              <a:endParaRPr 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6771640" y="129325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>
                  <a:solidFill>
                    <a:schemeClr val="accent1">
                      <a:lumMod val="75000"/>
                    </a:schemeClr>
                  </a:solidFill>
                </a:rPr>
                <a:t>Y</a:t>
              </a:r>
              <a:endParaRPr 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Freccia in su 8"/>
            <p:cNvSpPr/>
            <p:nvPr/>
          </p:nvSpPr>
          <p:spPr>
            <a:xfrm>
              <a:off x="6695441" y="1889760"/>
              <a:ext cx="182880" cy="863600"/>
            </a:xfrm>
            <a:prstGeom prst="upArrow">
              <a:avLst/>
            </a:prstGeom>
            <a:solidFill>
              <a:srgbClr val="FF0000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802121" y="214659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699871" y="3990265"/>
            <a:ext cx="10570971" cy="2867735"/>
            <a:chOff x="699871" y="3990265"/>
            <a:chExt cx="10570971" cy="2867735"/>
          </a:xfrm>
        </p:grpSpPr>
        <p:grpSp>
          <p:nvGrpSpPr>
            <p:cNvPr id="12" name="Gruppo 11"/>
            <p:cNvGrpSpPr/>
            <p:nvPr/>
          </p:nvGrpSpPr>
          <p:grpSpPr>
            <a:xfrm>
              <a:off x="699871" y="4090703"/>
              <a:ext cx="10570971" cy="2767297"/>
              <a:chOff x="699871" y="4090703"/>
              <a:chExt cx="10570971" cy="2767297"/>
            </a:xfrm>
          </p:grpSpPr>
          <p:grpSp>
            <p:nvGrpSpPr>
              <p:cNvPr id="28" name="Gruppo 27"/>
              <p:cNvGrpSpPr/>
              <p:nvPr/>
            </p:nvGrpSpPr>
            <p:grpSpPr>
              <a:xfrm>
                <a:off x="699871" y="4090703"/>
                <a:ext cx="6284839" cy="2767297"/>
                <a:chOff x="699871" y="4090703"/>
                <a:chExt cx="6284839" cy="2767297"/>
              </a:xfrm>
            </p:grpSpPr>
            <p:pic>
              <p:nvPicPr>
                <p:cNvPr id="7" name="Immagin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9871" y="4090703"/>
                  <a:ext cx="6284839" cy="2767297"/>
                </a:xfrm>
                <a:prstGeom prst="rect">
                  <a:avLst/>
                </a:prstGeom>
              </p:spPr>
            </p:pic>
            <p:sp>
              <p:nvSpPr>
                <p:cNvPr id="26" name="Rettangolo 25"/>
                <p:cNvSpPr/>
                <p:nvPr/>
              </p:nvSpPr>
              <p:spPr>
                <a:xfrm>
                  <a:off x="3029803" y="4258101"/>
                  <a:ext cx="1883391" cy="17878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Google Shape;197;p20"/>
              <p:cNvSpPr txBox="1"/>
              <p:nvPr/>
            </p:nvSpPr>
            <p:spPr>
              <a:xfrm>
                <a:off x="7358442" y="4373561"/>
                <a:ext cx="3912400" cy="19377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609585" indent="-423323">
                  <a:lnSpc>
                    <a:spcPct val="130000"/>
                  </a:lnSpc>
                  <a:buSzPts val="1400"/>
                  <a:buChar char="●"/>
                </a:pPr>
                <a:r>
                  <a:rPr lang="en-US" sz="2400" dirty="0" err="1">
                    <a:solidFill>
                      <a:srgbClr val="002060"/>
                    </a:solidFill>
                  </a:rPr>
                  <a:t>n</a:t>
                </a:r>
                <a:r>
                  <a:rPr lang="en-US" sz="2400" dirty="0" err="1" smtClean="0">
                    <a:solidFill>
                      <a:srgbClr val="002060"/>
                    </a:solidFill>
                  </a:rPr>
                  <a:t>anosphere</a:t>
                </a:r>
                <a:r>
                  <a:rPr lang="en-US" sz="24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 = </a:t>
                </a:r>
                <a:r>
                  <a:rPr lang="it" sz="2400" dirty="0" smtClean="0">
                    <a:solidFill>
                      <a:srgbClr val="002060"/>
                    </a:solidFill>
                  </a:rPr>
                  <a:t>125 nm</a:t>
                </a:r>
              </a:p>
              <a:p>
                <a:pPr marL="609585" indent="-423323">
                  <a:lnSpc>
                    <a:spcPct val="130000"/>
                  </a:lnSpc>
                  <a:buSzPts val="1400"/>
                  <a:buChar char="●"/>
                </a:pPr>
                <a:r>
                  <a:rPr lang="it" sz="2400" dirty="0" smtClean="0">
                    <a:solidFill>
                      <a:srgbClr val="002060"/>
                    </a:solidFill>
                  </a:rPr>
                  <a:t>P</a:t>
                </a:r>
                <a:r>
                  <a:rPr lang="it" sz="2400" baseline="-22000" dirty="0" smtClean="0">
                    <a:solidFill>
                      <a:srgbClr val="002060"/>
                    </a:solidFill>
                  </a:rPr>
                  <a:t>tweezer</a:t>
                </a:r>
                <a:r>
                  <a:rPr lang="it" sz="2400" dirty="0" smtClean="0">
                    <a:solidFill>
                      <a:srgbClr val="002060"/>
                    </a:solidFill>
                  </a:rPr>
                  <a:t> </a:t>
                </a:r>
                <a:r>
                  <a:rPr lang="it" sz="2400" dirty="0">
                    <a:solidFill>
                      <a:srgbClr val="002060"/>
                    </a:solidFill>
                  </a:rPr>
                  <a:t>= 300 mW</a:t>
                </a:r>
                <a:endParaRPr sz="2400" dirty="0">
                  <a:solidFill>
                    <a:srgbClr val="002060"/>
                  </a:solidFill>
                </a:endParaRPr>
              </a:p>
              <a:p>
                <a:pPr marL="609585" indent="-423323">
                  <a:lnSpc>
                    <a:spcPct val="130000"/>
                  </a:lnSpc>
                  <a:buSzPts val="1400"/>
                  <a:buChar char="●"/>
                </a:pPr>
                <a:r>
                  <a:rPr lang="it" sz="2400" dirty="0">
                    <a:solidFill>
                      <a:srgbClr val="002060"/>
                    </a:solidFill>
                  </a:rPr>
                  <a:t>w</a:t>
                </a:r>
                <a:r>
                  <a:rPr lang="it" sz="2400" baseline="-25000" dirty="0">
                    <a:solidFill>
                      <a:srgbClr val="002060"/>
                    </a:solidFill>
                  </a:rPr>
                  <a:t>x</a:t>
                </a:r>
                <a:r>
                  <a:rPr lang="it" sz="2400" dirty="0">
                    <a:solidFill>
                      <a:srgbClr val="002060"/>
                    </a:solidFill>
                  </a:rPr>
                  <a:t> = </a:t>
                </a:r>
                <a:r>
                  <a:rPr lang="it" sz="2400" dirty="0" smtClean="0">
                    <a:solidFill>
                      <a:srgbClr val="002060"/>
                    </a:solidFill>
                  </a:rPr>
                  <a:t>0.9 </a:t>
                </a:r>
                <a:r>
                  <a:rPr lang="it" sz="2400" dirty="0">
                    <a:solidFill>
                      <a:srgbClr val="002060"/>
                    </a:solidFill>
                  </a:rPr>
                  <a:t>μm</a:t>
                </a:r>
                <a:endParaRPr sz="2400" dirty="0">
                  <a:solidFill>
                    <a:srgbClr val="002060"/>
                  </a:solidFill>
                </a:endParaRPr>
              </a:p>
              <a:p>
                <a:pPr marL="609585" indent="-423323">
                  <a:lnSpc>
                    <a:spcPct val="130000"/>
                  </a:lnSpc>
                  <a:buSzPts val="1400"/>
                  <a:buChar char="●"/>
                </a:pPr>
                <a:r>
                  <a:rPr lang="it" sz="2400" dirty="0">
                    <a:solidFill>
                      <a:srgbClr val="002060"/>
                    </a:solidFill>
                  </a:rPr>
                  <a:t>w</a:t>
                </a:r>
                <a:r>
                  <a:rPr lang="it" sz="2400" baseline="-25000" dirty="0">
                    <a:solidFill>
                      <a:srgbClr val="002060"/>
                    </a:solidFill>
                  </a:rPr>
                  <a:t>y</a:t>
                </a:r>
                <a:r>
                  <a:rPr lang="it" sz="2400" dirty="0">
                    <a:solidFill>
                      <a:srgbClr val="002060"/>
                    </a:solidFill>
                  </a:rPr>
                  <a:t>  = </a:t>
                </a:r>
                <a:r>
                  <a:rPr lang="it" sz="2400" dirty="0" smtClean="0">
                    <a:solidFill>
                      <a:srgbClr val="002060"/>
                    </a:solidFill>
                  </a:rPr>
                  <a:t>1.0 μm  ( // </a:t>
                </a:r>
                <a:r>
                  <a:rPr lang="it" sz="2400" b="1" dirty="0" smtClean="0">
                    <a:solidFill>
                      <a:srgbClr val="002060"/>
                    </a:solidFill>
                  </a:rPr>
                  <a:t>E</a:t>
                </a:r>
                <a:r>
                  <a:rPr lang="it" sz="2400" dirty="0" smtClean="0">
                    <a:solidFill>
                      <a:srgbClr val="002060"/>
                    </a:solidFill>
                  </a:rPr>
                  <a:t> )</a:t>
                </a:r>
                <a:endParaRPr sz="2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767765" y="3990265"/>
              <a:ext cx="207595" cy="267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9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DBF28BC-67BC-4889-B946-1CB8A3A09A15}"/>
              </a:ext>
            </a:extLst>
          </p:cNvPr>
          <p:cNvSpPr txBox="1">
            <a:spLocks/>
          </p:cNvSpPr>
          <p:nvPr/>
        </p:nvSpPr>
        <p:spPr>
          <a:xfrm>
            <a:off x="0" y="32310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D11774-28AD-441C-BBCA-834AC3D5B62A}"/>
              </a:ext>
            </a:extLst>
          </p:cNvPr>
          <p:cNvSpPr txBox="1">
            <a:spLocks/>
          </p:cNvSpPr>
          <p:nvPr/>
        </p:nvSpPr>
        <p:spPr>
          <a:xfrm>
            <a:off x="2143" y="25441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Asymmetry as a function of </a:t>
            </a:r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b="1" i="1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err="1" smtClean="0">
                  <a:solidFill>
                    <a:schemeClr val="bg1"/>
                  </a:solidFill>
                </a:rPr>
                <a:t>Vectorial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</a:rPr>
                <a:t>p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olaritons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23" y="939395"/>
            <a:ext cx="3300606" cy="2476445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665534" y="1222668"/>
            <a:ext cx="10449690" cy="5515385"/>
            <a:chOff x="1665534" y="1222668"/>
            <a:chExt cx="10449690" cy="5515385"/>
          </a:xfrm>
        </p:grpSpPr>
        <p:sp>
          <p:nvSpPr>
            <p:cNvPr id="216" name="Google Shape;216;p21"/>
            <p:cNvSpPr txBox="1"/>
            <p:nvPr/>
          </p:nvSpPr>
          <p:spPr>
            <a:xfrm>
              <a:off x="5870092" y="3308428"/>
              <a:ext cx="4000000" cy="1575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" sz="2400" dirty="0"/>
                <a:t>θ = 72</a:t>
              </a:r>
              <a:r>
                <a:rPr lang="it" sz="2400" baseline="30000" dirty="0"/>
                <a:t>o</a:t>
              </a:r>
              <a:endParaRPr sz="2400" baseline="30000" dirty="0"/>
            </a:p>
            <a:p>
              <a:pPr>
                <a:lnSpc>
                  <a:spcPct val="120000"/>
                </a:lnSpc>
              </a:pPr>
              <a:r>
                <a:rPr lang="it" sz="2400" dirty="0" smtClean="0"/>
                <a:t>g</a:t>
              </a:r>
              <a:r>
                <a:rPr lang="it" sz="2400" baseline="-25000" dirty="0" smtClean="0"/>
                <a:t>x</a:t>
              </a:r>
              <a:r>
                <a:rPr lang="it" sz="2400" dirty="0" smtClean="0"/>
                <a:t> </a:t>
              </a:r>
              <a:r>
                <a:rPr lang="it" sz="2400" dirty="0"/>
                <a:t>= </a:t>
              </a:r>
              <a:r>
                <a:rPr lang="it" sz="2400" dirty="0" smtClean="0"/>
                <a:t>2π x 26.7 </a:t>
              </a:r>
              <a:r>
                <a:rPr lang="it" sz="2400" dirty="0"/>
                <a:t>kHz</a:t>
              </a:r>
              <a:endParaRPr sz="2400" dirty="0"/>
            </a:p>
            <a:p>
              <a:pPr>
                <a:lnSpc>
                  <a:spcPct val="120000"/>
                </a:lnSpc>
              </a:pPr>
              <a:r>
                <a:rPr lang="it" sz="2400" dirty="0" smtClean="0"/>
                <a:t>g</a:t>
              </a:r>
              <a:r>
                <a:rPr lang="it" sz="2400" baseline="-25000" dirty="0" smtClean="0"/>
                <a:t>y</a:t>
              </a:r>
              <a:r>
                <a:rPr lang="it" sz="2400" dirty="0" smtClean="0"/>
                <a:t> </a:t>
              </a:r>
              <a:r>
                <a:rPr lang="it" sz="2400" dirty="0"/>
                <a:t>= 2π x 9.4 kHz</a:t>
              </a:r>
              <a:endParaRPr sz="2400" dirty="0"/>
            </a:p>
          </p:txBody>
        </p:sp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8744" y="5539001"/>
              <a:ext cx="3586480" cy="1199052"/>
            </a:xfrm>
            <a:prstGeom prst="rect">
              <a:avLst/>
            </a:prstGeom>
          </p:spPr>
        </p:pic>
        <p:grpSp>
          <p:nvGrpSpPr>
            <p:cNvPr id="3" name="Gruppo 2"/>
            <p:cNvGrpSpPr/>
            <p:nvPr/>
          </p:nvGrpSpPr>
          <p:grpSpPr>
            <a:xfrm>
              <a:off x="1665534" y="1222668"/>
              <a:ext cx="3936123" cy="5087464"/>
              <a:chOff x="1665534" y="1222668"/>
              <a:chExt cx="3936123" cy="5087464"/>
            </a:xfrm>
          </p:grpSpPr>
          <p:pic>
            <p:nvPicPr>
              <p:cNvPr id="203" name="Google Shape;203;p2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665534" y="1882500"/>
                <a:ext cx="3785556" cy="44276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4" name="Google Shape;204;p21"/>
              <p:cNvSpPr txBox="1"/>
              <p:nvPr/>
            </p:nvSpPr>
            <p:spPr>
              <a:xfrm>
                <a:off x="2906921" y="1882500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-260kHz</a:t>
                </a:r>
                <a:endParaRPr sz="1200"/>
              </a:p>
            </p:txBody>
          </p:sp>
          <p:sp>
            <p:nvSpPr>
              <p:cNvPr id="205" name="Google Shape;205;p21"/>
              <p:cNvSpPr txBox="1"/>
              <p:nvPr/>
            </p:nvSpPr>
            <p:spPr>
              <a:xfrm>
                <a:off x="2906921" y="2920776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-160kHz</a:t>
                </a:r>
                <a:endParaRPr sz="1200"/>
              </a:p>
            </p:txBody>
          </p:sp>
          <p:sp>
            <p:nvSpPr>
              <p:cNvPr id="206" name="Google Shape;206;p21"/>
              <p:cNvSpPr txBox="1"/>
              <p:nvPr/>
            </p:nvSpPr>
            <p:spPr>
              <a:xfrm>
                <a:off x="2906921" y="3959053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-120kHz</a:t>
                </a:r>
                <a:endParaRPr sz="1200"/>
              </a:p>
            </p:txBody>
          </p:sp>
          <p:sp>
            <p:nvSpPr>
              <p:cNvPr id="207" name="Google Shape;207;p21"/>
              <p:cNvSpPr txBox="1"/>
              <p:nvPr/>
            </p:nvSpPr>
            <p:spPr>
              <a:xfrm>
                <a:off x="2906921" y="4997329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-80kHz</a:t>
                </a:r>
                <a:endParaRPr sz="1200"/>
              </a:p>
            </p:txBody>
          </p:sp>
          <p:sp>
            <p:nvSpPr>
              <p:cNvPr id="208" name="Google Shape;208;p21"/>
              <p:cNvSpPr txBox="1"/>
              <p:nvPr/>
            </p:nvSpPr>
            <p:spPr>
              <a:xfrm>
                <a:off x="4670057" y="1882500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-210kHz</a:t>
                </a:r>
                <a:endParaRPr sz="1200"/>
              </a:p>
            </p:txBody>
          </p:sp>
          <p:sp>
            <p:nvSpPr>
              <p:cNvPr id="209" name="Google Shape;209;p21"/>
              <p:cNvSpPr txBox="1"/>
              <p:nvPr/>
            </p:nvSpPr>
            <p:spPr>
              <a:xfrm>
                <a:off x="4670057" y="2920776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-140kHz</a:t>
                </a:r>
                <a:endParaRPr sz="1200"/>
              </a:p>
            </p:txBody>
          </p:sp>
          <p:sp>
            <p:nvSpPr>
              <p:cNvPr id="210" name="Google Shape;210;p21"/>
              <p:cNvSpPr txBox="1"/>
              <p:nvPr/>
            </p:nvSpPr>
            <p:spPr>
              <a:xfrm>
                <a:off x="4670057" y="3959037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-100kHz</a:t>
                </a:r>
                <a:endParaRPr sz="1200"/>
              </a:p>
            </p:txBody>
          </p:sp>
          <p:sp>
            <p:nvSpPr>
              <p:cNvPr id="211" name="Google Shape;211;p21"/>
              <p:cNvSpPr txBox="1"/>
              <p:nvPr/>
            </p:nvSpPr>
            <p:spPr>
              <a:xfrm>
                <a:off x="4670057" y="4997329"/>
                <a:ext cx="931600" cy="43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it" sz="1200"/>
                  <a:t>-60kHz</a:t>
                </a:r>
                <a:endParaRPr sz="1200"/>
              </a:p>
            </p:txBody>
          </p:sp>
          <p:sp>
            <p:nvSpPr>
              <p:cNvPr id="2" name="CasellaDiTesto 1"/>
              <p:cNvSpPr txBox="1"/>
              <p:nvPr/>
            </p:nvSpPr>
            <p:spPr>
              <a:xfrm>
                <a:off x="2088614" y="1222668"/>
                <a:ext cx="3174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>
                    <a:solidFill>
                      <a:srgbClr val="FF0000"/>
                    </a:solidFill>
                  </a:rPr>
                  <a:t>Spectra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 of the </a:t>
                </a:r>
                <a:r>
                  <a:rPr lang="it-IT" b="1" dirty="0" err="1" smtClean="0">
                    <a:solidFill>
                      <a:srgbClr val="FF0000"/>
                    </a:solidFill>
                  </a:rPr>
                  <a:t>transmitted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FF0000"/>
                    </a:solidFill>
                  </a:rPr>
                  <a:t>field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91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5242"/>
            <a:chOff x="0" y="0"/>
            <a:chExt cx="12192000" cy="705242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6"/>
              <a:ext cx="12192000" cy="61398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chemeClr val="bg1"/>
                  </a:solidFill>
                </a:rPr>
                <a:t>Different shapes of the motional sidebands 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3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asellaDiTesto 53"/>
          <p:cNvSpPr txBox="1"/>
          <p:nvPr/>
        </p:nvSpPr>
        <p:spPr>
          <a:xfrm>
            <a:off x="7045078" y="6098052"/>
            <a:ext cx="5146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dirty="0" smtClean="0"/>
              <a:t>A. </a:t>
            </a:r>
            <a:r>
              <a:rPr lang="it-IT" dirty="0" err="1" smtClean="0"/>
              <a:t>Ranfagni</a:t>
            </a:r>
            <a:r>
              <a:rPr lang="it-IT" dirty="0" smtClean="0"/>
              <a:t>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en-US" dirty="0"/>
              <a:t>Rev. </a:t>
            </a:r>
            <a:r>
              <a:rPr lang="en-US" dirty="0" smtClean="0"/>
              <a:t>Lett. </a:t>
            </a:r>
            <a:r>
              <a:rPr lang="en-US" b="1" dirty="0" smtClean="0"/>
              <a:t>130</a:t>
            </a:r>
            <a:r>
              <a:rPr lang="en-US" dirty="0" smtClean="0"/>
              <a:t>, 193601 </a:t>
            </a:r>
            <a:r>
              <a:rPr lang="en-US" dirty="0"/>
              <a:t>(</a:t>
            </a:r>
            <a:r>
              <a:rPr lang="en-US" dirty="0" smtClean="0"/>
              <a:t>2023)</a:t>
            </a:r>
          </a:p>
          <a:p>
            <a:pPr lvl="0"/>
            <a:r>
              <a:rPr lang="it-IT" dirty="0"/>
              <a:t>Q. </a:t>
            </a:r>
            <a:r>
              <a:rPr lang="it-IT" dirty="0" err="1"/>
              <a:t>Deplano</a:t>
            </a:r>
            <a:r>
              <a:rPr lang="it-IT" dirty="0"/>
              <a:t> </a:t>
            </a:r>
            <a:r>
              <a:rPr lang="it-IT" i="1" dirty="0"/>
              <a:t>et al</a:t>
            </a:r>
            <a:r>
              <a:rPr lang="it-IT" dirty="0"/>
              <a:t>., </a:t>
            </a:r>
            <a:r>
              <a:rPr lang="it-IT" dirty="0" err="1" smtClean="0"/>
              <a:t>Nat</a:t>
            </a:r>
            <a:r>
              <a:rPr lang="it-IT" dirty="0" smtClean="0"/>
              <a:t>. </a:t>
            </a:r>
            <a:r>
              <a:rPr lang="it-IT" dirty="0" err="1" smtClean="0"/>
              <a:t>Commun</a:t>
            </a:r>
            <a:r>
              <a:rPr lang="it-IT" dirty="0" smtClean="0"/>
              <a:t>. </a:t>
            </a:r>
            <a:r>
              <a:rPr lang="it-IT" b="1" dirty="0" smtClean="0"/>
              <a:t>16</a:t>
            </a:r>
            <a:r>
              <a:rPr lang="it-IT" dirty="0" smtClean="0"/>
              <a:t>, 4215 (2025)</a:t>
            </a:r>
            <a:endParaRPr lang="en-US" dirty="0"/>
          </a:p>
        </p:txBody>
      </p:sp>
      <p:grpSp>
        <p:nvGrpSpPr>
          <p:cNvPr id="6" name="Gruppo 5"/>
          <p:cNvGrpSpPr/>
          <p:nvPr/>
        </p:nvGrpSpPr>
        <p:grpSpPr>
          <a:xfrm>
            <a:off x="1353945" y="1746593"/>
            <a:ext cx="7478078" cy="3604160"/>
            <a:chOff x="2365169" y="1746593"/>
            <a:chExt cx="7478078" cy="360416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5169" y="2387741"/>
              <a:ext cx="7478078" cy="29630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/>
                <p:nvPr/>
              </p:nvSpPr>
              <p:spPr>
                <a:xfrm>
                  <a:off x="3747598" y="1755561"/>
                  <a:ext cx="21814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Anti-Stokes 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it-IT" sz="20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)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7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7598" y="1755561"/>
                  <a:ext cx="2181431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3073" t="-9091" r="-1955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/>
                <p:nvPr/>
              </p:nvSpPr>
              <p:spPr>
                <a:xfrm>
                  <a:off x="7277904" y="1746593"/>
                  <a:ext cx="12266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Stokes 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a14:m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)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8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7904" y="1746593"/>
                  <a:ext cx="1226618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5473" t="-9231" r="-13433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87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5242"/>
            <a:chOff x="0" y="0"/>
            <a:chExt cx="12192000" cy="705242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6"/>
              <a:ext cx="12192000" cy="61398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 smtClean="0">
                  <a:solidFill>
                    <a:schemeClr val="bg1"/>
                  </a:solidFill>
                </a:rPr>
                <a:t>Noise contributions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3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asellaDiTesto 53"/>
          <p:cNvSpPr txBox="1"/>
          <p:nvPr/>
        </p:nvSpPr>
        <p:spPr>
          <a:xfrm>
            <a:off x="7045078" y="6098052"/>
            <a:ext cx="5146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dirty="0" smtClean="0"/>
              <a:t>A. </a:t>
            </a:r>
            <a:r>
              <a:rPr lang="it-IT" dirty="0" err="1" smtClean="0"/>
              <a:t>Ranfagni</a:t>
            </a:r>
            <a:r>
              <a:rPr lang="it-IT" dirty="0" smtClean="0"/>
              <a:t>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en-US" dirty="0"/>
              <a:t>Rev. </a:t>
            </a:r>
            <a:r>
              <a:rPr lang="en-US" dirty="0" smtClean="0"/>
              <a:t>Lett. </a:t>
            </a:r>
            <a:r>
              <a:rPr lang="en-US" b="1" dirty="0" smtClean="0"/>
              <a:t>130</a:t>
            </a:r>
            <a:r>
              <a:rPr lang="en-US" dirty="0" smtClean="0"/>
              <a:t>, 193601 </a:t>
            </a:r>
            <a:r>
              <a:rPr lang="en-US" dirty="0"/>
              <a:t>(</a:t>
            </a:r>
            <a:r>
              <a:rPr lang="en-US" dirty="0" smtClean="0"/>
              <a:t>2023)</a:t>
            </a:r>
          </a:p>
          <a:p>
            <a:pPr lvl="0"/>
            <a:r>
              <a:rPr lang="it-IT" dirty="0"/>
              <a:t>Q. </a:t>
            </a:r>
            <a:r>
              <a:rPr lang="it-IT" dirty="0" err="1"/>
              <a:t>Deplano</a:t>
            </a:r>
            <a:r>
              <a:rPr lang="it-IT" dirty="0"/>
              <a:t> </a:t>
            </a:r>
            <a:r>
              <a:rPr lang="it-IT" i="1" dirty="0"/>
              <a:t>et al</a:t>
            </a:r>
            <a:r>
              <a:rPr lang="it-IT" dirty="0"/>
              <a:t>., </a:t>
            </a:r>
            <a:r>
              <a:rPr lang="it-IT" dirty="0" err="1" smtClean="0"/>
              <a:t>Nat</a:t>
            </a:r>
            <a:r>
              <a:rPr lang="it-IT" dirty="0" smtClean="0"/>
              <a:t>. </a:t>
            </a:r>
            <a:r>
              <a:rPr lang="it-IT" dirty="0" err="1" smtClean="0"/>
              <a:t>Commun</a:t>
            </a:r>
            <a:r>
              <a:rPr lang="it-IT" dirty="0" smtClean="0"/>
              <a:t>. </a:t>
            </a:r>
            <a:r>
              <a:rPr lang="it-IT" b="1" dirty="0" smtClean="0"/>
              <a:t>16</a:t>
            </a:r>
            <a:r>
              <a:rPr lang="it-IT" dirty="0" smtClean="0"/>
              <a:t>, 4215 (2025)</a:t>
            </a:r>
            <a:endParaRPr lang="en-US" dirty="0"/>
          </a:p>
        </p:txBody>
      </p:sp>
      <p:grpSp>
        <p:nvGrpSpPr>
          <p:cNvPr id="8" name="Gruppo 7"/>
          <p:cNvGrpSpPr/>
          <p:nvPr/>
        </p:nvGrpSpPr>
        <p:grpSpPr>
          <a:xfrm>
            <a:off x="1280153" y="1746593"/>
            <a:ext cx="10866421" cy="3679463"/>
            <a:chOff x="2302131" y="1746593"/>
            <a:chExt cx="10866421" cy="3679463"/>
          </a:xfrm>
        </p:grpSpPr>
        <p:grpSp>
          <p:nvGrpSpPr>
            <p:cNvPr id="4" name="Gruppo 3"/>
            <p:cNvGrpSpPr/>
            <p:nvPr/>
          </p:nvGrpSpPr>
          <p:grpSpPr>
            <a:xfrm>
              <a:off x="2302131" y="2108038"/>
              <a:ext cx="7955560" cy="3318018"/>
              <a:chOff x="1098013" y="760351"/>
              <a:chExt cx="9915525" cy="425502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013" y="1014877"/>
                <a:ext cx="9915525" cy="4000500"/>
              </a:xfrm>
              <a:prstGeom prst="rect">
                <a:avLst/>
              </a:prstGeom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1904104" y="760351"/>
                <a:ext cx="4970032" cy="344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/>
                <p:nvPr/>
              </p:nvSpPr>
              <p:spPr>
                <a:xfrm>
                  <a:off x="3747598" y="1755561"/>
                  <a:ext cx="21814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Anti-Stokes 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it-IT" sz="2000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)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1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7598" y="1755561"/>
                  <a:ext cx="2181431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2793" t="-9091" r="-2235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/>
                <p:nvPr/>
              </p:nvSpPr>
              <p:spPr>
                <a:xfrm>
                  <a:off x="7277904" y="1746593"/>
                  <a:ext cx="12266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Stokes 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a14:m>
                  <a:r>
                    <a:rPr lang="en-GB" sz="2000" dirty="0" smtClean="0">
                      <a:solidFill>
                        <a:schemeClr val="accent5">
                          <a:lumMod val="75000"/>
                        </a:schemeClr>
                      </a:solidFill>
                    </a:rPr>
                    <a:t>)</a:t>
                  </a:r>
                  <a:endParaRPr lang="en-GB" sz="2400" dirty="0"/>
                </a:p>
              </p:txBody>
            </p:sp>
          </mc:Choice>
          <mc:Fallback xmlns="">
            <p:sp>
              <p:nvSpPr>
                <p:cNvPr id="12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7904" y="1746593"/>
                  <a:ext cx="1226618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4975" t="-9231" r="-13930" b="-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CasellaDiTesto 6"/>
            <p:cNvSpPr txBox="1"/>
            <p:nvPr/>
          </p:nvSpPr>
          <p:spPr>
            <a:xfrm>
              <a:off x="10257691" y="3076687"/>
              <a:ext cx="2910861" cy="133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dirty="0" smtClean="0"/>
                <a:t>Quantum </a:t>
              </a:r>
              <a:r>
                <a:rPr lang="it-IT" dirty="0" err="1" smtClean="0"/>
                <a:t>noise</a:t>
              </a:r>
              <a:r>
                <a:rPr lang="it-IT" dirty="0" smtClean="0"/>
                <a:t> (back-</a:t>
              </a:r>
              <a:r>
                <a:rPr lang="it-IT" dirty="0" err="1" smtClean="0"/>
                <a:t>action</a:t>
              </a:r>
              <a:r>
                <a:rPr lang="it-IT" dirty="0" smtClean="0"/>
                <a:t>)</a:t>
              </a:r>
              <a:endParaRPr lang="it-IT" dirty="0"/>
            </a:p>
            <a:p>
              <a:pPr>
                <a:lnSpc>
                  <a:spcPct val="150000"/>
                </a:lnSpc>
              </a:pPr>
              <a:r>
                <a:rPr lang="it-IT" dirty="0" smtClean="0">
                  <a:solidFill>
                    <a:srgbClr val="92D050"/>
                  </a:solidFill>
                </a:rPr>
                <a:t>Thermal Y</a:t>
              </a:r>
              <a:endParaRPr lang="it-IT" dirty="0">
                <a:solidFill>
                  <a:srgbClr val="92D05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it-IT" dirty="0" smtClean="0">
                  <a:solidFill>
                    <a:srgbClr val="00B050"/>
                  </a:solidFill>
                </a:rPr>
                <a:t>Thermal X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3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3">
            <a:extLst>
              <a:ext uri="{FF2B5EF4-FFF2-40B4-BE49-F238E27FC236}">
                <a16:creationId xmlns:a16="http://schemas.microsoft.com/office/drawing/2014/main" id="{E3F7997D-9333-BFE7-66AA-203FEDE2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386" y="6356350"/>
            <a:ext cx="2743200" cy="365125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11 / 14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7DB3E10-F917-7257-AE1E-CB12FA651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7" y="2759093"/>
            <a:ext cx="4531303" cy="243975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036921" y="6442128"/>
            <a:ext cx="514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dirty="0"/>
              <a:t>A. </a:t>
            </a:r>
            <a:r>
              <a:rPr lang="it-IT" dirty="0" err="1"/>
              <a:t>Ranfagni</a:t>
            </a:r>
            <a:r>
              <a:rPr lang="it-IT" dirty="0"/>
              <a:t> </a:t>
            </a:r>
            <a:r>
              <a:rPr lang="it-IT" i="1" dirty="0"/>
              <a:t>et al.</a:t>
            </a:r>
            <a:r>
              <a:rPr lang="it-IT" dirty="0"/>
              <a:t>,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en-US" dirty="0"/>
              <a:t>Rev. </a:t>
            </a:r>
            <a:r>
              <a:rPr lang="en-US" dirty="0" smtClean="0"/>
              <a:t>Lett. </a:t>
            </a:r>
            <a:r>
              <a:rPr lang="en-US" b="1" dirty="0" smtClean="0"/>
              <a:t>130</a:t>
            </a:r>
            <a:r>
              <a:rPr lang="en-US" dirty="0" smtClean="0"/>
              <a:t>, 193601 </a:t>
            </a:r>
            <a:r>
              <a:rPr lang="en-US" dirty="0"/>
              <a:t>(</a:t>
            </a:r>
            <a:r>
              <a:rPr lang="en-US" dirty="0" smtClean="0"/>
              <a:t>2023)</a:t>
            </a:r>
            <a:endParaRPr lang="en-US" dirty="0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9322"/>
            <a:ext cx="12192000" cy="1264120"/>
            <a:chOff x="0" y="5203"/>
            <a:chExt cx="12192000" cy="705242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5203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000" dirty="0">
                  <a:solidFill>
                    <a:srgbClr val="FFFF00"/>
                  </a:solidFill>
                </a:rPr>
                <a:t>2D</a:t>
              </a:r>
              <a:r>
                <a:rPr lang="it-IT" sz="4000" dirty="0">
                  <a:solidFill>
                    <a:schemeClr val="bg1"/>
                  </a:solidFill>
                </a:rPr>
                <a:t> strong </a:t>
              </a:r>
              <a:r>
                <a:rPr lang="it-IT" sz="4000" dirty="0" err="1">
                  <a:solidFill>
                    <a:schemeClr val="bg1"/>
                  </a:solidFill>
                </a:rPr>
                <a:t>coupling</a:t>
              </a:r>
              <a:r>
                <a:rPr lang="it-IT" sz="4000" dirty="0">
                  <a:solidFill>
                    <a:schemeClr val="bg1"/>
                  </a:solidFill>
                </a:rPr>
                <a:t> regime: Quantum </a:t>
              </a:r>
              <a:r>
                <a:rPr lang="it-IT" sz="4000" dirty="0" err="1">
                  <a:solidFill>
                    <a:schemeClr val="bg1"/>
                  </a:solidFill>
                </a:rPr>
                <a:t>backaction</a:t>
              </a:r>
              <a:r>
                <a:rPr lang="it-IT" sz="4000" dirty="0">
                  <a:solidFill>
                    <a:schemeClr val="bg1"/>
                  </a:solidFill>
                </a:rPr>
                <a:t> </a:t>
              </a:r>
              <a:r>
                <a:rPr lang="it-IT" sz="4000" dirty="0" err="1">
                  <a:solidFill>
                    <a:schemeClr val="bg1"/>
                  </a:solidFill>
                </a:rPr>
                <a:t>cancellation</a:t>
              </a:r>
              <a:endParaRPr lang="it-IT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20" y="603975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po 2"/>
          <p:cNvGrpSpPr/>
          <p:nvPr/>
        </p:nvGrpSpPr>
        <p:grpSpPr>
          <a:xfrm>
            <a:off x="5535731" y="1647984"/>
            <a:ext cx="6205898" cy="4191196"/>
            <a:chOff x="1006768" y="1647984"/>
            <a:chExt cx="6205898" cy="419119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F30BD17-EAF7-CA2B-5099-DF4559E040CA}"/>
                </a:ext>
              </a:extLst>
            </p:cNvPr>
            <p:cNvCxnSpPr/>
            <p:nvPr/>
          </p:nvCxnSpPr>
          <p:spPr>
            <a:xfrm flipV="1">
              <a:off x="5825680" y="2185482"/>
              <a:ext cx="369030" cy="1147221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521B6E-9F1C-A3D3-B995-DBD6B32EFD8A}"/>
                </a:ext>
              </a:extLst>
            </p:cNvPr>
            <p:cNvCxnSpPr/>
            <p:nvPr/>
          </p:nvCxnSpPr>
          <p:spPr>
            <a:xfrm>
              <a:off x="5852162" y="3653839"/>
              <a:ext cx="851751" cy="1662121"/>
            </a:xfrm>
            <a:prstGeom prst="line">
              <a:avLst/>
            </a:prstGeom>
            <a:ln>
              <a:solidFill>
                <a:srgbClr val="72A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/>
                <p:nvPr/>
              </p:nvSpPr>
              <p:spPr>
                <a:xfrm>
                  <a:off x="4446841" y="1647984"/>
                  <a:ext cx="24342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it-IT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lang="en-GB" sz="28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 sideband</a:t>
                  </a:r>
                  <a:endParaRPr lang="en-GB" sz="32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8FE8CDA-C8C1-9D02-D9C9-907048D45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6841" y="1647984"/>
                  <a:ext cx="2434256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0465" r="-3250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7BCC847-B11F-FE03-2DF5-689B523DAB53}"/>
                    </a:ext>
                  </a:extLst>
                </p:cNvPr>
                <p:cNvSpPr txBox="1"/>
                <p:nvPr/>
              </p:nvSpPr>
              <p:spPr>
                <a:xfrm>
                  <a:off x="5404414" y="5315960"/>
                  <a:ext cx="18082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800" b="0" i="1" smtClean="0">
                              <a:solidFill>
                                <a:srgbClr val="72AF2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800" b="0" i="1" smtClean="0">
                              <a:solidFill>
                                <a:srgbClr val="72AF2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a14:m>
                  <a:r>
                    <a:rPr lang="en-GB" sz="2800" dirty="0">
                      <a:solidFill>
                        <a:srgbClr val="72AF2F"/>
                      </a:solidFill>
                    </a:rPr>
                    <a:t> sideband</a:t>
                  </a:r>
                  <a:endParaRPr lang="en-GB" sz="32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7BCC847-B11F-FE03-2DF5-689B523DA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4414" y="5315960"/>
                  <a:ext cx="1808252" cy="523220"/>
                </a:xfrm>
                <a:prstGeom prst="rect">
                  <a:avLst/>
                </a:prstGeom>
                <a:blipFill>
                  <a:blip r:embed="rId5"/>
                  <a:stretch>
                    <a:fillRect t="-10465" r="-5051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94BF6AAB-44AD-BACB-9539-AA2218545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768" y="2759092"/>
              <a:ext cx="4960472" cy="2468786"/>
            </a:xfrm>
            <a:prstGeom prst="rect">
              <a:avLst/>
            </a:prstGeom>
          </p:spPr>
        </p:pic>
      </p:grpSp>
      <p:grpSp>
        <p:nvGrpSpPr>
          <p:cNvPr id="4" name="Gruppo 3"/>
          <p:cNvGrpSpPr/>
          <p:nvPr/>
        </p:nvGrpSpPr>
        <p:grpSpPr>
          <a:xfrm>
            <a:off x="5545140" y="1113905"/>
            <a:ext cx="6627617" cy="4113973"/>
            <a:chOff x="5771053" y="1113905"/>
            <a:chExt cx="6627617" cy="4113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AD112A1-A131-C073-776B-F7FE135F8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053" y="1113905"/>
              <a:ext cx="4972580" cy="4113973"/>
            </a:xfrm>
            <a:prstGeom prst="rect">
              <a:avLst/>
            </a:prstGeom>
          </p:spPr>
        </p:pic>
        <p:sp>
          <p:nvSpPr>
            <p:cNvPr id="19" name="TextBox 30">
              <a:extLst>
                <a:ext uri="{FF2B5EF4-FFF2-40B4-BE49-F238E27FC236}">
                  <a16:creationId xmlns:a16="http://schemas.microsoft.com/office/drawing/2014/main" id="{E7BCC847-B11F-FE03-2DF5-689B523DAB53}"/>
                </a:ext>
              </a:extLst>
            </p:cNvPr>
            <p:cNvSpPr txBox="1"/>
            <p:nvPr/>
          </p:nvSpPr>
          <p:spPr>
            <a:xfrm>
              <a:off x="10741998" y="3198495"/>
              <a:ext cx="1656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rgbClr val="FF0000"/>
                  </a:solidFill>
                </a:rPr>
                <a:t>difference</a:t>
              </a:r>
              <a:endParaRPr lang="en-GB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41" y="5549687"/>
            <a:ext cx="3381880" cy="5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DBF28BC-67BC-4889-B946-1CB8A3A09A15}"/>
              </a:ext>
            </a:extLst>
          </p:cNvPr>
          <p:cNvSpPr txBox="1">
            <a:spLocks/>
          </p:cNvSpPr>
          <p:nvPr/>
        </p:nvSpPr>
        <p:spPr>
          <a:xfrm>
            <a:off x="0" y="32310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D11774-28AD-441C-BBCA-834AC3D5B62A}"/>
              </a:ext>
            </a:extLst>
          </p:cNvPr>
          <p:cNvSpPr txBox="1">
            <a:spLocks/>
          </p:cNvSpPr>
          <p:nvPr/>
        </p:nvSpPr>
        <p:spPr>
          <a:xfrm>
            <a:off x="2143" y="25441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Asymmetry as a function of </a:t>
            </a:r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b="1" i="1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State purity</a:t>
              </a: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+ quantum discord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4" y="912352"/>
            <a:ext cx="7198086" cy="4097371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6676565" y="5230522"/>
            <a:ext cx="5471885" cy="1908215"/>
            <a:chOff x="6502397" y="5390176"/>
            <a:chExt cx="5471885" cy="1908215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6502397" y="5390176"/>
              <a:ext cx="5471885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3000"/>
                </a:lnSpc>
                <a:tabLst>
                  <a:tab pos="363538" algn="l"/>
                </a:tabLst>
              </a:pPr>
              <a:r>
                <a:rPr lang="it-IT" sz="2800" dirty="0" smtClean="0">
                  <a:solidFill>
                    <a:srgbClr val="92D050"/>
                  </a:solidFill>
                  <a:sym typeface="Symbol" panose="05050102010706020507" pitchFamily="18" charset="2"/>
                </a:rPr>
                <a:t></a:t>
              </a:r>
              <a:r>
                <a:rPr lang="it-IT" dirty="0" smtClean="0">
                  <a:sym typeface="Symbol" panose="05050102010706020507" pitchFamily="18" charset="2"/>
                </a:rPr>
                <a:t> 	</a:t>
              </a:r>
              <a:r>
                <a:rPr lang="it-IT" dirty="0" smtClean="0"/>
                <a:t>A. </a:t>
              </a:r>
              <a:r>
                <a:rPr lang="it-IT" dirty="0" err="1" smtClean="0"/>
                <a:t>Ranfagni</a:t>
              </a:r>
              <a:r>
                <a:rPr lang="it-IT" dirty="0" smtClean="0"/>
                <a:t> </a:t>
              </a:r>
              <a:r>
                <a:rPr lang="it-IT" i="1" dirty="0"/>
                <a:t>et al.</a:t>
              </a:r>
              <a:r>
                <a:rPr lang="it-IT" dirty="0"/>
                <a:t>, </a:t>
              </a:r>
              <a:r>
                <a:rPr lang="it-IT" dirty="0" err="1"/>
                <a:t>Phys</a:t>
              </a:r>
              <a:r>
                <a:rPr lang="it-IT" dirty="0"/>
                <a:t>. </a:t>
              </a:r>
              <a:r>
                <a:rPr lang="en-US" dirty="0"/>
                <a:t>Rev. Res. </a:t>
              </a:r>
              <a:r>
                <a:rPr lang="en-US" b="1" dirty="0"/>
                <a:t>4</a:t>
              </a:r>
              <a:r>
                <a:rPr lang="en-US" dirty="0"/>
                <a:t>, 033051 (2022</a:t>
              </a:r>
              <a:r>
                <a:rPr lang="en-US" dirty="0" smtClean="0"/>
                <a:t>)</a:t>
              </a:r>
            </a:p>
            <a:p>
              <a:pPr>
                <a:lnSpc>
                  <a:spcPts val="3000"/>
                </a:lnSpc>
                <a:tabLst>
                  <a:tab pos="363538" algn="l"/>
                </a:tabLst>
              </a:pPr>
              <a:r>
                <a:rPr lang="it-IT" dirty="0" smtClean="0"/>
                <a:t>    	A. </a:t>
              </a:r>
              <a:r>
                <a:rPr lang="it-IT" dirty="0" err="1" smtClean="0"/>
                <a:t>Ranfagni</a:t>
              </a:r>
              <a:r>
                <a:rPr lang="it-IT" dirty="0" smtClean="0"/>
                <a:t> </a:t>
              </a:r>
              <a:r>
                <a:rPr lang="it-IT" i="1" dirty="0"/>
                <a:t>et al.</a:t>
              </a:r>
              <a:r>
                <a:rPr lang="it-IT" dirty="0"/>
                <a:t>, </a:t>
              </a:r>
              <a:r>
                <a:rPr lang="it-IT" dirty="0" err="1"/>
                <a:t>Phys</a:t>
              </a:r>
              <a:r>
                <a:rPr lang="it-IT" dirty="0"/>
                <a:t>. </a:t>
              </a:r>
              <a:r>
                <a:rPr lang="en-US" dirty="0"/>
                <a:t>Rev. Lett. </a:t>
              </a:r>
              <a:r>
                <a:rPr lang="en-US" b="1" dirty="0"/>
                <a:t>130</a:t>
              </a:r>
              <a:r>
                <a:rPr lang="en-US" dirty="0"/>
                <a:t>, 193601 (2023</a:t>
              </a:r>
              <a:r>
                <a:rPr lang="en-US" dirty="0" smtClean="0"/>
                <a:t>)</a:t>
              </a:r>
            </a:p>
            <a:p>
              <a:pPr>
                <a:lnSpc>
                  <a:spcPts val="3000"/>
                </a:lnSpc>
                <a:tabLst>
                  <a:tab pos="363538" algn="l"/>
                </a:tabLst>
              </a:pPr>
              <a:r>
                <a:rPr lang="it-IT" dirty="0" smtClean="0"/>
                <a:t>    	</a:t>
              </a:r>
              <a:r>
                <a:rPr lang="pl-PL" dirty="0" smtClean="0"/>
                <a:t>J</a:t>
              </a:r>
              <a:r>
                <a:rPr lang="pl-PL" dirty="0"/>
                <a:t>. Piotrowski </a:t>
              </a:r>
              <a:r>
                <a:rPr lang="pl-PL" i="1" dirty="0" smtClean="0"/>
                <a:t>et</a:t>
              </a:r>
              <a:r>
                <a:rPr lang="it-IT" i="1" dirty="0" smtClean="0"/>
                <a:t> </a:t>
              </a:r>
              <a:r>
                <a:rPr lang="it-IT" i="1" dirty="0"/>
                <a:t>a</a:t>
              </a:r>
              <a:r>
                <a:rPr lang="pl-PL" i="1" dirty="0" smtClean="0"/>
                <a:t>l</a:t>
              </a:r>
              <a:r>
                <a:rPr lang="it-IT" i="1" dirty="0" smtClean="0"/>
                <a:t>.</a:t>
              </a:r>
              <a:r>
                <a:rPr lang="pl-PL" dirty="0" smtClean="0"/>
                <a:t>, </a:t>
              </a:r>
              <a:r>
                <a:rPr lang="pl-PL" dirty="0"/>
                <a:t>Nature Phys. </a:t>
              </a:r>
              <a:r>
                <a:rPr lang="pl-PL" b="1" dirty="0"/>
                <a:t>19</a:t>
              </a:r>
              <a:r>
                <a:rPr lang="pl-PL" dirty="0"/>
                <a:t>, 1009 (</a:t>
              </a:r>
              <a:r>
                <a:rPr lang="pl-PL" dirty="0" smtClean="0"/>
                <a:t>2023</a:t>
              </a:r>
              <a:r>
                <a:rPr lang="it-IT" dirty="0" smtClean="0"/>
                <a:t>)</a:t>
              </a:r>
            </a:p>
            <a:p>
              <a:pPr lvl="0">
                <a:lnSpc>
                  <a:spcPts val="3000"/>
                </a:lnSpc>
                <a:tabLst>
                  <a:tab pos="363538" algn="l"/>
                </a:tabLst>
              </a:pPr>
              <a:r>
                <a:rPr lang="it-IT" sz="24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 	</a:t>
              </a:r>
              <a:r>
                <a:rPr lang="it-IT" dirty="0" smtClean="0"/>
                <a:t>Q</a:t>
              </a:r>
              <a:r>
                <a:rPr lang="it-IT" dirty="0"/>
                <a:t>. </a:t>
              </a:r>
              <a:r>
                <a:rPr lang="it-IT" dirty="0" err="1"/>
                <a:t>Deplano</a:t>
              </a:r>
              <a:r>
                <a:rPr lang="it-IT" dirty="0"/>
                <a:t> </a:t>
              </a:r>
              <a:r>
                <a:rPr lang="it-IT" i="1" dirty="0"/>
                <a:t>et al</a:t>
              </a:r>
              <a:r>
                <a:rPr lang="it-IT" dirty="0"/>
                <a:t>., </a:t>
              </a:r>
              <a:r>
                <a:rPr lang="it-IT" dirty="0" err="1"/>
                <a:t>Nat</a:t>
              </a:r>
              <a:r>
                <a:rPr lang="it-IT" dirty="0"/>
                <a:t>. </a:t>
              </a:r>
              <a:r>
                <a:rPr lang="it-IT" dirty="0" err="1"/>
                <a:t>Commun</a:t>
              </a:r>
              <a:r>
                <a:rPr lang="it-IT" dirty="0"/>
                <a:t>. </a:t>
              </a:r>
              <a:r>
                <a:rPr lang="it-IT" b="1" dirty="0"/>
                <a:t>16</a:t>
              </a:r>
              <a:r>
                <a:rPr lang="it-IT" dirty="0"/>
                <a:t>, 4215 (2025</a:t>
              </a:r>
              <a:r>
                <a:rPr lang="it-IT" dirty="0" smtClean="0"/>
                <a:t>)</a:t>
              </a:r>
              <a:endParaRPr lang="en-US" dirty="0"/>
            </a:p>
            <a:p>
              <a:pPr marL="342900" lvl="0" indent="-342900">
                <a:buAutoNum type="alphaUcPeriod"/>
              </a:pPr>
              <a:endParaRPr lang="en-US" dirty="0"/>
            </a:p>
          </p:txBody>
        </p:sp>
        <p:sp>
          <p:nvSpPr>
            <p:cNvPr id="12" name="Elaborazione 11"/>
            <p:cNvSpPr/>
            <p:nvPr/>
          </p:nvSpPr>
          <p:spPr>
            <a:xfrm flipH="1" flipV="1">
              <a:off x="6618514" y="5979883"/>
              <a:ext cx="145143" cy="130629"/>
            </a:xfrm>
            <a:prstGeom prst="flowChartProcess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3399"/>
                  </a:solidFill>
                </a:ln>
                <a:solidFill>
                  <a:srgbClr val="FF3399"/>
                </a:solidFill>
              </a:endParaRPr>
            </a:p>
          </p:txBody>
        </p:sp>
        <p:sp>
          <p:nvSpPr>
            <p:cNvPr id="13" name="Triangolo isoscele 12"/>
            <p:cNvSpPr/>
            <p:nvPr/>
          </p:nvSpPr>
          <p:spPr>
            <a:xfrm>
              <a:off x="6618514" y="6342740"/>
              <a:ext cx="130629" cy="145145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rgbClr val="004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34016" y="5916535"/>
            <a:ext cx="2618230" cy="807032"/>
            <a:chOff x="1919287" y="1790700"/>
            <a:chExt cx="8420789" cy="3377300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9287" y="1790700"/>
              <a:ext cx="8353425" cy="3276600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0226" y="4825100"/>
              <a:ext cx="2609850" cy="342900"/>
            </a:xfrm>
            <a:prstGeom prst="rect">
              <a:avLst/>
            </a:prstGeom>
          </p:spPr>
        </p:pic>
      </p:grpSp>
      <p:cxnSp>
        <p:nvCxnSpPr>
          <p:cNvPr id="4" name="Connettore diritto 3"/>
          <p:cNvCxnSpPr/>
          <p:nvPr/>
        </p:nvCxnSpPr>
        <p:spPr>
          <a:xfrm>
            <a:off x="1399309" y="3172691"/>
            <a:ext cx="5140036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9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022CDED-9BCB-9545-1024-DF51220AC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8000" y="369927"/>
            <a:ext cx="147064" cy="1724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D10E2AF-13F1-1882-4DF8-E0204705D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379" y="51149"/>
            <a:ext cx="4979488" cy="7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891" indent="-342891" algn="ctr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067E58A5-2964-3444-2C29-024F5CA68980}"/>
              </a:ext>
            </a:extLst>
          </p:cNvPr>
          <p:cNvSpPr txBox="1">
            <a:spLocks noChangeArrowheads="1"/>
          </p:cNvSpPr>
          <p:nvPr/>
        </p:nvSpPr>
        <p:spPr>
          <a:xfrm>
            <a:off x="1832268" y="94350"/>
            <a:ext cx="4409507" cy="54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Sideband asymmetry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AEC18952-D722-D9F6-3249-AB7A6091DB35}"/>
              </a:ext>
            </a:extLst>
          </p:cNvPr>
          <p:cNvSpPr txBox="1">
            <a:spLocks noChangeArrowheads="1"/>
          </p:cNvSpPr>
          <p:nvPr/>
        </p:nvSpPr>
        <p:spPr>
          <a:xfrm>
            <a:off x="1832268" y="94350"/>
            <a:ext cx="4579133" cy="57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Chromatic tweezer</a:t>
            </a:r>
            <a:endParaRPr lang="en-US" sz="28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A74F9-4CE4-9DD4-3F66-090927560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29"/>
          <a:stretch/>
        </p:blipFill>
        <p:spPr>
          <a:xfrm>
            <a:off x="1048144" y="2301779"/>
            <a:ext cx="5331884" cy="2460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1FAF54-91E3-8575-410B-8712E727084F}"/>
              </a:ext>
            </a:extLst>
          </p:cNvPr>
          <p:cNvSpPr txBox="1"/>
          <p:nvPr/>
        </p:nvSpPr>
        <p:spPr>
          <a:xfrm>
            <a:off x="918720" y="5379023"/>
            <a:ext cx="2271651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Chromatic aberration shifts the position of the focus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244714-2B0E-DB34-7D09-0EC7099E85FD}"/>
              </a:ext>
            </a:extLst>
          </p:cNvPr>
          <p:cNvCxnSpPr>
            <a:cxnSpLocks/>
          </p:cNvCxnSpPr>
          <p:nvPr/>
        </p:nvCxnSpPr>
        <p:spPr>
          <a:xfrm flipV="1">
            <a:off x="3190371" y="4315230"/>
            <a:ext cx="697681" cy="1088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7170058" y="1652391"/>
            <a:ext cx="4438572" cy="3110120"/>
            <a:chOff x="3580941" y="3699093"/>
            <a:chExt cx="4210431" cy="277116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816088D-4226-26CC-2343-048FFE79AA89}"/>
                </a:ext>
              </a:extLst>
            </p:cNvPr>
            <p:cNvGrpSpPr/>
            <p:nvPr/>
          </p:nvGrpSpPr>
          <p:grpSpPr>
            <a:xfrm>
              <a:off x="3580941" y="3699093"/>
              <a:ext cx="4210431" cy="2771167"/>
              <a:chOff x="2999332" y="3699092"/>
              <a:chExt cx="4210431" cy="277116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A6DF2B6-0776-8B5F-BB32-0E0517D11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9332" y="4009527"/>
                <a:ext cx="4210431" cy="2460732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E35ED1F-9DEF-FE35-40AF-554374E8BF57}"/>
                  </a:ext>
                </a:extLst>
              </p:cNvPr>
              <p:cNvGrpSpPr/>
              <p:nvPr/>
            </p:nvGrpSpPr>
            <p:grpSpPr>
              <a:xfrm>
                <a:off x="3831182" y="3715472"/>
                <a:ext cx="374393" cy="323165"/>
                <a:chOff x="3613150" y="2872669"/>
                <a:chExt cx="409658" cy="353604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339E3E2-CE25-40A1-F608-CCF6E22C195E}"/>
                    </a:ext>
                  </a:extLst>
                </p:cNvPr>
                <p:cNvSpPr txBox="1"/>
                <p:nvPr/>
              </p:nvSpPr>
              <p:spPr>
                <a:xfrm>
                  <a:off x="3613150" y="2872669"/>
                  <a:ext cx="409658" cy="353604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itchFamily="34" charset="0"/>
                      <a:cs typeface="Arial" pitchFamily="34" charset="0"/>
                    </a:rPr>
                    <a:t>z</a:t>
                  </a:r>
                  <a:r>
                    <a:rPr lang="en-US" sz="1500" baseline="-25000" dirty="0"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CC69390-73DB-3C9F-139B-7055EE0094F6}"/>
                    </a:ext>
                  </a:extLst>
                </p:cNvPr>
                <p:cNvSpPr/>
                <p:nvPr/>
              </p:nvSpPr>
              <p:spPr>
                <a:xfrm>
                  <a:off x="3670300" y="2946400"/>
                  <a:ext cx="298450" cy="264653"/>
                </a:xfrm>
                <a:prstGeom prst="rect">
                  <a:avLst/>
                </a:prstGeom>
                <a:noFill/>
                <a:ln w="25400"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2B80A77-C31A-F0E5-E4AE-D7520E27620F}"/>
                  </a:ext>
                </a:extLst>
              </p:cNvPr>
              <p:cNvGrpSpPr/>
              <p:nvPr/>
            </p:nvGrpSpPr>
            <p:grpSpPr>
              <a:xfrm>
                <a:off x="5956936" y="3699092"/>
                <a:ext cx="374393" cy="325634"/>
                <a:chOff x="3613150" y="2854747"/>
                <a:chExt cx="409658" cy="356306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357746E-3A70-0BCF-398B-FC57149D7E3F}"/>
                    </a:ext>
                  </a:extLst>
                </p:cNvPr>
                <p:cNvSpPr txBox="1"/>
                <p:nvPr/>
              </p:nvSpPr>
              <p:spPr>
                <a:xfrm>
                  <a:off x="3613150" y="2854747"/>
                  <a:ext cx="409658" cy="353605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itchFamily="34" charset="0"/>
                      <a:cs typeface="Arial" pitchFamily="34" charset="0"/>
                    </a:rPr>
                    <a:t>y</a:t>
                  </a:r>
                  <a:r>
                    <a:rPr lang="en-US" sz="1500" baseline="-25000" dirty="0"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3CE27BD-CFF4-B17B-469F-B8DA4A868D34}"/>
                    </a:ext>
                  </a:extLst>
                </p:cNvPr>
                <p:cNvSpPr/>
                <p:nvPr/>
              </p:nvSpPr>
              <p:spPr>
                <a:xfrm>
                  <a:off x="3670300" y="2946400"/>
                  <a:ext cx="298450" cy="264653"/>
                </a:xfrm>
                <a:prstGeom prst="rect">
                  <a:avLst/>
                </a:prstGeom>
                <a:noFill/>
                <a:ln w="25400"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1B0172A-8C72-CA4C-268D-3A59D7BDC8CB}"/>
                  </a:ext>
                </a:extLst>
              </p:cNvPr>
              <p:cNvGrpSpPr/>
              <p:nvPr/>
            </p:nvGrpSpPr>
            <p:grpSpPr>
              <a:xfrm>
                <a:off x="5629127" y="3715467"/>
                <a:ext cx="422157" cy="323165"/>
                <a:chOff x="3600449" y="2880146"/>
                <a:chExt cx="461921" cy="3536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2B8BAC3-8E28-79F1-3296-0B25002E14B1}"/>
                    </a:ext>
                  </a:extLst>
                </p:cNvPr>
                <p:cNvSpPr txBox="1"/>
                <p:nvPr/>
              </p:nvSpPr>
              <p:spPr>
                <a:xfrm>
                  <a:off x="3600449" y="2880146"/>
                  <a:ext cx="461921" cy="35360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itchFamily="34" charset="0"/>
                      <a:cs typeface="Arial" pitchFamily="34" charset="0"/>
                    </a:rPr>
                    <a:t>x</a:t>
                  </a:r>
                  <a:r>
                    <a:rPr lang="en-US" sz="1500" baseline="-25000" dirty="0"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3341C04-B2C5-1171-AFF9-3BC2720451E1}"/>
                    </a:ext>
                  </a:extLst>
                </p:cNvPr>
                <p:cNvSpPr/>
                <p:nvPr/>
              </p:nvSpPr>
              <p:spPr>
                <a:xfrm>
                  <a:off x="3670300" y="2946400"/>
                  <a:ext cx="298450" cy="264653"/>
                </a:xfrm>
                <a:prstGeom prst="rect">
                  <a:avLst/>
                </a:prstGeom>
                <a:noFill/>
                <a:ln w="25400"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3057E19-660A-8FE1-C3CF-E345ECF86903}"/>
                  </a:ext>
                </a:extLst>
              </p:cNvPr>
              <p:cNvGrpSpPr/>
              <p:nvPr/>
            </p:nvGrpSpPr>
            <p:grpSpPr>
              <a:xfrm>
                <a:off x="4156170" y="3699092"/>
                <a:ext cx="374393" cy="325634"/>
                <a:chOff x="3613150" y="2854747"/>
                <a:chExt cx="409658" cy="356306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6F03D57-31D2-C338-B6B4-C14733D0581E}"/>
                    </a:ext>
                  </a:extLst>
                </p:cNvPr>
                <p:cNvSpPr txBox="1"/>
                <p:nvPr/>
              </p:nvSpPr>
              <p:spPr>
                <a:xfrm>
                  <a:off x="3613150" y="2854747"/>
                  <a:ext cx="409658" cy="353605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itchFamily="34" charset="0"/>
                      <a:cs typeface="Arial" pitchFamily="34" charset="0"/>
                    </a:rPr>
                    <a:t>z</a:t>
                  </a:r>
                  <a:r>
                    <a:rPr lang="en-US" sz="1500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D493FF3-7E45-53F5-E467-6C41273E5678}"/>
                    </a:ext>
                  </a:extLst>
                </p:cNvPr>
                <p:cNvSpPr/>
                <p:nvPr/>
              </p:nvSpPr>
              <p:spPr>
                <a:xfrm>
                  <a:off x="3670300" y="2946400"/>
                  <a:ext cx="298450" cy="264653"/>
                </a:xfrm>
                <a:prstGeom prst="rect">
                  <a:avLst/>
                </a:prstGeom>
                <a:noFill/>
                <a:ln w="25400">
                  <a:solidFill>
                    <a:srgbClr val="FFC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9725C03-A681-37D2-F899-4BA5C0159C28}"/>
                  </a:ext>
                </a:extLst>
              </p:cNvPr>
              <p:cNvGrpSpPr/>
              <p:nvPr/>
            </p:nvGrpSpPr>
            <p:grpSpPr>
              <a:xfrm>
                <a:off x="6640309" y="3699092"/>
                <a:ext cx="374393" cy="325634"/>
                <a:chOff x="3613150" y="2854747"/>
                <a:chExt cx="409658" cy="356306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7C721DA-FD39-80F6-C3F1-C37F6476C8C6}"/>
                    </a:ext>
                  </a:extLst>
                </p:cNvPr>
                <p:cNvSpPr txBox="1"/>
                <p:nvPr/>
              </p:nvSpPr>
              <p:spPr>
                <a:xfrm>
                  <a:off x="3613150" y="2854747"/>
                  <a:ext cx="409658" cy="353605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itchFamily="34" charset="0"/>
                      <a:cs typeface="Arial" pitchFamily="34" charset="0"/>
                    </a:rPr>
                    <a:t>y</a:t>
                  </a:r>
                  <a:r>
                    <a:rPr lang="en-US" sz="1500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769147F-89E9-1E37-2EB1-D55C668154F0}"/>
                    </a:ext>
                  </a:extLst>
                </p:cNvPr>
                <p:cNvSpPr/>
                <p:nvPr/>
              </p:nvSpPr>
              <p:spPr>
                <a:xfrm>
                  <a:off x="3670300" y="2946400"/>
                  <a:ext cx="298450" cy="264653"/>
                </a:xfrm>
                <a:prstGeom prst="rect">
                  <a:avLst/>
                </a:prstGeom>
                <a:noFill/>
                <a:ln w="25400">
                  <a:solidFill>
                    <a:srgbClr val="FFC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2739D33-E781-4DE5-F617-E734B8081542}"/>
                  </a:ext>
                </a:extLst>
              </p:cNvPr>
              <p:cNvGrpSpPr/>
              <p:nvPr/>
            </p:nvGrpSpPr>
            <p:grpSpPr>
              <a:xfrm>
                <a:off x="6285602" y="3715467"/>
                <a:ext cx="422157" cy="323165"/>
                <a:chOff x="3600449" y="2880146"/>
                <a:chExt cx="461921" cy="353606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3859C5-BA7D-49E0-D8DA-4926555C5F72}"/>
                    </a:ext>
                  </a:extLst>
                </p:cNvPr>
                <p:cNvSpPr txBox="1"/>
                <p:nvPr/>
              </p:nvSpPr>
              <p:spPr>
                <a:xfrm>
                  <a:off x="3600449" y="2880146"/>
                  <a:ext cx="461921" cy="35360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itchFamily="34" charset="0"/>
                      <a:cs typeface="Arial" pitchFamily="34" charset="0"/>
                    </a:rPr>
                    <a:t>x</a:t>
                  </a:r>
                  <a:r>
                    <a:rPr lang="en-US" sz="1500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9781ACB-4109-7F8B-B029-DB9E6F2D0717}"/>
                    </a:ext>
                  </a:extLst>
                </p:cNvPr>
                <p:cNvSpPr/>
                <p:nvPr/>
              </p:nvSpPr>
              <p:spPr>
                <a:xfrm>
                  <a:off x="3670300" y="2946400"/>
                  <a:ext cx="298450" cy="264653"/>
                </a:xfrm>
                <a:prstGeom prst="rect">
                  <a:avLst/>
                </a:prstGeom>
                <a:noFill/>
                <a:ln w="25400">
                  <a:solidFill>
                    <a:srgbClr val="FFC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C667038-97C7-14F5-AEE6-1152D89CFF47}"/>
                </a:ext>
              </a:extLst>
            </p:cNvPr>
            <p:cNvSpPr/>
            <p:nvPr/>
          </p:nvSpPr>
          <p:spPr>
            <a:xfrm>
              <a:off x="4583432" y="4069534"/>
              <a:ext cx="178410" cy="1993951"/>
            </a:xfrm>
            <a:prstGeom prst="rect">
              <a:avLst/>
            </a:prstGeom>
            <a:solidFill>
              <a:srgbClr val="C00000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DAC60F4-67DE-792A-9BDB-5A7ACBB6894B}"/>
                </a:ext>
              </a:extLst>
            </p:cNvPr>
            <p:cNvSpPr/>
            <p:nvPr/>
          </p:nvSpPr>
          <p:spPr>
            <a:xfrm>
              <a:off x="6478392" y="4058682"/>
              <a:ext cx="130431" cy="1993951"/>
            </a:xfrm>
            <a:prstGeom prst="rect">
              <a:avLst/>
            </a:prstGeom>
            <a:solidFill>
              <a:srgbClr val="C00000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48981A8-9296-4F73-5A81-E5C1EA8C497B}"/>
                </a:ext>
              </a:extLst>
            </p:cNvPr>
            <p:cNvSpPr/>
            <p:nvPr/>
          </p:nvSpPr>
          <p:spPr>
            <a:xfrm>
              <a:off x="6650267" y="4068473"/>
              <a:ext cx="113308" cy="1993951"/>
            </a:xfrm>
            <a:prstGeom prst="rect">
              <a:avLst/>
            </a:prstGeom>
            <a:solidFill>
              <a:srgbClr val="C00000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16D137A-9DFA-A257-E263-B88203EF3E46}"/>
                </a:ext>
              </a:extLst>
            </p:cNvPr>
            <p:cNvSpPr/>
            <p:nvPr/>
          </p:nvSpPr>
          <p:spPr>
            <a:xfrm>
              <a:off x="4786652" y="4058682"/>
              <a:ext cx="178410" cy="1993951"/>
            </a:xfrm>
            <a:prstGeom prst="rect">
              <a:avLst/>
            </a:prstGeom>
            <a:solidFill>
              <a:srgbClr val="FFC000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D244672-761B-53E4-2AB7-9C42F9C61DF9}"/>
                </a:ext>
              </a:extLst>
            </p:cNvPr>
            <p:cNvSpPr/>
            <p:nvPr/>
          </p:nvSpPr>
          <p:spPr>
            <a:xfrm>
              <a:off x="6953499" y="4054490"/>
              <a:ext cx="178410" cy="1993951"/>
            </a:xfrm>
            <a:prstGeom prst="rect">
              <a:avLst/>
            </a:prstGeom>
            <a:solidFill>
              <a:srgbClr val="FFC000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9C07785-83AA-93A5-4EA7-7843E7D73E3D}"/>
                </a:ext>
              </a:extLst>
            </p:cNvPr>
            <p:cNvSpPr/>
            <p:nvPr/>
          </p:nvSpPr>
          <p:spPr>
            <a:xfrm>
              <a:off x="7321833" y="4058947"/>
              <a:ext cx="178410" cy="1993951"/>
            </a:xfrm>
            <a:prstGeom prst="rect">
              <a:avLst/>
            </a:prstGeom>
            <a:solidFill>
              <a:srgbClr val="FFC000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758" y="5794311"/>
            <a:ext cx="3246216" cy="998376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3DBF28BC-67BC-4889-B946-1CB8A3A09A15}"/>
              </a:ext>
            </a:extLst>
          </p:cNvPr>
          <p:cNvSpPr txBox="1">
            <a:spLocks/>
          </p:cNvSpPr>
          <p:nvPr/>
        </p:nvSpPr>
        <p:spPr>
          <a:xfrm>
            <a:off x="0" y="32310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12D11774-28AD-441C-BBCA-834AC3D5B62A}"/>
              </a:ext>
            </a:extLst>
          </p:cNvPr>
          <p:cNvSpPr txBox="1">
            <a:spLocks/>
          </p:cNvSpPr>
          <p:nvPr/>
        </p:nvSpPr>
        <p:spPr>
          <a:xfrm>
            <a:off x="2143" y="25441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Asymmetry as a function of </a:t>
            </a:r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b="1" i="1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61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-7"/>
            <a:ext cx="12192000" cy="707944"/>
            <a:chOff x="0" y="0"/>
            <a:chExt cx="12192000" cy="707944"/>
          </a:xfrm>
        </p:grpSpPr>
        <p:sp>
          <p:nvSpPr>
            <p:cNvPr id="62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smtClean="0">
                  <a:solidFill>
                    <a:schemeClr val="bg1"/>
                  </a:solidFill>
                </a:rPr>
                <a:t>Bi-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chromatic</a:t>
              </a:r>
              <a:r>
                <a:rPr lang="it-IT" sz="4400" dirty="0" smtClean="0">
                  <a:solidFill>
                    <a:schemeClr val="bg1"/>
                  </a:solidFill>
                </a:rPr>
                <a:t> 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tweezer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4" name="unifi.png" descr="unif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53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44"/>
          <p:cNvGrpSpPr/>
          <p:nvPr/>
        </p:nvGrpSpPr>
        <p:grpSpPr>
          <a:xfrm>
            <a:off x="3195958" y="5672315"/>
            <a:ext cx="8033830" cy="1047054"/>
            <a:chOff x="622465" y="4916593"/>
            <a:chExt cx="8033830" cy="11727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2465" y="4916593"/>
              <a:ext cx="2869415" cy="117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3928" y="4992601"/>
              <a:ext cx="2720757" cy="929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280" y="5090326"/>
              <a:ext cx="1564015" cy="781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37"/>
          <p:cNvGrpSpPr/>
          <p:nvPr/>
        </p:nvGrpSpPr>
        <p:grpSpPr>
          <a:xfrm>
            <a:off x="1559496" y="3020991"/>
            <a:ext cx="9108504" cy="1551077"/>
            <a:chOff x="35496" y="2237963"/>
            <a:chExt cx="8408276" cy="1551077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35496" y="2237963"/>
              <a:ext cx="8408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	2)  </a:t>
              </a:r>
              <a:r>
                <a:rPr lang="it-IT" sz="2400" dirty="0" err="1" smtClean="0"/>
                <a:t>Keep</a:t>
              </a:r>
              <a:r>
                <a:rPr lang="it-IT" sz="2400" dirty="0" smtClean="0"/>
                <a:t> </a:t>
              </a:r>
              <a:r>
                <a:rPr lang="it-IT" sz="2400" dirty="0" err="1" smtClean="0"/>
                <a:t>Heisenberg</a:t>
              </a:r>
              <a:r>
                <a:rPr lang="it-IT" sz="2400" dirty="0" smtClean="0"/>
                <a:t> </a:t>
              </a:r>
              <a:r>
                <a:rPr lang="it-IT" sz="2400" dirty="0" err="1" smtClean="0"/>
                <a:t>evolution</a:t>
              </a:r>
              <a:r>
                <a:rPr lang="it-IT" sz="2400" dirty="0" smtClean="0"/>
                <a:t> </a:t>
              </a:r>
              <a:r>
                <a:rPr lang="it-IT" sz="2400" dirty="0" err="1" smtClean="0"/>
                <a:t>equations</a:t>
              </a:r>
              <a:endParaRPr lang="it-IT" sz="24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2055" y="2874640"/>
              <a:ext cx="207645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po 45"/>
          <p:cNvGrpSpPr/>
          <p:nvPr/>
        </p:nvGrpSpPr>
        <p:grpSpPr>
          <a:xfrm>
            <a:off x="1524000" y="1086067"/>
            <a:ext cx="8515780" cy="1811164"/>
            <a:chOff x="0" y="735087"/>
            <a:chExt cx="8515780" cy="1811164"/>
          </a:xfrm>
        </p:grpSpPr>
        <p:sp>
          <p:nvSpPr>
            <p:cNvPr id="42" name="CasellaDiTesto 41"/>
            <p:cNvSpPr txBox="1"/>
            <p:nvPr/>
          </p:nvSpPr>
          <p:spPr>
            <a:xfrm>
              <a:off x="0" y="735087"/>
              <a:ext cx="8515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	1)  </a:t>
              </a:r>
              <a:r>
                <a:rPr lang="it-IT" sz="2400" dirty="0" err="1" smtClean="0"/>
                <a:t>Modified</a:t>
              </a:r>
              <a:r>
                <a:rPr lang="it-IT" sz="2400" dirty="0" smtClean="0"/>
                <a:t> commutator</a:t>
              </a:r>
              <a:endParaRPr lang="it-IT" sz="2400" dirty="0"/>
            </a:p>
          </p:txBody>
        </p:sp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81858" y="1412776"/>
              <a:ext cx="3924300" cy="113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asellaDiTesto 19"/>
          <p:cNvSpPr txBox="1"/>
          <p:nvPr/>
        </p:nvSpPr>
        <p:spPr>
          <a:xfrm>
            <a:off x="1545644" y="4891359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	</a:t>
            </a:r>
            <a:r>
              <a:rPr lang="it-IT" sz="2400" dirty="0" smtClean="0"/>
              <a:t>3)  </a:t>
            </a:r>
            <a:r>
              <a:rPr lang="it-IT" sz="2400" dirty="0" err="1" smtClean="0"/>
              <a:t>Apply</a:t>
            </a:r>
            <a:r>
              <a:rPr lang="it-IT" sz="2400" dirty="0" smtClean="0"/>
              <a:t> to an </a:t>
            </a:r>
            <a:r>
              <a:rPr lang="it-IT" sz="2400" dirty="0" err="1" smtClean="0"/>
              <a:t>harmonic</a:t>
            </a:r>
            <a:r>
              <a:rPr lang="it-IT" sz="2400" dirty="0" smtClean="0"/>
              <a:t> </a:t>
            </a:r>
            <a:r>
              <a:rPr lang="it-IT" sz="2400" dirty="0" err="1" smtClean="0"/>
              <a:t>oscillator</a:t>
            </a:r>
            <a:endParaRPr lang="it-IT" sz="2400" dirty="0"/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err="1" smtClean="0">
                  <a:solidFill>
                    <a:schemeClr val="bg1"/>
                  </a:solidFill>
                </a:rPr>
                <a:t>Modified</a:t>
              </a:r>
              <a:r>
                <a:rPr lang="it-IT" sz="4400" dirty="0" smtClean="0">
                  <a:solidFill>
                    <a:schemeClr val="bg1"/>
                  </a:solidFill>
                </a:rPr>
                <a:t> commutator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unifi.png" descr="unif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uppo 10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9" name="Ovale 8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4854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7F124B13-9198-EB5F-F6DE-D5ACF2CEB3CB}"/>
              </a:ext>
            </a:extLst>
          </p:cNvPr>
          <p:cNvGrpSpPr>
            <a:grpSpLocks noChangeAspect="1"/>
          </p:cNvGrpSpPr>
          <p:nvPr/>
        </p:nvGrpSpPr>
        <p:grpSpPr>
          <a:xfrm>
            <a:off x="1599493" y="864977"/>
            <a:ext cx="3647419" cy="2230212"/>
            <a:chOff x="195298" y="770770"/>
            <a:chExt cx="3990982" cy="24402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E21538-8DE5-DA16-A5B1-4953A4095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5439"/>
            <a:stretch/>
          </p:blipFill>
          <p:spPr>
            <a:xfrm>
              <a:off x="195298" y="912586"/>
              <a:ext cx="3417852" cy="229846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98B997-B528-2EBB-65A9-2CEF74C04208}"/>
                </a:ext>
              </a:extLst>
            </p:cNvPr>
            <p:cNvGrpSpPr/>
            <p:nvPr/>
          </p:nvGrpSpPr>
          <p:grpSpPr>
            <a:xfrm>
              <a:off x="3727619" y="2557424"/>
              <a:ext cx="409658" cy="356306"/>
              <a:chOff x="3613150" y="2854747"/>
              <a:chExt cx="409658" cy="35630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19895F5-A740-CF44-A85F-B7594C4AD812}"/>
                  </a:ext>
                </a:extLst>
              </p:cNvPr>
              <p:cNvSpPr txBox="1"/>
              <p:nvPr/>
            </p:nvSpPr>
            <p:spPr>
              <a:xfrm>
                <a:off x="3613150" y="2854747"/>
                <a:ext cx="409658" cy="35360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00" dirty="0">
                    <a:latin typeface="Arial" pitchFamily="34" charset="0"/>
                    <a:cs typeface="Arial" pitchFamily="34" charset="0"/>
                  </a:rPr>
                  <a:t>z</a:t>
                </a:r>
                <a:r>
                  <a:rPr lang="en-US" sz="1500" baseline="-250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0B6EBE4-6ED2-4B00-770C-E662231F06D9}"/>
                  </a:ext>
                </a:extLst>
              </p:cNvPr>
              <p:cNvSpPr/>
              <p:nvPr/>
            </p:nvSpPr>
            <p:spPr>
              <a:xfrm>
                <a:off x="3670300" y="2946400"/>
                <a:ext cx="298450" cy="26465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AB84E3A-E3B7-54F8-39D1-B73BE7E9A066}"/>
                </a:ext>
              </a:extLst>
            </p:cNvPr>
            <p:cNvGrpSpPr/>
            <p:nvPr/>
          </p:nvGrpSpPr>
          <p:grpSpPr>
            <a:xfrm>
              <a:off x="3724359" y="1392627"/>
              <a:ext cx="409658" cy="356306"/>
              <a:chOff x="3613150" y="2854747"/>
              <a:chExt cx="409658" cy="35630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C63301-29CA-5DF3-E52A-BE3521452922}"/>
                  </a:ext>
                </a:extLst>
              </p:cNvPr>
              <p:cNvSpPr txBox="1"/>
              <p:nvPr/>
            </p:nvSpPr>
            <p:spPr>
              <a:xfrm>
                <a:off x="3613150" y="2854747"/>
                <a:ext cx="409658" cy="35360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US" sz="1500" baseline="-250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48C583-CF93-9848-EF7F-E0BB7ECC9F68}"/>
                  </a:ext>
                </a:extLst>
              </p:cNvPr>
              <p:cNvSpPr/>
              <p:nvPr/>
            </p:nvSpPr>
            <p:spPr>
              <a:xfrm>
                <a:off x="3670300" y="2946400"/>
                <a:ext cx="298450" cy="26465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FB0657-6411-1B4B-4A3F-0E8BE3627807}"/>
                </a:ext>
              </a:extLst>
            </p:cNvPr>
            <p:cNvGrpSpPr/>
            <p:nvPr/>
          </p:nvGrpSpPr>
          <p:grpSpPr>
            <a:xfrm>
              <a:off x="3711658" y="1716516"/>
              <a:ext cx="461921" cy="353606"/>
              <a:chOff x="3600449" y="2880146"/>
              <a:chExt cx="461921" cy="35360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340E0D-9274-59A1-CBDD-2CB22E1F01D1}"/>
                  </a:ext>
                </a:extLst>
              </p:cNvPr>
              <p:cNvSpPr txBox="1"/>
              <p:nvPr/>
            </p:nvSpPr>
            <p:spPr>
              <a:xfrm>
                <a:off x="3600449" y="2880146"/>
                <a:ext cx="461921" cy="35360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00" dirty="0"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1500" baseline="-250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75FD0A-C2B3-482C-D863-2A119CFB5AA9}"/>
                  </a:ext>
                </a:extLst>
              </p:cNvPr>
              <p:cNvSpPr/>
              <p:nvPr/>
            </p:nvSpPr>
            <p:spPr>
              <a:xfrm>
                <a:off x="3670300" y="2946400"/>
                <a:ext cx="298450" cy="26465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273BEAB-0F7F-21C5-1BF5-85EF5D9A07F4}"/>
                </a:ext>
              </a:extLst>
            </p:cNvPr>
            <p:cNvGrpSpPr/>
            <p:nvPr/>
          </p:nvGrpSpPr>
          <p:grpSpPr>
            <a:xfrm>
              <a:off x="3727619" y="2221663"/>
              <a:ext cx="409658" cy="356306"/>
              <a:chOff x="3613150" y="2854747"/>
              <a:chExt cx="409658" cy="35630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E55C29-428B-57D9-2E48-FBECD2EA2BC0}"/>
                  </a:ext>
                </a:extLst>
              </p:cNvPr>
              <p:cNvSpPr txBox="1"/>
              <p:nvPr/>
            </p:nvSpPr>
            <p:spPr>
              <a:xfrm>
                <a:off x="3613150" y="2854747"/>
                <a:ext cx="409658" cy="35360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00" dirty="0">
                    <a:latin typeface="Arial" pitchFamily="34" charset="0"/>
                    <a:cs typeface="Arial" pitchFamily="34" charset="0"/>
                  </a:rPr>
                  <a:t>z</a:t>
                </a:r>
                <a:r>
                  <a:rPr lang="en-US" sz="1500" baseline="-25000" dirty="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30A5A27-DC0D-4722-C957-5BAD4A8506D7}"/>
                  </a:ext>
                </a:extLst>
              </p:cNvPr>
              <p:cNvSpPr/>
              <p:nvPr/>
            </p:nvSpPr>
            <p:spPr>
              <a:xfrm>
                <a:off x="3670300" y="2946400"/>
                <a:ext cx="298450" cy="264653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150FA5-9385-C45A-85FE-6F317730F659}"/>
                </a:ext>
              </a:extLst>
            </p:cNvPr>
            <p:cNvGrpSpPr/>
            <p:nvPr/>
          </p:nvGrpSpPr>
          <p:grpSpPr>
            <a:xfrm>
              <a:off x="3737060" y="770770"/>
              <a:ext cx="409658" cy="356306"/>
              <a:chOff x="3613150" y="2854747"/>
              <a:chExt cx="409658" cy="35630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F7B11D-4A70-DC74-E106-99CAFB3E9FFB}"/>
                  </a:ext>
                </a:extLst>
              </p:cNvPr>
              <p:cNvSpPr txBox="1"/>
              <p:nvPr/>
            </p:nvSpPr>
            <p:spPr>
              <a:xfrm>
                <a:off x="3613150" y="2854747"/>
                <a:ext cx="409658" cy="35360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00" dirty="0">
                    <a:latin typeface="Arial" pitchFamily="34" charset="0"/>
                    <a:cs typeface="Arial" pitchFamily="34" charset="0"/>
                  </a:rPr>
                  <a:t>y</a:t>
                </a:r>
                <a:r>
                  <a:rPr lang="en-US" sz="1500" baseline="-25000" dirty="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1284728-CCB9-EA69-0A33-B36DB0AADD50}"/>
                  </a:ext>
                </a:extLst>
              </p:cNvPr>
              <p:cNvSpPr/>
              <p:nvPr/>
            </p:nvSpPr>
            <p:spPr>
              <a:xfrm>
                <a:off x="3670300" y="2946400"/>
                <a:ext cx="298450" cy="264653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9058F0-39B9-5E78-36A6-1B310FCA6F98}"/>
                </a:ext>
              </a:extLst>
            </p:cNvPr>
            <p:cNvGrpSpPr/>
            <p:nvPr/>
          </p:nvGrpSpPr>
          <p:grpSpPr>
            <a:xfrm>
              <a:off x="3724359" y="1094659"/>
              <a:ext cx="461921" cy="353606"/>
              <a:chOff x="3600449" y="2880146"/>
              <a:chExt cx="461921" cy="35360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454116-D19A-4A23-ECFB-08FF82C89E11}"/>
                  </a:ext>
                </a:extLst>
              </p:cNvPr>
              <p:cNvSpPr txBox="1"/>
              <p:nvPr/>
            </p:nvSpPr>
            <p:spPr>
              <a:xfrm>
                <a:off x="3600449" y="2880146"/>
                <a:ext cx="461921" cy="35360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00" dirty="0"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1500" baseline="-25000" dirty="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707F61C-5D09-06D0-D099-BE03380AA245}"/>
                  </a:ext>
                </a:extLst>
              </p:cNvPr>
              <p:cNvSpPr/>
              <p:nvPr/>
            </p:nvSpPr>
            <p:spPr>
              <a:xfrm>
                <a:off x="3670300" y="2946400"/>
                <a:ext cx="298450" cy="264653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34A5E04-65E8-FE09-F84B-84E1C49929FD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3500802" y="994750"/>
              <a:ext cx="293408" cy="73504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C5046AD-BDEE-1F2B-68DD-5229AB4C5DA5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3500802" y="1293240"/>
              <a:ext cx="293408" cy="3898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E95618-7420-9CDF-35BC-89E2C602529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3507643" y="2445643"/>
              <a:ext cx="277126" cy="218471"/>
            </a:xfrm>
            <a:prstGeom prst="line">
              <a:avLst/>
            </a:prstGeom>
            <a:ln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F12EDD-6B4D-BF70-D023-998974A62920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3516271" y="2781404"/>
              <a:ext cx="268498" cy="10628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82AC31-9CB9-885B-BFAF-5B85E054CD2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3500802" y="1627960"/>
              <a:ext cx="280707" cy="287137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6A76F41-7727-879F-16E3-32D046343C31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3507643" y="1538814"/>
              <a:ext cx="273866" cy="77793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E4AE38F-9FE2-7746-A656-F31935A6435D}"/>
              </a:ext>
            </a:extLst>
          </p:cNvPr>
          <p:cNvSpPr txBox="1"/>
          <p:nvPr/>
        </p:nvSpPr>
        <p:spPr>
          <a:xfrm>
            <a:off x="5562312" y="974663"/>
            <a:ext cx="826138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1064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nm</a:t>
            </a:r>
          </a:p>
          <a:p>
            <a:r>
              <a:rPr lang="en-US" sz="12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976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nm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10D325-2732-C9E9-1BD1-2DE9743EAE46}"/>
              </a:ext>
            </a:extLst>
          </p:cNvPr>
          <p:cNvSpPr txBox="1"/>
          <p:nvPr/>
        </p:nvSpPr>
        <p:spPr>
          <a:xfrm>
            <a:off x="2186460" y="971619"/>
            <a:ext cx="798518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1.5 mbar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84555" y="3631398"/>
            <a:ext cx="8604558" cy="2571021"/>
            <a:chOff x="684555" y="3631398"/>
            <a:chExt cx="8604558" cy="257102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D25FF21-9618-908F-30CD-C54D0D4E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55" y="3631398"/>
              <a:ext cx="6539163" cy="191086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4270E63-E81C-FBDA-3194-FE54B238F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2310" y="5570345"/>
              <a:ext cx="2904122" cy="63207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7575C11-BBE7-3800-478C-3933EC6F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9033" y="4866867"/>
              <a:ext cx="1650080" cy="39655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9A822BA-2530-A3BE-0DE3-7C7EDA9F06CD}"/>
                </a:ext>
              </a:extLst>
            </p:cNvPr>
            <p:cNvSpPr txBox="1"/>
            <p:nvPr/>
          </p:nvSpPr>
          <p:spPr>
            <a:xfrm>
              <a:off x="7982427" y="3669221"/>
              <a:ext cx="1117286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Measured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9EE3710-8582-8343-2822-9924E1464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9033" y="4292781"/>
              <a:ext cx="1470246" cy="29404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10083AC-FEEB-3D30-9F13-34EF9DCA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3730" y="3979443"/>
              <a:ext cx="1580215" cy="289621"/>
            </a:xfrm>
            <a:prstGeom prst="rect">
              <a:avLst/>
            </a:prstGeom>
          </p:spPr>
        </p:pic>
        <p:sp>
          <p:nvSpPr>
            <p:cNvPr id="74" name="Arrow: Right 73">
              <a:extLst>
                <a:ext uri="{FF2B5EF4-FFF2-40B4-BE49-F238E27FC236}">
                  <a16:creationId xmlns:a16="http://schemas.microsoft.com/office/drawing/2014/main" id="{0F882783-934F-2206-88BF-344838CFCB74}"/>
                </a:ext>
              </a:extLst>
            </p:cNvPr>
            <p:cNvSpPr/>
            <p:nvPr/>
          </p:nvSpPr>
          <p:spPr>
            <a:xfrm rot="7128719">
              <a:off x="7771446" y="5454684"/>
              <a:ext cx="553675" cy="20712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3EA5570-D591-7EEB-0D9F-FCCE0FCCCB2A}"/>
                </a:ext>
              </a:extLst>
            </p:cNvPr>
            <p:cNvSpPr txBox="1"/>
            <p:nvPr/>
          </p:nvSpPr>
          <p:spPr>
            <a:xfrm>
              <a:off x="6517150" y="5871060"/>
              <a:ext cx="1916549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Reached strong coupling </a:t>
              </a:r>
            </a:p>
          </p:txBody>
        </p:sp>
      </p:grpSp>
      <p:pic>
        <p:nvPicPr>
          <p:cNvPr id="52" name="Picture 20">
            <a:extLst>
              <a:ext uri="{FF2B5EF4-FFF2-40B4-BE49-F238E27FC236}">
                <a16:creationId xmlns:a16="http://schemas.microsoft.com/office/drawing/2014/main" id="{0022CDED-9BCB-9545-1024-DF51220AC4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8000" y="369927"/>
            <a:ext cx="147064" cy="172431"/>
          </a:xfrm>
          <a:prstGeom prst="rect">
            <a:avLst/>
          </a:prstGeom>
        </p:spPr>
      </p:pic>
      <p:sp>
        <p:nvSpPr>
          <p:cNvPr id="56" name="Rectangle 21">
            <a:extLst>
              <a:ext uri="{FF2B5EF4-FFF2-40B4-BE49-F238E27FC236}">
                <a16:creationId xmlns:a16="http://schemas.microsoft.com/office/drawing/2014/main" id="{AD10E2AF-13F1-1882-4DF8-E0204705D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379" y="51149"/>
            <a:ext cx="4979488" cy="7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891" indent="-342891" algn="ctr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0" name="Rectangle 2">
            <a:extLst>
              <a:ext uri="{FF2B5EF4-FFF2-40B4-BE49-F238E27FC236}">
                <a16:creationId xmlns:a16="http://schemas.microsoft.com/office/drawing/2014/main" id="{067E58A5-2964-3444-2C29-024F5CA68980}"/>
              </a:ext>
            </a:extLst>
          </p:cNvPr>
          <p:cNvSpPr txBox="1">
            <a:spLocks noChangeArrowheads="1"/>
          </p:cNvSpPr>
          <p:nvPr/>
        </p:nvSpPr>
        <p:spPr>
          <a:xfrm>
            <a:off x="1832268" y="94350"/>
            <a:ext cx="4409507" cy="54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Sideband asymmetry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AEC18952-D722-D9F6-3249-AB7A6091DB35}"/>
              </a:ext>
            </a:extLst>
          </p:cNvPr>
          <p:cNvSpPr txBox="1">
            <a:spLocks noChangeArrowheads="1"/>
          </p:cNvSpPr>
          <p:nvPr/>
        </p:nvSpPr>
        <p:spPr>
          <a:xfrm>
            <a:off x="1832268" y="94350"/>
            <a:ext cx="4579133" cy="57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Chromatic tweezer</a:t>
            </a:r>
            <a:endParaRPr lang="en-US" sz="28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DBF28BC-67BC-4889-B946-1CB8A3A09A15}"/>
              </a:ext>
            </a:extLst>
          </p:cNvPr>
          <p:cNvSpPr txBox="1">
            <a:spLocks/>
          </p:cNvSpPr>
          <p:nvPr/>
        </p:nvSpPr>
        <p:spPr>
          <a:xfrm>
            <a:off x="0" y="32310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2D11774-28AD-441C-BBCA-834AC3D5B62A}"/>
              </a:ext>
            </a:extLst>
          </p:cNvPr>
          <p:cNvSpPr txBox="1">
            <a:spLocks/>
          </p:cNvSpPr>
          <p:nvPr/>
        </p:nvSpPr>
        <p:spPr>
          <a:xfrm>
            <a:off x="2143" y="25441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Asymmetry as a function of </a:t>
            </a:r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b="1" i="1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-7"/>
            <a:ext cx="12192000" cy="707944"/>
            <a:chOff x="0" y="0"/>
            <a:chExt cx="12192000" cy="707944"/>
          </a:xfrm>
        </p:grpSpPr>
        <p:sp>
          <p:nvSpPr>
            <p:cNvPr id="72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Coulomb coupling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7" name="unifi.png" descr="unif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magin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2758" y="5794311"/>
            <a:ext cx="3246216" cy="99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2927CDC-8C6A-B41E-E22B-6F8E49F8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6996" y="894848"/>
            <a:ext cx="3057877" cy="2534152"/>
          </a:xfrm>
          <a:prstGeom prst="rect">
            <a:avLst/>
          </a:prstGeom>
        </p:spPr>
      </p:pic>
      <p:pic>
        <p:nvPicPr>
          <p:cNvPr id="43" name="Picture 20">
            <a:extLst>
              <a:ext uri="{FF2B5EF4-FFF2-40B4-BE49-F238E27FC236}">
                <a16:creationId xmlns:a16="http://schemas.microsoft.com/office/drawing/2014/main" id="{0022CDED-9BCB-9545-1024-DF51220AC4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8000" y="369927"/>
            <a:ext cx="147064" cy="172431"/>
          </a:xfrm>
          <a:prstGeom prst="rect">
            <a:avLst/>
          </a:prstGeom>
        </p:spPr>
      </p:pic>
      <p:sp>
        <p:nvSpPr>
          <p:cNvPr id="44" name="Rectangle 21">
            <a:extLst>
              <a:ext uri="{FF2B5EF4-FFF2-40B4-BE49-F238E27FC236}">
                <a16:creationId xmlns:a16="http://schemas.microsoft.com/office/drawing/2014/main" id="{AD10E2AF-13F1-1882-4DF8-E0204705D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379" y="51149"/>
            <a:ext cx="4979488" cy="7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891" indent="-342891" algn="ctr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067E58A5-2964-3444-2C29-024F5CA68980}"/>
              </a:ext>
            </a:extLst>
          </p:cNvPr>
          <p:cNvSpPr txBox="1">
            <a:spLocks noChangeArrowheads="1"/>
          </p:cNvSpPr>
          <p:nvPr/>
        </p:nvSpPr>
        <p:spPr>
          <a:xfrm>
            <a:off x="1832268" y="94350"/>
            <a:ext cx="4409507" cy="54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Sideband asymmetry</a:t>
            </a: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AEC18952-D722-D9F6-3249-AB7A6091DB35}"/>
              </a:ext>
            </a:extLst>
          </p:cNvPr>
          <p:cNvSpPr txBox="1">
            <a:spLocks noChangeArrowheads="1"/>
          </p:cNvSpPr>
          <p:nvPr/>
        </p:nvSpPr>
        <p:spPr>
          <a:xfrm>
            <a:off x="1832268" y="94350"/>
            <a:ext cx="4579133" cy="57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Chromatic tweezer</a:t>
            </a:r>
            <a:endParaRPr lang="en-US" sz="28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3DBF28BC-67BC-4889-B946-1CB8A3A09A15}"/>
              </a:ext>
            </a:extLst>
          </p:cNvPr>
          <p:cNvSpPr txBox="1">
            <a:spLocks/>
          </p:cNvSpPr>
          <p:nvPr/>
        </p:nvSpPr>
        <p:spPr>
          <a:xfrm>
            <a:off x="0" y="32310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2D11774-28AD-441C-BBCA-834AC3D5B62A}"/>
              </a:ext>
            </a:extLst>
          </p:cNvPr>
          <p:cNvSpPr txBox="1">
            <a:spLocks/>
          </p:cNvSpPr>
          <p:nvPr/>
        </p:nvSpPr>
        <p:spPr>
          <a:xfrm>
            <a:off x="2143" y="25441"/>
            <a:ext cx="12192000" cy="6448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Asymmetry as a function of </a:t>
            </a:r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b="1" i="1" dirty="0">
                <a:solidFill>
                  <a:schemeClr val="bg1"/>
                </a:solidFill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52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-7"/>
            <a:ext cx="12192000" cy="707944"/>
            <a:chOff x="0" y="0"/>
            <a:chExt cx="12192000" cy="707944"/>
          </a:xfrm>
        </p:grpSpPr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Cavity-mediated coupling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9" name="unifi.png" descr="unif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asellaDiTesto 53"/>
          <p:cNvSpPr txBox="1"/>
          <p:nvPr/>
        </p:nvSpPr>
        <p:spPr>
          <a:xfrm>
            <a:off x="7817" y="6482050"/>
            <a:ext cx="397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A.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Pontin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arXiv:2502.08563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7110" y="2068642"/>
            <a:ext cx="4043139" cy="702102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5952406" y="3336798"/>
            <a:ext cx="5247619" cy="3200000"/>
            <a:chOff x="6244637" y="3336798"/>
            <a:chExt cx="5247619" cy="320000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637" y="3336798"/>
              <a:ext cx="5247619" cy="32000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B05ABD3-25AC-EA3B-4598-18AD3CD47198}"/>
                </a:ext>
              </a:extLst>
            </p:cNvPr>
            <p:cNvSpPr txBox="1"/>
            <p:nvPr/>
          </p:nvSpPr>
          <p:spPr>
            <a:xfrm>
              <a:off x="7044971" y="3461160"/>
              <a:ext cx="1180733" cy="30808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= - 400 kHz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329193-2558-487B-D630-596E96FE758C}"/>
                </a:ext>
              </a:extLst>
            </p:cNvPr>
            <p:cNvSpPr txBox="1"/>
            <p:nvPr/>
          </p:nvSpPr>
          <p:spPr>
            <a:xfrm>
              <a:off x="8210762" y="3445807"/>
              <a:ext cx="1073695" cy="32022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5x10</a:t>
              </a:r>
              <a:r>
                <a:rPr lang="en-US" sz="1200" baseline="30000" dirty="0">
                  <a:latin typeface="Arial" pitchFamily="34" charset="0"/>
                  <a:cs typeface="Arial" pitchFamily="34" charset="0"/>
                </a:rPr>
                <a:t>-6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 mbar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16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amping Village Internazionale Firenze, Vacaciones Toscana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707"/>
            <a:ext cx="6407421" cy="42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uppo 64"/>
          <p:cNvGrpSpPr/>
          <p:nvPr/>
        </p:nvGrpSpPr>
        <p:grpSpPr>
          <a:xfrm>
            <a:off x="0" y="3771377"/>
            <a:ext cx="6497782" cy="1703558"/>
            <a:chOff x="1202205" y="3348023"/>
            <a:chExt cx="5807885" cy="1430432"/>
          </a:xfrm>
        </p:grpSpPr>
        <p:grpSp>
          <p:nvGrpSpPr>
            <p:cNvPr id="34" name="Gruppo 33"/>
            <p:cNvGrpSpPr/>
            <p:nvPr/>
          </p:nvGrpSpPr>
          <p:grpSpPr>
            <a:xfrm>
              <a:off x="1202205" y="3348023"/>
              <a:ext cx="5807885" cy="1430432"/>
              <a:chOff x="1202205" y="3917190"/>
              <a:chExt cx="5807885" cy="1430432"/>
            </a:xfrm>
            <a:solidFill>
              <a:schemeClr val="bg1"/>
            </a:solidFill>
          </p:grpSpPr>
          <p:sp>
            <p:nvSpPr>
              <p:cNvPr id="32" name="Rettangolo 31"/>
              <p:cNvSpPr/>
              <p:nvPr/>
            </p:nvSpPr>
            <p:spPr>
              <a:xfrm>
                <a:off x="1202205" y="3917190"/>
                <a:ext cx="5807885" cy="141860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uppo 28"/>
              <p:cNvGrpSpPr/>
              <p:nvPr/>
            </p:nvGrpSpPr>
            <p:grpSpPr>
              <a:xfrm>
                <a:off x="1202205" y="3917190"/>
                <a:ext cx="5807885" cy="1430432"/>
                <a:chOff x="3180294" y="4467697"/>
                <a:chExt cx="5807885" cy="1430432"/>
              </a:xfrm>
              <a:grpFill/>
            </p:grpSpPr>
            <p:pic>
              <p:nvPicPr>
                <p:cNvPr id="53" name="Google Shape;254;p25">
                  <a:extLst>
                    <a:ext uri="{FF2B5EF4-FFF2-40B4-BE49-F238E27FC236}">
                      <a16:creationId xmlns:a16="http://schemas.microsoft.com/office/drawing/2014/main" id="{2AEBD82F-F769-4952-327D-3FDEBF24C9D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52846" b="7156"/>
                <a:stretch/>
              </p:blipFill>
              <p:spPr>
                <a:xfrm>
                  <a:off x="3180294" y="4598919"/>
                  <a:ext cx="2984850" cy="12873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4" name="Google Shape;254;p25">
                  <a:extLst>
                    <a:ext uri="{FF2B5EF4-FFF2-40B4-BE49-F238E27FC236}">
                      <a16:creationId xmlns:a16="http://schemas.microsoft.com/office/drawing/2014/main" id="{FF5BBEB0-9519-DB26-4F15-9BC1E049311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6701" b="53014"/>
                <a:stretch/>
              </p:blipFill>
              <p:spPr>
                <a:xfrm>
                  <a:off x="6003329" y="4601516"/>
                  <a:ext cx="2984850" cy="1296613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25" name="Immagine 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2689" y="4467697"/>
                  <a:ext cx="945638" cy="1235319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63" name="Rettangolo 62"/>
            <p:cNvSpPr/>
            <p:nvPr/>
          </p:nvSpPr>
          <p:spPr>
            <a:xfrm>
              <a:off x="2751086" y="3348023"/>
              <a:ext cx="1167771" cy="13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1422076" y="2001528"/>
            <a:ext cx="1556282" cy="1814846"/>
            <a:chOff x="2147922" y="2595152"/>
            <a:chExt cx="1283736" cy="1460887"/>
          </a:xfrm>
        </p:grpSpPr>
        <p:pic>
          <p:nvPicPr>
            <p:cNvPr id="44" name="Picture 2" descr="A picture containing person, person, wearing, dark&#10;&#10;Description automatically generated">
              <a:extLst>
                <a:ext uri="{FF2B5EF4-FFF2-40B4-BE49-F238E27FC236}">
                  <a16:creationId xmlns:a16="http://schemas.microsoft.com/office/drawing/2014/main" id="{BE33E30E-E2C7-7FF2-4680-B7B312E11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091" r="13530"/>
            <a:stretch/>
          </p:blipFill>
          <p:spPr>
            <a:xfrm>
              <a:off x="2147922" y="2595152"/>
              <a:ext cx="1057381" cy="1167212"/>
            </a:xfrm>
            <a:prstGeom prst="rect">
              <a:avLst/>
            </a:prstGeom>
          </p:spPr>
        </p:pic>
        <p:sp>
          <p:nvSpPr>
            <p:cNvPr id="45" name="TextBox 3">
              <a:extLst>
                <a:ext uri="{FF2B5EF4-FFF2-40B4-BE49-F238E27FC236}">
                  <a16:creationId xmlns:a16="http://schemas.microsoft.com/office/drawing/2014/main" id="{835E564F-2135-14AE-A117-9AEC729C27EC}"/>
                </a:ext>
              </a:extLst>
            </p:cNvPr>
            <p:cNvSpPr txBox="1"/>
            <p:nvPr/>
          </p:nvSpPr>
          <p:spPr>
            <a:xfrm>
              <a:off x="2147922" y="3808289"/>
              <a:ext cx="1283736" cy="24775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Antonio Pontin</a:t>
              </a: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1328612" y="595"/>
            <a:ext cx="1542349" cy="1888055"/>
            <a:chOff x="1055483" y="416241"/>
            <a:chExt cx="1542349" cy="1888055"/>
          </a:xfrm>
        </p:grpSpPr>
        <p:pic>
          <p:nvPicPr>
            <p:cNvPr id="47" name="Picture 7">
              <a:extLst>
                <a:ext uri="{FF2B5EF4-FFF2-40B4-BE49-F238E27FC236}">
                  <a16:creationId xmlns:a16="http://schemas.microsoft.com/office/drawing/2014/main" id="{9D895135-EAE4-2970-2DC5-AD2E88E0C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5483" y="416241"/>
              <a:ext cx="1542349" cy="1528264"/>
            </a:xfrm>
            <a:prstGeom prst="rect">
              <a:avLst/>
            </a:prstGeom>
          </p:spPr>
        </p:pic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B24C27F4-0758-142F-2C81-AEDBC99E7398}"/>
                </a:ext>
              </a:extLst>
            </p:cNvPr>
            <p:cNvSpPr txBox="1"/>
            <p:nvPr/>
          </p:nvSpPr>
          <p:spPr>
            <a:xfrm>
              <a:off x="1055483" y="1996519"/>
              <a:ext cx="1422977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Francesco Marin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286799" y="22826"/>
            <a:ext cx="1686984" cy="1874896"/>
            <a:chOff x="3050988" y="466182"/>
            <a:chExt cx="1686984" cy="1874896"/>
          </a:xfrm>
        </p:grpSpPr>
        <p:pic>
          <p:nvPicPr>
            <p:cNvPr id="48" name="Picture 9">
              <a:extLst>
                <a:ext uri="{FF2B5EF4-FFF2-40B4-BE49-F238E27FC236}">
                  <a16:creationId xmlns:a16="http://schemas.microsoft.com/office/drawing/2014/main" id="{4AFF1194-2DED-590D-CCA6-15DF9B2B2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0988" y="466182"/>
              <a:ext cx="1542349" cy="1528328"/>
            </a:xfrm>
            <a:prstGeom prst="rect">
              <a:avLst/>
            </a:prstGeom>
          </p:spPr>
        </p:pic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4F2E6CEC-7120-CB6B-9145-DBAC6E0F0E7A}"/>
                </a:ext>
              </a:extLst>
            </p:cNvPr>
            <p:cNvSpPr txBox="1"/>
            <p:nvPr/>
          </p:nvSpPr>
          <p:spPr>
            <a:xfrm>
              <a:off x="3050988" y="2033301"/>
              <a:ext cx="1686984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Francesco Marino</a:t>
              </a: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3169404" y="2009249"/>
            <a:ext cx="1590469" cy="1830480"/>
            <a:chOff x="4199328" y="2614820"/>
            <a:chExt cx="1283736" cy="1460055"/>
          </a:xfrm>
        </p:grpSpPr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2D55FD4E-6C0B-40CE-08E9-4F4F0A38D50A}"/>
                </a:ext>
              </a:extLst>
            </p:cNvPr>
            <p:cNvSpPr txBox="1"/>
            <p:nvPr/>
          </p:nvSpPr>
          <p:spPr>
            <a:xfrm>
              <a:off x="4199328" y="3829381"/>
              <a:ext cx="1283736" cy="24549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Arial" pitchFamily="34" charset="0"/>
                </a:rPr>
                <a:t>Quentin </a:t>
              </a:r>
              <a:r>
                <a:rPr lang="en-US" sz="1400" dirty="0" err="1">
                  <a:cs typeface="Arial" pitchFamily="34" charset="0"/>
                </a:rPr>
                <a:t>Deplano</a:t>
              </a:r>
              <a:endParaRPr lang="en-US" sz="1400" dirty="0">
                <a:cs typeface="Arial" pitchFamily="34" charset="0"/>
              </a:endParaRPr>
            </a:p>
          </p:txBody>
        </p:sp>
        <p:pic>
          <p:nvPicPr>
            <p:cNvPr id="55" name="Picture 26">
              <a:extLst>
                <a:ext uri="{FF2B5EF4-FFF2-40B4-BE49-F238E27FC236}">
                  <a16:creationId xmlns:a16="http://schemas.microsoft.com/office/drawing/2014/main" id="{F5E8A1C5-C0F9-6C53-0D6D-B5A3B2BB9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9328" y="2614820"/>
              <a:ext cx="1226710" cy="1135718"/>
            </a:xfrm>
            <a:prstGeom prst="rect">
              <a:avLst/>
            </a:prstGeom>
          </p:spPr>
        </p:pic>
      </p:grpSp>
      <p:pic>
        <p:nvPicPr>
          <p:cNvPr id="57" name="Immagine 1">
            <a:extLst>
              <a:ext uri="{FF2B5EF4-FFF2-40B4-BE49-F238E27FC236}">
                <a16:creationId xmlns:a16="http://schemas.microsoft.com/office/drawing/2014/main" id="{108B6E39-8EBC-E511-76AB-9B53BD5A1A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5"/>
          <a:stretch/>
        </p:blipFill>
        <p:spPr bwMode="auto">
          <a:xfrm>
            <a:off x="4199" y="6117983"/>
            <a:ext cx="8986308" cy="72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3827" y="6227766"/>
            <a:ext cx="1493118" cy="611572"/>
          </a:xfrm>
          <a:prstGeom prst="rect">
            <a:avLst/>
          </a:prstGeom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2753" y="6227765"/>
            <a:ext cx="1244097" cy="629167"/>
          </a:xfrm>
          <a:prstGeom prst="rect">
            <a:avLst/>
          </a:prstGeom>
        </p:spPr>
      </p:pic>
      <p:sp>
        <p:nvSpPr>
          <p:cNvPr id="62" name="Rettangolo 61"/>
          <p:cNvSpPr/>
          <p:nvPr/>
        </p:nvSpPr>
        <p:spPr>
          <a:xfrm>
            <a:off x="6792686" y="6227765"/>
            <a:ext cx="2081141" cy="61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Immagin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8" y="6216829"/>
            <a:ext cx="1863334" cy="599248"/>
          </a:xfrm>
          <a:prstGeom prst="rect">
            <a:avLst/>
          </a:prstGeom>
        </p:spPr>
      </p:pic>
      <p:grpSp>
        <p:nvGrpSpPr>
          <p:cNvPr id="66" name="Gruppo 65"/>
          <p:cNvGrpSpPr/>
          <p:nvPr/>
        </p:nvGrpSpPr>
        <p:grpSpPr>
          <a:xfrm>
            <a:off x="72559" y="5537805"/>
            <a:ext cx="4499443" cy="544440"/>
            <a:chOff x="8454544" y="5542895"/>
            <a:chExt cx="4270860" cy="544440"/>
          </a:xfrm>
        </p:grpSpPr>
        <p:grpSp>
          <p:nvGrpSpPr>
            <p:cNvPr id="46" name="Gruppo 45"/>
            <p:cNvGrpSpPr/>
            <p:nvPr/>
          </p:nvGrpSpPr>
          <p:grpSpPr>
            <a:xfrm>
              <a:off x="10540033" y="5542895"/>
              <a:ext cx="2185371" cy="544440"/>
              <a:chOff x="2092731" y="3548654"/>
              <a:chExt cx="2375647" cy="666227"/>
            </a:xfrm>
          </p:grpSpPr>
          <p:pic>
            <p:nvPicPr>
              <p:cNvPr id="36" name="logo_lens.png" descr="logo_lens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92731" y="3548654"/>
                <a:ext cx="645727" cy="62817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8" name="LogoLargo.jpg" descr="LogoLargo.jp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7303" y="3548654"/>
                <a:ext cx="1281075" cy="666227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64" name="Immagine" descr="Immagin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454544" y="5617695"/>
              <a:ext cx="1680313" cy="44067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5" name="Picture 5" descr="scudo Unica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800814" y="214776"/>
            <a:ext cx="807974" cy="841871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10226081" y="1343595"/>
            <a:ext cx="1797736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FF0000"/>
                </a:solidFill>
              </a:rPr>
              <a:t>David Vitali</a:t>
            </a:r>
          </a:p>
          <a:p>
            <a:pPr>
              <a:lnSpc>
                <a:spcPct val="110000"/>
              </a:lnSpc>
            </a:pPr>
            <a:r>
              <a:rPr lang="it-IT" sz="1600" dirty="0" smtClean="0"/>
              <a:t>Gianni Di Giuseppe</a:t>
            </a:r>
          </a:p>
          <a:p>
            <a:pPr>
              <a:lnSpc>
                <a:spcPct val="110000"/>
              </a:lnSpc>
            </a:pPr>
            <a:r>
              <a:rPr lang="it-IT" sz="1600" dirty="0" smtClean="0"/>
              <a:t>Nicola </a:t>
            </a:r>
            <a:r>
              <a:rPr lang="it-IT" sz="1600" dirty="0" err="1" smtClean="0"/>
              <a:t>Malossi</a:t>
            </a:r>
            <a:endParaRPr lang="it-IT" sz="1600" dirty="0" smtClean="0"/>
          </a:p>
          <a:p>
            <a:pPr>
              <a:lnSpc>
                <a:spcPct val="110000"/>
              </a:lnSpc>
            </a:pPr>
            <a:r>
              <a:rPr lang="it-IT" sz="1600" dirty="0" smtClean="0"/>
              <a:t>Francesco Marzioni</a:t>
            </a:r>
          </a:p>
          <a:p>
            <a:pPr>
              <a:lnSpc>
                <a:spcPct val="110000"/>
              </a:lnSpc>
            </a:pPr>
            <a:r>
              <a:rPr lang="it-IT" sz="1600" dirty="0" smtClean="0"/>
              <a:t>Riccardo Natali</a:t>
            </a:r>
          </a:p>
          <a:p>
            <a:pPr>
              <a:lnSpc>
                <a:spcPct val="110000"/>
              </a:lnSpc>
            </a:pPr>
            <a:r>
              <a:rPr lang="it-IT" sz="1600" dirty="0" smtClean="0"/>
              <a:t>Paolo </a:t>
            </a:r>
            <a:r>
              <a:rPr lang="it-IT" sz="1600" dirty="0" err="1" smtClean="0"/>
              <a:t>Piergentili</a:t>
            </a:r>
            <a:endParaRPr lang="it-IT" sz="1600" dirty="0" smtClean="0"/>
          </a:p>
          <a:p>
            <a:pPr>
              <a:lnSpc>
                <a:spcPct val="110000"/>
              </a:lnSpc>
            </a:pPr>
            <a:r>
              <a:rPr lang="it-IT" sz="1600" dirty="0" err="1">
                <a:solidFill>
                  <a:srgbClr val="B2B2B2"/>
                </a:solidFill>
              </a:rPr>
              <a:t>Mateusz</a:t>
            </a:r>
            <a:r>
              <a:rPr lang="it-IT" sz="1600" dirty="0">
                <a:solidFill>
                  <a:srgbClr val="B2B2B2"/>
                </a:solidFill>
              </a:rPr>
              <a:t> </a:t>
            </a:r>
            <a:r>
              <a:rPr lang="it-IT" sz="1600" dirty="0" err="1" smtClean="0">
                <a:solidFill>
                  <a:srgbClr val="B2B2B2"/>
                </a:solidFill>
              </a:rPr>
              <a:t>Bawaj</a:t>
            </a:r>
            <a:endParaRPr lang="it-IT" sz="1600" dirty="0" smtClean="0">
              <a:solidFill>
                <a:srgbClr val="B2B2B2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B2B2B2"/>
                </a:solidFill>
              </a:rPr>
              <a:t>Ciro Biancofiore</a:t>
            </a:r>
          </a:p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B2B2B2"/>
                </a:solidFill>
              </a:rPr>
              <a:t>Federica </a:t>
            </a:r>
            <a:r>
              <a:rPr lang="it-IT" sz="1600" dirty="0" err="1" smtClean="0">
                <a:solidFill>
                  <a:srgbClr val="B2B2B2"/>
                </a:solidFill>
              </a:rPr>
              <a:t>Bonfigli</a:t>
            </a:r>
            <a:endParaRPr lang="it-IT" sz="1600" dirty="0" smtClean="0">
              <a:solidFill>
                <a:srgbClr val="B2B2B2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dirty="0" err="1" smtClean="0">
                <a:solidFill>
                  <a:srgbClr val="B2B2B2"/>
                </a:solidFill>
              </a:rPr>
              <a:t>Wenlin</a:t>
            </a:r>
            <a:r>
              <a:rPr lang="it-IT" sz="1600" dirty="0" smtClean="0">
                <a:solidFill>
                  <a:srgbClr val="B2B2B2"/>
                </a:solidFill>
              </a:rPr>
              <a:t> Li</a:t>
            </a:r>
          </a:p>
          <a:p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153744" y="1114540"/>
            <a:ext cx="1619739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FF0000"/>
                </a:solidFill>
              </a:rPr>
              <a:t>Michele </a:t>
            </a:r>
            <a:r>
              <a:rPr lang="it-IT" sz="1600" dirty="0" err="1" smtClean="0">
                <a:solidFill>
                  <a:srgbClr val="FF0000"/>
                </a:solidFill>
              </a:rPr>
              <a:t>Bonaldi</a:t>
            </a:r>
            <a:endParaRPr lang="it-IT" sz="16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FF0000"/>
                </a:solidFill>
              </a:rPr>
              <a:t>Enrico Serra</a:t>
            </a:r>
          </a:p>
          <a:p>
            <a:pPr>
              <a:lnSpc>
                <a:spcPct val="110000"/>
              </a:lnSpc>
            </a:pPr>
            <a:r>
              <a:rPr lang="it-IT" sz="1600" dirty="0" smtClean="0"/>
              <a:t>Antonio Borrielli</a:t>
            </a:r>
          </a:p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B2B2B2"/>
                </a:solidFill>
              </a:rPr>
              <a:t>Giovanni A. Prodi</a:t>
            </a:r>
            <a:endParaRPr lang="en-US" sz="1600" dirty="0">
              <a:solidFill>
                <a:srgbClr val="B2B2B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52908" y="3405401"/>
            <a:ext cx="1836015" cy="891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FF0000"/>
                </a:solidFill>
              </a:rPr>
              <a:t>Pasqualina M. </a:t>
            </a:r>
            <a:r>
              <a:rPr lang="it-IT" sz="1600" dirty="0" err="1" smtClean="0">
                <a:solidFill>
                  <a:srgbClr val="FF0000"/>
                </a:solidFill>
              </a:rPr>
              <a:t>Sarro</a:t>
            </a:r>
            <a:endParaRPr lang="it-IT" sz="1600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dirty="0" smtClean="0"/>
              <a:t>Bruno Morana</a:t>
            </a:r>
          </a:p>
          <a:p>
            <a:pPr>
              <a:lnSpc>
                <a:spcPct val="110000"/>
              </a:lnSpc>
            </a:pPr>
            <a:r>
              <a:rPr lang="it-IT" sz="1600" dirty="0" smtClean="0">
                <a:solidFill>
                  <a:srgbClr val="B2B2B2"/>
                </a:solidFill>
              </a:rPr>
              <a:t>Gregory </a:t>
            </a:r>
            <a:r>
              <a:rPr lang="it-IT" sz="1600" dirty="0" err="1" smtClean="0">
                <a:solidFill>
                  <a:srgbClr val="B2B2B2"/>
                </a:solidFill>
              </a:rPr>
              <a:t>Pandraud</a:t>
            </a:r>
            <a:endParaRPr lang="en-US" sz="1600" dirty="0">
              <a:solidFill>
                <a:srgbClr val="B2B2B2"/>
              </a:solidFill>
            </a:endParaRPr>
          </a:p>
        </p:txBody>
      </p:sp>
      <p:pic>
        <p:nvPicPr>
          <p:cNvPr id="39" name="Picture 6" descr="logo_unitn_it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26472" y="169729"/>
            <a:ext cx="2232095" cy="478828"/>
          </a:xfrm>
          <a:prstGeom prst="rect">
            <a:avLst/>
          </a:prstGeom>
        </p:spPr>
      </p:pic>
      <p:pic>
        <p:nvPicPr>
          <p:cNvPr id="40" name="Picture 2" descr="http://www.cnr.it/images/IlCNR_img/base2_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6472" y="635712"/>
            <a:ext cx="2499140" cy="315702"/>
          </a:xfrm>
          <a:prstGeom prst="rect">
            <a:avLst/>
          </a:prstGeom>
          <a:noFill/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1223" y="2752776"/>
            <a:ext cx="1206566" cy="6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8"/>
          <p:cNvGrpSpPr/>
          <p:nvPr/>
        </p:nvGrpSpPr>
        <p:grpSpPr>
          <a:xfrm>
            <a:off x="3908913" y="1700808"/>
            <a:ext cx="4511523" cy="2592288"/>
            <a:chOff x="2771800" y="548680"/>
            <a:chExt cx="4511523" cy="2592288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80111" y="2375065"/>
              <a:ext cx="1368153" cy="621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5815" y="2204864"/>
              <a:ext cx="2091037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548680"/>
              <a:ext cx="4511523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o 16"/>
          <p:cNvGrpSpPr/>
          <p:nvPr/>
        </p:nvGrpSpPr>
        <p:grpSpPr>
          <a:xfrm>
            <a:off x="6933250" y="1988840"/>
            <a:ext cx="2556503" cy="1214574"/>
            <a:chOff x="6300192" y="836712"/>
            <a:chExt cx="2556503" cy="1214574"/>
          </a:xfrm>
        </p:grpSpPr>
        <p:sp>
          <p:nvSpPr>
            <p:cNvPr id="11" name="Ovale 10"/>
            <p:cNvSpPr/>
            <p:nvPr/>
          </p:nvSpPr>
          <p:spPr>
            <a:xfrm>
              <a:off x="6300192" y="836712"/>
              <a:ext cx="1368152" cy="792088"/>
            </a:xfrm>
            <a:prstGeom prst="ellipse">
              <a:avLst/>
            </a:prstGeom>
            <a:solidFill>
              <a:srgbClr val="FFFFCC">
                <a:alpha val="10196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6698732" y="1681954"/>
              <a:ext cx="2157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smtClean="0">
                  <a:solidFill>
                    <a:srgbClr val="FF0000"/>
                  </a:solidFill>
                  <a:latin typeface="Verdana" pitchFamily="34" charset="0"/>
                </a:rPr>
                <a:t>Third </a:t>
              </a:r>
              <a:r>
                <a:rPr lang="it-IT" b="1" i="1" dirty="0" err="1" smtClean="0">
                  <a:solidFill>
                    <a:srgbClr val="FF0000"/>
                  </a:solidFill>
                  <a:latin typeface="Verdana" pitchFamily="34" charset="0"/>
                </a:rPr>
                <a:t>harmonic</a:t>
              </a:r>
              <a:endParaRPr lang="it-IT" b="1" i="1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grpSp>
        <p:nvGrpSpPr>
          <p:cNvPr id="9" name="Gruppo 17"/>
          <p:cNvGrpSpPr/>
          <p:nvPr/>
        </p:nvGrpSpPr>
        <p:grpSpPr>
          <a:xfrm>
            <a:off x="3692889" y="3212976"/>
            <a:ext cx="5048177" cy="1509557"/>
            <a:chOff x="3059832" y="2060848"/>
            <a:chExt cx="5048177" cy="1509557"/>
          </a:xfrm>
        </p:grpSpPr>
        <p:sp>
          <p:nvSpPr>
            <p:cNvPr id="12" name="Ovale 11"/>
            <p:cNvSpPr/>
            <p:nvPr/>
          </p:nvSpPr>
          <p:spPr>
            <a:xfrm>
              <a:off x="4572000" y="2060848"/>
              <a:ext cx="432048" cy="1008112"/>
            </a:xfrm>
            <a:prstGeom prst="ellipse">
              <a:avLst/>
            </a:prstGeom>
            <a:solidFill>
              <a:srgbClr val="FFFFCC">
                <a:alpha val="10196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6084168" y="2204864"/>
              <a:ext cx="1440160" cy="792088"/>
            </a:xfrm>
            <a:prstGeom prst="ellipse">
              <a:avLst/>
            </a:prstGeom>
            <a:solidFill>
              <a:srgbClr val="FFFFCC">
                <a:alpha val="10196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059832" y="3201073"/>
              <a:ext cx="5048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 smtClean="0">
                  <a:solidFill>
                    <a:srgbClr val="00B0F0"/>
                  </a:solidFill>
                  <a:latin typeface="Verdana" pitchFamily="34" charset="0"/>
                </a:rPr>
                <a:t>Amplitude-dependent</a:t>
              </a:r>
              <a:r>
                <a:rPr lang="it-IT" b="1" i="1" dirty="0" smtClean="0">
                  <a:solidFill>
                    <a:srgbClr val="00B0F0"/>
                  </a:solidFill>
                  <a:latin typeface="Verdana" pitchFamily="34" charset="0"/>
                </a:rPr>
                <a:t> </a:t>
              </a:r>
              <a:r>
                <a:rPr lang="it-IT" b="1" i="1" dirty="0" err="1" smtClean="0">
                  <a:solidFill>
                    <a:srgbClr val="00B0F0"/>
                  </a:solidFill>
                  <a:latin typeface="Verdana" pitchFamily="34" charset="0"/>
                </a:rPr>
                <a:t>frequency</a:t>
              </a:r>
              <a:r>
                <a:rPr lang="it-IT" b="1" i="1" dirty="0" smtClean="0">
                  <a:solidFill>
                    <a:srgbClr val="00B0F0"/>
                  </a:solidFill>
                  <a:latin typeface="Verdana" pitchFamily="34" charset="0"/>
                </a:rPr>
                <a:t> </a:t>
              </a:r>
              <a:r>
                <a:rPr lang="it-IT" b="1" i="1" dirty="0" err="1" smtClean="0">
                  <a:solidFill>
                    <a:srgbClr val="00B0F0"/>
                  </a:solidFill>
                  <a:latin typeface="Verdana" pitchFamily="34" charset="0"/>
                </a:rPr>
                <a:t>shift</a:t>
              </a:r>
              <a:endParaRPr lang="it-IT" b="1" i="1" dirty="0">
                <a:solidFill>
                  <a:srgbClr val="00B0F0"/>
                </a:solidFill>
                <a:latin typeface="Verdana" pitchFamily="34" charset="0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0" y="558924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/>
              <a:t>Idea: </a:t>
            </a:r>
            <a:r>
              <a:rPr lang="it-IT" sz="2800" i="1" dirty="0" err="1" smtClean="0"/>
              <a:t>excite</a:t>
            </a:r>
            <a:r>
              <a:rPr lang="it-IT" sz="2800" i="1" dirty="0" smtClean="0"/>
              <a:t> the </a:t>
            </a:r>
            <a:r>
              <a:rPr lang="it-IT" sz="2800" i="1" dirty="0" err="1" smtClean="0"/>
              <a:t>oscillator</a:t>
            </a:r>
            <a:r>
              <a:rPr lang="it-IT" sz="2800" i="1" dirty="0" smtClean="0"/>
              <a:t> and </a:t>
            </a:r>
            <a:r>
              <a:rPr lang="it-IT" sz="2800" i="1" dirty="0" err="1" smtClean="0"/>
              <a:t>measure</a:t>
            </a:r>
            <a:r>
              <a:rPr lang="it-IT" sz="2800" i="1" dirty="0" smtClean="0"/>
              <a:t> </a:t>
            </a:r>
            <a:r>
              <a:rPr lang="it-IT" sz="2800" i="1" dirty="0" smtClean="0"/>
              <a:t>th</a:t>
            </a:r>
            <a:r>
              <a:rPr lang="it-IT" sz="2800" i="1" dirty="0" smtClean="0"/>
              <a:t>e </a:t>
            </a:r>
            <a:r>
              <a:rPr lang="it-IT" sz="2800" i="1" dirty="0" err="1" smtClean="0"/>
              <a:t>frequency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during</a:t>
            </a:r>
            <a:r>
              <a:rPr lang="it-IT" sz="2800" i="1" dirty="0" smtClean="0"/>
              <a:t> </a:t>
            </a:r>
            <a:r>
              <a:rPr lang="it-IT" sz="2800" i="1" dirty="0" smtClean="0"/>
              <a:t>the free </a:t>
            </a:r>
            <a:r>
              <a:rPr lang="it-IT" sz="2800" i="1" dirty="0" err="1" smtClean="0"/>
              <a:t>decay</a:t>
            </a:r>
            <a:endParaRPr lang="it-IT" sz="2800" i="1" dirty="0"/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Solution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unifi.png" descr="unif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uppo 21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363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496479" y="1022566"/>
            <a:ext cx="3347864" cy="5593436"/>
            <a:chOff x="0" y="768041"/>
            <a:chExt cx="3347864" cy="5593436"/>
          </a:xfrm>
        </p:grpSpPr>
        <p:sp>
          <p:nvSpPr>
            <p:cNvPr id="6" name="CasellaDiTesto 5"/>
            <p:cNvSpPr txBox="1"/>
            <p:nvPr/>
          </p:nvSpPr>
          <p:spPr>
            <a:xfrm>
              <a:off x="0" y="768041"/>
              <a:ext cx="3347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 smtClean="0">
                  <a:solidFill>
                    <a:srgbClr val="0070C0"/>
                  </a:solidFill>
                </a:rPr>
                <a:t>m </a:t>
              </a:r>
              <a:r>
                <a:rPr lang="it-IT" sz="3200" dirty="0">
                  <a:solidFill>
                    <a:srgbClr val="0070C0"/>
                  </a:solidFill>
                  <a:sym typeface="Symbol"/>
                </a:rPr>
                <a:t> 1 g</a:t>
              </a:r>
              <a:r>
                <a:rPr lang="it-IT" sz="3200" dirty="0">
                  <a:solidFill>
                    <a:srgbClr val="0070C0"/>
                  </a:solidFill>
                </a:rPr>
                <a:t> </a:t>
              </a:r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0" y="1916831"/>
              <a:ext cx="3174012" cy="4444646"/>
              <a:chOff x="0" y="1916831"/>
              <a:chExt cx="3174012" cy="4444646"/>
            </a:xfrm>
          </p:grpSpPr>
          <p:pic>
            <p:nvPicPr>
              <p:cNvPr id="2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1916831"/>
                <a:ext cx="3174012" cy="1944217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pic>
            <p:nvPicPr>
              <p:cNvPr id="4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496" y="4077072"/>
                <a:ext cx="3096344" cy="2284405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sp>
            <p:nvSpPr>
              <p:cNvPr id="8" name="Ovale 7"/>
              <p:cNvSpPr/>
              <p:nvPr/>
            </p:nvSpPr>
            <p:spPr>
              <a:xfrm>
                <a:off x="1381515" y="2348880"/>
                <a:ext cx="360040" cy="79208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5" name="Gruppo 24"/>
          <p:cNvGrpSpPr/>
          <p:nvPr/>
        </p:nvGrpSpPr>
        <p:grpSpPr>
          <a:xfrm>
            <a:off x="9250249" y="1050917"/>
            <a:ext cx="2699792" cy="4176052"/>
            <a:chOff x="6444208" y="440553"/>
            <a:chExt cx="2699792" cy="4176052"/>
          </a:xfrm>
        </p:grpSpPr>
        <p:grpSp>
          <p:nvGrpSpPr>
            <p:cNvPr id="13" name="Gruppo 12"/>
            <p:cNvGrpSpPr/>
            <p:nvPr/>
          </p:nvGrpSpPr>
          <p:grpSpPr>
            <a:xfrm>
              <a:off x="6643811" y="1580599"/>
              <a:ext cx="2464693" cy="3036006"/>
              <a:chOff x="0" y="1052736"/>
              <a:chExt cx="2752725" cy="3334610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1052736"/>
                <a:ext cx="2752725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ttangolo 10"/>
              <p:cNvSpPr>
                <a:spLocks noChangeArrowheads="1"/>
              </p:cNvSpPr>
              <p:nvPr/>
            </p:nvSpPr>
            <p:spPr bwMode="auto">
              <a:xfrm>
                <a:off x="0" y="3068960"/>
                <a:ext cx="2655425" cy="1318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dirty="0" err="1"/>
                  <a:t>SiN</a:t>
                </a:r>
                <a:r>
                  <a:rPr lang="it-IT" dirty="0"/>
                  <a:t> membrane</a:t>
                </a:r>
              </a:p>
              <a:p>
                <a:r>
                  <a:rPr lang="it-IT" dirty="0"/>
                  <a:t>0.5 x 0.5 mm</a:t>
                </a:r>
                <a:r>
                  <a:rPr lang="it-IT" baseline="30000" dirty="0"/>
                  <a:t>2</a:t>
                </a:r>
                <a:r>
                  <a:rPr lang="it-IT" dirty="0"/>
                  <a:t>  x 50nm</a:t>
                </a:r>
                <a:r>
                  <a:rPr lang="it-IT" dirty="0">
                    <a:sym typeface="Symbol" pitchFamily="18" charset="2"/>
                  </a:rPr>
                  <a:t>  </a:t>
                </a:r>
              </a:p>
              <a:p>
                <a:r>
                  <a:rPr lang="it-IT" dirty="0">
                    <a:sym typeface="Symbol" pitchFamily="18" charset="2"/>
                  </a:rPr>
                  <a:t>mass = 135 ng</a:t>
                </a:r>
                <a:r>
                  <a:rPr lang="it-IT" dirty="0"/>
                  <a:t> </a:t>
                </a:r>
              </a:p>
              <a:p>
                <a:r>
                  <a:rPr lang="it-IT" dirty="0"/>
                  <a:t>Q = 8.6x10</a:t>
                </a:r>
                <a:r>
                  <a:rPr lang="it-IT" baseline="30000" dirty="0"/>
                  <a:t>5</a:t>
                </a:r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>
              <a:off x="6444208" y="440553"/>
              <a:ext cx="2699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 smtClean="0">
                  <a:solidFill>
                    <a:srgbClr val="0070C0"/>
                  </a:solidFill>
                </a:rPr>
                <a:t>m </a:t>
              </a:r>
              <a:r>
                <a:rPr lang="it-IT" sz="3200" dirty="0">
                  <a:solidFill>
                    <a:srgbClr val="0070C0"/>
                  </a:solidFill>
                  <a:sym typeface="Symbol"/>
                </a:rPr>
                <a:t> 100 ng</a:t>
              </a:r>
              <a:r>
                <a:rPr lang="it-IT" sz="3200" dirty="0">
                  <a:solidFill>
                    <a:srgbClr val="0070C0"/>
                  </a:solidFill>
                </a:rPr>
                <a:t> </a:t>
              </a: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854625" y="1025297"/>
            <a:ext cx="3246985" cy="5743293"/>
            <a:chOff x="3275856" y="714212"/>
            <a:chExt cx="3246985" cy="5743293"/>
          </a:xfrm>
        </p:grpSpPr>
        <p:grpSp>
          <p:nvGrpSpPr>
            <p:cNvPr id="9" name="Gruppo 8"/>
            <p:cNvGrpSpPr/>
            <p:nvPr/>
          </p:nvGrpSpPr>
          <p:grpSpPr>
            <a:xfrm>
              <a:off x="3275856" y="1340768"/>
              <a:ext cx="3246985" cy="5116737"/>
              <a:chOff x="179512" y="764704"/>
              <a:chExt cx="4039073" cy="5773022"/>
            </a:xfrm>
          </p:grpSpPr>
          <p:sp>
            <p:nvSpPr>
              <p:cNvPr id="10" name="TextBox 31"/>
              <p:cNvSpPr txBox="1"/>
              <p:nvPr/>
            </p:nvSpPr>
            <p:spPr>
              <a:xfrm>
                <a:off x="179512" y="5513330"/>
                <a:ext cx="4032448" cy="102439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mass 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= </a:t>
                </a:r>
                <a:r>
                  <a:rPr lang="en-US" sz="1600" dirty="0"/>
                  <a:t>20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l-GR" sz="1600" dirty="0">
                    <a:latin typeface="Arial" pitchFamily="34" charset="0"/>
                    <a:cs typeface="Arial" pitchFamily="34" charset="0"/>
                  </a:rPr>
                  <a:t>μ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g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= 141 KHz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Q = 1.2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x10</a:t>
                </a:r>
                <a:r>
                  <a:rPr lang="en-US" sz="1600" baseline="30000" dirty="0" smtClean="0">
                    <a:latin typeface="Arial" pitchFamily="34" charset="0"/>
                    <a:cs typeface="Arial" pitchFamily="34" charset="0"/>
                  </a:rPr>
                  <a:t>6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     </a:t>
                </a:r>
                <a:r>
                  <a:rPr lang="en-US" sz="1600" dirty="0" smtClean="0"/>
                  <a:t>T </a:t>
                </a:r>
                <a:r>
                  <a:rPr lang="en-US" sz="1600" dirty="0"/>
                  <a:t>= 4.3 K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512" y="764704"/>
                <a:ext cx="4039073" cy="4752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CasellaDiTesto 11"/>
            <p:cNvSpPr txBox="1"/>
            <p:nvPr/>
          </p:nvSpPr>
          <p:spPr>
            <a:xfrm>
              <a:off x="3286540" y="714212"/>
              <a:ext cx="3203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 smtClean="0">
                  <a:solidFill>
                    <a:srgbClr val="0070C0"/>
                  </a:solidFill>
                </a:rPr>
                <a:t>m </a:t>
              </a:r>
              <a:r>
                <a:rPr lang="it-IT" sz="3200" dirty="0">
                  <a:solidFill>
                    <a:srgbClr val="0070C0"/>
                  </a:solidFill>
                  <a:sym typeface="Symbol"/>
                </a:rPr>
                <a:t> 100 g</a:t>
              </a:r>
              <a:r>
                <a:rPr lang="it-IT" sz="3200" dirty="0">
                  <a:solidFill>
                    <a:srgbClr val="0070C0"/>
                  </a:solidFill>
                </a:rPr>
                <a:t> </a:t>
              </a:r>
            </a:p>
          </p:txBody>
        </p:sp>
      </p:grpSp>
      <p:grpSp>
        <p:nvGrpSpPr>
          <p:cNvPr id="26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smtClean="0">
                  <a:solidFill>
                    <a:schemeClr val="bg1"/>
                  </a:solidFill>
                </a:rPr>
                <a:t>Three 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oscillators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unifi.png" descr="unif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uppo 29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31" name="CasellaDiTesto 30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32" name="Gruppo 31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33" name="Ovale 32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99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6252" y="2008257"/>
            <a:ext cx="6035052" cy="398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9525" y="1012382"/>
            <a:ext cx="1152128" cy="105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Results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unifi.png" descr="unif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uppo 10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14" name="Ovale 13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04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6256" y="2007908"/>
            <a:ext cx="6035052" cy="3986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02" y="809228"/>
            <a:ext cx="250002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5019647" y="3065200"/>
            <a:ext cx="5238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err="1">
                <a:solidFill>
                  <a:srgbClr val="FF6600"/>
                </a:solidFill>
                <a:latin typeface="Arial Black" pitchFamily="34" charset="0"/>
              </a:rPr>
              <a:t>Evidence</a:t>
            </a:r>
            <a:r>
              <a:rPr lang="it-IT" sz="2000" b="1" i="1" dirty="0">
                <a:solidFill>
                  <a:srgbClr val="FF6600"/>
                </a:solidFill>
                <a:latin typeface="Arial Black" pitchFamily="34" charset="0"/>
              </a:rPr>
              <a:t> </a:t>
            </a:r>
            <a:r>
              <a:rPr lang="it-IT" sz="2000" b="1" i="1" dirty="0" err="1">
                <a:solidFill>
                  <a:srgbClr val="FF6600"/>
                </a:solidFill>
                <a:latin typeface="Arial Black" pitchFamily="34" charset="0"/>
              </a:rPr>
              <a:t>of</a:t>
            </a:r>
            <a:r>
              <a:rPr lang="it-IT" sz="2000" b="1" i="1" dirty="0">
                <a:solidFill>
                  <a:srgbClr val="FF6600"/>
                </a:solidFill>
                <a:latin typeface="Arial Black" pitchFamily="34" charset="0"/>
              </a:rPr>
              <a:t> </a:t>
            </a:r>
            <a:r>
              <a:rPr lang="it-IT" sz="2000" b="1" i="1" dirty="0" err="1">
                <a:solidFill>
                  <a:srgbClr val="FF6600"/>
                </a:solidFill>
                <a:latin typeface="Arial Black" pitchFamily="34" charset="0"/>
              </a:rPr>
              <a:t>deformed</a:t>
            </a:r>
            <a:r>
              <a:rPr lang="it-IT" sz="2000" b="1" i="1" dirty="0">
                <a:solidFill>
                  <a:srgbClr val="FF6600"/>
                </a:solidFill>
                <a:latin typeface="Arial Black" pitchFamily="34" charset="0"/>
              </a:rPr>
              <a:t> </a:t>
            </a:r>
            <a:r>
              <a:rPr lang="it-IT" sz="2000" b="1" i="1" dirty="0" err="1">
                <a:solidFill>
                  <a:srgbClr val="FF6600"/>
                </a:solidFill>
                <a:latin typeface="Arial Black" pitchFamily="34" charset="0"/>
              </a:rPr>
              <a:t>commutator</a:t>
            </a:r>
            <a:r>
              <a:rPr lang="it-IT" sz="2000" b="1" i="1" dirty="0">
                <a:solidFill>
                  <a:srgbClr val="FF6600"/>
                </a:solidFill>
                <a:latin typeface="Arial Black" pitchFamily="34" charset="0"/>
              </a:rPr>
              <a:t>?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3662611" y="3015326"/>
            <a:ext cx="7704856" cy="913971"/>
            <a:chOff x="1990829" y="3163101"/>
            <a:chExt cx="7704856" cy="913971"/>
          </a:xfrm>
        </p:grpSpPr>
        <p:sp>
          <p:nvSpPr>
            <p:cNvPr id="12" name="Per 11"/>
            <p:cNvSpPr/>
            <p:nvPr/>
          </p:nvSpPr>
          <p:spPr>
            <a:xfrm>
              <a:off x="1990829" y="3163101"/>
              <a:ext cx="7704856" cy="504056"/>
            </a:xfrm>
            <a:prstGeom prst="mathMultiply">
              <a:avLst/>
            </a:prstGeom>
            <a:solidFill>
              <a:srgbClr val="FFFF00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369455" y="3676962"/>
              <a:ext cx="2653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i="1" dirty="0" err="1">
                  <a:solidFill>
                    <a:srgbClr val="FF6600"/>
                  </a:solidFill>
                </a:rPr>
                <a:t>Structural</a:t>
              </a:r>
              <a:r>
                <a:rPr lang="it-IT" sz="2000" b="1" i="1" dirty="0">
                  <a:solidFill>
                    <a:srgbClr val="FF6600"/>
                  </a:solidFill>
                </a:rPr>
                <a:t> </a:t>
              </a:r>
              <a:r>
                <a:rPr lang="it-IT" sz="2000" b="1" i="1" dirty="0" err="1">
                  <a:solidFill>
                    <a:srgbClr val="FF6600"/>
                  </a:solidFill>
                </a:rPr>
                <a:t>non-linearity</a:t>
              </a:r>
              <a:endParaRPr lang="it-IT" sz="2000" b="1" i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Results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unifi.png" descr="unif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29525" y="1012382"/>
            <a:ext cx="1152128" cy="105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uppo 19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3" name="Ovale 22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52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figure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3709" y="947603"/>
            <a:ext cx="5673884" cy="425541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109949" y="108524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M</a:t>
            </a:r>
            <a:r>
              <a:rPr lang="it-IT" baseline="-25000" dirty="0">
                <a:solidFill>
                  <a:srgbClr val="0070C0"/>
                </a:solidFill>
              </a:rPr>
              <a:t>P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387989" y="3566397"/>
            <a:ext cx="78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Symbol" pitchFamily="18" charset="2"/>
              </a:rPr>
              <a:t>dw</a:t>
            </a:r>
            <a:r>
              <a:rPr lang="it-IT" sz="1400" dirty="0">
                <a:solidFill>
                  <a:srgbClr val="FF0000"/>
                </a:solidFill>
              </a:rPr>
              <a:t> vs </a:t>
            </a:r>
            <a:r>
              <a:rPr lang="it-IT" sz="1400" i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370651" y="3360467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17FD11"/>
                </a:solidFill>
              </a:rPr>
              <a:t>3° </a:t>
            </a:r>
            <a:r>
              <a:rPr lang="it-IT" sz="1400" dirty="0" err="1">
                <a:solidFill>
                  <a:srgbClr val="17FD11"/>
                </a:solidFill>
              </a:rPr>
              <a:t>harmonic</a:t>
            </a:r>
            <a:endParaRPr lang="it-IT" sz="1400" dirty="0">
              <a:solidFill>
                <a:srgbClr val="17FD11"/>
              </a:solidFill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6"/>
            <a:ext cx="12192000" cy="707944"/>
            <a:chOff x="0" y="0"/>
            <a:chExt cx="12192000" cy="707944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4400" dirty="0" err="1" smtClean="0">
                  <a:solidFill>
                    <a:schemeClr val="bg1"/>
                  </a:solidFill>
                </a:rPr>
                <a:t>Upper</a:t>
              </a:r>
              <a:r>
                <a:rPr lang="it-IT" sz="4400" dirty="0" smtClean="0">
                  <a:solidFill>
                    <a:schemeClr val="bg1"/>
                  </a:solidFill>
                </a:rPr>
                <a:t> </a:t>
              </a:r>
              <a:r>
                <a:rPr lang="it-IT" sz="4400" dirty="0" err="1" smtClean="0">
                  <a:solidFill>
                    <a:schemeClr val="bg1"/>
                  </a:solidFill>
                </a:rPr>
                <a:t>limits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unifi.png" descr="uni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806" y="5168296"/>
            <a:ext cx="4029566" cy="1533888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110838" y="37083"/>
            <a:ext cx="2805588" cy="670861"/>
            <a:chOff x="110838" y="37083"/>
            <a:chExt cx="2805588" cy="670861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1433328" y="149992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i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Black" panose="020B0A04020102020204" pitchFamily="34" charset="0"/>
                </a:rPr>
                <a:t>HUMOR</a:t>
              </a:r>
              <a:endParaRPr lang="en-US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3" name="Gruppo 22"/>
            <p:cNvGrpSpPr/>
            <p:nvPr/>
          </p:nvGrpSpPr>
          <p:grpSpPr>
            <a:xfrm>
              <a:off x="110838" y="37083"/>
              <a:ext cx="1324047" cy="670861"/>
              <a:chOff x="701965" y="1745283"/>
              <a:chExt cx="1727199" cy="820853"/>
            </a:xfrm>
          </p:grpSpPr>
          <p:sp>
            <p:nvSpPr>
              <p:cNvPr id="24" name="Ovale 23"/>
              <p:cNvSpPr/>
              <p:nvPr/>
            </p:nvSpPr>
            <p:spPr>
              <a:xfrm>
                <a:off x="701965" y="1745283"/>
                <a:ext cx="1727199" cy="8208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Immagin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48" y="1764784"/>
                <a:ext cx="1239379" cy="724880"/>
              </a:xfrm>
              <a:prstGeom prst="rect">
                <a:avLst/>
              </a:prstGeom>
            </p:spPr>
          </p:pic>
        </p:grpSp>
      </p:grpSp>
      <p:sp>
        <p:nvSpPr>
          <p:cNvPr id="2" name="CasellaDiTesto 1"/>
          <p:cNvSpPr txBox="1"/>
          <p:nvPr/>
        </p:nvSpPr>
        <p:spPr>
          <a:xfrm>
            <a:off x="457200" y="6400800"/>
            <a:ext cx="5317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See</a:t>
            </a:r>
            <a:r>
              <a:rPr lang="it-IT" sz="1600" dirty="0" smtClean="0"/>
              <a:t> </a:t>
            </a:r>
            <a:r>
              <a:rPr lang="it-IT" sz="1600" dirty="0" err="1" smtClean="0"/>
              <a:t>also</a:t>
            </a:r>
            <a:r>
              <a:rPr lang="it-IT" sz="1600" dirty="0" smtClean="0"/>
              <a:t>:   P. A. </a:t>
            </a:r>
            <a:r>
              <a:rPr lang="it-IT" sz="1600" dirty="0" err="1" smtClean="0"/>
              <a:t>Bushev</a:t>
            </a:r>
            <a:r>
              <a:rPr lang="it-IT" sz="1600" dirty="0" smtClean="0"/>
              <a:t> </a:t>
            </a:r>
            <a:r>
              <a:rPr lang="it-IT" sz="1600" i="1" dirty="0" smtClean="0"/>
              <a:t>et al</a:t>
            </a:r>
            <a:r>
              <a:rPr lang="it-IT" sz="1600" dirty="0" smtClean="0"/>
              <a:t>., </a:t>
            </a:r>
            <a:r>
              <a:rPr lang="it-IT" sz="1600" dirty="0" err="1" smtClean="0"/>
              <a:t>Phys</a:t>
            </a:r>
            <a:r>
              <a:rPr lang="it-IT" sz="1600" dirty="0" smtClean="0"/>
              <a:t>. Rev. D </a:t>
            </a:r>
            <a:r>
              <a:rPr lang="en-US" sz="1600" b="1" dirty="0"/>
              <a:t>100</a:t>
            </a:r>
            <a:r>
              <a:rPr lang="en-US" sz="1600" dirty="0"/>
              <a:t>, 066020 (2019)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53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4BE359B6-E9B2-49A5-9DF5-8365CB20198A}"/>
              </a:ext>
            </a:extLst>
          </p:cNvPr>
          <p:cNvGrpSpPr/>
          <p:nvPr/>
        </p:nvGrpSpPr>
        <p:grpSpPr>
          <a:xfrm>
            <a:off x="0" y="0"/>
            <a:ext cx="12192000" cy="707944"/>
            <a:chOff x="0" y="0"/>
            <a:chExt cx="12192000" cy="707944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DBF8707-434E-4658-9387-06F31911396A}"/>
                </a:ext>
              </a:extLst>
            </p:cNvPr>
            <p:cNvSpPr/>
            <p:nvPr/>
          </p:nvSpPr>
          <p:spPr>
            <a:xfrm>
              <a:off x="0" y="0"/>
              <a:ext cx="12192000" cy="70524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04420B4-B886-43DA-A36B-EEA31DB7D65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3135"/>
              <a:ext cx="12192000" cy="64480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400" dirty="0" smtClean="0">
                  <a:solidFill>
                    <a:schemeClr val="bg1"/>
                  </a:solidFill>
                </a:rPr>
                <a:t>Measurements on a high purity state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unifi.png" descr="unif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791" y="34803"/>
            <a:ext cx="656433" cy="64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39" y="1425678"/>
            <a:ext cx="4286250" cy="14097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512" y="1266980"/>
            <a:ext cx="6219825" cy="203835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583" y="4370252"/>
            <a:ext cx="3257550" cy="12763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512" y="3952587"/>
            <a:ext cx="2066925" cy="2019300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110838" y="37083"/>
            <a:ext cx="1324047" cy="670861"/>
            <a:chOff x="701965" y="1745283"/>
            <a:chExt cx="1727199" cy="820853"/>
          </a:xfrm>
        </p:grpSpPr>
        <p:sp>
          <p:nvSpPr>
            <p:cNvPr id="16" name="Ovale 15"/>
            <p:cNvSpPr/>
            <p:nvPr/>
          </p:nvSpPr>
          <p:spPr>
            <a:xfrm>
              <a:off x="701965" y="1745283"/>
              <a:ext cx="1727199" cy="820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48" y="1764784"/>
              <a:ext cx="1239379" cy="72488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34939" y="6400800"/>
            <a:ext cx="533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Li. </a:t>
            </a:r>
            <a:r>
              <a:rPr lang="it-IT" i="1" dirty="0"/>
              <a:t>e</a:t>
            </a:r>
            <a:r>
              <a:rPr lang="it-IT" i="1" dirty="0" smtClean="0"/>
              <a:t>t al., </a:t>
            </a:r>
            <a:r>
              <a:rPr lang="it-IT" dirty="0" smtClean="0"/>
              <a:t>. </a:t>
            </a:r>
            <a:r>
              <a:rPr lang="en-US" dirty="0"/>
              <a:t>Quantum Sci. Technol. </a:t>
            </a:r>
            <a:r>
              <a:rPr lang="en-US" b="1" dirty="0" smtClean="0"/>
              <a:t>10, </a:t>
            </a:r>
            <a:r>
              <a:rPr lang="en-US" dirty="0" smtClean="0"/>
              <a:t>035055 (2025)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894</Words>
  <Application>Microsoft Office PowerPoint</Application>
  <PresentationFormat>Widescreen</PresentationFormat>
  <Paragraphs>247</Paragraphs>
  <Slides>32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6" baseType="lpstr">
      <vt:lpstr>Microsoft YaHei</vt:lpstr>
      <vt:lpstr>-apple-system</vt:lpstr>
      <vt:lpstr>Arial</vt:lpstr>
      <vt:lpstr>Arial Black</vt:lpstr>
      <vt:lpstr>Calibri</vt:lpstr>
      <vt:lpstr>Calibri Light</vt:lpstr>
      <vt:lpstr>Cambria Math</vt:lpstr>
      <vt:lpstr>Century Gothic</vt:lpstr>
      <vt:lpstr>Helvetica Light</vt:lpstr>
      <vt:lpstr>Helvetica Neue</vt:lpstr>
      <vt:lpstr>Symbol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</dc:creator>
  <cp:lastModifiedBy>Francesco</cp:lastModifiedBy>
  <cp:revision>70</cp:revision>
  <dcterms:created xsi:type="dcterms:W3CDTF">2025-06-27T14:16:51Z</dcterms:created>
  <dcterms:modified xsi:type="dcterms:W3CDTF">2025-07-08T21:52:35Z</dcterms:modified>
</cp:coreProperties>
</file>