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25"/>
  </p:notesMasterIdLst>
  <p:sldIdLst>
    <p:sldId id="256" r:id="rId2"/>
    <p:sldId id="288" r:id="rId3"/>
    <p:sldId id="289" r:id="rId4"/>
    <p:sldId id="291" r:id="rId5"/>
    <p:sldId id="292" r:id="rId6"/>
    <p:sldId id="290" r:id="rId7"/>
    <p:sldId id="293" r:id="rId8"/>
    <p:sldId id="281" r:id="rId9"/>
    <p:sldId id="296" r:id="rId10"/>
    <p:sldId id="297" r:id="rId11"/>
    <p:sldId id="298" r:id="rId12"/>
    <p:sldId id="299" r:id="rId13"/>
    <p:sldId id="283" r:id="rId14"/>
    <p:sldId id="300" r:id="rId15"/>
    <p:sldId id="303" r:id="rId16"/>
    <p:sldId id="301" r:id="rId17"/>
    <p:sldId id="302" r:id="rId18"/>
    <p:sldId id="304" r:id="rId19"/>
    <p:sldId id="305" r:id="rId20"/>
    <p:sldId id="306" r:id="rId21"/>
    <p:sldId id="307" r:id="rId22"/>
    <p:sldId id="310" r:id="rId23"/>
    <p:sldId id="308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40FF"/>
    <a:srgbClr val="0432FF"/>
    <a:srgbClr val="EA7676"/>
    <a:srgbClr val="FF9300"/>
    <a:srgbClr val="7474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99"/>
    <p:restoredTop sz="93799"/>
  </p:normalViewPr>
  <p:slideViewPr>
    <p:cSldViewPr snapToGrid="0" snapToObjects="1">
      <p:cViewPr>
        <p:scale>
          <a:sx n="99" d="100"/>
          <a:sy n="99" d="100"/>
        </p:scale>
        <p:origin x="568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9E5C02-68DA-004B-AB4E-92A0156804DD}" type="datetimeFigureOut">
              <a:rPr lang="en-NL" smtClean="0"/>
              <a:t>7/8/25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60811D-E253-A947-ACF7-137B99349BB6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65686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am here today to tell you about my proposal to use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</a:t>
            </a:r>
            <a:r>
              <a:rPr lang="en-GB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device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based on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superconducting electromechanics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to </a:t>
            </a:r>
            <a:r>
              <a:rPr lang="en-GB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experimentally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answer the following question: </a:t>
            </a:r>
            <a:endParaRPr lang="en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n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happens if we combine quantum mechanics and general relativity? </a:t>
            </a:r>
            <a:endParaRPr lang="en-N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60811D-E253-A947-ACF7-137B99349BB6}" type="slidenum">
              <a:rPr lang="en-NL" smtClean="0"/>
              <a:t>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5125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5DB92D-3A5C-D45A-B749-8976DAAFAB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8D4726-6286-A133-02B4-A12D10DAD7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748914E-F16A-3B28-6AF9-05052B3633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DF474E-17D5-058F-7EB1-492AC1D7A57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60811D-E253-A947-ACF7-137B99349BB6}" type="slidenum">
              <a:rPr lang="en-NL" smtClean="0"/>
              <a:t>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17026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Why is this interesting? </a:t>
            </a:r>
          </a:p>
          <a:p>
            <a:endParaRPr lang="en-NL" dirty="0"/>
          </a:p>
          <a:p>
            <a:r>
              <a:rPr lang="en-NL" dirty="0"/>
              <a:t>Amazingly, General Relativity and Quantum Mechanics, two of the most tested theories of physics, are fundamentally incompatible with each other: both theories </a:t>
            </a:r>
            <a:r>
              <a:rPr lang="en-NL" i="1" dirty="0"/>
              <a:t>cannot</a:t>
            </a:r>
            <a:r>
              <a:rPr lang="en-NL" dirty="0"/>
              <a:t> be correct!</a:t>
            </a:r>
          </a:p>
          <a:p>
            <a:endParaRPr lang="en-NL" dirty="0"/>
          </a:p>
          <a:p>
            <a:r>
              <a:rPr lang="en-NL" dirty="0"/>
              <a:t>This has left us puzzled for a century: what do we do with this problem? 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60811D-E253-A947-ACF7-137B99349BB6}" type="slidenum">
              <a:rPr lang="en-NL" smtClean="0"/>
              <a:t>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28571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ABA3B7-E551-D55C-D8AB-68BDDFBB3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7C2E274-7C44-314F-FB8C-32CBE291C9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DD03E9-9BE3-EBE7-75EA-4A602E1C62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190A08-8419-02A2-7D21-3CDB2FE09B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60811D-E253-A947-ACF7-137B99349BB6}" type="slidenum">
              <a:rPr lang="en-NL" smtClean="0"/>
              <a:t>10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79050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9AF493-D7A5-91A8-39F8-7428A5F07B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F5F384-4546-D899-8FA9-29AC3FDE52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71187F-646C-791B-AD16-66BC78E4EA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75265E-B021-1F9F-E2DC-8D4732B37D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60811D-E253-A947-ACF7-137B99349BB6}" type="slidenum">
              <a:rPr lang="en-NL" smtClean="0"/>
              <a:t>11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1332822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B487F-AE91-CE34-E1E7-E0D33E1A9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AEC71A-580C-F3BD-B0F1-888E52EA6B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D7BC8B-DBA6-89C2-12FA-F242261927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1A1AFE-98CC-3AFF-B9CC-5E45660A8B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60811D-E253-A947-ACF7-137B99349BB6}" type="slidenum">
              <a:rPr lang="en-NL" smtClean="0"/>
              <a:t>15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82438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6BF0D-211E-4847-8A3F-40896CBE5464}" type="datetime1">
              <a:rPr lang="en-US" smtClean="0"/>
              <a:t>7/8/25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B56FD-ACD4-3A41-9C30-13FAE0C42393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21183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DCA27-2DF1-4646-8AB2-8A26C3107009}" type="datetime1">
              <a:rPr lang="en-US" smtClean="0"/>
              <a:t>7/8/25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B56FD-ACD4-3A41-9C30-13FAE0C42393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91460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1D526-FE5E-2045-BF8B-B6B9C2AD5DAA}" type="datetime1">
              <a:rPr lang="en-US" smtClean="0"/>
              <a:t>7/8/25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B56FD-ACD4-3A41-9C30-13FAE0C42393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31530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40841-0B72-8A42-BDAD-B27CD017AC3E}" type="datetime1">
              <a:rPr lang="en-US" smtClean="0"/>
              <a:t>7/8/25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B56FD-ACD4-3A41-9C30-13FAE0C42393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585977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873ED-A7D2-1C48-A3F1-79356BDBB5B9}" type="datetime1">
              <a:rPr lang="en-US" smtClean="0"/>
              <a:t>7/8/25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B56FD-ACD4-3A41-9C30-13FAE0C42393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32570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E32251-8F9F-B24F-8CA4-938265D931CE}" type="datetime1">
              <a:rPr lang="en-US" smtClean="0"/>
              <a:t>7/8/25</a:t>
            </a:fld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B56FD-ACD4-3A41-9C30-13FAE0C42393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242222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C09B22-CA25-1349-83D2-A8364C07B382}" type="datetime1">
              <a:rPr lang="en-US" smtClean="0"/>
              <a:t>7/8/25</a:t>
            </a:fld>
            <a:endParaRPr lang="en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B56FD-ACD4-3A41-9C30-13FAE0C42393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920272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04A07-F6BA-B74A-8ECB-6FF33286899A}" type="datetime1">
              <a:rPr lang="en-US" smtClean="0"/>
              <a:t>7/8/25</a:t>
            </a:fld>
            <a:endParaRPr lang="en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B56FD-ACD4-3A41-9C30-13FAE0C42393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95995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7197A-3C14-FD4F-935A-C64E2D13C8F7}" type="datetime1">
              <a:rPr lang="en-US" smtClean="0"/>
              <a:t>7/8/25</a:t>
            </a:fld>
            <a:endParaRPr lang="en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B56FD-ACD4-3A41-9C30-13FAE0C42393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48698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2EAE76-0E07-A14C-9FFD-E8AEEC57BEAF}" type="datetime1">
              <a:rPr lang="en-US" smtClean="0"/>
              <a:t>7/8/25</a:t>
            </a:fld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B56FD-ACD4-3A41-9C30-13FAE0C42393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548265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24BCF-5A46-E443-9F5E-2F7218C597BF}" type="datetime1">
              <a:rPr lang="en-US" smtClean="0"/>
              <a:t>7/8/25</a:t>
            </a:fld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B56FD-ACD4-3A41-9C30-13FAE0C42393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339682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2918F7-DF50-5840-8355-2F9D4DFC2D71}" type="datetime1">
              <a:rPr lang="en-US" smtClean="0"/>
              <a:t>7/8/25</a:t>
            </a:fld>
            <a:endParaRPr lang="en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B56FD-ACD4-3A41-9C30-13FAE0C42393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18586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gif"/><Relationship Id="rId5" Type="http://schemas.openxmlformats.org/officeDocument/2006/relationships/image" Target="../media/image28.pn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2A7FB7-14C9-D74B-9234-44377C27F7F6}"/>
              </a:ext>
            </a:extLst>
          </p:cNvPr>
          <p:cNvSpPr txBox="1"/>
          <p:nvPr/>
        </p:nvSpPr>
        <p:spPr>
          <a:xfrm>
            <a:off x="777710" y="162337"/>
            <a:ext cx="7588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/>
              <a:t>Superconducting Electromechanics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E0CE9A-60CC-9C49-B223-6FAA1F7D5BD7}"/>
              </a:ext>
            </a:extLst>
          </p:cNvPr>
          <p:cNvSpPr txBox="1"/>
          <p:nvPr/>
        </p:nvSpPr>
        <p:spPr>
          <a:xfrm>
            <a:off x="3487459" y="6425927"/>
            <a:ext cx="2140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i="1" dirty="0"/>
              <a:t>Gary Steele, TU Delft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641C10-8622-9E45-93C8-59BE0199DF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330" b="13270"/>
          <a:stretch/>
        </p:blipFill>
        <p:spPr>
          <a:xfrm>
            <a:off x="1130345" y="961534"/>
            <a:ext cx="6883308" cy="373764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1FC312-B00E-154F-A868-C5F4328612CC}"/>
              </a:ext>
            </a:extLst>
          </p:cNvPr>
          <p:cNvSpPr txBox="1"/>
          <p:nvPr/>
        </p:nvSpPr>
        <p:spPr>
          <a:xfrm>
            <a:off x="658647" y="4962390"/>
            <a:ext cx="75885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i="1" dirty="0"/>
              <a:t>to explore the effects of general relativity in massive superpositions</a:t>
            </a:r>
          </a:p>
        </p:txBody>
      </p:sp>
    </p:spTree>
    <p:extLst>
      <p:ext uri="{BB962C8B-B14F-4D97-AF65-F5344CB8AC3E}">
        <p14:creationId xmlns:p14="http://schemas.microsoft.com/office/powerpoint/2010/main" val="2685329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72A02-CEB6-F316-2185-141EDD1184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74D6D3-E09F-3E30-B13C-D75105D20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B56FD-ACD4-3A41-9C30-13FAE0C42393}" type="slidenum">
              <a:rPr lang="en-NL" smtClean="0"/>
              <a:t>10</a:t>
            </a:fld>
            <a:endParaRPr lang="en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3ECBF1-C640-B872-4F61-E4A43F13E642}"/>
              </a:ext>
            </a:extLst>
          </p:cNvPr>
          <p:cNvSpPr txBox="1"/>
          <p:nvPr/>
        </p:nvSpPr>
        <p:spPr>
          <a:xfrm>
            <a:off x="733362" y="212546"/>
            <a:ext cx="7588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Do we have the coherence and mass?</a:t>
            </a:r>
            <a:endParaRPr lang="en-GB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103ED5-190D-4E38-FE7F-FDB364FF16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0000" b="24847"/>
          <a:stretch>
            <a:fillRect/>
          </a:stretch>
        </p:blipFill>
        <p:spPr>
          <a:xfrm>
            <a:off x="528313" y="990327"/>
            <a:ext cx="7567348" cy="48773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3285D7-D6FB-0289-DAE5-638120072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018" y="6199321"/>
            <a:ext cx="7772400" cy="63072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85D3A31-4A29-C9D5-B1C4-1986E1E5B2CD}"/>
              </a:ext>
            </a:extLst>
          </p:cNvPr>
          <p:cNvSpPr txBox="1"/>
          <p:nvPr/>
        </p:nvSpPr>
        <p:spPr>
          <a:xfrm>
            <a:off x="8387900" y="1615168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5EB6D4-EDFD-BC27-3768-F575BD57DC5C}"/>
              </a:ext>
            </a:extLst>
          </p:cNvPr>
          <p:cNvSpPr txBox="1"/>
          <p:nvPr/>
        </p:nvSpPr>
        <p:spPr>
          <a:xfrm>
            <a:off x="8387900" y="2473179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4DF22E-DFE0-1759-A7F8-C6738DDFF8C4}"/>
              </a:ext>
            </a:extLst>
          </p:cNvPr>
          <p:cNvSpPr txBox="1"/>
          <p:nvPr/>
        </p:nvSpPr>
        <p:spPr>
          <a:xfrm>
            <a:off x="8387900" y="3238282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45E527-A643-0498-B6F2-F56EE4A7DF92}"/>
              </a:ext>
            </a:extLst>
          </p:cNvPr>
          <p:cNvSpPr txBox="1"/>
          <p:nvPr/>
        </p:nvSpPr>
        <p:spPr>
          <a:xfrm>
            <a:off x="8387900" y="4096293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E6C9BA-FCA8-FC68-B36D-036258F49033}"/>
              </a:ext>
            </a:extLst>
          </p:cNvPr>
          <p:cNvSpPr txBox="1"/>
          <p:nvPr/>
        </p:nvSpPr>
        <p:spPr>
          <a:xfrm>
            <a:off x="8387900" y="4954304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</a:t>
            </a:r>
          </a:p>
        </p:txBody>
      </p:sp>
    </p:spTree>
    <p:extLst>
      <p:ext uri="{BB962C8B-B14F-4D97-AF65-F5344CB8AC3E}">
        <p14:creationId xmlns:p14="http://schemas.microsoft.com/office/powerpoint/2010/main" val="42592305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DB287-BF7B-F6C6-E377-DC68B3962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8B0756-8963-1774-765D-0133C78CB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B56FD-ACD4-3A41-9C30-13FAE0C42393}" type="slidenum">
              <a:rPr lang="en-NL" smtClean="0"/>
              <a:t>11</a:t>
            </a:fld>
            <a:endParaRPr lang="en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60B9ED-B299-941E-62F6-1C854896166C}"/>
              </a:ext>
            </a:extLst>
          </p:cNvPr>
          <p:cNvSpPr txBox="1"/>
          <p:nvPr/>
        </p:nvSpPr>
        <p:spPr>
          <a:xfrm>
            <a:off x="733362" y="212546"/>
            <a:ext cx="7588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Do we have the coherence and mass?</a:t>
            </a:r>
            <a:endParaRPr lang="en-GB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7435A5-B975-588F-D088-DF6A8E97D1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439" t="1099" r="-439" b="23748"/>
          <a:stretch>
            <a:fillRect/>
          </a:stretch>
        </p:blipFill>
        <p:spPr>
          <a:xfrm>
            <a:off x="799776" y="930182"/>
            <a:ext cx="7567348" cy="48773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946F05-F7C4-0AC8-0D5E-01914716C9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018" y="6199321"/>
            <a:ext cx="7772400" cy="6307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4675EA-86CD-5519-D2B6-CA8060743564}"/>
              </a:ext>
            </a:extLst>
          </p:cNvPr>
          <p:cNvSpPr txBox="1"/>
          <p:nvPr/>
        </p:nvSpPr>
        <p:spPr>
          <a:xfrm>
            <a:off x="8367124" y="2433774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374890-CFD2-F815-E5D0-0673469A1AAE}"/>
              </a:ext>
            </a:extLst>
          </p:cNvPr>
          <p:cNvSpPr txBox="1"/>
          <p:nvPr/>
        </p:nvSpPr>
        <p:spPr>
          <a:xfrm>
            <a:off x="8367124" y="3244334"/>
            <a:ext cx="455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No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8461B7-0853-173E-5C9A-B4300A9868AA}"/>
              </a:ext>
            </a:extLst>
          </p:cNvPr>
          <p:cNvSpPr txBox="1"/>
          <p:nvPr/>
        </p:nvSpPr>
        <p:spPr>
          <a:xfrm>
            <a:off x="8367124" y="3989782"/>
            <a:ext cx="48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Yes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0C731B-3972-2939-D000-3D3E0F6335E9}"/>
              </a:ext>
            </a:extLst>
          </p:cNvPr>
          <p:cNvSpPr txBox="1"/>
          <p:nvPr/>
        </p:nvSpPr>
        <p:spPr>
          <a:xfrm>
            <a:off x="8367124" y="4898654"/>
            <a:ext cx="48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Yes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B4999F0-629F-928A-1069-DFDF9BEFDBA5}"/>
              </a:ext>
            </a:extLst>
          </p:cNvPr>
          <p:cNvSpPr txBox="1"/>
          <p:nvPr/>
        </p:nvSpPr>
        <p:spPr>
          <a:xfrm>
            <a:off x="8242326" y="1524901"/>
            <a:ext cx="811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Hard…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40618BA-1538-BBB5-37A6-CF835FBD6D83}"/>
              </a:ext>
            </a:extLst>
          </p:cNvPr>
          <p:cNvSpPr txBox="1"/>
          <p:nvPr/>
        </p:nvSpPr>
        <p:spPr>
          <a:xfrm>
            <a:off x="4337050" y="5550618"/>
            <a:ext cx="98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40FF"/>
                </a:solidFill>
              </a:rPr>
              <a:t>M</a:t>
            </a:r>
            <a:r>
              <a:rPr lang="en-US" b="1" baseline="-25000" dirty="0" err="1">
                <a:solidFill>
                  <a:srgbClr val="FF40FF"/>
                </a:solidFill>
              </a:rPr>
              <a:t>p</a:t>
            </a:r>
            <a:r>
              <a:rPr lang="en-US" b="1" dirty="0">
                <a:solidFill>
                  <a:srgbClr val="FF40FF"/>
                </a:solidFill>
              </a:rPr>
              <a:t> / 40!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DAA6712-9BA1-D9FE-981D-F206927473E2}"/>
              </a:ext>
            </a:extLst>
          </p:cNvPr>
          <p:cNvCxnSpPr/>
          <p:nvPr/>
        </p:nvCxnSpPr>
        <p:spPr>
          <a:xfrm flipH="1" flipV="1">
            <a:off x="4191000" y="5367829"/>
            <a:ext cx="184150" cy="222968"/>
          </a:xfrm>
          <a:prstGeom prst="straightConnector1">
            <a:avLst/>
          </a:prstGeom>
          <a:ln w="38100">
            <a:solidFill>
              <a:srgbClr val="FF4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4543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04B04A-D82C-1F03-8EAF-174A0FAE8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B56FD-ACD4-3A41-9C30-13FAE0C42393}" type="slidenum">
              <a:rPr lang="en-NL" smtClean="0"/>
              <a:t>12</a:t>
            </a:fld>
            <a:endParaRPr lang="en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CF088B-FA29-1FBF-F621-048BBEE7BC13}"/>
              </a:ext>
            </a:extLst>
          </p:cNvPr>
          <p:cNvSpPr txBox="1"/>
          <p:nvPr/>
        </p:nvSpPr>
        <p:spPr>
          <a:xfrm>
            <a:off x="733362" y="212546"/>
            <a:ext cx="7588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Caveat: Mass radius</a:t>
            </a:r>
            <a:endParaRPr lang="en-GB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CBC278-2CF8-BA6E-8AE4-9457B7299E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86"/>
          <a:stretch/>
        </p:blipFill>
        <p:spPr>
          <a:xfrm>
            <a:off x="383967" y="1009330"/>
            <a:ext cx="8376065" cy="37797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9B4AA1-DB0A-71B9-AD39-739057DF5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492" y="4789077"/>
            <a:ext cx="2538671" cy="11539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211E93-361C-F4D2-A67C-E045FFBE3934}"/>
              </a:ext>
            </a:extLst>
          </p:cNvPr>
          <p:cNvSpPr txBox="1"/>
          <p:nvPr/>
        </p:nvSpPr>
        <p:spPr>
          <a:xfrm>
            <a:off x="4956317" y="4893465"/>
            <a:ext cx="2775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Numbers based on R = 3 </a:t>
            </a:r>
            <a:r>
              <a:rPr lang="en-US" dirty="0" err="1"/>
              <a:t>fm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392BA9-F6DC-7A41-1190-DA934F6F9240}"/>
              </a:ext>
            </a:extLst>
          </p:cNvPr>
          <p:cNvSpPr txBox="1"/>
          <p:nvPr/>
        </p:nvSpPr>
        <p:spPr>
          <a:xfrm>
            <a:off x="4272519" y="5342609"/>
            <a:ext cx="4143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Assume: superposition in reference frame of rigid reference frame is relevant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E9939E-7754-8751-5175-BEBCB39BE835}"/>
              </a:ext>
            </a:extLst>
          </p:cNvPr>
          <p:cNvSpPr txBox="1"/>
          <p:nvPr/>
        </p:nvSpPr>
        <p:spPr>
          <a:xfrm>
            <a:off x="139285" y="6251497"/>
            <a:ext cx="8376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Nuclear Lattice ZPF? Justification? </a:t>
            </a:r>
          </a:p>
        </p:txBody>
      </p:sp>
    </p:spTree>
    <p:extLst>
      <p:ext uri="{BB962C8B-B14F-4D97-AF65-F5344CB8AC3E}">
        <p14:creationId xmlns:p14="http://schemas.microsoft.com/office/powerpoint/2010/main" val="3394641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475470-383A-3650-3622-774D79BAC7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Creating and measuring superpositions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3767046-491E-93CA-79F2-7AB06AEF6E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40DD74-750B-ED2D-3E45-87811E8B1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B56FD-ACD4-3A41-9C30-13FAE0C42393}" type="slidenum">
              <a:rPr lang="en-NL" smtClean="0"/>
              <a:t>13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01715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Image" descr="Image"/>
          <p:cNvPicPr>
            <a:picLocks noChangeAspect="1"/>
          </p:cNvPicPr>
          <p:nvPr/>
        </p:nvPicPr>
        <p:blipFill>
          <a:blip r:embed="rId2"/>
          <a:srcRect r="30871"/>
          <a:stretch>
            <a:fillRect/>
          </a:stretch>
        </p:blipFill>
        <p:spPr>
          <a:xfrm>
            <a:off x="291937" y="1199967"/>
            <a:ext cx="5797003" cy="3306572"/>
          </a:xfrm>
          <a:prstGeom prst="rect">
            <a:avLst/>
          </a:prstGeom>
          <a:ln w="3175">
            <a:miter lim="400000"/>
          </a:ln>
        </p:spPr>
      </p:pic>
      <p:sp>
        <p:nvSpPr>
          <p:cNvPr id="232" name="Square"/>
          <p:cNvSpPr/>
          <p:nvPr/>
        </p:nvSpPr>
        <p:spPr>
          <a:xfrm rot="18900000">
            <a:off x="5539754" y="2406731"/>
            <a:ext cx="892969" cy="892969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ctr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pic>
        <p:nvPicPr>
          <p:cNvPr id="233" name="Screenshot 2020-02-11 at 00.54.38.png" descr="Screenshot 2020-02-11 at 00.54.38.png"/>
          <p:cNvPicPr>
            <a:picLocks noChangeAspect="1"/>
          </p:cNvPicPr>
          <p:nvPr/>
        </p:nvPicPr>
        <p:blipFill>
          <a:blip r:embed="rId3"/>
          <a:srcRect r="21530"/>
          <a:stretch>
            <a:fillRect/>
          </a:stretch>
        </p:blipFill>
        <p:spPr>
          <a:xfrm>
            <a:off x="6045093" y="1650074"/>
            <a:ext cx="2897512" cy="2796620"/>
          </a:xfrm>
          <a:prstGeom prst="rect">
            <a:avLst/>
          </a:prstGeom>
          <a:ln w="3175">
            <a:miter lim="400000"/>
          </a:ln>
        </p:spPr>
      </p:pic>
      <p:pic>
        <p:nvPicPr>
          <p:cNvPr id="234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985" y="4882946"/>
            <a:ext cx="3098602" cy="723305"/>
          </a:xfrm>
          <a:prstGeom prst="rect">
            <a:avLst/>
          </a:prstGeom>
          <a:ln w="3175">
            <a:miter lim="400000"/>
          </a:ln>
        </p:spPr>
      </p:pic>
      <p:pic>
        <p:nvPicPr>
          <p:cNvPr id="235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7033" y="3488408"/>
            <a:ext cx="2408221" cy="503210"/>
          </a:xfrm>
          <a:prstGeom prst="rect">
            <a:avLst/>
          </a:prstGeom>
          <a:ln w="3175">
            <a:miter lim="400000"/>
          </a:ln>
        </p:spPr>
      </p:pic>
      <p:pic>
        <p:nvPicPr>
          <p:cNvPr id="236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453" y="5982733"/>
            <a:ext cx="2393157" cy="285751"/>
          </a:xfrm>
          <a:prstGeom prst="rect">
            <a:avLst/>
          </a:prstGeom>
          <a:ln w="3175">
            <a:miter lim="400000"/>
          </a:ln>
        </p:spPr>
      </p:pic>
      <p:sp>
        <p:nvSpPr>
          <p:cNvPr id="237" name="Strong Driving:"/>
          <p:cNvSpPr txBox="1"/>
          <p:nvPr/>
        </p:nvSpPr>
        <p:spPr>
          <a:xfrm>
            <a:off x="4191658" y="5075790"/>
            <a:ext cx="1013675" cy="23326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/>
          <a:p>
            <a:r>
              <a:rPr sz="1266"/>
              <a:t>Strong Driving:</a:t>
            </a:r>
          </a:p>
        </p:txBody>
      </p:sp>
      <p:pic>
        <p:nvPicPr>
          <p:cNvPr id="238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0459" y="5004901"/>
            <a:ext cx="1660923" cy="375048"/>
          </a:xfrm>
          <a:prstGeom prst="rect">
            <a:avLst/>
          </a:prstGeom>
          <a:ln w="3175">
            <a:miter lim="400000"/>
          </a:ln>
        </p:spPr>
      </p:pic>
      <p:pic>
        <p:nvPicPr>
          <p:cNvPr id="239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1018" y="5709782"/>
            <a:ext cx="1428751" cy="375048"/>
          </a:xfrm>
          <a:prstGeom prst="rect">
            <a:avLst/>
          </a:prstGeom>
          <a:ln w="3175">
            <a:miter lim="400000"/>
          </a:ln>
        </p:spPr>
      </p:pic>
      <p:pic>
        <p:nvPicPr>
          <p:cNvPr id="240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85175" y="5709783"/>
            <a:ext cx="1151930" cy="294680"/>
          </a:xfrm>
          <a:prstGeom prst="rect">
            <a:avLst/>
          </a:prstGeom>
          <a:ln w="3175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587F60-BE43-B596-2DA6-8D75CF0422AB}"/>
              </a:ext>
            </a:extLst>
          </p:cNvPr>
          <p:cNvSpPr txBox="1"/>
          <p:nvPr/>
        </p:nvSpPr>
        <p:spPr>
          <a:xfrm>
            <a:off x="733362" y="212546"/>
            <a:ext cx="7588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Cavity </a:t>
            </a:r>
            <a:r>
              <a:rPr lang="en-US" sz="3600" dirty="0" err="1"/>
              <a:t>Optomechanics</a:t>
            </a:r>
            <a:endParaRPr lang="en-GB" sz="36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9059B8-CCEB-7D7F-9742-1272609A0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ACB574-6527-5917-A0D7-EA4EC89B1791}"/>
              </a:ext>
            </a:extLst>
          </p:cNvPr>
          <p:cNvSpPr txBox="1"/>
          <p:nvPr/>
        </p:nvSpPr>
        <p:spPr>
          <a:xfrm>
            <a:off x="733362" y="212546"/>
            <a:ext cx="7588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Optomechanical Swap + Cooling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6C0D48-AD73-667B-639A-D83B5C901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5149" y="1681944"/>
            <a:ext cx="3265602" cy="42099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572AF7-4E5C-ACBA-6A61-4CA0E18B3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297" y="1505208"/>
            <a:ext cx="2496947" cy="16874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1199295-2023-D4FE-9FD2-2672C13CA2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741" y="3301408"/>
            <a:ext cx="3846060" cy="27683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7FD8AF-9210-7F79-9D0F-AA9E832F72BB}"/>
              </a:ext>
            </a:extLst>
          </p:cNvPr>
          <p:cNvSpPr txBox="1"/>
          <p:nvPr/>
        </p:nvSpPr>
        <p:spPr>
          <a:xfrm>
            <a:off x="5303485" y="5956844"/>
            <a:ext cx="3018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Nature Physics 11, 635 (2015) </a:t>
            </a:r>
          </a:p>
          <a:p>
            <a:pPr algn="ctr"/>
            <a:r>
              <a:rPr lang="en-NL" i="1" dirty="0"/>
              <a:t>(NIST group)</a:t>
            </a:r>
            <a:endParaRPr lang="en-GB" i="1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496596-F513-6550-BE5B-6B3D0484A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B56FD-ACD4-3A41-9C30-13FAE0C42393}" type="slidenum">
              <a:rPr lang="en-NL" smtClean="0"/>
              <a:t>15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968669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Image" descr="Image"/>
          <p:cNvPicPr>
            <a:picLocks noChangeAspect="1"/>
          </p:cNvPicPr>
          <p:nvPr/>
        </p:nvPicPr>
        <p:blipFill>
          <a:blip r:embed="rId2"/>
          <a:srcRect l="32592"/>
          <a:stretch>
            <a:fillRect/>
          </a:stretch>
        </p:blipFill>
        <p:spPr>
          <a:xfrm>
            <a:off x="3025061" y="1199967"/>
            <a:ext cx="5652739" cy="3306572"/>
          </a:xfrm>
          <a:prstGeom prst="rect">
            <a:avLst/>
          </a:prstGeom>
          <a:ln w="3175">
            <a:miter lim="400000"/>
          </a:ln>
        </p:spPr>
      </p:pic>
      <p:sp>
        <p:nvSpPr>
          <p:cNvPr id="244" name="Square"/>
          <p:cNvSpPr/>
          <p:nvPr/>
        </p:nvSpPr>
        <p:spPr>
          <a:xfrm rot="18900000">
            <a:off x="2542916" y="2406769"/>
            <a:ext cx="892969" cy="892969"/>
          </a:xfrm>
          <a:prstGeom prst="rect">
            <a:avLst/>
          </a:prstGeom>
          <a:solidFill>
            <a:srgbClr val="FFFFFF"/>
          </a:solidFill>
          <a:ln w="3175">
            <a:miter lim="400000"/>
          </a:ln>
        </p:spPr>
        <p:txBody>
          <a:bodyPr lIns="0" tIns="0" rIns="0" bIns="0" anchor="ctr"/>
          <a:lstStyle/>
          <a:p>
            <a:pPr algn="ctr"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47"/>
          </a:p>
        </p:txBody>
      </p:sp>
      <p:pic>
        <p:nvPicPr>
          <p:cNvPr id="24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447" y="3320045"/>
            <a:ext cx="2053829" cy="375048"/>
          </a:xfrm>
          <a:prstGeom prst="rect">
            <a:avLst/>
          </a:prstGeom>
          <a:ln w="3175">
            <a:miter lim="400000"/>
          </a:ln>
        </p:spPr>
      </p:pic>
      <p:pic>
        <p:nvPicPr>
          <p:cNvPr id="246" name="pasted-movie.png" descr="pasted-movi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565" y="1247552"/>
            <a:ext cx="2573632" cy="1971402"/>
          </a:xfrm>
          <a:prstGeom prst="rect">
            <a:avLst/>
          </a:prstGeom>
          <a:ln w="3175">
            <a:miter lim="400000"/>
          </a:ln>
        </p:spPr>
      </p:pic>
      <p:pic>
        <p:nvPicPr>
          <p:cNvPr id="247" name="pasted-movie.png" descr="pasted-movi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565" y="4641327"/>
            <a:ext cx="2573632" cy="1766405"/>
          </a:xfrm>
          <a:prstGeom prst="rect">
            <a:avLst/>
          </a:prstGeom>
          <a:ln w="3175">
            <a:miter lim="400000"/>
          </a:ln>
        </p:spPr>
      </p:pic>
      <p:sp>
        <p:nvSpPr>
          <p:cNvPr id="248" name="Quantum Processor"/>
          <p:cNvSpPr txBox="1"/>
          <p:nvPr/>
        </p:nvSpPr>
        <p:spPr>
          <a:xfrm>
            <a:off x="592067" y="4290122"/>
            <a:ext cx="1778692" cy="29809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>
              <a:defRPr sz="2400"/>
            </a:lvl1pPr>
          </a:lstStyle>
          <a:p>
            <a:r>
              <a:rPr sz="1687"/>
              <a:t>Quantum Processor</a:t>
            </a:r>
          </a:p>
        </p:txBody>
      </p:sp>
      <p:sp>
        <p:nvSpPr>
          <p:cNvPr id="249" name="https://arxiv.org/abs/2406.03389v1"/>
          <p:cNvSpPr txBox="1"/>
          <p:nvPr/>
        </p:nvSpPr>
        <p:spPr>
          <a:xfrm>
            <a:off x="3939707" y="6403554"/>
            <a:ext cx="2650406" cy="25481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>
              <a:defRPr sz="2000"/>
            </a:lvl1pPr>
          </a:lstStyle>
          <a:p>
            <a:r>
              <a:rPr sz="1406"/>
              <a:t>https://arxiv.org/abs/2406.03389v1</a:t>
            </a:r>
          </a:p>
        </p:txBody>
      </p:sp>
      <p:pic>
        <p:nvPicPr>
          <p:cNvPr id="250" name="Screenshot 2025-02-02 at 17.23.56.png" descr="Screenshot 2025-02-02 at 17.23.5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6999" y="4997948"/>
            <a:ext cx="3722796" cy="1251630"/>
          </a:xfrm>
          <a:prstGeom prst="rect">
            <a:avLst/>
          </a:prstGeom>
          <a:ln w="3175">
            <a:miter lim="400000"/>
          </a:ln>
        </p:spPr>
      </p:pic>
      <p:sp>
        <p:nvSpPr>
          <p:cNvPr id="251" name="Microwave Quantum State Engineering"/>
          <p:cNvSpPr txBox="1"/>
          <p:nvPr/>
        </p:nvSpPr>
        <p:spPr>
          <a:xfrm>
            <a:off x="3599908" y="4603159"/>
            <a:ext cx="3478003" cy="29809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>
              <a:defRPr sz="2400"/>
            </a:lvl1pPr>
          </a:lstStyle>
          <a:p>
            <a:r>
              <a:rPr sz="1687"/>
              <a:t>Microwave Quantum State Engineering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62316F6-70E6-0AF3-3972-724E08F735E4}"/>
              </a:ext>
            </a:extLst>
          </p:cNvPr>
          <p:cNvSpPr txBox="1"/>
          <p:nvPr/>
        </p:nvSpPr>
        <p:spPr>
          <a:xfrm>
            <a:off x="733362" y="212546"/>
            <a:ext cx="7588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Circuit QED</a:t>
            </a:r>
            <a:endParaRPr lang="en-GB" sz="36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937" y="1199967"/>
            <a:ext cx="8385863" cy="3306572"/>
          </a:xfrm>
          <a:prstGeom prst="rect">
            <a:avLst/>
          </a:prstGeom>
          <a:ln w="3175">
            <a:miter lim="400000"/>
          </a:ln>
        </p:spPr>
      </p:pic>
      <p:pic>
        <p:nvPicPr>
          <p:cNvPr id="255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4580" y="1187464"/>
            <a:ext cx="2053829" cy="375048"/>
          </a:xfrm>
          <a:prstGeom prst="rect">
            <a:avLst/>
          </a:prstGeom>
          <a:ln w="3175">
            <a:miter lim="400000"/>
          </a:ln>
        </p:spPr>
      </p:pic>
      <p:pic>
        <p:nvPicPr>
          <p:cNvPr id="256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090" y="1367050"/>
            <a:ext cx="2053829" cy="429159"/>
          </a:xfrm>
          <a:prstGeom prst="rect">
            <a:avLst/>
          </a:prstGeom>
          <a:ln w="3175">
            <a:miter lim="400000"/>
          </a:ln>
        </p:spPr>
      </p:pic>
      <p:pic>
        <p:nvPicPr>
          <p:cNvPr id="257" name="Screenshot 2025-02-02 at 17.23.56.png" descr="Screenshot 2025-02-02 at 17.23.5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0427" y="4997948"/>
            <a:ext cx="3722796" cy="1251630"/>
          </a:xfrm>
          <a:prstGeom prst="rect">
            <a:avLst/>
          </a:prstGeom>
          <a:ln w="3175">
            <a:miter lim="400000"/>
          </a:ln>
        </p:spPr>
      </p:pic>
      <p:pic>
        <p:nvPicPr>
          <p:cNvPr id="258" name="mechanical_shroedinger_cat.gif" descr="mechanical_shroedinger_cat.gif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09282" y="5011324"/>
            <a:ext cx="3674637" cy="1224879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Make cavity cat"/>
          <p:cNvSpPr txBox="1"/>
          <p:nvPr/>
        </p:nvSpPr>
        <p:spPr>
          <a:xfrm>
            <a:off x="4618175" y="3604193"/>
            <a:ext cx="1301240" cy="23326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9050" tIns="19050" rIns="19050" bIns="19050" anchor="ctr">
            <a:spAutoFit/>
          </a:bodyPr>
          <a:lstStyle>
            <a:lvl1pPr algn="ctr"/>
          </a:lstStyle>
          <a:p>
            <a:r>
              <a:rPr sz="1266"/>
              <a:t>Make cavity cat</a:t>
            </a:r>
          </a:p>
        </p:txBody>
      </p:sp>
      <p:sp>
        <p:nvSpPr>
          <p:cNvPr id="260" name="Swap!"/>
          <p:cNvSpPr txBox="1"/>
          <p:nvPr/>
        </p:nvSpPr>
        <p:spPr>
          <a:xfrm>
            <a:off x="3203440" y="3491455"/>
            <a:ext cx="442493" cy="233269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>
              <a:defRPr>
                <a:solidFill>
                  <a:srgbClr val="72AE60"/>
                </a:solidFill>
              </a:defRPr>
            </a:lvl1pPr>
          </a:lstStyle>
          <a:p>
            <a:r>
              <a:rPr sz="1266"/>
              <a:t>Swap!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ACDCF0-6190-D6CD-41EF-2AEB418C0BC1}"/>
              </a:ext>
            </a:extLst>
          </p:cNvPr>
          <p:cNvSpPr txBox="1"/>
          <p:nvPr/>
        </p:nvSpPr>
        <p:spPr>
          <a:xfrm>
            <a:off x="733362" y="212546"/>
            <a:ext cx="7588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/>
              <a:t>cQED</a:t>
            </a:r>
            <a:r>
              <a:rPr lang="en-US" sz="3600" dirty="0"/>
              <a:t> for Mechanical Cats</a:t>
            </a:r>
            <a:endParaRPr lang="en-GB" sz="36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21B0DB-27DF-A596-C2C7-737D29BE0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CFA9F54-3705-8652-D030-C84E53C328F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Challenge: </a:t>
            </a:r>
            <a:r>
              <a:rPr lang="en-US" dirty="0" err="1"/>
              <a:t>cQED</a:t>
            </a:r>
            <a:r>
              <a:rPr lang="en-US" dirty="0"/>
              <a:t> + </a:t>
            </a:r>
            <a:r>
              <a:rPr lang="en-US" dirty="0" err="1"/>
              <a:t>Optomechanics</a:t>
            </a:r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49BE9F5-F9DB-76A2-728C-D1FAC02982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05477E1-6EE1-DD9E-3AC4-8460B5A23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B56FD-ACD4-3A41-9C30-13FAE0C42393}" type="slidenum">
              <a:rPr lang="en-NL" smtClean="0"/>
              <a:t>18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737192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53B1B8-18CF-D10F-A292-9F9B37336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B56FD-ACD4-3A41-9C30-13FAE0C42393}" type="slidenum">
              <a:rPr lang="en-NL" smtClean="0"/>
              <a:t>19</a:t>
            </a:fld>
            <a:endParaRPr lang="en-N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DBFF35-242C-CBFD-579C-33133F884489}"/>
              </a:ext>
            </a:extLst>
          </p:cNvPr>
          <p:cNvSpPr txBox="1"/>
          <p:nvPr/>
        </p:nvSpPr>
        <p:spPr>
          <a:xfrm>
            <a:off x="733362" y="212546"/>
            <a:ext cx="7588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Snake in the grass…</a:t>
            </a:r>
            <a:endParaRPr lang="en-GB" sz="3600" dirty="0"/>
          </a:p>
        </p:txBody>
      </p:sp>
      <p:pic>
        <p:nvPicPr>
          <p:cNvPr id="10" name="Picture 9" descr="A diagram of a microwave cavity&#10;&#10;AI-generated content may be incorrect.">
            <a:extLst>
              <a:ext uri="{FF2B5EF4-FFF2-40B4-BE49-F238E27FC236}">
                <a16:creationId xmlns:a16="http://schemas.microsoft.com/office/drawing/2014/main" id="{455C6188-0704-B62C-6FEA-26410B6F7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50" y="1018557"/>
            <a:ext cx="7772400" cy="5178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053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Screenshot 2024-09-16 at 14.53.21.png" descr="Screenshot 2024-09-16 at 14.53.21.png"/>
          <p:cNvPicPr>
            <a:picLocks noChangeAspect="1"/>
          </p:cNvPicPr>
          <p:nvPr/>
        </p:nvPicPr>
        <p:blipFill>
          <a:blip r:embed="rId2"/>
          <a:srcRect r="7831"/>
          <a:stretch>
            <a:fillRect/>
          </a:stretch>
        </p:blipFill>
        <p:spPr>
          <a:xfrm>
            <a:off x="-47170" y="-2385"/>
            <a:ext cx="9238340" cy="6341299"/>
          </a:xfrm>
          <a:prstGeom prst="rect">
            <a:avLst/>
          </a:prstGeom>
          <a:ln w="3175">
            <a:miter lim="400000"/>
          </a:ln>
        </p:spPr>
      </p:pic>
      <p:sp>
        <p:nvSpPr>
          <p:cNvPr id="173" name="https://steelelab.tudelft.nl/"/>
          <p:cNvSpPr txBox="1"/>
          <p:nvPr/>
        </p:nvSpPr>
        <p:spPr>
          <a:xfrm>
            <a:off x="6811713" y="6529225"/>
            <a:ext cx="2224841" cy="276551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9050" tIns="19050" rIns="19050" bIns="19050" anchor="ctr">
            <a:spAutoFit/>
          </a:bodyPr>
          <a:lstStyle>
            <a:lvl1pPr algn="ctr">
              <a:spcBef>
                <a:spcPts val="0"/>
              </a:spcBef>
              <a:defRPr sz="2200" i="1"/>
            </a:lvl1pPr>
          </a:lstStyle>
          <a:p>
            <a:r>
              <a:rPr sz="1547"/>
              <a:t>https://steelelab.tudelft.nl/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9D672E-5EFE-6DE5-0C5A-9F49BBF87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B56FD-ACD4-3A41-9C30-13FAE0C42393}" type="slidenum">
              <a:rPr lang="en-NL" smtClean="0"/>
              <a:t>20</a:t>
            </a:fld>
            <a:endParaRPr lang="en-NL"/>
          </a:p>
        </p:txBody>
      </p:sp>
      <p:pic>
        <p:nvPicPr>
          <p:cNvPr id="5" name="Picture 4" descr="A collage of images and text&#10;&#10;AI-generated content may be incorrect.">
            <a:extLst>
              <a:ext uri="{FF2B5EF4-FFF2-40B4-BE49-F238E27FC236}">
                <a16:creationId xmlns:a16="http://schemas.microsoft.com/office/drawing/2014/main" id="{B535F7A3-E064-C442-A0E4-580D45DC6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346" y="834412"/>
            <a:ext cx="8998654" cy="60235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CB4271-021C-F246-E324-95E931831272}"/>
              </a:ext>
            </a:extLst>
          </p:cNvPr>
          <p:cNvSpPr txBox="1"/>
          <p:nvPr/>
        </p:nvSpPr>
        <p:spPr>
          <a:xfrm>
            <a:off x="733362" y="212546"/>
            <a:ext cx="7588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Solutions?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8842273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46C2D7-8A66-EDDB-5C55-09C9061EE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B56FD-ACD4-3A41-9C30-13FAE0C42393}" type="slidenum">
              <a:rPr lang="en-NL" smtClean="0"/>
              <a:t>21</a:t>
            </a:fld>
            <a:endParaRPr lang="en-NL"/>
          </a:p>
        </p:txBody>
      </p:sp>
      <p:pic>
        <p:nvPicPr>
          <p:cNvPr id="3" name="9.jpg" descr="9.jpg">
            <a:extLst>
              <a:ext uri="{FF2B5EF4-FFF2-40B4-BE49-F238E27FC236}">
                <a16:creationId xmlns:a16="http://schemas.microsoft.com/office/drawing/2014/main" id="{80366764-8E3C-8891-4E46-2245B25CC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525" t="7408" r="6287"/>
          <a:stretch>
            <a:fillRect/>
          </a:stretch>
        </p:blipFill>
        <p:spPr>
          <a:xfrm>
            <a:off x="2327" y="0"/>
            <a:ext cx="9194797" cy="6858000"/>
          </a:xfrm>
          <a:prstGeom prst="rect">
            <a:avLst/>
          </a:prstGeom>
          <a:ln w="3175">
            <a:miter lim="400000"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BDE39B5-AAFA-4A3B-EBD5-6AF9B88BD30C}"/>
              </a:ext>
            </a:extLst>
          </p:cNvPr>
          <p:cNvSpPr txBox="1"/>
          <p:nvPr/>
        </p:nvSpPr>
        <p:spPr>
          <a:xfrm>
            <a:off x="1847606" y="5802353"/>
            <a:ext cx="563904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“Flux </a:t>
            </a:r>
            <a:r>
              <a:rPr lang="en-US" sz="3000" dirty="0" err="1">
                <a:solidFill>
                  <a:schemeClr val="bg1"/>
                </a:solidFill>
              </a:rPr>
              <a:t>optomechanics</a:t>
            </a:r>
            <a:r>
              <a:rPr lang="en-US" sz="3000" dirty="0">
                <a:solidFill>
                  <a:schemeClr val="bg1"/>
                </a:solidFill>
              </a:rPr>
              <a:t>” with SQUIDs</a:t>
            </a:r>
          </a:p>
        </p:txBody>
      </p:sp>
    </p:spTree>
    <p:extLst>
      <p:ext uri="{BB962C8B-B14F-4D97-AF65-F5344CB8AC3E}">
        <p14:creationId xmlns:p14="http://schemas.microsoft.com/office/powerpoint/2010/main" val="1310156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3D542A-0C03-6605-0A6F-5E574628F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B56FD-ACD4-3A41-9C30-13FAE0C42393}" type="slidenum">
              <a:rPr lang="en-NL" smtClean="0"/>
              <a:t>22</a:t>
            </a:fld>
            <a:endParaRPr lang="en-NL"/>
          </a:p>
        </p:txBody>
      </p:sp>
      <p:pic>
        <p:nvPicPr>
          <p:cNvPr id="4" name="Screenshot 2025-02-02 at 18.03.15.png" descr="Screenshot 2025-02-02 at 18.03.15.png">
            <a:extLst>
              <a:ext uri="{FF2B5EF4-FFF2-40B4-BE49-F238E27FC236}">
                <a16:creationId xmlns:a16="http://schemas.microsoft.com/office/drawing/2014/main" id="{D04E088C-550B-F28C-BC40-086A8B5C3E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524" r="1129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 w="3175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2D52CC-CA1F-F8CB-9003-61B4D0BA1FD3}"/>
              </a:ext>
            </a:extLst>
          </p:cNvPr>
          <p:cNvSpPr txBox="1"/>
          <p:nvPr/>
        </p:nvSpPr>
        <p:spPr>
          <a:xfrm>
            <a:off x="5639021" y="4444343"/>
            <a:ext cx="304762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</a:rPr>
              <a:t>Longitudinal </a:t>
            </a:r>
            <a:r>
              <a:rPr lang="en-US" sz="3000" dirty="0" err="1">
                <a:solidFill>
                  <a:schemeClr val="bg1"/>
                </a:solidFill>
              </a:rPr>
              <a:t>cQED</a:t>
            </a:r>
            <a:endParaRPr lang="en-US" sz="30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44124B-B70C-444B-1F34-89B63B2C393A}"/>
              </a:ext>
            </a:extLst>
          </p:cNvPr>
          <p:cNvSpPr txBox="1"/>
          <p:nvPr/>
        </p:nvSpPr>
        <p:spPr>
          <a:xfrm>
            <a:off x="5810321" y="5156022"/>
            <a:ext cx="28763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</a:rPr>
              <a:t>SQUID </a:t>
            </a:r>
            <a:r>
              <a:rPr lang="en-US" sz="2400" i="1" dirty="0" err="1">
                <a:solidFill>
                  <a:schemeClr val="bg1"/>
                </a:solidFill>
              </a:rPr>
              <a:t>Transmon</a:t>
            </a:r>
            <a:r>
              <a:rPr lang="en-US" sz="2400" i="1" dirty="0">
                <a:solidFill>
                  <a:schemeClr val="bg1"/>
                </a:solidFill>
              </a:rPr>
              <a:t> qubit with inductive parametric coupling</a:t>
            </a:r>
          </a:p>
        </p:txBody>
      </p:sp>
    </p:spTree>
    <p:extLst>
      <p:ext uri="{BB962C8B-B14F-4D97-AF65-F5344CB8AC3E}">
        <p14:creationId xmlns:p14="http://schemas.microsoft.com/office/powerpoint/2010/main" val="32416028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FC9811-69DA-E529-50DB-493FCF157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B56FD-ACD4-3A41-9C30-13FAE0C42393}" type="slidenum">
              <a:rPr lang="en-NL" smtClean="0"/>
              <a:t>23</a:t>
            </a:fld>
            <a:endParaRPr lang="en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64125B-4B14-2A84-5BB9-6FF047D27F5A}"/>
              </a:ext>
            </a:extLst>
          </p:cNvPr>
          <p:cNvSpPr txBox="1"/>
          <p:nvPr/>
        </p:nvSpPr>
        <p:spPr>
          <a:xfrm>
            <a:off x="733362" y="212546"/>
            <a:ext cx="7588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Superconducting Electromechanics</a:t>
            </a:r>
            <a:endParaRPr lang="en-GB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D19F32-64C6-1BF9-D7A0-7D9D673C36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73" t="19642" r="27185" b="22024"/>
          <a:stretch/>
        </p:blipFill>
        <p:spPr>
          <a:xfrm>
            <a:off x="467149" y="1132742"/>
            <a:ext cx="3666969" cy="2804200"/>
          </a:xfrm>
          <a:prstGeom prst="rect">
            <a:avLst/>
          </a:prstGeom>
        </p:spPr>
      </p:pic>
      <p:pic>
        <p:nvPicPr>
          <p:cNvPr id="5" name="mechanical_shroedinger_cat.gif" descr="mechanical_shroedinger_cat.gif">
            <a:extLst>
              <a:ext uri="{FF2B5EF4-FFF2-40B4-BE49-F238E27FC236}">
                <a16:creationId xmlns:a16="http://schemas.microsoft.com/office/drawing/2014/main" id="{976C5EB3-92DB-1E0E-F536-DD1B9117F9AC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67149" y="4258375"/>
            <a:ext cx="3838639" cy="1141454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Picture 6" descr="A diagram of a diagram of a function&#10;&#10;AI-generated content may be incorrect.">
            <a:extLst>
              <a:ext uri="{FF2B5EF4-FFF2-40B4-BE49-F238E27FC236}">
                <a16:creationId xmlns:a16="http://schemas.microsoft.com/office/drawing/2014/main" id="{500CEFAC-D6C3-EDA1-553C-1C47B7AA53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923742"/>
            <a:ext cx="4104851" cy="24325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CFC9DBD-FD20-9B5F-228A-9451ED98ABFC}"/>
              </a:ext>
            </a:extLst>
          </p:cNvPr>
          <p:cNvSpPr txBox="1"/>
          <p:nvPr/>
        </p:nvSpPr>
        <p:spPr>
          <a:xfrm>
            <a:off x="4955517" y="5636790"/>
            <a:ext cx="3337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Superpositions of masses approaching Planck mass scale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5C9DD2-8513-5822-031B-3A548CAC8466}"/>
              </a:ext>
            </a:extLst>
          </p:cNvPr>
          <p:cNvSpPr txBox="1"/>
          <p:nvPr/>
        </p:nvSpPr>
        <p:spPr>
          <a:xfrm>
            <a:off x="4489029" y="3593207"/>
            <a:ext cx="41878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Optomechanics</a:t>
            </a:r>
            <a:r>
              <a:rPr lang="en-US" dirty="0"/>
              <a:t> + </a:t>
            </a:r>
            <a:r>
              <a:rPr lang="en-US" dirty="0" err="1"/>
              <a:t>cQED</a:t>
            </a:r>
            <a:r>
              <a:rPr lang="en-US" dirty="0"/>
              <a:t>: </a:t>
            </a:r>
          </a:p>
          <a:p>
            <a:pPr algn="ctr"/>
            <a:r>
              <a:rPr lang="en-US" dirty="0"/>
              <a:t>Control and detection of mechanical quantum states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F4096A-14AF-E63D-4D67-370451D56A72}"/>
              </a:ext>
            </a:extLst>
          </p:cNvPr>
          <p:cNvSpPr txBox="1"/>
          <p:nvPr/>
        </p:nvSpPr>
        <p:spPr>
          <a:xfrm>
            <a:off x="4914032" y="4753498"/>
            <a:ext cx="3337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High mass, High coherence, and large quantum fluctuations</a:t>
            </a:r>
          </a:p>
        </p:txBody>
      </p:sp>
      <p:pic>
        <p:nvPicPr>
          <p:cNvPr id="1026" name="Picture 2" descr="logo NWO">
            <a:extLst>
              <a:ext uri="{FF2B5EF4-FFF2-40B4-BE49-F238E27FC236}">
                <a16:creationId xmlns:a16="http://schemas.microsoft.com/office/drawing/2014/main" id="{24F986B0-B4AF-77C8-61F2-9E2801F9F7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3" t="8582" r="31127" b="6716"/>
          <a:stretch>
            <a:fillRect/>
          </a:stretch>
        </p:blipFill>
        <p:spPr bwMode="auto">
          <a:xfrm>
            <a:off x="360146" y="5503999"/>
            <a:ext cx="746432" cy="1141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uropean Research Council (ERC) – Grants, Funding ...">
            <a:extLst>
              <a:ext uri="{FF2B5EF4-FFF2-40B4-BE49-F238E27FC236}">
                <a16:creationId xmlns:a16="http://schemas.microsoft.com/office/drawing/2014/main" id="{9301954B-BF83-FA2C-8341-F45CCC0F36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051" y="5430559"/>
            <a:ext cx="1176090" cy="118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6F6B3E8-C2BC-9680-6B44-C73113A64D40}"/>
              </a:ext>
            </a:extLst>
          </p:cNvPr>
          <p:cNvSpPr txBox="1"/>
          <p:nvPr/>
        </p:nvSpPr>
        <p:spPr>
          <a:xfrm>
            <a:off x="1223166" y="5503999"/>
            <a:ext cx="1462885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/>
              <a:t>Talent Program</a:t>
            </a:r>
          </a:p>
          <a:p>
            <a:r>
              <a:rPr lang="en-US" sz="2200" dirty="0"/>
              <a:t>(Vidi, Vici)</a:t>
            </a:r>
          </a:p>
        </p:txBody>
      </p:sp>
    </p:spTree>
    <p:extLst>
      <p:ext uri="{BB962C8B-B14F-4D97-AF65-F5344CB8AC3E}">
        <p14:creationId xmlns:p14="http://schemas.microsoft.com/office/powerpoint/2010/main" val="1330989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Screenshot 2019-12-01 at 22.55.26.png" descr="Screenshot 2019-12-01 at 22.55.2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17" y="269636"/>
            <a:ext cx="8891966" cy="6318728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E013DA-45C6-6B95-D504-4C9C7C635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B56FD-ACD4-3A41-9C30-13FAE0C42393}" type="slidenum">
              <a:rPr lang="en-NL" smtClean="0"/>
              <a:t>4</a:t>
            </a:fld>
            <a:endParaRPr lang="en-NL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E015F1-E342-0224-7439-5E47D2B46C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73" t="19642" r="27185" b="22024"/>
          <a:stretch/>
        </p:blipFill>
        <p:spPr>
          <a:xfrm>
            <a:off x="1387405" y="1201921"/>
            <a:ext cx="6340693" cy="48488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5E0614-21EA-36AE-67EE-BEE038FB1C14}"/>
              </a:ext>
            </a:extLst>
          </p:cNvPr>
          <p:cNvSpPr txBox="1"/>
          <p:nvPr/>
        </p:nvSpPr>
        <p:spPr>
          <a:xfrm>
            <a:off x="763463" y="250007"/>
            <a:ext cx="7588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Our platform: Mechanical Resonators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CBEF20-6D1E-BB53-9586-5B1F790F9DFD}"/>
              </a:ext>
            </a:extLst>
          </p:cNvPr>
          <p:cNvSpPr txBox="1"/>
          <p:nvPr/>
        </p:nvSpPr>
        <p:spPr>
          <a:xfrm>
            <a:off x="501856" y="6201891"/>
            <a:ext cx="7850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Metallized Silicon Nitride Membrane</a:t>
            </a:r>
            <a:endParaRPr lang="en-NL" sz="2400" dirty="0"/>
          </a:p>
        </p:txBody>
      </p:sp>
    </p:spTree>
    <p:extLst>
      <p:ext uri="{BB962C8B-B14F-4D97-AF65-F5344CB8AC3E}">
        <p14:creationId xmlns:p14="http://schemas.microsoft.com/office/powerpoint/2010/main" val="2434622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E01E17-E064-E0A6-5DDC-0DCDF0D68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B56FD-ACD4-3A41-9C30-13FAE0C42393}" type="slidenum">
              <a:rPr lang="en-NL" smtClean="0"/>
              <a:t>5</a:t>
            </a:fld>
            <a:endParaRPr lang="en-NL"/>
          </a:p>
        </p:txBody>
      </p:sp>
      <p:pic>
        <p:nvPicPr>
          <p:cNvPr id="3" name="Picture 2" descr="A circular white line on a gray surface&#10;&#10;AI-generated content may be incorrect.">
            <a:extLst>
              <a:ext uri="{FF2B5EF4-FFF2-40B4-BE49-F238E27FC236}">
                <a16:creationId xmlns:a16="http://schemas.microsoft.com/office/drawing/2014/main" id="{FD76CE1C-76CE-6D0A-4FBC-AC803C5D3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203" y="1179213"/>
            <a:ext cx="7390838" cy="48942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28F892-363A-B32F-83FA-7F6F2FB57033}"/>
              </a:ext>
            </a:extLst>
          </p:cNvPr>
          <p:cNvSpPr txBox="1"/>
          <p:nvPr/>
        </p:nvSpPr>
        <p:spPr>
          <a:xfrm>
            <a:off x="763463" y="250007"/>
            <a:ext cx="7588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Our platform: Mechanical Resonators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4A6D15-8BFD-918B-1691-9C75D9E9F5AD}"/>
              </a:ext>
            </a:extLst>
          </p:cNvPr>
          <p:cNvSpPr txBox="1"/>
          <p:nvPr/>
        </p:nvSpPr>
        <p:spPr>
          <a:xfrm>
            <a:off x="961203" y="6259811"/>
            <a:ext cx="7850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Aluminum Plate Resonators</a:t>
            </a:r>
            <a:endParaRPr lang="en-NL" sz="2400" dirty="0"/>
          </a:p>
        </p:txBody>
      </p:sp>
    </p:spTree>
    <p:extLst>
      <p:ext uri="{BB962C8B-B14F-4D97-AF65-F5344CB8AC3E}">
        <p14:creationId xmlns:p14="http://schemas.microsoft.com/office/powerpoint/2010/main" val="3284512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30F6C8-11F9-837B-6F89-A3136ACEA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26EBCF-21EC-32A3-54C9-1F30ABBC9E91}"/>
              </a:ext>
            </a:extLst>
          </p:cNvPr>
          <p:cNvSpPr txBox="1"/>
          <p:nvPr/>
        </p:nvSpPr>
        <p:spPr>
          <a:xfrm>
            <a:off x="763463" y="250007"/>
            <a:ext cx="7588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Goal: Quantum Superpositions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EBEABE-8C7C-96D7-DEAF-FA109992D017}"/>
              </a:ext>
            </a:extLst>
          </p:cNvPr>
          <p:cNvSpPr txBox="1"/>
          <p:nvPr/>
        </p:nvSpPr>
        <p:spPr>
          <a:xfrm>
            <a:off x="687417" y="5371566"/>
            <a:ext cx="78501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400" dirty="0"/>
              <a:t>Make “mechanical</a:t>
            </a:r>
            <a:r>
              <a:rPr lang="en-NL" sz="2400"/>
              <a:t>” Schroedinger cat</a:t>
            </a:r>
            <a:r>
              <a:rPr lang="en-US" sz="2400" dirty="0"/>
              <a:t> </a:t>
            </a:r>
            <a:r>
              <a:rPr lang="en-NL" sz="2400"/>
              <a:t>in </a:t>
            </a:r>
            <a:r>
              <a:rPr lang="en-NL" sz="2400" dirty="0"/>
              <a:t>membrane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8AB069-EC0E-F86F-BBE0-35BA13434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B56FD-ACD4-3A41-9C30-13FAE0C42393}" type="slidenum">
              <a:rPr lang="en-NL" smtClean="0"/>
              <a:t>6</a:t>
            </a:fld>
            <a:endParaRPr lang="en-NL"/>
          </a:p>
        </p:txBody>
      </p:sp>
      <p:pic>
        <p:nvPicPr>
          <p:cNvPr id="9" name="mechanical_shroedinger_cat" descr="mechanical_shroedinger_cat">
            <a:hlinkClick r:id="" action="ppaction://media"/>
            <a:extLst>
              <a:ext uri="{FF2B5EF4-FFF2-40B4-BE49-F238E27FC236}">
                <a16:creationId xmlns:a16="http://schemas.microsoft.com/office/drawing/2014/main" id="{1B7EB2F3-C1B9-0AAB-0F39-7CB6434295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3860" y="1422195"/>
            <a:ext cx="8237301" cy="342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91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pasted-movie.png" descr="pasted-movi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459" y="1209975"/>
            <a:ext cx="8091082" cy="5001612"/>
          </a:xfrm>
          <a:prstGeom prst="rect">
            <a:avLst/>
          </a:prstGeom>
          <a:ln w="3175">
            <a:miter lim="400000"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73A96A-A02C-530E-7740-E2F722B3C58A}"/>
              </a:ext>
            </a:extLst>
          </p:cNvPr>
          <p:cNvSpPr txBox="1"/>
          <p:nvPr/>
        </p:nvSpPr>
        <p:spPr>
          <a:xfrm>
            <a:off x="763463" y="250007"/>
            <a:ext cx="7588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How? “Cat” Interferometry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DFCCD1F-0F1D-A141-93A7-001831A86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DB56FD-ACD4-3A41-9C30-13FAE0C42393}" type="slidenum">
              <a:rPr lang="en-NL" smtClean="0"/>
              <a:t>8</a:t>
            </a:fld>
            <a:endParaRPr lang="en-NL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9172DF-8758-7341-ADE0-B6BC70346E36}"/>
              </a:ext>
            </a:extLst>
          </p:cNvPr>
          <p:cNvSpPr txBox="1"/>
          <p:nvPr/>
        </p:nvSpPr>
        <p:spPr>
          <a:xfrm>
            <a:off x="763463" y="250007"/>
            <a:ext cx="7588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What can we test?</a:t>
            </a:r>
          </a:p>
        </p:txBody>
      </p:sp>
      <p:pic>
        <p:nvPicPr>
          <p:cNvPr id="4" name="illustrations_B1 time dilation.png" descr="illustrations_B1 time dilation.png">
            <a:extLst>
              <a:ext uri="{FF2B5EF4-FFF2-40B4-BE49-F238E27FC236}">
                <a16:creationId xmlns:a16="http://schemas.microsoft.com/office/drawing/2014/main" id="{9F04482A-080F-6C9D-BBC7-7CE282305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2" y="1162259"/>
            <a:ext cx="6146740" cy="5194092"/>
          </a:xfrm>
          <a:prstGeom prst="rect">
            <a:avLst/>
          </a:prstGeom>
          <a:ln w="3175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2B5AC6D-73FC-5239-5A22-8B3FC97EAACE}"/>
              </a:ext>
            </a:extLst>
          </p:cNvPr>
          <p:cNvSpPr txBox="1"/>
          <p:nvPr/>
        </p:nvSpPr>
        <p:spPr>
          <a:xfrm>
            <a:off x="6282429" y="1978989"/>
            <a:ext cx="24084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Diosi</a:t>
            </a:r>
            <a:r>
              <a:rPr lang="en-US" sz="2800" dirty="0"/>
              <a:t>-Penrose timescale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575695-FFA8-A055-BEA9-3FF73FFD11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2199" y="3654649"/>
            <a:ext cx="2538671" cy="115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064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50A8CB2-C5AB-7A7C-C61B-DE6D467138BC}"/>
              </a:ext>
            </a:extLst>
          </p:cNvPr>
          <p:cNvSpPr/>
          <p:nvPr/>
        </p:nvSpPr>
        <p:spPr>
          <a:xfrm>
            <a:off x="274508" y="3746737"/>
            <a:ext cx="8641283" cy="2359435"/>
          </a:xfrm>
          <a:prstGeom prst="rect">
            <a:avLst/>
          </a:prstGeom>
          <a:solidFill>
            <a:srgbClr val="DEE8FF"/>
          </a:solidFill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BA7BD2-E8A2-3B74-AAEA-EFBE9E238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92875"/>
            <a:ext cx="2057400" cy="365125"/>
          </a:xfrm>
        </p:spPr>
        <p:txBody>
          <a:bodyPr/>
          <a:lstStyle/>
          <a:p>
            <a:fld id="{ACDB56FD-ACD4-3A41-9C30-13FAE0C42393}" type="slidenum">
              <a:rPr lang="en-NL" smtClean="0"/>
              <a:t>9</a:t>
            </a:fld>
            <a:endParaRPr lang="en-NL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486B01-8C86-5D88-03EC-1F3C2F074EE5}"/>
              </a:ext>
            </a:extLst>
          </p:cNvPr>
          <p:cNvSpPr txBox="1"/>
          <p:nvPr/>
        </p:nvSpPr>
        <p:spPr>
          <a:xfrm>
            <a:off x="763463" y="250007"/>
            <a:ext cx="75885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200" dirty="0"/>
              <a:t>What do you need?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87C5FC-796C-C429-11F4-AB8944E3BBE0}"/>
              </a:ext>
            </a:extLst>
          </p:cNvPr>
          <p:cNvSpPr txBox="1"/>
          <p:nvPr/>
        </p:nvSpPr>
        <p:spPr>
          <a:xfrm>
            <a:off x="4898342" y="1268528"/>
            <a:ext cx="23175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40FF"/>
                </a:solidFill>
              </a:rPr>
              <a:t>Large Mass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D44AC4-F90C-B2EF-C1F2-3213D1F621F9}"/>
              </a:ext>
            </a:extLst>
          </p:cNvPr>
          <p:cNvSpPr txBox="1"/>
          <p:nvPr/>
        </p:nvSpPr>
        <p:spPr>
          <a:xfrm>
            <a:off x="4898342" y="2548992"/>
            <a:ext cx="32011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High Coherence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D7651C-B097-A082-6540-6845A7CA9E9F}"/>
              </a:ext>
            </a:extLst>
          </p:cNvPr>
          <p:cNvSpPr txBox="1"/>
          <p:nvPr/>
        </p:nvSpPr>
        <p:spPr>
          <a:xfrm>
            <a:off x="4898342" y="1908760"/>
            <a:ext cx="39942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432FF"/>
                </a:solidFill>
              </a:rPr>
              <a:t>Large Superposition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F8C1EF-100F-CCD1-CEE1-5C9B4E02BAAD}"/>
              </a:ext>
            </a:extLst>
          </p:cNvPr>
          <p:cNvSpPr txBox="1"/>
          <p:nvPr/>
        </p:nvSpPr>
        <p:spPr>
          <a:xfrm>
            <a:off x="405408" y="3802733"/>
            <a:ext cx="2458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i="1" dirty="0"/>
              <a:t>Challenge: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A97571-A896-EC04-8208-B723715295EF}"/>
              </a:ext>
            </a:extLst>
          </p:cNvPr>
          <p:cNvSpPr txBox="1"/>
          <p:nvPr/>
        </p:nvSpPr>
        <p:spPr>
          <a:xfrm>
            <a:off x="405408" y="4695193"/>
            <a:ext cx="83124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How to make </a:t>
            </a:r>
            <a:r>
              <a:rPr lang="en-GB" sz="3600" b="1" dirty="0"/>
              <a:t>large enough superpositions </a:t>
            </a:r>
            <a:r>
              <a:rPr lang="en-GB" sz="3600" dirty="0"/>
              <a:t>of </a:t>
            </a:r>
            <a:r>
              <a:rPr lang="en-GB" sz="3600" b="1" dirty="0"/>
              <a:t>heavy</a:t>
            </a:r>
            <a:r>
              <a:rPr lang="en-GB" sz="3600" dirty="0"/>
              <a:t> and </a:t>
            </a:r>
            <a:r>
              <a:rPr lang="en-GB" sz="3600" b="1" dirty="0"/>
              <a:t>coherent</a:t>
            </a:r>
            <a:r>
              <a:rPr lang="en-GB" sz="3600" dirty="0"/>
              <a:t> enough objects? </a:t>
            </a:r>
            <a:endParaRPr lang="en-GB" sz="3600" i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48BBE70-7927-BEAF-AD90-07A6019D8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421" y="1937127"/>
            <a:ext cx="3081286" cy="642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7712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5003</TotalTime>
  <Words>381</Words>
  <Application>Microsoft Macintosh PowerPoint</Application>
  <PresentationFormat>On-screen Show (4:3)</PresentationFormat>
  <Paragraphs>92</Paragraphs>
  <Slides>23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Creating and measuring superpositions</vt:lpstr>
      <vt:lpstr>PowerPoint Presentation</vt:lpstr>
      <vt:lpstr>PowerPoint Presentation</vt:lpstr>
      <vt:lpstr>PowerPoint Presentation</vt:lpstr>
      <vt:lpstr>PowerPoint Presentation</vt:lpstr>
      <vt:lpstr>Challenge: cQED + Optomechanics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 </dc:creator>
  <cp:lastModifiedBy>Gary Steele</cp:lastModifiedBy>
  <cp:revision>43</cp:revision>
  <cp:lastPrinted>2022-01-13T09:37:05Z</cp:lastPrinted>
  <dcterms:created xsi:type="dcterms:W3CDTF">2021-12-18T21:12:11Z</dcterms:created>
  <dcterms:modified xsi:type="dcterms:W3CDTF">2025-07-08T07:54:09Z</dcterms:modified>
</cp:coreProperties>
</file>