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72" r:id="rId5"/>
    <p:sldId id="273" r:id="rId6"/>
    <p:sldId id="259" r:id="rId7"/>
    <p:sldId id="277" r:id="rId8"/>
    <p:sldId id="262" r:id="rId9"/>
    <p:sldId id="260" r:id="rId10"/>
    <p:sldId id="263" r:id="rId11"/>
    <p:sldId id="261" r:id="rId12"/>
    <p:sldId id="264" r:id="rId13"/>
    <p:sldId id="265" r:id="rId14"/>
    <p:sldId id="266" r:id="rId15"/>
    <p:sldId id="269" r:id="rId16"/>
    <p:sldId id="276" r:id="rId17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1651"/>
    <a:srgbClr val="74B335"/>
    <a:srgbClr val="F2A123"/>
    <a:srgbClr val="FF9300"/>
    <a:srgbClr val="009051"/>
    <a:srgbClr val="FF8AD8"/>
    <a:srgbClr val="945200"/>
    <a:srgbClr val="521B93"/>
    <a:srgbClr val="011893"/>
    <a:srgbClr val="0054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72"/>
    <p:restoredTop sz="85108"/>
  </p:normalViewPr>
  <p:slideViewPr>
    <p:cSldViewPr snapToGrid="0">
      <p:cViewPr varScale="1">
        <p:scale>
          <a:sx n="102" d="100"/>
          <a:sy n="102" d="100"/>
        </p:scale>
        <p:origin x="95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681FEE-706E-1C42-AA37-BE48A981633A}" type="datetimeFigureOut">
              <a:rPr kumimoji="1" lang="ja-JP" altLang="en-US" smtClean="0"/>
              <a:t>2025/7/7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19A396-D6C3-4E46-AB35-ED2459D76B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8233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19A396-D6C3-4E46-AB35-ED2459D76B75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87974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19A396-D6C3-4E46-AB35-ED2459D76B75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46468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19A396-D6C3-4E46-AB35-ED2459D76B75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22055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19A396-D6C3-4E46-AB35-ED2459D76B75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45510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19A396-D6C3-4E46-AB35-ED2459D76B75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90568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19A396-D6C3-4E46-AB35-ED2459D76B75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43604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19A396-D6C3-4E46-AB35-ED2459D76B75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08175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Low energy limit</a:t>
            </a:r>
            <a:r>
              <a:rPr kumimoji="1" lang="ja-JP" altLang="en-US"/>
              <a:t>の説明を練習する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en-US" altLang="ja-JP" dirty="0"/>
              <a:t>It is not surprising, because the original motivation of these proposals is to detect the quantum and gravitational effects in the low energy regime that is accessible in laboratory experiments.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19A396-D6C3-4E46-AB35-ED2459D76B75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42191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19A396-D6C3-4E46-AB35-ED2459D76B75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43601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GCE</a:t>
            </a:r>
            <a:r>
              <a:rPr kumimoji="1" lang="ja-JP" altLang="en-US"/>
              <a:t>の説明を練習する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en-US" altLang="ja-JP" dirty="0"/>
              <a:t>Gravitomagnetic clock effect is one of the phenomena that is caused by the frame dragging effect.</a:t>
            </a:r>
          </a:p>
          <a:p>
            <a:r>
              <a:rPr kumimoji="1" lang="en-US" altLang="ja-JP" dirty="0"/>
              <a:t>Suppose that there is a mass rotating along a fixed axis, and a clock passes nearby .</a:t>
            </a:r>
          </a:p>
          <a:p>
            <a:r>
              <a:rPr kumimoji="1" lang="en-US" altLang="ja-JP" dirty="0"/>
              <a:t>Then, the proper time that the clock ticks is shorter for the corotating orbit, and longer for the counterrotating orbit.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19A396-D6C3-4E46-AB35-ED2459D76B75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8710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19A396-D6C3-4E46-AB35-ED2459D76B75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79908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The detection probabilities are calculated in this way and are depicted in the graph.</a:t>
            </a:r>
          </a:p>
          <a:p>
            <a:r>
              <a:rPr kumimoji="1" lang="en-US" altLang="ja-JP" dirty="0"/>
              <a:t>The first cosine term represents the amplitude modulation and the second term represents the phase shift due to the proper time difference.</a:t>
            </a:r>
          </a:p>
          <a:p>
            <a:r>
              <a:rPr kumimoji="1" lang="en-US" altLang="ja-JP" dirty="0"/>
              <a:t>If delta E=0, there is no clock degree of freedom and no amplitude modulation, while if delta E is not zero there is an amplitude modulation.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19A396-D6C3-4E46-AB35-ED2459D76B75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19335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Now we adapt the previous interferometry experiment to the GME experiment.</a:t>
            </a:r>
          </a:p>
          <a:p>
            <a:endParaRPr kumimoji="1" lang="en-US" altLang="ja-JP" dirty="0"/>
          </a:p>
          <a:p>
            <a:r>
              <a:rPr kumimoji="1" lang="en-US" altLang="ja-JP" dirty="0"/>
              <a:t>One is the assumption of “superposition of classical gravitational fields”.</a:t>
            </a:r>
          </a:p>
          <a:p>
            <a:r>
              <a:rPr kumimoji="1" lang="en-US" altLang="ja-JP" dirty="0"/>
              <a:t>This means that the state of the gravitational field is represented as superpositions of classical configurations of the field, and each configuration is described by general relativity.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19A396-D6C3-4E46-AB35-ED2459D76B75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07754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In the circuit model, the situation is represented like this.</a:t>
            </a:r>
          </a:p>
          <a:p>
            <a:r>
              <a:rPr kumimoji="1" lang="en-US" altLang="ja-JP" dirty="0"/>
              <a:t>We have three qubits, which is the rotational direction of the source mass, the path and clock degrees of freedom of the particle.</a:t>
            </a:r>
          </a:p>
          <a:p>
            <a:r>
              <a:rPr kumimoji="1" lang="en-US" altLang="ja-JP" dirty="0"/>
              <a:t>The interaction is described as the controlled-controlled phase gate.</a:t>
            </a:r>
          </a:p>
          <a:p>
            <a:r>
              <a:rPr kumimoji="1" lang="en-US" altLang="ja-JP" dirty="0"/>
              <a:t>The entanglement between S and PC is just the Shannon entropy of the detection probability.</a:t>
            </a:r>
          </a:p>
          <a:p>
            <a:r>
              <a:rPr kumimoji="1" lang="en-US" altLang="ja-JP" dirty="0"/>
              <a:t>The entanglement between S and P is calculated in this way, and both are shown in the graph.</a:t>
            </a:r>
          </a:p>
          <a:p>
            <a:r>
              <a:rPr kumimoji="1" lang="en-US" altLang="ja-JP" dirty="0"/>
              <a:t>If delta E=0, the two entanglement coincide and there is no modulation, and if delta E is not zero, there is an amplitude modulation.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19A396-D6C3-4E46-AB35-ED2459D76B75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9414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4A05DBF-F398-3C24-176D-1C376E31AF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828429C-7CFC-07B9-3C0D-9B5A1966CF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2BE4F2A-289B-DD65-8ED9-9CC72FB59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90FCD-17A4-BB40-BDAD-E4DD4803AF99}" type="datetimeFigureOut">
              <a:rPr kumimoji="1" lang="ja-JP" altLang="en-US" smtClean="0"/>
              <a:t>2025/7/7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5818B08-FBE8-BC18-61B0-D03D8EA16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062A5C0-AD6D-BADD-FC9A-79083D49D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EE029-77C9-634B-9815-B431BD0892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4505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5FDD319-603F-9924-F1A7-BF3E9EDB0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5B7DD12-CF41-3041-360E-28FBD146D2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D6DC6CB-6B12-1636-8E53-589A03ED9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90FCD-17A4-BB40-BDAD-E4DD4803AF99}" type="datetimeFigureOut">
              <a:rPr kumimoji="1" lang="ja-JP" altLang="en-US" smtClean="0"/>
              <a:t>2025/7/7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F317BDF-A525-0404-735B-719F9F99E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78AC472-4FCE-4D3A-034A-8DB8A59F1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EE029-77C9-634B-9815-B431BD0892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5137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F31A3114-6052-78FE-DA7E-066D4EFBA7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9CCB003-6298-56D9-4AA0-5C9D0289F6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0F89192-3579-99E7-30F3-B7562CAA4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90FCD-17A4-BB40-BDAD-E4DD4803AF99}" type="datetimeFigureOut">
              <a:rPr kumimoji="1" lang="ja-JP" altLang="en-US" smtClean="0"/>
              <a:t>2025/7/7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3A4ED11-7ABD-0571-605C-877B8E17C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6FAD509-9204-0063-88E2-2AE9DEC9E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EE029-77C9-634B-9815-B431BD0892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7057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27B5716-8FC9-304E-09F9-0903E266B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4FA0F8F-6F28-1770-4082-BFBA89101A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EB63AC9-A09D-46A8-D3D9-29B71ECAE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90FCD-17A4-BB40-BDAD-E4DD4803AF99}" type="datetimeFigureOut">
              <a:rPr kumimoji="1" lang="ja-JP" altLang="en-US" smtClean="0"/>
              <a:t>2025/7/7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2C59738-A982-BBD2-031C-F11F144FE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6BF5CD4-D328-C6ED-C8D7-E393699A7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EE029-77C9-634B-9815-B431BD0892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9021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ED91DF4-9A03-DE85-8028-1A8349E4E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01760EE-6EEC-8765-37FC-2960698BFC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ADCB11D-A70E-5DBE-E5B1-0231F1363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90FCD-17A4-BB40-BDAD-E4DD4803AF99}" type="datetimeFigureOut">
              <a:rPr kumimoji="1" lang="ja-JP" altLang="en-US" smtClean="0"/>
              <a:t>2025/7/7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518D65F-02EB-EDA5-8DA5-B35E77EAA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EE654FA-32E3-C49A-5D6B-8C52EC5B0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EE029-77C9-634B-9815-B431BD0892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8585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2F03967-E777-9761-8081-0C3E4EA38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DF7D08C-1780-E4BA-41C0-C84349D91D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009A279C-E5D5-D8E4-9891-541009DAA1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416526C-36C7-E8F5-B2F0-A188F48E7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90FCD-17A4-BB40-BDAD-E4DD4803AF99}" type="datetimeFigureOut">
              <a:rPr kumimoji="1" lang="ja-JP" altLang="en-US" smtClean="0"/>
              <a:t>2025/7/7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8A93EB6-D980-904B-7B81-4EE20B54B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5CB6A98-DB2B-FB27-9524-FD55D6B91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EE029-77C9-634B-9815-B431BD0892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1812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3451695-720D-CB32-BC88-E2711289A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4AF4485-7DBB-1575-3D9D-FC959019CA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4E369FF-315C-7596-10D1-A74488AB3D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59347096-C28C-DE70-A541-DEE76C3EFA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157408A3-D6B2-EDD4-404F-A5BC5CA651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258EE9B8-FA49-C7EB-81C0-D96E5E1F0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90FCD-17A4-BB40-BDAD-E4DD4803AF99}" type="datetimeFigureOut">
              <a:rPr kumimoji="1" lang="ja-JP" altLang="en-US" smtClean="0"/>
              <a:t>2025/7/7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2E5D7A3A-B1E4-8444-1A0A-E58AAE043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14EE7CC6-7D48-6A00-C543-30EDAF881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EE029-77C9-634B-9815-B431BD0892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3678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7E1DD8C-281B-2C87-E1BB-951C189C9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F6044505-D844-2B77-E1D1-80A986DD4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90FCD-17A4-BB40-BDAD-E4DD4803AF99}" type="datetimeFigureOut">
              <a:rPr kumimoji="1" lang="ja-JP" altLang="en-US" smtClean="0"/>
              <a:t>2025/7/7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FAF6253-DA2C-61EA-37BD-2F63D789B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5C20033C-7C1D-C8F8-1CB8-72C60881A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EE029-77C9-634B-9815-B431BD0892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8826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BD13A2E9-1345-8E68-78CA-5426F222F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90FCD-17A4-BB40-BDAD-E4DD4803AF99}" type="datetimeFigureOut">
              <a:rPr kumimoji="1" lang="ja-JP" altLang="en-US" smtClean="0"/>
              <a:t>2025/7/7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1800219B-C0EB-290C-CE5E-561D7288C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0F5AC76-6F8A-7E69-5B17-44DE7B10B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EE029-77C9-634B-9815-B431BD0892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8911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D543052-29AE-5783-7E71-45306413F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2380B9F-2E55-04DA-8023-EBC5305329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6E5DAB00-BB81-3F6E-964F-B1F7BA50F5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2787C46-82DF-9A9F-E119-762FD28AD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90FCD-17A4-BB40-BDAD-E4DD4803AF99}" type="datetimeFigureOut">
              <a:rPr kumimoji="1" lang="ja-JP" altLang="en-US" smtClean="0"/>
              <a:t>2025/7/7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E9C1C11-B09E-6C68-73D4-240CAFDB5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A6198C4-7BBF-A500-ED61-237EBB374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EE029-77C9-634B-9815-B431BD0892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0805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ECC49A-9EC7-EF25-EF4C-0ACCA683C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01E3C150-C3FA-FD28-1DDC-635A45E600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51AD21F-23D6-52CC-97FF-93BBDC9864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C093015-4E0A-EA72-0125-04C568876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90FCD-17A4-BB40-BDAD-E4DD4803AF99}" type="datetimeFigureOut">
              <a:rPr kumimoji="1" lang="ja-JP" altLang="en-US" smtClean="0"/>
              <a:t>2025/7/7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55B3341-3AE2-B71D-B63D-AC2498FCA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805AA25-A71E-ABD3-FD6A-E282EE1B3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EE029-77C9-634B-9815-B431BD0892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1055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CAE2CA13-9185-94A1-A99D-99917335C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F048B81-7871-4759-E362-83409BD401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8083844-7E8E-F90B-2328-439B843C3F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2590FCD-17A4-BB40-BDAD-E4DD4803AF99}" type="datetimeFigureOut">
              <a:rPr kumimoji="1" lang="ja-JP" altLang="en-US" smtClean="0"/>
              <a:t>2025/7/7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9AEA33A-6E86-14B0-3320-92125385E0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AD8102A-DB17-DAE8-3A9B-04D186910F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FEEE029-77C9-634B-9815-B431BD0892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1793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5.png"/><Relationship Id="rId7" Type="http://schemas.openxmlformats.org/officeDocument/2006/relationships/image" Target="../media/image11.emf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0.png"/><Relationship Id="rId11" Type="http://schemas.openxmlformats.org/officeDocument/2006/relationships/image" Target="../media/image29.png"/><Relationship Id="rId5" Type="http://schemas.openxmlformats.org/officeDocument/2006/relationships/image" Target="../media/image210.png"/><Relationship Id="rId10" Type="http://schemas.openxmlformats.org/officeDocument/2006/relationships/image" Target="../media/image28.png"/><Relationship Id="rId4" Type="http://schemas.openxmlformats.org/officeDocument/2006/relationships/image" Target="../media/image200.png"/><Relationship Id="rId9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3" Type="http://schemas.openxmlformats.org/officeDocument/2006/relationships/image" Target="../media/image33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2.png"/><Relationship Id="rId10" Type="http://schemas.openxmlformats.org/officeDocument/2006/relationships/image" Target="../media/image38.png"/><Relationship Id="rId4" Type="http://schemas.openxmlformats.org/officeDocument/2006/relationships/image" Target="../media/image12.emf"/><Relationship Id="rId9" Type="http://schemas.openxmlformats.org/officeDocument/2006/relationships/image" Target="../media/image13.emf"/><Relationship Id="rId14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5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13" Type="http://schemas.openxmlformats.org/officeDocument/2006/relationships/image" Target="../media/image9.png"/><Relationship Id="rId3" Type="http://schemas.openxmlformats.org/officeDocument/2006/relationships/image" Target="../media/image11.png"/><Relationship Id="rId7" Type="http://schemas.openxmlformats.org/officeDocument/2006/relationships/image" Target="../media/image9.sv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5.png"/><Relationship Id="rId5" Type="http://schemas.openxmlformats.org/officeDocument/2006/relationships/image" Target="../media/image12.png"/><Relationship Id="rId10" Type="http://schemas.openxmlformats.org/officeDocument/2006/relationships/image" Target="../media/image14.png"/><Relationship Id="rId4" Type="http://schemas.openxmlformats.org/officeDocument/2006/relationships/image" Target="../media/image110.png"/><Relationship Id="rId9" Type="http://schemas.openxmlformats.org/officeDocument/2006/relationships/image" Target="../media/image13.png"/><Relationship Id="rId1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image" Target="../media/image19.png"/><Relationship Id="rId10" Type="http://schemas.openxmlformats.org/officeDocument/2006/relationships/image" Target="../media/image22.png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1BA7680-B1FB-4B6B-2155-45DD5D6C4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さまざまな種類の時計">
            <a:extLst>
              <a:ext uri="{FF2B5EF4-FFF2-40B4-BE49-F238E27FC236}">
                <a16:creationId xmlns:a16="http://schemas.microsoft.com/office/drawing/2014/main" id="{EDB26E33-D029-C1B0-603F-B9EC8D7589C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0" y="-1"/>
            <a:ext cx="12191980" cy="685800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9CCD9CD-49AE-3D3E-923B-81ECD3FBF7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332383"/>
            <a:ext cx="12192000" cy="4525617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55000">
                <a:srgbClr val="000000">
                  <a:alpha val="35000"/>
                </a:srgbClr>
              </a:gs>
              <a:gs pos="100000">
                <a:srgbClr val="000000">
                  <a:alpha val="45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8E1C2696-C014-7C8A-BCC0-6EA573E563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4505" y="3701047"/>
            <a:ext cx="9366988" cy="2052982"/>
          </a:xfrm>
          <a:solidFill>
            <a:srgbClr val="7030A0">
              <a:alpha val="90196"/>
            </a:srgbClr>
          </a:solidFill>
        </p:spPr>
        <p:txBody>
          <a:bodyPr anchor="ctr" anchorCtr="1">
            <a:normAutofit fontScale="90000"/>
          </a:bodyPr>
          <a:lstStyle/>
          <a:p>
            <a:pPr algn="l">
              <a:lnSpc>
                <a:spcPts val="4560"/>
              </a:lnSpc>
            </a:pPr>
            <a:r>
              <a:rPr kumimoji="1" lang="en-US" altLang="ja-JP" sz="4200" b="1" spc="100" dirty="0">
                <a:solidFill>
                  <a:srgbClr val="FFFFFF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Detectability of post-Newtonian </a:t>
            </a:r>
            <a:br>
              <a:rPr kumimoji="1" lang="en-US" altLang="ja-JP" sz="4200" b="1" spc="100" dirty="0">
                <a:solidFill>
                  <a:srgbClr val="FFFFFF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</a:br>
            <a:r>
              <a:rPr kumimoji="1" lang="en-US" altLang="ja-JP" sz="4200" b="1" spc="100" dirty="0">
                <a:solidFill>
                  <a:srgbClr val="FFFFFF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classical and quantum gravity</a:t>
            </a:r>
            <a:br>
              <a:rPr kumimoji="1" lang="en-US" altLang="ja-JP" sz="4200" b="1" spc="100" dirty="0">
                <a:solidFill>
                  <a:srgbClr val="FFFFFF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</a:br>
            <a:r>
              <a:rPr kumimoji="1" lang="en-US" altLang="ja-JP" sz="4200" b="1" spc="100" dirty="0">
                <a:solidFill>
                  <a:srgbClr val="FFFFFF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via quantum clock interferometry</a:t>
            </a:r>
            <a:endParaRPr kumimoji="1" lang="ja-JP" altLang="en-US" sz="4200" b="1" spc="100">
              <a:solidFill>
                <a:srgbClr val="FFFFFF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BB010A4-336B-B7C6-367B-1A7F3C3415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4506" y="5917399"/>
            <a:ext cx="8837546" cy="644789"/>
          </a:xfrm>
        </p:spPr>
        <p:txBody>
          <a:bodyPr>
            <a:noAutofit/>
          </a:bodyPr>
          <a:lstStyle/>
          <a:p>
            <a:pPr algn="l"/>
            <a:r>
              <a:rPr kumimoji="1" lang="en-US" altLang="ja-JP" sz="2000" b="1" dirty="0">
                <a:solidFill>
                  <a:srgbClr val="FFFFFF"/>
                </a:solidFill>
              </a:rPr>
              <a:t>Eyuri Wakakuwa</a:t>
            </a:r>
          </a:p>
          <a:p>
            <a:pPr algn="l"/>
            <a:r>
              <a:rPr lang="en-US" altLang="ja-JP" sz="2000" b="1" dirty="0">
                <a:solidFill>
                  <a:srgbClr val="FFFFFF"/>
                </a:solidFill>
              </a:rPr>
              <a:t>Nagoya University</a:t>
            </a:r>
            <a:endParaRPr kumimoji="1" lang="ja-JP" altLang="en-US" sz="2000" b="1">
              <a:solidFill>
                <a:srgbClr val="FFFFFF"/>
              </a:solidFill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30B8FBD-C7FA-8588-C8FA-48F33A39C6FE}"/>
              </a:ext>
            </a:extLst>
          </p:cNvPr>
          <p:cNvSpPr txBox="1"/>
          <p:nvPr/>
        </p:nvSpPr>
        <p:spPr>
          <a:xfrm>
            <a:off x="7463793" y="5917398"/>
            <a:ext cx="2527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/>
              <a:t>arXiv:2506.15014</a:t>
            </a:r>
            <a:endParaRPr kumimoji="1" lang="ja-JP" altLang="en-US" sz="2000" b="1"/>
          </a:p>
        </p:txBody>
      </p:sp>
    </p:spTree>
    <p:extLst>
      <p:ext uri="{BB962C8B-B14F-4D97-AF65-F5344CB8AC3E}">
        <p14:creationId xmlns:p14="http://schemas.microsoft.com/office/powerpoint/2010/main" val="75496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C47A209-42FD-F865-BFC1-DC8ABD401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Entanglement generation</a:t>
            </a:r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コンテンツ プレースホルダー 2">
                <a:extLst>
                  <a:ext uri="{FF2B5EF4-FFF2-40B4-BE49-F238E27FC236}">
                    <a16:creationId xmlns:a16="http://schemas.microsoft.com/office/drawing/2014/main" id="{5183B5DB-6A3E-6D39-3325-04C6B894D0A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8126" y="3905070"/>
                <a:ext cx="6664803" cy="2043902"/>
              </a:xfrm>
            </p:spPr>
            <p:txBody>
              <a:bodyPr>
                <a:normAutofit fontScale="92500" lnSpcReduction="10000"/>
              </a:bodyPr>
              <a:lstStyle/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ℰ</m:t>
                        </m:r>
                      </m:e>
                      <m:sup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𝑃𝐶</m:t>
                        </m:r>
                      </m:sup>
                    </m:sSup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kumimoji="1" lang="en-US" altLang="ja-JP" b="0" i="0" smtClean="0">
                            <a:latin typeface="Cambria Math" panose="02040503050406030204" pitchFamily="18" charset="0"/>
                          </a:rPr>
                          <m:t>Pr</m:t>
                        </m:r>
                        <m:d>
                          <m:d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</m:d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altLang="ja-JP" i="0">
                            <a:latin typeface="Cambria Math" panose="02040503050406030204" pitchFamily="18" charset="0"/>
                          </a:rPr>
                          <m:t>Pr</m:t>
                        </m:r>
                        <m:d>
                          <m:d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</m:d>
                      </m:e>
                    </m:d>
                  </m:oMath>
                </a14:m>
                <a:r>
                  <a:rPr kumimoji="1" lang="en-US" altLang="ja-JP" dirty="0"/>
                  <a:t> 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ℰ</m:t>
                        </m:r>
                      </m:e>
                      <m:sup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𝑃</m:t>
                        </m:r>
                      </m:sup>
                    </m:sSup>
                    <m:r>
                      <a:rPr lang="en-US" altLang="ja-JP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</m:t>
                        </m:r>
                        <m:f>
                          <m:fPr>
                            <m:ctrlPr>
                              <a:rPr lang="en-US" altLang="ja-JP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ad>
                          <m:radPr>
                            <m:degHide m:val="on"/>
                            <m:ctrlPr>
                              <a:rPr lang="en-US" altLang="ja-JP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en-US" altLang="ja-JP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altLang="ja-JP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en-US" altLang="ja-JP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ja-JP">
                                            <a:latin typeface="Cambria Math" panose="02040503050406030204" pitchFamily="18" charset="0"/>
                                          </a:rPr>
                                          <m:t>cos</m:t>
                                        </m:r>
                                      </m:fName>
                                      <m:e>
                                        <m:f>
                                          <m:fPr>
                                            <m:ctrlPr>
                                              <a:rPr lang="en-US" altLang="ja-JP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altLang="ja-JP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∆</m:t>
                                            </m:r>
                                            <m:r>
                                              <a:rPr lang="en-US" altLang="ja-JP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𝐸</m:t>
                                            </m:r>
                                            <m:r>
                                              <a:rPr lang="en-US" altLang="ja-JP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∆</m:t>
                                            </m:r>
                                            <m:r>
                                              <a:rPr lang="en-US" altLang="ja-JP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𝜏</m:t>
                                            </m:r>
                                          </m:num>
                                          <m:den>
                                            <m:r>
                                              <a:rPr lang="en-US" altLang="ja-JP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ℏ</m:t>
                                            </m:r>
                                          </m:den>
                                        </m:f>
                                      </m:e>
                                    </m:func>
                                    <m:func>
                                      <m:funcPr>
                                        <m:ctrlPr>
                                          <a:rPr lang="en-US" altLang="ja-JP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ja-JP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sin</m:t>
                                        </m:r>
                                      </m:fName>
                                      <m:e>
                                        <m:f>
                                          <m:fPr>
                                            <m:ctrlPr>
                                              <a:rPr lang="en-US" altLang="ja-JP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acc>
                                              <m:accPr>
                                                <m:chr m:val="̅"/>
                                                <m:ctrlPr>
                                                  <a:rPr lang="en-US" altLang="ja-JP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en-US" altLang="ja-JP" i="1">
                                                    <a:latin typeface="Cambria Math" panose="02040503050406030204" pitchFamily="18" charset="0"/>
                                                  </a:rPr>
                                                  <m:t>𝐸</m:t>
                                                </m:r>
                                              </m:e>
                                            </m:acc>
                                            <m:r>
                                              <a:rPr lang="en-US" altLang="ja-JP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∆</m:t>
                                            </m:r>
                                            <m:r>
                                              <a:rPr lang="en-US" altLang="ja-JP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𝜏</m:t>
                                            </m:r>
                                          </m:num>
                                          <m:den>
                                            <m:r>
                                              <a:rPr lang="en-US" altLang="ja-JP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ℏ</m:t>
                                            </m:r>
                                          </m:den>
                                        </m:f>
                                      </m:e>
                                    </m:func>
                                  </m:e>
                                </m:d>
                              </m:e>
                              <m:sup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e>
                    </m:d>
                  </m:oMath>
                </a14:m>
                <a:endParaRPr lang="en-US" altLang="ja-JP" dirty="0"/>
              </a:p>
              <a:p>
                <a:pPr lvl="1"/>
                <a:r>
                  <a:rPr lang="en-US" altLang="ja-JP" dirty="0"/>
                  <a:t>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ja-JP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altLang="ja-JP" dirty="0"/>
                  <a:t> :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ℰ</m:t>
                        </m:r>
                      </m:e>
                      <m:sup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𝑃𝐶</m:t>
                        </m:r>
                      </m:sup>
                    </m:sSup>
                    <m:r>
                      <a:rPr lang="en-US" altLang="ja-JP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ℰ</m:t>
                        </m:r>
                      </m:e>
                      <m:sup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𝑃</m:t>
                        </m:r>
                      </m:sup>
                    </m:sSup>
                    <m:r>
                      <a:rPr lang="en-US" altLang="ja-JP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</m:t>
                        </m:r>
                        <m:f>
                          <m:fPr>
                            <m:ctrlP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func>
                          <m:funcPr>
                            <m:ctrlPr>
                              <a:rPr lang="en-US" altLang="ja-JP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ja-JP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acc>
                                      <m:accPr>
                                        <m:chr m:val="̅"/>
                                        <m:ctrlPr>
                                          <a:rPr lang="en-US" altLang="ja-JP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ja-JP" i="1">
                                            <a:latin typeface="Cambria Math" panose="02040503050406030204" pitchFamily="18" charset="0"/>
                                          </a:rPr>
                                          <m:t>𝐸</m:t>
                                        </m:r>
                                      </m:e>
                                    </m:acc>
                                    <m:r>
                                      <a:rPr lang="en-US" altLang="ja-JP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∆</m:t>
                                    </m:r>
                                    <m:r>
                                      <a:rPr lang="en-US" altLang="ja-JP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𝜏</m:t>
                                    </m:r>
                                  </m:num>
                                  <m:den>
                                    <m:r>
                                      <a:rPr lang="en-US" altLang="ja-JP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ℏ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</m:e>
                    </m:d>
                  </m:oMath>
                </a14:m>
                <a:endParaRPr lang="en-US" altLang="ja-JP" dirty="0"/>
              </a:p>
              <a:p>
                <a:pPr lvl="1"/>
                <a:r>
                  <a:rPr lang="en-US" altLang="ja-JP" dirty="0"/>
                  <a:t>(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altLang="ja-JP" dirty="0"/>
                  <a:t>: Shannon entropy)</a:t>
                </a:r>
              </a:p>
            </p:txBody>
          </p:sp>
        </mc:Choice>
        <mc:Fallback xmlns="">
          <p:sp>
            <p:nvSpPr>
              <p:cNvPr id="4" name="コンテンツ プレースホルダー 2">
                <a:extLst>
                  <a:ext uri="{FF2B5EF4-FFF2-40B4-BE49-F238E27FC236}">
                    <a16:creationId xmlns:a16="http://schemas.microsoft.com/office/drawing/2014/main" id="{5183B5DB-6A3E-6D39-3325-04C6B894D0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126" y="3905070"/>
                <a:ext cx="6664803" cy="2043902"/>
              </a:xfrm>
              <a:blipFill>
                <a:blip r:embed="rId3"/>
                <a:stretch>
                  <a:fillRect t="-3086" b="-308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DDF6C212-A6F2-F58D-EBF5-91D90A1066F0}"/>
              </a:ext>
            </a:extLst>
          </p:cNvPr>
          <p:cNvCxnSpPr/>
          <p:nvPr/>
        </p:nvCxnSpPr>
        <p:spPr>
          <a:xfrm>
            <a:off x="3908810" y="1690688"/>
            <a:ext cx="361740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35">
            <a:extLst>
              <a:ext uri="{FF2B5EF4-FFF2-40B4-BE49-F238E27FC236}">
                <a16:creationId xmlns:a16="http://schemas.microsoft.com/office/drawing/2014/main" id="{8379FC38-CEF7-AAC6-8AF4-DE7E9493E4FC}"/>
              </a:ext>
            </a:extLst>
          </p:cNvPr>
          <p:cNvCxnSpPr/>
          <p:nvPr/>
        </p:nvCxnSpPr>
        <p:spPr>
          <a:xfrm>
            <a:off x="3908810" y="2596714"/>
            <a:ext cx="3617406" cy="0"/>
          </a:xfrm>
          <a:prstGeom prst="line">
            <a:avLst/>
          </a:prstGeom>
          <a:ln>
            <a:solidFill>
              <a:srgbClr val="94165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直線コネクタ 36">
            <a:extLst>
              <a:ext uri="{FF2B5EF4-FFF2-40B4-BE49-F238E27FC236}">
                <a16:creationId xmlns:a16="http://schemas.microsoft.com/office/drawing/2014/main" id="{1F0B6D9E-AD58-2F70-77A4-078A485254F6}"/>
              </a:ext>
            </a:extLst>
          </p:cNvPr>
          <p:cNvCxnSpPr/>
          <p:nvPr/>
        </p:nvCxnSpPr>
        <p:spPr>
          <a:xfrm>
            <a:off x="3908810" y="3080710"/>
            <a:ext cx="3617406" cy="0"/>
          </a:xfrm>
          <a:prstGeom prst="line">
            <a:avLst/>
          </a:prstGeom>
          <a:ln>
            <a:solidFill>
              <a:srgbClr val="94165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81FA2D09-79D1-2E5B-B2D6-6F428987EC0E}"/>
                  </a:ext>
                </a:extLst>
              </p:cNvPr>
              <p:cNvSpPr txBox="1"/>
              <p:nvPr/>
            </p:nvSpPr>
            <p:spPr>
              <a:xfrm>
                <a:off x="2754922" y="1436943"/>
                <a:ext cx="1351503" cy="5495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1400" i="1">
                              <a:latin typeface="Cambria Math" panose="02040503050406030204" pitchFamily="18" charset="0"/>
                            </a:rPr>
                            <m:t>|</m:t>
                          </m:r>
                          <m:d>
                            <m:dPr>
                              <m:begChr m:val=""/>
                              <m:endChr m:val="⟩"/>
                              <m:ctrlPr>
                                <a:rPr lang="en-US" altLang="ja-JP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↻</m:t>
                              </m:r>
                            </m:e>
                          </m:d>
                          <m:r>
                            <a:rPr lang="en-US" altLang="ja-JP" sz="1400" i="1">
                              <a:latin typeface="Cambria Math" panose="02040503050406030204" pitchFamily="18" charset="0"/>
                            </a:rPr>
                            <m:t>+|</m:t>
                          </m:r>
                          <m:d>
                            <m:dPr>
                              <m:begChr m:val=""/>
                              <m:endChr m:val="⟩"/>
                              <m:ctrlPr>
                                <a:rPr lang="en-US" altLang="ja-JP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↺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ja-JP" sz="1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ja-JP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ja-JP" altLang="en-US" sz="1400"/>
              </a:p>
            </p:txBody>
          </p:sp>
        </mc:Choice>
        <mc:Fallback xmlns="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81FA2D09-79D1-2E5B-B2D6-6F428987EC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4922" y="1436943"/>
                <a:ext cx="1351503" cy="549574"/>
              </a:xfrm>
              <a:prstGeom prst="rect">
                <a:avLst/>
              </a:prstGeom>
              <a:blipFill>
                <a:blip r:embed="rId4"/>
                <a:stretch>
                  <a:fillRect t="-61364" b="-4772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6942715D-E6EF-0BA2-A1B4-1200557351A2}"/>
                  </a:ext>
                </a:extLst>
              </p:cNvPr>
              <p:cNvSpPr txBox="1"/>
              <p:nvPr/>
            </p:nvSpPr>
            <p:spPr>
              <a:xfrm>
                <a:off x="2770415" y="2343699"/>
                <a:ext cx="1351503" cy="5495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1400" i="1">
                              <a:latin typeface="Cambria Math" panose="02040503050406030204" pitchFamily="18" charset="0"/>
                            </a:rPr>
                            <m:t>|</m:t>
                          </m:r>
                          <m:d>
                            <m:dPr>
                              <m:begChr m:val=""/>
                              <m:endChr m:val="⟩"/>
                              <m:ctrlPr>
                                <a:rPr lang="en-US" altLang="ja-JP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14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</m:d>
                          <m:r>
                            <a:rPr lang="en-US" altLang="ja-JP" sz="1400" i="1">
                              <a:latin typeface="Cambria Math" panose="02040503050406030204" pitchFamily="18" charset="0"/>
                            </a:rPr>
                            <m:t>+|</m:t>
                          </m:r>
                          <m:d>
                            <m:dPr>
                              <m:begChr m:val=""/>
                              <m:endChr m:val="⟩"/>
                              <m:ctrlPr>
                                <a:rPr lang="en-US" altLang="ja-JP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14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ja-JP" sz="1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ja-JP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ja-JP" altLang="en-US" sz="1400"/>
              </a:p>
            </p:txBody>
          </p:sp>
        </mc:Choice>
        <mc:Fallback xmlns=""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6942715D-E6EF-0BA2-A1B4-1200557351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0415" y="2343699"/>
                <a:ext cx="1351503" cy="549574"/>
              </a:xfrm>
              <a:prstGeom prst="rect">
                <a:avLst/>
              </a:prstGeom>
              <a:blipFill>
                <a:blip r:embed="rId5"/>
                <a:stretch>
                  <a:fillRect t="-60000" b="-4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3484936B-F502-AF6A-6B79-9B8E18FF5DC0}"/>
                  </a:ext>
                </a:extLst>
              </p:cNvPr>
              <p:cNvSpPr txBox="1"/>
              <p:nvPr/>
            </p:nvSpPr>
            <p:spPr>
              <a:xfrm>
                <a:off x="2770414" y="2871501"/>
                <a:ext cx="1351503" cy="5495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1400" i="1">
                              <a:latin typeface="Cambria Math" panose="02040503050406030204" pitchFamily="18" charset="0"/>
                            </a:rPr>
                            <m:t>|</m:t>
                          </m:r>
                          <m:d>
                            <m:dPr>
                              <m:begChr m:val=""/>
                              <m:endChr m:val="⟩"/>
                              <m:ctrlPr>
                                <a:rPr lang="en-US" altLang="ja-JP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14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d>
                          <m:r>
                            <a:rPr lang="en-US" altLang="ja-JP" sz="1400" i="1">
                              <a:latin typeface="Cambria Math" panose="02040503050406030204" pitchFamily="18" charset="0"/>
                            </a:rPr>
                            <m:t>+|</m:t>
                          </m:r>
                          <m:d>
                            <m:dPr>
                              <m:begChr m:val=""/>
                              <m:endChr m:val="⟩"/>
                              <m:ctrlPr>
                                <a:rPr lang="en-US" altLang="ja-JP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1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ja-JP" sz="1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ja-JP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ja-JP" altLang="en-US" sz="1400"/>
              </a:p>
            </p:txBody>
          </p:sp>
        </mc:Choice>
        <mc:Fallback xmlns=""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3484936B-F502-AF6A-6B79-9B8E18FF5D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0414" y="2871501"/>
                <a:ext cx="1351503" cy="549574"/>
              </a:xfrm>
              <a:prstGeom prst="rect">
                <a:avLst/>
              </a:prstGeom>
              <a:blipFill>
                <a:blip r:embed="rId6"/>
                <a:stretch>
                  <a:fillRect t="-61364" b="-4772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0F3876F5-E4CD-8336-945A-5F57A238DD94}"/>
              </a:ext>
            </a:extLst>
          </p:cNvPr>
          <p:cNvSpPr txBox="1"/>
          <p:nvPr/>
        </p:nvSpPr>
        <p:spPr>
          <a:xfrm>
            <a:off x="1886577" y="1553778"/>
            <a:ext cx="1059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chemeClr val="accent1"/>
                </a:solidFill>
              </a:rPr>
              <a:t>Source</a:t>
            </a:r>
            <a:endParaRPr kumimoji="1" lang="ja-JP" altLang="en-US">
              <a:solidFill>
                <a:schemeClr val="accent1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74B62205-6673-F0DB-275B-C9456F848B41}"/>
              </a:ext>
            </a:extLst>
          </p:cNvPr>
          <p:cNvSpPr txBox="1"/>
          <p:nvPr/>
        </p:nvSpPr>
        <p:spPr>
          <a:xfrm>
            <a:off x="1917561" y="2406693"/>
            <a:ext cx="1059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rgbClr val="941651"/>
                </a:solidFill>
              </a:rPr>
              <a:t>Path</a:t>
            </a:r>
            <a:endParaRPr kumimoji="1" lang="ja-JP" altLang="en-US">
              <a:solidFill>
                <a:srgbClr val="941651"/>
              </a:solidFill>
            </a:endParaRP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AD73C756-7A25-A323-C6DA-BE1930995D44}"/>
              </a:ext>
            </a:extLst>
          </p:cNvPr>
          <p:cNvSpPr txBox="1"/>
          <p:nvPr/>
        </p:nvSpPr>
        <p:spPr>
          <a:xfrm>
            <a:off x="1917561" y="2922758"/>
            <a:ext cx="1059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rgbClr val="941651"/>
                </a:solidFill>
              </a:rPr>
              <a:t>Clock</a:t>
            </a:r>
            <a:endParaRPr kumimoji="1" lang="ja-JP" altLang="en-US">
              <a:solidFill>
                <a:srgbClr val="941651"/>
              </a:solidFill>
            </a:endParaRPr>
          </a:p>
        </p:txBody>
      </p:sp>
      <p:cxnSp>
        <p:nvCxnSpPr>
          <p:cNvPr id="46" name="直線コネクタ 45">
            <a:extLst>
              <a:ext uri="{FF2B5EF4-FFF2-40B4-BE49-F238E27FC236}">
                <a16:creationId xmlns:a16="http://schemas.microsoft.com/office/drawing/2014/main" id="{27F4CCA8-A479-CD7E-4DB2-8BEBAECC7E22}"/>
              </a:ext>
            </a:extLst>
          </p:cNvPr>
          <p:cNvCxnSpPr/>
          <p:nvPr/>
        </p:nvCxnSpPr>
        <p:spPr>
          <a:xfrm>
            <a:off x="5717513" y="1690688"/>
            <a:ext cx="0" cy="139002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角丸四角形 46">
            <a:extLst>
              <a:ext uri="{FF2B5EF4-FFF2-40B4-BE49-F238E27FC236}">
                <a16:creationId xmlns:a16="http://schemas.microsoft.com/office/drawing/2014/main" id="{4CB980F7-C56B-F246-75F8-D46B6710F47B}"/>
              </a:ext>
            </a:extLst>
          </p:cNvPr>
          <p:cNvSpPr/>
          <p:nvPr/>
        </p:nvSpPr>
        <p:spPr>
          <a:xfrm>
            <a:off x="5353260" y="2890181"/>
            <a:ext cx="728506" cy="362329"/>
          </a:xfrm>
          <a:prstGeom prst="roundRect">
            <a:avLst/>
          </a:prstGeom>
          <a:solidFill>
            <a:schemeClr val="bg1"/>
          </a:solidFill>
          <a:ln>
            <a:solidFill>
              <a:srgbClr val="94165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>
                <a:solidFill>
                  <a:srgbClr val="941651"/>
                </a:solidFill>
              </a:rPr>
              <a:t>phase</a:t>
            </a:r>
            <a:endParaRPr kumimoji="1" lang="ja-JP" altLang="en-US" sz="1200">
              <a:solidFill>
                <a:srgbClr val="941651"/>
              </a:solidFill>
            </a:endParaRPr>
          </a:p>
        </p:txBody>
      </p:sp>
      <p:cxnSp>
        <p:nvCxnSpPr>
          <p:cNvPr id="48" name="直線コネクタ 47">
            <a:extLst>
              <a:ext uri="{FF2B5EF4-FFF2-40B4-BE49-F238E27FC236}">
                <a16:creationId xmlns:a16="http://schemas.microsoft.com/office/drawing/2014/main" id="{43F96DB0-C3C8-C9FB-16BF-6C78417BA339}"/>
              </a:ext>
            </a:extLst>
          </p:cNvPr>
          <p:cNvCxnSpPr>
            <a:cxnSpLocks/>
          </p:cNvCxnSpPr>
          <p:nvPr/>
        </p:nvCxnSpPr>
        <p:spPr>
          <a:xfrm>
            <a:off x="3647552" y="2156261"/>
            <a:ext cx="4160017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  <a:prstDash val="lg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F7F5AB76-F6D9-6E03-3342-95C4B8EA36C1}"/>
              </a:ext>
            </a:extLst>
          </p:cNvPr>
          <p:cNvGrpSpPr/>
          <p:nvPr/>
        </p:nvGrpSpPr>
        <p:grpSpPr>
          <a:xfrm>
            <a:off x="6898567" y="3889537"/>
            <a:ext cx="5211651" cy="2761842"/>
            <a:chOff x="6898567" y="3889537"/>
            <a:chExt cx="5211651" cy="2761842"/>
          </a:xfrm>
        </p:grpSpPr>
        <p:pic>
          <p:nvPicPr>
            <p:cNvPr id="52" name="図 51">
              <a:extLst>
                <a:ext uri="{FF2B5EF4-FFF2-40B4-BE49-F238E27FC236}">
                  <a16:creationId xmlns:a16="http://schemas.microsoft.com/office/drawing/2014/main" id="{7BFB78EF-8598-5ECA-DB3A-46E5964730A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086728" y="3889537"/>
              <a:ext cx="4236699" cy="2312232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テキスト ボックス 2">
                  <a:extLst>
                    <a:ext uri="{FF2B5EF4-FFF2-40B4-BE49-F238E27FC236}">
                      <a16:creationId xmlns:a16="http://schemas.microsoft.com/office/drawing/2014/main" id="{7588C8C4-1ABA-43AF-A1D9-870228584998}"/>
                    </a:ext>
                  </a:extLst>
                </p:cNvPr>
                <p:cNvSpPr txBox="1"/>
                <p:nvPr/>
              </p:nvSpPr>
              <p:spPr>
                <a:xfrm>
                  <a:off x="8384618" y="6201769"/>
                  <a:ext cx="1302308" cy="4496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altLang="ja-JP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</m:t>
                      </m:r>
                      <m:r>
                        <a:rPr lang="en-US" altLang="ja-JP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′≡</m:t>
                      </m:r>
                      <m:f>
                        <m:fPr>
                          <m:ctrlPr>
                            <a:rPr lang="en-US" altLang="ja-JP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ja-JP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altLang="ja-JP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en-US" altLang="ja-JP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num>
                        <m:den>
                          <m:r>
                            <a:rPr lang="en-US" altLang="ja-JP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16</m:t>
                          </m:r>
                          <m:r>
                            <a:rPr lang="en-US" altLang="ja-JP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𝐺𝐽𝐾</m:t>
                          </m:r>
                        </m:den>
                      </m:f>
                    </m:oMath>
                  </a14:m>
                  <a:r>
                    <a:rPr lang="en-US" altLang="ja-JP" sz="1400" dirty="0"/>
                    <a:t> </a:t>
                  </a:r>
                  <a:endParaRPr lang="ja-JP" altLang="en-US" sz="1400"/>
                </a:p>
              </p:txBody>
            </p:sp>
          </mc:Choice>
          <mc:Fallback xmlns="">
            <p:sp>
              <p:nvSpPr>
                <p:cNvPr id="3" name="テキスト ボックス 2">
                  <a:extLst>
                    <a:ext uri="{FF2B5EF4-FFF2-40B4-BE49-F238E27FC236}">
                      <a16:creationId xmlns:a16="http://schemas.microsoft.com/office/drawing/2014/main" id="{7588C8C4-1ABA-43AF-A1D9-87022858499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84618" y="6201769"/>
                  <a:ext cx="1302308" cy="449610"/>
                </a:xfrm>
                <a:prstGeom prst="rect">
                  <a:avLst/>
                </a:prstGeom>
                <a:blipFill>
                  <a:blip r:embed="rId8"/>
                  <a:stretch>
                    <a:fillRect b="-2778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テキスト ボックス 4">
                  <a:extLst>
                    <a:ext uri="{FF2B5EF4-FFF2-40B4-BE49-F238E27FC236}">
                      <a16:creationId xmlns:a16="http://schemas.microsoft.com/office/drawing/2014/main" id="{1BA9A06D-2AF0-B982-BE14-23A932AB9ADB}"/>
                    </a:ext>
                  </a:extLst>
                </p:cNvPr>
                <p:cNvSpPr txBox="1"/>
                <p:nvPr/>
              </p:nvSpPr>
              <p:spPr>
                <a:xfrm rot="16200000">
                  <a:off x="6925850" y="4951868"/>
                  <a:ext cx="160878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ℰ</m:t>
                        </m:r>
                      </m:oMath>
                    </m:oMathPara>
                  </a14:m>
                  <a:endParaRPr kumimoji="1" lang="ja-JP" altLang="en-US" sz="1400"/>
                </a:p>
              </p:txBody>
            </p:sp>
          </mc:Choice>
          <mc:Fallback xmlns="">
            <p:sp>
              <p:nvSpPr>
                <p:cNvPr id="5" name="テキスト ボックス 4">
                  <a:extLst>
                    <a:ext uri="{FF2B5EF4-FFF2-40B4-BE49-F238E27FC236}">
                      <a16:creationId xmlns:a16="http://schemas.microsoft.com/office/drawing/2014/main" id="{1BA9A06D-2AF0-B982-BE14-23A932AB9AD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6925850" y="4951868"/>
                  <a:ext cx="160878" cy="215444"/>
                </a:xfrm>
                <a:prstGeom prst="rect">
                  <a:avLst/>
                </a:prstGeom>
                <a:blipFill>
                  <a:blip r:embed="rId9"/>
                  <a:stretch>
                    <a:fillRect t="-23077" r="-5556" b="-2307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テキスト ボックス 5">
                  <a:extLst>
                    <a:ext uri="{FF2B5EF4-FFF2-40B4-BE49-F238E27FC236}">
                      <a16:creationId xmlns:a16="http://schemas.microsoft.com/office/drawing/2014/main" id="{5B81BBFF-1F5B-4900-C684-87DBE543197E}"/>
                    </a:ext>
                  </a:extLst>
                </p:cNvPr>
                <p:cNvSpPr txBox="1"/>
                <p:nvPr/>
              </p:nvSpPr>
              <p:spPr>
                <a:xfrm>
                  <a:off x="11122778" y="4715838"/>
                  <a:ext cx="436978" cy="153888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kumimoji="1" lang="el-GR" altLang="ja-JP" sz="1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  <m:r>
                          <a:rPr kumimoji="1" lang="en-US" altLang="ja-JP" sz="1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  <m:r>
                          <a:rPr kumimoji="1" lang="en-US" altLang="ja-JP" sz="1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kumimoji="1" lang="ja-JP" altLang="en-US" sz="1000"/>
                </a:p>
              </p:txBody>
            </p:sp>
          </mc:Choice>
          <mc:Fallback xmlns="">
            <p:sp>
              <p:nvSpPr>
                <p:cNvPr id="6" name="テキスト ボックス 5">
                  <a:extLst>
                    <a:ext uri="{FF2B5EF4-FFF2-40B4-BE49-F238E27FC236}">
                      <a16:creationId xmlns:a16="http://schemas.microsoft.com/office/drawing/2014/main" id="{5B81BBFF-1F5B-4900-C684-87DBE543197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22778" y="4715838"/>
                  <a:ext cx="436978" cy="153888"/>
                </a:xfrm>
                <a:prstGeom prst="rect">
                  <a:avLst/>
                </a:prstGeom>
                <a:blipFill>
                  <a:blip r:embed="rId10"/>
                  <a:stretch>
                    <a:fillRect l="-8571" r="-5714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テキスト ボックス 6">
                  <a:extLst>
                    <a:ext uri="{FF2B5EF4-FFF2-40B4-BE49-F238E27FC236}">
                      <a16:creationId xmlns:a16="http://schemas.microsoft.com/office/drawing/2014/main" id="{B08484F4-FC88-4992-C99F-F4B2AA1AF24C}"/>
                    </a:ext>
                  </a:extLst>
                </p:cNvPr>
                <p:cNvSpPr txBox="1"/>
                <p:nvPr/>
              </p:nvSpPr>
              <p:spPr>
                <a:xfrm>
                  <a:off x="11145166" y="4956516"/>
                  <a:ext cx="965052" cy="153888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kumimoji="1" lang="el-GR" altLang="ja-JP" sz="1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  <m:r>
                          <a:rPr kumimoji="1" lang="en-US" altLang="ja-JP" sz="1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  <m:r>
                          <a:rPr kumimoji="1" lang="en-US" altLang="ja-JP" sz="1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type m:val="lin"/>
                            <m:ctrlPr>
                              <a:rPr kumimoji="1" lang="en-US" altLang="ja-JP" sz="1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acc>
                              <m:accPr>
                                <m:chr m:val="̅"/>
                                <m:ctrlPr>
                                  <a:rPr lang="en-US" altLang="ja-JP" sz="1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ja-JP" sz="1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</m:acc>
                          </m:num>
                          <m:den>
                            <m:r>
                              <a:rPr lang="en-US" altLang="ja-JP" sz="1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24</m:t>
                            </m:r>
                          </m:den>
                        </m:f>
                        <m:r>
                          <a:rPr kumimoji="1" lang="en-US" altLang="ja-JP" sz="1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kumimoji="1" lang="en-US" altLang="ja-JP" sz="1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  <m:r>
                          <a:rPr kumimoji="1" lang="en-US" altLang="ja-JP" sz="1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kumimoji="1" lang="en-US" altLang="ja-JP" sz="1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𝑃𝐶</m:t>
                        </m:r>
                      </m:oMath>
                    </m:oMathPara>
                  </a14:m>
                  <a:endParaRPr kumimoji="1" lang="ja-JP" altLang="en-US" sz="1000"/>
                </a:p>
              </p:txBody>
            </p:sp>
          </mc:Choice>
          <mc:Fallback xmlns="">
            <p:sp>
              <p:nvSpPr>
                <p:cNvPr id="7" name="テキスト ボックス 6">
                  <a:extLst>
                    <a:ext uri="{FF2B5EF4-FFF2-40B4-BE49-F238E27FC236}">
                      <a16:creationId xmlns:a16="http://schemas.microsoft.com/office/drawing/2014/main" id="{B08484F4-FC88-4992-C99F-F4B2AA1AF24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45166" y="4956516"/>
                  <a:ext cx="965052" cy="153888"/>
                </a:xfrm>
                <a:prstGeom prst="rect">
                  <a:avLst/>
                </a:prstGeom>
                <a:blipFill>
                  <a:blip r:embed="rId11"/>
                  <a:stretch>
                    <a:fillRect l="-3896" t="-161538" r="-3896" b="-230769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テキスト ボックス 8">
                  <a:extLst>
                    <a:ext uri="{FF2B5EF4-FFF2-40B4-BE49-F238E27FC236}">
                      <a16:creationId xmlns:a16="http://schemas.microsoft.com/office/drawing/2014/main" id="{E756AE59-A5E9-9C40-46AC-7CC97E9A1D7F}"/>
                    </a:ext>
                  </a:extLst>
                </p:cNvPr>
                <p:cNvSpPr txBox="1"/>
                <p:nvPr/>
              </p:nvSpPr>
              <p:spPr>
                <a:xfrm>
                  <a:off x="11127333" y="5197195"/>
                  <a:ext cx="924904" cy="153888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kumimoji="1" lang="el-GR" altLang="ja-JP" sz="1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  <m:r>
                          <a:rPr kumimoji="1" lang="en-US" altLang="ja-JP" sz="1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  <m:r>
                          <a:rPr kumimoji="1" lang="en-US" altLang="ja-JP" sz="1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type m:val="lin"/>
                            <m:ctrlPr>
                              <a:rPr kumimoji="1" lang="en-US" altLang="ja-JP" sz="1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acc>
                              <m:accPr>
                                <m:chr m:val="̅"/>
                                <m:ctrlPr>
                                  <a:rPr lang="en-US" altLang="ja-JP" sz="1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ja-JP" sz="1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</m:acc>
                          </m:num>
                          <m:den>
                            <m:r>
                              <a:rPr lang="en-US" altLang="ja-JP" sz="1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24</m:t>
                            </m:r>
                          </m:den>
                        </m:f>
                        <m:r>
                          <a:rPr kumimoji="1" lang="en-US" altLang="ja-JP" sz="1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kumimoji="1" lang="en-US" altLang="ja-JP" sz="1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  <m:r>
                          <a:rPr kumimoji="1" lang="en-US" altLang="ja-JP" sz="1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kumimoji="1" lang="en-US" altLang="ja-JP" sz="1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oMath>
                    </m:oMathPara>
                  </a14:m>
                  <a:endParaRPr kumimoji="1" lang="ja-JP" altLang="en-US" sz="1000"/>
                </a:p>
              </p:txBody>
            </p:sp>
          </mc:Choice>
          <mc:Fallback xmlns="">
            <p:sp>
              <p:nvSpPr>
                <p:cNvPr id="9" name="テキスト ボックス 8">
                  <a:extLst>
                    <a:ext uri="{FF2B5EF4-FFF2-40B4-BE49-F238E27FC236}">
                      <a16:creationId xmlns:a16="http://schemas.microsoft.com/office/drawing/2014/main" id="{E756AE59-A5E9-9C40-46AC-7CC97E9A1D7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27333" y="5197195"/>
                  <a:ext cx="924904" cy="153888"/>
                </a:xfrm>
                <a:prstGeom prst="rect">
                  <a:avLst/>
                </a:prstGeom>
                <a:blipFill>
                  <a:blip r:embed="rId12"/>
                  <a:stretch>
                    <a:fillRect l="-2740" t="-161538" r="-2740" b="-238462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" name="円/楕円 7">
            <a:extLst>
              <a:ext uri="{FF2B5EF4-FFF2-40B4-BE49-F238E27FC236}">
                <a16:creationId xmlns:a16="http://schemas.microsoft.com/office/drawing/2014/main" id="{ED6FCD17-14B3-BF8B-03F5-5D31A312DA59}"/>
              </a:ext>
            </a:extLst>
          </p:cNvPr>
          <p:cNvSpPr/>
          <p:nvPr/>
        </p:nvSpPr>
        <p:spPr>
          <a:xfrm>
            <a:off x="5683527" y="1656701"/>
            <a:ext cx="67972" cy="6797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>
            <a:extLst>
              <a:ext uri="{FF2B5EF4-FFF2-40B4-BE49-F238E27FC236}">
                <a16:creationId xmlns:a16="http://schemas.microsoft.com/office/drawing/2014/main" id="{86AB3BCD-5931-6BA9-820D-25511B346B50}"/>
              </a:ext>
            </a:extLst>
          </p:cNvPr>
          <p:cNvSpPr/>
          <p:nvPr/>
        </p:nvSpPr>
        <p:spPr>
          <a:xfrm>
            <a:off x="5683527" y="2566573"/>
            <a:ext cx="67972" cy="6797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63673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12FA2FE-7F98-82C3-B670-205A00FE2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353800" cy="1325563"/>
          </a:xfrm>
        </p:spPr>
        <p:txBody>
          <a:bodyPr/>
          <a:lstStyle/>
          <a:p>
            <a:r>
              <a:rPr lang="en-US" altLang="ja-JP" dirty="0"/>
              <a:t>QEP in nonstatic spacetime</a:t>
            </a:r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C5E11A23-BC9F-A2F1-C44F-F745C03E6E3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436051" cy="4575176"/>
              </a:xfrm>
            </p:spPr>
            <p:txBody>
              <a:bodyPr>
                <a:normAutofit/>
              </a:bodyPr>
              <a:lstStyle/>
              <a:p>
                <a:r>
                  <a:rPr lang="en-US" altLang="ja-JP" dirty="0"/>
                  <a:t>Time evolution of the clock particle: “</a:t>
                </a:r>
                <a:r>
                  <a:rPr lang="en-US" altLang="ja-JP" dirty="0" err="1"/>
                  <a:t>Routhian</a:t>
                </a:r>
                <a:r>
                  <a:rPr lang="en-US" altLang="ja-JP" dirty="0"/>
                  <a:t>”</a:t>
                </a:r>
              </a:p>
              <a:p>
                <a:pPr lvl="1"/>
                <a:r>
                  <a:rPr kumimoji="1" lang="en-US" altLang="ja-JP" dirty="0"/>
                  <a:t>Internal </a:t>
                </a:r>
                <a:r>
                  <a:rPr kumimoji="1" lang="en-US" altLang="ja-JP" dirty="0" err="1"/>
                  <a:t>DoF</a:t>
                </a:r>
                <a:r>
                  <a:rPr kumimoji="1" lang="en-US" altLang="ja-JP" dirty="0"/>
                  <a:t> </a:t>
                </a:r>
                <a:r>
                  <a:rPr kumimoji="1" lang="ja-JP" altLang="en-US"/>
                  <a:t>→</a:t>
                </a:r>
                <a:r>
                  <a:rPr kumimoji="1" lang="en-US" altLang="ja-JP" dirty="0"/>
                  <a:t> Hamiltonian, External </a:t>
                </a:r>
                <a:r>
                  <a:rPr kumimoji="1" lang="en-US" altLang="ja-JP" dirty="0" err="1"/>
                  <a:t>DoF</a:t>
                </a:r>
                <a:r>
                  <a:rPr kumimoji="1" lang="en-US" altLang="ja-JP" dirty="0"/>
                  <a:t> </a:t>
                </a:r>
                <a:r>
                  <a:rPr kumimoji="1" lang="ja-JP" altLang="en-US"/>
                  <a:t>→</a:t>
                </a:r>
                <a:r>
                  <a:rPr kumimoji="1" lang="en-US" altLang="ja-JP" dirty="0"/>
                  <a:t> </a:t>
                </a:r>
                <a:r>
                  <a:rPr kumimoji="1" lang="en-US" altLang="ja-JP" dirty="0" err="1"/>
                  <a:t>Lagrangian</a:t>
                </a:r>
                <a:endParaRPr kumimoji="1" lang="en-US" altLang="ja-JP" dirty="0"/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acc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acc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𝑟𝑒𝑠𝑡</m:t>
                        </m:r>
                      </m:sub>
                    </m:sSub>
                    <m:f>
                      <m:fPr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num>
                      <m:den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altLang="ja-JP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acc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𝑟𝑒𝑠𝑡</m:t>
                        </m:r>
                      </m:sub>
                    </m:sSub>
                    <m:d>
                      <m:dPr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p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l-GR" altLang="ja-JP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Φ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l-GR" altLang="ja-JP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Φ</m:t>
                                </m:r>
                              </m:e>
                              <m:sup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p>
                            </m:sSup>
                          </m:den>
                        </m:f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f>
                              <m:fPr>
                                <m:ctrlP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altLang="ja-JP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sSub>
                                  <m:sSubPr>
                                    <m:ctrlPr>
                                      <a:rPr lang="en-US" altLang="ja-JP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00</m:t>
                                    </m:r>
                                  </m:sub>
                                </m:sSub>
                              </m:den>
                            </m:f>
                            <m:f>
                              <m:fPr>
                                <m:ctrlP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sSup>
                                  <m:sSupPr>
                                    <m:ctrlPr>
                                      <a:rPr lang="en-US" altLang="ja-JP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𝑑𝑡</m:t>
                                </m:r>
                              </m:den>
                            </m:f>
                          </m:e>
                        </m:nary>
                      </m:e>
                    </m:d>
                  </m:oMath>
                </a14:m>
                <a:endParaRPr lang="en-US" altLang="ja-JP" dirty="0"/>
              </a:p>
              <a:p>
                <a:pPr lvl="1"/>
                <a:endParaRPr lang="en-US" altLang="ja-JP" dirty="0"/>
              </a:p>
              <a:p>
                <a:pPr lvl="1"/>
                <a:endParaRPr lang="en-US" altLang="ja-JP" dirty="0"/>
              </a:p>
              <a:p>
                <a:pPr lvl="1"/>
                <a:r>
                  <a:rPr lang="en-US" altLang="ja-JP" dirty="0"/>
                  <a:t>Test theory: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acc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acc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d>
                      <m:d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p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l-GR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Φ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l-GR" altLang="ja-JP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Φ</m:t>
                                </m:r>
                              </m:e>
                              <m:sup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 lang="en-US" altLang="ja-JP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acc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nary>
                      <m:naryPr>
                        <m:chr m:val="∑"/>
                        <m:supHide m:val="on"/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altLang="ja-JP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f>
                          <m:f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num>
                          <m:den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sSub>
                              <m:sSubPr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00</m:t>
                                </m:r>
                              </m:sub>
                            </m:sSub>
                          </m:den>
                        </m:f>
                        <m:f>
                          <m:f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sSup>
                              <m:sSupPr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</m:num>
                          <m:den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𝑑𝑡</m:t>
                            </m:r>
                          </m:den>
                        </m:f>
                      </m:e>
                    </m:nary>
                  </m:oMath>
                </a14:m>
                <a:endParaRPr lang="en-US" altLang="ja-JP" dirty="0"/>
              </a:p>
              <a:p>
                <a:endParaRPr kumimoji="1" lang="en-US" altLang="ja-JP" dirty="0"/>
              </a:p>
              <a:p>
                <a:r>
                  <a:rPr kumimoji="1" lang="en-US" altLang="ja-JP" dirty="0"/>
                  <a:t>QEP in nonstatic spacetime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kumimoji="1" lang="en-US" altLang="ja-JP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acc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acc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kumimoji="1" lang="en-US" altLang="ja-JP" dirty="0"/>
                  <a:t>, in particular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kumimoji="1" lang="en-US" altLang="ja-JP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kumimoji="1" lang="en-US" altLang="ja-JP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</m:acc>
                          </m:e>
                          <m:sub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</m:acc>
                          </m:e>
                          <m:sub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e>
                    </m:d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kumimoji="1" lang="en-US" altLang="ja-JP" dirty="0"/>
              </a:p>
              <a:p>
                <a:pPr marL="457200" lvl="1" indent="0">
                  <a:buNone/>
                </a:pPr>
                <a:endParaRPr lang="en-US" altLang="ja-JP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C5E11A23-BC9F-A2F1-C44F-F745C03E6E3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436051" cy="4575176"/>
              </a:xfrm>
              <a:blipFill>
                <a:blip r:embed="rId3"/>
                <a:stretch>
                  <a:fillRect l="-1095" t="-221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左中かっこ 3">
            <a:extLst>
              <a:ext uri="{FF2B5EF4-FFF2-40B4-BE49-F238E27FC236}">
                <a16:creationId xmlns:a16="http://schemas.microsoft.com/office/drawing/2014/main" id="{FC86C7AD-7C6D-EC43-501B-150DA731A63F}"/>
              </a:ext>
            </a:extLst>
          </p:cNvPr>
          <p:cNvSpPr/>
          <p:nvPr/>
        </p:nvSpPr>
        <p:spPr>
          <a:xfrm rot="16200000">
            <a:off x="5854959" y="2839162"/>
            <a:ext cx="205461" cy="1179671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左中かっこ 4">
            <a:extLst>
              <a:ext uri="{FF2B5EF4-FFF2-40B4-BE49-F238E27FC236}">
                <a16:creationId xmlns:a16="http://schemas.microsoft.com/office/drawing/2014/main" id="{8268FEA0-C00D-9497-40AD-23E15A5864E7}"/>
              </a:ext>
            </a:extLst>
          </p:cNvPr>
          <p:cNvSpPr/>
          <p:nvPr/>
        </p:nvSpPr>
        <p:spPr>
          <a:xfrm rot="16200000">
            <a:off x="4840893" y="3154470"/>
            <a:ext cx="205461" cy="549058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左中かっこ 5">
            <a:extLst>
              <a:ext uri="{FF2B5EF4-FFF2-40B4-BE49-F238E27FC236}">
                <a16:creationId xmlns:a16="http://schemas.microsoft.com/office/drawing/2014/main" id="{CE7655A9-66BF-004C-098A-822AFCD80C56}"/>
              </a:ext>
            </a:extLst>
          </p:cNvPr>
          <p:cNvSpPr/>
          <p:nvPr/>
        </p:nvSpPr>
        <p:spPr>
          <a:xfrm rot="16200000">
            <a:off x="7280746" y="2651519"/>
            <a:ext cx="205461" cy="1554956"/>
          </a:xfrm>
          <a:prstGeom prst="leftBrace">
            <a:avLst/>
          </a:prstGeom>
          <a:ln>
            <a:solidFill>
              <a:srgbClr val="94165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E174E71-236E-59E1-9BF3-CDAD1670E202}"/>
              </a:ext>
            </a:extLst>
          </p:cNvPr>
          <p:cNvSpPr txBox="1"/>
          <p:nvPr/>
        </p:nvSpPr>
        <p:spPr>
          <a:xfrm>
            <a:off x="6981989" y="3531728"/>
            <a:ext cx="8996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400" dirty="0">
                <a:solidFill>
                  <a:srgbClr val="941651"/>
                </a:solidFill>
              </a:rPr>
              <a:t>Frame</a:t>
            </a:r>
          </a:p>
          <a:p>
            <a:pPr algn="ctr"/>
            <a:r>
              <a:rPr kumimoji="1" lang="en-US" altLang="ja-JP" sz="1400" dirty="0">
                <a:solidFill>
                  <a:srgbClr val="941651"/>
                </a:solidFill>
              </a:rPr>
              <a:t>dragging</a:t>
            </a:r>
            <a:endParaRPr kumimoji="1" lang="ja-JP" altLang="en-US" sz="1400">
              <a:solidFill>
                <a:srgbClr val="941651"/>
              </a:solidFill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77D0549-6F36-C43D-6486-829BD677AF9A}"/>
              </a:ext>
            </a:extLst>
          </p:cNvPr>
          <p:cNvSpPr txBox="1"/>
          <p:nvPr/>
        </p:nvSpPr>
        <p:spPr>
          <a:xfrm>
            <a:off x="5337167" y="3531728"/>
            <a:ext cx="12410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400" dirty="0">
                <a:solidFill>
                  <a:schemeClr val="accent1"/>
                </a:solidFill>
              </a:rPr>
              <a:t>Gravitational</a:t>
            </a:r>
          </a:p>
          <a:p>
            <a:pPr algn="ctr"/>
            <a:r>
              <a:rPr lang="en-US" altLang="ja-JP" sz="1400" dirty="0">
                <a:solidFill>
                  <a:schemeClr val="accent1"/>
                </a:solidFill>
              </a:rPr>
              <a:t>redshift</a:t>
            </a:r>
            <a:endParaRPr kumimoji="1" lang="ja-JP" altLang="en-US" sz="1400">
              <a:solidFill>
                <a:schemeClr val="accent1"/>
              </a:solidFill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9C8C992-1CE4-2B6B-D4F5-A923E196AE44}"/>
              </a:ext>
            </a:extLst>
          </p:cNvPr>
          <p:cNvSpPr txBox="1"/>
          <p:nvPr/>
        </p:nvSpPr>
        <p:spPr>
          <a:xfrm>
            <a:off x="4547088" y="3531728"/>
            <a:ext cx="7970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400" dirty="0">
                <a:solidFill>
                  <a:schemeClr val="accent1"/>
                </a:solidFill>
              </a:rPr>
              <a:t>Time</a:t>
            </a:r>
          </a:p>
          <a:p>
            <a:pPr algn="ctr"/>
            <a:r>
              <a:rPr lang="en-US" altLang="ja-JP" sz="1400" dirty="0">
                <a:solidFill>
                  <a:schemeClr val="accent1"/>
                </a:solidFill>
              </a:rPr>
              <a:t>dilation</a:t>
            </a:r>
            <a:endParaRPr kumimoji="1" lang="en-US" altLang="ja-JP" sz="1400" dirty="0">
              <a:solidFill>
                <a:schemeClr val="accent1"/>
              </a:solidFill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B71E106-7366-E5E9-FE64-B45AB628FAE4}"/>
              </a:ext>
            </a:extLst>
          </p:cNvPr>
          <p:cNvSpPr txBox="1"/>
          <p:nvPr/>
        </p:nvSpPr>
        <p:spPr>
          <a:xfrm>
            <a:off x="1271239" y="1321356"/>
            <a:ext cx="9835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(An extension of QEP in static spacetime by Zych et al. </a:t>
            </a:r>
            <a:r>
              <a:rPr lang="en" altLang="ja-JP" dirty="0"/>
              <a:t>Nat. Phys. 14, 1027 (2018))</a:t>
            </a:r>
          </a:p>
        </p:txBody>
      </p:sp>
      <p:sp>
        <p:nvSpPr>
          <p:cNvPr id="12" name="左中かっこ 11">
            <a:extLst>
              <a:ext uri="{FF2B5EF4-FFF2-40B4-BE49-F238E27FC236}">
                <a16:creationId xmlns:a16="http://schemas.microsoft.com/office/drawing/2014/main" id="{34F58EF8-2A4A-D4B8-74CB-F645430B2EB4}"/>
              </a:ext>
            </a:extLst>
          </p:cNvPr>
          <p:cNvSpPr/>
          <p:nvPr/>
        </p:nvSpPr>
        <p:spPr>
          <a:xfrm rot="16200000">
            <a:off x="5244444" y="3305241"/>
            <a:ext cx="205463" cy="2911121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408E8E53-EC1C-3A8A-BF09-9B6971ED12D1}"/>
              </a:ext>
            </a:extLst>
          </p:cNvPr>
          <p:cNvSpPr txBox="1"/>
          <p:nvPr/>
        </p:nvSpPr>
        <p:spPr>
          <a:xfrm>
            <a:off x="4044707" y="4878442"/>
            <a:ext cx="25987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400" dirty="0">
                <a:solidFill>
                  <a:schemeClr val="accent1"/>
                </a:solidFill>
              </a:rPr>
              <a:t>QEP holds in Newtonian limit</a:t>
            </a:r>
            <a:endParaRPr kumimoji="1" lang="ja-JP" altLang="en-US" sz="1400">
              <a:solidFill>
                <a:schemeClr val="accent1"/>
              </a:solidFill>
            </a:endParaRPr>
          </a:p>
        </p:txBody>
      </p:sp>
      <p:sp>
        <p:nvSpPr>
          <p:cNvPr id="17" name="星 16 16">
            <a:extLst>
              <a:ext uri="{FF2B5EF4-FFF2-40B4-BE49-F238E27FC236}">
                <a16:creationId xmlns:a16="http://schemas.microsoft.com/office/drawing/2014/main" id="{51E4EFD1-84E6-B671-C273-6A494F3DA2C6}"/>
              </a:ext>
            </a:extLst>
          </p:cNvPr>
          <p:cNvSpPr/>
          <p:nvPr/>
        </p:nvSpPr>
        <p:spPr>
          <a:xfrm>
            <a:off x="7738952" y="5049225"/>
            <a:ext cx="3756363" cy="1613186"/>
          </a:xfrm>
          <a:prstGeom prst="star16">
            <a:avLst>
              <a:gd name="adj" fmla="val 42935"/>
            </a:avLst>
          </a:prstGeom>
          <a:solidFill>
            <a:srgbClr val="94165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ja-JP" sz="2000" b="1" dirty="0"/>
              <a:t>QEP ensures</a:t>
            </a:r>
          </a:p>
          <a:p>
            <a:pPr algn="ctr"/>
            <a:r>
              <a:rPr lang="en-US" altLang="ja-JP" sz="2000" b="1" dirty="0"/>
              <a:t>geometric picture of</a:t>
            </a:r>
          </a:p>
          <a:p>
            <a:pPr algn="ctr"/>
            <a:r>
              <a:rPr lang="en-US" altLang="ja-JP" sz="2000" b="1" dirty="0"/>
              <a:t>gravity</a:t>
            </a:r>
            <a:endParaRPr lang="ja-JP" altLang="en-US" sz="2000" b="1"/>
          </a:p>
        </p:txBody>
      </p:sp>
    </p:spTree>
    <p:extLst>
      <p:ext uri="{BB962C8B-B14F-4D97-AF65-F5344CB8AC3E}">
        <p14:creationId xmlns:p14="http://schemas.microsoft.com/office/powerpoint/2010/main" val="2910049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FD6B4B4-C077-0F42-9357-8471A1F77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QEP </a:t>
            </a:r>
            <a:r>
              <a:rPr lang="en-US" altLang="ja-JP" dirty="0"/>
              <a:t>v</a:t>
            </a:r>
            <a:r>
              <a:rPr kumimoji="1" lang="en-US" altLang="ja-JP" dirty="0"/>
              <a:t>iolations in clock </a:t>
            </a:r>
            <a:r>
              <a:rPr lang="en-US" altLang="ja-JP" dirty="0"/>
              <a:t>i</a:t>
            </a:r>
            <a:r>
              <a:rPr kumimoji="1" lang="en-US" altLang="ja-JP" dirty="0"/>
              <a:t>nterferometry</a:t>
            </a:r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コンテンツ プレースホルダー 3">
                <a:extLst>
                  <a:ext uri="{FF2B5EF4-FFF2-40B4-BE49-F238E27FC236}">
                    <a16:creationId xmlns:a16="http://schemas.microsoft.com/office/drawing/2014/main" id="{5F5484FE-F90B-01C6-7A6C-8BC247845A9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90688"/>
                <a:ext cx="10515600" cy="204470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altLang="ja-JP" dirty="0"/>
                  <a:t>Evolution of Internal State</a:t>
                </a:r>
              </a:p>
              <a:p>
                <a:pPr lvl="1"/>
                <a:r>
                  <a:rPr lang="en-US" altLang="ja-JP" dirty="0"/>
                  <a:t>Hamiltonians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acc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US" altLang="ja-JP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d>
                      <m:dPr>
                        <m:begChr m:val="|"/>
                        <m:endChr m:val="|"/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d>
                        <m:d>
                          <m:dPr>
                            <m:begChr m:val="⟨"/>
                            <m:endChr m:val=""/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d>
                      </m:e>
                    </m:d>
                    <m:r>
                      <a:rPr lang="en-US" altLang="ja-JP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d>
                      <m:dPr>
                        <m:begChr m:val="|"/>
                        <m:endChr m:val="|"/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  <m:d>
                          <m:dPr>
                            <m:begChr m:val="⟨"/>
                            <m:endChr m:val=""/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</m:e>
                    </m:d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acc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altLang="ja-JP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d>
                      <m:dPr>
                        <m:begChr m:val="|"/>
                        <m:endChr m:val="|"/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</m:d>
                        <m:d>
                          <m:dPr>
                            <m:begChr m:val="⟨"/>
                            <m:endChr m:val=""/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</m:d>
                      </m:e>
                    </m:d>
                    <m:r>
                      <a:rPr lang="en-US" altLang="ja-JP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d>
                      <m:dPr>
                        <m:begChr m:val="|"/>
                        <m:endChr m:val="|"/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</m:d>
                        <m:d>
                          <m:dPr>
                            <m:begChr m:val="⟨"/>
                            <m:endChr m:val=""/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</m:d>
                      </m:e>
                    </m:d>
                  </m:oMath>
                </a14:m>
                <a:endParaRPr lang="en-US" altLang="ja-JP" dirty="0"/>
              </a:p>
              <a:p>
                <a:pPr lvl="1"/>
                <a:r>
                  <a:rPr lang="en-US" altLang="ja-JP" dirty="0"/>
                  <a:t>Initial state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d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unc>
                          <m:funcPr>
                            <m:ctrlP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ja-JP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func>
                      </m:e>
                    </m:d>
                    <m:d>
                      <m:dPr>
                        <m:begChr m:val=""/>
                        <m:endChr m:val="⟩"/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sup>
                    </m:sSup>
                    <m:func>
                      <m:func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ja-JP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|</m:t>
                    </m:r>
                    <m:d>
                      <m:dPr>
                        <m:begChr m:val=""/>
                        <m:endChr m:val="⟩"/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endParaRPr lang="en-US" altLang="ja-JP" i="1" dirty="0">
                  <a:latin typeface="Cambria Math" panose="02040503050406030204" pitchFamily="18" charset="0"/>
                </a:endParaRPr>
              </a:p>
              <a:p>
                <a:pPr lvl="1"/>
                <a:r>
                  <a:rPr lang="en-US" altLang="ja-JP" dirty="0"/>
                  <a:t>Relative evolution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Sup>
                          <m:sSubSup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  <m:sup>
                            <m: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†</m:t>
                            </m:r>
                          </m:sup>
                        </m:sSubSup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m:rPr>
                        <m:sty m:val="p"/>
                      </m:rPr>
                      <a:rPr lang="en-US" altLang="ja-JP" i="1" smtClean="0">
                        <a:latin typeface="Cambria Math" panose="02040503050406030204" pitchFamily="18" charset="0"/>
                      </a:rPr>
                      <m:t>exp</m:t>
                    </m:r>
                    <m:d>
                      <m:d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ℏ</m:t>
                            </m:r>
                          </m:den>
                        </m:f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  <m:r>
                          <m:rPr>
                            <m:sty m:val="p"/>
                          </m:rPr>
                          <a:rPr lang="el-GR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  <m:r>
                          <a:rPr lang="el-GR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</m:d>
                  </m:oMath>
                </a14:m>
                <a:endParaRPr lang="en-US" altLang="ja-JP" dirty="0"/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altLang="ja-JP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altLang="ja-JP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e>
                    </m:d>
                    <m:r>
                      <a:rPr lang="en-US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0 </m:t>
                    </m:r>
                    <m:r>
                      <a:rPr lang="en-US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  <m:d>
                      <m:dPr>
                        <m:begChr m:val="|"/>
                        <m:endChr m:val="|"/>
                        <m:ctrlP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sSubSup>
                                  <m:sSubSupPr>
                                    <m:ctrlP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  <m:t>𝑈</m:t>
                                    </m:r>
                                  </m:e>
                                  <m:sub>
                                    <m: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sub>
                                  <m:sup>
                                    <m:r>
                                      <a:rPr lang="en-US" altLang="ja-JP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†</m:t>
                                    </m:r>
                                  </m:sup>
                                </m:sSubSup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</m:e>
                              <m:sub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sub>
                            </m:sSub>
                          </m:e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</m:e>
                        </m:d>
                      </m:e>
                    </m:d>
                    <m:r>
                      <a:rPr lang="en-US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&lt;1</m:t>
                    </m:r>
                  </m:oMath>
                </a14:m>
                <a:endParaRPr lang="en-US" altLang="ja-JP" dirty="0"/>
              </a:p>
            </p:txBody>
          </p:sp>
        </mc:Choice>
        <mc:Fallback xmlns="">
          <p:sp>
            <p:nvSpPr>
              <p:cNvPr id="4" name="コンテンツ プレースホルダー 3">
                <a:extLst>
                  <a:ext uri="{FF2B5EF4-FFF2-40B4-BE49-F238E27FC236}">
                    <a16:creationId xmlns:a16="http://schemas.microsoft.com/office/drawing/2014/main" id="{5F5484FE-F90B-01C6-7A6C-8BC247845A9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90688"/>
                <a:ext cx="10515600" cy="2044700"/>
              </a:xfrm>
              <a:blipFill>
                <a:blip r:embed="rId3"/>
                <a:stretch>
                  <a:fillRect l="-965" t="-8589" b="-245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66825AAE-0959-F8AB-2367-517695F9D29F}"/>
              </a:ext>
            </a:extLst>
          </p:cNvPr>
          <p:cNvSpPr txBox="1"/>
          <p:nvPr/>
        </p:nvSpPr>
        <p:spPr>
          <a:xfrm>
            <a:off x="2139097" y="3900321"/>
            <a:ext cx="2728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Interferometric visibility</a:t>
            </a:r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CB27282D-321F-91A3-F479-42FF320ABB10}"/>
              </a:ext>
            </a:extLst>
          </p:cNvPr>
          <p:cNvSpPr txBox="1"/>
          <p:nvPr/>
        </p:nvSpPr>
        <p:spPr>
          <a:xfrm>
            <a:off x="8243692" y="3871100"/>
            <a:ext cx="968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GME</a:t>
            </a:r>
            <a:endParaRPr kumimoji="1" lang="ja-JP" altLang="en-US"/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9A8B74CC-97B7-B633-C098-91071DBF1748}"/>
              </a:ext>
            </a:extLst>
          </p:cNvPr>
          <p:cNvGrpSpPr/>
          <p:nvPr/>
        </p:nvGrpSpPr>
        <p:grpSpPr>
          <a:xfrm>
            <a:off x="1338027" y="4177312"/>
            <a:ext cx="4863427" cy="2659243"/>
            <a:chOff x="1338027" y="4177312"/>
            <a:chExt cx="4863427" cy="2659243"/>
          </a:xfrm>
        </p:grpSpPr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455B1724-D91C-39B8-E712-9A4CFB57609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45804" y="4177312"/>
              <a:ext cx="4242802" cy="2315563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テキスト ボックス 7">
                  <a:extLst>
                    <a:ext uri="{FF2B5EF4-FFF2-40B4-BE49-F238E27FC236}">
                      <a16:creationId xmlns:a16="http://schemas.microsoft.com/office/drawing/2014/main" id="{DEFC1B80-3EE2-1841-903B-69C940945B45}"/>
                    </a:ext>
                  </a:extLst>
                </p:cNvPr>
                <p:cNvSpPr txBox="1"/>
                <p:nvPr/>
              </p:nvSpPr>
              <p:spPr>
                <a:xfrm>
                  <a:off x="2983851" y="6386945"/>
                  <a:ext cx="1302308" cy="4496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altLang="ja-JP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</m:t>
                      </m:r>
                      <m:r>
                        <a:rPr lang="en-US" altLang="ja-JP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′≡</m:t>
                      </m:r>
                      <m:f>
                        <m:fPr>
                          <m:ctrlPr>
                            <a:rPr lang="en-US" altLang="ja-JP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ja-JP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altLang="ja-JP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en-US" altLang="ja-JP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num>
                        <m:den>
                          <m:r>
                            <a:rPr lang="en-US" altLang="ja-JP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16</m:t>
                          </m:r>
                          <m:r>
                            <a:rPr lang="en-US" altLang="ja-JP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𝐺𝐽𝐾</m:t>
                          </m:r>
                        </m:den>
                      </m:f>
                    </m:oMath>
                  </a14:m>
                  <a:r>
                    <a:rPr lang="en-US" altLang="ja-JP" sz="1400" dirty="0"/>
                    <a:t> </a:t>
                  </a:r>
                  <a:endParaRPr lang="ja-JP" altLang="en-US" sz="1400"/>
                </a:p>
              </p:txBody>
            </p:sp>
          </mc:Choice>
          <mc:Fallback xmlns="">
            <p:sp>
              <p:nvSpPr>
                <p:cNvPr id="8" name="テキスト ボックス 7">
                  <a:extLst>
                    <a:ext uri="{FF2B5EF4-FFF2-40B4-BE49-F238E27FC236}">
                      <a16:creationId xmlns:a16="http://schemas.microsoft.com/office/drawing/2014/main" id="{DEFC1B80-3EE2-1841-903B-69C940945B4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3851" y="6386945"/>
                  <a:ext cx="1302308" cy="449610"/>
                </a:xfrm>
                <a:prstGeom prst="rect">
                  <a:avLst/>
                </a:prstGeom>
                <a:blipFill>
                  <a:blip r:embed="rId5"/>
                  <a:stretch>
                    <a:fillRect b="-2778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テキスト ボックス 8">
                  <a:extLst>
                    <a:ext uri="{FF2B5EF4-FFF2-40B4-BE49-F238E27FC236}">
                      <a16:creationId xmlns:a16="http://schemas.microsoft.com/office/drawing/2014/main" id="{312A427D-BAF7-F2A9-2E26-8ADF7D90FD8F}"/>
                    </a:ext>
                  </a:extLst>
                </p:cNvPr>
                <p:cNvSpPr txBox="1"/>
                <p:nvPr/>
              </p:nvSpPr>
              <p:spPr>
                <a:xfrm rot="16200000">
                  <a:off x="976686" y="5064307"/>
                  <a:ext cx="1030459" cy="30777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ja-JP" sz="1400" b="0" i="0" smtClean="0">
                            <a:latin typeface="Cambria Math" panose="02040503050406030204" pitchFamily="18" charset="0"/>
                          </a:rPr>
                          <m:t>Pr</m:t>
                        </m:r>
                        <m:d>
                          <m:dPr>
                            <m:ctrlPr>
                              <a:rPr lang="en-US" altLang="ja-JP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1400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  <m:r>
                              <a:rPr lang="en-US" altLang="ja-JP" sz="14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</m:d>
                      </m:oMath>
                    </m:oMathPara>
                  </a14:m>
                  <a:endParaRPr lang="ja-JP" altLang="en-US" sz="1400"/>
                </a:p>
              </p:txBody>
            </p:sp>
          </mc:Choice>
          <mc:Fallback xmlns="">
            <p:sp>
              <p:nvSpPr>
                <p:cNvPr id="9" name="テキスト ボックス 8">
                  <a:extLst>
                    <a:ext uri="{FF2B5EF4-FFF2-40B4-BE49-F238E27FC236}">
                      <a16:creationId xmlns:a16="http://schemas.microsoft.com/office/drawing/2014/main" id="{312A427D-BAF7-F2A9-2E26-8ADF7D90FD8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976686" y="5064307"/>
                  <a:ext cx="1030459" cy="30777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テキスト ボックス 13">
                  <a:extLst>
                    <a:ext uri="{FF2B5EF4-FFF2-40B4-BE49-F238E27FC236}">
                      <a16:creationId xmlns:a16="http://schemas.microsoft.com/office/drawing/2014/main" id="{A19711F6-8345-D237-B4CA-2426651DF9C8}"/>
                    </a:ext>
                  </a:extLst>
                </p:cNvPr>
                <p:cNvSpPr txBox="1"/>
                <p:nvPr/>
              </p:nvSpPr>
              <p:spPr>
                <a:xfrm>
                  <a:off x="5710037" y="5112066"/>
                  <a:ext cx="350802" cy="153888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1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kumimoji="1" lang="en-US" altLang="ja-JP" sz="1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kumimoji="1" lang="ja-JP" altLang="en-US" sz="1000"/>
                </a:p>
              </p:txBody>
            </p:sp>
          </mc:Choice>
          <mc:Fallback xmlns="">
            <p:sp>
              <p:nvSpPr>
                <p:cNvPr id="14" name="テキスト ボックス 13">
                  <a:extLst>
                    <a:ext uri="{FF2B5EF4-FFF2-40B4-BE49-F238E27FC236}">
                      <a16:creationId xmlns:a16="http://schemas.microsoft.com/office/drawing/2014/main" id="{A19711F6-8345-D237-B4CA-2426651DF9C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10037" y="5112066"/>
                  <a:ext cx="350802" cy="153888"/>
                </a:xfrm>
                <a:prstGeom prst="rect">
                  <a:avLst/>
                </a:prstGeom>
                <a:blipFill>
                  <a:blip r:embed="rId7"/>
                  <a:stretch>
                    <a:fillRect l="-6897" r="-6897" b="-7692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テキスト ボックス 14">
                  <a:extLst>
                    <a:ext uri="{FF2B5EF4-FFF2-40B4-BE49-F238E27FC236}">
                      <a16:creationId xmlns:a16="http://schemas.microsoft.com/office/drawing/2014/main" id="{85A301DC-87FE-0A9A-D919-E5C93845511A}"/>
                    </a:ext>
                  </a:extLst>
                </p:cNvPr>
                <p:cNvSpPr txBox="1"/>
                <p:nvPr/>
              </p:nvSpPr>
              <p:spPr>
                <a:xfrm>
                  <a:off x="5710037" y="5369573"/>
                  <a:ext cx="491417" cy="153888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1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kumimoji="1" lang="en-US" altLang="ja-JP" sz="1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kumimoji="1" lang="en-US" altLang="ja-JP" sz="1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kumimoji="1" lang="en-US" altLang="ja-JP" sz="1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/6</m:t>
                        </m:r>
                      </m:oMath>
                    </m:oMathPara>
                  </a14:m>
                  <a:endParaRPr kumimoji="1" lang="ja-JP" altLang="en-US" sz="1000"/>
                </a:p>
              </p:txBody>
            </p:sp>
          </mc:Choice>
          <mc:Fallback xmlns="">
            <p:sp>
              <p:nvSpPr>
                <p:cNvPr id="15" name="テキスト ボックス 14">
                  <a:extLst>
                    <a:ext uri="{FF2B5EF4-FFF2-40B4-BE49-F238E27FC236}">
                      <a16:creationId xmlns:a16="http://schemas.microsoft.com/office/drawing/2014/main" id="{85A301DC-87FE-0A9A-D919-E5C93845511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10037" y="5369573"/>
                  <a:ext cx="491417" cy="153888"/>
                </a:xfrm>
                <a:prstGeom prst="rect">
                  <a:avLst/>
                </a:prstGeom>
                <a:blipFill>
                  <a:blip r:embed="rId8"/>
                  <a:stretch>
                    <a:fillRect l="-5000" r="-5000" b="-30769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E9F2B1FB-FCA4-EB35-7795-C3B3D1CBB312}"/>
              </a:ext>
            </a:extLst>
          </p:cNvPr>
          <p:cNvGrpSpPr/>
          <p:nvPr/>
        </p:nvGrpSpPr>
        <p:grpSpPr>
          <a:xfrm>
            <a:off x="6574218" y="4177312"/>
            <a:ext cx="5051725" cy="2680688"/>
            <a:chOff x="6574218" y="4177312"/>
            <a:chExt cx="5051725" cy="2680688"/>
          </a:xfrm>
        </p:grpSpPr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74501BF9-55C2-CB00-A317-06A6AB78003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773445" y="4177312"/>
              <a:ext cx="4242802" cy="2315563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テキスト ボックス 9">
                  <a:extLst>
                    <a:ext uri="{FF2B5EF4-FFF2-40B4-BE49-F238E27FC236}">
                      <a16:creationId xmlns:a16="http://schemas.microsoft.com/office/drawing/2014/main" id="{62363D78-86F0-66E6-4A23-3250F78511C0}"/>
                    </a:ext>
                  </a:extLst>
                </p:cNvPr>
                <p:cNvSpPr txBox="1"/>
                <p:nvPr/>
              </p:nvSpPr>
              <p:spPr>
                <a:xfrm>
                  <a:off x="8243692" y="6408390"/>
                  <a:ext cx="1302308" cy="4496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altLang="ja-JP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</m:t>
                      </m:r>
                      <m:r>
                        <a:rPr lang="en-US" altLang="ja-JP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′≡</m:t>
                      </m:r>
                      <m:f>
                        <m:fPr>
                          <m:ctrlPr>
                            <a:rPr lang="en-US" altLang="ja-JP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ja-JP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altLang="ja-JP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en-US" altLang="ja-JP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num>
                        <m:den>
                          <m:r>
                            <a:rPr lang="en-US" altLang="ja-JP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16</m:t>
                          </m:r>
                          <m:r>
                            <a:rPr lang="en-US" altLang="ja-JP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𝐺𝐽𝐾</m:t>
                          </m:r>
                        </m:den>
                      </m:f>
                    </m:oMath>
                  </a14:m>
                  <a:r>
                    <a:rPr lang="en-US" altLang="ja-JP" sz="1400" dirty="0"/>
                    <a:t> </a:t>
                  </a:r>
                  <a:endParaRPr lang="ja-JP" altLang="en-US" sz="1400"/>
                </a:p>
              </p:txBody>
            </p:sp>
          </mc:Choice>
          <mc:Fallback xmlns="">
            <p:sp>
              <p:nvSpPr>
                <p:cNvPr id="10" name="テキスト ボックス 9">
                  <a:extLst>
                    <a:ext uri="{FF2B5EF4-FFF2-40B4-BE49-F238E27FC236}">
                      <a16:creationId xmlns:a16="http://schemas.microsoft.com/office/drawing/2014/main" id="{62363D78-86F0-66E6-4A23-3250F78511C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43692" y="6408390"/>
                  <a:ext cx="1302308" cy="449610"/>
                </a:xfrm>
                <a:prstGeom prst="rect">
                  <a:avLst/>
                </a:prstGeom>
                <a:blipFill>
                  <a:blip r:embed="rId10"/>
                  <a:stretch>
                    <a:fillRect b="-2778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テキスト ボックス 10">
                  <a:extLst>
                    <a:ext uri="{FF2B5EF4-FFF2-40B4-BE49-F238E27FC236}">
                      <a16:creationId xmlns:a16="http://schemas.microsoft.com/office/drawing/2014/main" id="{29A389C4-ED3D-05C0-F5F5-9D4E54A4A239}"/>
                    </a:ext>
                  </a:extLst>
                </p:cNvPr>
                <p:cNvSpPr txBox="1"/>
                <p:nvPr/>
              </p:nvSpPr>
              <p:spPr>
                <a:xfrm rot="16200000">
                  <a:off x="6601501" y="5161728"/>
                  <a:ext cx="160878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ℰ</m:t>
                        </m:r>
                      </m:oMath>
                    </m:oMathPara>
                  </a14:m>
                  <a:endParaRPr kumimoji="1" lang="ja-JP" altLang="en-US" sz="1400"/>
                </a:p>
              </p:txBody>
            </p:sp>
          </mc:Choice>
          <mc:Fallback xmlns="">
            <p:sp>
              <p:nvSpPr>
                <p:cNvPr id="11" name="テキスト ボックス 10">
                  <a:extLst>
                    <a:ext uri="{FF2B5EF4-FFF2-40B4-BE49-F238E27FC236}">
                      <a16:creationId xmlns:a16="http://schemas.microsoft.com/office/drawing/2014/main" id="{29A389C4-ED3D-05C0-F5F5-9D4E54A4A23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6601501" y="5161728"/>
                  <a:ext cx="160878" cy="215444"/>
                </a:xfrm>
                <a:prstGeom prst="rect">
                  <a:avLst/>
                </a:prstGeom>
                <a:blipFill>
                  <a:blip r:embed="rId11"/>
                  <a:stretch>
                    <a:fillRect t="-14286" r="-5556" b="-14286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テキスト ボックス 15">
                  <a:extLst>
                    <a:ext uri="{FF2B5EF4-FFF2-40B4-BE49-F238E27FC236}">
                      <a16:creationId xmlns:a16="http://schemas.microsoft.com/office/drawing/2014/main" id="{879652DC-16EC-21A2-4D8A-713F108ED80D}"/>
                    </a:ext>
                  </a:extLst>
                </p:cNvPr>
                <p:cNvSpPr txBox="1"/>
                <p:nvPr/>
              </p:nvSpPr>
              <p:spPr>
                <a:xfrm>
                  <a:off x="10799394" y="5002869"/>
                  <a:ext cx="350802" cy="153888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1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kumimoji="1" lang="en-US" altLang="ja-JP" sz="1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kumimoji="1" lang="ja-JP" altLang="en-US" sz="1000"/>
                </a:p>
              </p:txBody>
            </p:sp>
          </mc:Choice>
          <mc:Fallback xmlns="">
            <p:sp>
              <p:nvSpPr>
                <p:cNvPr id="16" name="テキスト ボックス 15">
                  <a:extLst>
                    <a:ext uri="{FF2B5EF4-FFF2-40B4-BE49-F238E27FC236}">
                      <a16:creationId xmlns:a16="http://schemas.microsoft.com/office/drawing/2014/main" id="{879652DC-16EC-21A2-4D8A-713F108ED80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99394" y="5002869"/>
                  <a:ext cx="350802" cy="153888"/>
                </a:xfrm>
                <a:prstGeom prst="rect">
                  <a:avLst/>
                </a:prstGeom>
                <a:blipFill>
                  <a:blip r:embed="rId12"/>
                  <a:stretch>
                    <a:fillRect l="-7143" r="-7143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テキスト ボックス 16">
                  <a:extLst>
                    <a:ext uri="{FF2B5EF4-FFF2-40B4-BE49-F238E27FC236}">
                      <a16:creationId xmlns:a16="http://schemas.microsoft.com/office/drawing/2014/main" id="{4B56AF81-90C9-1046-FCFB-195B6F3480ED}"/>
                    </a:ext>
                  </a:extLst>
                </p:cNvPr>
                <p:cNvSpPr txBox="1"/>
                <p:nvPr/>
              </p:nvSpPr>
              <p:spPr>
                <a:xfrm>
                  <a:off x="10810896" y="5243547"/>
                  <a:ext cx="815047" cy="153888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1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kumimoji="1" lang="en-US" altLang="ja-JP" sz="1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type m:val="lin"/>
                            <m:ctrlPr>
                              <a:rPr kumimoji="1" lang="en-US" altLang="ja-JP" sz="1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1" lang="en-US" altLang="ja-JP" sz="1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altLang="ja-JP" sz="1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  <m:r>
                          <a:rPr kumimoji="1" lang="en-US" altLang="ja-JP" sz="1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kumimoji="1" lang="en-US" altLang="ja-JP" sz="1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  <m:r>
                          <a:rPr kumimoji="1" lang="en-US" altLang="ja-JP" sz="1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kumimoji="1" lang="en-US" altLang="ja-JP" sz="1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𝑃𝐶</m:t>
                        </m:r>
                      </m:oMath>
                    </m:oMathPara>
                  </a14:m>
                  <a:endParaRPr kumimoji="1" lang="ja-JP" altLang="en-US" sz="1000"/>
                </a:p>
              </p:txBody>
            </p:sp>
          </mc:Choice>
          <mc:Fallback xmlns="">
            <p:sp>
              <p:nvSpPr>
                <p:cNvPr id="17" name="テキスト ボックス 16">
                  <a:extLst>
                    <a:ext uri="{FF2B5EF4-FFF2-40B4-BE49-F238E27FC236}">
                      <a16:creationId xmlns:a16="http://schemas.microsoft.com/office/drawing/2014/main" id="{4B56AF81-90C9-1046-FCFB-195B6F3480E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10896" y="5243547"/>
                  <a:ext cx="815047" cy="153888"/>
                </a:xfrm>
                <a:prstGeom prst="rect">
                  <a:avLst/>
                </a:prstGeom>
                <a:blipFill>
                  <a:blip r:embed="rId13"/>
                  <a:stretch>
                    <a:fillRect l="-4615" t="-153846" r="-3077" b="-238462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テキスト ボックス 17">
                  <a:extLst>
                    <a:ext uri="{FF2B5EF4-FFF2-40B4-BE49-F238E27FC236}">
                      <a16:creationId xmlns:a16="http://schemas.microsoft.com/office/drawing/2014/main" id="{C90CEFC0-64F6-FBEB-D90D-3C04F651ED25}"/>
                    </a:ext>
                  </a:extLst>
                </p:cNvPr>
                <p:cNvSpPr txBox="1"/>
                <p:nvPr/>
              </p:nvSpPr>
              <p:spPr>
                <a:xfrm>
                  <a:off x="10803949" y="5484226"/>
                  <a:ext cx="745794" cy="153888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1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kumimoji="1" lang="en-US" altLang="ja-JP" sz="1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type m:val="lin"/>
                            <m:ctrlPr>
                              <a:rPr kumimoji="1" lang="en-US" altLang="ja-JP" sz="1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1" lang="en-US" altLang="ja-JP" sz="1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altLang="ja-JP" sz="1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  <m:r>
                          <a:rPr kumimoji="1" lang="en-US" altLang="ja-JP" sz="1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kumimoji="1" lang="en-US" altLang="ja-JP" sz="1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  <m:r>
                          <a:rPr kumimoji="1" lang="en-US" altLang="ja-JP" sz="1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kumimoji="1" lang="en-US" altLang="ja-JP" sz="1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oMath>
                    </m:oMathPara>
                  </a14:m>
                  <a:endParaRPr kumimoji="1" lang="ja-JP" altLang="en-US" sz="1000"/>
                </a:p>
              </p:txBody>
            </p:sp>
          </mc:Choice>
          <mc:Fallback xmlns="">
            <p:sp>
              <p:nvSpPr>
                <p:cNvPr id="18" name="テキスト ボックス 17">
                  <a:extLst>
                    <a:ext uri="{FF2B5EF4-FFF2-40B4-BE49-F238E27FC236}">
                      <a16:creationId xmlns:a16="http://schemas.microsoft.com/office/drawing/2014/main" id="{C90CEFC0-64F6-FBEB-D90D-3C04F651ED2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03949" y="5484226"/>
                  <a:ext cx="745794" cy="153888"/>
                </a:xfrm>
                <a:prstGeom prst="rect">
                  <a:avLst/>
                </a:prstGeom>
                <a:blipFill>
                  <a:blip r:embed="rId14"/>
                  <a:stretch>
                    <a:fillRect l="-3333" t="-161538" r="-3333" b="-230769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AD697AE2-3C37-E82C-B6A2-E4DF1DE815D7}"/>
              </a:ext>
            </a:extLst>
          </p:cNvPr>
          <p:cNvCxnSpPr>
            <a:cxnSpLocks/>
          </p:cNvCxnSpPr>
          <p:nvPr/>
        </p:nvCxnSpPr>
        <p:spPr>
          <a:xfrm flipH="1">
            <a:off x="10343420" y="3824930"/>
            <a:ext cx="217065" cy="459629"/>
          </a:xfrm>
          <a:prstGeom prst="straightConnector1">
            <a:avLst/>
          </a:prstGeom>
          <a:ln>
            <a:solidFill>
              <a:srgbClr val="F2A12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>
            <a:extLst>
              <a:ext uri="{FF2B5EF4-FFF2-40B4-BE49-F238E27FC236}">
                <a16:creationId xmlns:a16="http://schemas.microsoft.com/office/drawing/2014/main" id="{EC83C0EE-155C-267D-FDC6-68DB304B9E6E}"/>
              </a:ext>
            </a:extLst>
          </p:cNvPr>
          <p:cNvCxnSpPr>
            <a:cxnSpLocks/>
          </p:cNvCxnSpPr>
          <p:nvPr/>
        </p:nvCxnSpPr>
        <p:spPr>
          <a:xfrm flipH="1">
            <a:off x="10384963" y="3824930"/>
            <a:ext cx="297224" cy="856372"/>
          </a:xfrm>
          <a:prstGeom prst="straightConnector1">
            <a:avLst/>
          </a:prstGeom>
          <a:ln>
            <a:solidFill>
              <a:srgbClr val="74B335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928F4938-B5E8-73AF-117C-4977CFD45D01}"/>
              </a:ext>
            </a:extLst>
          </p:cNvPr>
          <p:cNvSpPr txBox="1"/>
          <p:nvPr/>
        </p:nvSpPr>
        <p:spPr>
          <a:xfrm>
            <a:off x="9594304" y="3018410"/>
            <a:ext cx="2141860" cy="738664"/>
          </a:xfrm>
          <a:prstGeom prst="rect">
            <a:avLst/>
          </a:prstGeom>
          <a:noFill/>
          <a:ln w="19050">
            <a:solidFill>
              <a:srgbClr val="7030A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kumimoji="1" lang="en-US" altLang="ja-JP" sz="1400" dirty="0"/>
              <a:t>Gravity is</a:t>
            </a:r>
          </a:p>
          <a:p>
            <a:pPr marL="285750" indent="-213750">
              <a:buClr>
                <a:srgbClr val="00B050"/>
              </a:buClr>
              <a:buFont typeface="システムフォント（レギュラー）"/>
              <a:buChar char="✓"/>
            </a:pPr>
            <a:r>
              <a:rPr lang="en-US" altLang="ja-JP" sz="1400" dirty="0"/>
              <a:t>quantum</a:t>
            </a:r>
          </a:p>
          <a:p>
            <a:pPr marL="285750" indent="-213750">
              <a:buClr>
                <a:srgbClr val="FF0000"/>
              </a:buClr>
              <a:buFont typeface="システムフォント（レギュラー）"/>
              <a:buChar char="✗"/>
            </a:pPr>
            <a:r>
              <a:rPr kumimoji="1" lang="en-US" altLang="ja-JP" sz="1400" dirty="0"/>
              <a:t>spacetime geometry</a:t>
            </a:r>
            <a:endParaRPr kumimoji="1" lang="ja-JP" altLang="en-US" sz="1400"/>
          </a:p>
        </p:txBody>
      </p:sp>
    </p:spTree>
    <p:extLst>
      <p:ext uri="{BB962C8B-B14F-4D97-AF65-F5344CB8AC3E}">
        <p14:creationId xmlns:p14="http://schemas.microsoft.com/office/powerpoint/2010/main" val="7742961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F36F661-739F-687E-1460-B103C3F8F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F</a:t>
            </a:r>
            <a:r>
              <a:rPr kumimoji="1" lang="en-US" altLang="ja-JP" dirty="0"/>
              <a:t>easibility?</a:t>
            </a:r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90AD521C-645F-D769-9240-B929B61F915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6"/>
                <a:ext cx="10515600" cy="2788578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kumimoji="1" lang="en-US" altLang="ja-JP" dirty="0"/>
                  <a:t>Back-of-the-envelope calculation</a:t>
                </a:r>
              </a:p>
              <a:p>
                <a:pPr lvl="1"/>
                <a:r>
                  <a:rPr lang="en-US" altLang="ja-JP" dirty="0"/>
                  <a:t>Typical transition frequency of quantum clock: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num>
                      <m:den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ℏ</m:t>
                        </m:r>
                      </m:den>
                    </m:f>
                    <m:r>
                      <a:rPr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sSup>
                      <m:sSupPr>
                        <m:ctrlP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15</m:t>
                        </m:r>
                      </m:sup>
                    </m:sSup>
                  </m:oMath>
                </a14:m>
                <a:endParaRPr lang="en-US" altLang="ja-JP" b="0" dirty="0">
                  <a:ea typeface="Cambria Math" panose="02040503050406030204" pitchFamily="18" charset="0"/>
                </a:endParaRPr>
              </a:p>
              <a:p>
                <a:pPr lvl="1"/>
                <a:r>
                  <a:rPr lang="en-US" altLang="ja-JP" dirty="0">
                    <a:ea typeface="Cambria Math" panose="02040503050406030204" pitchFamily="18" charset="0"/>
                  </a:rPr>
                  <a:t>Typical rest-mass energy of quantum clock: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num>
                      <m:den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ℏ</m:t>
                        </m:r>
                      </m:den>
                    </m:f>
                    <m:r>
                      <a:rPr lang="en-US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sSup>
                      <m:sSupPr>
                        <m:ctrlP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26</m:t>
                        </m:r>
                      </m:sup>
                    </m:sSup>
                  </m:oMath>
                </a14:m>
                <a:endParaRPr lang="en-US" altLang="ja-JP" b="0" dirty="0">
                  <a:ea typeface="Cambria Math" panose="02040503050406030204" pitchFamily="18" charset="0"/>
                </a:endParaRPr>
              </a:p>
              <a:p>
                <a:pPr lvl="1"/>
                <a:r>
                  <a:rPr kumimoji="1" lang="en-US" altLang="ja-JP" dirty="0"/>
                  <a:t>The width of the interferometer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~1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𝑚𝑚</m:t>
                    </m:r>
                  </m:oMath>
                </a14:m>
                <a:endParaRPr kumimoji="1" lang="en-US" altLang="ja-JP" b="0" dirty="0">
                  <a:ea typeface="Cambria Math" panose="02040503050406030204" pitchFamily="18" charset="0"/>
                </a:endParaRPr>
              </a:p>
              <a:p>
                <a:pPr lvl="1"/>
                <a:r>
                  <a:rPr kumimoji="1" lang="en-US" altLang="ja-JP" dirty="0"/>
                  <a:t>Angular momentum of the source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𝐽</m:t>
                    </m:r>
                  </m:oMath>
                </a14:m>
                <a:endParaRPr kumimoji="1" lang="en-US" altLang="ja-JP" dirty="0"/>
              </a:p>
              <a:p>
                <a:pPr lvl="1"/>
                <a:r>
                  <a:rPr lang="en-US" altLang="ja-JP" dirty="0"/>
                  <a:t>Amplitude modulation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num>
                      <m:den>
                        <m:r>
                          <a:rPr lang="en-US" altLang="ja-JP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ℏ</m:t>
                        </m:r>
                      </m:den>
                    </m:f>
                    <m:r>
                      <a:rPr lang="en-US" altLang="ja-JP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𝐽</m:t>
                    </m:r>
                    <m:r>
                      <a:rPr lang="en-US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altLang="ja-JP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−26</m:t>
                        </m:r>
                      </m:sup>
                    </m:sSup>
                  </m:oMath>
                </a14:m>
                <a:r>
                  <a:rPr lang="en-US" altLang="ja-JP" dirty="0">
                    <a:ea typeface="Cambria Math" panose="02040503050406030204" pitchFamily="18" charset="0"/>
                  </a:rPr>
                  <a:t>, phase shift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acc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num>
                      <m:den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ℏ</m:t>
                        </m:r>
                      </m:den>
                    </m:f>
                    <m:r>
                      <a:rPr lang="en-US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𝐽</m:t>
                    </m:r>
                    <m:r>
                      <a:rPr lang="en-US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−15</m:t>
                        </m:r>
                      </m:sup>
                    </m:sSup>
                  </m:oMath>
                </a14:m>
                <a:endParaRPr lang="en-US" altLang="ja-JP" dirty="0">
                  <a:ea typeface="Cambria Math" panose="02040503050406030204" pitchFamily="18" charset="0"/>
                </a:endParaRPr>
              </a:p>
              <a:p>
                <a:pPr lvl="1"/>
                <a:r>
                  <a:rPr kumimoji="1" lang="en-US" altLang="ja-JP" dirty="0"/>
                  <a:t>Cf. Earth’s angular momentum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𝐽</m:t>
                    </m:r>
                    <m:r>
                      <a:rPr kumimoji="1" lang="en-US" altLang="ja-JP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∼</m:t>
                    </m:r>
                    <m:sSup>
                      <m:sSupPr>
                        <m:ctrlPr>
                          <a:rPr kumimoji="1" lang="en-US" altLang="ja-JP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33</m:t>
                        </m:r>
                      </m:sup>
                    </m:sSup>
                  </m:oMath>
                </a14:m>
                <a:endParaRPr kumimoji="1" lang="en-US" altLang="ja-JP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90AD521C-645F-D769-9240-B929B61F915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6"/>
                <a:ext cx="10515600" cy="2788578"/>
              </a:xfrm>
              <a:blipFill>
                <a:blip r:embed="rId3"/>
                <a:stretch>
                  <a:fillRect l="-965" t="-4072" b="-407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グラフィックス 4" descr="泣き顔 (塗りつぶし) 単色塗りつぶし">
            <a:extLst>
              <a:ext uri="{FF2B5EF4-FFF2-40B4-BE49-F238E27FC236}">
                <a16:creationId xmlns:a16="http://schemas.microsoft.com/office/drawing/2014/main" id="{C86A738E-2A0C-C2FE-03FD-31FE900468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11377" y="5352504"/>
            <a:ext cx="672059" cy="672059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B4D84D3-7EE5-A1A1-501B-BFCD872C2398}"/>
              </a:ext>
            </a:extLst>
          </p:cNvPr>
          <p:cNvSpPr txBox="1"/>
          <p:nvPr/>
        </p:nvSpPr>
        <p:spPr>
          <a:xfrm>
            <a:off x="2383436" y="5352504"/>
            <a:ext cx="75364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200" dirty="0">
                <a:solidFill>
                  <a:srgbClr val="941651"/>
                </a:solidFill>
              </a:rPr>
              <a:t>The effect is too small in any realistic parameter regions.</a:t>
            </a:r>
          </a:p>
          <a:p>
            <a:pPr algn="ctr"/>
            <a:r>
              <a:rPr lang="en-US" altLang="ja-JP" sz="2200" dirty="0">
                <a:solidFill>
                  <a:srgbClr val="941651"/>
                </a:solidFill>
              </a:rPr>
              <a:t>No more than </a:t>
            </a:r>
            <a:r>
              <a:rPr lang="en-US" altLang="ja-JP" sz="2200" i="1" dirty="0">
                <a:solidFill>
                  <a:srgbClr val="941651"/>
                </a:solidFill>
              </a:rPr>
              <a:t>gedankenexperiment</a:t>
            </a:r>
            <a:r>
              <a:rPr lang="en-US" altLang="ja-JP" sz="2200" dirty="0">
                <a:solidFill>
                  <a:srgbClr val="941651"/>
                </a:solidFill>
              </a:rPr>
              <a:t>!</a:t>
            </a:r>
            <a:endParaRPr kumimoji="1" lang="ja-JP" altLang="en-US" sz="2200">
              <a:solidFill>
                <a:srgbClr val="94165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2925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BD9EFF0-B1B0-26DD-2E50-11F599742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What does the unfeasibility possibly mean?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F7C8466-C624-5C31-B4EA-FF9E517FB5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236972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ja-JP" dirty="0"/>
              <a:t>Our scheme is not good.</a:t>
            </a:r>
          </a:p>
          <a:p>
            <a:pPr marL="0" indent="0">
              <a:buNone/>
            </a:pPr>
            <a:r>
              <a:rPr lang="en-US" altLang="ja-JP" dirty="0"/>
              <a:t>      </a:t>
            </a:r>
            <a:r>
              <a:rPr lang="ja-JP" altLang="en-US"/>
              <a:t>→</a:t>
            </a:r>
            <a:r>
              <a:rPr lang="en-US" altLang="ja-JP" dirty="0"/>
              <a:t> </a:t>
            </a:r>
            <a:r>
              <a:rPr lang="en" altLang="ja-JP" dirty="0"/>
              <a:t>Alternative experimental scheme would be necessary.</a:t>
            </a:r>
          </a:p>
          <a:p>
            <a:pPr marL="457200" lvl="1" indent="0">
              <a:buNone/>
            </a:pPr>
            <a:endParaRPr kumimoji="1" lang="en-US" altLang="ja-JP" dirty="0"/>
          </a:p>
          <a:p>
            <a:pPr marL="514350" indent="-514350">
              <a:lnSpc>
                <a:spcPct val="120000"/>
              </a:lnSpc>
              <a:buFont typeface="+mj-lt"/>
              <a:buAutoNum type="arabicPeriod" startAt="2"/>
            </a:pPr>
            <a:r>
              <a:rPr lang="en-US" altLang="ja-JP" dirty="0"/>
              <a:t>Quantum nature of post-Newtonian gravity cannot be detected at low energy (even if Newtonian gravity can be).</a:t>
            </a:r>
          </a:p>
          <a:p>
            <a:pPr marL="0" indent="0">
              <a:buNone/>
            </a:pPr>
            <a:r>
              <a:rPr kumimoji="1" lang="en-US" altLang="ja-JP" dirty="0"/>
              <a:t>      </a:t>
            </a:r>
            <a:r>
              <a:rPr kumimoji="1" lang="ja-JP" altLang="en-US"/>
              <a:t>→</a:t>
            </a:r>
            <a:r>
              <a:rPr kumimoji="1" lang="en-US" altLang="ja-JP" dirty="0"/>
              <a:t> High-energy experiment is necessary.</a:t>
            </a:r>
          </a:p>
          <a:p>
            <a:pPr marL="971550" lvl="1" indent="-514350">
              <a:buFont typeface="+mj-lt"/>
              <a:buAutoNum type="arabicPeriod"/>
            </a:pPr>
            <a:endParaRPr kumimoji="1" lang="en-US" altLang="ja-JP" dirty="0"/>
          </a:p>
          <a:p>
            <a:pPr marL="514350" indent="-514350">
              <a:lnSpc>
                <a:spcPct val="120000"/>
              </a:lnSpc>
              <a:buFont typeface="+mj-lt"/>
              <a:buAutoNum type="arabicPeriod" startAt="3"/>
            </a:pPr>
            <a:r>
              <a:rPr lang="en-US" altLang="ja-JP" dirty="0"/>
              <a:t>Post-Newtonian gravity is classical (even if Newtonian gravity is quantum).</a:t>
            </a:r>
          </a:p>
          <a:p>
            <a:pPr marL="0" indent="0">
              <a:buNone/>
            </a:pPr>
            <a:r>
              <a:rPr kumimoji="1" lang="en-US" altLang="ja-JP" dirty="0"/>
              <a:t>      </a:t>
            </a:r>
            <a:r>
              <a:rPr kumimoji="1" lang="ja-JP" altLang="en-US"/>
              <a:t>→</a:t>
            </a:r>
            <a:r>
              <a:rPr kumimoji="1" lang="en-US" altLang="ja-JP" dirty="0"/>
              <a:t> </a:t>
            </a:r>
            <a:r>
              <a:rPr kumimoji="1" lang="en-US" altLang="ja-JP" dirty="0" err="1"/>
              <a:t>Quantumness</a:t>
            </a:r>
            <a:r>
              <a:rPr kumimoji="1" lang="en-US" altLang="ja-JP" dirty="0"/>
              <a:t> of gravity is regime-dependent.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30280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E176EFC-63A8-0F1B-F45B-C1B0A89DA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Summary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54A1675-EFB8-1AB1-953D-2DBCC89BE4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3722" y="1690688"/>
            <a:ext cx="10738277" cy="491482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kumimoji="1" lang="en-US" altLang="ja-JP" dirty="0"/>
              <a:t>What we have done:</a:t>
            </a:r>
          </a:p>
          <a:p>
            <a:pPr marL="505800" lvl="1"/>
            <a:r>
              <a:rPr lang="en-US" altLang="ja-JP" dirty="0"/>
              <a:t>Proposed an experimental schemes to detect post-Newtonian gravitational effect in quantum clock interferometry</a:t>
            </a:r>
          </a:p>
          <a:p>
            <a:pPr marL="505800" lvl="1"/>
            <a:r>
              <a:rPr lang="en-US" altLang="ja-JP" dirty="0"/>
              <a:t>Interferometric visibility / GME / quantum equivalence principle</a:t>
            </a:r>
          </a:p>
          <a:p>
            <a:pPr marL="505800" lvl="1"/>
            <a:r>
              <a:rPr lang="en-US" altLang="ja-JP" dirty="0"/>
              <a:t>T</a:t>
            </a:r>
            <a:r>
              <a:rPr kumimoji="1" lang="en-US" altLang="ja-JP" dirty="0"/>
              <a:t>he effects are too small to be detected in realistic scenario</a:t>
            </a:r>
          </a:p>
          <a:p>
            <a:pPr marL="505800" lvl="1"/>
            <a:r>
              <a:rPr lang="en-US" altLang="ja-JP" dirty="0"/>
              <a:t>Discussed possible interpretations of the unfeasibility</a:t>
            </a:r>
          </a:p>
          <a:p>
            <a:pPr marL="457200" lvl="1" indent="0">
              <a:buNone/>
            </a:pPr>
            <a:endParaRPr lang="en-US" altLang="ja-JP" sz="1000" dirty="0"/>
          </a:p>
          <a:p>
            <a:pPr marL="0" indent="0">
              <a:buNone/>
            </a:pPr>
            <a:r>
              <a:rPr lang="en-US" altLang="ja-JP" dirty="0"/>
              <a:t>R</a:t>
            </a:r>
            <a:r>
              <a:rPr kumimoji="1" lang="en-US" altLang="ja-JP" dirty="0"/>
              <a:t>elated researches:</a:t>
            </a:r>
          </a:p>
          <a:p>
            <a:pPr marL="505800" lvl="1"/>
            <a:r>
              <a:rPr kumimoji="1" lang="en-US" altLang="ja-JP" dirty="0"/>
              <a:t>Interferometric detection of QCE by spin ½ particle</a:t>
            </a:r>
          </a:p>
          <a:p>
            <a:pPr marL="277200" lvl="1" indent="0">
              <a:buNone/>
            </a:pPr>
            <a:r>
              <a:rPr lang="ja-JP" altLang="en-US"/>
              <a:t>　　</a:t>
            </a:r>
            <a:r>
              <a:rPr kumimoji="1" lang="en-US" altLang="ja-JP" dirty="0"/>
              <a:t>(</a:t>
            </a:r>
            <a:r>
              <a:rPr kumimoji="1" lang="en-US" altLang="ja-JP" dirty="0" err="1"/>
              <a:t>Basso&amp;Maziero</a:t>
            </a:r>
            <a:r>
              <a:rPr kumimoji="1" lang="en-US" altLang="ja-JP" dirty="0"/>
              <a:t> GRG 53, 70 (2021))</a:t>
            </a:r>
          </a:p>
          <a:p>
            <a:pPr marL="505800" lvl="1"/>
            <a:r>
              <a:rPr kumimoji="1" lang="en-US" altLang="ja-JP" dirty="0"/>
              <a:t>Gravitational interaction between angular momenta to mediate entanglement</a:t>
            </a:r>
          </a:p>
          <a:p>
            <a:pPr marL="277200" lvl="1" indent="0">
              <a:buNone/>
            </a:pPr>
            <a:r>
              <a:rPr kumimoji="1" lang="ja-JP" altLang="en-US"/>
              <a:t>　　</a:t>
            </a:r>
            <a:r>
              <a:rPr kumimoji="1" lang="en-US" altLang="ja-JP" dirty="0"/>
              <a:t>(Lanta</a:t>
            </a:r>
            <a:r>
              <a:rPr lang="en" altLang="ja-JP" dirty="0" err="1"/>
              <a:t>ño</a:t>
            </a:r>
            <a:r>
              <a:rPr lang="en" altLang="ja-JP" dirty="0"/>
              <a:t> et al. </a:t>
            </a:r>
            <a:r>
              <a:rPr lang="en" altLang="ja-JP" dirty="0" err="1"/>
              <a:t>arXiv</a:t>
            </a:r>
            <a:r>
              <a:rPr lang="en" altLang="ja-JP" dirty="0"/>
              <a:t>:</a:t>
            </a:r>
            <a:r>
              <a:rPr lang="en-US" altLang="ja-JP" dirty="0"/>
              <a:t>2409.01364</a:t>
            </a:r>
            <a:r>
              <a:rPr kumimoji="1" lang="en-US" altLang="ja-JP" dirty="0"/>
              <a:t>)</a:t>
            </a:r>
          </a:p>
          <a:p>
            <a:pPr marL="505800" lvl="1"/>
            <a:r>
              <a:rPr lang="en-US" altLang="ja-JP" dirty="0"/>
              <a:t>Post-Newtonian gravitational effects from delocalized quantum source </a:t>
            </a:r>
          </a:p>
          <a:p>
            <a:pPr marL="277200" lvl="1" indent="0">
              <a:buNone/>
            </a:pPr>
            <a:r>
              <a:rPr lang="ja-JP" altLang="en-US"/>
              <a:t>　　</a:t>
            </a:r>
            <a:r>
              <a:rPr lang="en-US" altLang="ja-JP" dirty="0"/>
              <a:t>(</a:t>
            </a:r>
            <a:r>
              <a:rPr lang="en-US" altLang="ja-JP" dirty="0" err="1"/>
              <a:t>Chen&amp;Giacomini</a:t>
            </a:r>
            <a:r>
              <a:rPr lang="en-US" altLang="ja-JP" dirty="0"/>
              <a:t> arXiv:2402.10288)</a:t>
            </a:r>
            <a:endParaRPr kumimoji="1" lang="en-US" altLang="ja-JP" dirty="0"/>
          </a:p>
        </p:txBody>
      </p:sp>
      <p:pic>
        <p:nvPicPr>
          <p:cNvPr id="5" name="グラフィックス 4" descr="目覚まし時計 単色塗りつぶし">
            <a:extLst>
              <a:ext uri="{FF2B5EF4-FFF2-40B4-BE49-F238E27FC236}">
                <a16:creationId xmlns:a16="http://schemas.microsoft.com/office/drawing/2014/main" id="{D55C5C4C-A8F1-876B-562A-E2783B34AD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1762" y="1607550"/>
            <a:ext cx="487240" cy="487240"/>
          </a:xfrm>
          <a:prstGeom prst="rect">
            <a:avLst/>
          </a:prstGeom>
        </p:spPr>
      </p:pic>
      <p:pic>
        <p:nvPicPr>
          <p:cNvPr id="7" name="グラフィックス 6" descr="ストップウォッチ 単色塗りつぶし">
            <a:extLst>
              <a:ext uri="{FF2B5EF4-FFF2-40B4-BE49-F238E27FC236}">
                <a16:creationId xmlns:a16="http://schemas.microsoft.com/office/drawing/2014/main" id="{B98FD9C1-8797-F523-8772-C60753AFDD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6386" y="3791900"/>
            <a:ext cx="487240" cy="487240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C8AF68C-D48D-41B7-6693-56CB3415D0E4}"/>
              </a:ext>
            </a:extLst>
          </p:cNvPr>
          <p:cNvSpPr txBox="1"/>
          <p:nvPr/>
        </p:nvSpPr>
        <p:spPr>
          <a:xfrm rot="857589">
            <a:off x="8935024" y="843240"/>
            <a:ext cx="2220657" cy="369332"/>
          </a:xfrm>
          <a:prstGeom prst="rect">
            <a:avLst/>
          </a:prstGeom>
          <a:noFill/>
          <a:ln w="19050">
            <a:solidFill>
              <a:srgbClr val="94165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b="1" dirty="0">
                <a:solidFill>
                  <a:srgbClr val="941651"/>
                </a:solidFill>
              </a:rPr>
              <a:t>arXiv:2506.15014</a:t>
            </a:r>
            <a:endParaRPr kumimoji="1" lang="ja-JP" altLang="en-US" b="1">
              <a:solidFill>
                <a:srgbClr val="94165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3961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476247-DAFD-50EC-DF06-230E15984A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55956F9-8C00-86DB-B8C4-01926350A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GME Experiment: </a:t>
            </a:r>
            <a:r>
              <a:rPr lang="en-US" altLang="ja-JP"/>
              <a:t>Assumptions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97F05F2-20CD-45F7-B31A-12A94CF4B5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3327" y="2199145"/>
            <a:ext cx="8286259" cy="3428349"/>
          </a:xfrm>
        </p:spPr>
        <p:txBody>
          <a:bodyPr>
            <a:normAutofit/>
          </a:bodyPr>
          <a:lstStyle/>
          <a:p>
            <a:pPr lvl="1"/>
            <a:r>
              <a:rPr lang="en" altLang="ja-JP"/>
              <a:t>Distinguishable states of the gravitational field are assigned different quantum state vectors.</a:t>
            </a:r>
          </a:p>
          <a:p>
            <a:pPr lvl="1"/>
            <a:endParaRPr lang="en-US" altLang="ja-JP"/>
          </a:p>
          <a:p>
            <a:pPr lvl="1"/>
            <a:r>
              <a:rPr lang="en" altLang="ja-JP"/>
              <a:t>Each well-defined gravitational field is described by general relativity. </a:t>
            </a:r>
          </a:p>
          <a:p>
            <a:pPr lvl="1"/>
            <a:endParaRPr lang="en" altLang="ja-JP"/>
          </a:p>
          <a:p>
            <a:pPr lvl="1"/>
            <a:r>
              <a:rPr lang="en" altLang="ja-JP"/>
              <a:t>The superposition principle holds for such gravitational fields. </a:t>
            </a:r>
          </a:p>
          <a:p>
            <a:pPr lvl="1"/>
            <a:endParaRPr lang="en-US" altLang="ja-JP"/>
          </a:p>
          <a:p>
            <a:pPr marL="0" indent="0">
              <a:buNone/>
            </a:pPr>
            <a:endParaRPr lang="en-US" altLang="ja-JP" dirty="0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C15F7432-BBED-D59D-B010-2F4A66B57165}"/>
              </a:ext>
            </a:extLst>
          </p:cNvPr>
          <p:cNvSpPr txBox="1"/>
          <p:nvPr/>
        </p:nvSpPr>
        <p:spPr>
          <a:xfrm>
            <a:off x="1271239" y="1321356"/>
            <a:ext cx="9835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/>
              <a:t>(</a:t>
            </a:r>
            <a:r>
              <a:rPr kumimoji="1" lang="en" altLang="ja-JP"/>
              <a:t>Adaptation from Giacomini et al. </a:t>
            </a:r>
            <a:r>
              <a:rPr lang="en" altLang="ja-JP"/>
              <a:t>arXiv:2012.13754 (2020))</a:t>
            </a:r>
            <a:endParaRPr lang="en" altLang="ja-JP" dirty="0"/>
          </a:p>
        </p:txBody>
      </p:sp>
    </p:spTree>
    <p:extLst>
      <p:ext uri="{BB962C8B-B14F-4D97-AF65-F5344CB8AC3E}">
        <p14:creationId xmlns:p14="http://schemas.microsoft.com/office/powerpoint/2010/main" val="3424174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8CCB4D3-1DB3-44F1-37E3-D785BC645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Background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0AE0479-B0A6-31B9-509E-29642A028D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989365" cy="4351338"/>
          </a:xfrm>
        </p:spPr>
        <p:txBody>
          <a:bodyPr/>
          <a:lstStyle/>
          <a:p>
            <a:r>
              <a:rPr lang="en-US" altLang="ja-JP" dirty="0"/>
              <a:t>Intersection b/w GR+QM is still unknown</a:t>
            </a:r>
            <a:endParaRPr kumimoji="1" lang="en-US" altLang="ja-JP" dirty="0"/>
          </a:p>
          <a:p>
            <a:r>
              <a:rPr lang="en-US" altLang="ja-JP" dirty="0"/>
              <a:t>Low-energy experiments have been proposed (“table-top”)</a:t>
            </a:r>
          </a:p>
          <a:p>
            <a:pPr marL="457200" lvl="1" indent="0">
              <a:buNone/>
            </a:pPr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22BCBCBB-0C19-3706-507C-2AD49F15314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5135" t="4992" r="11949" b="81863"/>
          <a:stretch>
            <a:fillRect/>
          </a:stretch>
        </p:blipFill>
        <p:spPr>
          <a:xfrm>
            <a:off x="1113690" y="3507565"/>
            <a:ext cx="4026111" cy="2113157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3529AC7A-3243-88DC-EB59-AE57442EB83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0844" t="5984" r="53982" b="73380"/>
          <a:stretch>
            <a:fillRect/>
          </a:stretch>
        </p:blipFill>
        <p:spPr>
          <a:xfrm>
            <a:off x="7167736" y="3653797"/>
            <a:ext cx="2768304" cy="2101862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A9CBB28-EB59-F26C-C5C4-FF35389BE7FF}"/>
              </a:ext>
            </a:extLst>
          </p:cNvPr>
          <p:cNvSpPr txBox="1"/>
          <p:nvPr/>
        </p:nvSpPr>
        <p:spPr>
          <a:xfrm>
            <a:off x="1113690" y="6071570"/>
            <a:ext cx="4303644" cy="374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(Zych et al. </a:t>
            </a:r>
            <a:r>
              <a:rPr lang="en" altLang="ja-JP" dirty="0"/>
              <a:t>Nat. Comm. 2, 505 (2011)</a:t>
            </a:r>
            <a:r>
              <a:rPr kumimoji="1" lang="en-US" altLang="ja-JP" dirty="0"/>
              <a:t>)</a:t>
            </a:r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CE3813-81EF-1AD9-7612-18ECF200AAFD}"/>
              </a:ext>
            </a:extLst>
          </p:cNvPr>
          <p:cNvSpPr txBox="1"/>
          <p:nvPr/>
        </p:nvSpPr>
        <p:spPr>
          <a:xfrm>
            <a:off x="6025468" y="5935803"/>
            <a:ext cx="50528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(Bose et al. PRL 119, 240401 (2017))</a:t>
            </a:r>
            <a:endParaRPr lang="ja-JP" altLang="en-US"/>
          </a:p>
          <a:p>
            <a:pPr algn="ctr"/>
            <a:r>
              <a:rPr kumimoji="1" lang="en-US" altLang="ja-JP" dirty="0"/>
              <a:t>(</a:t>
            </a:r>
            <a:r>
              <a:rPr kumimoji="1" lang="en-US" altLang="ja-JP" dirty="0" err="1"/>
              <a:t>Marletto</a:t>
            </a:r>
            <a:r>
              <a:rPr lang="en-US" altLang="ja-JP" dirty="0" err="1"/>
              <a:t>&amp;Vedral</a:t>
            </a:r>
            <a:r>
              <a:rPr lang="en-US" altLang="ja-JP" dirty="0"/>
              <a:t> PRL 119, 240402 (2017))</a:t>
            </a:r>
            <a:endParaRPr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D103268-B3E0-ECE2-E7C0-D49384A21F90}"/>
              </a:ext>
            </a:extLst>
          </p:cNvPr>
          <p:cNvSpPr txBox="1"/>
          <p:nvPr/>
        </p:nvSpPr>
        <p:spPr>
          <a:xfrm>
            <a:off x="1557292" y="3007466"/>
            <a:ext cx="34164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Quantum probe of</a:t>
            </a:r>
          </a:p>
          <a:p>
            <a:pPr algn="ctr"/>
            <a:r>
              <a:rPr lang="en-US" altLang="ja-JP" dirty="0"/>
              <a:t>general relativistic proper time</a:t>
            </a:r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40F13BE-EC7F-6B32-D27B-0D69E6A1996F}"/>
              </a:ext>
            </a:extLst>
          </p:cNvPr>
          <p:cNvSpPr txBox="1"/>
          <p:nvPr/>
        </p:nvSpPr>
        <p:spPr>
          <a:xfrm>
            <a:off x="6221202" y="2939997"/>
            <a:ext cx="46613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Witnessing</a:t>
            </a:r>
          </a:p>
          <a:p>
            <a:pPr algn="ctr"/>
            <a:r>
              <a:rPr lang="en-US" altLang="ja-JP" dirty="0" err="1"/>
              <a:t>q</a:t>
            </a:r>
            <a:r>
              <a:rPr kumimoji="1" lang="en-US" altLang="ja-JP" dirty="0" err="1"/>
              <a:t>uantumness</a:t>
            </a:r>
            <a:r>
              <a:rPr kumimoji="1" lang="en-US" altLang="ja-JP" dirty="0"/>
              <a:t> </a:t>
            </a:r>
            <a:r>
              <a:rPr lang="en-US" altLang="ja-JP" dirty="0"/>
              <a:t>of gravity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0352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F25068E-178E-C358-F651-7426FB48B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Post-Newtonian gravity + QM?</a:t>
            </a:r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8BA79829-6466-D752-6171-3266E750A63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1242638" cy="435133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altLang="ja-JP" dirty="0"/>
                  <a:t>Previously</a:t>
                </a:r>
              </a:p>
              <a:p>
                <a:pPr lvl="1"/>
                <a:r>
                  <a:rPr lang="en-US" altLang="ja-JP" dirty="0"/>
                  <a:t>Only Newtonian (with few exceptions)</a:t>
                </a:r>
              </a:p>
              <a:p>
                <a:pPr lvl="1"/>
                <a:r>
                  <a:rPr lang="en-US" altLang="ja-JP" dirty="0"/>
                  <a:t>Low-energy regime accessible in laboratories</a:t>
                </a:r>
              </a:p>
              <a:p>
                <a:pPr lvl="1"/>
                <a:endParaRPr kumimoji="1" lang="en-US" altLang="ja-JP" dirty="0"/>
              </a:p>
              <a:p>
                <a:r>
                  <a:rPr lang="en-US" altLang="ja-JP" dirty="0"/>
                  <a:t>But if restricted in the Newtonian regime</a:t>
                </a:r>
              </a:p>
              <a:p>
                <a:pPr lvl="1">
                  <a:buFont typeface="システムフォント（レギュラー）"/>
                  <a:buChar char="✘"/>
                </a:pPr>
                <a:r>
                  <a:rPr lang="en-US" altLang="ja-JP" dirty="0"/>
                  <a:t> “Dynamical” aspects of gravity</a:t>
                </a:r>
                <a:endParaRPr kumimoji="1" lang="en-US" altLang="ja-JP" dirty="0"/>
              </a:p>
              <a:p>
                <a:pPr lvl="1">
                  <a:buFont typeface="システムフォント（レギュラー）"/>
                  <a:buChar char="✘"/>
                </a:pPr>
                <a:r>
                  <a:rPr lang="en-US" altLang="ja-JP" dirty="0"/>
                  <a:t> </a:t>
                </a:r>
                <a:r>
                  <a:rPr lang="en-US" altLang="ja-JP" dirty="0" err="1"/>
                  <a:t>Quantumness</a:t>
                </a:r>
                <a:r>
                  <a:rPr lang="en-US" altLang="ja-JP" dirty="0"/>
                  <a:t> of gravity </a:t>
                </a:r>
                <a14:m>
                  <m:oMath xmlns:m="http://schemas.openxmlformats.org/officeDocument/2006/math">
                    <m:r>
                      <a:rPr lang="en-US" altLang="ja-JP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altLang="ja-JP" dirty="0"/>
                  <a:t> </a:t>
                </a:r>
                <a:r>
                  <a:rPr lang="en-US" altLang="ja-JP" dirty="0" err="1"/>
                  <a:t>quantumness</a:t>
                </a:r>
                <a:r>
                  <a:rPr lang="en-US" altLang="ja-JP" dirty="0"/>
                  <a:t> of spacetime</a:t>
                </a:r>
              </a:p>
              <a:p>
                <a:pPr lvl="1"/>
                <a:endParaRPr lang="en-US" altLang="ja-JP" dirty="0"/>
              </a:p>
              <a:p>
                <a:r>
                  <a:rPr lang="en-US" altLang="ja-JP" dirty="0">
                    <a:solidFill>
                      <a:srgbClr val="941651"/>
                    </a:solidFill>
                  </a:rPr>
                  <a:t>Detectability of </a:t>
                </a:r>
                <a:r>
                  <a:rPr lang="en-US" altLang="ja-JP" dirty="0" err="1">
                    <a:solidFill>
                      <a:srgbClr val="941651"/>
                    </a:solidFill>
                  </a:rPr>
                  <a:t>QM+gravity</a:t>
                </a:r>
                <a:r>
                  <a:rPr lang="en-US" altLang="ja-JP" dirty="0">
                    <a:solidFill>
                      <a:srgbClr val="941651"/>
                    </a:solidFill>
                  </a:rPr>
                  <a:t> ?  in a regime where</a:t>
                </a:r>
                <a:endParaRPr kumimoji="1" lang="en-US" altLang="ja-JP" dirty="0">
                  <a:solidFill>
                    <a:srgbClr val="941651"/>
                  </a:solidFill>
                </a:endParaRPr>
              </a:p>
              <a:p>
                <a:pPr lvl="1"/>
                <a:r>
                  <a:rPr kumimoji="1" lang="en-US" altLang="ja-JP" dirty="0">
                    <a:solidFill>
                      <a:srgbClr val="941651"/>
                    </a:solidFill>
                  </a:rPr>
                  <a:t>Lower-order post-Newtonian effect</a:t>
                </a:r>
              </a:p>
              <a:p>
                <a:pPr lvl="1"/>
                <a:r>
                  <a:rPr lang="en-US" altLang="ja-JP" dirty="0">
                    <a:solidFill>
                      <a:srgbClr val="941651"/>
                    </a:solidFill>
                  </a:rPr>
                  <a:t>R</a:t>
                </a:r>
                <a:r>
                  <a:rPr kumimoji="1" lang="en-US" altLang="ja-JP" dirty="0">
                    <a:solidFill>
                      <a:srgbClr val="941651"/>
                    </a:solidFill>
                  </a:rPr>
                  <a:t>elatively low-energy scale</a:t>
                </a: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8BA79829-6466-D752-6171-3266E750A63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1242638" cy="4351338"/>
              </a:xfrm>
              <a:blipFill>
                <a:blip r:embed="rId3"/>
                <a:stretch>
                  <a:fillRect l="-1016" t="-3198" b="-58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80114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EB1FD0-C3EA-FEEF-ADFB-8D2C2582BC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角丸四角形 9">
            <a:extLst>
              <a:ext uri="{FF2B5EF4-FFF2-40B4-BE49-F238E27FC236}">
                <a16:creationId xmlns:a16="http://schemas.microsoft.com/office/drawing/2014/main" id="{49A105F2-5EEA-76B4-A9EA-CCB3204984AB}"/>
              </a:ext>
            </a:extLst>
          </p:cNvPr>
          <p:cNvSpPr/>
          <p:nvPr/>
        </p:nvSpPr>
        <p:spPr>
          <a:xfrm>
            <a:off x="1438507" y="1962615"/>
            <a:ext cx="9445083" cy="3994840"/>
          </a:xfrm>
          <a:prstGeom prst="roundRect">
            <a:avLst/>
          </a:prstGeom>
          <a:solidFill>
            <a:srgbClr val="941651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ACA31857-0BA4-86CC-C82F-70F4084354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Outline of this research</a:t>
            </a:r>
            <a:endParaRPr kumimoji="1" lang="ja-JP" altLang="en-US"/>
          </a:p>
        </p:txBody>
      </p:sp>
      <p:sp>
        <p:nvSpPr>
          <p:cNvPr id="4" name="角丸四角形 3">
            <a:extLst>
              <a:ext uri="{FF2B5EF4-FFF2-40B4-BE49-F238E27FC236}">
                <a16:creationId xmlns:a16="http://schemas.microsoft.com/office/drawing/2014/main" id="{1D791225-570C-F24B-3B62-514D2D35F83D}"/>
              </a:ext>
            </a:extLst>
          </p:cNvPr>
          <p:cNvSpPr/>
          <p:nvPr/>
        </p:nvSpPr>
        <p:spPr>
          <a:xfrm>
            <a:off x="2118731" y="4158404"/>
            <a:ext cx="1973766" cy="867600"/>
          </a:xfrm>
          <a:prstGeom prst="roundRect">
            <a:avLst/>
          </a:prstGeom>
          <a:solidFill>
            <a:srgbClr val="00549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/>
              <a:t>Interferometric visibility</a:t>
            </a:r>
            <a:endParaRPr kumimoji="1" lang="ja-JP" altLang="en-US" b="1"/>
          </a:p>
        </p:txBody>
      </p:sp>
      <p:sp>
        <p:nvSpPr>
          <p:cNvPr id="5" name="角丸四角形 4">
            <a:extLst>
              <a:ext uri="{FF2B5EF4-FFF2-40B4-BE49-F238E27FC236}">
                <a16:creationId xmlns:a16="http://schemas.microsoft.com/office/drawing/2014/main" id="{8D32519E-6A8C-29B1-3C2F-80DF8BFEF8F6}"/>
              </a:ext>
            </a:extLst>
          </p:cNvPr>
          <p:cNvSpPr/>
          <p:nvPr/>
        </p:nvSpPr>
        <p:spPr>
          <a:xfrm>
            <a:off x="4795024" y="4158404"/>
            <a:ext cx="2330605" cy="867600"/>
          </a:xfrm>
          <a:prstGeom prst="roundRect">
            <a:avLst/>
          </a:prstGeom>
          <a:solidFill>
            <a:srgbClr val="01189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b="1" dirty="0"/>
              <a:t>Gravity mediated entanglement</a:t>
            </a:r>
            <a:endParaRPr kumimoji="1" lang="ja-JP" altLang="en-US" b="1"/>
          </a:p>
        </p:txBody>
      </p:sp>
      <p:sp>
        <p:nvSpPr>
          <p:cNvPr id="6" name="角丸四角形 5">
            <a:extLst>
              <a:ext uri="{FF2B5EF4-FFF2-40B4-BE49-F238E27FC236}">
                <a16:creationId xmlns:a16="http://schemas.microsoft.com/office/drawing/2014/main" id="{BEEC6B30-88A3-0CCF-4BBA-AA43C30F082B}"/>
              </a:ext>
            </a:extLst>
          </p:cNvPr>
          <p:cNvSpPr/>
          <p:nvPr/>
        </p:nvSpPr>
        <p:spPr>
          <a:xfrm>
            <a:off x="7828156" y="4180707"/>
            <a:ext cx="2330605" cy="867600"/>
          </a:xfrm>
          <a:prstGeom prst="roundRect">
            <a:avLst/>
          </a:prstGeom>
          <a:solidFill>
            <a:srgbClr val="521B9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/>
              <a:t>Quantum</a:t>
            </a:r>
          </a:p>
          <a:p>
            <a:pPr algn="ctr"/>
            <a:r>
              <a:rPr kumimoji="1" lang="en-US" altLang="ja-JP" b="1" dirty="0"/>
              <a:t>Equivalence principle</a:t>
            </a:r>
            <a:endParaRPr kumimoji="1" lang="ja-JP" altLang="en-US" b="1"/>
          </a:p>
        </p:txBody>
      </p:sp>
      <p:sp>
        <p:nvSpPr>
          <p:cNvPr id="8" name="コンテンツ プレースホルダー 7">
            <a:extLst>
              <a:ext uri="{FF2B5EF4-FFF2-40B4-BE49-F238E27FC236}">
                <a16:creationId xmlns:a16="http://schemas.microsoft.com/office/drawing/2014/main" id="{9CDCF77E-F365-76CC-FAC9-7782C6A9C0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3527" y="6926030"/>
            <a:ext cx="10515600" cy="772609"/>
          </a:xfrm>
        </p:spPr>
        <p:txBody>
          <a:bodyPr/>
          <a:lstStyle/>
          <a:p>
            <a:endParaRPr lang="ja-JP" altLang="en-US"/>
          </a:p>
        </p:txBody>
      </p:sp>
      <p:sp>
        <p:nvSpPr>
          <p:cNvPr id="9" name="角丸四角形 8">
            <a:extLst>
              <a:ext uri="{FF2B5EF4-FFF2-40B4-BE49-F238E27FC236}">
                <a16:creationId xmlns:a16="http://schemas.microsoft.com/office/drawing/2014/main" id="{7A7EB875-EAFE-EAE5-6CB6-88D8A7FB46FF}"/>
              </a:ext>
            </a:extLst>
          </p:cNvPr>
          <p:cNvSpPr/>
          <p:nvPr/>
        </p:nvSpPr>
        <p:spPr>
          <a:xfrm>
            <a:off x="4134313" y="2242259"/>
            <a:ext cx="3652026" cy="867600"/>
          </a:xfrm>
          <a:prstGeom prst="roundRect">
            <a:avLst/>
          </a:prstGeom>
          <a:solidFill>
            <a:srgbClr val="00905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/>
              <a:t>Gravitomagnetic clock effect</a:t>
            </a:r>
          </a:p>
          <a:p>
            <a:pPr algn="ctr"/>
            <a:r>
              <a:rPr lang="en-US" altLang="ja-JP" b="1" dirty="0"/>
              <a:t>(post-Newtonian)</a:t>
            </a:r>
            <a:endParaRPr kumimoji="1" lang="en-US" altLang="ja-JP" b="1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DDFCD158-6FB0-7342-278D-B6AB271A8833}"/>
              </a:ext>
            </a:extLst>
          </p:cNvPr>
          <p:cNvSpPr txBox="1"/>
          <p:nvPr/>
        </p:nvSpPr>
        <p:spPr>
          <a:xfrm>
            <a:off x="3840580" y="5543746"/>
            <a:ext cx="4239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b="1" dirty="0">
                <a:solidFill>
                  <a:srgbClr val="C00000"/>
                </a:solidFill>
              </a:rPr>
              <a:t>Quantum clock interferometry</a:t>
            </a:r>
            <a:endParaRPr kumimoji="1" lang="ja-JP" altLang="en-US" b="1">
              <a:solidFill>
                <a:srgbClr val="C00000"/>
              </a:solidFill>
            </a:endParaRPr>
          </a:p>
        </p:txBody>
      </p:sp>
      <p:sp>
        <p:nvSpPr>
          <p:cNvPr id="12" name="下矢印 11">
            <a:extLst>
              <a:ext uri="{FF2B5EF4-FFF2-40B4-BE49-F238E27FC236}">
                <a16:creationId xmlns:a16="http://schemas.microsoft.com/office/drawing/2014/main" id="{6DF490E0-FADA-B5B8-EC51-4951CE9CBE78}"/>
              </a:ext>
            </a:extLst>
          </p:cNvPr>
          <p:cNvSpPr/>
          <p:nvPr/>
        </p:nvSpPr>
        <p:spPr>
          <a:xfrm rot="2725257">
            <a:off x="3531388" y="3278955"/>
            <a:ext cx="602926" cy="630382"/>
          </a:xfrm>
          <a:prstGeom prst="downArrow">
            <a:avLst/>
          </a:prstGeom>
          <a:solidFill>
            <a:srgbClr val="941651">
              <a:alpha val="6374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下矢印 12">
            <a:extLst>
              <a:ext uri="{FF2B5EF4-FFF2-40B4-BE49-F238E27FC236}">
                <a16:creationId xmlns:a16="http://schemas.microsoft.com/office/drawing/2014/main" id="{6F498A76-DD49-B837-D717-38ECC3F38BAD}"/>
              </a:ext>
            </a:extLst>
          </p:cNvPr>
          <p:cNvSpPr/>
          <p:nvPr/>
        </p:nvSpPr>
        <p:spPr>
          <a:xfrm rot="18935995">
            <a:off x="7778607" y="3278955"/>
            <a:ext cx="602926" cy="630382"/>
          </a:xfrm>
          <a:prstGeom prst="downArrow">
            <a:avLst/>
          </a:prstGeom>
          <a:solidFill>
            <a:srgbClr val="941651">
              <a:alpha val="6374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下矢印 14">
            <a:extLst>
              <a:ext uri="{FF2B5EF4-FFF2-40B4-BE49-F238E27FC236}">
                <a16:creationId xmlns:a16="http://schemas.microsoft.com/office/drawing/2014/main" id="{557BD0EE-BA13-EDA6-E71C-02A0CF304B0F}"/>
              </a:ext>
            </a:extLst>
          </p:cNvPr>
          <p:cNvSpPr/>
          <p:nvPr/>
        </p:nvSpPr>
        <p:spPr>
          <a:xfrm rot="5400000">
            <a:off x="7175430" y="4382114"/>
            <a:ext cx="602926" cy="482453"/>
          </a:xfrm>
          <a:prstGeom prst="downArrow">
            <a:avLst/>
          </a:prstGeom>
          <a:solidFill>
            <a:srgbClr val="941651">
              <a:alpha val="6374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下矢印 15">
            <a:extLst>
              <a:ext uri="{FF2B5EF4-FFF2-40B4-BE49-F238E27FC236}">
                <a16:creationId xmlns:a16="http://schemas.microsoft.com/office/drawing/2014/main" id="{1620F482-92A3-9011-B339-FC7CE1CC2ED2}"/>
              </a:ext>
            </a:extLst>
          </p:cNvPr>
          <p:cNvSpPr/>
          <p:nvPr/>
        </p:nvSpPr>
        <p:spPr>
          <a:xfrm rot="16200000">
            <a:off x="4142298" y="4350977"/>
            <a:ext cx="602926" cy="482453"/>
          </a:xfrm>
          <a:prstGeom prst="downArrow">
            <a:avLst/>
          </a:prstGeom>
          <a:solidFill>
            <a:srgbClr val="941651">
              <a:alpha val="6374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4220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F5FCA9B-EA1A-52F0-5476-2BCF4720F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Gravitomagnetic clock effect</a:t>
            </a:r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ACFD5EE-6856-DB25-55B7-4CAADB203A8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279467" y="1696216"/>
                <a:ext cx="7692483" cy="3050142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altLang="ja-JP" dirty="0"/>
                  <a:t>Frame dragging</a:t>
                </a:r>
              </a:p>
              <a:p>
                <a:pPr lvl="1"/>
                <a:r>
                  <a:rPr lang="en-US" altLang="ja-JP" dirty="0"/>
                  <a:t>Spacetime around a rotating mass is “dragged” (Lense-Thirring 1918)</a:t>
                </a:r>
              </a:p>
              <a:p>
                <a:pPr lvl="1"/>
                <a:r>
                  <a:rPr lang="en-US" altLang="ja-JP" dirty="0"/>
                  <a:t>Genuinely post-Newtonian effect</a:t>
                </a:r>
              </a:p>
              <a:p>
                <a:pPr lvl="1"/>
                <a:r>
                  <a:rPr lang="en-US" altLang="ja-JP" dirty="0"/>
                  <a:t>Caused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ja-JP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altLang="ja-JP" dirty="0"/>
              </a:p>
              <a:p>
                <a:pPr lvl="1"/>
                <a:endParaRPr lang="en-US" altLang="ja-JP" dirty="0"/>
              </a:p>
              <a:p>
                <a:r>
                  <a:rPr lang="en-US" altLang="ja-JP" dirty="0"/>
                  <a:t>Gravitomagnetic clock effect</a:t>
                </a:r>
              </a:p>
              <a:p>
                <a:pPr lvl="1"/>
                <a:r>
                  <a:rPr lang="en-US" altLang="ja-JP" dirty="0"/>
                  <a:t>Proper time: corotating&lt;counterrotating</a:t>
                </a: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ACFD5EE-6856-DB25-55B7-4CAADB203A8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79467" y="1696216"/>
                <a:ext cx="7692483" cy="3050142"/>
              </a:xfrm>
              <a:blipFill>
                <a:blip r:embed="rId3"/>
                <a:stretch>
                  <a:fillRect l="-1153" t="-373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コンテンツ プレースホルダー 2">
                <a:extLst>
                  <a:ext uri="{FF2B5EF4-FFF2-40B4-BE49-F238E27FC236}">
                    <a16:creationId xmlns:a16="http://schemas.microsoft.com/office/drawing/2014/main" id="{7BFC5BB2-4D77-C62E-7D1E-1DE8F780573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32953" y="5470591"/>
                <a:ext cx="11326093" cy="71089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700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ja-JP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i="1" smtClean="0">
                                  <a:latin typeface="Cambria Math" panose="02040503050406030204" pitchFamily="18" charset="0"/>
                                </a:rPr>
                                <m:t>𝑐𝑑</m:t>
                              </m:r>
                              <m:r>
                                <a:rPr lang="en-US" altLang="ja-JP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</m:d>
                        </m:e>
                        <m:sup>
                          <m:r>
                            <a:rPr lang="en-US" altLang="ja-JP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altLang="ja-JP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altLang="ja-JP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altLang="ja-JP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ja-JP" i="1" smtClean="0">
                                  <a:latin typeface="Cambria Math" panose="02040503050406030204" pitchFamily="18" charset="0"/>
                                </a:rPr>
                                <m:t>𝐺𝑀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altLang="ja-JP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altLang="ja-JP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ja-JP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den>
                          </m:f>
                        </m:e>
                      </m:d>
                      <m:sSup>
                        <m:sSup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𝑐𝑑</m:t>
                              </m:r>
                              <m:r>
                                <a:rPr lang="en-US" altLang="ja-JP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  <m:sup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ja-JP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𝐺𝑀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den>
                          </m:f>
                        </m:e>
                      </m:d>
                      <m:sSup>
                        <m:sSup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i="1" smtClean="0">
                              <a:latin typeface="Cambria Math" panose="02040503050406030204" pitchFamily="18" charset="0"/>
                            </a:rPr>
                            <m:t>𝑑𝑟</m:t>
                          </m:r>
                        </m:e>
                        <m:sup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altLang="ja-JP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altLang="ja-JP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ja-JP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altLang="ja-JP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p>
                              <m:r>
                                <a:rPr lang="en-US" altLang="ja-JP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ja-JP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ja-JP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unc>
                                <m:funcPr>
                                  <m:ctrlPr>
                                    <a:rPr lang="en-US" altLang="ja-JP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ja-JP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US" altLang="ja-JP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  <m:sup>
                              <m:r>
                                <a:rPr lang="en-US" altLang="ja-JP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ja-JP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altLang="ja-JP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p>
                              <m:r>
                                <a:rPr lang="en-US" altLang="ja-JP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altLang="ja-JP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ja-JP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altLang="ja-JP" i="1" smtClean="0">
                              <a:latin typeface="Cambria Math" panose="02040503050406030204" pitchFamily="18" charset="0"/>
                            </a:rPr>
                            <m:t>𝐺𝐽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ja-JP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altLang="ja-JP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altLang="ja-JP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sSup>
                        <m:sSupPr>
                          <m:ctrlPr>
                            <a:rPr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func>
                            <m:funcPr>
                              <m:ctrlPr>
                                <a:rPr lang="en-US" altLang="ja-JP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ja-JP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altLang="ja-JP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e>
                        <m:sup>
                          <m:r>
                            <a:rPr lang="en-US" altLang="ja-JP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altLang="ja-JP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i="1" smtClean="0">
                              <a:latin typeface="Cambria Math" panose="02040503050406030204" pitchFamily="18" charset="0"/>
                            </a:rPr>
                            <m:t>𝑐𝑑𝑡</m:t>
                          </m:r>
                        </m:e>
                      </m:d>
                      <m:r>
                        <a:rPr lang="en-US" altLang="ja-JP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altLang="ja-JP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</m:oMath>
                  </m:oMathPara>
                </a14:m>
                <a:endParaRPr lang="ja-JP" altLang="en-US"/>
              </a:p>
            </p:txBody>
          </p:sp>
        </mc:Choice>
        <mc:Fallback xmlns="">
          <p:sp>
            <p:nvSpPr>
              <p:cNvPr id="4" name="コンテンツ プレースホルダー 2">
                <a:extLst>
                  <a:ext uri="{FF2B5EF4-FFF2-40B4-BE49-F238E27FC236}">
                    <a16:creationId xmlns:a16="http://schemas.microsoft.com/office/drawing/2014/main" id="{7BFC5BB2-4D77-C62E-7D1E-1DE8F78057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953" y="5470591"/>
                <a:ext cx="11326093" cy="710893"/>
              </a:xfrm>
              <a:prstGeom prst="rect">
                <a:avLst/>
              </a:prstGeom>
              <a:blipFill>
                <a:blip r:embed="rId4"/>
                <a:stretch>
                  <a:fillRect t="-175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80E195FF-CBBB-6935-E833-9B622971FAA1}"/>
              </a:ext>
            </a:extLst>
          </p:cNvPr>
          <p:cNvGrpSpPr/>
          <p:nvPr/>
        </p:nvGrpSpPr>
        <p:grpSpPr>
          <a:xfrm>
            <a:off x="2241074" y="2906345"/>
            <a:ext cx="422362" cy="422362"/>
            <a:chOff x="2054770" y="3747502"/>
            <a:chExt cx="422362" cy="422362"/>
          </a:xfrm>
        </p:grpSpPr>
        <p:sp>
          <p:nvSpPr>
            <p:cNvPr id="5" name="円/楕円 4">
              <a:extLst>
                <a:ext uri="{FF2B5EF4-FFF2-40B4-BE49-F238E27FC236}">
                  <a16:creationId xmlns:a16="http://schemas.microsoft.com/office/drawing/2014/main" id="{0D5CFF7B-1CE1-5A28-3789-1B2846060438}"/>
                </a:ext>
              </a:extLst>
            </p:cNvPr>
            <p:cNvSpPr/>
            <p:nvPr/>
          </p:nvSpPr>
          <p:spPr>
            <a:xfrm>
              <a:off x="2054770" y="3747502"/>
              <a:ext cx="422362" cy="422362"/>
            </a:xfrm>
            <a:prstGeom prst="ellipse">
              <a:avLst/>
            </a:prstGeom>
            <a:solidFill>
              <a:srgbClr val="005093"/>
            </a:solidFill>
            <a:ln w="34925">
              <a:noFill/>
              <a:prstDash val="solid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422362"/>
                        <a:gd name="connsiteY0" fmla="*/ 211181 h 422362"/>
                        <a:gd name="connsiteX1" fmla="*/ 211181 w 422362"/>
                        <a:gd name="connsiteY1" fmla="*/ 0 h 422362"/>
                        <a:gd name="connsiteX2" fmla="*/ 422362 w 422362"/>
                        <a:gd name="connsiteY2" fmla="*/ 211181 h 422362"/>
                        <a:gd name="connsiteX3" fmla="*/ 211181 w 422362"/>
                        <a:gd name="connsiteY3" fmla="*/ 422362 h 422362"/>
                        <a:gd name="connsiteX4" fmla="*/ 0 w 422362"/>
                        <a:gd name="connsiteY4" fmla="*/ 211181 h 42236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422362" h="422362" extrusionOk="0">
                          <a:moveTo>
                            <a:pt x="0" y="211181"/>
                          </a:moveTo>
                          <a:cubicBezTo>
                            <a:pt x="-12387" y="86908"/>
                            <a:pt x="76886" y="6629"/>
                            <a:pt x="211181" y="0"/>
                          </a:cubicBezTo>
                          <a:cubicBezTo>
                            <a:pt x="348580" y="4372"/>
                            <a:pt x="417748" y="94696"/>
                            <a:pt x="422362" y="211181"/>
                          </a:cubicBezTo>
                          <a:cubicBezTo>
                            <a:pt x="412600" y="337347"/>
                            <a:pt x="324444" y="440985"/>
                            <a:pt x="211181" y="422362"/>
                          </a:cubicBezTo>
                          <a:cubicBezTo>
                            <a:pt x="87152" y="418315"/>
                            <a:pt x="12074" y="333582"/>
                            <a:pt x="0" y="211181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円弧 5">
              <a:extLst>
                <a:ext uri="{FF2B5EF4-FFF2-40B4-BE49-F238E27FC236}">
                  <a16:creationId xmlns:a16="http://schemas.microsoft.com/office/drawing/2014/main" id="{CA84605B-FC74-A6F2-74FB-C964E6125996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2152777" y="3845509"/>
              <a:ext cx="226347" cy="226347"/>
            </a:xfrm>
            <a:prstGeom prst="arc">
              <a:avLst>
                <a:gd name="adj1" fmla="val 7260100"/>
                <a:gd name="adj2" fmla="val 3491095"/>
              </a:avLst>
            </a:prstGeom>
            <a:ln w="31750">
              <a:solidFill>
                <a:schemeClr val="bg1"/>
              </a:solidFill>
              <a:headEnd type="none" w="sm" len="sm"/>
              <a:tailEnd type="triangle" w="med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5" name="左中かっこ 14">
            <a:extLst>
              <a:ext uri="{FF2B5EF4-FFF2-40B4-BE49-F238E27FC236}">
                <a16:creationId xmlns:a16="http://schemas.microsoft.com/office/drawing/2014/main" id="{A8C4A0AA-C741-7247-F575-4CF518F778C7}"/>
              </a:ext>
            </a:extLst>
          </p:cNvPr>
          <p:cNvSpPr/>
          <p:nvPr/>
        </p:nvSpPr>
        <p:spPr>
          <a:xfrm rot="16200000">
            <a:off x="10075051" y="5005465"/>
            <a:ext cx="205461" cy="2352037"/>
          </a:xfrm>
          <a:prstGeom prst="leftBrace">
            <a:avLst/>
          </a:prstGeom>
          <a:ln>
            <a:solidFill>
              <a:srgbClr val="94165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941651"/>
              </a:solidFill>
            </a:endParaRPr>
          </a:p>
        </p:txBody>
      </p:sp>
      <p:sp>
        <p:nvSpPr>
          <p:cNvPr id="16" name="左中かっこ 15">
            <a:extLst>
              <a:ext uri="{FF2B5EF4-FFF2-40B4-BE49-F238E27FC236}">
                <a16:creationId xmlns:a16="http://schemas.microsoft.com/office/drawing/2014/main" id="{C69059B3-C528-FE78-61A7-326A2C0EA6C7}"/>
              </a:ext>
            </a:extLst>
          </p:cNvPr>
          <p:cNvSpPr/>
          <p:nvPr/>
        </p:nvSpPr>
        <p:spPr>
          <a:xfrm rot="16200000">
            <a:off x="5451261" y="2863081"/>
            <a:ext cx="205461" cy="6625835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00E2DD76-02FA-F528-653A-926CC5BA7933}"/>
                  </a:ext>
                </a:extLst>
              </p:cNvPr>
              <p:cNvSpPr txBox="1"/>
              <p:nvPr/>
            </p:nvSpPr>
            <p:spPr>
              <a:xfrm>
                <a:off x="3415965" y="6308209"/>
                <a:ext cx="47588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dirty="0">
                    <a:solidFill>
                      <a:schemeClr val="accent1"/>
                    </a:solidFill>
                  </a:rPr>
                  <a:t>Schwarzschild components (</a:t>
                </a:r>
                <a14:m>
                  <m:oMath xmlns:m="http://schemas.openxmlformats.org/officeDocument/2006/math">
                    <m:r>
                      <a:rPr kumimoji="1" lang="en-US" altLang="ja-JP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⊃</m:t>
                    </m:r>
                  </m:oMath>
                </a14:m>
                <a:r>
                  <a:rPr kumimoji="1" lang="en-US" altLang="ja-JP" dirty="0">
                    <a:solidFill>
                      <a:schemeClr val="accent1"/>
                    </a:solidFill>
                  </a:rPr>
                  <a:t>Newtonian)</a:t>
                </a:r>
                <a:endParaRPr kumimoji="1" lang="ja-JP" altLang="en-US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00E2DD76-02FA-F528-653A-926CC5BA79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5965" y="6308209"/>
                <a:ext cx="4758808" cy="369332"/>
              </a:xfrm>
              <a:prstGeom prst="rect">
                <a:avLst/>
              </a:prstGeom>
              <a:blipFill>
                <a:blip r:embed="rId5"/>
                <a:stretch>
                  <a:fillRect l="-1064" t="-6667" b="-2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42BAAF79-C219-B763-0C3B-D0065953A7C9}"/>
              </a:ext>
            </a:extLst>
          </p:cNvPr>
          <p:cNvSpPr txBox="1"/>
          <p:nvPr/>
        </p:nvSpPr>
        <p:spPr>
          <a:xfrm>
            <a:off x="9216964" y="6308209"/>
            <a:ext cx="2136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rgbClr val="941651"/>
                </a:solidFill>
              </a:rPr>
              <a:t>Frame dragging</a:t>
            </a:r>
            <a:endParaRPr kumimoji="1" lang="ja-JP" altLang="en-US">
              <a:solidFill>
                <a:srgbClr val="941651"/>
              </a:solidFill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DF681BD-20F3-4212-0844-6CC0DB340262}"/>
              </a:ext>
            </a:extLst>
          </p:cNvPr>
          <p:cNvSpPr txBox="1"/>
          <p:nvPr/>
        </p:nvSpPr>
        <p:spPr>
          <a:xfrm>
            <a:off x="680223" y="4873083"/>
            <a:ext cx="8186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Spacetime metric at a distance from the source:  </a:t>
            </a:r>
            <a:endParaRPr kumimoji="1" lang="ja-JP" altLang="en-US" sz="2400"/>
          </a:p>
        </p:txBody>
      </p: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4CDF2B8F-5F2F-9828-9A16-722C74DD3187}"/>
              </a:ext>
            </a:extLst>
          </p:cNvPr>
          <p:cNvCxnSpPr>
            <a:cxnSpLocks/>
          </p:cNvCxnSpPr>
          <p:nvPr/>
        </p:nvCxnSpPr>
        <p:spPr>
          <a:xfrm>
            <a:off x="3109406" y="1859792"/>
            <a:ext cx="0" cy="2624745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BEAB794E-C5B9-7BA5-3D5C-6AABD3BC80C0}"/>
              </a:ext>
            </a:extLst>
          </p:cNvPr>
          <p:cNvCxnSpPr>
            <a:cxnSpLocks/>
          </p:cNvCxnSpPr>
          <p:nvPr/>
        </p:nvCxnSpPr>
        <p:spPr>
          <a:xfrm>
            <a:off x="1737806" y="1859792"/>
            <a:ext cx="0" cy="2624745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直線矢印コネクタ 29">
            <a:extLst>
              <a:ext uri="{FF2B5EF4-FFF2-40B4-BE49-F238E27FC236}">
                <a16:creationId xmlns:a16="http://schemas.microsoft.com/office/drawing/2014/main" id="{B23BA481-6C82-AC0E-565C-11FEFD627795}"/>
              </a:ext>
            </a:extLst>
          </p:cNvPr>
          <p:cNvCxnSpPr>
            <a:cxnSpLocks/>
          </p:cNvCxnSpPr>
          <p:nvPr/>
        </p:nvCxnSpPr>
        <p:spPr>
          <a:xfrm flipV="1">
            <a:off x="3109406" y="3089400"/>
            <a:ext cx="0" cy="59699"/>
          </a:xfrm>
          <a:prstGeom prst="straightConnector1">
            <a:avLst/>
          </a:prstGeom>
          <a:ln w="25400">
            <a:solidFill>
              <a:schemeClr val="tx1"/>
            </a:solidFill>
            <a:headEnd w="lg" len="lg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直線矢印コネクタ 30">
            <a:extLst>
              <a:ext uri="{FF2B5EF4-FFF2-40B4-BE49-F238E27FC236}">
                <a16:creationId xmlns:a16="http://schemas.microsoft.com/office/drawing/2014/main" id="{E3FADA51-F6F2-FDE0-EDFF-92C8BC49F4C2}"/>
              </a:ext>
            </a:extLst>
          </p:cNvPr>
          <p:cNvCxnSpPr>
            <a:cxnSpLocks/>
          </p:cNvCxnSpPr>
          <p:nvPr/>
        </p:nvCxnSpPr>
        <p:spPr>
          <a:xfrm flipV="1">
            <a:off x="1737806" y="3089400"/>
            <a:ext cx="0" cy="59699"/>
          </a:xfrm>
          <a:prstGeom prst="straightConnector1">
            <a:avLst/>
          </a:prstGeom>
          <a:ln w="25400">
            <a:solidFill>
              <a:schemeClr val="tx1"/>
            </a:solidFill>
            <a:headEnd w="lg" len="lg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8" name="グループ化 67">
            <a:extLst>
              <a:ext uri="{FF2B5EF4-FFF2-40B4-BE49-F238E27FC236}">
                <a16:creationId xmlns:a16="http://schemas.microsoft.com/office/drawing/2014/main" id="{E5976854-758E-78B1-8178-02ACF0882DAC}"/>
              </a:ext>
            </a:extLst>
          </p:cNvPr>
          <p:cNvGrpSpPr/>
          <p:nvPr/>
        </p:nvGrpSpPr>
        <p:grpSpPr>
          <a:xfrm>
            <a:off x="3176981" y="4233736"/>
            <a:ext cx="335914" cy="493233"/>
            <a:chOff x="3613671" y="4207439"/>
            <a:chExt cx="335914" cy="493233"/>
          </a:xfrm>
        </p:grpSpPr>
        <p:grpSp>
          <p:nvGrpSpPr>
            <p:cNvPr id="53" name="グループ化 52">
              <a:extLst>
                <a:ext uri="{FF2B5EF4-FFF2-40B4-BE49-F238E27FC236}">
                  <a16:creationId xmlns:a16="http://schemas.microsoft.com/office/drawing/2014/main" id="{36812443-6D78-5FBF-06AC-A0DA600C7D62}"/>
                </a:ext>
              </a:extLst>
            </p:cNvPr>
            <p:cNvGrpSpPr/>
            <p:nvPr/>
          </p:nvGrpSpPr>
          <p:grpSpPr>
            <a:xfrm>
              <a:off x="3613671" y="4207439"/>
              <a:ext cx="335914" cy="493233"/>
              <a:chOff x="3587415" y="3468410"/>
              <a:chExt cx="571500" cy="839152"/>
            </a:xfrm>
            <a:solidFill>
              <a:srgbClr val="00B050"/>
            </a:solidFill>
          </p:grpSpPr>
          <p:grpSp>
            <p:nvGrpSpPr>
              <p:cNvPr id="54" name="グラフィックス 50" descr="腕時計 単色塗りつぶし">
                <a:extLst>
                  <a:ext uri="{FF2B5EF4-FFF2-40B4-BE49-F238E27FC236}">
                    <a16:creationId xmlns:a16="http://schemas.microsoft.com/office/drawing/2014/main" id="{55AC0421-8B0E-FBB6-9730-8BF72B031289}"/>
                  </a:ext>
                </a:extLst>
              </p:cNvPr>
              <p:cNvGrpSpPr/>
              <p:nvPr/>
            </p:nvGrpSpPr>
            <p:grpSpPr>
              <a:xfrm>
                <a:off x="3587415" y="3468410"/>
                <a:ext cx="571500" cy="839152"/>
                <a:chOff x="3587415" y="3468410"/>
                <a:chExt cx="571500" cy="839152"/>
              </a:xfrm>
              <a:grpFill/>
            </p:grpSpPr>
            <p:sp>
              <p:nvSpPr>
                <p:cNvPr id="55" name="フリーフォーム 54">
                  <a:extLst>
                    <a:ext uri="{FF2B5EF4-FFF2-40B4-BE49-F238E27FC236}">
                      <a16:creationId xmlns:a16="http://schemas.microsoft.com/office/drawing/2014/main" id="{720D1D96-B662-BC8B-36E3-8CA541C7544C}"/>
                    </a:ext>
                  </a:extLst>
                </p:cNvPr>
                <p:cNvSpPr/>
                <p:nvPr/>
              </p:nvSpPr>
              <p:spPr>
                <a:xfrm>
                  <a:off x="3587415" y="3620810"/>
                  <a:ext cx="571500" cy="533400"/>
                </a:xfrm>
                <a:custGeom>
                  <a:avLst/>
                  <a:gdLst>
                    <a:gd name="connsiteX0" fmla="*/ 304800 w 571500"/>
                    <a:gd name="connsiteY0" fmla="*/ 0 h 533400"/>
                    <a:gd name="connsiteX1" fmla="*/ 42863 w 571500"/>
                    <a:gd name="connsiteY1" fmla="*/ 219075 h 533400"/>
                    <a:gd name="connsiteX2" fmla="*/ 19050 w 571500"/>
                    <a:gd name="connsiteY2" fmla="*/ 219075 h 533400"/>
                    <a:gd name="connsiteX3" fmla="*/ 0 w 571500"/>
                    <a:gd name="connsiteY3" fmla="*/ 238125 h 533400"/>
                    <a:gd name="connsiteX4" fmla="*/ 0 w 571500"/>
                    <a:gd name="connsiteY4" fmla="*/ 276225 h 533400"/>
                    <a:gd name="connsiteX5" fmla="*/ 19050 w 571500"/>
                    <a:gd name="connsiteY5" fmla="*/ 295275 h 533400"/>
                    <a:gd name="connsiteX6" fmla="*/ 40005 w 571500"/>
                    <a:gd name="connsiteY6" fmla="*/ 295275 h 533400"/>
                    <a:gd name="connsiteX7" fmla="*/ 304800 w 571500"/>
                    <a:gd name="connsiteY7" fmla="*/ 533400 h 533400"/>
                    <a:gd name="connsiteX8" fmla="*/ 571500 w 571500"/>
                    <a:gd name="connsiteY8" fmla="*/ 266700 h 533400"/>
                    <a:gd name="connsiteX9" fmla="*/ 304800 w 571500"/>
                    <a:gd name="connsiteY9" fmla="*/ 0 h 533400"/>
                    <a:gd name="connsiteX10" fmla="*/ 304800 w 571500"/>
                    <a:gd name="connsiteY10" fmla="*/ 476250 h 533400"/>
                    <a:gd name="connsiteX11" fmla="*/ 95250 w 571500"/>
                    <a:gd name="connsiteY11" fmla="*/ 266700 h 533400"/>
                    <a:gd name="connsiteX12" fmla="*/ 304800 w 571500"/>
                    <a:gd name="connsiteY12" fmla="*/ 57150 h 533400"/>
                    <a:gd name="connsiteX13" fmla="*/ 514350 w 571500"/>
                    <a:gd name="connsiteY13" fmla="*/ 266700 h 533400"/>
                    <a:gd name="connsiteX14" fmla="*/ 304800 w 571500"/>
                    <a:gd name="connsiteY14" fmla="*/ 476250 h 533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571500" h="533400">
                      <a:moveTo>
                        <a:pt x="304800" y="0"/>
                      </a:moveTo>
                      <a:cubicBezTo>
                        <a:pt x="173355" y="0"/>
                        <a:pt x="64770" y="94298"/>
                        <a:pt x="42863" y="219075"/>
                      </a:cubicBezTo>
                      <a:lnTo>
                        <a:pt x="19050" y="219075"/>
                      </a:lnTo>
                      <a:cubicBezTo>
                        <a:pt x="8572" y="219075"/>
                        <a:pt x="0" y="227648"/>
                        <a:pt x="0" y="238125"/>
                      </a:cubicBezTo>
                      <a:lnTo>
                        <a:pt x="0" y="276225"/>
                      </a:lnTo>
                      <a:cubicBezTo>
                        <a:pt x="0" y="286703"/>
                        <a:pt x="8572" y="295275"/>
                        <a:pt x="19050" y="295275"/>
                      </a:cubicBezTo>
                      <a:lnTo>
                        <a:pt x="40005" y="295275"/>
                      </a:lnTo>
                      <a:cubicBezTo>
                        <a:pt x="54293" y="429578"/>
                        <a:pt x="166688" y="533400"/>
                        <a:pt x="304800" y="533400"/>
                      </a:cubicBezTo>
                      <a:cubicBezTo>
                        <a:pt x="452438" y="533400"/>
                        <a:pt x="571500" y="414338"/>
                        <a:pt x="571500" y="266700"/>
                      </a:cubicBezTo>
                      <a:cubicBezTo>
                        <a:pt x="571500" y="119063"/>
                        <a:pt x="452438" y="0"/>
                        <a:pt x="304800" y="0"/>
                      </a:cubicBezTo>
                      <a:close/>
                      <a:moveTo>
                        <a:pt x="304800" y="476250"/>
                      </a:moveTo>
                      <a:cubicBezTo>
                        <a:pt x="188595" y="476250"/>
                        <a:pt x="95250" y="382905"/>
                        <a:pt x="95250" y="266700"/>
                      </a:cubicBezTo>
                      <a:cubicBezTo>
                        <a:pt x="95250" y="150495"/>
                        <a:pt x="188595" y="57150"/>
                        <a:pt x="304800" y="57150"/>
                      </a:cubicBezTo>
                      <a:cubicBezTo>
                        <a:pt x="421005" y="57150"/>
                        <a:pt x="514350" y="150495"/>
                        <a:pt x="514350" y="266700"/>
                      </a:cubicBezTo>
                      <a:cubicBezTo>
                        <a:pt x="514350" y="382905"/>
                        <a:pt x="421005" y="476250"/>
                        <a:pt x="304800" y="476250"/>
                      </a:cubicBezTo>
                      <a:close/>
                    </a:path>
                  </a:pathLst>
                </a:custGeom>
                <a:grpFill/>
                <a:ln w="55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56" name="フリーフォーム 55">
                  <a:extLst>
                    <a:ext uri="{FF2B5EF4-FFF2-40B4-BE49-F238E27FC236}">
                      <a16:creationId xmlns:a16="http://schemas.microsoft.com/office/drawing/2014/main" id="{7557251D-0D84-05C1-B5F3-C7F71EB7A9CE}"/>
                    </a:ext>
                  </a:extLst>
                </p:cNvPr>
                <p:cNvSpPr/>
                <p:nvPr/>
              </p:nvSpPr>
              <p:spPr>
                <a:xfrm>
                  <a:off x="3707430" y="3468410"/>
                  <a:ext cx="369570" cy="177165"/>
                </a:xfrm>
                <a:custGeom>
                  <a:avLst/>
                  <a:gdLst>
                    <a:gd name="connsiteX0" fmla="*/ 369570 w 369570"/>
                    <a:gd name="connsiteY0" fmla="*/ 176213 h 177165"/>
                    <a:gd name="connsiteX1" fmla="*/ 342900 w 369570"/>
                    <a:gd name="connsiteY1" fmla="*/ 31433 h 177165"/>
                    <a:gd name="connsiteX2" fmla="*/ 305753 w 369570"/>
                    <a:gd name="connsiteY2" fmla="*/ 0 h 177165"/>
                    <a:gd name="connsiteX3" fmla="*/ 63817 w 369570"/>
                    <a:gd name="connsiteY3" fmla="*/ 0 h 177165"/>
                    <a:gd name="connsiteX4" fmla="*/ 26670 w 369570"/>
                    <a:gd name="connsiteY4" fmla="*/ 31433 h 177165"/>
                    <a:gd name="connsiteX5" fmla="*/ 0 w 369570"/>
                    <a:gd name="connsiteY5" fmla="*/ 177165 h 177165"/>
                    <a:gd name="connsiteX6" fmla="*/ 369570 w 369570"/>
                    <a:gd name="connsiteY6" fmla="*/ 176213 h 1771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69570" h="177165">
                      <a:moveTo>
                        <a:pt x="369570" y="176213"/>
                      </a:moveTo>
                      <a:lnTo>
                        <a:pt x="342900" y="31433"/>
                      </a:lnTo>
                      <a:cubicBezTo>
                        <a:pt x="340043" y="13335"/>
                        <a:pt x="323850" y="0"/>
                        <a:pt x="305753" y="0"/>
                      </a:cubicBezTo>
                      <a:lnTo>
                        <a:pt x="63817" y="0"/>
                      </a:lnTo>
                      <a:cubicBezTo>
                        <a:pt x="45720" y="0"/>
                        <a:pt x="29528" y="13335"/>
                        <a:pt x="26670" y="31433"/>
                      </a:cubicBezTo>
                      <a:lnTo>
                        <a:pt x="0" y="177165"/>
                      </a:lnTo>
                      <a:cubicBezTo>
                        <a:pt x="109537" y="93345"/>
                        <a:pt x="260033" y="93345"/>
                        <a:pt x="369570" y="176213"/>
                      </a:cubicBezTo>
                      <a:close/>
                    </a:path>
                  </a:pathLst>
                </a:custGeom>
                <a:grpFill/>
                <a:ln w="55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57" name="フリーフォーム 56">
                  <a:extLst>
                    <a:ext uri="{FF2B5EF4-FFF2-40B4-BE49-F238E27FC236}">
                      <a16:creationId xmlns:a16="http://schemas.microsoft.com/office/drawing/2014/main" id="{65C6C582-07DE-09C1-D32F-D4E226600039}"/>
                    </a:ext>
                  </a:extLst>
                </p:cNvPr>
                <p:cNvSpPr/>
                <p:nvPr/>
              </p:nvSpPr>
              <p:spPr>
                <a:xfrm>
                  <a:off x="3707430" y="4130397"/>
                  <a:ext cx="368617" cy="177164"/>
                </a:xfrm>
                <a:custGeom>
                  <a:avLst/>
                  <a:gdLst>
                    <a:gd name="connsiteX0" fmla="*/ 0 w 368617"/>
                    <a:gd name="connsiteY0" fmla="*/ 0 h 177164"/>
                    <a:gd name="connsiteX1" fmla="*/ 26670 w 368617"/>
                    <a:gd name="connsiteY1" fmla="*/ 145733 h 177164"/>
                    <a:gd name="connsiteX2" fmla="*/ 63817 w 368617"/>
                    <a:gd name="connsiteY2" fmla="*/ 177165 h 177164"/>
                    <a:gd name="connsiteX3" fmla="*/ 304800 w 368617"/>
                    <a:gd name="connsiteY3" fmla="*/ 177165 h 177164"/>
                    <a:gd name="connsiteX4" fmla="*/ 341948 w 368617"/>
                    <a:gd name="connsiteY4" fmla="*/ 145733 h 177164"/>
                    <a:gd name="connsiteX5" fmla="*/ 368618 w 368617"/>
                    <a:gd name="connsiteY5" fmla="*/ 0 h 177164"/>
                    <a:gd name="connsiteX6" fmla="*/ 0 w 368617"/>
                    <a:gd name="connsiteY6" fmla="*/ 0 h 1771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68617" h="177164">
                      <a:moveTo>
                        <a:pt x="0" y="0"/>
                      </a:moveTo>
                      <a:lnTo>
                        <a:pt x="26670" y="145733"/>
                      </a:lnTo>
                      <a:cubicBezTo>
                        <a:pt x="29528" y="163830"/>
                        <a:pt x="45720" y="177165"/>
                        <a:pt x="63817" y="177165"/>
                      </a:cubicBezTo>
                      <a:lnTo>
                        <a:pt x="304800" y="177165"/>
                      </a:lnTo>
                      <a:cubicBezTo>
                        <a:pt x="322898" y="177165"/>
                        <a:pt x="339090" y="163830"/>
                        <a:pt x="341948" y="145733"/>
                      </a:cubicBezTo>
                      <a:lnTo>
                        <a:pt x="368618" y="0"/>
                      </a:lnTo>
                      <a:cubicBezTo>
                        <a:pt x="260033" y="82867"/>
                        <a:pt x="109537" y="82867"/>
                        <a:pt x="0" y="0"/>
                      </a:cubicBezTo>
                      <a:close/>
                    </a:path>
                  </a:pathLst>
                </a:custGeom>
                <a:grpFill/>
                <a:ln w="55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58" name="フリーフォーム 57">
                  <a:extLst>
                    <a:ext uri="{FF2B5EF4-FFF2-40B4-BE49-F238E27FC236}">
                      <a16:creationId xmlns:a16="http://schemas.microsoft.com/office/drawing/2014/main" id="{3502B8F4-E10A-CC1D-69AA-EBF72609B77E}"/>
                    </a:ext>
                  </a:extLst>
                </p:cNvPr>
                <p:cNvSpPr/>
                <p:nvPr/>
              </p:nvSpPr>
              <p:spPr>
                <a:xfrm>
                  <a:off x="3873165" y="3735110"/>
                  <a:ext cx="137160" cy="270510"/>
                </a:xfrm>
                <a:custGeom>
                  <a:avLst/>
                  <a:gdLst>
                    <a:gd name="connsiteX0" fmla="*/ 38100 w 137160"/>
                    <a:gd name="connsiteY0" fmla="*/ 0 h 270510"/>
                    <a:gd name="connsiteX1" fmla="*/ 0 w 137160"/>
                    <a:gd name="connsiteY1" fmla="*/ 0 h 270510"/>
                    <a:gd name="connsiteX2" fmla="*/ 0 w 137160"/>
                    <a:gd name="connsiteY2" fmla="*/ 152400 h 270510"/>
                    <a:gd name="connsiteX3" fmla="*/ 5715 w 137160"/>
                    <a:gd name="connsiteY3" fmla="*/ 165735 h 270510"/>
                    <a:gd name="connsiteX4" fmla="*/ 110490 w 137160"/>
                    <a:gd name="connsiteY4" fmla="*/ 270510 h 270510"/>
                    <a:gd name="connsiteX5" fmla="*/ 137160 w 137160"/>
                    <a:gd name="connsiteY5" fmla="*/ 243840 h 270510"/>
                    <a:gd name="connsiteX6" fmla="*/ 38100 w 137160"/>
                    <a:gd name="connsiteY6" fmla="*/ 144780 h 270510"/>
                    <a:gd name="connsiteX7" fmla="*/ 38100 w 137160"/>
                    <a:gd name="connsiteY7" fmla="*/ 0 h 270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37160" h="270510">
                      <a:moveTo>
                        <a:pt x="38100" y="0"/>
                      </a:moveTo>
                      <a:lnTo>
                        <a:pt x="0" y="0"/>
                      </a:lnTo>
                      <a:lnTo>
                        <a:pt x="0" y="152400"/>
                      </a:lnTo>
                      <a:cubicBezTo>
                        <a:pt x="0" y="157163"/>
                        <a:pt x="1905" y="161925"/>
                        <a:pt x="5715" y="165735"/>
                      </a:cubicBezTo>
                      <a:lnTo>
                        <a:pt x="110490" y="270510"/>
                      </a:lnTo>
                      <a:lnTo>
                        <a:pt x="137160" y="243840"/>
                      </a:lnTo>
                      <a:lnTo>
                        <a:pt x="38100" y="144780"/>
                      </a:lnTo>
                      <a:lnTo>
                        <a:pt x="38100" y="0"/>
                      </a:lnTo>
                      <a:close/>
                    </a:path>
                  </a:pathLst>
                </a:custGeom>
                <a:grpFill/>
                <a:ln w="55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</p:grpSp>
          <p:sp>
            <p:nvSpPr>
              <p:cNvPr id="52" name="円/楕円 51">
                <a:extLst>
                  <a:ext uri="{FF2B5EF4-FFF2-40B4-BE49-F238E27FC236}">
                    <a16:creationId xmlns:a16="http://schemas.microsoft.com/office/drawing/2014/main" id="{8AD108B0-3414-F52E-EF8C-29CFA0FD53A9}"/>
                  </a:ext>
                </a:extLst>
              </p:cNvPr>
              <p:cNvSpPr/>
              <p:nvPr/>
            </p:nvSpPr>
            <p:spPr>
              <a:xfrm>
                <a:off x="3691257" y="3687261"/>
                <a:ext cx="396000" cy="396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cxnSp>
          <p:nvCxnSpPr>
            <p:cNvPr id="21" name="直線矢印コネクタ 20">
              <a:extLst>
                <a:ext uri="{FF2B5EF4-FFF2-40B4-BE49-F238E27FC236}">
                  <a16:creationId xmlns:a16="http://schemas.microsoft.com/office/drawing/2014/main" id="{F97D48D3-97F5-3732-ADBE-AD560870D03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93855" y="4313209"/>
              <a:ext cx="0" cy="149380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non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67" name="グループ化 66">
            <a:extLst>
              <a:ext uri="{FF2B5EF4-FFF2-40B4-BE49-F238E27FC236}">
                <a16:creationId xmlns:a16="http://schemas.microsoft.com/office/drawing/2014/main" id="{D9C788F9-4075-A4F2-190E-3D69DCEE58DE}"/>
              </a:ext>
            </a:extLst>
          </p:cNvPr>
          <p:cNvGrpSpPr/>
          <p:nvPr/>
        </p:nvGrpSpPr>
        <p:grpSpPr>
          <a:xfrm>
            <a:off x="1358246" y="4242269"/>
            <a:ext cx="335914" cy="493233"/>
            <a:chOff x="774898" y="3960822"/>
            <a:chExt cx="335914" cy="493233"/>
          </a:xfrm>
        </p:grpSpPr>
        <p:grpSp>
          <p:nvGrpSpPr>
            <p:cNvPr id="59" name="グループ化 58">
              <a:extLst>
                <a:ext uri="{FF2B5EF4-FFF2-40B4-BE49-F238E27FC236}">
                  <a16:creationId xmlns:a16="http://schemas.microsoft.com/office/drawing/2014/main" id="{3F7A8653-A3E6-D3B1-0294-38380D25734D}"/>
                </a:ext>
              </a:extLst>
            </p:cNvPr>
            <p:cNvGrpSpPr/>
            <p:nvPr/>
          </p:nvGrpSpPr>
          <p:grpSpPr>
            <a:xfrm>
              <a:off x="774898" y="3960822"/>
              <a:ext cx="335914" cy="493233"/>
              <a:chOff x="3587415" y="3468410"/>
              <a:chExt cx="571500" cy="839152"/>
            </a:xfrm>
            <a:solidFill>
              <a:srgbClr val="00B050"/>
            </a:solidFill>
          </p:grpSpPr>
          <p:grpSp>
            <p:nvGrpSpPr>
              <p:cNvPr id="60" name="グラフィックス 50" descr="腕時計 単色塗りつぶし">
                <a:extLst>
                  <a:ext uri="{FF2B5EF4-FFF2-40B4-BE49-F238E27FC236}">
                    <a16:creationId xmlns:a16="http://schemas.microsoft.com/office/drawing/2014/main" id="{A498608B-1BC3-A2A4-0CC8-DD4D83DF4EED}"/>
                  </a:ext>
                </a:extLst>
              </p:cNvPr>
              <p:cNvGrpSpPr/>
              <p:nvPr/>
            </p:nvGrpSpPr>
            <p:grpSpPr>
              <a:xfrm>
                <a:off x="3587415" y="3468410"/>
                <a:ext cx="571500" cy="839152"/>
                <a:chOff x="3587415" y="3468410"/>
                <a:chExt cx="571500" cy="839152"/>
              </a:xfrm>
              <a:grpFill/>
            </p:grpSpPr>
            <p:sp>
              <p:nvSpPr>
                <p:cNvPr id="62" name="フリーフォーム 61">
                  <a:extLst>
                    <a:ext uri="{FF2B5EF4-FFF2-40B4-BE49-F238E27FC236}">
                      <a16:creationId xmlns:a16="http://schemas.microsoft.com/office/drawing/2014/main" id="{EFB23E37-5769-F546-92CA-2AECA0139375}"/>
                    </a:ext>
                  </a:extLst>
                </p:cNvPr>
                <p:cNvSpPr/>
                <p:nvPr/>
              </p:nvSpPr>
              <p:spPr>
                <a:xfrm>
                  <a:off x="3587415" y="3620810"/>
                  <a:ext cx="571500" cy="533400"/>
                </a:xfrm>
                <a:custGeom>
                  <a:avLst/>
                  <a:gdLst>
                    <a:gd name="connsiteX0" fmla="*/ 304800 w 571500"/>
                    <a:gd name="connsiteY0" fmla="*/ 0 h 533400"/>
                    <a:gd name="connsiteX1" fmla="*/ 42863 w 571500"/>
                    <a:gd name="connsiteY1" fmla="*/ 219075 h 533400"/>
                    <a:gd name="connsiteX2" fmla="*/ 19050 w 571500"/>
                    <a:gd name="connsiteY2" fmla="*/ 219075 h 533400"/>
                    <a:gd name="connsiteX3" fmla="*/ 0 w 571500"/>
                    <a:gd name="connsiteY3" fmla="*/ 238125 h 533400"/>
                    <a:gd name="connsiteX4" fmla="*/ 0 w 571500"/>
                    <a:gd name="connsiteY4" fmla="*/ 276225 h 533400"/>
                    <a:gd name="connsiteX5" fmla="*/ 19050 w 571500"/>
                    <a:gd name="connsiteY5" fmla="*/ 295275 h 533400"/>
                    <a:gd name="connsiteX6" fmla="*/ 40005 w 571500"/>
                    <a:gd name="connsiteY6" fmla="*/ 295275 h 533400"/>
                    <a:gd name="connsiteX7" fmla="*/ 304800 w 571500"/>
                    <a:gd name="connsiteY7" fmla="*/ 533400 h 533400"/>
                    <a:gd name="connsiteX8" fmla="*/ 571500 w 571500"/>
                    <a:gd name="connsiteY8" fmla="*/ 266700 h 533400"/>
                    <a:gd name="connsiteX9" fmla="*/ 304800 w 571500"/>
                    <a:gd name="connsiteY9" fmla="*/ 0 h 533400"/>
                    <a:gd name="connsiteX10" fmla="*/ 304800 w 571500"/>
                    <a:gd name="connsiteY10" fmla="*/ 476250 h 533400"/>
                    <a:gd name="connsiteX11" fmla="*/ 95250 w 571500"/>
                    <a:gd name="connsiteY11" fmla="*/ 266700 h 533400"/>
                    <a:gd name="connsiteX12" fmla="*/ 304800 w 571500"/>
                    <a:gd name="connsiteY12" fmla="*/ 57150 h 533400"/>
                    <a:gd name="connsiteX13" fmla="*/ 514350 w 571500"/>
                    <a:gd name="connsiteY13" fmla="*/ 266700 h 533400"/>
                    <a:gd name="connsiteX14" fmla="*/ 304800 w 571500"/>
                    <a:gd name="connsiteY14" fmla="*/ 476250 h 533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571500" h="533400">
                      <a:moveTo>
                        <a:pt x="304800" y="0"/>
                      </a:moveTo>
                      <a:cubicBezTo>
                        <a:pt x="173355" y="0"/>
                        <a:pt x="64770" y="94298"/>
                        <a:pt x="42863" y="219075"/>
                      </a:cubicBezTo>
                      <a:lnTo>
                        <a:pt x="19050" y="219075"/>
                      </a:lnTo>
                      <a:cubicBezTo>
                        <a:pt x="8572" y="219075"/>
                        <a:pt x="0" y="227648"/>
                        <a:pt x="0" y="238125"/>
                      </a:cubicBezTo>
                      <a:lnTo>
                        <a:pt x="0" y="276225"/>
                      </a:lnTo>
                      <a:cubicBezTo>
                        <a:pt x="0" y="286703"/>
                        <a:pt x="8572" y="295275"/>
                        <a:pt x="19050" y="295275"/>
                      </a:cubicBezTo>
                      <a:lnTo>
                        <a:pt x="40005" y="295275"/>
                      </a:lnTo>
                      <a:cubicBezTo>
                        <a:pt x="54293" y="429578"/>
                        <a:pt x="166688" y="533400"/>
                        <a:pt x="304800" y="533400"/>
                      </a:cubicBezTo>
                      <a:cubicBezTo>
                        <a:pt x="452438" y="533400"/>
                        <a:pt x="571500" y="414338"/>
                        <a:pt x="571500" y="266700"/>
                      </a:cubicBezTo>
                      <a:cubicBezTo>
                        <a:pt x="571500" y="119063"/>
                        <a:pt x="452438" y="0"/>
                        <a:pt x="304800" y="0"/>
                      </a:cubicBezTo>
                      <a:close/>
                      <a:moveTo>
                        <a:pt x="304800" y="476250"/>
                      </a:moveTo>
                      <a:cubicBezTo>
                        <a:pt x="188595" y="476250"/>
                        <a:pt x="95250" y="382905"/>
                        <a:pt x="95250" y="266700"/>
                      </a:cubicBezTo>
                      <a:cubicBezTo>
                        <a:pt x="95250" y="150495"/>
                        <a:pt x="188595" y="57150"/>
                        <a:pt x="304800" y="57150"/>
                      </a:cubicBezTo>
                      <a:cubicBezTo>
                        <a:pt x="421005" y="57150"/>
                        <a:pt x="514350" y="150495"/>
                        <a:pt x="514350" y="266700"/>
                      </a:cubicBezTo>
                      <a:cubicBezTo>
                        <a:pt x="514350" y="382905"/>
                        <a:pt x="421005" y="476250"/>
                        <a:pt x="304800" y="476250"/>
                      </a:cubicBezTo>
                      <a:close/>
                    </a:path>
                  </a:pathLst>
                </a:custGeom>
                <a:grpFill/>
                <a:ln w="55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63" name="フリーフォーム 62">
                  <a:extLst>
                    <a:ext uri="{FF2B5EF4-FFF2-40B4-BE49-F238E27FC236}">
                      <a16:creationId xmlns:a16="http://schemas.microsoft.com/office/drawing/2014/main" id="{397F9CD8-EABA-CD53-A4B6-61A77F48D6D4}"/>
                    </a:ext>
                  </a:extLst>
                </p:cNvPr>
                <p:cNvSpPr/>
                <p:nvPr/>
              </p:nvSpPr>
              <p:spPr>
                <a:xfrm>
                  <a:off x="3707430" y="3468410"/>
                  <a:ext cx="369570" cy="177165"/>
                </a:xfrm>
                <a:custGeom>
                  <a:avLst/>
                  <a:gdLst>
                    <a:gd name="connsiteX0" fmla="*/ 369570 w 369570"/>
                    <a:gd name="connsiteY0" fmla="*/ 176213 h 177165"/>
                    <a:gd name="connsiteX1" fmla="*/ 342900 w 369570"/>
                    <a:gd name="connsiteY1" fmla="*/ 31433 h 177165"/>
                    <a:gd name="connsiteX2" fmla="*/ 305753 w 369570"/>
                    <a:gd name="connsiteY2" fmla="*/ 0 h 177165"/>
                    <a:gd name="connsiteX3" fmla="*/ 63817 w 369570"/>
                    <a:gd name="connsiteY3" fmla="*/ 0 h 177165"/>
                    <a:gd name="connsiteX4" fmla="*/ 26670 w 369570"/>
                    <a:gd name="connsiteY4" fmla="*/ 31433 h 177165"/>
                    <a:gd name="connsiteX5" fmla="*/ 0 w 369570"/>
                    <a:gd name="connsiteY5" fmla="*/ 177165 h 177165"/>
                    <a:gd name="connsiteX6" fmla="*/ 369570 w 369570"/>
                    <a:gd name="connsiteY6" fmla="*/ 176213 h 1771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69570" h="177165">
                      <a:moveTo>
                        <a:pt x="369570" y="176213"/>
                      </a:moveTo>
                      <a:lnTo>
                        <a:pt x="342900" y="31433"/>
                      </a:lnTo>
                      <a:cubicBezTo>
                        <a:pt x="340043" y="13335"/>
                        <a:pt x="323850" y="0"/>
                        <a:pt x="305753" y="0"/>
                      </a:cubicBezTo>
                      <a:lnTo>
                        <a:pt x="63817" y="0"/>
                      </a:lnTo>
                      <a:cubicBezTo>
                        <a:pt x="45720" y="0"/>
                        <a:pt x="29528" y="13335"/>
                        <a:pt x="26670" y="31433"/>
                      </a:cubicBezTo>
                      <a:lnTo>
                        <a:pt x="0" y="177165"/>
                      </a:lnTo>
                      <a:cubicBezTo>
                        <a:pt x="109537" y="93345"/>
                        <a:pt x="260033" y="93345"/>
                        <a:pt x="369570" y="176213"/>
                      </a:cubicBezTo>
                      <a:close/>
                    </a:path>
                  </a:pathLst>
                </a:custGeom>
                <a:grpFill/>
                <a:ln w="55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64" name="フリーフォーム 63">
                  <a:extLst>
                    <a:ext uri="{FF2B5EF4-FFF2-40B4-BE49-F238E27FC236}">
                      <a16:creationId xmlns:a16="http://schemas.microsoft.com/office/drawing/2014/main" id="{3AEB9BCC-2E14-24CD-7BAD-3835AAC3699E}"/>
                    </a:ext>
                  </a:extLst>
                </p:cNvPr>
                <p:cNvSpPr/>
                <p:nvPr/>
              </p:nvSpPr>
              <p:spPr>
                <a:xfrm>
                  <a:off x="3707430" y="4130397"/>
                  <a:ext cx="368617" cy="177164"/>
                </a:xfrm>
                <a:custGeom>
                  <a:avLst/>
                  <a:gdLst>
                    <a:gd name="connsiteX0" fmla="*/ 0 w 368617"/>
                    <a:gd name="connsiteY0" fmla="*/ 0 h 177164"/>
                    <a:gd name="connsiteX1" fmla="*/ 26670 w 368617"/>
                    <a:gd name="connsiteY1" fmla="*/ 145733 h 177164"/>
                    <a:gd name="connsiteX2" fmla="*/ 63817 w 368617"/>
                    <a:gd name="connsiteY2" fmla="*/ 177165 h 177164"/>
                    <a:gd name="connsiteX3" fmla="*/ 304800 w 368617"/>
                    <a:gd name="connsiteY3" fmla="*/ 177165 h 177164"/>
                    <a:gd name="connsiteX4" fmla="*/ 341948 w 368617"/>
                    <a:gd name="connsiteY4" fmla="*/ 145733 h 177164"/>
                    <a:gd name="connsiteX5" fmla="*/ 368618 w 368617"/>
                    <a:gd name="connsiteY5" fmla="*/ 0 h 177164"/>
                    <a:gd name="connsiteX6" fmla="*/ 0 w 368617"/>
                    <a:gd name="connsiteY6" fmla="*/ 0 h 1771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68617" h="177164">
                      <a:moveTo>
                        <a:pt x="0" y="0"/>
                      </a:moveTo>
                      <a:lnTo>
                        <a:pt x="26670" y="145733"/>
                      </a:lnTo>
                      <a:cubicBezTo>
                        <a:pt x="29528" y="163830"/>
                        <a:pt x="45720" y="177165"/>
                        <a:pt x="63817" y="177165"/>
                      </a:cubicBezTo>
                      <a:lnTo>
                        <a:pt x="304800" y="177165"/>
                      </a:lnTo>
                      <a:cubicBezTo>
                        <a:pt x="322898" y="177165"/>
                        <a:pt x="339090" y="163830"/>
                        <a:pt x="341948" y="145733"/>
                      </a:cubicBezTo>
                      <a:lnTo>
                        <a:pt x="368618" y="0"/>
                      </a:lnTo>
                      <a:cubicBezTo>
                        <a:pt x="260033" y="82867"/>
                        <a:pt x="109537" y="82867"/>
                        <a:pt x="0" y="0"/>
                      </a:cubicBezTo>
                      <a:close/>
                    </a:path>
                  </a:pathLst>
                </a:custGeom>
                <a:grpFill/>
                <a:ln w="55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65" name="フリーフォーム 64">
                  <a:extLst>
                    <a:ext uri="{FF2B5EF4-FFF2-40B4-BE49-F238E27FC236}">
                      <a16:creationId xmlns:a16="http://schemas.microsoft.com/office/drawing/2014/main" id="{C3FC127A-DF64-CFF6-1457-383FE07DF584}"/>
                    </a:ext>
                  </a:extLst>
                </p:cNvPr>
                <p:cNvSpPr/>
                <p:nvPr/>
              </p:nvSpPr>
              <p:spPr>
                <a:xfrm>
                  <a:off x="3873165" y="3735110"/>
                  <a:ext cx="137160" cy="270510"/>
                </a:xfrm>
                <a:custGeom>
                  <a:avLst/>
                  <a:gdLst>
                    <a:gd name="connsiteX0" fmla="*/ 38100 w 137160"/>
                    <a:gd name="connsiteY0" fmla="*/ 0 h 270510"/>
                    <a:gd name="connsiteX1" fmla="*/ 0 w 137160"/>
                    <a:gd name="connsiteY1" fmla="*/ 0 h 270510"/>
                    <a:gd name="connsiteX2" fmla="*/ 0 w 137160"/>
                    <a:gd name="connsiteY2" fmla="*/ 152400 h 270510"/>
                    <a:gd name="connsiteX3" fmla="*/ 5715 w 137160"/>
                    <a:gd name="connsiteY3" fmla="*/ 165735 h 270510"/>
                    <a:gd name="connsiteX4" fmla="*/ 110490 w 137160"/>
                    <a:gd name="connsiteY4" fmla="*/ 270510 h 270510"/>
                    <a:gd name="connsiteX5" fmla="*/ 137160 w 137160"/>
                    <a:gd name="connsiteY5" fmla="*/ 243840 h 270510"/>
                    <a:gd name="connsiteX6" fmla="*/ 38100 w 137160"/>
                    <a:gd name="connsiteY6" fmla="*/ 144780 h 270510"/>
                    <a:gd name="connsiteX7" fmla="*/ 38100 w 137160"/>
                    <a:gd name="connsiteY7" fmla="*/ 0 h 270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37160" h="270510">
                      <a:moveTo>
                        <a:pt x="38100" y="0"/>
                      </a:moveTo>
                      <a:lnTo>
                        <a:pt x="0" y="0"/>
                      </a:lnTo>
                      <a:lnTo>
                        <a:pt x="0" y="152400"/>
                      </a:lnTo>
                      <a:cubicBezTo>
                        <a:pt x="0" y="157163"/>
                        <a:pt x="1905" y="161925"/>
                        <a:pt x="5715" y="165735"/>
                      </a:cubicBezTo>
                      <a:lnTo>
                        <a:pt x="110490" y="270510"/>
                      </a:lnTo>
                      <a:lnTo>
                        <a:pt x="137160" y="243840"/>
                      </a:lnTo>
                      <a:lnTo>
                        <a:pt x="38100" y="144780"/>
                      </a:lnTo>
                      <a:lnTo>
                        <a:pt x="38100" y="0"/>
                      </a:lnTo>
                      <a:close/>
                    </a:path>
                  </a:pathLst>
                </a:custGeom>
                <a:grpFill/>
                <a:ln w="55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</p:grpSp>
          <p:sp>
            <p:nvSpPr>
              <p:cNvPr id="61" name="円/楕円 60">
                <a:extLst>
                  <a:ext uri="{FF2B5EF4-FFF2-40B4-BE49-F238E27FC236}">
                    <a16:creationId xmlns:a16="http://schemas.microsoft.com/office/drawing/2014/main" id="{798980A6-0A97-7150-E6C9-88EC9F0C5C89}"/>
                  </a:ext>
                </a:extLst>
              </p:cNvPr>
              <p:cNvSpPr/>
              <p:nvPr/>
            </p:nvSpPr>
            <p:spPr>
              <a:xfrm>
                <a:off x="3691257" y="3687261"/>
                <a:ext cx="396000" cy="396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cxnSp>
          <p:nvCxnSpPr>
            <p:cNvPr id="66" name="直線矢印コネクタ 65">
              <a:extLst>
                <a:ext uri="{FF2B5EF4-FFF2-40B4-BE49-F238E27FC236}">
                  <a16:creationId xmlns:a16="http://schemas.microsoft.com/office/drawing/2014/main" id="{B75424D7-BE91-BB41-AB77-3153714B559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55082" y="4066592"/>
              <a:ext cx="0" cy="149380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non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78" name="グループ化 77">
            <a:extLst>
              <a:ext uri="{FF2B5EF4-FFF2-40B4-BE49-F238E27FC236}">
                <a16:creationId xmlns:a16="http://schemas.microsoft.com/office/drawing/2014/main" id="{93BC1897-11F4-08CF-D075-A42991809B68}"/>
              </a:ext>
            </a:extLst>
          </p:cNvPr>
          <p:cNvGrpSpPr/>
          <p:nvPr/>
        </p:nvGrpSpPr>
        <p:grpSpPr>
          <a:xfrm>
            <a:off x="3186439" y="1628260"/>
            <a:ext cx="335914" cy="493233"/>
            <a:chOff x="3438205" y="2001721"/>
            <a:chExt cx="335914" cy="493233"/>
          </a:xfrm>
        </p:grpSpPr>
        <p:grpSp>
          <p:nvGrpSpPr>
            <p:cNvPr id="70" name="グループ化 69">
              <a:extLst>
                <a:ext uri="{FF2B5EF4-FFF2-40B4-BE49-F238E27FC236}">
                  <a16:creationId xmlns:a16="http://schemas.microsoft.com/office/drawing/2014/main" id="{BB487C51-EB8F-20D8-4A2D-52506483BBA2}"/>
                </a:ext>
              </a:extLst>
            </p:cNvPr>
            <p:cNvGrpSpPr/>
            <p:nvPr/>
          </p:nvGrpSpPr>
          <p:grpSpPr>
            <a:xfrm>
              <a:off x="3438205" y="2001721"/>
              <a:ext cx="335914" cy="493233"/>
              <a:chOff x="3587415" y="3468410"/>
              <a:chExt cx="571500" cy="839152"/>
            </a:xfrm>
            <a:solidFill>
              <a:srgbClr val="00B050"/>
            </a:solidFill>
          </p:grpSpPr>
          <p:grpSp>
            <p:nvGrpSpPr>
              <p:cNvPr id="72" name="グラフィックス 50" descr="腕時計 単色塗りつぶし">
                <a:extLst>
                  <a:ext uri="{FF2B5EF4-FFF2-40B4-BE49-F238E27FC236}">
                    <a16:creationId xmlns:a16="http://schemas.microsoft.com/office/drawing/2014/main" id="{87F75C5E-8104-A3FD-F7D6-6478C40FFCF8}"/>
                  </a:ext>
                </a:extLst>
              </p:cNvPr>
              <p:cNvGrpSpPr/>
              <p:nvPr/>
            </p:nvGrpSpPr>
            <p:grpSpPr>
              <a:xfrm>
                <a:off x="3587415" y="3468410"/>
                <a:ext cx="571500" cy="839152"/>
                <a:chOff x="3587415" y="3468410"/>
                <a:chExt cx="571500" cy="839152"/>
              </a:xfrm>
              <a:grpFill/>
            </p:grpSpPr>
            <p:sp>
              <p:nvSpPr>
                <p:cNvPr id="74" name="フリーフォーム 73">
                  <a:extLst>
                    <a:ext uri="{FF2B5EF4-FFF2-40B4-BE49-F238E27FC236}">
                      <a16:creationId xmlns:a16="http://schemas.microsoft.com/office/drawing/2014/main" id="{90EA7441-AFFD-8ED5-834B-61BDE0159C78}"/>
                    </a:ext>
                  </a:extLst>
                </p:cNvPr>
                <p:cNvSpPr/>
                <p:nvPr/>
              </p:nvSpPr>
              <p:spPr>
                <a:xfrm>
                  <a:off x="3587415" y="3620810"/>
                  <a:ext cx="571500" cy="533400"/>
                </a:xfrm>
                <a:custGeom>
                  <a:avLst/>
                  <a:gdLst>
                    <a:gd name="connsiteX0" fmla="*/ 304800 w 571500"/>
                    <a:gd name="connsiteY0" fmla="*/ 0 h 533400"/>
                    <a:gd name="connsiteX1" fmla="*/ 42863 w 571500"/>
                    <a:gd name="connsiteY1" fmla="*/ 219075 h 533400"/>
                    <a:gd name="connsiteX2" fmla="*/ 19050 w 571500"/>
                    <a:gd name="connsiteY2" fmla="*/ 219075 h 533400"/>
                    <a:gd name="connsiteX3" fmla="*/ 0 w 571500"/>
                    <a:gd name="connsiteY3" fmla="*/ 238125 h 533400"/>
                    <a:gd name="connsiteX4" fmla="*/ 0 w 571500"/>
                    <a:gd name="connsiteY4" fmla="*/ 276225 h 533400"/>
                    <a:gd name="connsiteX5" fmla="*/ 19050 w 571500"/>
                    <a:gd name="connsiteY5" fmla="*/ 295275 h 533400"/>
                    <a:gd name="connsiteX6" fmla="*/ 40005 w 571500"/>
                    <a:gd name="connsiteY6" fmla="*/ 295275 h 533400"/>
                    <a:gd name="connsiteX7" fmla="*/ 304800 w 571500"/>
                    <a:gd name="connsiteY7" fmla="*/ 533400 h 533400"/>
                    <a:gd name="connsiteX8" fmla="*/ 571500 w 571500"/>
                    <a:gd name="connsiteY8" fmla="*/ 266700 h 533400"/>
                    <a:gd name="connsiteX9" fmla="*/ 304800 w 571500"/>
                    <a:gd name="connsiteY9" fmla="*/ 0 h 533400"/>
                    <a:gd name="connsiteX10" fmla="*/ 304800 w 571500"/>
                    <a:gd name="connsiteY10" fmla="*/ 476250 h 533400"/>
                    <a:gd name="connsiteX11" fmla="*/ 95250 w 571500"/>
                    <a:gd name="connsiteY11" fmla="*/ 266700 h 533400"/>
                    <a:gd name="connsiteX12" fmla="*/ 304800 w 571500"/>
                    <a:gd name="connsiteY12" fmla="*/ 57150 h 533400"/>
                    <a:gd name="connsiteX13" fmla="*/ 514350 w 571500"/>
                    <a:gd name="connsiteY13" fmla="*/ 266700 h 533400"/>
                    <a:gd name="connsiteX14" fmla="*/ 304800 w 571500"/>
                    <a:gd name="connsiteY14" fmla="*/ 476250 h 533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571500" h="533400">
                      <a:moveTo>
                        <a:pt x="304800" y="0"/>
                      </a:moveTo>
                      <a:cubicBezTo>
                        <a:pt x="173355" y="0"/>
                        <a:pt x="64770" y="94298"/>
                        <a:pt x="42863" y="219075"/>
                      </a:cubicBezTo>
                      <a:lnTo>
                        <a:pt x="19050" y="219075"/>
                      </a:lnTo>
                      <a:cubicBezTo>
                        <a:pt x="8572" y="219075"/>
                        <a:pt x="0" y="227648"/>
                        <a:pt x="0" y="238125"/>
                      </a:cubicBezTo>
                      <a:lnTo>
                        <a:pt x="0" y="276225"/>
                      </a:lnTo>
                      <a:cubicBezTo>
                        <a:pt x="0" y="286703"/>
                        <a:pt x="8572" y="295275"/>
                        <a:pt x="19050" y="295275"/>
                      </a:cubicBezTo>
                      <a:lnTo>
                        <a:pt x="40005" y="295275"/>
                      </a:lnTo>
                      <a:cubicBezTo>
                        <a:pt x="54293" y="429578"/>
                        <a:pt x="166688" y="533400"/>
                        <a:pt x="304800" y="533400"/>
                      </a:cubicBezTo>
                      <a:cubicBezTo>
                        <a:pt x="452438" y="533400"/>
                        <a:pt x="571500" y="414338"/>
                        <a:pt x="571500" y="266700"/>
                      </a:cubicBezTo>
                      <a:cubicBezTo>
                        <a:pt x="571500" y="119063"/>
                        <a:pt x="452438" y="0"/>
                        <a:pt x="304800" y="0"/>
                      </a:cubicBezTo>
                      <a:close/>
                      <a:moveTo>
                        <a:pt x="304800" y="476250"/>
                      </a:moveTo>
                      <a:cubicBezTo>
                        <a:pt x="188595" y="476250"/>
                        <a:pt x="95250" y="382905"/>
                        <a:pt x="95250" y="266700"/>
                      </a:cubicBezTo>
                      <a:cubicBezTo>
                        <a:pt x="95250" y="150495"/>
                        <a:pt x="188595" y="57150"/>
                        <a:pt x="304800" y="57150"/>
                      </a:cubicBezTo>
                      <a:cubicBezTo>
                        <a:pt x="421005" y="57150"/>
                        <a:pt x="514350" y="150495"/>
                        <a:pt x="514350" y="266700"/>
                      </a:cubicBezTo>
                      <a:cubicBezTo>
                        <a:pt x="514350" y="382905"/>
                        <a:pt x="421005" y="476250"/>
                        <a:pt x="304800" y="476250"/>
                      </a:cubicBezTo>
                      <a:close/>
                    </a:path>
                  </a:pathLst>
                </a:custGeom>
                <a:solidFill>
                  <a:srgbClr val="FF9300"/>
                </a:solidFill>
                <a:ln w="55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75" name="フリーフォーム 74">
                  <a:extLst>
                    <a:ext uri="{FF2B5EF4-FFF2-40B4-BE49-F238E27FC236}">
                      <a16:creationId xmlns:a16="http://schemas.microsoft.com/office/drawing/2014/main" id="{88C0E1B6-7FC1-4DDD-B57A-216EDF91D610}"/>
                    </a:ext>
                  </a:extLst>
                </p:cNvPr>
                <p:cNvSpPr/>
                <p:nvPr/>
              </p:nvSpPr>
              <p:spPr>
                <a:xfrm>
                  <a:off x="3707430" y="3468410"/>
                  <a:ext cx="369570" cy="177165"/>
                </a:xfrm>
                <a:custGeom>
                  <a:avLst/>
                  <a:gdLst>
                    <a:gd name="connsiteX0" fmla="*/ 369570 w 369570"/>
                    <a:gd name="connsiteY0" fmla="*/ 176213 h 177165"/>
                    <a:gd name="connsiteX1" fmla="*/ 342900 w 369570"/>
                    <a:gd name="connsiteY1" fmla="*/ 31433 h 177165"/>
                    <a:gd name="connsiteX2" fmla="*/ 305753 w 369570"/>
                    <a:gd name="connsiteY2" fmla="*/ 0 h 177165"/>
                    <a:gd name="connsiteX3" fmla="*/ 63817 w 369570"/>
                    <a:gd name="connsiteY3" fmla="*/ 0 h 177165"/>
                    <a:gd name="connsiteX4" fmla="*/ 26670 w 369570"/>
                    <a:gd name="connsiteY4" fmla="*/ 31433 h 177165"/>
                    <a:gd name="connsiteX5" fmla="*/ 0 w 369570"/>
                    <a:gd name="connsiteY5" fmla="*/ 177165 h 177165"/>
                    <a:gd name="connsiteX6" fmla="*/ 369570 w 369570"/>
                    <a:gd name="connsiteY6" fmla="*/ 176213 h 1771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69570" h="177165">
                      <a:moveTo>
                        <a:pt x="369570" y="176213"/>
                      </a:moveTo>
                      <a:lnTo>
                        <a:pt x="342900" y="31433"/>
                      </a:lnTo>
                      <a:cubicBezTo>
                        <a:pt x="340043" y="13335"/>
                        <a:pt x="323850" y="0"/>
                        <a:pt x="305753" y="0"/>
                      </a:cubicBezTo>
                      <a:lnTo>
                        <a:pt x="63817" y="0"/>
                      </a:lnTo>
                      <a:cubicBezTo>
                        <a:pt x="45720" y="0"/>
                        <a:pt x="29528" y="13335"/>
                        <a:pt x="26670" y="31433"/>
                      </a:cubicBezTo>
                      <a:lnTo>
                        <a:pt x="0" y="177165"/>
                      </a:lnTo>
                      <a:cubicBezTo>
                        <a:pt x="109537" y="93345"/>
                        <a:pt x="260033" y="93345"/>
                        <a:pt x="369570" y="176213"/>
                      </a:cubicBezTo>
                      <a:close/>
                    </a:path>
                  </a:pathLst>
                </a:custGeom>
                <a:solidFill>
                  <a:srgbClr val="FF9300"/>
                </a:solidFill>
                <a:ln w="55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76" name="フリーフォーム 75">
                  <a:extLst>
                    <a:ext uri="{FF2B5EF4-FFF2-40B4-BE49-F238E27FC236}">
                      <a16:creationId xmlns:a16="http://schemas.microsoft.com/office/drawing/2014/main" id="{E8D9B643-595D-0071-AD92-AB37E5DEB22F}"/>
                    </a:ext>
                  </a:extLst>
                </p:cNvPr>
                <p:cNvSpPr/>
                <p:nvPr/>
              </p:nvSpPr>
              <p:spPr>
                <a:xfrm>
                  <a:off x="3707430" y="4130397"/>
                  <a:ext cx="368617" cy="177164"/>
                </a:xfrm>
                <a:custGeom>
                  <a:avLst/>
                  <a:gdLst>
                    <a:gd name="connsiteX0" fmla="*/ 0 w 368617"/>
                    <a:gd name="connsiteY0" fmla="*/ 0 h 177164"/>
                    <a:gd name="connsiteX1" fmla="*/ 26670 w 368617"/>
                    <a:gd name="connsiteY1" fmla="*/ 145733 h 177164"/>
                    <a:gd name="connsiteX2" fmla="*/ 63817 w 368617"/>
                    <a:gd name="connsiteY2" fmla="*/ 177165 h 177164"/>
                    <a:gd name="connsiteX3" fmla="*/ 304800 w 368617"/>
                    <a:gd name="connsiteY3" fmla="*/ 177165 h 177164"/>
                    <a:gd name="connsiteX4" fmla="*/ 341948 w 368617"/>
                    <a:gd name="connsiteY4" fmla="*/ 145733 h 177164"/>
                    <a:gd name="connsiteX5" fmla="*/ 368618 w 368617"/>
                    <a:gd name="connsiteY5" fmla="*/ 0 h 177164"/>
                    <a:gd name="connsiteX6" fmla="*/ 0 w 368617"/>
                    <a:gd name="connsiteY6" fmla="*/ 0 h 1771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68617" h="177164">
                      <a:moveTo>
                        <a:pt x="0" y="0"/>
                      </a:moveTo>
                      <a:lnTo>
                        <a:pt x="26670" y="145733"/>
                      </a:lnTo>
                      <a:cubicBezTo>
                        <a:pt x="29528" y="163830"/>
                        <a:pt x="45720" y="177165"/>
                        <a:pt x="63817" y="177165"/>
                      </a:cubicBezTo>
                      <a:lnTo>
                        <a:pt x="304800" y="177165"/>
                      </a:lnTo>
                      <a:cubicBezTo>
                        <a:pt x="322898" y="177165"/>
                        <a:pt x="339090" y="163830"/>
                        <a:pt x="341948" y="145733"/>
                      </a:cubicBezTo>
                      <a:lnTo>
                        <a:pt x="368618" y="0"/>
                      </a:lnTo>
                      <a:cubicBezTo>
                        <a:pt x="260033" y="82867"/>
                        <a:pt x="109537" y="82867"/>
                        <a:pt x="0" y="0"/>
                      </a:cubicBezTo>
                      <a:close/>
                    </a:path>
                  </a:pathLst>
                </a:custGeom>
                <a:solidFill>
                  <a:srgbClr val="FF9300"/>
                </a:solidFill>
                <a:ln w="55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77" name="フリーフォーム 76">
                  <a:extLst>
                    <a:ext uri="{FF2B5EF4-FFF2-40B4-BE49-F238E27FC236}">
                      <a16:creationId xmlns:a16="http://schemas.microsoft.com/office/drawing/2014/main" id="{D47DEC3E-EBD4-107A-2476-491E4CDFA70C}"/>
                    </a:ext>
                  </a:extLst>
                </p:cNvPr>
                <p:cNvSpPr/>
                <p:nvPr/>
              </p:nvSpPr>
              <p:spPr>
                <a:xfrm>
                  <a:off x="3873165" y="3735110"/>
                  <a:ext cx="137160" cy="270510"/>
                </a:xfrm>
                <a:custGeom>
                  <a:avLst/>
                  <a:gdLst>
                    <a:gd name="connsiteX0" fmla="*/ 38100 w 137160"/>
                    <a:gd name="connsiteY0" fmla="*/ 0 h 270510"/>
                    <a:gd name="connsiteX1" fmla="*/ 0 w 137160"/>
                    <a:gd name="connsiteY1" fmla="*/ 0 h 270510"/>
                    <a:gd name="connsiteX2" fmla="*/ 0 w 137160"/>
                    <a:gd name="connsiteY2" fmla="*/ 152400 h 270510"/>
                    <a:gd name="connsiteX3" fmla="*/ 5715 w 137160"/>
                    <a:gd name="connsiteY3" fmla="*/ 165735 h 270510"/>
                    <a:gd name="connsiteX4" fmla="*/ 110490 w 137160"/>
                    <a:gd name="connsiteY4" fmla="*/ 270510 h 270510"/>
                    <a:gd name="connsiteX5" fmla="*/ 137160 w 137160"/>
                    <a:gd name="connsiteY5" fmla="*/ 243840 h 270510"/>
                    <a:gd name="connsiteX6" fmla="*/ 38100 w 137160"/>
                    <a:gd name="connsiteY6" fmla="*/ 144780 h 270510"/>
                    <a:gd name="connsiteX7" fmla="*/ 38100 w 137160"/>
                    <a:gd name="connsiteY7" fmla="*/ 0 h 270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37160" h="270510">
                      <a:moveTo>
                        <a:pt x="38100" y="0"/>
                      </a:moveTo>
                      <a:lnTo>
                        <a:pt x="0" y="0"/>
                      </a:lnTo>
                      <a:lnTo>
                        <a:pt x="0" y="152400"/>
                      </a:lnTo>
                      <a:cubicBezTo>
                        <a:pt x="0" y="157163"/>
                        <a:pt x="1905" y="161925"/>
                        <a:pt x="5715" y="165735"/>
                      </a:cubicBezTo>
                      <a:lnTo>
                        <a:pt x="110490" y="270510"/>
                      </a:lnTo>
                      <a:lnTo>
                        <a:pt x="137160" y="243840"/>
                      </a:lnTo>
                      <a:lnTo>
                        <a:pt x="38100" y="144780"/>
                      </a:lnTo>
                      <a:lnTo>
                        <a:pt x="38100" y="0"/>
                      </a:lnTo>
                      <a:close/>
                    </a:path>
                  </a:pathLst>
                </a:custGeom>
                <a:grpFill/>
                <a:ln w="55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</p:grpSp>
          <p:sp>
            <p:nvSpPr>
              <p:cNvPr id="73" name="円/楕円 72">
                <a:extLst>
                  <a:ext uri="{FF2B5EF4-FFF2-40B4-BE49-F238E27FC236}">
                    <a16:creationId xmlns:a16="http://schemas.microsoft.com/office/drawing/2014/main" id="{6A382D9A-92BF-A27F-A957-D3777B3037A9}"/>
                  </a:ext>
                </a:extLst>
              </p:cNvPr>
              <p:cNvSpPr/>
              <p:nvPr/>
            </p:nvSpPr>
            <p:spPr>
              <a:xfrm>
                <a:off x="3691257" y="3687261"/>
                <a:ext cx="396000" cy="396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cxnSp>
          <p:nvCxnSpPr>
            <p:cNvPr id="25" name="直線矢印コネクタ 24">
              <a:extLst>
                <a:ext uri="{FF2B5EF4-FFF2-40B4-BE49-F238E27FC236}">
                  <a16:creationId xmlns:a16="http://schemas.microsoft.com/office/drawing/2014/main" id="{E371F495-23DC-2D6A-4289-A4217571F400}"/>
                </a:ext>
              </a:extLst>
            </p:cNvPr>
            <p:cNvCxnSpPr>
              <a:cxnSpLocks/>
            </p:cNvCxnSpPr>
            <p:nvPr/>
          </p:nvCxnSpPr>
          <p:spPr>
            <a:xfrm>
              <a:off x="3616173" y="2247560"/>
              <a:ext cx="149380" cy="0"/>
            </a:xfrm>
            <a:prstGeom prst="straightConnector1">
              <a:avLst/>
            </a:prstGeom>
            <a:ln w="25400">
              <a:solidFill>
                <a:srgbClr val="FF9300"/>
              </a:solidFill>
              <a:tailEnd type="non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88" name="グループ化 87">
            <a:extLst>
              <a:ext uri="{FF2B5EF4-FFF2-40B4-BE49-F238E27FC236}">
                <a16:creationId xmlns:a16="http://schemas.microsoft.com/office/drawing/2014/main" id="{DD3EE46E-3104-DCA5-2E47-0F7006B4B068}"/>
              </a:ext>
            </a:extLst>
          </p:cNvPr>
          <p:cNvGrpSpPr/>
          <p:nvPr/>
        </p:nvGrpSpPr>
        <p:grpSpPr>
          <a:xfrm>
            <a:off x="1353184" y="1626657"/>
            <a:ext cx="335914" cy="493233"/>
            <a:chOff x="1142110" y="1926939"/>
            <a:chExt cx="335914" cy="493233"/>
          </a:xfrm>
        </p:grpSpPr>
        <p:grpSp>
          <p:nvGrpSpPr>
            <p:cNvPr id="80" name="グループ化 79">
              <a:extLst>
                <a:ext uri="{FF2B5EF4-FFF2-40B4-BE49-F238E27FC236}">
                  <a16:creationId xmlns:a16="http://schemas.microsoft.com/office/drawing/2014/main" id="{1443E0C6-C138-1053-342E-E70FA8338924}"/>
                </a:ext>
              </a:extLst>
            </p:cNvPr>
            <p:cNvGrpSpPr/>
            <p:nvPr/>
          </p:nvGrpSpPr>
          <p:grpSpPr>
            <a:xfrm>
              <a:off x="1142110" y="1926939"/>
              <a:ext cx="335914" cy="493233"/>
              <a:chOff x="3587415" y="3468410"/>
              <a:chExt cx="571500" cy="839152"/>
            </a:xfrm>
            <a:solidFill>
              <a:srgbClr val="00B050"/>
            </a:solidFill>
          </p:grpSpPr>
          <p:grpSp>
            <p:nvGrpSpPr>
              <p:cNvPr id="82" name="グラフィックス 50" descr="腕時計 単色塗りつぶし">
                <a:extLst>
                  <a:ext uri="{FF2B5EF4-FFF2-40B4-BE49-F238E27FC236}">
                    <a16:creationId xmlns:a16="http://schemas.microsoft.com/office/drawing/2014/main" id="{E4B6A8A9-CAB4-C9E6-14F5-B2B2FC203617}"/>
                  </a:ext>
                </a:extLst>
              </p:cNvPr>
              <p:cNvGrpSpPr/>
              <p:nvPr/>
            </p:nvGrpSpPr>
            <p:grpSpPr>
              <a:xfrm>
                <a:off x="3587415" y="3468410"/>
                <a:ext cx="571500" cy="839152"/>
                <a:chOff x="3587415" y="3468410"/>
                <a:chExt cx="571500" cy="839152"/>
              </a:xfrm>
              <a:grpFill/>
            </p:grpSpPr>
            <p:sp>
              <p:nvSpPr>
                <p:cNvPr id="84" name="フリーフォーム 83">
                  <a:extLst>
                    <a:ext uri="{FF2B5EF4-FFF2-40B4-BE49-F238E27FC236}">
                      <a16:creationId xmlns:a16="http://schemas.microsoft.com/office/drawing/2014/main" id="{771EF68C-01A2-E1A8-D6AC-E1C5CC9039A7}"/>
                    </a:ext>
                  </a:extLst>
                </p:cNvPr>
                <p:cNvSpPr/>
                <p:nvPr/>
              </p:nvSpPr>
              <p:spPr>
                <a:xfrm>
                  <a:off x="3587415" y="3620810"/>
                  <a:ext cx="571500" cy="533400"/>
                </a:xfrm>
                <a:custGeom>
                  <a:avLst/>
                  <a:gdLst>
                    <a:gd name="connsiteX0" fmla="*/ 304800 w 571500"/>
                    <a:gd name="connsiteY0" fmla="*/ 0 h 533400"/>
                    <a:gd name="connsiteX1" fmla="*/ 42863 w 571500"/>
                    <a:gd name="connsiteY1" fmla="*/ 219075 h 533400"/>
                    <a:gd name="connsiteX2" fmla="*/ 19050 w 571500"/>
                    <a:gd name="connsiteY2" fmla="*/ 219075 h 533400"/>
                    <a:gd name="connsiteX3" fmla="*/ 0 w 571500"/>
                    <a:gd name="connsiteY3" fmla="*/ 238125 h 533400"/>
                    <a:gd name="connsiteX4" fmla="*/ 0 w 571500"/>
                    <a:gd name="connsiteY4" fmla="*/ 276225 h 533400"/>
                    <a:gd name="connsiteX5" fmla="*/ 19050 w 571500"/>
                    <a:gd name="connsiteY5" fmla="*/ 295275 h 533400"/>
                    <a:gd name="connsiteX6" fmla="*/ 40005 w 571500"/>
                    <a:gd name="connsiteY6" fmla="*/ 295275 h 533400"/>
                    <a:gd name="connsiteX7" fmla="*/ 304800 w 571500"/>
                    <a:gd name="connsiteY7" fmla="*/ 533400 h 533400"/>
                    <a:gd name="connsiteX8" fmla="*/ 571500 w 571500"/>
                    <a:gd name="connsiteY8" fmla="*/ 266700 h 533400"/>
                    <a:gd name="connsiteX9" fmla="*/ 304800 w 571500"/>
                    <a:gd name="connsiteY9" fmla="*/ 0 h 533400"/>
                    <a:gd name="connsiteX10" fmla="*/ 304800 w 571500"/>
                    <a:gd name="connsiteY10" fmla="*/ 476250 h 533400"/>
                    <a:gd name="connsiteX11" fmla="*/ 95250 w 571500"/>
                    <a:gd name="connsiteY11" fmla="*/ 266700 h 533400"/>
                    <a:gd name="connsiteX12" fmla="*/ 304800 w 571500"/>
                    <a:gd name="connsiteY12" fmla="*/ 57150 h 533400"/>
                    <a:gd name="connsiteX13" fmla="*/ 514350 w 571500"/>
                    <a:gd name="connsiteY13" fmla="*/ 266700 h 533400"/>
                    <a:gd name="connsiteX14" fmla="*/ 304800 w 571500"/>
                    <a:gd name="connsiteY14" fmla="*/ 476250 h 533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571500" h="533400">
                      <a:moveTo>
                        <a:pt x="304800" y="0"/>
                      </a:moveTo>
                      <a:cubicBezTo>
                        <a:pt x="173355" y="0"/>
                        <a:pt x="64770" y="94298"/>
                        <a:pt x="42863" y="219075"/>
                      </a:cubicBezTo>
                      <a:lnTo>
                        <a:pt x="19050" y="219075"/>
                      </a:lnTo>
                      <a:cubicBezTo>
                        <a:pt x="8572" y="219075"/>
                        <a:pt x="0" y="227648"/>
                        <a:pt x="0" y="238125"/>
                      </a:cubicBezTo>
                      <a:lnTo>
                        <a:pt x="0" y="276225"/>
                      </a:lnTo>
                      <a:cubicBezTo>
                        <a:pt x="0" y="286703"/>
                        <a:pt x="8572" y="295275"/>
                        <a:pt x="19050" y="295275"/>
                      </a:cubicBezTo>
                      <a:lnTo>
                        <a:pt x="40005" y="295275"/>
                      </a:lnTo>
                      <a:cubicBezTo>
                        <a:pt x="54293" y="429578"/>
                        <a:pt x="166688" y="533400"/>
                        <a:pt x="304800" y="533400"/>
                      </a:cubicBezTo>
                      <a:cubicBezTo>
                        <a:pt x="452438" y="533400"/>
                        <a:pt x="571500" y="414338"/>
                        <a:pt x="571500" y="266700"/>
                      </a:cubicBezTo>
                      <a:cubicBezTo>
                        <a:pt x="571500" y="119063"/>
                        <a:pt x="452438" y="0"/>
                        <a:pt x="304800" y="0"/>
                      </a:cubicBezTo>
                      <a:close/>
                      <a:moveTo>
                        <a:pt x="304800" y="476250"/>
                      </a:moveTo>
                      <a:cubicBezTo>
                        <a:pt x="188595" y="476250"/>
                        <a:pt x="95250" y="382905"/>
                        <a:pt x="95250" y="266700"/>
                      </a:cubicBezTo>
                      <a:cubicBezTo>
                        <a:pt x="95250" y="150495"/>
                        <a:pt x="188595" y="57150"/>
                        <a:pt x="304800" y="57150"/>
                      </a:cubicBezTo>
                      <a:cubicBezTo>
                        <a:pt x="421005" y="57150"/>
                        <a:pt x="514350" y="150495"/>
                        <a:pt x="514350" y="266700"/>
                      </a:cubicBezTo>
                      <a:cubicBezTo>
                        <a:pt x="514350" y="382905"/>
                        <a:pt x="421005" y="476250"/>
                        <a:pt x="304800" y="476250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55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85" name="フリーフォーム 84">
                  <a:extLst>
                    <a:ext uri="{FF2B5EF4-FFF2-40B4-BE49-F238E27FC236}">
                      <a16:creationId xmlns:a16="http://schemas.microsoft.com/office/drawing/2014/main" id="{A45423F9-0C4B-0F6A-6D33-2B1D33B8A5EC}"/>
                    </a:ext>
                  </a:extLst>
                </p:cNvPr>
                <p:cNvSpPr/>
                <p:nvPr/>
              </p:nvSpPr>
              <p:spPr>
                <a:xfrm>
                  <a:off x="3707430" y="3468410"/>
                  <a:ext cx="369570" cy="177165"/>
                </a:xfrm>
                <a:custGeom>
                  <a:avLst/>
                  <a:gdLst>
                    <a:gd name="connsiteX0" fmla="*/ 369570 w 369570"/>
                    <a:gd name="connsiteY0" fmla="*/ 176213 h 177165"/>
                    <a:gd name="connsiteX1" fmla="*/ 342900 w 369570"/>
                    <a:gd name="connsiteY1" fmla="*/ 31433 h 177165"/>
                    <a:gd name="connsiteX2" fmla="*/ 305753 w 369570"/>
                    <a:gd name="connsiteY2" fmla="*/ 0 h 177165"/>
                    <a:gd name="connsiteX3" fmla="*/ 63817 w 369570"/>
                    <a:gd name="connsiteY3" fmla="*/ 0 h 177165"/>
                    <a:gd name="connsiteX4" fmla="*/ 26670 w 369570"/>
                    <a:gd name="connsiteY4" fmla="*/ 31433 h 177165"/>
                    <a:gd name="connsiteX5" fmla="*/ 0 w 369570"/>
                    <a:gd name="connsiteY5" fmla="*/ 177165 h 177165"/>
                    <a:gd name="connsiteX6" fmla="*/ 369570 w 369570"/>
                    <a:gd name="connsiteY6" fmla="*/ 176213 h 1771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69570" h="177165">
                      <a:moveTo>
                        <a:pt x="369570" y="176213"/>
                      </a:moveTo>
                      <a:lnTo>
                        <a:pt x="342900" y="31433"/>
                      </a:lnTo>
                      <a:cubicBezTo>
                        <a:pt x="340043" y="13335"/>
                        <a:pt x="323850" y="0"/>
                        <a:pt x="305753" y="0"/>
                      </a:cubicBezTo>
                      <a:lnTo>
                        <a:pt x="63817" y="0"/>
                      </a:lnTo>
                      <a:cubicBezTo>
                        <a:pt x="45720" y="0"/>
                        <a:pt x="29528" y="13335"/>
                        <a:pt x="26670" y="31433"/>
                      </a:cubicBezTo>
                      <a:lnTo>
                        <a:pt x="0" y="177165"/>
                      </a:lnTo>
                      <a:cubicBezTo>
                        <a:pt x="109537" y="93345"/>
                        <a:pt x="260033" y="93345"/>
                        <a:pt x="369570" y="176213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55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86" name="フリーフォーム 85">
                  <a:extLst>
                    <a:ext uri="{FF2B5EF4-FFF2-40B4-BE49-F238E27FC236}">
                      <a16:creationId xmlns:a16="http://schemas.microsoft.com/office/drawing/2014/main" id="{7ADC188B-2CF5-870B-B28E-434158A2B72C}"/>
                    </a:ext>
                  </a:extLst>
                </p:cNvPr>
                <p:cNvSpPr/>
                <p:nvPr/>
              </p:nvSpPr>
              <p:spPr>
                <a:xfrm>
                  <a:off x="3707430" y="4130397"/>
                  <a:ext cx="368617" cy="177164"/>
                </a:xfrm>
                <a:custGeom>
                  <a:avLst/>
                  <a:gdLst>
                    <a:gd name="connsiteX0" fmla="*/ 0 w 368617"/>
                    <a:gd name="connsiteY0" fmla="*/ 0 h 177164"/>
                    <a:gd name="connsiteX1" fmla="*/ 26670 w 368617"/>
                    <a:gd name="connsiteY1" fmla="*/ 145733 h 177164"/>
                    <a:gd name="connsiteX2" fmla="*/ 63817 w 368617"/>
                    <a:gd name="connsiteY2" fmla="*/ 177165 h 177164"/>
                    <a:gd name="connsiteX3" fmla="*/ 304800 w 368617"/>
                    <a:gd name="connsiteY3" fmla="*/ 177165 h 177164"/>
                    <a:gd name="connsiteX4" fmla="*/ 341948 w 368617"/>
                    <a:gd name="connsiteY4" fmla="*/ 145733 h 177164"/>
                    <a:gd name="connsiteX5" fmla="*/ 368618 w 368617"/>
                    <a:gd name="connsiteY5" fmla="*/ 0 h 177164"/>
                    <a:gd name="connsiteX6" fmla="*/ 0 w 368617"/>
                    <a:gd name="connsiteY6" fmla="*/ 0 h 1771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68617" h="177164">
                      <a:moveTo>
                        <a:pt x="0" y="0"/>
                      </a:moveTo>
                      <a:lnTo>
                        <a:pt x="26670" y="145733"/>
                      </a:lnTo>
                      <a:cubicBezTo>
                        <a:pt x="29528" y="163830"/>
                        <a:pt x="45720" y="177165"/>
                        <a:pt x="63817" y="177165"/>
                      </a:cubicBezTo>
                      <a:lnTo>
                        <a:pt x="304800" y="177165"/>
                      </a:lnTo>
                      <a:cubicBezTo>
                        <a:pt x="322898" y="177165"/>
                        <a:pt x="339090" y="163830"/>
                        <a:pt x="341948" y="145733"/>
                      </a:cubicBezTo>
                      <a:lnTo>
                        <a:pt x="368618" y="0"/>
                      </a:lnTo>
                      <a:cubicBezTo>
                        <a:pt x="260033" y="82867"/>
                        <a:pt x="109537" y="82867"/>
                        <a:pt x="0" y="0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55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87" name="フリーフォーム 86">
                  <a:extLst>
                    <a:ext uri="{FF2B5EF4-FFF2-40B4-BE49-F238E27FC236}">
                      <a16:creationId xmlns:a16="http://schemas.microsoft.com/office/drawing/2014/main" id="{7517B740-C9A7-6E04-A447-F13EDBE0656F}"/>
                    </a:ext>
                  </a:extLst>
                </p:cNvPr>
                <p:cNvSpPr/>
                <p:nvPr/>
              </p:nvSpPr>
              <p:spPr>
                <a:xfrm>
                  <a:off x="3873165" y="3735110"/>
                  <a:ext cx="137160" cy="270510"/>
                </a:xfrm>
                <a:custGeom>
                  <a:avLst/>
                  <a:gdLst>
                    <a:gd name="connsiteX0" fmla="*/ 38100 w 137160"/>
                    <a:gd name="connsiteY0" fmla="*/ 0 h 270510"/>
                    <a:gd name="connsiteX1" fmla="*/ 0 w 137160"/>
                    <a:gd name="connsiteY1" fmla="*/ 0 h 270510"/>
                    <a:gd name="connsiteX2" fmla="*/ 0 w 137160"/>
                    <a:gd name="connsiteY2" fmla="*/ 152400 h 270510"/>
                    <a:gd name="connsiteX3" fmla="*/ 5715 w 137160"/>
                    <a:gd name="connsiteY3" fmla="*/ 165735 h 270510"/>
                    <a:gd name="connsiteX4" fmla="*/ 110490 w 137160"/>
                    <a:gd name="connsiteY4" fmla="*/ 270510 h 270510"/>
                    <a:gd name="connsiteX5" fmla="*/ 137160 w 137160"/>
                    <a:gd name="connsiteY5" fmla="*/ 243840 h 270510"/>
                    <a:gd name="connsiteX6" fmla="*/ 38100 w 137160"/>
                    <a:gd name="connsiteY6" fmla="*/ 144780 h 270510"/>
                    <a:gd name="connsiteX7" fmla="*/ 38100 w 137160"/>
                    <a:gd name="connsiteY7" fmla="*/ 0 h 270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37160" h="270510">
                      <a:moveTo>
                        <a:pt x="38100" y="0"/>
                      </a:moveTo>
                      <a:lnTo>
                        <a:pt x="0" y="0"/>
                      </a:lnTo>
                      <a:lnTo>
                        <a:pt x="0" y="152400"/>
                      </a:lnTo>
                      <a:cubicBezTo>
                        <a:pt x="0" y="157163"/>
                        <a:pt x="1905" y="161925"/>
                        <a:pt x="5715" y="165735"/>
                      </a:cubicBezTo>
                      <a:lnTo>
                        <a:pt x="110490" y="270510"/>
                      </a:lnTo>
                      <a:lnTo>
                        <a:pt x="137160" y="243840"/>
                      </a:lnTo>
                      <a:lnTo>
                        <a:pt x="38100" y="144780"/>
                      </a:lnTo>
                      <a:lnTo>
                        <a:pt x="38100" y="0"/>
                      </a:lnTo>
                      <a:close/>
                    </a:path>
                  </a:pathLst>
                </a:custGeom>
                <a:grpFill/>
                <a:ln w="55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</p:grpSp>
          <p:sp>
            <p:nvSpPr>
              <p:cNvPr id="83" name="円/楕円 82">
                <a:extLst>
                  <a:ext uri="{FF2B5EF4-FFF2-40B4-BE49-F238E27FC236}">
                    <a16:creationId xmlns:a16="http://schemas.microsoft.com/office/drawing/2014/main" id="{13C654ED-A9DD-940B-F608-D4E25F63BF47}"/>
                  </a:ext>
                </a:extLst>
              </p:cNvPr>
              <p:cNvSpPr/>
              <p:nvPr/>
            </p:nvSpPr>
            <p:spPr>
              <a:xfrm>
                <a:off x="3691257" y="3687261"/>
                <a:ext cx="396000" cy="396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cxnSp>
          <p:nvCxnSpPr>
            <p:cNvPr id="23" name="直線矢印コネクタ 22">
              <a:extLst>
                <a:ext uri="{FF2B5EF4-FFF2-40B4-BE49-F238E27FC236}">
                  <a16:creationId xmlns:a16="http://schemas.microsoft.com/office/drawing/2014/main" id="{C209B63A-1E4A-9E96-BF62-129314E41BF9}"/>
                </a:ext>
              </a:extLst>
            </p:cNvPr>
            <p:cNvCxnSpPr>
              <a:cxnSpLocks/>
            </p:cNvCxnSpPr>
            <p:nvPr/>
          </p:nvCxnSpPr>
          <p:spPr>
            <a:xfrm>
              <a:off x="1320368" y="2171957"/>
              <a:ext cx="105628" cy="10562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non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テキスト ボックス 88">
                <a:extLst>
                  <a:ext uri="{FF2B5EF4-FFF2-40B4-BE49-F238E27FC236}">
                    <a16:creationId xmlns:a16="http://schemas.microsoft.com/office/drawing/2014/main" id="{D40999D4-EF9B-0D7C-C8D3-F4B1C5432B86}"/>
                  </a:ext>
                </a:extLst>
              </p:cNvPr>
              <p:cNvSpPr txBox="1"/>
              <p:nvPr/>
            </p:nvSpPr>
            <p:spPr>
              <a:xfrm>
                <a:off x="1314601" y="2986264"/>
                <a:ext cx="27693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kumimoji="1" lang="ja-JP" altLang="en-US"/>
              </a:p>
            </p:txBody>
          </p:sp>
        </mc:Choice>
        <mc:Fallback xmlns="">
          <p:sp>
            <p:nvSpPr>
              <p:cNvPr id="89" name="テキスト ボックス 88">
                <a:extLst>
                  <a:ext uri="{FF2B5EF4-FFF2-40B4-BE49-F238E27FC236}">
                    <a16:creationId xmlns:a16="http://schemas.microsoft.com/office/drawing/2014/main" id="{D40999D4-EF9B-0D7C-C8D3-F4B1C5432B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4601" y="2986264"/>
                <a:ext cx="276934" cy="276999"/>
              </a:xfrm>
              <a:prstGeom prst="rect">
                <a:avLst/>
              </a:prstGeom>
              <a:blipFill>
                <a:blip r:embed="rId6"/>
                <a:stretch>
                  <a:fillRect l="-8696" b="-1818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テキスト ボックス 89">
                <a:extLst>
                  <a:ext uri="{FF2B5EF4-FFF2-40B4-BE49-F238E27FC236}">
                    <a16:creationId xmlns:a16="http://schemas.microsoft.com/office/drawing/2014/main" id="{1B7EEB4E-647B-2CE5-0692-90999C90532A}"/>
                  </a:ext>
                </a:extLst>
              </p:cNvPr>
              <p:cNvSpPr txBox="1"/>
              <p:nvPr/>
            </p:nvSpPr>
            <p:spPr>
              <a:xfrm>
                <a:off x="3268638" y="2986265"/>
                <a:ext cx="29674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kumimoji="1" lang="ja-JP" altLang="en-US"/>
              </a:p>
            </p:txBody>
          </p:sp>
        </mc:Choice>
        <mc:Fallback xmlns="">
          <p:sp>
            <p:nvSpPr>
              <p:cNvPr id="90" name="テキスト ボックス 89">
                <a:extLst>
                  <a:ext uri="{FF2B5EF4-FFF2-40B4-BE49-F238E27FC236}">
                    <a16:creationId xmlns:a16="http://schemas.microsoft.com/office/drawing/2014/main" id="{1B7EEB4E-647B-2CE5-0692-90999C9053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8638" y="2986265"/>
                <a:ext cx="296748" cy="276999"/>
              </a:xfrm>
              <a:prstGeom prst="rect">
                <a:avLst/>
              </a:prstGeom>
              <a:blipFill>
                <a:blip r:embed="rId7"/>
                <a:stretch>
                  <a:fillRect l="-8333" r="-4167" b="-1818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BBCFA87E-F28C-4423-7C64-F4AF10389053}"/>
                  </a:ext>
                </a:extLst>
              </p:cNvPr>
              <p:cNvSpPr txBox="1"/>
              <p:nvPr/>
            </p:nvSpPr>
            <p:spPr>
              <a:xfrm>
                <a:off x="2365999" y="3347312"/>
                <a:ext cx="15837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𝐽</m:t>
                      </m:r>
                    </m:oMath>
                  </m:oMathPara>
                </a14:m>
                <a:endParaRPr kumimoji="1" lang="ja-JP" altLang="en-US"/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BBCFA87E-F28C-4423-7C64-F4AF103890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5999" y="3347312"/>
                <a:ext cx="158377" cy="276999"/>
              </a:xfrm>
              <a:prstGeom prst="rect">
                <a:avLst/>
              </a:prstGeom>
              <a:blipFill>
                <a:blip r:embed="rId8"/>
                <a:stretch>
                  <a:fillRect l="-46154" r="-38462" b="-2608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6002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6E91767-006F-8443-50FE-3E264A9D1C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1957" y="2261050"/>
            <a:ext cx="7575007" cy="2796206"/>
          </a:xfrm>
        </p:spPr>
        <p:txBody>
          <a:bodyPr>
            <a:normAutofit fontScale="92500" lnSpcReduction="20000"/>
          </a:bodyPr>
          <a:lstStyle/>
          <a:p>
            <a:r>
              <a:rPr kumimoji="1" lang="en-US" altLang="ja-JP" dirty="0"/>
              <a:t>Setup:</a:t>
            </a:r>
          </a:p>
          <a:p>
            <a:pPr lvl="1"/>
            <a:r>
              <a:rPr kumimoji="1" lang="en-US" altLang="ja-JP" dirty="0"/>
              <a:t>Mach-Zehnder type interferometry</a:t>
            </a:r>
            <a:endParaRPr lang="en-US" altLang="ja-JP" dirty="0"/>
          </a:p>
          <a:p>
            <a:pPr lvl="1"/>
            <a:r>
              <a:rPr lang="en-US" altLang="ja-JP" dirty="0"/>
              <a:t>Quantum clock particle</a:t>
            </a:r>
          </a:p>
          <a:p>
            <a:pPr lvl="1"/>
            <a:r>
              <a:rPr lang="en-US" altLang="ja-JP" dirty="0"/>
              <a:t>Source mass is rotating in a fixed direction</a:t>
            </a:r>
          </a:p>
          <a:p>
            <a:endParaRPr kumimoji="1" lang="en-US" altLang="ja-JP" dirty="0"/>
          </a:p>
          <a:p>
            <a:pPr lvl="1"/>
            <a:endParaRPr lang="en-US" altLang="ja-JP" dirty="0"/>
          </a:p>
          <a:p>
            <a:pPr lvl="1"/>
            <a:endParaRPr kumimoji="1" lang="en-US" altLang="ja-JP" dirty="0"/>
          </a:p>
          <a:p>
            <a:pPr marL="457200" lvl="1" indent="0">
              <a:buNone/>
            </a:pPr>
            <a:r>
              <a:rPr lang="en-US" altLang="ja-JP" dirty="0"/>
              <a:t> </a:t>
            </a:r>
            <a:endParaRPr kumimoji="1" lang="en-US" altLang="ja-JP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4B9272D0-E722-72BC-266F-21DFB032F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I</a:t>
            </a:r>
            <a:r>
              <a:rPr kumimoji="1" lang="en-US" altLang="ja-JP" dirty="0"/>
              <a:t>nterferometric visibility</a:t>
            </a:r>
            <a:r>
              <a:rPr lang="en-US" altLang="ja-JP" dirty="0"/>
              <a:t> experiment</a:t>
            </a:r>
            <a:endParaRPr kumimoji="1" lang="ja-JP" altLang="en-US"/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99BA3B6B-C4C5-11C4-938E-F3DB56A8EF98}"/>
              </a:ext>
            </a:extLst>
          </p:cNvPr>
          <p:cNvGrpSpPr/>
          <p:nvPr/>
        </p:nvGrpSpPr>
        <p:grpSpPr>
          <a:xfrm>
            <a:off x="1172736" y="2068010"/>
            <a:ext cx="2210796" cy="3777677"/>
            <a:chOff x="4751882" y="1146748"/>
            <a:chExt cx="2210796" cy="3777677"/>
          </a:xfrm>
        </p:grpSpPr>
        <p:sp>
          <p:nvSpPr>
            <p:cNvPr id="5" name="円/楕円 4">
              <a:extLst>
                <a:ext uri="{FF2B5EF4-FFF2-40B4-BE49-F238E27FC236}">
                  <a16:creationId xmlns:a16="http://schemas.microsoft.com/office/drawing/2014/main" id="{9BC23FD1-47AE-335A-54A7-7D9E8585BF76}"/>
                </a:ext>
              </a:extLst>
            </p:cNvPr>
            <p:cNvSpPr/>
            <p:nvPr/>
          </p:nvSpPr>
          <p:spPr>
            <a:xfrm>
              <a:off x="5633916" y="2966916"/>
              <a:ext cx="422362" cy="422362"/>
            </a:xfrm>
            <a:prstGeom prst="ellipse">
              <a:avLst/>
            </a:prstGeom>
            <a:solidFill>
              <a:srgbClr val="005093"/>
            </a:solidFill>
            <a:ln w="34925">
              <a:noFill/>
              <a:prstDash val="solid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422362"/>
                        <a:gd name="connsiteY0" fmla="*/ 211181 h 422362"/>
                        <a:gd name="connsiteX1" fmla="*/ 211181 w 422362"/>
                        <a:gd name="connsiteY1" fmla="*/ 0 h 422362"/>
                        <a:gd name="connsiteX2" fmla="*/ 422362 w 422362"/>
                        <a:gd name="connsiteY2" fmla="*/ 211181 h 422362"/>
                        <a:gd name="connsiteX3" fmla="*/ 211181 w 422362"/>
                        <a:gd name="connsiteY3" fmla="*/ 422362 h 422362"/>
                        <a:gd name="connsiteX4" fmla="*/ 0 w 422362"/>
                        <a:gd name="connsiteY4" fmla="*/ 211181 h 42236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422362" h="422362" extrusionOk="0">
                          <a:moveTo>
                            <a:pt x="0" y="211181"/>
                          </a:moveTo>
                          <a:cubicBezTo>
                            <a:pt x="-12387" y="86908"/>
                            <a:pt x="76886" y="6629"/>
                            <a:pt x="211181" y="0"/>
                          </a:cubicBezTo>
                          <a:cubicBezTo>
                            <a:pt x="348580" y="4372"/>
                            <a:pt x="417748" y="94696"/>
                            <a:pt x="422362" y="211181"/>
                          </a:cubicBezTo>
                          <a:cubicBezTo>
                            <a:pt x="412600" y="337347"/>
                            <a:pt x="324444" y="440985"/>
                            <a:pt x="211181" y="422362"/>
                          </a:cubicBezTo>
                          <a:cubicBezTo>
                            <a:pt x="87152" y="418315"/>
                            <a:pt x="12074" y="333582"/>
                            <a:pt x="0" y="211181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6" name="直線コネクタ 5">
              <a:extLst>
                <a:ext uri="{FF2B5EF4-FFF2-40B4-BE49-F238E27FC236}">
                  <a16:creationId xmlns:a16="http://schemas.microsoft.com/office/drawing/2014/main" id="{417784E0-A9C9-5EC5-E06B-81FDFE65F4ED}"/>
                </a:ext>
              </a:extLst>
            </p:cNvPr>
            <p:cNvCxnSpPr>
              <a:cxnSpLocks/>
            </p:cNvCxnSpPr>
            <p:nvPr/>
          </p:nvCxnSpPr>
          <p:spPr>
            <a:xfrm>
              <a:off x="5159297" y="4232197"/>
              <a:ext cx="1371600" cy="692228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線コネクタ 6">
              <a:extLst>
                <a:ext uri="{FF2B5EF4-FFF2-40B4-BE49-F238E27FC236}">
                  <a16:creationId xmlns:a16="http://schemas.microsoft.com/office/drawing/2014/main" id="{9F1A3E96-425F-BF8E-1EB7-A49525B57B0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159297" y="1431768"/>
              <a:ext cx="1371600" cy="692229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コネクタ 7">
              <a:extLst>
                <a:ext uri="{FF2B5EF4-FFF2-40B4-BE49-F238E27FC236}">
                  <a16:creationId xmlns:a16="http://schemas.microsoft.com/office/drawing/2014/main" id="{530C7784-2888-99B4-945B-0F5E18B8786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59297" y="1431768"/>
              <a:ext cx="1371600" cy="692229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コネクタ 8">
              <a:extLst>
                <a:ext uri="{FF2B5EF4-FFF2-40B4-BE49-F238E27FC236}">
                  <a16:creationId xmlns:a16="http://schemas.microsoft.com/office/drawing/2014/main" id="{41EB6E4A-CFE5-FDAD-193B-819F37C1677E}"/>
                </a:ext>
              </a:extLst>
            </p:cNvPr>
            <p:cNvCxnSpPr>
              <a:cxnSpLocks/>
            </p:cNvCxnSpPr>
            <p:nvPr/>
          </p:nvCxnSpPr>
          <p:spPr>
            <a:xfrm>
              <a:off x="6530897" y="2123997"/>
              <a:ext cx="0" cy="210820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コネクタ 9">
              <a:extLst>
                <a:ext uri="{FF2B5EF4-FFF2-40B4-BE49-F238E27FC236}">
                  <a16:creationId xmlns:a16="http://schemas.microsoft.com/office/drawing/2014/main" id="{A253F807-3F72-7AF6-4646-EB2CF7FF6880}"/>
                </a:ext>
              </a:extLst>
            </p:cNvPr>
            <p:cNvCxnSpPr>
              <a:cxnSpLocks/>
            </p:cNvCxnSpPr>
            <p:nvPr/>
          </p:nvCxnSpPr>
          <p:spPr>
            <a:xfrm>
              <a:off x="5159297" y="2123997"/>
              <a:ext cx="0" cy="210820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コネクタ 10">
              <a:extLst>
                <a:ext uri="{FF2B5EF4-FFF2-40B4-BE49-F238E27FC236}">
                  <a16:creationId xmlns:a16="http://schemas.microsoft.com/office/drawing/2014/main" id="{C458A6A4-E295-E318-8532-936144B3F06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45097" y="4232197"/>
              <a:ext cx="685800" cy="34290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コネクタ 11">
              <a:extLst>
                <a:ext uri="{FF2B5EF4-FFF2-40B4-BE49-F238E27FC236}">
                  <a16:creationId xmlns:a16="http://schemas.microsoft.com/office/drawing/2014/main" id="{9045B29B-F007-0E96-4F80-FBB8A286B7B2}"/>
                </a:ext>
              </a:extLst>
            </p:cNvPr>
            <p:cNvCxnSpPr/>
            <p:nvPr/>
          </p:nvCxnSpPr>
          <p:spPr>
            <a:xfrm>
              <a:off x="5845097" y="1651882"/>
              <a:ext cx="0" cy="252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>
              <a:extLst>
                <a:ext uri="{FF2B5EF4-FFF2-40B4-BE49-F238E27FC236}">
                  <a16:creationId xmlns:a16="http://schemas.microsoft.com/office/drawing/2014/main" id="{116D1204-C078-2FF1-A7C4-A55358C75085}"/>
                </a:ext>
              </a:extLst>
            </p:cNvPr>
            <p:cNvCxnSpPr/>
            <p:nvPr/>
          </p:nvCxnSpPr>
          <p:spPr>
            <a:xfrm>
              <a:off x="5845097" y="4449097"/>
              <a:ext cx="0" cy="252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コネクタ 13">
              <a:extLst>
                <a:ext uri="{FF2B5EF4-FFF2-40B4-BE49-F238E27FC236}">
                  <a16:creationId xmlns:a16="http://schemas.microsoft.com/office/drawing/2014/main" id="{F30294B0-001A-00D5-7699-B865AE531816}"/>
                </a:ext>
              </a:extLst>
            </p:cNvPr>
            <p:cNvCxnSpPr>
              <a:cxnSpLocks/>
            </p:cNvCxnSpPr>
            <p:nvPr/>
          </p:nvCxnSpPr>
          <p:spPr>
            <a:xfrm rot="1800000">
              <a:off x="5159296" y="1997996"/>
              <a:ext cx="0" cy="252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コネクタ 14">
              <a:extLst>
                <a:ext uri="{FF2B5EF4-FFF2-40B4-BE49-F238E27FC236}">
                  <a16:creationId xmlns:a16="http://schemas.microsoft.com/office/drawing/2014/main" id="{85F01802-BF8E-FCCB-4586-45D48F6B32E3}"/>
                </a:ext>
              </a:extLst>
            </p:cNvPr>
            <p:cNvCxnSpPr>
              <a:cxnSpLocks/>
            </p:cNvCxnSpPr>
            <p:nvPr/>
          </p:nvCxnSpPr>
          <p:spPr>
            <a:xfrm rot="1800000">
              <a:off x="6530897" y="4106197"/>
              <a:ext cx="0" cy="252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コネクタ 15">
              <a:extLst>
                <a:ext uri="{FF2B5EF4-FFF2-40B4-BE49-F238E27FC236}">
                  <a16:creationId xmlns:a16="http://schemas.microsoft.com/office/drawing/2014/main" id="{1DAE5C7D-BAB1-89AF-2B8E-02C1958D6B91}"/>
                </a:ext>
              </a:extLst>
            </p:cNvPr>
            <p:cNvCxnSpPr>
              <a:cxnSpLocks/>
            </p:cNvCxnSpPr>
            <p:nvPr/>
          </p:nvCxnSpPr>
          <p:spPr>
            <a:xfrm rot="19800000">
              <a:off x="6530897" y="1995966"/>
              <a:ext cx="0" cy="252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コネクタ 16">
              <a:extLst>
                <a:ext uri="{FF2B5EF4-FFF2-40B4-BE49-F238E27FC236}">
                  <a16:creationId xmlns:a16="http://schemas.microsoft.com/office/drawing/2014/main" id="{DD605D53-C46C-9F38-10C3-0A1011B5923F}"/>
                </a:ext>
              </a:extLst>
            </p:cNvPr>
            <p:cNvCxnSpPr>
              <a:cxnSpLocks/>
            </p:cNvCxnSpPr>
            <p:nvPr/>
          </p:nvCxnSpPr>
          <p:spPr>
            <a:xfrm rot="19800000">
              <a:off x="5159296" y="4106195"/>
              <a:ext cx="0" cy="252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弦 17">
              <a:extLst>
                <a:ext uri="{FF2B5EF4-FFF2-40B4-BE49-F238E27FC236}">
                  <a16:creationId xmlns:a16="http://schemas.microsoft.com/office/drawing/2014/main" id="{BB06F1DF-F5EE-D137-7E75-95112A6DFC6B}"/>
                </a:ext>
              </a:extLst>
            </p:cNvPr>
            <p:cNvSpPr/>
            <p:nvPr/>
          </p:nvSpPr>
          <p:spPr>
            <a:xfrm rot="3343320">
              <a:off x="4956007" y="1261873"/>
              <a:ext cx="292240" cy="292240"/>
            </a:xfrm>
            <a:prstGeom prst="chord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弦 18">
              <a:extLst>
                <a:ext uri="{FF2B5EF4-FFF2-40B4-BE49-F238E27FC236}">
                  <a16:creationId xmlns:a16="http://schemas.microsoft.com/office/drawing/2014/main" id="{FA781DC1-C465-E688-030F-EC5544E1CC04}"/>
                </a:ext>
              </a:extLst>
            </p:cNvPr>
            <p:cNvSpPr/>
            <p:nvPr/>
          </p:nvSpPr>
          <p:spPr>
            <a:xfrm rot="10643462">
              <a:off x="6447778" y="1261873"/>
              <a:ext cx="292240" cy="292240"/>
            </a:xfrm>
            <a:prstGeom prst="chord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0" name="曲線コネクタ 19">
              <a:extLst>
                <a:ext uri="{FF2B5EF4-FFF2-40B4-BE49-F238E27FC236}">
                  <a16:creationId xmlns:a16="http://schemas.microsoft.com/office/drawing/2014/main" id="{ACD04B67-1567-4C43-9511-B677B30FEEA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17611" y="1196378"/>
              <a:ext cx="245067" cy="141584"/>
            </a:xfrm>
            <a:prstGeom prst="curvedConnector3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曲線コネクタ 20">
              <a:extLst>
                <a:ext uri="{FF2B5EF4-FFF2-40B4-BE49-F238E27FC236}">
                  <a16:creationId xmlns:a16="http://schemas.microsoft.com/office/drawing/2014/main" id="{8E856073-5115-2B83-8471-AF8F6F18390A}"/>
                </a:ext>
              </a:extLst>
            </p:cNvPr>
            <p:cNvCxnSpPr>
              <a:cxnSpLocks/>
            </p:cNvCxnSpPr>
            <p:nvPr/>
          </p:nvCxnSpPr>
          <p:spPr>
            <a:xfrm>
              <a:off x="4751882" y="1146748"/>
              <a:ext cx="213173" cy="190401"/>
            </a:xfrm>
            <a:prstGeom prst="curvedConnector3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矢印コネクタ 21">
              <a:extLst>
                <a:ext uri="{FF2B5EF4-FFF2-40B4-BE49-F238E27FC236}">
                  <a16:creationId xmlns:a16="http://schemas.microsoft.com/office/drawing/2014/main" id="{9017B7CE-A82A-4FD3-96FC-6A86253F982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30897" y="3089162"/>
              <a:ext cx="0" cy="59699"/>
            </a:xfrm>
            <a:prstGeom prst="straightConnector1">
              <a:avLst/>
            </a:prstGeom>
            <a:ln w="6350">
              <a:solidFill>
                <a:schemeClr val="tx1"/>
              </a:solidFill>
              <a:headEnd w="lg" len="lg"/>
              <a:tailEnd type="stealth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矢印コネクタ 22">
              <a:extLst>
                <a:ext uri="{FF2B5EF4-FFF2-40B4-BE49-F238E27FC236}">
                  <a16:creationId xmlns:a16="http://schemas.microsoft.com/office/drawing/2014/main" id="{81EFBE59-7D54-0389-133F-6913CCECC00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59297" y="3089162"/>
              <a:ext cx="0" cy="59699"/>
            </a:xfrm>
            <a:prstGeom prst="straightConnector1">
              <a:avLst/>
            </a:prstGeom>
            <a:ln w="6350">
              <a:solidFill>
                <a:schemeClr val="tx1"/>
              </a:solidFill>
              <a:headEnd w="lg" len="lg"/>
              <a:tailEnd type="stealth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矢印コネクタ 23">
              <a:extLst>
                <a:ext uri="{FF2B5EF4-FFF2-40B4-BE49-F238E27FC236}">
                  <a16:creationId xmlns:a16="http://schemas.microsoft.com/office/drawing/2014/main" id="{9E5D6DF8-8262-3F7E-7BA6-0D2F7FBA4CC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18214" y="4360636"/>
              <a:ext cx="47456" cy="24519"/>
            </a:xfrm>
            <a:prstGeom prst="straightConnector1">
              <a:avLst/>
            </a:prstGeom>
            <a:ln w="6350">
              <a:solidFill>
                <a:schemeClr val="tx1"/>
              </a:solidFill>
              <a:headEnd w="lg" len="lg"/>
              <a:tailEnd type="stealth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矢印コネクタ 24">
              <a:extLst>
                <a:ext uri="{FF2B5EF4-FFF2-40B4-BE49-F238E27FC236}">
                  <a16:creationId xmlns:a16="http://schemas.microsoft.com/office/drawing/2014/main" id="{F4434599-51D9-FA5B-40C0-13A7CC0C282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03025" y="1926823"/>
              <a:ext cx="43029" cy="22232"/>
            </a:xfrm>
            <a:prstGeom prst="straightConnector1">
              <a:avLst/>
            </a:prstGeom>
            <a:ln w="6350">
              <a:solidFill>
                <a:schemeClr val="tx1"/>
              </a:solidFill>
              <a:headEnd w="lg" len="lg"/>
              <a:tailEnd type="stealth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矢印コネクタ 25">
              <a:extLst>
                <a:ext uri="{FF2B5EF4-FFF2-40B4-BE49-F238E27FC236}">
                  <a16:creationId xmlns:a16="http://schemas.microsoft.com/office/drawing/2014/main" id="{B243D578-0FE6-0845-4159-DEA0D8E7E33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01699" y="4360636"/>
              <a:ext cx="51193" cy="25159"/>
            </a:xfrm>
            <a:prstGeom prst="straightConnector1">
              <a:avLst/>
            </a:prstGeom>
            <a:ln w="6350">
              <a:solidFill>
                <a:schemeClr val="tx1"/>
              </a:solidFill>
              <a:headEnd w="lg" len="lg"/>
              <a:tailEnd type="stealth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矢印コネクタ 26">
              <a:extLst>
                <a:ext uri="{FF2B5EF4-FFF2-40B4-BE49-F238E27FC236}">
                  <a16:creationId xmlns:a16="http://schemas.microsoft.com/office/drawing/2014/main" id="{167A18FD-5918-9703-4EF2-F45913479BC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161663" y="4738461"/>
              <a:ext cx="53706" cy="26394"/>
            </a:xfrm>
            <a:prstGeom prst="straightConnector1">
              <a:avLst/>
            </a:prstGeom>
            <a:ln w="6350">
              <a:solidFill>
                <a:schemeClr val="tx1"/>
              </a:solidFill>
              <a:headEnd w="lg" len="lg"/>
              <a:tailEnd type="stealth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矢印コネクタ 27">
              <a:extLst>
                <a:ext uri="{FF2B5EF4-FFF2-40B4-BE49-F238E27FC236}">
                  <a16:creationId xmlns:a16="http://schemas.microsoft.com/office/drawing/2014/main" id="{E72E1923-3AF8-82EF-244C-9E2229D0D32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141530" y="1926823"/>
              <a:ext cx="49789" cy="24469"/>
            </a:xfrm>
            <a:prstGeom prst="straightConnector1">
              <a:avLst/>
            </a:prstGeom>
            <a:ln w="6350">
              <a:solidFill>
                <a:schemeClr val="tx1"/>
              </a:solidFill>
              <a:headEnd w="lg" len="lg"/>
              <a:tailEnd type="stealth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矢印コネクタ 28">
              <a:extLst>
                <a:ext uri="{FF2B5EF4-FFF2-40B4-BE49-F238E27FC236}">
                  <a16:creationId xmlns:a16="http://schemas.microsoft.com/office/drawing/2014/main" id="{3D72404F-ED1E-39EE-966F-8B9CE020308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67447" y="1587659"/>
              <a:ext cx="35578" cy="17485"/>
            </a:xfrm>
            <a:prstGeom prst="straightConnector1">
              <a:avLst/>
            </a:prstGeom>
            <a:ln w="6350">
              <a:solidFill>
                <a:schemeClr val="tx1"/>
              </a:solidFill>
              <a:headEnd w="lg" len="lg"/>
              <a:tailEnd type="stealth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矢印コネクタ 29">
              <a:extLst>
                <a:ext uri="{FF2B5EF4-FFF2-40B4-BE49-F238E27FC236}">
                  <a16:creationId xmlns:a16="http://schemas.microsoft.com/office/drawing/2014/main" id="{FB968951-0479-864F-3885-7FEA4DE69F5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91319" y="1585924"/>
              <a:ext cx="26895" cy="13896"/>
            </a:xfrm>
            <a:prstGeom prst="straightConnector1">
              <a:avLst/>
            </a:prstGeom>
            <a:ln w="6350">
              <a:solidFill>
                <a:schemeClr val="tx1"/>
              </a:solidFill>
              <a:headEnd w="lg" len="lg"/>
              <a:tailEnd type="stealth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円弧 30">
              <a:extLst>
                <a:ext uri="{FF2B5EF4-FFF2-40B4-BE49-F238E27FC236}">
                  <a16:creationId xmlns:a16="http://schemas.microsoft.com/office/drawing/2014/main" id="{AA5852FC-9F2D-342F-67F9-A562EB3A5E3C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5731923" y="3064923"/>
              <a:ext cx="226347" cy="226347"/>
            </a:xfrm>
            <a:prstGeom prst="arc">
              <a:avLst>
                <a:gd name="adj1" fmla="val 7260100"/>
                <a:gd name="adj2" fmla="val 3491095"/>
              </a:avLst>
            </a:prstGeom>
            <a:ln w="31750">
              <a:solidFill>
                <a:schemeClr val="bg1"/>
              </a:solidFill>
              <a:headEnd type="none" w="sm" len="sm"/>
              <a:tailEnd type="triangle" w="med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67DB5EB7-B4C9-1D5A-CAE3-2FE7CAF36843}"/>
              </a:ext>
            </a:extLst>
          </p:cNvPr>
          <p:cNvSpPr txBox="1"/>
          <p:nvPr/>
        </p:nvSpPr>
        <p:spPr>
          <a:xfrm>
            <a:off x="838200" y="1379416"/>
            <a:ext cx="10515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(An extension of IV experiment in homogeneous gravity by Zych et al. </a:t>
            </a:r>
            <a:r>
              <a:rPr lang="en" altLang="ja-JP" dirty="0"/>
              <a:t>Nat. Comm. 2, 505 (2011) </a:t>
            </a:r>
            <a:r>
              <a:rPr kumimoji="1" lang="en-US" altLang="ja-JP" dirty="0"/>
              <a:t>)</a:t>
            </a:r>
            <a:endParaRPr kumimoji="1" lang="ja-JP" altLang="en-US"/>
          </a:p>
        </p:txBody>
      </p:sp>
      <p:pic>
        <p:nvPicPr>
          <p:cNvPr id="39" name="グラフィックス 38" descr="原子 枠線">
            <a:extLst>
              <a:ext uri="{FF2B5EF4-FFF2-40B4-BE49-F238E27FC236}">
                <a16:creationId xmlns:a16="http://schemas.microsoft.com/office/drawing/2014/main" id="{3D38FEB0-25B7-B2B5-C14A-210ECF7B32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88751" y="5809174"/>
            <a:ext cx="450800" cy="450800"/>
          </a:xfrm>
          <a:prstGeom prst="rect">
            <a:avLst/>
          </a:prstGeom>
        </p:spPr>
      </p:pic>
      <p:grpSp>
        <p:nvGrpSpPr>
          <p:cNvPr id="40" name="グループ化 39">
            <a:extLst>
              <a:ext uri="{FF2B5EF4-FFF2-40B4-BE49-F238E27FC236}">
                <a16:creationId xmlns:a16="http://schemas.microsoft.com/office/drawing/2014/main" id="{894C9391-8C27-3E9B-0378-05CF28678DF4}"/>
              </a:ext>
            </a:extLst>
          </p:cNvPr>
          <p:cNvGrpSpPr/>
          <p:nvPr/>
        </p:nvGrpSpPr>
        <p:grpSpPr>
          <a:xfrm>
            <a:off x="3106598" y="5794131"/>
            <a:ext cx="190016" cy="279006"/>
            <a:chOff x="3613671" y="4207439"/>
            <a:chExt cx="335914" cy="493233"/>
          </a:xfrm>
        </p:grpSpPr>
        <p:grpSp>
          <p:nvGrpSpPr>
            <p:cNvPr id="41" name="グループ化 40">
              <a:extLst>
                <a:ext uri="{FF2B5EF4-FFF2-40B4-BE49-F238E27FC236}">
                  <a16:creationId xmlns:a16="http://schemas.microsoft.com/office/drawing/2014/main" id="{55442C02-6358-141E-D2F0-529E8AE67FCC}"/>
                </a:ext>
              </a:extLst>
            </p:cNvPr>
            <p:cNvGrpSpPr/>
            <p:nvPr/>
          </p:nvGrpSpPr>
          <p:grpSpPr>
            <a:xfrm>
              <a:off x="3613671" y="4207439"/>
              <a:ext cx="335914" cy="493233"/>
              <a:chOff x="3587415" y="3468410"/>
              <a:chExt cx="571500" cy="839152"/>
            </a:xfrm>
            <a:solidFill>
              <a:srgbClr val="00B050"/>
            </a:solidFill>
          </p:grpSpPr>
          <p:grpSp>
            <p:nvGrpSpPr>
              <p:cNvPr id="43" name="グラフィックス 50" descr="腕時計 単色塗りつぶし">
                <a:extLst>
                  <a:ext uri="{FF2B5EF4-FFF2-40B4-BE49-F238E27FC236}">
                    <a16:creationId xmlns:a16="http://schemas.microsoft.com/office/drawing/2014/main" id="{6A363C43-D708-EAE1-432B-E81A6BCF6AD8}"/>
                  </a:ext>
                </a:extLst>
              </p:cNvPr>
              <p:cNvGrpSpPr/>
              <p:nvPr/>
            </p:nvGrpSpPr>
            <p:grpSpPr>
              <a:xfrm>
                <a:off x="3587415" y="3468410"/>
                <a:ext cx="571500" cy="839152"/>
                <a:chOff x="3587415" y="3468410"/>
                <a:chExt cx="571500" cy="839152"/>
              </a:xfrm>
              <a:grpFill/>
            </p:grpSpPr>
            <p:sp>
              <p:nvSpPr>
                <p:cNvPr id="45" name="フリーフォーム 44">
                  <a:extLst>
                    <a:ext uri="{FF2B5EF4-FFF2-40B4-BE49-F238E27FC236}">
                      <a16:creationId xmlns:a16="http://schemas.microsoft.com/office/drawing/2014/main" id="{3D7FD101-C898-EB39-F9DF-C3E5663BC4A8}"/>
                    </a:ext>
                  </a:extLst>
                </p:cNvPr>
                <p:cNvSpPr/>
                <p:nvPr/>
              </p:nvSpPr>
              <p:spPr>
                <a:xfrm>
                  <a:off x="3587415" y="3620810"/>
                  <a:ext cx="571500" cy="533400"/>
                </a:xfrm>
                <a:custGeom>
                  <a:avLst/>
                  <a:gdLst>
                    <a:gd name="connsiteX0" fmla="*/ 304800 w 571500"/>
                    <a:gd name="connsiteY0" fmla="*/ 0 h 533400"/>
                    <a:gd name="connsiteX1" fmla="*/ 42863 w 571500"/>
                    <a:gd name="connsiteY1" fmla="*/ 219075 h 533400"/>
                    <a:gd name="connsiteX2" fmla="*/ 19050 w 571500"/>
                    <a:gd name="connsiteY2" fmla="*/ 219075 h 533400"/>
                    <a:gd name="connsiteX3" fmla="*/ 0 w 571500"/>
                    <a:gd name="connsiteY3" fmla="*/ 238125 h 533400"/>
                    <a:gd name="connsiteX4" fmla="*/ 0 w 571500"/>
                    <a:gd name="connsiteY4" fmla="*/ 276225 h 533400"/>
                    <a:gd name="connsiteX5" fmla="*/ 19050 w 571500"/>
                    <a:gd name="connsiteY5" fmla="*/ 295275 h 533400"/>
                    <a:gd name="connsiteX6" fmla="*/ 40005 w 571500"/>
                    <a:gd name="connsiteY6" fmla="*/ 295275 h 533400"/>
                    <a:gd name="connsiteX7" fmla="*/ 304800 w 571500"/>
                    <a:gd name="connsiteY7" fmla="*/ 533400 h 533400"/>
                    <a:gd name="connsiteX8" fmla="*/ 571500 w 571500"/>
                    <a:gd name="connsiteY8" fmla="*/ 266700 h 533400"/>
                    <a:gd name="connsiteX9" fmla="*/ 304800 w 571500"/>
                    <a:gd name="connsiteY9" fmla="*/ 0 h 533400"/>
                    <a:gd name="connsiteX10" fmla="*/ 304800 w 571500"/>
                    <a:gd name="connsiteY10" fmla="*/ 476250 h 533400"/>
                    <a:gd name="connsiteX11" fmla="*/ 95250 w 571500"/>
                    <a:gd name="connsiteY11" fmla="*/ 266700 h 533400"/>
                    <a:gd name="connsiteX12" fmla="*/ 304800 w 571500"/>
                    <a:gd name="connsiteY12" fmla="*/ 57150 h 533400"/>
                    <a:gd name="connsiteX13" fmla="*/ 514350 w 571500"/>
                    <a:gd name="connsiteY13" fmla="*/ 266700 h 533400"/>
                    <a:gd name="connsiteX14" fmla="*/ 304800 w 571500"/>
                    <a:gd name="connsiteY14" fmla="*/ 476250 h 533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571500" h="533400">
                      <a:moveTo>
                        <a:pt x="304800" y="0"/>
                      </a:moveTo>
                      <a:cubicBezTo>
                        <a:pt x="173355" y="0"/>
                        <a:pt x="64770" y="94298"/>
                        <a:pt x="42863" y="219075"/>
                      </a:cubicBezTo>
                      <a:lnTo>
                        <a:pt x="19050" y="219075"/>
                      </a:lnTo>
                      <a:cubicBezTo>
                        <a:pt x="8572" y="219075"/>
                        <a:pt x="0" y="227648"/>
                        <a:pt x="0" y="238125"/>
                      </a:cubicBezTo>
                      <a:lnTo>
                        <a:pt x="0" y="276225"/>
                      </a:lnTo>
                      <a:cubicBezTo>
                        <a:pt x="0" y="286703"/>
                        <a:pt x="8572" y="295275"/>
                        <a:pt x="19050" y="295275"/>
                      </a:cubicBezTo>
                      <a:lnTo>
                        <a:pt x="40005" y="295275"/>
                      </a:lnTo>
                      <a:cubicBezTo>
                        <a:pt x="54293" y="429578"/>
                        <a:pt x="166688" y="533400"/>
                        <a:pt x="304800" y="533400"/>
                      </a:cubicBezTo>
                      <a:cubicBezTo>
                        <a:pt x="452438" y="533400"/>
                        <a:pt x="571500" y="414338"/>
                        <a:pt x="571500" y="266700"/>
                      </a:cubicBezTo>
                      <a:cubicBezTo>
                        <a:pt x="571500" y="119063"/>
                        <a:pt x="452438" y="0"/>
                        <a:pt x="304800" y="0"/>
                      </a:cubicBezTo>
                      <a:close/>
                      <a:moveTo>
                        <a:pt x="304800" y="476250"/>
                      </a:moveTo>
                      <a:cubicBezTo>
                        <a:pt x="188595" y="476250"/>
                        <a:pt x="95250" y="382905"/>
                        <a:pt x="95250" y="266700"/>
                      </a:cubicBezTo>
                      <a:cubicBezTo>
                        <a:pt x="95250" y="150495"/>
                        <a:pt x="188595" y="57150"/>
                        <a:pt x="304800" y="57150"/>
                      </a:cubicBezTo>
                      <a:cubicBezTo>
                        <a:pt x="421005" y="57150"/>
                        <a:pt x="514350" y="150495"/>
                        <a:pt x="514350" y="266700"/>
                      </a:cubicBezTo>
                      <a:cubicBezTo>
                        <a:pt x="514350" y="382905"/>
                        <a:pt x="421005" y="476250"/>
                        <a:pt x="304800" y="47625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55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46" name="フリーフォーム 45">
                  <a:extLst>
                    <a:ext uri="{FF2B5EF4-FFF2-40B4-BE49-F238E27FC236}">
                      <a16:creationId xmlns:a16="http://schemas.microsoft.com/office/drawing/2014/main" id="{4EFF543E-4BFB-7344-61E8-F530A09B3C4E}"/>
                    </a:ext>
                  </a:extLst>
                </p:cNvPr>
                <p:cNvSpPr/>
                <p:nvPr/>
              </p:nvSpPr>
              <p:spPr>
                <a:xfrm>
                  <a:off x="3707430" y="3468410"/>
                  <a:ext cx="369570" cy="177165"/>
                </a:xfrm>
                <a:custGeom>
                  <a:avLst/>
                  <a:gdLst>
                    <a:gd name="connsiteX0" fmla="*/ 369570 w 369570"/>
                    <a:gd name="connsiteY0" fmla="*/ 176213 h 177165"/>
                    <a:gd name="connsiteX1" fmla="*/ 342900 w 369570"/>
                    <a:gd name="connsiteY1" fmla="*/ 31433 h 177165"/>
                    <a:gd name="connsiteX2" fmla="*/ 305753 w 369570"/>
                    <a:gd name="connsiteY2" fmla="*/ 0 h 177165"/>
                    <a:gd name="connsiteX3" fmla="*/ 63817 w 369570"/>
                    <a:gd name="connsiteY3" fmla="*/ 0 h 177165"/>
                    <a:gd name="connsiteX4" fmla="*/ 26670 w 369570"/>
                    <a:gd name="connsiteY4" fmla="*/ 31433 h 177165"/>
                    <a:gd name="connsiteX5" fmla="*/ 0 w 369570"/>
                    <a:gd name="connsiteY5" fmla="*/ 177165 h 177165"/>
                    <a:gd name="connsiteX6" fmla="*/ 369570 w 369570"/>
                    <a:gd name="connsiteY6" fmla="*/ 176213 h 1771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69570" h="177165">
                      <a:moveTo>
                        <a:pt x="369570" y="176213"/>
                      </a:moveTo>
                      <a:lnTo>
                        <a:pt x="342900" y="31433"/>
                      </a:lnTo>
                      <a:cubicBezTo>
                        <a:pt x="340043" y="13335"/>
                        <a:pt x="323850" y="0"/>
                        <a:pt x="305753" y="0"/>
                      </a:cubicBezTo>
                      <a:lnTo>
                        <a:pt x="63817" y="0"/>
                      </a:lnTo>
                      <a:cubicBezTo>
                        <a:pt x="45720" y="0"/>
                        <a:pt x="29528" y="13335"/>
                        <a:pt x="26670" y="31433"/>
                      </a:cubicBezTo>
                      <a:lnTo>
                        <a:pt x="0" y="177165"/>
                      </a:lnTo>
                      <a:cubicBezTo>
                        <a:pt x="109537" y="93345"/>
                        <a:pt x="260033" y="93345"/>
                        <a:pt x="369570" y="176213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55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47" name="フリーフォーム 46">
                  <a:extLst>
                    <a:ext uri="{FF2B5EF4-FFF2-40B4-BE49-F238E27FC236}">
                      <a16:creationId xmlns:a16="http://schemas.microsoft.com/office/drawing/2014/main" id="{AF90AE5F-4BAB-900A-AF3D-14B743A8198F}"/>
                    </a:ext>
                  </a:extLst>
                </p:cNvPr>
                <p:cNvSpPr/>
                <p:nvPr/>
              </p:nvSpPr>
              <p:spPr>
                <a:xfrm>
                  <a:off x="3707430" y="4130397"/>
                  <a:ext cx="368617" cy="177164"/>
                </a:xfrm>
                <a:custGeom>
                  <a:avLst/>
                  <a:gdLst>
                    <a:gd name="connsiteX0" fmla="*/ 0 w 368617"/>
                    <a:gd name="connsiteY0" fmla="*/ 0 h 177164"/>
                    <a:gd name="connsiteX1" fmla="*/ 26670 w 368617"/>
                    <a:gd name="connsiteY1" fmla="*/ 145733 h 177164"/>
                    <a:gd name="connsiteX2" fmla="*/ 63817 w 368617"/>
                    <a:gd name="connsiteY2" fmla="*/ 177165 h 177164"/>
                    <a:gd name="connsiteX3" fmla="*/ 304800 w 368617"/>
                    <a:gd name="connsiteY3" fmla="*/ 177165 h 177164"/>
                    <a:gd name="connsiteX4" fmla="*/ 341948 w 368617"/>
                    <a:gd name="connsiteY4" fmla="*/ 145733 h 177164"/>
                    <a:gd name="connsiteX5" fmla="*/ 368618 w 368617"/>
                    <a:gd name="connsiteY5" fmla="*/ 0 h 177164"/>
                    <a:gd name="connsiteX6" fmla="*/ 0 w 368617"/>
                    <a:gd name="connsiteY6" fmla="*/ 0 h 1771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68617" h="177164">
                      <a:moveTo>
                        <a:pt x="0" y="0"/>
                      </a:moveTo>
                      <a:lnTo>
                        <a:pt x="26670" y="145733"/>
                      </a:lnTo>
                      <a:cubicBezTo>
                        <a:pt x="29528" y="163830"/>
                        <a:pt x="45720" y="177165"/>
                        <a:pt x="63817" y="177165"/>
                      </a:cubicBezTo>
                      <a:lnTo>
                        <a:pt x="304800" y="177165"/>
                      </a:lnTo>
                      <a:cubicBezTo>
                        <a:pt x="322898" y="177165"/>
                        <a:pt x="339090" y="163830"/>
                        <a:pt x="341948" y="145733"/>
                      </a:cubicBezTo>
                      <a:lnTo>
                        <a:pt x="368618" y="0"/>
                      </a:lnTo>
                      <a:cubicBezTo>
                        <a:pt x="260033" y="82867"/>
                        <a:pt x="109537" y="82867"/>
                        <a:pt x="0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55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48" name="フリーフォーム 47">
                  <a:extLst>
                    <a:ext uri="{FF2B5EF4-FFF2-40B4-BE49-F238E27FC236}">
                      <a16:creationId xmlns:a16="http://schemas.microsoft.com/office/drawing/2014/main" id="{274ECEC0-B913-2E5B-BA1B-426B879FB476}"/>
                    </a:ext>
                  </a:extLst>
                </p:cNvPr>
                <p:cNvSpPr/>
                <p:nvPr/>
              </p:nvSpPr>
              <p:spPr>
                <a:xfrm>
                  <a:off x="3873165" y="3735110"/>
                  <a:ext cx="137160" cy="270510"/>
                </a:xfrm>
                <a:custGeom>
                  <a:avLst/>
                  <a:gdLst>
                    <a:gd name="connsiteX0" fmla="*/ 38100 w 137160"/>
                    <a:gd name="connsiteY0" fmla="*/ 0 h 270510"/>
                    <a:gd name="connsiteX1" fmla="*/ 0 w 137160"/>
                    <a:gd name="connsiteY1" fmla="*/ 0 h 270510"/>
                    <a:gd name="connsiteX2" fmla="*/ 0 w 137160"/>
                    <a:gd name="connsiteY2" fmla="*/ 152400 h 270510"/>
                    <a:gd name="connsiteX3" fmla="*/ 5715 w 137160"/>
                    <a:gd name="connsiteY3" fmla="*/ 165735 h 270510"/>
                    <a:gd name="connsiteX4" fmla="*/ 110490 w 137160"/>
                    <a:gd name="connsiteY4" fmla="*/ 270510 h 270510"/>
                    <a:gd name="connsiteX5" fmla="*/ 137160 w 137160"/>
                    <a:gd name="connsiteY5" fmla="*/ 243840 h 270510"/>
                    <a:gd name="connsiteX6" fmla="*/ 38100 w 137160"/>
                    <a:gd name="connsiteY6" fmla="*/ 144780 h 270510"/>
                    <a:gd name="connsiteX7" fmla="*/ 38100 w 137160"/>
                    <a:gd name="connsiteY7" fmla="*/ 0 h 270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37160" h="270510">
                      <a:moveTo>
                        <a:pt x="38100" y="0"/>
                      </a:moveTo>
                      <a:lnTo>
                        <a:pt x="0" y="0"/>
                      </a:lnTo>
                      <a:lnTo>
                        <a:pt x="0" y="152400"/>
                      </a:lnTo>
                      <a:cubicBezTo>
                        <a:pt x="0" y="157163"/>
                        <a:pt x="1905" y="161925"/>
                        <a:pt x="5715" y="165735"/>
                      </a:cubicBezTo>
                      <a:lnTo>
                        <a:pt x="110490" y="270510"/>
                      </a:lnTo>
                      <a:lnTo>
                        <a:pt x="137160" y="243840"/>
                      </a:lnTo>
                      <a:lnTo>
                        <a:pt x="38100" y="144780"/>
                      </a:lnTo>
                      <a:lnTo>
                        <a:pt x="38100" y="0"/>
                      </a:lnTo>
                      <a:close/>
                    </a:path>
                  </a:pathLst>
                </a:custGeom>
                <a:grpFill/>
                <a:ln w="55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</p:grpSp>
          <p:sp>
            <p:nvSpPr>
              <p:cNvPr id="44" name="円/楕円 43">
                <a:extLst>
                  <a:ext uri="{FF2B5EF4-FFF2-40B4-BE49-F238E27FC236}">
                    <a16:creationId xmlns:a16="http://schemas.microsoft.com/office/drawing/2014/main" id="{C8E50049-80CA-3A34-735B-1A681375CC13}"/>
                  </a:ext>
                </a:extLst>
              </p:cNvPr>
              <p:cNvSpPr/>
              <p:nvPr/>
            </p:nvSpPr>
            <p:spPr>
              <a:xfrm>
                <a:off x="3691257" y="3687261"/>
                <a:ext cx="396000" cy="396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cxnSp>
          <p:nvCxnSpPr>
            <p:cNvPr id="42" name="直線矢印コネクタ 41">
              <a:extLst>
                <a:ext uri="{FF2B5EF4-FFF2-40B4-BE49-F238E27FC236}">
                  <a16:creationId xmlns:a16="http://schemas.microsoft.com/office/drawing/2014/main" id="{FD5B3AED-B3E4-346D-AFBC-E9E1071E909F}"/>
                </a:ext>
              </a:extLst>
            </p:cNvPr>
            <p:cNvCxnSpPr>
              <a:cxnSpLocks/>
              <a:endCxn id="44" idx="1"/>
            </p:cNvCxnSpPr>
            <p:nvPr/>
          </p:nvCxnSpPr>
          <p:spPr>
            <a:xfrm flipH="1" flipV="1">
              <a:off x="3708794" y="4370162"/>
              <a:ext cx="85060" cy="92427"/>
            </a:xfrm>
            <a:prstGeom prst="straightConnector1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14869525-A69A-6E0C-21EA-509F5EC7659D}"/>
                  </a:ext>
                </a:extLst>
              </p:cNvPr>
              <p:cNvSpPr txBox="1"/>
              <p:nvPr/>
            </p:nvSpPr>
            <p:spPr>
              <a:xfrm>
                <a:off x="927503" y="1912389"/>
                <a:ext cx="24846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kumimoji="1" lang="ja-JP" altLang="en-US"/>
              </a:p>
            </p:txBody>
          </p:sp>
        </mc:Choice>
        <mc:Fallback xmlns="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14869525-A69A-6E0C-21EA-509F5EC765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503" y="1912389"/>
                <a:ext cx="248466" cy="276999"/>
              </a:xfrm>
              <a:prstGeom prst="rect">
                <a:avLst/>
              </a:prstGeom>
              <a:blipFill>
                <a:blip r:embed="rId4"/>
                <a:stretch>
                  <a:fillRect l="-19048" t="-4348" r="-19048" b="-869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テキスト ボックス 88">
                <a:extLst>
                  <a:ext uri="{FF2B5EF4-FFF2-40B4-BE49-F238E27FC236}">
                    <a16:creationId xmlns:a16="http://schemas.microsoft.com/office/drawing/2014/main" id="{028D4581-E305-0256-8B25-9BB4D9D2EBB3}"/>
                  </a:ext>
                </a:extLst>
              </p:cNvPr>
              <p:cNvSpPr txBox="1"/>
              <p:nvPr/>
            </p:nvSpPr>
            <p:spPr>
              <a:xfrm>
                <a:off x="3403346" y="1911433"/>
                <a:ext cx="27251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kumimoji="1" lang="ja-JP" altLang="en-US"/>
              </a:p>
            </p:txBody>
          </p:sp>
        </mc:Choice>
        <mc:Fallback xmlns="">
          <p:sp>
            <p:nvSpPr>
              <p:cNvPr id="89" name="テキスト ボックス 88">
                <a:extLst>
                  <a:ext uri="{FF2B5EF4-FFF2-40B4-BE49-F238E27FC236}">
                    <a16:creationId xmlns:a16="http://schemas.microsoft.com/office/drawing/2014/main" id="{028D4581-E305-0256-8B25-9BB4D9D2EB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3346" y="1911433"/>
                <a:ext cx="272510" cy="276999"/>
              </a:xfrm>
              <a:prstGeom prst="rect">
                <a:avLst/>
              </a:prstGeom>
              <a:blipFill>
                <a:blip r:embed="rId5"/>
                <a:stretch>
                  <a:fillRect l="-17391" t="-4348" r="-17391" b="-869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2554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C68A76-CC5E-68E7-7061-D0862B5B0F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9BB3A18-B053-0F5A-D9B3-2AC7DEF60DE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321957" y="2258411"/>
                <a:ext cx="7575007" cy="4391667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kumimoji="1" lang="en-US" altLang="ja-JP" dirty="0"/>
                  <a:t>Setup:</a:t>
                </a:r>
              </a:p>
              <a:p>
                <a:pPr lvl="1"/>
                <a:r>
                  <a:rPr kumimoji="1" lang="en-US" altLang="ja-JP" dirty="0"/>
                  <a:t>Mach-Zehnder type interferometry</a:t>
                </a:r>
                <a:endParaRPr lang="en-US" altLang="ja-JP" dirty="0"/>
              </a:p>
              <a:p>
                <a:pPr lvl="1"/>
                <a:r>
                  <a:rPr lang="en-US" altLang="ja-JP" dirty="0"/>
                  <a:t>Quantum clock particle</a:t>
                </a:r>
              </a:p>
              <a:p>
                <a:pPr lvl="1"/>
                <a:r>
                  <a:rPr lang="en-US" altLang="ja-JP" dirty="0"/>
                  <a:t>Source mass is rotating in a fixed direction</a:t>
                </a:r>
              </a:p>
              <a:p>
                <a:pPr lvl="1"/>
                <a:endParaRPr kumimoji="1" lang="en-US" altLang="ja-JP" dirty="0"/>
              </a:p>
              <a:p>
                <a:r>
                  <a:rPr lang="en-US" altLang="ja-JP" dirty="0"/>
                  <a:t>Idea:</a:t>
                </a:r>
              </a:p>
              <a:p>
                <a:pPr lvl="1"/>
                <a:r>
                  <a:rPr lang="en-US" altLang="ja-JP" dirty="0"/>
                  <a:t>Interference pattern as a function of width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endParaRPr lang="en-US" altLang="ja-JP" dirty="0"/>
              </a:p>
              <a:p>
                <a:pPr lvl="1"/>
                <a:r>
                  <a:rPr lang="en-US" altLang="ja-JP" dirty="0"/>
                  <a:t>Gravitomagnetic clock effect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altLang="ja-JP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altLang="ja-JP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altLang="ja-JP" dirty="0"/>
                  <a:t>,     </a:t>
                </a:r>
                <a14:m>
                  <m:oMath xmlns:m="http://schemas.openxmlformats.org/officeDocument/2006/math">
                    <m:r>
                      <a:rPr lang="en-US" altLang="ja-JP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endParaRPr lang="en-US" altLang="ja-JP" dirty="0"/>
              </a:p>
              <a:p>
                <a:pPr lvl="1"/>
                <a:r>
                  <a:rPr lang="en-US" altLang="ja-JP" dirty="0"/>
                  <a:t>Which-path information </a:t>
                </a:r>
                <a:r>
                  <a:rPr lang="ja-JP" altLang="en-US"/>
                  <a:t>→</a:t>
                </a:r>
                <a:r>
                  <a:rPr lang="en-US" altLang="ja-JP" dirty="0"/>
                  <a:t> visibility modulation</a:t>
                </a:r>
              </a:p>
              <a:p>
                <a:pPr lvl="1"/>
                <a:endParaRPr lang="en-US" altLang="ja-JP" dirty="0"/>
              </a:p>
              <a:p>
                <a:r>
                  <a:rPr lang="en-US" altLang="ja-JP" dirty="0"/>
                  <a:t>Point:</a:t>
                </a:r>
              </a:p>
              <a:p>
                <a:pPr lvl="1"/>
                <a:r>
                  <a:rPr lang="en-US" altLang="ja-JP" dirty="0"/>
                  <a:t>Newtonian contributions cancel.</a:t>
                </a:r>
              </a:p>
              <a:p>
                <a:pPr marL="457200" lvl="1" indent="0">
                  <a:buNone/>
                </a:pPr>
                <a:r>
                  <a:rPr lang="ja-JP" altLang="en-US"/>
                  <a:t>　→</a:t>
                </a:r>
                <a:r>
                  <a:rPr lang="en-US" altLang="ja-JP" dirty="0"/>
                  <a:t> Any observed effect is </a:t>
                </a:r>
                <a:r>
                  <a:rPr lang="en-US" altLang="ja-JP" dirty="0">
                    <a:solidFill>
                      <a:srgbClr val="941651"/>
                    </a:solidFill>
                  </a:rPr>
                  <a:t>post-Newtonian</a:t>
                </a:r>
                <a:r>
                  <a:rPr lang="en-US" altLang="ja-JP" dirty="0"/>
                  <a:t>.</a:t>
                </a: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9BB3A18-B053-0F5A-D9B3-2AC7DEF60DE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21957" y="2258411"/>
                <a:ext cx="7575007" cy="4391667"/>
              </a:xfrm>
              <a:blipFill>
                <a:blip r:embed="rId3"/>
                <a:stretch>
                  <a:fillRect l="-1340" t="-34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タイトル 1">
            <a:extLst>
              <a:ext uri="{FF2B5EF4-FFF2-40B4-BE49-F238E27FC236}">
                <a16:creationId xmlns:a16="http://schemas.microsoft.com/office/drawing/2014/main" id="{E4E9A2F5-9B40-9DAD-B0D7-CAD9E5E30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I</a:t>
            </a:r>
            <a:r>
              <a:rPr kumimoji="1" lang="en-US" altLang="ja-JP" dirty="0"/>
              <a:t>nterferometric visibility</a:t>
            </a:r>
            <a:r>
              <a:rPr lang="en-US" altLang="ja-JP" dirty="0"/>
              <a:t> experiment</a:t>
            </a:r>
            <a:endParaRPr kumimoji="1" lang="ja-JP" altLang="en-US"/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56F9646E-77E1-4FDE-FB90-CCF023613CFB}"/>
              </a:ext>
            </a:extLst>
          </p:cNvPr>
          <p:cNvGrpSpPr/>
          <p:nvPr/>
        </p:nvGrpSpPr>
        <p:grpSpPr>
          <a:xfrm>
            <a:off x="1172736" y="2068010"/>
            <a:ext cx="2210796" cy="3777677"/>
            <a:chOff x="4751882" y="1146748"/>
            <a:chExt cx="2210796" cy="3777677"/>
          </a:xfrm>
        </p:grpSpPr>
        <p:sp>
          <p:nvSpPr>
            <p:cNvPr id="5" name="円/楕円 4">
              <a:extLst>
                <a:ext uri="{FF2B5EF4-FFF2-40B4-BE49-F238E27FC236}">
                  <a16:creationId xmlns:a16="http://schemas.microsoft.com/office/drawing/2014/main" id="{0045A3DE-1262-C0B3-C232-751B7C78CFAE}"/>
                </a:ext>
              </a:extLst>
            </p:cNvPr>
            <p:cNvSpPr/>
            <p:nvPr/>
          </p:nvSpPr>
          <p:spPr>
            <a:xfrm>
              <a:off x="5633916" y="2966916"/>
              <a:ext cx="422362" cy="422362"/>
            </a:xfrm>
            <a:prstGeom prst="ellipse">
              <a:avLst/>
            </a:prstGeom>
            <a:solidFill>
              <a:srgbClr val="005093"/>
            </a:solidFill>
            <a:ln w="34925">
              <a:noFill/>
              <a:prstDash val="solid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422362"/>
                        <a:gd name="connsiteY0" fmla="*/ 211181 h 422362"/>
                        <a:gd name="connsiteX1" fmla="*/ 211181 w 422362"/>
                        <a:gd name="connsiteY1" fmla="*/ 0 h 422362"/>
                        <a:gd name="connsiteX2" fmla="*/ 422362 w 422362"/>
                        <a:gd name="connsiteY2" fmla="*/ 211181 h 422362"/>
                        <a:gd name="connsiteX3" fmla="*/ 211181 w 422362"/>
                        <a:gd name="connsiteY3" fmla="*/ 422362 h 422362"/>
                        <a:gd name="connsiteX4" fmla="*/ 0 w 422362"/>
                        <a:gd name="connsiteY4" fmla="*/ 211181 h 42236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422362" h="422362" extrusionOk="0">
                          <a:moveTo>
                            <a:pt x="0" y="211181"/>
                          </a:moveTo>
                          <a:cubicBezTo>
                            <a:pt x="-12387" y="86908"/>
                            <a:pt x="76886" y="6629"/>
                            <a:pt x="211181" y="0"/>
                          </a:cubicBezTo>
                          <a:cubicBezTo>
                            <a:pt x="348580" y="4372"/>
                            <a:pt x="417748" y="94696"/>
                            <a:pt x="422362" y="211181"/>
                          </a:cubicBezTo>
                          <a:cubicBezTo>
                            <a:pt x="412600" y="337347"/>
                            <a:pt x="324444" y="440985"/>
                            <a:pt x="211181" y="422362"/>
                          </a:cubicBezTo>
                          <a:cubicBezTo>
                            <a:pt x="87152" y="418315"/>
                            <a:pt x="12074" y="333582"/>
                            <a:pt x="0" y="211181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6" name="直線コネクタ 5">
              <a:extLst>
                <a:ext uri="{FF2B5EF4-FFF2-40B4-BE49-F238E27FC236}">
                  <a16:creationId xmlns:a16="http://schemas.microsoft.com/office/drawing/2014/main" id="{BB94115B-5826-073F-ED55-210BC9FDB4D6}"/>
                </a:ext>
              </a:extLst>
            </p:cNvPr>
            <p:cNvCxnSpPr>
              <a:cxnSpLocks/>
            </p:cNvCxnSpPr>
            <p:nvPr/>
          </p:nvCxnSpPr>
          <p:spPr>
            <a:xfrm>
              <a:off x="5159297" y="4232197"/>
              <a:ext cx="1371600" cy="692228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線コネクタ 6">
              <a:extLst>
                <a:ext uri="{FF2B5EF4-FFF2-40B4-BE49-F238E27FC236}">
                  <a16:creationId xmlns:a16="http://schemas.microsoft.com/office/drawing/2014/main" id="{89434471-7BB6-B6E7-3B54-FEDE4F4DE57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159297" y="1431768"/>
              <a:ext cx="1371600" cy="692229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コネクタ 7">
              <a:extLst>
                <a:ext uri="{FF2B5EF4-FFF2-40B4-BE49-F238E27FC236}">
                  <a16:creationId xmlns:a16="http://schemas.microsoft.com/office/drawing/2014/main" id="{518B71F7-1235-ACF1-484B-97CB36F4C1D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59297" y="1431768"/>
              <a:ext cx="1371600" cy="692229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コネクタ 8">
              <a:extLst>
                <a:ext uri="{FF2B5EF4-FFF2-40B4-BE49-F238E27FC236}">
                  <a16:creationId xmlns:a16="http://schemas.microsoft.com/office/drawing/2014/main" id="{D2A6BAA5-4D5F-5FA3-710F-8E56F98D9ECE}"/>
                </a:ext>
              </a:extLst>
            </p:cNvPr>
            <p:cNvCxnSpPr>
              <a:cxnSpLocks/>
            </p:cNvCxnSpPr>
            <p:nvPr/>
          </p:nvCxnSpPr>
          <p:spPr>
            <a:xfrm>
              <a:off x="6530897" y="2123997"/>
              <a:ext cx="0" cy="210820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コネクタ 9">
              <a:extLst>
                <a:ext uri="{FF2B5EF4-FFF2-40B4-BE49-F238E27FC236}">
                  <a16:creationId xmlns:a16="http://schemas.microsoft.com/office/drawing/2014/main" id="{63C5F194-402E-CFEB-DBFF-0C5AB6460A40}"/>
                </a:ext>
              </a:extLst>
            </p:cNvPr>
            <p:cNvCxnSpPr>
              <a:cxnSpLocks/>
            </p:cNvCxnSpPr>
            <p:nvPr/>
          </p:nvCxnSpPr>
          <p:spPr>
            <a:xfrm>
              <a:off x="5159297" y="2123997"/>
              <a:ext cx="0" cy="210820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コネクタ 10">
              <a:extLst>
                <a:ext uri="{FF2B5EF4-FFF2-40B4-BE49-F238E27FC236}">
                  <a16:creationId xmlns:a16="http://schemas.microsoft.com/office/drawing/2014/main" id="{9DFB5E2E-502B-E263-E02C-4EC991EABD0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45097" y="4232197"/>
              <a:ext cx="685800" cy="34290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コネクタ 11">
              <a:extLst>
                <a:ext uri="{FF2B5EF4-FFF2-40B4-BE49-F238E27FC236}">
                  <a16:creationId xmlns:a16="http://schemas.microsoft.com/office/drawing/2014/main" id="{34775936-1C21-796C-1846-A36FD9A54A1D}"/>
                </a:ext>
              </a:extLst>
            </p:cNvPr>
            <p:cNvCxnSpPr/>
            <p:nvPr/>
          </p:nvCxnSpPr>
          <p:spPr>
            <a:xfrm>
              <a:off x="5845097" y="1651882"/>
              <a:ext cx="0" cy="252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>
              <a:extLst>
                <a:ext uri="{FF2B5EF4-FFF2-40B4-BE49-F238E27FC236}">
                  <a16:creationId xmlns:a16="http://schemas.microsoft.com/office/drawing/2014/main" id="{951C8981-FCDC-5117-C91C-BA20FECEC87B}"/>
                </a:ext>
              </a:extLst>
            </p:cNvPr>
            <p:cNvCxnSpPr/>
            <p:nvPr/>
          </p:nvCxnSpPr>
          <p:spPr>
            <a:xfrm>
              <a:off x="5845097" y="4449097"/>
              <a:ext cx="0" cy="252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コネクタ 13">
              <a:extLst>
                <a:ext uri="{FF2B5EF4-FFF2-40B4-BE49-F238E27FC236}">
                  <a16:creationId xmlns:a16="http://schemas.microsoft.com/office/drawing/2014/main" id="{5B0697C9-A35B-DF72-A4B8-E8DC8164A09B}"/>
                </a:ext>
              </a:extLst>
            </p:cNvPr>
            <p:cNvCxnSpPr>
              <a:cxnSpLocks/>
            </p:cNvCxnSpPr>
            <p:nvPr/>
          </p:nvCxnSpPr>
          <p:spPr>
            <a:xfrm rot="1800000">
              <a:off x="5159296" y="1997996"/>
              <a:ext cx="0" cy="252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コネクタ 14">
              <a:extLst>
                <a:ext uri="{FF2B5EF4-FFF2-40B4-BE49-F238E27FC236}">
                  <a16:creationId xmlns:a16="http://schemas.microsoft.com/office/drawing/2014/main" id="{74948C96-E7A6-AB2E-8198-9469095270AF}"/>
                </a:ext>
              </a:extLst>
            </p:cNvPr>
            <p:cNvCxnSpPr>
              <a:cxnSpLocks/>
            </p:cNvCxnSpPr>
            <p:nvPr/>
          </p:nvCxnSpPr>
          <p:spPr>
            <a:xfrm rot="1800000">
              <a:off x="6530897" y="4106197"/>
              <a:ext cx="0" cy="252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コネクタ 15">
              <a:extLst>
                <a:ext uri="{FF2B5EF4-FFF2-40B4-BE49-F238E27FC236}">
                  <a16:creationId xmlns:a16="http://schemas.microsoft.com/office/drawing/2014/main" id="{63DBA0B4-3603-8B46-B7F7-2AD8CAA33E5C}"/>
                </a:ext>
              </a:extLst>
            </p:cNvPr>
            <p:cNvCxnSpPr>
              <a:cxnSpLocks/>
            </p:cNvCxnSpPr>
            <p:nvPr/>
          </p:nvCxnSpPr>
          <p:spPr>
            <a:xfrm rot="19800000">
              <a:off x="6530897" y="1995966"/>
              <a:ext cx="0" cy="252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コネクタ 16">
              <a:extLst>
                <a:ext uri="{FF2B5EF4-FFF2-40B4-BE49-F238E27FC236}">
                  <a16:creationId xmlns:a16="http://schemas.microsoft.com/office/drawing/2014/main" id="{3E11EF13-1B52-0338-EEA9-A19E304DE8EF}"/>
                </a:ext>
              </a:extLst>
            </p:cNvPr>
            <p:cNvCxnSpPr>
              <a:cxnSpLocks/>
            </p:cNvCxnSpPr>
            <p:nvPr/>
          </p:nvCxnSpPr>
          <p:spPr>
            <a:xfrm rot="19800000">
              <a:off x="5159296" y="4106195"/>
              <a:ext cx="0" cy="252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弦 17">
              <a:extLst>
                <a:ext uri="{FF2B5EF4-FFF2-40B4-BE49-F238E27FC236}">
                  <a16:creationId xmlns:a16="http://schemas.microsoft.com/office/drawing/2014/main" id="{F3352C42-6D9F-AC65-FABB-F8A96E76197F}"/>
                </a:ext>
              </a:extLst>
            </p:cNvPr>
            <p:cNvSpPr/>
            <p:nvPr/>
          </p:nvSpPr>
          <p:spPr>
            <a:xfrm rot="3343320">
              <a:off x="4956007" y="1261873"/>
              <a:ext cx="292240" cy="292240"/>
            </a:xfrm>
            <a:prstGeom prst="chord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弦 18">
              <a:extLst>
                <a:ext uri="{FF2B5EF4-FFF2-40B4-BE49-F238E27FC236}">
                  <a16:creationId xmlns:a16="http://schemas.microsoft.com/office/drawing/2014/main" id="{479A8E0A-38AD-9F48-5A3C-75409328CB55}"/>
                </a:ext>
              </a:extLst>
            </p:cNvPr>
            <p:cNvSpPr/>
            <p:nvPr/>
          </p:nvSpPr>
          <p:spPr>
            <a:xfrm rot="10643462">
              <a:off x="6447778" y="1261873"/>
              <a:ext cx="292240" cy="292240"/>
            </a:xfrm>
            <a:prstGeom prst="chord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0" name="曲線コネクタ 19">
              <a:extLst>
                <a:ext uri="{FF2B5EF4-FFF2-40B4-BE49-F238E27FC236}">
                  <a16:creationId xmlns:a16="http://schemas.microsoft.com/office/drawing/2014/main" id="{AB4862E0-2BE6-9D8B-BFF2-A4B49150401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17611" y="1196378"/>
              <a:ext cx="245067" cy="141584"/>
            </a:xfrm>
            <a:prstGeom prst="curvedConnector3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曲線コネクタ 20">
              <a:extLst>
                <a:ext uri="{FF2B5EF4-FFF2-40B4-BE49-F238E27FC236}">
                  <a16:creationId xmlns:a16="http://schemas.microsoft.com/office/drawing/2014/main" id="{CE3DF183-7502-F878-2DD4-572E95AB83FD}"/>
                </a:ext>
              </a:extLst>
            </p:cNvPr>
            <p:cNvCxnSpPr>
              <a:cxnSpLocks/>
            </p:cNvCxnSpPr>
            <p:nvPr/>
          </p:nvCxnSpPr>
          <p:spPr>
            <a:xfrm>
              <a:off x="4751882" y="1146748"/>
              <a:ext cx="213173" cy="190401"/>
            </a:xfrm>
            <a:prstGeom prst="curvedConnector3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矢印コネクタ 21">
              <a:extLst>
                <a:ext uri="{FF2B5EF4-FFF2-40B4-BE49-F238E27FC236}">
                  <a16:creationId xmlns:a16="http://schemas.microsoft.com/office/drawing/2014/main" id="{32A32015-C28A-914A-666F-F7FF5C64412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30897" y="3089162"/>
              <a:ext cx="0" cy="59699"/>
            </a:xfrm>
            <a:prstGeom prst="straightConnector1">
              <a:avLst/>
            </a:prstGeom>
            <a:ln w="6350">
              <a:solidFill>
                <a:schemeClr val="tx1"/>
              </a:solidFill>
              <a:headEnd w="lg" len="lg"/>
              <a:tailEnd type="stealth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矢印コネクタ 22">
              <a:extLst>
                <a:ext uri="{FF2B5EF4-FFF2-40B4-BE49-F238E27FC236}">
                  <a16:creationId xmlns:a16="http://schemas.microsoft.com/office/drawing/2014/main" id="{2951E399-0109-9FE6-6025-B681DF94590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59297" y="3089162"/>
              <a:ext cx="0" cy="59699"/>
            </a:xfrm>
            <a:prstGeom prst="straightConnector1">
              <a:avLst/>
            </a:prstGeom>
            <a:ln w="6350">
              <a:solidFill>
                <a:schemeClr val="tx1"/>
              </a:solidFill>
              <a:headEnd w="lg" len="lg"/>
              <a:tailEnd type="stealth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矢印コネクタ 23">
              <a:extLst>
                <a:ext uri="{FF2B5EF4-FFF2-40B4-BE49-F238E27FC236}">
                  <a16:creationId xmlns:a16="http://schemas.microsoft.com/office/drawing/2014/main" id="{5950FA40-98BB-689C-E657-4395C0F0DFD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18214" y="4360636"/>
              <a:ext cx="47456" cy="24519"/>
            </a:xfrm>
            <a:prstGeom prst="straightConnector1">
              <a:avLst/>
            </a:prstGeom>
            <a:ln w="6350">
              <a:solidFill>
                <a:schemeClr val="tx1"/>
              </a:solidFill>
              <a:headEnd w="lg" len="lg"/>
              <a:tailEnd type="stealth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矢印コネクタ 24">
              <a:extLst>
                <a:ext uri="{FF2B5EF4-FFF2-40B4-BE49-F238E27FC236}">
                  <a16:creationId xmlns:a16="http://schemas.microsoft.com/office/drawing/2014/main" id="{BC3EFCCF-1777-0620-89A5-44209E83BD0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03025" y="1926823"/>
              <a:ext cx="43029" cy="22232"/>
            </a:xfrm>
            <a:prstGeom prst="straightConnector1">
              <a:avLst/>
            </a:prstGeom>
            <a:ln w="6350">
              <a:solidFill>
                <a:schemeClr val="tx1"/>
              </a:solidFill>
              <a:headEnd w="lg" len="lg"/>
              <a:tailEnd type="stealth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矢印コネクタ 25">
              <a:extLst>
                <a:ext uri="{FF2B5EF4-FFF2-40B4-BE49-F238E27FC236}">
                  <a16:creationId xmlns:a16="http://schemas.microsoft.com/office/drawing/2014/main" id="{BE40533F-160C-EDB8-F07A-B5F0B721027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01699" y="4360636"/>
              <a:ext cx="51193" cy="25159"/>
            </a:xfrm>
            <a:prstGeom prst="straightConnector1">
              <a:avLst/>
            </a:prstGeom>
            <a:ln w="6350">
              <a:solidFill>
                <a:schemeClr val="tx1"/>
              </a:solidFill>
              <a:headEnd w="lg" len="lg"/>
              <a:tailEnd type="stealth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矢印コネクタ 26">
              <a:extLst>
                <a:ext uri="{FF2B5EF4-FFF2-40B4-BE49-F238E27FC236}">
                  <a16:creationId xmlns:a16="http://schemas.microsoft.com/office/drawing/2014/main" id="{0484249D-F016-BB97-F4E7-26C5BF20BEF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161663" y="4738461"/>
              <a:ext cx="53706" cy="26394"/>
            </a:xfrm>
            <a:prstGeom prst="straightConnector1">
              <a:avLst/>
            </a:prstGeom>
            <a:ln w="6350">
              <a:solidFill>
                <a:schemeClr val="tx1"/>
              </a:solidFill>
              <a:headEnd w="lg" len="lg"/>
              <a:tailEnd type="stealth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矢印コネクタ 27">
              <a:extLst>
                <a:ext uri="{FF2B5EF4-FFF2-40B4-BE49-F238E27FC236}">
                  <a16:creationId xmlns:a16="http://schemas.microsoft.com/office/drawing/2014/main" id="{647854FE-C603-BF78-B8C8-44651F7830F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141530" y="1926823"/>
              <a:ext cx="49789" cy="24469"/>
            </a:xfrm>
            <a:prstGeom prst="straightConnector1">
              <a:avLst/>
            </a:prstGeom>
            <a:ln w="6350">
              <a:solidFill>
                <a:schemeClr val="tx1"/>
              </a:solidFill>
              <a:headEnd w="lg" len="lg"/>
              <a:tailEnd type="stealth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矢印コネクタ 28">
              <a:extLst>
                <a:ext uri="{FF2B5EF4-FFF2-40B4-BE49-F238E27FC236}">
                  <a16:creationId xmlns:a16="http://schemas.microsoft.com/office/drawing/2014/main" id="{4C9A62C7-3BA9-5A55-6663-2EB2A399DB0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67447" y="1587659"/>
              <a:ext cx="35578" cy="17485"/>
            </a:xfrm>
            <a:prstGeom prst="straightConnector1">
              <a:avLst/>
            </a:prstGeom>
            <a:ln w="6350">
              <a:solidFill>
                <a:schemeClr val="tx1"/>
              </a:solidFill>
              <a:headEnd w="lg" len="lg"/>
              <a:tailEnd type="stealth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矢印コネクタ 29">
              <a:extLst>
                <a:ext uri="{FF2B5EF4-FFF2-40B4-BE49-F238E27FC236}">
                  <a16:creationId xmlns:a16="http://schemas.microsoft.com/office/drawing/2014/main" id="{784F3085-512C-6E8C-B9BD-34E89F5C302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91319" y="1585924"/>
              <a:ext cx="26895" cy="13896"/>
            </a:xfrm>
            <a:prstGeom prst="straightConnector1">
              <a:avLst/>
            </a:prstGeom>
            <a:ln w="6350">
              <a:solidFill>
                <a:schemeClr val="tx1"/>
              </a:solidFill>
              <a:headEnd w="lg" len="lg"/>
              <a:tailEnd type="stealth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円弧 30">
              <a:extLst>
                <a:ext uri="{FF2B5EF4-FFF2-40B4-BE49-F238E27FC236}">
                  <a16:creationId xmlns:a16="http://schemas.microsoft.com/office/drawing/2014/main" id="{2C4A8F37-9764-B448-B5C9-3A20B5F13D02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5731923" y="3064923"/>
              <a:ext cx="226347" cy="226347"/>
            </a:xfrm>
            <a:prstGeom prst="arc">
              <a:avLst>
                <a:gd name="adj1" fmla="val 7260100"/>
                <a:gd name="adj2" fmla="val 3491095"/>
              </a:avLst>
            </a:prstGeom>
            <a:ln w="31750">
              <a:solidFill>
                <a:schemeClr val="bg1"/>
              </a:solidFill>
              <a:headEnd type="none" w="sm" len="sm"/>
              <a:tailEnd type="triangle" w="med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0744C9C9-6D32-55B9-ABC8-763F3BE7F970}"/>
              </a:ext>
            </a:extLst>
          </p:cNvPr>
          <p:cNvSpPr txBox="1"/>
          <p:nvPr/>
        </p:nvSpPr>
        <p:spPr>
          <a:xfrm>
            <a:off x="838200" y="1379416"/>
            <a:ext cx="10515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(An extension of IV experiment in homogeneous gravity by Zych et al. </a:t>
            </a:r>
            <a:r>
              <a:rPr lang="en" altLang="ja-JP" dirty="0"/>
              <a:t>Nat. Comm. 2, 505 (2011) </a:t>
            </a:r>
            <a:r>
              <a:rPr kumimoji="1" lang="en-US" altLang="ja-JP" dirty="0"/>
              <a:t>)</a:t>
            </a:r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E8C10994-5214-BAB1-C927-36C18ED6C5A0}"/>
                  </a:ext>
                </a:extLst>
              </p:cNvPr>
              <p:cNvSpPr txBox="1"/>
              <p:nvPr/>
            </p:nvSpPr>
            <p:spPr>
              <a:xfrm>
                <a:off x="1223821" y="3901773"/>
                <a:ext cx="27693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kumimoji="1" lang="ja-JP" altLang="en-US"/>
              </a:p>
            </p:txBody>
          </p:sp>
        </mc:Choice>
        <mc:Fallback xmlns="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E8C10994-5214-BAB1-C927-36C18ED6C5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3821" y="3901773"/>
                <a:ext cx="276934" cy="276999"/>
              </a:xfrm>
              <a:prstGeom prst="rect">
                <a:avLst/>
              </a:prstGeom>
              <a:blipFill>
                <a:blip r:embed="rId4"/>
                <a:stretch>
                  <a:fillRect l="-8696" b="-1818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29BA900E-9560-6945-8A1F-EAD9F8133529}"/>
                  </a:ext>
                </a:extLst>
              </p:cNvPr>
              <p:cNvSpPr txBox="1"/>
              <p:nvPr/>
            </p:nvSpPr>
            <p:spPr>
              <a:xfrm>
                <a:off x="3034092" y="3901773"/>
                <a:ext cx="29674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kumimoji="1" lang="ja-JP" altLang="en-US"/>
              </a:p>
            </p:txBody>
          </p:sp>
        </mc:Choice>
        <mc:Fallback xmlns="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29BA900E-9560-6945-8A1F-EAD9F81335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4092" y="3901773"/>
                <a:ext cx="296748" cy="276999"/>
              </a:xfrm>
              <a:prstGeom prst="rect">
                <a:avLst/>
              </a:prstGeom>
              <a:blipFill>
                <a:blip r:embed="rId5"/>
                <a:stretch>
                  <a:fillRect l="-8333" b="-1818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9" name="グラフィックス 38" descr="原子 枠線">
            <a:extLst>
              <a:ext uri="{FF2B5EF4-FFF2-40B4-BE49-F238E27FC236}">
                <a16:creationId xmlns:a16="http://schemas.microsoft.com/office/drawing/2014/main" id="{23AA6488-501F-58BF-DAC7-1C488234436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888751" y="5809174"/>
            <a:ext cx="450800" cy="450800"/>
          </a:xfrm>
          <a:prstGeom prst="rect">
            <a:avLst/>
          </a:prstGeom>
        </p:spPr>
      </p:pic>
      <p:grpSp>
        <p:nvGrpSpPr>
          <p:cNvPr id="40" name="グループ化 39">
            <a:extLst>
              <a:ext uri="{FF2B5EF4-FFF2-40B4-BE49-F238E27FC236}">
                <a16:creationId xmlns:a16="http://schemas.microsoft.com/office/drawing/2014/main" id="{1958BE18-C23A-B5F5-1A8A-74E465B18005}"/>
              </a:ext>
            </a:extLst>
          </p:cNvPr>
          <p:cNvGrpSpPr/>
          <p:nvPr/>
        </p:nvGrpSpPr>
        <p:grpSpPr>
          <a:xfrm>
            <a:off x="3106598" y="5794131"/>
            <a:ext cx="190016" cy="279006"/>
            <a:chOff x="3613671" y="4207439"/>
            <a:chExt cx="335914" cy="493233"/>
          </a:xfrm>
        </p:grpSpPr>
        <p:grpSp>
          <p:nvGrpSpPr>
            <p:cNvPr id="41" name="グループ化 40">
              <a:extLst>
                <a:ext uri="{FF2B5EF4-FFF2-40B4-BE49-F238E27FC236}">
                  <a16:creationId xmlns:a16="http://schemas.microsoft.com/office/drawing/2014/main" id="{A22F8AE1-25C9-A8B0-1BAA-43D021F75499}"/>
                </a:ext>
              </a:extLst>
            </p:cNvPr>
            <p:cNvGrpSpPr/>
            <p:nvPr/>
          </p:nvGrpSpPr>
          <p:grpSpPr>
            <a:xfrm>
              <a:off x="3613671" y="4207439"/>
              <a:ext cx="335914" cy="493233"/>
              <a:chOff x="3587415" y="3468410"/>
              <a:chExt cx="571500" cy="839152"/>
            </a:xfrm>
            <a:solidFill>
              <a:srgbClr val="00B050"/>
            </a:solidFill>
          </p:grpSpPr>
          <p:grpSp>
            <p:nvGrpSpPr>
              <p:cNvPr id="43" name="グラフィックス 50" descr="腕時計 単色塗りつぶし">
                <a:extLst>
                  <a:ext uri="{FF2B5EF4-FFF2-40B4-BE49-F238E27FC236}">
                    <a16:creationId xmlns:a16="http://schemas.microsoft.com/office/drawing/2014/main" id="{7FC5E6DA-2329-94B0-9E80-F463ED13F93B}"/>
                  </a:ext>
                </a:extLst>
              </p:cNvPr>
              <p:cNvGrpSpPr/>
              <p:nvPr/>
            </p:nvGrpSpPr>
            <p:grpSpPr>
              <a:xfrm>
                <a:off x="3587415" y="3468410"/>
                <a:ext cx="571500" cy="839152"/>
                <a:chOff x="3587415" y="3468410"/>
                <a:chExt cx="571500" cy="839152"/>
              </a:xfrm>
              <a:grpFill/>
            </p:grpSpPr>
            <p:sp>
              <p:nvSpPr>
                <p:cNvPr id="45" name="フリーフォーム 44">
                  <a:extLst>
                    <a:ext uri="{FF2B5EF4-FFF2-40B4-BE49-F238E27FC236}">
                      <a16:creationId xmlns:a16="http://schemas.microsoft.com/office/drawing/2014/main" id="{0FCC0CFF-DEB6-A762-491D-0127E566AF26}"/>
                    </a:ext>
                  </a:extLst>
                </p:cNvPr>
                <p:cNvSpPr/>
                <p:nvPr/>
              </p:nvSpPr>
              <p:spPr>
                <a:xfrm>
                  <a:off x="3587415" y="3620810"/>
                  <a:ext cx="571500" cy="533400"/>
                </a:xfrm>
                <a:custGeom>
                  <a:avLst/>
                  <a:gdLst>
                    <a:gd name="connsiteX0" fmla="*/ 304800 w 571500"/>
                    <a:gd name="connsiteY0" fmla="*/ 0 h 533400"/>
                    <a:gd name="connsiteX1" fmla="*/ 42863 w 571500"/>
                    <a:gd name="connsiteY1" fmla="*/ 219075 h 533400"/>
                    <a:gd name="connsiteX2" fmla="*/ 19050 w 571500"/>
                    <a:gd name="connsiteY2" fmla="*/ 219075 h 533400"/>
                    <a:gd name="connsiteX3" fmla="*/ 0 w 571500"/>
                    <a:gd name="connsiteY3" fmla="*/ 238125 h 533400"/>
                    <a:gd name="connsiteX4" fmla="*/ 0 w 571500"/>
                    <a:gd name="connsiteY4" fmla="*/ 276225 h 533400"/>
                    <a:gd name="connsiteX5" fmla="*/ 19050 w 571500"/>
                    <a:gd name="connsiteY5" fmla="*/ 295275 h 533400"/>
                    <a:gd name="connsiteX6" fmla="*/ 40005 w 571500"/>
                    <a:gd name="connsiteY6" fmla="*/ 295275 h 533400"/>
                    <a:gd name="connsiteX7" fmla="*/ 304800 w 571500"/>
                    <a:gd name="connsiteY7" fmla="*/ 533400 h 533400"/>
                    <a:gd name="connsiteX8" fmla="*/ 571500 w 571500"/>
                    <a:gd name="connsiteY8" fmla="*/ 266700 h 533400"/>
                    <a:gd name="connsiteX9" fmla="*/ 304800 w 571500"/>
                    <a:gd name="connsiteY9" fmla="*/ 0 h 533400"/>
                    <a:gd name="connsiteX10" fmla="*/ 304800 w 571500"/>
                    <a:gd name="connsiteY10" fmla="*/ 476250 h 533400"/>
                    <a:gd name="connsiteX11" fmla="*/ 95250 w 571500"/>
                    <a:gd name="connsiteY11" fmla="*/ 266700 h 533400"/>
                    <a:gd name="connsiteX12" fmla="*/ 304800 w 571500"/>
                    <a:gd name="connsiteY12" fmla="*/ 57150 h 533400"/>
                    <a:gd name="connsiteX13" fmla="*/ 514350 w 571500"/>
                    <a:gd name="connsiteY13" fmla="*/ 266700 h 533400"/>
                    <a:gd name="connsiteX14" fmla="*/ 304800 w 571500"/>
                    <a:gd name="connsiteY14" fmla="*/ 476250 h 533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571500" h="533400">
                      <a:moveTo>
                        <a:pt x="304800" y="0"/>
                      </a:moveTo>
                      <a:cubicBezTo>
                        <a:pt x="173355" y="0"/>
                        <a:pt x="64770" y="94298"/>
                        <a:pt x="42863" y="219075"/>
                      </a:cubicBezTo>
                      <a:lnTo>
                        <a:pt x="19050" y="219075"/>
                      </a:lnTo>
                      <a:cubicBezTo>
                        <a:pt x="8572" y="219075"/>
                        <a:pt x="0" y="227648"/>
                        <a:pt x="0" y="238125"/>
                      </a:cubicBezTo>
                      <a:lnTo>
                        <a:pt x="0" y="276225"/>
                      </a:lnTo>
                      <a:cubicBezTo>
                        <a:pt x="0" y="286703"/>
                        <a:pt x="8572" y="295275"/>
                        <a:pt x="19050" y="295275"/>
                      </a:cubicBezTo>
                      <a:lnTo>
                        <a:pt x="40005" y="295275"/>
                      </a:lnTo>
                      <a:cubicBezTo>
                        <a:pt x="54293" y="429578"/>
                        <a:pt x="166688" y="533400"/>
                        <a:pt x="304800" y="533400"/>
                      </a:cubicBezTo>
                      <a:cubicBezTo>
                        <a:pt x="452438" y="533400"/>
                        <a:pt x="571500" y="414338"/>
                        <a:pt x="571500" y="266700"/>
                      </a:cubicBezTo>
                      <a:cubicBezTo>
                        <a:pt x="571500" y="119063"/>
                        <a:pt x="452438" y="0"/>
                        <a:pt x="304800" y="0"/>
                      </a:cubicBezTo>
                      <a:close/>
                      <a:moveTo>
                        <a:pt x="304800" y="476250"/>
                      </a:moveTo>
                      <a:cubicBezTo>
                        <a:pt x="188595" y="476250"/>
                        <a:pt x="95250" y="382905"/>
                        <a:pt x="95250" y="266700"/>
                      </a:cubicBezTo>
                      <a:cubicBezTo>
                        <a:pt x="95250" y="150495"/>
                        <a:pt x="188595" y="57150"/>
                        <a:pt x="304800" y="57150"/>
                      </a:cubicBezTo>
                      <a:cubicBezTo>
                        <a:pt x="421005" y="57150"/>
                        <a:pt x="514350" y="150495"/>
                        <a:pt x="514350" y="266700"/>
                      </a:cubicBezTo>
                      <a:cubicBezTo>
                        <a:pt x="514350" y="382905"/>
                        <a:pt x="421005" y="476250"/>
                        <a:pt x="304800" y="47625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55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46" name="フリーフォーム 45">
                  <a:extLst>
                    <a:ext uri="{FF2B5EF4-FFF2-40B4-BE49-F238E27FC236}">
                      <a16:creationId xmlns:a16="http://schemas.microsoft.com/office/drawing/2014/main" id="{3795464C-916B-61C5-8426-791B434B4499}"/>
                    </a:ext>
                  </a:extLst>
                </p:cNvPr>
                <p:cNvSpPr/>
                <p:nvPr/>
              </p:nvSpPr>
              <p:spPr>
                <a:xfrm>
                  <a:off x="3707430" y="3468410"/>
                  <a:ext cx="369570" cy="177165"/>
                </a:xfrm>
                <a:custGeom>
                  <a:avLst/>
                  <a:gdLst>
                    <a:gd name="connsiteX0" fmla="*/ 369570 w 369570"/>
                    <a:gd name="connsiteY0" fmla="*/ 176213 h 177165"/>
                    <a:gd name="connsiteX1" fmla="*/ 342900 w 369570"/>
                    <a:gd name="connsiteY1" fmla="*/ 31433 h 177165"/>
                    <a:gd name="connsiteX2" fmla="*/ 305753 w 369570"/>
                    <a:gd name="connsiteY2" fmla="*/ 0 h 177165"/>
                    <a:gd name="connsiteX3" fmla="*/ 63817 w 369570"/>
                    <a:gd name="connsiteY3" fmla="*/ 0 h 177165"/>
                    <a:gd name="connsiteX4" fmla="*/ 26670 w 369570"/>
                    <a:gd name="connsiteY4" fmla="*/ 31433 h 177165"/>
                    <a:gd name="connsiteX5" fmla="*/ 0 w 369570"/>
                    <a:gd name="connsiteY5" fmla="*/ 177165 h 177165"/>
                    <a:gd name="connsiteX6" fmla="*/ 369570 w 369570"/>
                    <a:gd name="connsiteY6" fmla="*/ 176213 h 1771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69570" h="177165">
                      <a:moveTo>
                        <a:pt x="369570" y="176213"/>
                      </a:moveTo>
                      <a:lnTo>
                        <a:pt x="342900" y="31433"/>
                      </a:lnTo>
                      <a:cubicBezTo>
                        <a:pt x="340043" y="13335"/>
                        <a:pt x="323850" y="0"/>
                        <a:pt x="305753" y="0"/>
                      </a:cubicBezTo>
                      <a:lnTo>
                        <a:pt x="63817" y="0"/>
                      </a:lnTo>
                      <a:cubicBezTo>
                        <a:pt x="45720" y="0"/>
                        <a:pt x="29528" y="13335"/>
                        <a:pt x="26670" y="31433"/>
                      </a:cubicBezTo>
                      <a:lnTo>
                        <a:pt x="0" y="177165"/>
                      </a:lnTo>
                      <a:cubicBezTo>
                        <a:pt x="109537" y="93345"/>
                        <a:pt x="260033" y="93345"/>
                        <a:pt x="369570" y="176213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55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47" name="フリーフォーム 46">
                  <a:extLst>
                    <a:ext uri="{FF2B5EF4-FFF2-40B4-BE49-F238E27FC236}">
                      <a16:creationId xmlns:a16="http://schemas.microsoft.com/office/drawing/2014/main" id="{89907819-330D-2E33-CF96-E8D254A082BB}"/>
                    </a:ext>
                  </a:extLst>
                </p:cNvPr>
                <p:cNvSpPr/>
                <p:nvPr/>
              </p:nvSpPr>
              <p:spPr>
                <a:xfrm>
                  <a:off x="3707430" y="4130397"/>
                  <a:ext cx="368617" cy="177164"/>
                </a:xfrm>
                <a:custGeom>
                  <a:avLst/>
                  <a:gdLst>
                    <a:gd name="connsiteX0" fmla="*/ 0 w 368617"/>
                    <a:gd name="connsiteY0" fmla="*/ 0 h 177164"/>
                    <a:gd name="connsiteX1" fmla="*/ 26670 w 368617"/>
                    <a:gd name="connsiteY1" fmla="*/ 145733 h 177164"/>
                    <a:gd name="connsiteX2" fmla="*/ 63817 w 368617"/>
                    <a:gd name="connsiteY2" fmla="*/ 177165 h 177164"/>
                    <a:gd name="connsiteX3" fmla="*/ 304800 w 368617"/>
                    <a:gd name="connsiteY3" fmla="*/ 177165 h 177164"/>
                    <a:gd name="connsiteX4" fmla="*/ 341948 w 368617"/>
                    <a:gd name="connsiteY4" fmla="*/ 145733 h 177164"/>
                    <a:gd name="connsiteX5" fmla="*/ 368618 w 368617"/>
                    <a:gd name="connsiteY5" fmla="*/ 0 h 177164"/>
                    <a:gd name="connsiteX6" fmla="*/ 0 w 368617"/>
                    <a:gd name="connsiteY6" fmla="*/ 0 h 1771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68617" h="177164">
                      <a:moveTo>
                        <a:pt x="0" y="0"/>
                      </a:moveTo>
                      <a:lnTo>
                        <a:pt x="26670" y="145733"/>
                      </a:lnTo>
                      <a:cubicBezTo>
                        <a:pt x="29528" y="163830"/>
                        <a:pt x="45720" y="177165"/>
                        <a:pt x="63817" y="177165"/>
                      </a:cubicBezTo>
                      <a:lnTo>
                        <a:pt x="304800" y="177165"/>
                      </a:lnTo>
                      <a:cubicBezTo>
                        <a:pt x="322898" y="177165"/>
                        <a:pt x="339090" y="163830"/>
                        <a:pt x="341948" y="145733"/>
                      </a:cubicBezTo>
                      <a:lnTo>
                        <a:pt x="368618" y="0"/>
                      </a:lnTo>
                      <a:cubicBezTo>
                        <a:pt x="260033" y="82867"/>
                        <a:pt x="109537" y="82867"/>
                        <a:pt x="0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55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48" name="フリーフォーム 47">
                  <a:extLst>
                    <a:ext uri="{FF2B5EF4-FFF2-40B4-BE49-F238E27FC236}">
                      <a16:creationId xmlns:a16="http://schemas.microsoft.com/office/drawing/2014/main" id="{45967D55-1384-DA25-6AB6-834E6EA926AA}"/>
                    </a:ext>
                  </a:extLst>
                </p:cNvPr>
                <p:cNvSpPr/>
                <p:nvPr/>
              </p:nvSpPr>
              <p:spPr>
                <a:xfrm>
                  <a:off x="3873165" y="3735110"/>
                  <a:ext cx="137160" cy="270510"/>
                </a:xfrm>
                <a:custGeom>
                  <a:avLst/>
                  <a:gdLst>
                    <a:gd name="connsiteX0" fmla="*/ 38100 w 137160"/>
                    <a:gd name="connsiteY0" fmla="*/ 0 h 270510"/>
                    <a:gd name="connsiteX1" fmla="*/ 0 w 137160"/>
                    <a:gd name="connsiteY1" fmla="*/ 0 h 270510"/>
                    <a:gd name="connsiteX2" fmla="*/ 0 w 137160"/>
                    <a:gd name="connsiteY2" fmla="*/ 152400 h 270510"/>
                    <a:gd name="connsiteX3" fmla="*/ 5715 w 137160"/>
                    <a:gd name="connsiteY3" fmla="*/ 165735 h 270510"/>
                    <a:gd name="connsiteX4" fmla="*/ 110490 w 137160"/>
                    <a:gd name="connsiteY4" fmla="*/ 270510 h 270510"/>
                    <a:gd name="connsiteX5" fmla="*/ 137160 w 137160"/>
                    <a:gd name="connsiteY5" fmla="*/ 243840 h 270510"/>
                    <a:gd name="connsiteX6" fmla="*/ 38100 w 137160"/>
                    <a:gd name="connsiteY6" fmla="*/ 144780 h 270510"/>
                    <a:gd name="connsiteX7" fmla="*/ 38100 w 137160"/>
                    <a:gd name="connsiteY7" fmla="*/ 0 h 270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37160" h="270510">
                      <a:moveTo>
                        <a:pt x="38100" y="0"/>
                      </a:moveTo>
                      <a:lnTo>
                        <a:pt x="0" y="0"/>
                      </a:lnTo>
                      <a:lnTo>
                        <a:pt x="0" y="152400"/>
                      </a:lnTo>
                      <a:cubicBezTo>
                        <a:pt x="0" y="157163"/>
                        <a:pt x="1905" y="161925"/>
                        <a:pt x="5715" y="165735"/>
                      </a:cubicBezTo>
                      <a:lnTo>
                        <a:pt x="110490" y="270510"/>
                      </a:lnTo>
                      <a:lnTo>
                        <a:pt x="137160" y="243840"/>
                      </a:lnTo>
                      <a:lnTo>
                        <a:pt x="38100" y="144780"/>
                      </a:lnTo>
                      <a:lnTo>
                        <a:pt x="38100" y="0"/>
                      </a:lnTo>
                      <a:close/>
                    </a:path>
                  </a:pathLst>
                </a:custGeom>
                <a:grpFill/>
                <a:ln w="55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</p:grpSp>
          <p:sp>
            <p:nvSpPr>
              <p:cNvPr id="44" name="円/楕円 43">
                <a:extLst>
                  <a:ext uri="{FF2B5EF4-FFF2-40B4-BE49-F238E27FC236}">
                    <a16:creationId xmlns:a16="http://schemas.microsoft.com/office/drawing/2014/main" id="{1DD5B6A2-A5AB-B361-2725-FA1F2404CC91}"/>
                  </a:ext>
                </a:extLst>
              </p:cNvPr>
              <p:cNvSpPr/>
              <p:nvPr/>
            </p:nvSpPr>
            <p:spPr>
              <a:xfrm>
                <a:off x="3691257" y="3687261"/>
                <a:ext cx="396000" cy="396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cxnSp>
          <p:nvCxnSpPr>
            <p:cNvPr id="42" name="直線矢印コネクタ 41">
              <a:extLst>
                <a:ext uri="{FF2B5EF4-FFF2-40B4-BE49-F238E27FC236}">
                  <a16:creationId xmlns:a16="http://schemas.microsoft.com/office/drawing/2014/main" id="{D9CD7B2F-F0B9-BCC3-1BB2-AFC65A3E901E}"/>
                </a:ext>
              </a:extLst>
            </p:cNvPr>
            <p:cNvCxnSpPr>
              <a:cxnSpLocks/>
              <a:endCxn id="44" idx="1"/>
            </p:cNvCxnSpPr>
            <p:nvPr/>
          </p:nvCxnSpPr>
          <p:spPr>
            <a:xfrm flipH="1" flipV="1">
              <a:off x="3708794" y="4370162"/>
              <a:ext cx="85060" cy="92427"/>
            </a:xfrm>
            <a:prstGeom prst="straightConnector1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92" name="グループ化 91">
            <a:extLst>
              <a:ext uri="{FF2B5EF4-FFF2-40B4-BE49-F238E27FC236}">
                <a16:creationId xmlns:a16="http://schemas.microsoft.com/office/drawing/2014/main" id="{34C2F6B6-490C-CBAE-89FE-894C733947F8}"/>
              </a:ext>
            </a:extLst>
          </p:cNvPr>
          <p:cNvGrpSpPr/>
          <p:nvPr/>
        </p:nvGrpSpPr>
        <p:grpSpPr>
          <a:xfrm>
            <a:off x="2970892" y="4768786"/>
            <a:ext cx="434030" cy="288337"/>
            <a:chOff x="2950357" y="5269780"/>
            <a:chExt cx="434030" cy="288337"/>
          </a:xfrm>
        </p:grpSpPr>
        <p:grpSp>
          <p:nvGrpSpPr>
            <p:cNvPr id="49" name="グループ化 48">
              <a:extLst>
                <a:ext uri="{FF2B5EF4-FFF2-40B4-BE49-F238E27FC236}">
                  <a16:creationId xmlns:a16="http://schemas.microsoft.com/office/drawing/2014/main" id="{4F7BB45B-4048-BD91-FF8B-46B12E9CE656}"/>
                </a:ext>
              </a:extLst>
            </p:cNvPr>
            <p:cNvGrpSpPr/>
            <p:nvPr/>
          </p:nvGrpSpPr>
          <p:grpSpPr>
            <a:xfrm>
              <a:off x="3047618" y="5270619"/>
              <a:ext cx="195799" cy="287498"/>
              <a:chOff x="3613671" y="4207439"/>
              <a:chExt cx="335914" cy="493233"/>
            </a:xfrm>
          </p:grpSpPr>
          <p:grpSp>
            <p:nvGrpSpPr>
              <p:cNvPr id="50" name="グループ化 49">
                <a:extLst>
                  <a:ext uri="{FF2B5EF4-FFF2-40B4-BE49-F238E27FC236}">
                    <a16:creationId xmlns:a16="http://schemas.microsoft.com/office/drawing/2014/main" id="{47FE5C60-735F-60BE-582E-D6984B3E7846}"/>
                  </a:ext>
                </a:extLst>
              </p:cNvPr>
              <p:cNvGrpSpPr/>
              <p:nvPr/>
            </p:nvGrpSpPr>
            <p:grpSpPr>
              <a:xfrm>
                <a:off x="3613671" y="4207439"/>
                <a:ext cx="335914" cy="493233"/>
                <a:chOff x="3587415" y="3468410"/>
                <a:chExt cx="571500" cy="839152"/>
              </a:xfrm>
              <a:solidFill>
                <a:srgbClr val="00B050"/>
              </a:solidFill>
            </p:grpSpPr>
            <p:grpSp>
              <p:nvGrpSpPr>
                <p:cNvPr id="52" name="グラフィックス 50" descr="腕時計 単色塗りつぶし">
                  <a:extLst>
                    <a:ext uri="{FF2B5EF4-FFF2-40B4-BE49-F238E27FC236}">
                      <a16:creationId xmlns:a16="http://schemas.microsoft.com/office/drawing/2014/main" id="{441BB2C7-7FF5-111D-0ABC-A5DE845ED285}"/>
                    </a:ext>
                  </a:extLst>
                </p:cNvPr>
                <p:cNvGrpSpPr/>
                <p:nvPr/>
              </p:nvGrpSpPr>
              <p:grpSpPr>
                <a:xfrm>
                  <a:off x="3587415" y="3468410"/>
                  <a:ext cx="571500" cy="839152"/>
                  <a:chOff x="3587415" y="3468410"/>
                  <a:chExt cx="571500" cy="839152"/>
                </a:xfrm>
                <a:grpFill/>
              </p:grpSpPr>
              <p:sp>
                <p:nvSpPr>
                  <p:cNvPr id="54" name="フリーフォーム 53">
                    <a:extLst>
                      <a:ext uri="{FF2B5EF4-FFF2-40B4-BE49-F238E27FC236}">
                        <a16:creationId xmlns:a16="http://schemas.microsoft.com/office/drawing/2014/main" id="{9643EC0C-9753-8034-EDE5-A504656FEF62}"/>
                      </a:ext>
                    </a:extLst>
                  </p:cNvPr>
                  <p:cNvSpPr/>
                  <p:nvPr/>
                </p:nvSpPr>
                <p:spPr>
                  <a:xfrm>
                    <a:off x="3587415" y="3620810"/>
                    <a:ext cx="571500" cy="533400"/>
                  </a:xfrm>
                  <a:custGeom>
                    <a:avLst/>
                    <a:gdLst>
                      <a:gd name="connsiteX0" fmla="*/ 304800 w 571500"/>
                      <a:gd name="connsiteY0" fmla="*/ 0 h 533400"/>
                      <a:gd name="connsiteX1" fmla="*/ 42863 w 571500"/>
                      <a:gd name="connsiteY1" fmla="*/ 219075 h 533400"/>
                      <a:gd name="connsiteX2" fmla="*/ 19050 w 571500"/>
                      <a:gd name="connsiteY2" fmla="*/ 219075 h 533400"/>
                      <a:gd name="connsiteX3" fmla="*/ 0 w 571500"/>
                      <a:gd name="connsiteY3" fmla="*/ 238125 h 533400"/>
                      <a:gd name="connsiteX4" fmla="*/ 0 w 571500"/>
                      <a:gd name="connsiteY4" fmla="*/ 276225 h 533400"/>
                      <a:gd name="connsiteX5" fmla="*/ 19050 w 571500"/>
                      <a:gd name="connsiteY5" fmla="*/ 295275 h 533400"/>
                      <a:gd name="connsiteX6" fmla="*/ 40005 w 571500"/>
                      <a:gd name="connsiteY6" fmla="*/ 295275 h 533400"/>
                      <a:gd name="connsiteX7" fmla="*/ 304800 w 571500"/>
                      <a:gd name="connsiteY7" fmla="*/ 533400 h 533400"/>
                      <a:gd name="connsiteX8" fmla="*/ 571500 w 571500"/>
                      <a:gd name="connsiteY8" fmla="*/ 266700 h 533400"/>
                      <a:gd name="connsiteX9" fmla="*/ 304800 w 571500"/>
                      <a:gd name="connsiteY9" fmla="*/ 0 h 533400"/>
                      <a:gd name="connsiteX10" fmla="*/ 304800 w 571500"/>
                      <a:gd name="connsiteY10" fmla="*/ 476250 h 533400"/>
                      <a:gd name="connsiteX11" fmla="*/ 95250 w 571500"/>
                      <a:gd name="connsiteY11" fmla="*/ 266700 h 533400"/>
                      <a:gd name="connsiteX12" fmla="*/ 304800 w 571500"/>
                      <a:gd name="connsiteY12" fmla="*/ 57150 h 533400"/>
                      <a:gd name="connsiteX13" fmla="*/ 514350 w 571500"/>
                      <a:gd name="connsiteY13" fmla="*/ 266700 h 533400"/>
                      <a:gd name="connsiteX14" fmla="*/ 304800 w 571500"/>
                      <a:gd name="connsiteY14" fmla="*/ 476250 h 533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571500" h="533400">
                        <a:moveTo>
                          <a:pt x="304800" y="0"/>
                        </a:moveTo>
                        <a:cubicBezTo>
                          <a:pt x="173355" y="0"/>
                          <a:pt x="64770" y="94298"/>
                          <a:pt x="42863" y="219075"/>
                        </a:cubicBezTo>
                        <a:lnTo>
                          <a:pt x="19050" y="219075"/>
                        </a:lnTo>
                        <a:cubicBezTo>
                          <a:pt x="8572" y="219075"/>
                          <a:pt x="0" y="227648"/>
                          <a:pt x="0" y="238125"/>
                        </a:cubicBezTo>
                        <a:lnTo>
                          <a:pt x="0" y="276225"/>
                        </a:lnTo>
                        <a:cubicBezTo>
                          <a:pt x="0" y="286703"/>
                          <a:pt x="8572" y="295275"/>
                          <a:pt x="19050" y="295275"/>
                        </a:cubicBezTo>
                        <a:lnTo>
                          <a:pt x="40005" y="295275"/>
                        </a:lnTo>
                        <a:cubicBezTo>
                          <a:pt x="54293" y="429578"/>
                          <a:pt x="166688" y="533400"/>
                          <a:pt x="304800" y="533400"/>
                        </a:cubicBezTo>
                        <a:cubicBezTo>
                          <a:pt x="452438" y="533400"/>
                          <a:pt x="571500" y="414338"/>
                          <a:pt x="571500" y="266700"/>
                        </a:cubicBezTo>
                        <a:cubicBezTo>
                          <a:pt x="571500" y="119063"/>
                          <a:pt x="452438" y="0"/>
                          <a:pt x="304800" y="0"/>
                        </a:cubicBezTo>
                        <a:close/>
                        <a:moveTo>
                          <a:pt x="304800" y="476250"/>
                        </a:moveTo>
                        <a:cubicBezTo>
                          <a:pt x="188595" y="476250"/>
                          <a:pt x="95250" y="382905"/>
                          <a:pt x="95250" y="266700"/>
                        </a:cubicBezTo>
                        <a:cubicBezTo>
                          <a:pt x="95250" y="150495"/>
                          <a:pt x="188595" y="57150"/>
                          <a:pt x="304800" y="57150"/>
                        </a:cubicBezTo>
                        <a:cubicBezTo>
                          <a:pt x="421005" y="57150"/>
                          <a:pt x="514350" y="150495"/>
                          <a:pt x="514350" y="266700"/>
                        </a:cubicBezTo>
                        <a:cubicBezTo>
                          <a:pt x="514350" y="382905"/>
                          <a:pt x="421005" y="476250"/>
                          <a:pt x="304800" y="476250"/>
                        </a:cubicBezTo>
                        <a:close/>
                      </a:path>
                    </a:pathLst>
                  </a:custGeom>
                  <a:grpFill/>
                  <a:ln w="555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55" name="フリーフォーム 54">
                    <a:extLst>
                      <a:ext uri="{FF2B5EF4-FFF2-40B4-BE49-F238E27FC236}">
                        <a16:creationId xmlns:a16="http://schemas.microsoft.com/office/drawing/2014/main" id="{494E23E3-53FF-74FD-16B9-F210CC0DFC06}"/>
                      </a:ext>
                    </a:extLst>
                  </p:cNvPr>
                  <p:cNvSpPr/>
                  <p:nvPr/>
                </p:nvSpPr>
                <p:spPr>
                  <a:xfrm>
                    <a:off x="3707430" y="3468410"/>
                    <a:ext cx="369570" cy="177165"/>
                  </a:xfrm>
                  <a:custGeom>
                    <a:avLst/>
                    <a:gdLst>
                      <a:gd name="connsiteX0" fmla="*/ 369570 w 369570"/>
                      <a:gd name="connsiteY0" fmla="*/ 176213 h 177165"/>
                      <a:gd name="connsiteX1" fmla="*/ 342900 w 369570"/>
                      <a:gd name="connsiteY1" fmla="*/ 31433 h 177165"/>
                      <a:gd name="connsiteX2" fmla="*/ 305753 w 369570"/>
                      <a:gd name="connsiteY2" fmla="*/ 0 h 177165"/>
                      <a:gd name="connsiteX3" fmla="*/ 63817 w 369570"/>
                      <a:gd name="connsiteY3" fmla="*/ 0 h 177165"/>
                      <a:gd name="connsiteX4" fmla="*/ 26670 w 369570"/>
                      <a:gd name="connsiteY4" fmla="*/ 31433 h 177165"/>
                      <a:gd name="connsiteX5" fmla="*/ 0 w 369570"/>
                      <a:gd name="connsiteY5" fmla="*/ 177165 h 177165"/>
                      <a:gd name="connsiteX6" fmla="*/ 369570 w 369570"/>
                      <a:gd name="connsiteY6" fmla="*/ 176213 h 1771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69570" h="177165">
                        <a:moveTo>
                          <a:pt x="369570" y="176213"/>
                        </a:moveTo>
                        <a:lnTo>
                          <a:pt x="342900" y="31433"/>
                        </a:lnTo>
                        <a:cubicBezTo>
                          <a:pt x="340043" y="13335"/>
                          <a:pt x="323850" y="0"/>
                          <a:pt x="305753" y="0"/>
                        </a:cubicBezTo>
                        <a:lnTo>
                          <a:pt x="63817" y="0"/>
                        </a:lnTo>
                        <a:cubicBezTo>
                          <a:pt x="45720" y="0"/>
                          <a:pt x="29528" y="13335"/>
                          <a:pt x="26670" y="31433"/>
                        </a:cubicBezTo>
                        <a:lnTo>
                          <a:pt x="0" y="177165"/>
                        </a:lnTo>
                        <a:cubicBezTo>
                          <a:pt x="109537" y="93345"/>
                          <a:pt x="260033" y="93345"/>
                          <a:pt x="369570" y="176213"/>
                        </a:cubicBezTo>
                        <a:close/>
                      </a:path>
                    </a:pathLst>
                  </a:custGeom>
                  <a:grpFill/>
                  <a:ln w="555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56" name="フリーフォーム 55">
                    <a:extLst>
                      <a:ext uri="{FF2B5EF4-FFF2-40B4-BE49-F238E27FC236}">
                        <a16:creationId xmlns:a16="http://schemas.microsoft.com/office/drawing/2014/main" id="{880270C0-8FFB-8420-8801-1F3E2F565498}"/>
                      </a:ext>
                    </a:extLst>
                  </p:cNvPr>
                  <p:cNvSpPr/>
                  <p:nvPr/>
                </p:nvSpPr>
                <p:spPr>
                  <a:xfrm>
                    <a:off x="3707430" y="4130397"/>
                    <a:ext cx="368617" cy="177164"/>
                  </a:xfrm>
                  <a:custGeom>
                    <a:avLst/>
                    <a:gdLst>
                      <a:gd name="connsiteX0" fmla="*/ 0 w 368617"/>
                      <a:gd name="connsiteY0" fmla="*/ 0 h 177164"/>
                      <a:gd name="connsiteX1" fmla="*/ 26670 w 368617"/>
                      <a:gd name="connsiteY1" fmla="*/ 145733 h 177164"/>
                      <a:gd name="connsiteX2" fmla="*/ 63817 w 368617"/>
                      <a:gd name="connsiteY2" fmla="*/ 177165 h 177164"/>
                      <a:gd name="connsiteX3" fmla="*/ 304800 w 368617"/>
                      <a:gd name="connsiteY3" fmla="*/ 177165 h 177164"/>
                      <a:gd name="connsiteX4" fmla="*/ 341948 w 368617"/>
                      <a:gd name="connsiteY4" fmla="*/ 145733 h 177164"/>
                      <a:gd name="connsiteX5" fmla="*/ 368618 w 368617"/>
                      <a:gd name="connsiteY5" fmla="*/ 0 h 177164"/>
                      <a:gd name="connsiteX6" fmla="*/ 0 w 368617"/>
                      <a:gd name="connsiteY6" fmla="*/ 0 h 1771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68617" h="177164">
                        <a:moveTo>
                          <a:pt x="0" y="0"/>
                        </a:moveTo>
                        <a:lnTo>
                          <a:pt x="26670" y="145733"/>
                        </a:lnTo>
                        <a:cubicBezTo>
                          <a:pt x="29528" y="163830"/>
                          <a:pt x="45720" y="177165"/>
                          <a:pt x="63817" y="177165"/>
                        </a:cubicBezTo>
                        <a:lnTo>
                          <a:pt x="304800" y="177165"/>
                        </a:lnTo>
                        <a:cubicBezTo>
                          <a:pt x="322898" y="177165"/>
                          <a:pt x="339090" y="163830"/>
                          <a:pt x="341948" y="145733"/>
                        </a:cubicBezTo>
                        <a:lnTo>
                          <a:pt x="368618" y="0"/>
                        </a:lnTo>
                        <a:cubicBezTo>
                          <a:pt x="260033" y="82867"/>
                          <a:pt x="109537" y="82867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555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57" name="フリーフォーム 56">
                    <a:extLst>
                      <a:ext uri="{FF2B5EF4-FFF2-40B4-BE49-F238E27FC236}">
                        <a16:creationId xmlns:a16="http://schemas.microsoft.com/office/drawing/2014/main" id="{75FCAF1A-1773-1499-1FC9-19B2462756A7}"/>
                      </a:ext>
                    </a:extLst>
                  </p:cNvPr>
                  <p:cNvSpPr/>
                  <p:nvPr/>
                </p:nvSpPr>
                <p:spPr>
                  <a:xfrm>
                    <a:off x="3873165" y="3735110"/>
                    <a:ext cx="137160" cy="270510"/>
                  </a:xfrm>
                  <a:custGeom>
                    <a:avLst/>
                    <a:gdLst>
                      <a:gd name="connsiteX0" fmla="*/ 38100 w 137160"/>
                      <a:gd name="connsiteY0" fmla="*/ 0 h 270510"/>
                      <a:gd name="connsiteX1" fmla="*/ 0 w 137160"/>
                      <a:gd name="connsiteY1" fmla="*/ 0 h 270510"/>
                      <a:gd name="connsiteX2" fmla="*/ 0 w 137160"/>
                      <a:gd name="connsiteY2" fmla="*/ 152400 h 270510"/>
                      <a:gd name="connsiteX3" fmla="*/ 5715 w 137160"/>
                      <a:gd name="connsiteY3" fmla="*/ 165735 h 270510"/>
                      <a:gd name="connsiteX4" fmla="*/ 110490 w 137160"/>
                      <a:gd name="connsiteY4" fmla="*/ 270510 h 270510"/>
                      <a:gd name="connsiteX5" fmla="*/ 137160 w 137160"/>
                      <a:gd name="connsiteY5" fmla="*/ 243840 h 270510"/>
                      <a:gd name="connsiteX6" fmla="*/ 38100 w 137160"/>
                      <a:gd name="connsiteY6" fmla="*/ 144780 h 270510"/>
                      <a:gd name="connsiteX7" fmla="*/ 38100 w 137160"/>
                      <a:gd name="connsiteY7" fmla="*/ 0 h 2705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37160" h="270510">
                        <a:moveTo>
                          <a:pt x="38100" y="0"/>
                        </a:moveTo>
                        <a:lnTo>
                          <a:pt x="0" y="0"/>
                        </a:lnTo>
                        <a:lnTo>
                          <a:pt x="0" y="152400"/>
                        </a:lnTo>
                        <a:cubicBezTo>
                          <a:pt x="0" y="157163"/>
                          <a:pt x="1905" y="161925"/>
                          <a:pt x="5715" y="165735"/>
                        </a:cubicBezTo>
                        <a:lnTo>
                          <a:pt x="110490" y="270510"/>
                        </a:lnTo>
                        <a:lnTo>
                          <a:pt x="137160" y="243840"/>
                        </a:lnTo>
                        <a:lnTo>
                          <a:pt x="38100" y="144780"/>
                        </a:lnTo>
                        <a:lnTo>
                          <a:pt x="38100" y="0"/>
                        </a:lnTo>
                        <a:close/>
                      </a:path>
                    </a:pathLst>
                  </a:custGeom>
                  <a:grpFill/>
                  <a:ln w="555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ja-JP" altLang="en-US"/>
                  </a:p>
                </p:txBody>
              </p:sp>
            </p:grpSp>
            <p:sp>
              <p:nvSpPr>
                <p:cNvPr id="53" name="円/楕円 52">
                  <a:extLst>
                    <a:ext uri="{FF2B5EF4-FFF2-40B4-BE49-F238E27FC236}">
                      <a16:creationId xmlns:a16="http://schemas.microsoft.com/office/drawing/2014/main" id="{4E7A4EB7-B8A8-0B74-D505-BDE943D4BD2D}"/>
                    </a:ext>
                  </a:extLst>
                </p:cNvPr>
                <p:cNvSpPr/>
                <p:nvPr/>
              </p:nvSpPr>
              <p:spPr>
                <a:xfrm>
                  <a:off x="3691257" y="3687261"/>
                  <a:ext cx="396000" cy="396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cxnSp>
            <p:nvCxnSpPr>
              <p:cNvPr id="51" name="直線矢印コネクタ 50">
                <a:extLst>
                  <a:ext uri="{FF2B5EF4-FFF2-40B4-BE49-F238E27FC236}">
                    <a16:creationId xmlns:a16="http://schemas.microsoft.com/office/drawing/2014/main" id="{B6CAD2E3-0A1E-431A-D594-29AE765B2BC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93855" y="4313209"/>
                <a:ext cx="0" cy="149380"/>
              </a:xfrm>
              <a:prstGeom prst="straightConnector1">
                <a:avLst/>
              </a:prstGeom>
              <a:ln w="25400">
                <a:solidFill>
                  <a:srgbClr val="00B050"/>
                </a:solidFill>
                <a:tailEnd type="none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テキスト ボックス 84">
                  <a:extLst>
                    <a:ext uri="{FF2B5EF4-FFF2-40B4-BE49-F238E27FC236}">
                      <a16:creationId xmlns:a16="http://schemas.microsoft.com/office/drawing/2014/main" id="{4CD68289-0695-9C85-FB1A-44E788C5BE30}"/>
                    </a:ext>
                  </a:extLst>
                </p:cNvPr>
                <p:cNvSpPr txBox="1"/>
                <p:nvPr/>
              </p:nvSpPr>
              <p:spPr>
                <a:xfrm>
                  <a:off x="2950357" y="5269780"/>
                  <a:ext cx="43403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d>
                          <m:dPr>
                            <m:begChr m:val=""/>
                            <m:endChr m:val="⟩"/>
                            <m:ctrlPr>
                              <a:rPr kumimoji="1" lang="ja-JP" altLang="en-US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/>
                        </m:d>
                      </m:oMath>
                    </m:oMathPara>
                  </a14:m>
                  <a:endParaRPr kumimoji="1" lang="ja-JP" altLang="en-US"/>
                </a:p>
              </p:txBody>
            </p:sp>
          </mc:Choice>
          <mc:Fallback xmlns="">
            <p:sp>
              <p:nvSpPr>
                <p:cNvPr id="85" name="テキスト ボックス 84">
                  <a:extLst>
                    <a:ext uri="{FF2B5EF4-FFF2-40B4-BE49-F238E27FC236}">
                      <a16:creationId xmlns:a16="http://schemas.microsoft.com/office/drawing/2014/main" id="{4CC92330-D4EF-7669-AA5D-D15A9B3A084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50357" y="5269780"/>
                  <a:ext cx="434030" cy="276999"/>
                </a:xfrm>
                <a:prstGeom prst="rect">
                  <a:avLst/>
                </a:prstGeom>
                <a:blipFill>
                  <a:blip r:embed="rId8"/>
                  <a:stretch>
                    <a:fillRect l="-20000" t="-160870" r="-68571" b="-230435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1" name="グループ化 90">
            <a:extLst>
              <a:ext uri="{FF2B5EF4-FFF2-40B4-BE49-F238E27FC236}">
                <a16:creationId xmlns:a16="http://schemas.microsoft.com/office/drawing/2014/main" id="{A93C101C-6316-07E2-2806-0A4D2E3C6D7E}"/>
              </a:ext>
            </a:extLst>
          </p:cNvPr>
          <p:cNvGrpSpPr/>
          <p:nvPr/>
        </p:nvGrpSpPr>
        <p:grpSpPr>
          <a:xfrm>
            <a:off x="1121571" y="4788888"/>
            <a:ext cx="434030" cy="296870"/>
            <a:chOff x="1121571" y="5269780"/>
            <a:chExt cx="434030" cy="296870"/>
          </a:xfrm>
        </p:grpSpPr>
        <p:grpSp>
          <p:nvGrpSpPr>
            <p:cNvPr id="58" name="グループ化 57">
              <a:extLst>
                <a:ext uri="{FF2B5EF4-FFF2-40B4-BE49-F238E27FC236}">
                  <a16:creationId xmlns:a16="http://schemas.microsoft.com/office/drawing/2014/main" id="{566C5584-57D3-73F1-0E17-4DD41ED6B0BD}"/>
                </a:ext>
              </a:extLst>
            </p:cNvPr>
            <p:cNvGrpSpPr/>
            <p:nvPr/>
          </p:nvGrpSpPr>
          <p:grpSpPr>
            <a:xfrm>
              <a:off x="1228883" y="5279152"/>
              <a:ext cx="195799" cy="287498"/>
              <a:chOff x="774898" y="3960822"/>
              <a:chExt cx="335914" cy="493233"/>
            </a:xfrm>
          </p:grpSpPr>
          <p:grpSp>
            <p:nvGrpSpPr>
              <p:cNvPr id="59" name="グループ化 58">
                <a:extLst>
                  <a:ext uri="{FF2B5EF4-FFF2-40B4-BE49-F238E27FC236}">
                    <a16:creationId xmlns:a16="http://schemas.microsoft.com/office/drawing/2014/main" id="{90D4F190-E82D-C7C7-E0CA-9B5C5F0D2AE3}"/>
                  </a:ext>
                </a:extLst>
              </p:cNvPr>
              <p:cNvGrpSpPr/>
              <p:nvPr/>
            </p:nvGrpSpPr>
            <p:grpSpPr>
              <a:xfrm>
                <a:off x="774898" y="3960822"/>
                <a:ext cx="335914" cy="493233"/>
                <a:chOff x="3587415" y="3468410"/>
                <a:chExt cx="571500" cy="839152"/>
              </a:xfrm>
              <a:solidFill>
                <a:srgbClr val="00B050"/>
              </a:solidFill>
            </p:grpSpPr>
            <p:grpSp>
              <p:nvGrpSpPr>
                <p:cNvPr id="61" name="グラフィックス 50" descr="腕時計 単色塗りつぶし">
                  <a:extLst>
                    <a:ext uri="{FF2B5EF4-FFF2-40B4-BE49-F238E27FC236}">
                      <a16:creationId xmlns:a16="http://schemas.microsoft.com/office/drawing/2014/main" id="{8469CDFA-F3F5-543C-6C44-2EF7ACE9ABD3}"/>
                    </a:ext>
                  </a:extLst>
                </p:cNvPr>
                <p:cNvGrpSpPr/>
                <p:nvPr/>
              </p:nvGrpSpPr>
              <p:grpSpPr>
                <a:xfrm>
                  <a:off x="3587415" y="3468410"/>
                  <a:ext cx="571500" cy="839152"/>
                  <a:chOff x="3587415" y="3468410"/>
                  <a:chExt cx="571500" cy="839152"/>
                </a:xfrm>
                <a:grpFill/>
              </p:grpSpPr>
              <p:sp>
                <p:nvSpPr>
                  <p:cNvPr id="63" name="フリーフォーム 62">
                    <a:extLst>
                      <a:ext uri="{FF2B5EF4-FFF2-40B4-BE49-F238E27FC236}">
                        <a16:creationId xmlns:a16="http://schemas.microsoft.com/office/drawing/2014/main" id="{9B496E8C-5E4B-18A6-891C-DE160B756671}"/>
                      </a:ext>
                    </a:extLst>
                  </p:cNvPr>
                  <p:cNvSpPr/>
                  <p:nvPr/>
                </p:nvSpPr>
                <p:spPr>
                  <a:xfrm>
                    <a:off x="3587415" y="3620810"/>
                    <a:ext cx="571500" cy="533400"/>
                  </a:xfrm>
                  <a:custGeom>
                    <a:avLst/>
                    <a:gdLst>
                      <a:gd name="connsiteX0" fmla="*/ 304800 w 571500"/>
                      <a:gd name="connsiteY0" fmla="*/ 0 h 533400"/>
                      <a:gd name="connsiteX1" fmla="*/ 42863 w 571500"/>
                      <a:gd name="connsiteY1" fmla="*/ 219075 h 533400"/>
                      <a:gd name="connsiteX2" fmla="*/ 19050 w 571500"/>
                      <a:gd name="connsiteY2" fmla="*/ 219075 h 533400"/>
                      <a:gd name="connsiteX3" fmla="*/ 0 w 571500"/>
                      <a:gd name="connsiteY3" fmla="*/ 238125 h 533400"/>
                      <a:gd name="connsiteX4" fmla="*/ 0 w 571500"/>
                      <a:gd name="connsiteY4" fmla="*/ 276225 h 533400"/>
                      <a:gd name="connsiteX5" fmla="*/ 19050 w 571500"/>
                      <a:gd name="connsiteY5" fmla="*/ 295275 h 533400"/>
                      <a:gd name="connsiteX6" fmla="*/ 40005 w 571500"/>
                      <a:gd name="connsiteY6" fmla="*/ 295275 h 533400"/>
                      <a:gd name="connsiteX7" fmla="*/ 304800 w 571500"/>
                      <a:gd name="connsiteY7" fmla="*/ 533400 h 533400"/>
                      <a:gd name="connsiteX8" fmla="*/ 571500 w 571500"/>
                      <a:gd name="connsiteY8" fmla="*/ 266700 h 533400"/>
                      <a:gd name="connsiteX9" fmla="*/ 304800 w 571500"/>
                      <a:gd name="connsiteY9" fmla="*/ 0 h 533400"/>
                      <a:gd name="connsiteX10" fmla="*/ 304800 w 571500"/>
                      <a:gd name="connsiteY10" fmla="*/ 476250 h 533400"/>
                      <a:gd name="connsiteX11" fmla="*/ 95250 w 571500"/>
                      <a:gd name="connsiteY11" fmla="*/ 266700 h 533400"/>
                      <a:gd name="connsiteX12" fmla="*/ 304800 w 571500"/>
                      <a:gd name="connsiteY12" fmla="*/ 57150 h 533400"/>
                      <a:gd name="connsiteX13" fmla="*/ 514350 w 571500"/>
                      <a:gd name="connsiteY13" fmla="*/ 266700 h 533400"/>
                      <a:gd name="connsiteX14" fmla="*/ 304800 w 571500"/>
                      <a:gd name="connsiteY14" fmla="*/ 476250 h 533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571500" h="533400">
                        <a:moveTo>
                          <a:pt x="304800" y="0"/>
                        </a:moveTo>
                        <a:cubicBezTo>
                          <a:pt x="173355" y="0"/>
                          <a:pt x="64770" y="94298"/>
                          <a:pt x="42863" y="219075"/>
                        </a:cubicBezTo>
                        <a:lnTo>
                          <a:pt x="19050" y="219075"/>
                        </a:lnTo>
                        <a:cubicBezTo>
                          <a:pt x="8572" y="219075"/>
                          <a:pt x="0" y="227648"/>
                          <a:pt x="0" y="238125"/>
                        </a:cubicBezTo>
                        <a:lnTo>
                          <a:pt x="0" y="276225"/>
                        </a:lnTo>
                        <a:cubicBezTo>
                          <a:pt x="0" y="286703"/>
                          <a:pt x="8572" y="295275"/>
                          <a:pt x="19050" y="295275"/>
                        </a:cubicBezTo>
                        <a:lnTo>
                          <a:pt x="40005" y="295275"/>
                        </a:lnTo>
                        <a:cubicBezTo>
                          <a:pt x="54293" y="429578"/>
                          <a:pt x="166688" y="533400"/>
                          <a:pt x="304800" y="533400"/>
                        </a:cubicBezTo>
                        <a:cubicBezTo>
                          <a:pt x="452438" y="533400"/>
                          <a:pt x="571500" y="414338"/>
                          <a:pt x="571500" y="266700"/>
                        </a:cubicBezTo>
                        <a:cubicBezTo>
                          <a:pt x="571500" y="119063"/>
                          <a:pt x="452438" y="0"/>
                          <a:pt x="304800" y="0"/>
                        </a:cubicBezTo>
                        <a:close/>
                        <a:moveTo>
                          <a:pt x="304800" y="476250"/>
                        </a:moveTo>
                        <a:cubicBezTo>
                          <a:pt x="188595" y="476250"/>
                          <a:pt x="95250" y="382905"/>
                          <a:pt x="95250" y="266700"/>
                        </a:cubicBezTo>
                        <a:cubicBezTo>
                          <a:pt x="95250" y="150495"/>
                          <a:pt x="188595" y="57150"/>
                          <a:pt x="304800" y="57150"/>
                        </a:cubicBezTo>
                        <a:cubicBezTo>
                          <a:pt x="421005" y="57150"/>
                          <a:pt x="514350" y="150495"/>
                          <a:pt x="514350" y="266700"/>
                        </a:cubicBezTo>
                        <a:cubicBezTo>
                          <a:pt x="514350" y="382905"/>
                          <a:pt x="421005" y="476250"/>
                          <a:pt x="304800" y="476250"/>
                        </a:cubicBezTo>
                        <a:close/>
                      </a:path>
                    </a:pathLst>
                  </a:custGeom>
                  <a:grpFill/>
                  <a:ln w="555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64" name="フリーフォーム 63">
                    <a:extLst>
                      <a:ext uri="{FF2B5EF4-FFF2-40B4-BE49-F238E27FC236}">
                        <a16:creationId xmlns:a16="http://schemas.microsoft.com/office/drawing/2014/main" id="{9D4C133A-4443-E9FF-962C-4D90194D2F16}"/>
                      </a:ext>
                    </a:extLst>
                  </p:cNvPr>
                  <p:cNvSpPr/>
                  <p:nvPr/>
                </p:nvSpPr>
                <p:spPr>
                  <a:xfrm>
                    <a:off x="3707430" y="3468410"/>
                    <a:ext cx="369570" cy="177165"/>
                  </a:xfrm>
                  <a:custGeom>
                    <a:avLst/>
                    <a:gdLst>
                      <a:gd name="connsiteX0" fmla="*/ 369570 w 369570"/>
                      <a:gd name="connsiteY0" fmla="*/ 176213 h 177165"/>
                      <a:gd name="connsiteX1" fmla="*/ 342900 w 369570"/>
                      <a:gd name="connsiteY1" fmla="*/ 31433 h 177165"/>
                      <a:gd name="connsiteX2" fmla="*/ 305753 w 369570"/>
                      <a:gd name="connsiteY2" fmla="*/ 0 h 177165"/>
                      <a:gd name="connsiteX3" fmla="*/ 63817 w 369570"/>
                      <a:gd name="connsiteY3" fmla="*/ 0 h 177165"/>
                      <a:gd name="connsiteX4" fmla="*/ 26670 w 369570"/>
                      <a:gd name="connsiteY4" fmla="*/ 31433 h 177165"/>
                      <a:gd name="connsiteX5" fmla="*/ 0 w 369570"/>
                      <a:gd name="connsiteY5" fmla="*/ 177165 h 177165"/>
                      <a:gd name="connsiteX6" fmla="*/ 369570 w 369570"/>
                      <a:gd name="connsiteY6" fmla="*/ 176213 h 1771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69570" h="177165">
                        <a:moveTo>
                          <a:pt x="369570" y="176213"/>
                        </a:moveTo>
                        <a:lnTo>
                          <a:pt x="342900" y="31433"/>
                        </a:lnTo>
                        <a:cubicBezTo>
                          <a:pt x="340043" y="13335"/>
                          <a:pt x="323850" y="0"/>
                          <a:pt x="305753" y="0"/>
                        </a:cubicBezTo>
                        <a:lnTo>
                          <a:pt x="63817" y="0"/>
                        </a:lnTo>
                        <a:cubicBezTo>
                          <a:pt x="45720" y="0"/>
                          <a:pt x="29528" y="13335"/>
                          <a:pt x="26670" y="31433"/>
                        </a:cubicBezTo>
                        <a:lnTo>
                          <a:pt x="0" y="177165"/>
                        </a:lnTo>
                        <a:cubicBezTo>
                          <a:pt x="109537" y="93345"/>
                          <a:pt x="260033" y="93345"/>
                          <a:pt x="369570" y="176213"/>
                        </a:cubicBezTo>
                        <a:close/>
                      </a:path>
                    </a:pathLst>
                  </a:custGeom>
                  <a:grpFill/>
                  <a:ln w="555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65" name="フリーフォーム 64">
                    <a:extLst>
                      <a:ext uri="{FF2B5EF4-FFF2-40B4-BE49-F238E27FC236}">
                        <a16:creationId xmlns:a16="http://schemas.microsoft.com/office/drawing/2014/main" id="{81A1ED0D-D4A0-86BC-CB17-29B3C2F3DB5F}"/>
                      </a:ext>
                    </a:extLst>
                  </p:cNvPr>
                  <p:cNvSpPr/>
                  <p:nvPr/>
                </p:nvSpPr>
                <p:spPr>
                  <a:xfrm>
                    <a:off x="3707430" y="4130397"/>
                    <a:ext cx="368617" cy="177164"/>
                  </a:xfrm>
                  <a:custGeom>
                    <a:avLst/>
                    <a:gdLst>
                      <a:gd name="connsiteX0" fmla="*/ 0 w 368617"/>
                      <a:gd name="connsiteY0" fmla="*/ 0 h 177164"/>
                      <a:gd name="connsiteX1" fmla="*/ 26670 w 368617"/>
                      <a:gd name="connsiteY1" fmla="*/ 145733 h 177164"/>
                      <a:gd name="connsiteX2" fmla="*/ 63817 w 368617"/>
                      <a:gd name="connsiteY2" fmla="*/ 177165 h 177164"/>
                      <a:gd name="connsiteX3" fmla="*/ 304800 w 368617"/>
                      <a:gd name="connsiteY3" fmla="*/ 177165 h 177164"/>
                      <a:gd name="connsiteX4" fmla="*/ 341948 w 368617"/>
                      <a:gd name="connsiteY4" fmla="*/ 145733 h 177164"/>
                      <a:gd name="connsiteX5" fmla="*/ 368618 w 368617"/>
                      <a:gd name="connsiteY5" fmla="*/ 0 h 177164"/>
                      <a:gd name="connsiteX6" fmla="*/ 0 w 368617"/>
                      <a:gd name="connsiteY6" fmla="*/ 0 h 1771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68617" h="177164">
                        <a:moveTo>
                          <a:pt x="0" y="0"/>
                        </a:moveTo>
                        <a:lnTo>
                          <a:pt x="26670" y="145733"/>
                        </a:lnTo>
                        <a:cubicBezTo>
                          <a:pt x="29528" y="163830"/>
                          <a:pt x="45720" y="177165"/>
                          <a:pt x="63817" y="177165"/>
                        </a:cubicBezTo>
                        <a:lnTo>
                          <a:pt x="304800" y="177165"/>
                        </a:lnTo>
                        <a:cubicBezTo>
                          <a:pt x="322898" y="177165"/>
                          <a:pt x="339090" y="163830"/>
                          <a:pt x="341948" y="145733"/>
                        </a:cubicBezTo>
                        <a:lnTo>
                          <a:pt x="368618" y="0"/>
                        </a:lnTo>
                        <a:cubicBezTo>
                          <a:pt x="260033" y="82867"/>
                          <a:pt x="109537" y="82867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555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66" name="フリーフォーム 65">
                    <a:extLst>
                      <a:ext uri="{FF2B5EF4-FFF2-40B4-BE49-F238E27FC236}">
                        <a16:creationId xmlns:a16="http://schemas.microsoft.com/office/drawing/2014/main" id="{906A35C7-08E2-BD0D-C483-A7A43DBF4CAB}"/>
                      </a:ext>
                    </a:extLst>
                  </p:cNvPr>
                  <p:cNvSpPr/>
                  <p:nvPr/>
                </p:nvSpPr>
                <p:spPr>
                  <a:xfrm>
                    <a:off x="3873165" y="3735110"/>
                    <a:ext cx="137160" cy="270510"/>
                  </a:xfrm>
                  <a:custGeom>
                    <a:avLst/>
                    <a:gdLst>
                      <a:gd name="connsiteX0" fmla="*/ 38100 w 137160"/>
                      <a:gd name="connsiteY0" fmla="*/ 0 h 270510"/>
                      <a:gd name="connsiteX1" fmla="*/ 0 w 137160"/>
                      <a:gd name="connsiteY1" fmla="*/ 0 h 270510"/>
                      <a:gd name="connsiteX2" fmla="*/ 0 w 137160"/>
                      <a:gd name="connsiteY2" fmla="*/ 152400 h 270510"/>
                      <a:gd name="connsiteX3" fmla="*/ 5715 w 137160"/>
                      <a:gd name="connsiteY3" fmla="*/ 165735 h 270510"/>
                      <a:gd name="connsiteX4" fmla="*/ 110490 w 137160"/>
                      <a:gd name="connsiteY4" fmla="*/ 270510 h 270510"/>
                      <a:gd name="connsiteX5" fmla="*/ 137160 w 137160"/>
                      <a:gd name="connsiteY5" fmla="*/ 243840 h 270510"/>
                      <a:gd name="connsiteX6" fmla="*/ 38100 w 137160"/>
                      <a:gd name="connsiteY6" fmla="*/ 144780 h 270510"/>
                      <a:gd name="connsiteX7" fmla="*/ 38100 w 137160"/>
                      <a:gd name="connsiteY7" fmla="*/ 0 h 2705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37160" h="270510">
                        <a:moveTo>
                          <a:pt x="38100" y="0"/>
                        </a:moveTo>
                        <a:lnTo>
                          <a:pt x="0" y="0"/>
                        </a:lnTo>
                        <a:lnTo>
                          <a:pt x="0" y="152400"/>
                        </a:lnTo>
                        <a:cubicBezTo>
                          <a:pt x="0" y="157163"/>
                          <a:pt x="1905" y="161925"/>
                          <a:pt x="5715" y="165735"/>
                        </a:cubicBezTo>
                        <a:lnTo>
                          <a:pt x="110490" y="270510"/>
                        </a:lnTo>
                        <a:lnTo>
                          <a:pt x="137160" y="243840"/>
                        </a:lnTo>
                        <a:lnTo>
                          <a:pt x="38100" y="144780"/>
                        </a:lnTo>
                        <a:lnTo>
                          <a:pt x="38100" y="0"/>
                        </a:lnTo>
                        <a:close/>
                      </a:path>
                    </a:pathLst>
                  </a:custGeom>
                  <a:grpFill/>
                  <a:ln w="555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ja-JP" altLang="en-US"/>
                  </a:p>
                </p:txBody>
              </p:sp>
            </p:grpSp>
            <p:sp>
              <p:nvSpPr>
                <p:cNvPr id="62" name="円/楕円 61">
                  <a:extLst>
                    <a:ext uri="{FF2B5EF4-FFF2-40B4-BE49-F238E27FC236}">
                      <a16:creationId xmlns:a16="http://schemas.microsoft.com/office/drawing/2014/main" id="{CEFD5325-4E49-D488-DEF4-8163B87FCB75}"/>
                    </a:ext>
                  </a:extLst>
                </p:cNvPr>
                <p:cNvSpPr/>
                <p:nvPr/>
              </p:nvSpPr>
              <p:spPr>
                <a:xfrm>
                  <a:off x="3691257" y="3687261"/>
                  <a:ext cx="396000" cy="396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cxnSp>
            <p:nvCxnSpPr>
              <p:cNvPr id="60" name="直線矢印コネクタ 59">
                <a:extLst>
                  <a:ext uri="{FF2B5EF4-FFF2-40B4-BE49-F238E27FC236}">
                    <a16:creationId xmlns:a16="http://schemas.microsoft.com/office/drawing/2014/main" id="{30E52C2F-86B2-5ECA-CC17-045C5AC7029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55082" y="4066592"/>
                <a:ext cx="0" cy="149380"/>
              </a:xfrm>
              <a:prstGeom prst="straightConnector1">
                <a:avLst/>
              </a:prstGeom>
              <a:ln w="25400">
                <a:solidFill>
                  <a:srgbClr val="00B050"/>
                </a:solidFill>
                <a:tailEnd type="none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テキスト ボックス 85">
                  <a:extLst>
                    <a:ext uri="{FF2B5EF4-FFF2-40B4-BE49-F238E27FC236}">
                      <a16:creationId xmlns:a16="http://schemas.microsoft.com/office/drawing/2014/main" id="{C7A96DC9-21EE-AFAF-94C9-A9A89924B56B}"/>
                    </a:ext>
                  </a:extLst>
                </p:cNvPr>
                <p:cNvSpPr txBox="1"/>
                <p:nvPr/>
              </p:nvSpPr>
              <p:spPr>
                <a:xfrm>
                  <a:off x="1121571" y="5269780"/>
                  <a:ext cx="43403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d>
                          <m:dPr>
                            <m:begChr m:val=""/>
                            <m:endChr m:val="⟩"/>
                            <m:ctrlPr>
                              <a:rPr kumimoji="1" lang="ja-JP" altLang="en-US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/>
                        </m:d>
                      </m:oMath>
                    </m:oMathPara>
                  </a14:m>
                  <a:endParaRPr kumimoji="1" lang="ja-JP" altLang="en-US"/>
                </a:p>
              </p:txBody>
            </p:sp>
          </mc:Choice>
          <mc:Fallback xmlns="">
            <p:sp>
              <p:nvSpPr>
                <p:cNvPr id="86" name="テキスト ボックス 85">
                  <a:extLst>
                    <a:ext uri="{FF2B5EF4-FFF2-40B4-BE49-F238E27FC236}">
                      <a16:creationId xmlns:a16="http://schemas.microsoft.com/office/drawing/2014/main" id="{D2BFCCA8-557E-B4A0-9E2D-24AD6DF0AF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21571" y="5269780"/>
                  <a:ext cx="434030" cy="276999"/>
                </a:xfrm>
                <a:prstGeom prst="rect">
                  <a:avLst/>
                </a:prstGeom>
                <a:blipFill>
                  <a:blip r:embed="rId9"/>
                  <a:stretch>
                    <a:fillRect l="-22857" t="-168182" r="-65714" b="-245455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0" name="グループ化 89">
            <a:extLst>
              <a:ext uri="{FF2B5EF4-FFF2-40B4-BE49-F238E27FC236}">
                <a16:creationId xmlns:a16="http://schemas.microsoft.com/office/drawing/2014/main" id="{7866A7CE-0B82-9430-09E3-F049DEFFD7F5}"/>
              </a:ext>
            </a:extLst>
          </p:cNvPr>
          <p:cNvGrpSpPr/>
          <p:nvPr/>
        </p:nvGrpSpPr>
        <p:grpSpPr>
          <a:xfrm>
            <a:off x="1121571" y="3152348"/>
            <a:ext cx="434030" cy="291801"/>
            <a:chOff x="1121571" y="2799913"/>
            <a:chExt cx="434030" cy="291801"/>
          </a:xfrm>
        </p:grpSpPr>
        <p:grpSp>
          <p:nvGrpSpPr>
            <p:cNvPr id="76" name="グループ化 75">
              <a:extLst>
                <a:ext uri="{FF2B5EF4-FFF2-40B4-BE49-F238E27FC236}">
                  <a16:creationId xmlns:a16="http://schemas.microsoft.com/office/drawing/2014/main" id="{C5BF190A-2E0D-B308-C695-6A79C9CC7188}"/>
                </a:ext>
              </a:extLst>
            </p:cNvPr>
            <p:cNvGrpSpPr/>
            <p:nvPr/>
          </p:nvGrpSpPr>
          <p:grpSpPr>
            <a:xfrm>
              <a:off x="1223821" y="2804216"/>
              <a:ext cx="195799" cy="287498"/>
              <a:chOff x="1142110" y="1926939"/>
              <a:chExt cx="335914" cy="493233"/>
            </a:xfrm>
          </p:grpSpPr>
          <p:grpSp>
            <p:nvGrpSpPr>
              <p:cNvPr id="77" name="グループ化 76">
                <a:extLst>
                  <a:ext uri="{FF2B5EF4-FFF2-40B4-BE49-F238E27FC236}">
                    <a16:creationId xmlns:a16="http://schemas.microsoft.com/office/drawing/2014/main" id="{1FAA2FE4-1BB2-2A20-906C-E4655BFBF917}"/>
                  </a:ext>
                </a:extLst>
              </p:cNvPr>
              <p:cNvGrpSpPr/>
              <p:nvPr/>
            </p:nvGrpSpPr>
            <p:grpSpPr>
              <a:xfrm>
                <a:off x="1142110" y="1926939"/>
                <a:ext cx="335914" cy="493233"/>
                <a:chOff x="3587415" y="3468410"/>
                <a:chExt cx="571500" cy="839152"/>
              </a:xfrm>
              <a:solidFill>
                <a:srgbClr val="00B050"/>
              </a:solidFill>
            </p:grpSpPr>
            <p:grpSp>
              <p:nvGrpSpPr>
                <p:cNvPr id="79" name="グラフィックス 50" descr="腕時計 単色塗りつぶし">
                  <a:extLst>
                    <a:ext uri="{FF2B5EF4-FFF2-40B4-BE49-F238E27FC236}">
                      <a16:creationId xmlns:a16="http://schemas.microsoft.com/office/drawing/2014/main" id="{D97E78C9-F0CA-A950-79D9-9584AA3DAEBF}"/>
                    </a:ext>
                  </a:extLst>
                </p:cNvPr>
                <p:cNvGrpSpPr/>
                <p:nvPr/>
              </p:nvGrpSpPr>
              <p:grpSpPr>
                <a:xfrm>
                  <a:off x="3587415" y="3468410"/>
                  <a:ext cx="571500" cy="839152"/>
                  <a:chOff x="3587415" y="3468410"/>
                  <a:chExt cx="571500" cy="839152"/>
                </a:xfrm>
                <a:grpFill/>
              </p:grpSpPr>
              <p:sp>
                <p:nvSpPr>
                  <p:cNvPr id="81" name="フリーフォーム 80">
                    <a:extLst>
                      <a:ext uri="{FF2B5EF4-FFF2-40B4-BE49-F238E27FC236}">
                        <a16:creationId xmlns:a16="http://schemas.microsoft.com/office/drawing/2014/main" id="{14203FD7-AE28-EBA1-B3EE-A35B8CEE764F}"/>
                      </a:ext>
                    </a:extLst>
                  </p:cNvPr>
                  <p:cNvSpPr/>
                  <p:nvPr/>
                </p:nvSpPr>
                <p:spPr>
                  <a:xfrm>
                    <a:off x="3587415" y="3620810"/>
                    <a:ext cx="571500" cy="533400"/>
                  </a:xfrm>
                  <a:custGeom>
                    <a:avLst/>
                    <a:gdLst>
                      <a:gd name="connsiteX0" fmla="*/ 304800 w 571500"/>
                      <a:gd name="connsiteY0" fmla="*/ 0 h 533400"/>
                      <a:gd name="connsiteX1" fmla="*/ 42863 w 571500"/>
                      <a:gd name="connsiteY1" fmla="*/ 219075 h 533400"/>
                      <a:gd name="connsiteX2" fmla="*/ 19050 w 571500"/>
                      <a:gd name="connsiteY2" fmla="*/ 219075 h 533400"/>
                      <a:gd name="connsiteX3" fmla="*/ 0 w 571500"/>
                      <a:gd name="connsiteY3" fmla="*/ 238125 h 533400"/>
                      <a:gd name="connsiteX4" fmla="*/ 0 w 571500"/>
                      <a:gd name="connsiteY4" fmla="*/ 276225 h 533400"/>
                      <a:gd name="connsiteX5" fmla="*/ 19050 w 571500"/>
                      <a:gd name="connsiteY5" fmla="*/ 295275 h 533400"/>
                      <a:gd name="connsiteX6" fmla="*/ 40005 w 571500"/>
                      <a:gd name="connsiteY6" fmla="*/ 295275 h 533400"/>
                      <a:gd name="connsiteX7" fmla="*/ 304800 w 571500"/>
                      <a:gd name="connsiteY7" fmla="*/ 533400 h 533400"/>
                      <a:gd name="connsiteX8" fmla="*/ 571500 w 571500"/>
                      <a:gd name="connsiteY8" fmla="*/ 266700 h 533400"/>
                      <a:gd name="connsiteX9" fmla="*/ 304800 w 571500"/>
                      <a:gd name="connsiteY9" fmla="*/ 0 h 533400"/>
                      <a:gd name="connsiteX10" fmla="*/ 304800 w 571500"/>
                      <a:gd name="connsiteY10" fmla="*/ 476250 h 533400"/>
                      <a:gd name="connsiteX11" fmla="*/ 95250 w 571500"/>
                      <a:gd name="connsiteY11" fmla="*/ 266700 h 533400"/>
                      <a:gd name="connsiteX12" fmla="*/ 304800 w 571500"/>
                      <a:gd name="connsiteY12" fmla="*/ 57150 h 533400"/>
                      <a:gd name="connsiteX13" fmla="*/ 514350 w 571500"/>
                      <a:gd name="connsiteY13" fmla="*/ 266700 h 533400"/>
                      <a:gd name="connsiteX14" fmla="*/ 304800 w 571500"/>
                      <a:gd name="connsiteY14" fmla="*/ 476250 h 533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571500" h="533400">
                        <a:moveTo>
                          <a:pt x="304800" y="0"/>
                        </a:moveTo>
                        <a:cubicBezTo>
                          <a:pt x="173355" y="0"/>
                          <a:pt x="64770" y="94298"/>
                          <a:pt x="42863" y="219075"/>
                        </a:cubicBezTo>
                        <a:lnTo>
                          <a:pt x="19050" y="219075"/>
                        </a:lnTo>
                        <a:cubicBezTo>
                          <a:pt x="8572" y="219075"/>
                          <a:pt x="0" y="227648"/>
                          <a:pt x="0" y="238125"/>
                        </a:cubicBezTo>
                        <a:lnTo>
                          <a:pt x="0" y="276225"/>
                        </a:lnTo>
                        <a:cubicBezTo>
                          <a:pt x="0" y="286703"/>
                          <a:pt x="8572" y="295275"/>
                          <a:pt x="19050" y="295275"/>
                        </a:cubicBezTo>
                        <a:lnTo>
                          <a:pt x="40005" y="295275"/>
                        </a:lnTo>
                        <a:cubicBezTo>
                          <a:pt x="54293" y="429578"/>
                          <a:pt x="166688" y="533400"/>
                          <a:pt x="304800" y="533400"/>
                        </a:cubicBezTo>
                        <a:cubicBezTo>
                          <a:pt x="452438" y="533400"/>
                          <a:pt x="571500" y="414338"/>
                          <a:pt x="571500" y="266700"/>
                        </a:cubicBezTo>
                        <a:cubicBezTo>
                          <a:pt x="571500" y="119063"/>
                          <a:pt x="452438" y="0"/>
                          <a:pt x="304800" y="0"/>
                        </a:cubicBezTo>
                        <a:close/>
                        <a:moveTo>
                          <a:pt x="304800" y="476250"/>
                        </a:moveTo>
                        <a:cubicBezTo>
                          <a:pt x="188595" y="476250"/>
                          <a:pt x="95250" y="382905"/>
                          <a:pt x="95250" y="266700"/>
                        </a:cubicBezTo>
                        <a:cubicBezTo>
                          <a:pt x="95250" y="150495"/>
                          <a:pt x="188595" y="57150"/>
                          <a:pt x="304800" y="57150"/>
                        </a:cubicBezTo>
                        <a:cubicBezTo>
                          <a:pt x="421005" y="57150"/>
                          <a:pt x="514350" y="150495"/>
                          <a:pt x="514350" y="266700"/>
                        </a:cubicBezTo>
                        <a:cubicBezTo>
                          <a:pt x="514350" y="382905"/>
                          <a:pt x="421005" y="476250"/>
                          <a:pt x="304800" y="476250"/>
                        </a:cubicBezTo>
                        <a:close/>
                      </a:path>
                    </a:pathLst>
                  </a:custGeom>
                  <a:solidFill>
                    <a:srgbClr val="FF0000"/>
                  </a:solidFill>
                  <a:ln w="555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82" name="フリーフォーム 81">
                    <a:extLst>
                      <a:ext uri="{FF2B5EF4-FFF2-40B4-BE49-F238E27FC236}">
                        <a16:creationId xmlns:a16="http://schemas.microsoft.com/office/drawing/2014/main" id="{3CA7AC7F-1ED0-7252-F5F2-E47A252EBACB}"/>
                      </a:ext>
                    </a:extLst>
                  </p:cNvPr>
                  <p:cNvSpPr/>
                  <p:nvPr/>
                </p:nvSpPr>
                <p:spPr>
                  <a:xfrm>
                    <a:off x="3707430" y="3468410"/>
                    <a:ext cx="369570" cy="177165"/>
                  </a:xfrm>
                  <a:custGeom>
                    <a:avLst/>
                    <a:gdLst>
                      <a:gd name="connsiteX0" fmla="*/ 369570 w 369570"/>
                      <a:gd name="connsiteY0" fmla="*/ 176213 h 177165"/>
                      <a:gd name="connsiteX1" fmla="*/ 342900 w 369570"/>
                      <a:gd name="connsiteY1" fmla="*/ 31433 h 177165"/>
                      <a:gd name="connsiteX2" fmla="*/ 305753 w 369570"/>
                      <a:gd name="connsiteY2" fmla="*/ 0 h 177165"/>
                      <a:gd name="connsiteX3" fmla="*/ 63817 w 369570"/>
                      <a:gd name="connsiteY3" fmla="*/ 0 h 177165"/>
                      <a:gd name="connsiteX4" fmla="*/ 26670 w 369570"/>
                      <a:gd name="connsiteY4" fmla="*/ 31433 h 177165"/>
                      <a:gd name="connsiteX5" fmla="*/ 0 w 369570"/>
                      <a:gd name="connsiteY5" fmla="*/ 177165 h 177165"/>
                      <a:gd name="connsiteX6" fmla="*/ 369570 w 369570"/>
                      <a:gd name="connsiteY6" fmla="*/ 176213 h 1771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69570" h="177165">
                        <a:moveTo>
                          <a:pt x="369570" y="176213"/>
                        </a:moveTo>
                        <a:lnTo>
                          <a:pt x="342900" y="31433"/>
                        </a:lnTo>
                        <a:cubicBezTo>
                          <a:pt x="340043" y="13335"/>
                          <a:pt x="323850" y="0"/>
                          <a:pt x="305753" y="0"/>
                        </a:cubicBezTo>
                        <a:lnTo>
                          <a:pt x="63817" y="0"/>
                        </a:lnTo>
                        <a:cubicBezTo>
                          <a:pt x="45720" y="0"/>
                          <a:pt x="29528" y="13335"/>
                          <a:pt x="26670" y="31433"/>
                        </a:cubicBezTo>
                        <a:lnTo>
                          <a:pt x="0" y="177165"/>
                        </a:lnTo>
                        <a:cubicBezTo>
                          <a:pt x="109537" y="93345"/>
                          <a:pt x="260033" y="93345"/>
                          <a:pt x="369570" y="176213"/>
                        </a:cubicBezTo>
                        <a:close/>
                      </a:path>
                    </a:pathLst>
                  </a:custGeom>
                  <a:solidFill>
                    <a:srgbClr val="FF0000"/>
                  </a:solidFill>
                  <a:ln w="555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83" name="フリーフォーム 82">
                    <a:extLst>
                      <a:ext uri="{FF2B5EF4-FFF2-40B4-BE49-F238E27FC236}">
                        <a16:creationId xmlns:a16="http://schemas.microsoft.com/office/drawing/2014/main" id="{2C33C446-39F7-9104-A1C2-13922D13C57A}"/>
                      </a:ext>
                    </a:extLst>
                  </p:cNvPr>
                  <p:cNvSpPr/>
                  <p:nvPr/>
                </p:nvSpPr>
                <p:spPr>
                  <a:xfrm>
                    <a:off x="3707430" y="4130397"/>
                    <a:ext cx="368617" cy="177164"/>
                  </a:xfrm>
                  <a:custGeom>
                    <a:avLst/>
                    <a:gdLst>
                      <a:gd name="connsiteX0" fmla="*/ 0 w 368617"/>
                      <a:gd name="connsiteY0" fmla="*/ 0 h 177164"/>
                      <a:gd name="connsiteX1" fmla="*/ 26670 w 368617"/>
                      <a:gd name="connsiteY1" fmla="*/ 145733 h 177164"/>
                      <a:gd name="connsiteX2" fmla="*/ 63817 w 368617"/>
                      <a:gd name="connsiteY2" fmla="*/ 177165 h 177164"/>
                      <a:gd name="connsiteX3" fmla="*/ 304800 w 368617"/>
                      <a:gd name="connsiteY3" fmla="*/ 177165 h 177164"/>
                      <a:gd name="connsiteX4" fmla="*/ 341948 w 368617"/>
                      <a:gd name="connsiteY4" fmla="*/ 145733 h 177164"/>
                      <a:gd name="connsiteX5" fmla="*/ 368618 w 368617"/>
                      <a:gd name="connsiteY5" fmla="*/ 0 h 177164"/>
                      <a:gd name="connsiteX6" fmla="*/ 0 w 368617"/>
                      <a:gd name="connsiteY6" fmla="*/ 0 h 1771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68617" h="177164">
                        <a:moveTo>
                          <a:pt x="0" y="0"/>
                        </a:moveTo>
                        <a:lnTo>
                          <a:pt x="26670" y="145733"/>
                        </a:lnTo>
                        <a:cubicBezTo>
                          <a:pt x="29528" y="163830"/>
                          <a:pt x="45720" y="177165"/>
                          <a:pt x="63817" y="177165"/>
                        </a:cubicBezTo>
                        <a:lnTo>
                          <a:pt x="304800" y="177165"/>
                        </a:lnTo>
                        <a:cubicBezTo>
                          <a:pt x="322898" y="177165"/>
                          <a:pt x="339090" y="163830"/>
                          <a:pt x="341948" y="145733"/>
                        </a:cubicBezTo>
                        <a:lnTo>
                          <a:pt x="368618" y="0"/>
                        </a:lnTo>
                        <a:cubicBezTo>
                          <a:pt x="260033" y="82867"/>
                          <a:pt x="109537" y="82867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FF0000"/>
                  </a:solidFill>
                  <a:ln w="555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84" name="フリーフォーム 83">
                    <a:extLst>
                      <a:ext uri="{FF2B5EF4-FFF2-40B4-BE49-F238E27FC236}">
                        <a16:creationId xmlns:a16="http://schemas.microsoft.com/office/drawing/2014/main" id="{B298A61F-6CDF-978A-BDCA-95D41E3BD535}"/>
                      </a:ext>
                    </a:extLst>
                  </p:cNvPr>
                  <p:cNvSpPr/>
                  <p:nvPr/>
                </p:nvSpPr>
                <p:spPr>
                  <a:xfrm>
                    <a:off x="3873165" y="3735110"/>
                    <a:ext cx="137160" cy="270510"/>
                  </a:xfrm>
                  <a:custGeom>
                    <a:avLst/>
                    <a:gdLst>
                      <a:gd name="connsiteX0" fmla="*/ 38100 w 137160"/>
                      <a:gd name="connsiteY0" fmla="*/ 0 h 270510"/>
                      <a:gd name="connsiteX1" fmla="*/ 0 w 137160"/>
                      <a:gd name="connsiteY1" fmla="*/ 0 h 270510"/>
                      <a:gd name="connsiteX2" fmla="*/ 0 w 137160"/>
                      <a:gd name="connsiteY2" fmla="*/ 152400 h 270510"/>
                      <a:gd name="connsiteX3" fmla="*/ 5715 w 137160"/>
                      <a:gd name="connsiteY3" fmla="*/ 165735 h 270510"/>
                      <a:gd name="connsiteX4" fmla="*/ 110490 w 137160"/>
                      <a:gd name="connsiteY4" fmla="*/ 270510 h 270510"/>
                      <a:gd name="connsiteX5" fmla="*/ 137160 w 137160"/>
                      <a:gd name="connsiteY5" fmla="*/ 243840 h 270510"/>
                      <a:gd name="connsiteX6" fmla="*/ 38100 w 137160"/>
                      <a:gd name="connsiteY6" fmla="*/ 144780 h 270510"/>
                      <a:gd name="connsiteX7" fmla="*/ 38100 w 137160"/>
                      <a:gd name="connsiteY7" fmla="*/ 0 h 2705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37160" h="270510">
                        <a:moveTo>
                          <a:pt x="38100" y="0"/>
                        </a:moveTo>
                        <a:lnTo>
                          <a:pt x="0" y="0"/>
                        </a:lnTo>
                        <a:lnTo>
                          <a:pt x="0" y="152400"/>
                        </a:lnTo>
                        <a:cubicBezTo>
                          <a:pt x="0" y="157163"/>
                          <a:pt x="1905" y="161925"/>
                          <a:pt x="5715" y="165735"/>
                        </a:cubicBezTo>
                        <a:lnTo>
                          <a:pt x="110490" y="270510"/>
                        </a:lnTo>
                        <a:lnTo>
                          <a:pt x="137160" y="243840"/>
                        </a:lnTo>
                        <a:lnTo>
                          <a:pt x="38100" y="144780"/>
                        </a:lnTo>
                        <a:lnTo>
                          <a:pt x="38100" y="0"/>
                        </a:lnTo>
                        <a:close/>
                      </a:path>
                    </a:pathLst>
                  </a:custGeom>
                  <a:grpFill/>
                  <a:ln w="555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ja-JP" altLang="en-US"/>
                  </a:p>
                </p:txBody>
              </p:sp>
            </p:grpSp>
            <p:sp>
              <p:nvSpPr>
                <p:cNvPr id="80" name="円/楕円 79">
                  <a:extLst>
                    <a:ext uri="{FF2B5EF4-FFF2-40B4-BE49-F238E27FC236}">
                      <a16:creationId xmlns:a16="http://schemas.microsoft.com/office/drawing/2014/main" id="{B4CE3E84-407B-3BC3-08D8-BF6B75A908A2}"/>
                    </a:ext>
                  </a:extLst>
                </p:cNvPr>
                <p:cNvSpPr/>
                <p:nvPr/>
              </p:nvSpPr>
              <p:spPr>
                <a:xfrm>
                  <a:off x="3691257" y="3687261"/>
                  <a:ext cx="396000" cy="396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cxnSp>
            <p:nvCxnSpPr>
              <p:cNvPr id="78" name="直線矢印コネクタ 77">
                <a:extLst>
                  <a:ext uri="{FF2B5EF4-FFF2-40B4-BE49-F238E27FC236}">
                    <a16:creationId xmlns:a16="http://schemas.microsoft.com/office/drawing/2014/main" id="{45F8566A-2255-5B24-744C-68C405F2734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20368" y="2171957"/>
                <a:ext cx="105628" cy="105628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none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テキスト ボックス 86">
                  <a:extLst>
                    <a:ext uri="{FF2B5EF4-FFF2-40B4-BE49-F238E27FC236}">
                      <a16:creationId xmlns:a16="http://schemas.microsoft.com/office/drawing/2014/main" id="{A4A7D59B-2D2E-52B7-7DF4-8C70C6706578}"/>
                    </a:ext>
                  </a:extLst>
                </p:cNvPr>
                <p:cNvSpPr txBox="1"/>
                <p:nvPr/>
              </p:nvSpPr>
              <p:spPr>
                <a:xfrm>
                  <a:off x="1121571" y="2799913"/>
                  <a:ext cx="43403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d>
                          <m:dPr>
                            <m:begChr m:val=""/>
                            <m:endChr m:val="⟩"/>
                            <m:ctrlPr>
                              <a:rPr kumimoji="1" lang="ja-JP" alt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/>
                        </m:d>
                      </m:oMath>
                    </m:oMathPara>
                  </a14:m>
                  <a:endParaRPr kumimoji="1" lang="ja-JP" altLang="en-US"/>
                </a:p>
              </p:txBody>
            </p:sp>
          </mc:Choice>
          <mc:Fallback xmlns="">
            <p:sp>
              <p:nvSpPr>
                <p:cNvPr id="87" name="テキスト ボックス 86">
                  <a:extLst>
                    <a:ext uri="{FF2B5EF4-FFF2-40B4-BE49-F238E27FC236}">
                      <a16:creationId xmlns:a16="http://schemas.microsoft.com/office/drawing/2014/main" id="{A4A7D59B-2D2E-52B7-7DF4-8C70C670657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21571" y="2799913"/>
                  <a:ext cx="434030" cy="276999"/>
                </a:xfrm>
                <a:prstGeom prst="rect">
                  <a:avLst/>
                </a:prstGeom>
                <a:blipFill>
                  <a:blip r:embed="rId10"/>
                  <a:stretch>
                    <a:fillRect l="-20000" t="-160870" r="-65714" b="-230435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3" name="グループ化 92">
            <a:extLst>
              <a:ext uri="{FF2B5EF4-FFF2-40B4-BE49-F238E27FC236}">
                <a16:creationId xmlns:a16="http://schemas.microsoft.com/office/drawing/2014/main" id="{898F7F4C-AD77-1E2C-813E-6B46260EBB37}"/>
              </a:ext>
            </a:extLst>
          </p:cNvPr>
          <p:cNvGrpSpPr/>
          <p:nvPr/>
        </p:nvGrpSpPr>
        <p:grpSpPr>
          <a:xfrm>
            <a:off x="2964425" y="3143444"/>
            <a:ext cx="434030" cy="287498"/>
            <a:chOff x="2950357" y="2805819"/>
            <a:chExt cx="434030" cy="287498"/>
          </a:xfrm>
        </p:grpSpPr>
        <p:grpSp>
          <p:nvGrpSpPr>
            <p:cNvPr id="67" name="グループ化 66">
              <a:extLst>
                <a:ext uri="{FF2B5EF4-FFF2-40B4-BE49-F238E27FC236}">
                  <a16:creationId xmlns:a16="http://schemas.microsoft.com/office/drawing/2014/main" id="{97F2DEF4-7DC7-D957-6067-3354BF504EC0}"/>
                </a:ext>
              </a:extLst>
            </p:cNvPr>
            <p:cNvGrpSpPr/>
            <p:nvPr/>
          </p:nvGrpSpPr>
          <p:grpSpPr>
            <a:xfrm>
              <a:off x="3057076" y="2805819"/>
              <a:ext cx="195799" cy="287498"/>
              <a:chOff x="3438205" y="2001721"/>
              <a:chExt cx="335914" cy="493233"/>
            </a:xfrm>
          </p:grpSpPr>
          <p:grpSp>
            <p:nvGrpSpPr>
              <p:cNvPr id="68" name="グループ化 67">
                <a:extLst>
                  <a:ext uri="{FF2B5EF4-FFF2-40B4-BE49-F238E27FC236}">
                    <a16:creationId xmlns:a16="http://schemas.microsoft.com/office/drawing/2014/main" id="{E134DD51-EED7-6139-7152-B63FAF0DBCDA}"/>
                  </a:ext>
                </a:extLst>
              </p:cNvPr>
              <p:cNvGrpSpPr/>
              <p:nvPr/>
            </p:nvGrpSpPr>
            <p:grpSpPr>
              <a:xfrm>
                <a:off x="3438205" y="2001721"/>
                <a:ext cx="335914" cy="493233"/>
                <a:chOff x="3587415" y="3468410"/>
                <a:chExt cx="571500" cy="839152"/>
              </a:xfrm>
              <a:solidFill>
                <a:srgbClr val="00B050"/>
              </a:solidFill>
            </p:grpSpPr>
            <p:grpSp>
              <p:nvGrpSpPr>
                <p:cNvPr id="70" name="グラフィックス 50" descr="腕時計 単色塗りつぶし">
                  <a:extLst>
                    <a:ext uri="{FF2B5EF4-FFF2-40B4-BE49-F238E27FC236}">
                      <a16:creationId xmlns:a16="http://schemas.microsoft.com/office/drawing/2014/main" id="{A3C5ED8A-184B-4DBE-5E70-DC8F44B02CE6}"/>
                    </a:ext>
                  </a:extLst>
                </p:cNvPr>
                <p:cNvGrpSpPr/>
                <p:nvPr/>
              </p:nvGrpSpPr>
              <p:grpSpPr>
                <a:xfrm>
                  <a:off x="3587415" y="3468410"/>
                  <a:ext cx="571500" cy="839152"/>
                  <a:chOff x="3587415" y="3468410"/>
                  <a:chExt cx="571500" cy="839152"/>
                </a:xfrm>
                <a:grpFill/>
              </p:grpSpPr>
              <p:sp>
                <p:nvSpPr>
                  <p:cNvPr id="72" name="フリーフォーム 71">
                    <a:extLst>
                      <a:ext uri="{FF2B5EF4-FFF2-40B4-BE49-F238E27FC236}">
                        <a16:creationId xmlns:a16="http://schemas.microsoft.com/office/drawing/2014/main" id="{23A6FD01-5931-9950-1551-5E2ADF45691A}"/>
                      </a:ext>
                    </a:extLst>
                  </p:cNvPr>
                  <p:cNvSpPr/>
                  <p:nvPr/>
                </p:nvSpPr>
                <p:spPr>
                  <a:xfrm>
                    <a:off x="3587415" y="3620810"/>
                    <a:ext cx="571500" cy="533400"/>
                  </a:xfrm>
                  <a:custGeom>
                    <a:avLst/>
                    <a:gdLst>
                      <a:gd name="connsiteX0" fmla="*/ 304800 w 571500"/>
                      <a:gd name="connsiteY0" fmla="*/ 0 h 533400"/>
                      <a:gd name="connsiteX1" fmla="*/ 42863 w 571500"/>
                      <a:gd name="connsiteY1" fmla="*/ 219075 h 533400"/>
                      <a:gd name="connsiteX2" fmla="*/ 19050 w 571500"/>
                      <a:gd name="connsiteY2" fmla="*/ 219075 h 533400"/>
                      <a:gd name="connsiteX3" fmla="*/ 0 w 571500"/>
                      <a:gd name="connsiteY3" fmla="*/ 238125 h 533400"/>
                      <a:gd name="connsiteX4" fmla="*/ 0 w 571500"/>
                      <a:gd name="connsiteY4" fmla="*/ 276225 h 533400"/>
                      <a:gd name="connsiteX5" fmla="*/ 19050 w 571500"/>
                      <a:gd name="connsiteY5" fmla="*/ 295275 h 533400"/>
                      <a:gd name="connsiteX6" fmla="*/ 40005 w 571500"/>
                      <a:gd name="connsiteY6" fmla="*/ 295275 h 533400"/>
                      <a:gd name="connsiteX7" fmla="*/ 304800 w 571500"/>
                      <a:gd name="connsiteY7" fmla="*/ 533400 h 533400"/>
                      <a:gd name="connsiteX8" fmla="*/ 571500 w 571500"/>
                      <a:gd name="connsiteY8" fmla="*/ 266700 h 533400"/>
                      <a:gd name="connsiteX9" fmla="*/ 304800 w 571500"/>
                      <a:gd name="connsiteY9" fmla="*/ 0 h 533400"/>
                      <a:gd name="connsiteX10" fmla="*/ 304800 w 571500"/>
                      <a:gd name="connsiteY10" fmla="*/ 476250 h 533400"/>
                      <a:gd name="connsiteX11" fmla="*/ 95250 w 571500"/>
                      <a:gd name="connsiteY11" fmla="*/ 266700 h 533400"/>
                      <a:gd name="connsiteX12" fmla="*/ 304800 w 571500"/>
                      <a:gd name="connsiteY12" fmla="*/ 57150 h 533400"/>
                      <a:gd name="connsiteX13" fmla="*/ 514350 w 571500"/>
                      <a:gd name="connsiteY13" fmla="*/ 266700 h 533400"/>
                      <a:gd name="connsiteX14" fmla="*/ 304800 w 571500"/>
                      <a:gd name="connsiteY14" fmla="*/ 476250 h 533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571500" h="533400">
                        <a:moveTo>
                          <a:pt x="304800" y="0"/>
                        </a:moveTo>
                        <a:cubicBezTo>
                          <a:pt x="173355" y="0"/>
                          <a:pt x="64770" y="94298"/>
                          <a:pt x="42863" y="219075"/>
                        </a:cubicBezTo>
                        <a:lnTo>
                          <a:pt x="19050" y="219075"/>
                        </a:lnTo>
                        <a:cubicBezTo>
                          <a:pt x="8572" y="219075"/>
                          <a:pt x="0" y="227648"/>
                          <a:pt x="0" y="238125"/>
                        </a:cubicBezTo>
                        <a:lnTo>
                          <a:pt x="0" y="276225"/>
                        </a:lnTo>
                        <a:cubicBezTo>
                          <a:pt x="0" y="286703"/>
                          <a:pt x="8572" y="295275"/>
                          <a:pt x="19050" y="295275"/>
                        </a:cubicBezTo>
                        <a:lnTo>
                          <a:pt x="40005" y="295275"/>
                        </a:lnTo>
                        <a:cubicBezTo>
                          <a:pt x="54293" y="429578"/>
                          <a:pt x="166688" y="533400"/>
                          <a:pt x="304800" y="533400"/>
                        </a:cubicBezTo>
                        <a:cubicBezTo>
                          <a:pt x="452438" y="533400"/>
                          <a:pt x="571500" y="414338"/>
                          <a:pt x="571500" y="266700"/>
                        </a:cubicBezTo>
                        <a:cubicBezTo>
                          <a:pt x="571500" y="119063"/>
                          <a:pt x="452438" y="0"/>
                          <a:pt x="304800" y="0"/>
                        </a:cubicBezTo>
                        <a:close/>
                        <a:moveTo>
                          <a:pt x="304800" y="476250"/>
                        </a:moveTo>
                        <a:cubicBezTo>
                          <a:pt x="188595" y="476250"/>
                          <a:pt x="95250" y="382905"/>
                          <a:pt x="95250" y="266700"/>
                        </a:cubicBezTo>
                        <a:cubicBezTo>
                          <a:pt x="95250" y="150495"/>
                          <a:pt x="188595" y="57150"/>
                          <a:pt x="304800" y="57150"/>
                        </a:cubicBezTo>
                        <a:cubicBezTo>
                          <a:pt x="421005" y="57150"/>
                          <a:pt x="514350" y="150495"/>
                          <a:pt x="514350" y="266700"/>
                        </a:cubicBezTo>
                        <a:cubicBezTo>
                          <a:pt x="514350" y="382905"/>
                          <a:pt x="421005" y="476250"/>
                          <a:pt x="304800" y="476250"/>
                        </a:cubicBezTo>
                        <a:close/>
                      </a:path>
                    </a:pathLst>
                  </a:custGeom>
                  <a:solidFill>
                    <a:srgbClr val="FF9300"/>
                  </a:solidFill>
                  <a:ln w="555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73" name="フリーフォーム 72">
                    <a:extLst>
                      <a:ext uri="{FF2B5EF4-FFF2-40B4-BE49-F238E27FC236}">
                        <a16:creationId xmlns:a16="http://schemas.microsoft.com/office/drawing/2014/main" id="{4423B531-8989-B753-3402-5FAA884B8177}"/>
                      </a:ext>
                    </a:extLst>
                  </p:cNvPr>
                  <p:cNvSpPr/>
                  <p:nvPr/>
                </p:nvSpPr>
                <p:spPr>
                  <a:xfrm>
                    <a:off x="3707430" y="3468410"/>
                    <a:ext cx="369570" cy="177165"/>
                  </a:xfrm>
                  <a:custGeom>
                    <a:avLst/>
                    <a:gdLst>
                      <a:gd name="connsiteX0" fmla="*/ 369570 w 369570"/>
                      <a:gd name="connsiteY0" fmla="*/ 176213 h 177165"/>
                      <a:gd name="connsiteX1" fmla="*/ 342900 w 369570"/>
                      <a:gd name="connsiteY1" fmla="*/ 31433 h 177165"/>
                      <a:gd name="connsiteX2" fmla="*/ 305753 w 369570"/>
                      <a:gd name="connsiteY2" fmla="*/ 0 h 177165"/>
                      <a:gd name="connsiteX3" fmla="*/ 63817 w 369570"/>
                      <a:gd name="connsiteY3" fmla="*/ 0 h 177165"/>
                      <a:gd name="connsiteX4" fmla="*/ 26670 w 369570"/>
                      <a:gd name="connsiteY4" fmla="*/ 31433 h 177165"/>
                      <a:gd name="connsiteX5" fmla="*/ 0 w 369570"/>
                      <a:gd name="connsiteY5" fmla="*/ 177165 h 177165"/>
                      <a:gd name="connsiteX6" fmla="*/ 369570 w 369570"/>
                      <a:gd name="connsiteY6" fmla="*/ 176213 h 1771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69570" h="177165">
                        <a:moveTo>
                          <a:pt x="369570" y="176213"/>
                        </a:moveTo>
                        <a:lnTo>
                          <a:pt x="342900" y="31433"/>
                        </a:lnTo>
                        <a:cubicBezTo>
                          <a:pt x="340043" y="13335"/>
                          <a:pt x="323850" y="0"/>
                          <a:pt x="305753" y="0"/>
                        </a:cubicBezTo>
                        <a:lnTo>
                          <a:pt x="63817" y="0"/>
                        </a:lnTo>
                        <a:cubicBezTo>
                          <a:pt x="45720" y="0"/>
                          <a:pt x="29528" y="13335"/>
                          <a:pt x="26670" y="31433"/>
                        </a:cubicBezTo>
                        <a:lnTo>
                          <a:pt x="0" y="177165"/>
                        </a:lnTo>
                        <a:cubicBezTo>
                          <a:pt x="109537" y="93345"/>
                          <a:pt x="260033" y="93345"/>
                          <a:pt x="369570" y="176213"/>
                        </a:cubicBezTo>
                        <a:close/>
                      </a:path>
                    </a:pathLst>
                  </a:custGeom>
                  <a:solidFill>
                    <a:srgbClr val="FF9300"/>
                  </a:solidFill>
                  <a:ln w="555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74" name="フリーフォーム 73">
                    <a:extLst>
                      <a:ext uri="{FF2B5EF4-FFF2-40B4-BE49-F238E27FC236}">
                        <a16:creationId xmlns:a16="http://schemas.microsoft.com/office/drawing/2014/main" id="{42017C1D-FDC9-29A4-8C65-75F93934D4CB}"/>
                      </a:ext>
                    </a:extLst>
                  </p:cNvPr>
                  <p:cNvSpPr/>
                  <p:nvPr/>
                </p:nvSpPr>
                <p:spPr>
                  <a:xfrm>
                    <a:off x="3707430" y="4130397"/>
                    <a:ext cx="368617" cy="177164"/>
                  </a:xfrm>
                  <a:custGeom>
                    <a:avLst/>
                    <a:gdLst>
                      <a:gd name="connsiteX0" fmla="*/ 0 w 368617"/>
                      <a:gd name="connsiteY0" fmla="*/ 0 h 177164"/>
                      <a:gd name="connsiteX1" fmla="*/ 26670 w 368617"/>
                      <a:gd name="connsiteY1" fmla="*/ 145733 h 177164"/>
                      <a:gd name="connsiteX2" fmla="*/ 63817 w 368617"/>
                      <a:gd name="connsiteY2" fmla="*/ 177165 h 177164"/>
                      <a:gd name="connsiteX3" fmla="*/ 304800 w 368617"/>
                      <a:gd name="connsiteY3" fmla="*/ 177165 h 177164"/>
                      <a:gd name="connsiteX4" fmla="*/ 341948 w 368617"/>
                      <a:gd name="connsiteY4" fmla="*/ 145733 h 177164"/>
                      <a:gd name="connsiteX5" fmla="*/ 368618 w 368617"/>
                      <a:gd name="connsiteY5" fmla="*/ 0 h 177164"/>
                      <a:gd name="connsiteX6" fmla="*/ 0 w 368617"/>
                      <a:gd name="connsiteY6" fmla="*/ 0 h 1771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68617" h="177164">
                        <a:moveTo>
                          <a:pt x="0" y="0"/>
                        </a:moveTo>
                        <a:lnTo>
                          <a:pt x="26670" y="145733"/>
                        </a:lnTo>
                        <a:cubicBezTo>
                          <a:pt x="29528" y="163830"/>
                          <a:pt x="45720" y="177165"/>
                          <a:pt x="63817" y="177165"/>
                        </a:cubicBezTo>
                        <a:lnTo>
                          <a:pt x="304800" y="177165"/>
                        </a:lnTo>
                        <a:cubicBezTo>
                          <a:pt x="322898" y="177165"/>
                          <a:pt x="339090" y="163830"/>
                          <a:pt x="341948" y="145733"/>
                        </a:cubicBezTo>
                        <a:lnTo>
                          <a:pt x="368618" y="0"/>
                        </a:lnTo>
                        <a:cubicBezTo>
                          <a:pt x="260033" y="82867"/>
                          <a:pt x="109537" y="82867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FF9300"/>
                  </a:solidFill>
                  <a:ln w="555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75" name="フリーフォーム 74">
                    <a:extLst>
                      <a:ext uri="{FF2B5EF4-FFF2-40B4-BE49-F238E27FC236}">
                        <a16:creationId xmlns:a16="http://schemas.microsoft.com/office/drawing/2014/main" id="{D5914EA9-52B5-81C6-4F9C-9C2AD9467752}"/>
                      </a:ext>
                    </a:extLst>
                  </p:cNvPr>
                  <p:cNvSpPr/>
                  <p:nvPr/>
                </p:nvSpPr>
                <p:spPr>
                  <a:xfrm>
                    <a:off x="3873165" y="3735110"/>
                    <a:ext cx="137160" cy="270510"/>
                  </a:xfrm>
                  <a:custGeom>
                    <a:avLst/>
                    <a:gdLst>
                      <a:gd name="connsiteX0" fmla="*/ 38100 w 137160"/>
                      <a:gd name="connsiteY0" fmla="*/ 0 h 270510"/>
                      <a:gd name="connsiteX1" fmla="*/ 0 w 137160"/>
                      <a:gd name="connsiteY1" fmla="*/ 0 h 270510"/>
                      <a:gd name="connsiteX2" fmla="*/ 0 w 137160"/>
                      <a:gd name="connsiteY2" fmla="*/ 152400 h 270510"/>
                      <a:gd name="connsiteX3" fmla="*/ 5715 w 137160"/>
                      <a:gd name="connsiteY3" fmla="*/ 165735 h 270510"/>
                      <a:gd name="connsiteX4" fmla="*/ 110490 w 137160"/>
                      <a:gd name="connsiteY4" fmla="*/ 270510 h 270510"/>
                      <a:gd name="connsiteX5" fmla="*/ 137160 w 137160"/>
                      <a:gd name="connsiteY5" fmla="*/ 243840 h 270510"/>
                      <a:gd name="connsiteX6" fmla="*/ 38100 w 137160"/>
                      <a:gd name="connsiteY6" fmla="*/ 144780 h 270510"/>
                      <a:gd name="connsiteX7" fmla="*/ 38100 w 137160"/>
                      <a:gd name="connsiteY7" fmla="*/ 0 h 2705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37160" h="270510">
                        <a:moveTo>
                          <a:pt x="38100" y="0"/>
                        </a:moveTo>
                        <a:lnTo>
                          <a:pt x="0" y="0"/>
                        </a:lnTo>
                        <a:lnTo>
                          <a:pt x="0" y="152400"/>
                        </a:lnTo>
                        <a:cubicBezTo>
                          <a:pt x="0" y="157163"/>
                          <a:pt x="1905" y="161925"/>
                          <a:pt x="5715" y="165735"/>
                        </a:cubicBezTo>
                        <a:lnTo>
                          <a:pt x="110490" y="270510"/>
                        </a:lnTo>
                        <a:lnTo>
                          <a:pt x="137160" y="243840"/>
                        </a:lnTo>
                        <a:lnTo>
                          <a:pt x="38100" y="144780"/>
                        </a:lnTo>
                        <a:lnTo>
                          <a:pt x="38100" y="0"/>
                        </a:lnTo>
                        <a:close/>
                      </a:path>
                    </a:pathLst>
                  </a:custGeom>
                  <a:grpFill/>
                  <a:ln w="555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ja-JP" altLang="en-US"/>
                  </a:p>
                </p:txBody>
              </p:sp>
            </p:grpSp>
            <p:sp>
              <p:nvSpPr>
                <p:cNvPr id="71" name="円/楕円 70">
                  <a:extLst>
                    <a:ext uri="{FF2B5EF4-FFF2-40B4-BE49-F238E27FC236}">
                      <a16:creationId xmlns:a16="http://schemas.microsoft.com/office/drawing/2014/main" id="{0F87E9D3-C517-4ECB-778D-FAFA869BBA30}"/>
                    </a:ext>
                  </a:extLst>
                </p:cNvPr>
                <p:cNvSpPr/>
                <p:nvPr/>
              </p:nvSpPr>
              <p:spPr>
                <a:xfrm>
                  <a:off x="3691257" y="3687261"/>
                  <a:ext cx="396000" cy="396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cxnSp>
            <p:nvCxnSpPr>
              <p:cNvPr id="69" name="直線矢印コネクタ 68">
                <a:extLst>
                  <a:ext uri="{FF2B5EF4-FFF2-40B4-BE49-F238E27FC236}">
                    <a16:creationId xmlns:a16="http://schemas.microsoft.com/office/drawing/2014/main" id="{50DCA91C-4184-1788-60EA-3D8CDC66084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16173" y="2247560"/>
                <a:ext cx="149380" cy="0"/>
              </a:xfrm>
              <a:prstGeom prst="straightConnector1">
                <a:avLst/>
              </a:prstGeom>
              <a:ln w="25400">
                <a:solidFill>
                  <a:srgbClr val="FF9300"/>
                </a:solidFill>
                <a:tailEnd type="none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テキスト ボックス 87">
                  <a:extLst>
                    <a:ext uri="{FF2B5EF4-FFF2-40B4-BE49-F238E27FC236}">
                      <a16:creationId xmlns:a16="http://schemas.microsoft.com/office/drawing/2014/main" id="{791942A6-64F0-34EC-E3CB-D9A25D8EBF2C}"/>
                    </a:ext>
                  </a:extLst>
                </p:cNvPr>
                <p:cNvSpPr txBox="1"/>
                <p:nvPr/>
              </p:nvSpPr>
              <p:spPr>
                <a:xfrm>
                  <a:off x="2950357" y="2810788"/>
                  <a:ext cx="43403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b="0" i="1" smtClean="0">
                            <a:solidFill>
                              <a:srgbClr val="FF93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d>
                          <m:dPr>
                            <m:begChr m:val=""/>
                            <m:endChr m:val="⟩"/>
                            <m:ctrlPr>
                              <a:rPr kumimoji="1" lang="ja-JP" altLang="en-US" i="1" smtClean="0">
                                <a:solidFill>
                                  <a:srgbClr val="FF93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/>
                        </m:d>
                      </m:oMath>
                    </m:oMathPara>
                  </a14:m>
                  <a:endParaRPr kumimoji="1" lang="ja-JP" altLang="en-US"/>
                </a:p>
              </p:txBody>
            </p:sp>
          </mc:Choice>
          <mc:Fallback xmlns="">
            <p:sp>
              <p:nvSpPr>
                <p:cNvPr id="88" name="テキスト ボックス 87">
                  <a:extLst>
                    <a:ext uri="{FF2B5EF4-FFF2-40B4-BE49-F238E27FC236}">
                      <a16:creationId xmlns:a16="http://schemas.microsoft.com/office/drawing/2014/main" id="{791942A6-64F0-34EC-E3CB-D9A25D8EBF2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50357" y="2810788"/>
                  <a:ext cx="434030" cy="276999"/>
                </a:xfrm>
                <a:prstGeom prst="rect">
                  <a:avLst/>
                </a:prstGeom>
                <a:blipFill>
                  <a:blip r:embed="rId11"/>
                  <a:stretch>
                    <a:fillRect l="-20000" t="-160870" r="-65714" b="-234783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6" name="直線矢印コネクタ 35">
            <a:extLst>
              <a:ext uri="{FF2B5EF4-FFF2-40B4-BE49-F238E27FC236}">
                <a16:creationId xmlns:a16="http://schemas.microsoft.com/office/drawing/2014/main" id="{D8111DD9-33CA-C292-316D-CBF4C2DD0842}"/>
              </a:ext>
            </a:extLst>
          </p:cNvPr>
          <p:cNvCxnSpPr/>
          <p:nvPr/>
        </p:nvCxnSpPr>
        <p:spPr>
          <a:xfrm>
            <a:off x="1555601" y="6373091"/>
            <a:ext cx="1394756" cy="0"/>
          </a:xfrm>
          <a:prstGeom prst="straightConnector1">
            <a:avLst/>
          </a:prstGeom>
          <a:ln w="12700">
            <a:solidFill>
              <a:schemeClr val="tx1"/>
            </a:solidFill>
            <a:headEnd type="arrow" w="med" len="sm"/>
            <a:tailEnd type="arrow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74E534C8-184E-626C-C3BE-2D9E6F5DCF95}"/>
                  </a:ext>
                </a:extLst>
              </p:cNvPr>
              <p:cNvSpPr txBox="1"/>
              <p:nvPr/>
            </p:nvSpPr>
            <p:spPr>
              <a:xfrm>
                <a:off x="2152777" y="6373091"/>
                <a:ext cx="24237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kumimoji="1" lang="ja-JP" altLang="en-US"/>
              </a:p>
            </p:txBody>
          </p:sp>
        </mc:Choice>
        <mc:Fallback xmlns="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A2FB66E8-C809-AAB1-FB93-58F6838501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2777" y="6373091"/>
                <a:ext cx="242374" cy="276999"/>
              </a:xfrm>
              <a:prstGeom prst="rect">
                <a:avLst/>
              </a:prstGeom>
              <a:blipFill>
                <a:blip r:embed="rId12"/>
                <a:stretch>
                  <a:fillRect l="-5000" r="-5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04D6CFB7-D57B-BE8A-81B8-B2584FAFE073}"/>
                  </a:ext>
                </a:extLst>
              </p:cNvPr>
              <p:cNvSpPr txBox="1"/>
              <p:nvPr/>
            </p:nvSpPr>
            <p:spPr>
              <a:xfrm>
                <a:off x="927503" y="1912389"/>
                <a:ext cx="24846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kumimoji="1" lang="ja-JP" altLang="en-US"/>
              </a:p>
            </p:txBody>
          </p:sp>
        </mc:Choice>
        <mc:Fallback xmlns="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04D6CFB7-D57B-BE8A-81B8-B2584FAFE0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503" y="1912389"/>
                <a:ext cx="248466" cy="276999"/>
              </a:xfrm>
              <a:prstGeom prst="rect">
                <a:avLst/>
              </a:prstGeom>
              <a:blipFill>
                <a:blip r:embed="rId13"/>
                <a:stretch>
                  <a:fillRect l="-19048" t="-4348" r="-19048" b="-869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テキスト ボックス 88">
                <a:extLst>
                  <a:ext uri="{FF2B5EF4-FFF2-40B4-BE49-F238E27FC236}">
                    <a16:creationId xmlns:a16="http://schemas.microsoft.com/office/drawing/2014/main" id="{0FFDFF70-2D37-0FC8-6327-67A2259CD3C0}"/>
                  </a:ext>
                </a:extLst>
              </p:cNvPr>
              <p:cNvSpPr txBox="1"/>
              <p:nvPr/>
            </p:nvSpPr>
            <p:spPr>
              <a:xfrm>
                <a:off x="3403346" y="1911433"/>
                <a:ext cx="27251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kumimoji="1" lang="ja-JP" altLang="en-US"/>
              </a:p>
            </p:txBody>
          </p:sp>
        </mc:Choice>
        <mc:Fallback xmlns="">
          <p:sp>
            <p:nvSpPr>
              <p:cNvPr id="89" name="テキスト ボックス 88">
                <a:extLst>
                  <a:ext uri="{FF2B5EF4-FFF2-40B4-BE49-F238E27FC236}">
                    <a16:creationId xmlns:a16="http://schemas.microsoft.com/office/drawing/2014/main" id="{0FFDFF70-2D37-0FC8-6327-67A2259CD3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3346" y="1911433"/>
                <a:ext cx="272510" cy="276999"/>
              </a:xfrm>
              <a:prstGeom prst="rect">
                <a:avLst/>
              </a:prstGeom>
              <a:blipFill>
                <a:blip r:embed="rId14"/>
                <a:stretch>
                  <a:fillRect l="-17391" t="-4348" r="-17391" b="-869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" name="グループ化 34">
            <a:extLst>
              <a:ext uri="{FF2B5EF4-FFF2-40B4-BE49-F238E27FC236}">
                <a16:creationId xmlns:a16="http://schemas.microsoft.com/office/drawing/2014/main" id="{856DC969-069B-6E15-0A5C-6D5FA6F66152}"/>
              </a:ext>
            </a:extLst>
          </p:cNvPr>
          <p:cNvGrpSpPr/>
          <p:nvPr/>
        </p:nvGrpSpPr>
        <p:grpSpPr>
          <a:xfrm>
            <a:off x="9825416" y="4491787"/>
            <a:ext cx="434030" cy="291801"/>
            <a:chOff x="1121571" y="2799913"/>
            <a:chExt cx="434030" cy="291801"/>
          </a:xfrm>
        </p:grpSpPr>
        <p:grpSp>
          <p:nvGrpSpPr>
            <p:cNvPr id="94" name="グループ化 93">
              <a:extLst>
                <a:ext uri="{FF2B5EF4-FFF2-40B4-BE49-F238E27FC236}">
                  <a16:creationId xmlns:a16="http://schemas.microsoft.com/office/drawing/2014/main" id="{CE887012-4B6F-FC3F-4333-C4AC57270080}"/>
                </a:ext>
              </a:extLst>
            </p:cNvPr>
            <p:cNvGrpSpPr/>
            <p:nvPr/>
          </p:nvGrpSpPr>
          <p:grpSpPr>
            <a:xfrm>
              <a:off x="1223821" y="2804216"/>
              <a:ext cx="195799" cy="287498"/>
              <a:chOff x="1142110" y="1926939"/>
              <a:chExt cx="335914" cy="493233"/>
            </a:xfrm>
          </p:grpSpPr>
          <p:grpSp>
            <p:nvGrpSpPr>
              <p:cNvPr id="96" name="グループ化 95">
                <a:extLst>
                  <a:ext uri="{FF2B5EF4-FFF2-40B4-BE49-F238E27FC236}">
                    <a16:creationId xmlns:a16="http://schemas.microsoft.com/office/drawing/2014/main" id="{D3A284DF-37C9-03CF-9609-4FF91F3F1B2C}"/>
                  </a:ext>
                </a:extLst>
              </p:cNvPr>
              <p:cNvGrpSpPr/>
              <p:nvPr/>
            </p:nvGrpSpPr>
            <p:grpSpPr>
              <a:xfrm>
                <a:off x="1142110" y="1926939"/>
                <a:ext cx="335914" cy="493233"/>
                <a:chOff x="3587415" y="3468410"/>
                <a:chExt cx="571500" cy="839152"/>
              </a:xfrm>
              <a:solidFill>
                <a:srgbClr val="00B050"/>
              </a:solidFill>
            </p:grpSpPr>
            <p:grpSp>
              <p:nvGrpSpPr>
                <p:cNvPr id="98" name="グラフィックス 50" descr="腕時計 単色塗りつぶし">
                  <a:extLst>
                    <a:ext uri="{FF2B5EF4-FFF2-40B4-BE49-F238E27FC236}">
                      <a16:creationId xmlns:a16="http://schemas.microsoft.com/office/drawing/2014/main" id="{D3605CFE-F56B-362E-166E-F9F04A123448}"/>
                    </a:ext>
                  </a:extLst>
                </p:cNvPr>
                <p:cNvGrpSpPr/>
                <p:nvPr/>
              </p:nvGrpSpPr>
              <p:grpSpPr>
                <a:xfrm>
                  <a:off x="3587415" y="3468410"/>
                  <a:ext cx="571500" cy="839152"/>
                  <a:chOff x="3587415" y="3468410"/>
                  <a:chExt cx="571500" cy="839152"/>
                </a:xfrm>
                <a:grpFill/>
              </p:grpSpPr>
              <p:sp>
                <p:nvSpPr>
                  <p:cNvPr id="100" name="フリーフォーム 99">
                    <a:extLst>
                      <a:ext uri="{FF2B5EF4-FFF2-40B4-BE49-F238E27FC236}">
                        <a16:creationId xmlns:a16="http://schemas.microsoft.com/office/drawing/2014/main" id="{3CDD0736-2FED-A1A6-1569-DCCE77FB5924}"/>
                      </a:ext>
                    </a:extLst>
                  </p:cNvPr>
                  <p:cNvSpPr/>
                  <p:nvPr/>
                </p:nvSpPr>
                <p:spPr>
                  <a:xfrm>
                    <a:off x="3587415" y="3620810"/>
                    <a:ext cx="571500" cy="533400"/>
                  </a:xfrm>
                  <a:custGeom>
                    <a:avLst/>
                    <a:gdLst>
                      <a:gd name="connsiteX0" fmla="*/ 304800 w 571500"/>
                      <a:gd name="connsiteY0" fmla="*/ 0 h 533400"/>
                      <a:gd name="connsiteX1" fmla="*/ 42863 w 571500"/>
                      <a:gd name="connsiteY1" fmla="*/ 219075 h 533400"/>
                      <a:gd name="connsiteX2" fmla="*/ 19050 w 571500"/>
                      <a:gd name="connsiteY2" fmla="*/ 219075 h 533400"/>
                      <a:gd name="connsiteX3" fmla="*/ 0 w 571500"/>
                      <a:gd name="connsiteY3" fmla="*/ 238125 h 533400"/>
                      <a:gd name="connsiteX4" fmla="*/ 0 w 571500"/>
                      <a:gd name="connsiteY4" fmla="*/ 276225 h 533400"/>
                      <a:gd name="connsiteX5" fmla="*/ 19050 w 571500"/>
                      <a:gd name="connsiteY5" fmla="*/ 295275 h 533400"/>
                      <a:gd name="connsiteX6" fmla="*/ 40005 w 571500"/>
                      <a:gd name="connsiteY6" fmla="*/ 295275 h 533400"/>
                      <a:gd name="connsiteX7" fmla="*/ 304800 w 571500"/>
                      <a:gd name="connsiteY7" fmla="*/ 533400 h 533400"/>
                      <a:gd name="connsiteX8" fmla="*/ 571500 w 571500"/>
                      <a:gd name="connsiteY8" fmla="*/ 266700 h 533400"/>
                      <a:gd name="connsiteX9" fmla="*/ 304800 w 571500"/>
                      <a:gd name="connsiteY9" fmla="*/ 0 h 533400"/>
                      <a:gd name="connsiteX10" fmla="*/ 304800 w 571500"/>
                      <a:gd name="connsiteY10" fmla="*/ 476250 h 533400"/>
                      <a:gd name="connsiteX11" fmla="*/ 95250 w 571500"/>
                      <a:gd name="connsiteY11" fmla="*/ 266700 h 533400"/>
                      <a:gd name="connsiteX12" fmla="*/ 304800 w 571500"/>
                      <a:gd name="connsiteY12" fmla="*/ 57150 h 533400"/>
                      <a:gd name="connsiteX13" fmla="*/ 514350 w 571500"/>
                      <a:gd name="connsiteY13" fmla="*/ 266700 h 533400"/>
                      <a:gd name="connsiteX14" fmla="*/ 304800 w 571500"/>
                      <a:gd name="connsiteY14" fmla="*/ 476250 h 533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571500" h="533400">
                        <a:moveTo>
                          <a:pt x="304800" y="0"/>
                        </a:moveTo>
                        <a:cubicBezTo>
                          <a:pt x="173355" y="0"/>
                          <a:pt x="64770" y="94298"/>
                          <a:pt x="42863" y="219075"/>
                        </a:cubicBezTo>
                        <a:lnTo>
                          <a:pt x="19050" y="219075"/>
                        </a:lnTo>
                        <a:cubicBezTo>
                          <a:pt x="8572" y="219075"/>
                          <a:pt x="0" y="227648"/>
                          <a:pt x="0" y="238125"/>
                        </a:cubicBezTo>
                        <a:lnTo>
                          <a:pt x="0" y="276225"/>
                        </a:lnTo>
                        <a:cubicBezTo>
                          <a:pt x="0" y="286703"/>
                          <a:pt x="8572" y="295275"/>
                          <a:pt x="19050" y="295275"/>
                        </a:cubicBezTo>
                        <a:lnTo>
                          <a:pt x="40005" y="295275"/>
                        </a:lnTo>
                        <a:cubicBezTo>
                          <a:pt x="54293" y="429578"/>
                          <a:pt x="166688" y="533400"/>
                          <a:pt x="304800" y="533400"/>
                        </a:cubicBezTo>
                        <a:cubicBezTo>
                          <a:pt x="452438" y="533400"/>
                          <a:pt x="571500" y="414338"/>
                          <a:pt x="571500" y="266700"/>
                        </a:cubicBezTo>
                        <a:cubicBezTo>
                          <a:pt x="571500" y="119063"/>
                          <a:pt x="452438" y="0"/>
                          <a:pt x="304800" y="0"/>
                        </a:cubicBezTo>
                        <a:close/>
                        <a:moveTo>
                          <a:pt x="304800" y="476250"/>
                        </a:moveTo>
                        <a:cubicBezTo>
                          <a:pt x="188595" y="476250"/>
                          <a:pt x="95250" y="382905"/>
                          <a:pt x="95250" y="266700"/>
                        </a:cubicBezTo>
                        <a:cubicBezTo>
                          <a:pt x="95250" y="150495"/>
                          <a:pt x="188595" y="57150"/>
                          <a:pt x="304800" y="57150"/>
                        </a:cubicBezTo>
                        <a:cubicBezTo>
                          <a:pt x="421005" y="57150"/>
                          <a:pt x="514350" y="150495"/>
                          <a:pt x="514350" y="266700"/>
                        </a:cubicBezTo>
                        <a:cubicBezTo>
                          <a:pt x="514350" y="382905"/>
                          <a:pt x="421005" y="476250"/>
                          <a:pt x="304800" y="476250"/>
                        </a:cubicBezTo>
                        <a:close/>
                      </a:path>
                    </a:pathLst>
                  </a:custGeom>
                  <a:solidFill>
                    <a:srgbClr val="FF0000"/>
                  </a:solidFill>
                  <a:ln w="555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101" name="フリーフォーム 100">
                    <a:extLst>
                      <a:ext uri="{FF2B5EF4-FFF2-40B4-BE49-F238E27FC236}">
                        <a16:creationId xmlns:a16="http://schemas.microsoft.com/office/drawing/2014/main" id="{1CD066C4-97C7-1C10-4921-6D3D79AE19A0}"/>
                      </a:ext>
                    </a:extLst>
                  </p:cNvPr>
                  <p:cNvSpPr/>
                  <p:nvPr/>
                </p:nvSpPr>
                <p:spPr>
                  <a:xfrm>
                    <a:off x="3707430" y="3468410"/>
                    <a:ext cx="369570" cy="177165"/>
                  </a:xfrm>
                  <a:custGeom>
                    <a:avLst/>
                    <a:gdLst>
                      <a:gd name="connsiteX0" fmla="*/ 369570 w 369570"/>
                      <a:gd name="connsiteY0" fmla="*/ 176213 h 177165"/>
                      <a:gd name="connsiteX1" fmla="*/ 342900 w 369570"/>
                      <a:gd name="connsiteY1" fmla="*/ 31433 h 177165"/>
                      <a:gd name="connsiteX2" fmla="*/ 305753 w 369570"/>
                      <a:gd name="connsiteY2" fmla="*/ 0 h 177165"/>
                      <a:gd name="connsiteX3" fmla="*/ 63817 w 369570"/>
                      <a:gd name="connsiteY3" fmla="*/ 0 h 177165"/>
                      <a:gd name="connsiteX4" fmla="*/ 26670 w 369570"/>
                      <a:gd name="connsiteY4" fmla="*/ 31433 h 177165"/>
                      <a:gd name="connsiteX5" fmla="*/ 0 w 369570"/>
                      <a:gd name="connsiteY5" fmla="*/ 177165 h 177165"/>
                      <a:gd name="connsiteX6" fmla="*/ 369570 w 369570"/>
                      <a:gd name="connsiteY6" fmla="*/ 176213 h 1771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69570" h="177165">
                        <a:moveTo>
                          <a:pt x="369570" y="176213"/>
                        </a:moveTo>
                        <a:lnTo>
                          <a:pt x="342900" y="31433"/>
                        </a:lnTo>
                        <a:cubicBezTo>
                          <a:pt x="340043" y="13335"/>
                          <a:pt x="323850" y="0"/>
                          <a:pt x="305753" y="0"/>
                        </a:cubicBezTo>
                        <a:lnTo>
                          <a:pt x="63817" y="0"/>
                        </a:lnTo>
                        <a:cubicBezTo>
                          <a:pt x="45720" y="0"/>
                          <a:pt x="29528" y="13335"/>
                          <a:pt x="26670" y="31433"/>
                        </a:cubicBezTo>
                        <a:lnTo>
                          <a:pt x="0" y="177165"/>
                        </a:lnTo>
                        <a:cubicBezTo>
                          <a:pt x="109537" y="93345"/>
                          <a:pt x="260033" y="93345"/>
                          <a:pt x="369570" y="176213"/>
                        </a:cubicBezTo>
                        <a:close/>
                      </a:path>
                    </a:pathLst>
                  </a:custGeom>
                  <a:solidFill>
                    <a:srgbClr val="FF0000"/>
                  </a:solidFill>
                  <a:ln w="555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102" name="フリーフォーム 101">
                    <a:extLst>
                      <a:ext uri="{FF2B5EF4-FFF2-40B4-BE49-F238E27FC236}">
                        <a16:creationId xmlns:a16="http://schemas.microsoft.com/office/drawing/2014/main" id="{6EF40ECA-162C-8E79-A983-62DF9B08A460}"/>
                      </a:ext>
                    </a:extLst>
                  </p:cNvPr>
                  <p:cNvSpPr/>
                  <p:nvPr/>
                </p:nvSpPr>
                <p:spPr>
                  <a:xfrm>
                    <a:off x="3707430" y="4130397"/>
                    <a:ext cx="368617" cy="177164"/>
                  </a:xfrm>
                  <a:custGeom>
                    <a:avLst/>
                    <a:gdLst>
                      <a:gd name="connsiteX0" fmla="*/ 0 w 368617"/>
                      <a:gd name="connsiteY0" fmla="*/ 0 h 177164"/>
                      <a:gd name="connsiteX1" fmla="*/ 26670 w 368617"/>
                      <a:gd name="connsiteY1" fmla="*/ 145733 h 177164"/>
                      <a:gd name="connsiteX2" fmla="*/ 63817 w 368617"/>
                      <a:gd name="connsiteY2" fmla="*/ 177165 h 177164"/>
                      <a:gd name="connsiteX3" fmla="*/ 304800 w 368617"/>
                      <a:gd name="connsiteY3" fmla="*/ 177165 h 177164"/>
                      <a:gd name="connsiteX4" fmla="*/ 341948 w 368617"/>
                      <a:gd name="connsiteY4" fmla="*/ 145733 h 177164"/>
                      <a:gd name="connsiteX5" fmla="*/ 368618 w 368617"/>
                      <a:gd name="connsiteY5" fmla="*/ 0 h 177164"/>
                      <a:gd name="connsiteX6" fmla="*/ 0 w 368617"/>
                      <a:gd name="connsiteY6" fmla="*/ 0 h 1771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68617" h="177164">
                        <a:moveTo>
                          <a:pt x="0" y="0"/>
                        </a:moveTo>
                        <a:lnTo>
                          <a:pt x="26670" y="145733"/>
                        </a:lnTo>
                        <a:cubicBezTo>
                          <a:pt x="29528" y="163830"/>
                          <a:pt x="45720" y="177165"/>
                          <a:pt x="63817" y="177165"/>
                        </a:cubicBezTo>
                        <a:lnTo>
                          <a:pt x="304800" y="177165"/>
                        </a:lnTo>
                        <a:cubicBezTo>
                          <a:pt x="322898" y="177165"/>
                          <a:pt x="339090" y="163830"/>
                          <a:pt x="341948" y="145733"/>
                        </a:cubicBezTo>
                        <a:lnTo>
                          <a:pt x="368618" y="0"/>
                        </a:lnTo>
                        <a:cubicBezTo>
                          <a:pt x="260033" y="82867"/>
                          <a:pt x="109537" y="82867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FF0000"/>
                  </a:solidFill>
                  <a:ln w="555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103" name="フリーフォーム 102">
                    <a:extLst>
                      <a:ext uri="{FF2B5EF4-FFF2-40B4-BE49-F238E27FC236}">
                        <a16:creationId xmlns:a16="http://schemas.microsoft.com/office/drawing/2014/main" id="{02A1755D-915E-5339-D866-28F20B3DBAB8}"/>
                      </a:ext>
                    </a:extLst>
                  </p:cNvPr>
                  <p:cNvSpPr/>
                  <p:nvPr/>
                </p:nvSpPr>
                <p:spPr>
                  <a:xfrm>
                    <a:off x="3873165" y="3735110"/>
                    <a:ext cx="137160" cy="270510"/>
                  </a:xfrm>
                  <a:custGeom>
                    <a:avLst/>
                    <a:gdLst>
                      <a:gd name="connsiteX0" fmla="*/ 38100 w 137160"/>
                      <a:gd name="connsiteY0" fmla="*/ 0 h 270510"/>
                      <a:gd name="connsiteX1" fmla="*/ 0 w 137160"/>
                      <a:gd name="connsiteY1" fmla="*/ 0 h 270510"/>
                      <a:gd name="connsiteX2" fmla="*/ 0 w 137160"/>
                      <a:gd name="connsiteY2" fmla="*/ 152400 h 270510"/>
                      <a:gd name="connsiteX3" fmla="*/ 5715 w 137160"/>
                      <a:gd name="connsiteY3" fmla="*/ 165735 h 270510"/>
                      <a:gd name="connsiteX4" fmla="*/ 110490 w 137160"/>
                      <a:gd name="connsiteY4" fmla="*/ 270510 h 270510"/>
                      <a:gd name="connsiteX5" fmla="*/ 137160 w 137160"/>
                      <a:gd name="connsiteY5" fmla="*/ 243840 h 270510"/>
                      <a:gd name="connsiteX6" fmla="*/ 38100 w 137160"/>
                      <a:gd name="connsiteY6" fmla="*/ 144780 h 270510"/>
                      <a:gd name="connsiteX7" fmla="*/ 38100 w 137160"/>
                      <a:gd name="connsiteY7" fmla="*/ 0 h 2705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37160" h="270510">
                        <a:moveTo>
                          <a:pt x="38100" y="0"/>
                        </a:moveTo>
                        <a:lnTo>
                          <a:pt x="0" y="0"/>
                        </a:lnTo>
                        <a:lnTo>
                          <a:pt x="0" y="152400"/>
                        </a:lnTo>
                        <a:cubicBezTo>
                          <a:pt x="0" y="157163"/>
                          <a:pt x="1905" y="161925"/>
                          <a:pt x="5715" y="165735"/>
                        </a:cubicBezTo>
                        <a:lnTo>
                          <a:pt x="110490" y="270510"/>
                        </a:lnTo>
                        <a:lnTo>
                          <a:pt x="137160" y="243840"/>
                        </a:lnTo>
                        <a:lnTo>
                          <a:pt x="38100" y="144780"/>
                        </a:lnTo>
                        <a:lnTo>
                          <a:pt x="38100" y="0"/>
                        </a:lnTo>
                        <a:close/>
                      </a:path>
                    </a:pathLst>
                  </a:custGeom>
                  <a:grpFill/>
                  <a:ln w="555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ja-JP" altLang="en-US"/>
                  </a:p>
                </p:txBody>
              </p:sp>
            </p:grpSp>
            <p:sp>
              <p:nvSpPr>
                <p:cNvPr id="99" name="円/楕円 98">
                  <a:extLst>
                    <a:ext uri="{FF2B5EF4-FFF2-40B4-BE49-F238E27FC236}">
                      <a16:creationId xmlns:a16="http://schemas.microsoft.com/office/drawing/2014/main" id="{CB65F0EF-818D-B4E9-D0A6-81350B7A4B31}"/>
                    </a:ext>
                  </a:extLst>
                </p:cNvPr>
                <p:cNvSpPr/>
                <p:nvPr/>
              </p:nvSpPr>
              <p:spPr>
                <a:xfrm>
                  <a:off x="3691257" y="3687261"/>
                  <a:ext cx="396000" cy="396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cxnSp>
            <p:nvCxnSpPr>
              <p:cNvPr id="97" name="直線矢印コネクタ 96">
                <a:extLst>
                  <a:ext uri="{FF2B5EF4-FFF2-40B4-BE49-F238E27FC236}">
                    <a16:creationId xmlns:a16="http://schemas.microsoft.com/office/drawing/2014/main" id="{0E79CAF6-C7A6-DEDC-ECD0-05FB241C696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20368" y="2171957"/>
                <a:ext cx="105628" cy="105628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none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テキスト ボックス 94">
                  <a:extLst>
                    <a:ext uri="{FF2B5EF4-FFF2-40B4-BE49-F238E27FC236}">
                      <a16:creationId xmlns:a16="http://schemas.microsoft.com/office/drawing/2014/main" id="{ACFED1D0-5788-F9C3-FBCA-FE64A02DEA41}"/>
                    </a:ext>
                  </a:extLst>
                </p:cNvPr>
                <p:cNvSpPr txBox="1"/>
                <p:nvPr/>
              </p:nvSpPr>
              <p:spPr>
                <a:xfrm>
                  <a:off x="1121571" y="2799913"/>
                  <a:ext cx="43403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d>
                          <m:dPr>
                            <m:begChr m:val=""/>
                            <m:endChr m:val="⟩"/>
                            <m:ctrlPr>
                              <a:rPr kumimoji="1" lang="ja-JP" alt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/>
                        </m:d>
                      </m:oMath>
                    </m:oMathPara>
                  </a14:m>
                  <a:endParaRPr kumimoji="1" lang="ja-JP" altLang="en-US"/>
                </a:p>
              </p:txBody>
            </p:sp>
          </mc:Choice>
          <mc:Fallback xmlns="">
            <p:sp>
              <p:nvSpPr>
                <p:cNvPr id="87" name="テキスト ボックス 86">
                  <a:extLst>
                    <a:ext uri="{FF2B5EF4-FFF2-40B4-BE49-F238E27FC236}">
                      <a16:creationId xmlns:a16="http://schemas.microsoft.com/office/drawing/2014/main" id="{A4A7D59B-2D2E-52B7-7DF4-8C70C670657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21571" y="2799913"/>
                  <a:ext cx="434030" cy="276999"/>
                </a:xfrm>
                <a:prstGeom prst="rect">
                  <a:avLst/>
                </a:prstGeom>
                <a:blipFill>
                  <a:blip r:embed="rId10"/>
                  <a:stretch>
                    <a:fillRect l="-20000" t="-160870" r="-65714" b="-230435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4" name="グループ化 103">
            <a:extLst>
              <a:ext uri="{FF2B5EF4-FFF2-40B4-BE49-F238E27FC236}">
                <a16:creationId xmlns:a16="http://schemas.microsoft.com/office/drawing/2014/main" id="{8D6AFB27-CDB6-D5CC-CC8A-AD19FD29A78F}"/>
              </a:ext>
            </a:extLst>
          </p:cNvPr>
          <p:cNvGrpSpPr/>
          <p:nvPr/>
        </p:nvGrpSpPr>
        <p:grpSpPr>
          <a:xfrm>
            <a:off x="10394834" y="4481288"/>
            <a:ext cx="434030" cy="287498"/>
            <a:chOff x="2950357" y="2805819"/>
            <a:chExt cx="434030" cy="287498"/>
          </a:xfrm>
        </p:grpSpPr>
        <p:grpSp>
          <p:nvGrpSpPr>
            <p:cNvPr id="105" name="グループ化 104">
              <a:extLst>
                <a:ext uri="{FF2B5EF4-FFF2-40B4-BE49-F238E27FC236}">
                  <a16:creationId xmlns:a16="http://schemas.microsoft.com/office/drawing/2014/main" id="{4EF6D551-461B-3FCD-0CC9-3928E137D97B}"/>
                </a:ext>
              </a:extLst>
            </p:cNvPr>
            <p:cNvGrpSpPr/>
            <p:nvPr/>
          </p:nvGrpSpPr>
          <p:grpSpPr>
            <a:xfrm>
              <a:off x="3057076" y="2805819"/>
              <a:ext cx="195799" cy="287498"/>
              <a:chOff x="3438205" y="2001721"/>
              <a:chExt cx="335914" cy="493233"/>
            </a:xfrm>
          </p:grpSpPr>
          <p:grpSp>
            <p:nvGrpSpPr>
              <p:cNvPr id="107" name="グループ化 106">
                <a:extLst>
                  <a:ext uri="{FF2B5EF4-FFF2-40B4-BE49-F238E27FC236}">
                    <a16:creationId xmlns:a16="http://schemas.microsoft.com/office/drawing/2014/main" id="{65E1A15D-7560-6B06-F764-51B8B79969C0}"/>
                  </a:ext>
                </a:extLst>
              </p:cNvPr>
              <p:cNvGrpSpPr/>
              <p:nvPr/>
            </p:nvGrpSpPr>
            <p:grpSpPr>
              <a:xfrm>
                <a:off x="3438205" y="2001721"/>
                <a:ext cx="335914" cy="493233"/>
                <a:chOff x="3587415" y="3468410"/>
                <a:chExt cx="571500" cy="839152"/>
              </a:xfrm>
              <a:solidFill>
                <a:srgbClr val="00B050"/>
              </a:solidFill>
            </p:grpSpPr>
            <p:grpSp>
              <p:nvGrpSpPr>
                <p:cNvPr id="109" name="グラフィックス 50" descr="腕時計 単色塗りつぶし">
                  <a:extLst>
                    <a:ext uri="{FF2B5EF4-FFF2-40B4-BE49-F238E27FC236}">
                      <a16:creationId xmlns:a16="http://schemas.microsoft.com/office/drawing/2014/main" id="{6E907A82-DF67-82B2-DB1A-0E435FB65970}"/>
                    </a:ext>
                  </a:extLst>
                </p:cNvPr>
                <p:cNvGrpSpPr/>
                <p:nvPr/>
              </p:nvGrpSpPr>
              <p:grpSpPr>
                <a:xfrm>
                  <a:off x="3587415" y="3468410"/>
                  <a:ext cx="571500" cy="839152"/>
                  <a:chOff x="3587415" y="3468410"/>
                  <a:chExt cx="571500" cy="839152"/>
                </a:xfrm>
                <a:grpFill/>
              </p:grpSpPr>
              <p:sp>
                <p:nvSpPr>
                  <p:cNvPr id="111" name="フリーフォーム 110">
                    <a:extLst>
                      <a:ext uri="{FF2B5EF4-FFF2-40B4-BE49-F238E27FC236}">
                        <a16:creationId xmlns:a16="http://schemas.microsoft.com/office/drawing/2014/main" id="{4492A1C5-249D-5E51-130D-25BD7D53891D}"/>
                      </a:ext>
                    </a:extLst>
                  </p:cNvPr>
                  <p:cNvSpPr/>
                  <p:nvPr/>
                </p:nvSpPr>
                <p:spPr>
                  <a:xfrm>
                    <a:off x="3587415" y="3620810"/>
                    <a:ext cx="571500" cy="533400"/>
                  </a:xfrm>
                  <a:custGeom>
                    <a:avLst/>
                    <a:gdLst>
                      <a:gd name="connsiteX0" fmla="*/ 304800 w 571500"/>
                      <a:gd name="connsiteY0" fmla="*/ 0 h 533400"/>
                      <a:gd name="connsiteX1" fmla="*/ 42863 w 571500"/>
                      <a:gd name="connsiteY1" fmla="*/ 219075 h 533400"/>
                      <a:gd name="connsiteX2" fmla="*/ 19050 w 571500"/>
                      <a:gd name="connsiteY2" fmla="*/ 219075 h 533400"/>
                      <a:gd name="connsiteX3" fmla="*/ 0 w 571500"/>
                      <a:gd name="connsiteY3" fmla="*/ 238125 h 533400"/>
                      <a:gd name="connsiteX4" fmla="*/ 0 w 571500"/>
                      <a:gd name="connsiteY4" fmla="*/ 276225 h 533400"/>
                      <a:gd name="connsiteX5" fmla="*/ 19050 w 571500"/>
                      <a:gd name="connsiteY5" fmla="*/ 295275 h 533400"/>
                      <a:gd name="connsiteX6" fmla="*/ 40005 w 571500"/>
                      <a:gd name="connsiteY6" fmla="*/ 295275 h 533400"/>
                      <a:gd name="connsiteX7" fmla="*/ 304800 w 571500"/>
                      <a:gd name="connsiteY7" fmla="*/ 533400 h 533400"/>
                      <a:gd name="connsiteX8" fmla="*/ 571500 w 571500"/>
                      <a:gd name="connsiteY8" fmla="*/ 266700 h 533400"/>
                      <a:gd name="connsiteX9" fmla="*/ 304800 w 571500"/>
                      <a:gd name="connsiteY9" fmla="*/ 0 h 533400"/>
                      <a:gd name="connsiteX10" fmla="*/ 304800 w 571500"/>
                      <a:gd name="connsiteY10" fmla="*/ 476250 h 533400"/>
                      <a:gd name="connsiteX11" fmla="*/ 95250 w 571500"/>
                      <a:gd name="connsiteY11" fmla="*/ 266700 h 533400"/>
                      <a:gd name="connsiteX12" fmla="*/ 304800 w 571500"/>
                      <a:gd name="connsiteY12" fmla="*/ 57150 h 533400"/>
                      <a:gd name="connsiteX13" fmla="*/ 514350 w 571500"/>
                      <a:gd name="connsiteY13" fmla="*/ 266700 h 533400"/>
                      <a:gd name="connsiteX14" fmla="*/ 304800 w 571500"/>
                      <a:gd name="connsiteY14" fmla="*/ 476250 h 533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571500" h="533400">
                        <a:moveTo>
                          <a:pt x="304800" y="0"/>
                        </a:moveTo>
                        <a:cubicBezTo>
                          <a:pt x="173355" y="0"/>
                          <a:pt x="64770" y="94298"/>
                          <a:pt x="42863" y="219075"/>
                        </a:cubicBezTo>
                        <a:lnTo>
                          <a:pt x="19050" y="219075"/>
                        </a:lnTo>
                        <a:cubicBezTo>
                          <a:pt x="8572" y="219075"/>
                          <a:pt x="0" y="227648"/>
                          <a:pt x="0" y="238125"/>
                        </a:cubicBezTo>
                        <a:lnTo>
                          <a:pt x="0" y="276225"/>
                        </a:lnTo>
                        <a:cubicBezTo>
                          <a:pt x="0" y="286703"/>
                          <a:pt x="8572" y="295275"/>
                          <a:pt x="19050" y="295275"/>
                        </a:cubicBezTo>
                        <a:lnTo>
                          <a:pt x="40005" y="295275"/>
                        </a:lnTo>
                        <a:cubicBezTo>
                          <a:pt x="54293" y="429578"/>
                          <a:pt x="166688" y="533400"/>
                          <a:pt x="304800" y="533400"/>
                        </a:cubicBezTo>
                        <a:cubicBezTo>
                          <a:pt x="452438" y="533400"/>
                          <a:pt x="571500" y="414338"/>
                          <a:pt x="571500" y="266700"/>
                        </a:cubicBezTo>
                        <a:cubicBezTo>
                          <a:pt x="571500" y="119063"/>
                          <a:pt x="452438" y="0"/>
                          <a:pt x="304800" y="0"/>
                        </a:cubicBezTo>
                        <a:close/>
                        <a:moveTo>
                          <a:pt x="304800" y="476250"/>
                        </a:moveTo>
                        <a:cubicBezTo>
                          <a:pt x="188595" y="476250"/>
                          <a:pt x="95250" y="382905"/>
                          <a:pt x="95250" y="266700"/>
                        </a:cubicBezTo>
                        <a:cubicBezTo>
                          <a:pt x="95250" y="150495"/>
                          <a:pt x="188595" y="57150"/>
                          <a:pt x="304800" y="57150"/>
                        </a:cubicBezTo>
                        <a:cubicBezTo>
                          <a:pt x="421005" y="57150"/>
                          <a:pt x="514350" y="150495"/>
                          <a:pt x="514350" y="266700"/>
                        </a:cubicBezTo>
                        <a:cubicBezTo>
                          <a:pt x="514350" y="382905"/>
                          <a:pt x="421005" y="476250"/>
                          <a:pt x="304800" y="476250"/>
                        </a:cubicBezTo>
                        <a:close/>
                      </a:path>
                    </a:pathLst>
                  </a:custGeom>
                  <a:solidFill>
                    <a:srgbClr val="FF9300"/>
                  </a:solidFill>
                  <a:ln w="555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112" name="フリーフォーム 111">
                    <a:extLst>
                      <a:ext uri="{FF2B5EF4-FFF2-40B4-BE49-F238E27FC236}">
                        <a16:creationId xmlns:a16="http://schemas.microsoft.com/office/drawing/2014/main" id="{6F4BBD7A-ED4C-07C9-CE6C-76B0E7FC3FD9}"/>
                      </a:ext>
                    </a:extLst>
                  </p:cNvPr>
                  <p:cNvSpPr/>
                  <p:nvPr/>
                </p:nvSpPr>
                <p:spPr>
                  <a:xfrm>
                    <a:off x="3707430" y="3468410"/>
                    <a:ext cx="369570" cy="177165"/>
                  </a:xfrm>
                  <a:custGeom>
                    <a:avLst/>
                    <a:gdLst>
                      <a:gd name="connsiteX0" fmla="*/ 369570 w 369570"/>
                      <a:gd name="connsiteY0" fmla="*/ 176213 h 177165"/>
                      <a:gd name="connsiteX1" fmla="*/ 342900 w 369570"/>
                      <a:gd name="connsiteY1" fmla="*/ 31433 h 177165"/>
                      <a:gd name="connsiteX2" fmla="*/ 305753 w 369570"/>
                      <a:gd name="connsiteY2" fmla="*/ 0 h 177165"/>
                      <a:gd name="connsiteX3" fmla="*/ 63817 w 369570"/>
                      <a:gd name="connsiteY3" fmla="*/ 0 h 177165"/>
                      <a:gd name="connsiteX4" fmla="*/ 26670 w 369570"/>
                      <a:gd name="connsiteY4" fmla="*/ 31433 h 177165"/>
                      <a:gd name="connsiteX5" fmla="*/ 0 w 369570"/>
                      <a:gd name="connsiteY5" fmla="*/ 177165 h 177165"/>
                      <a:gd name="connsiteX6" fmla="*/ 369570 w 369570"/>
                      <a:gd name="connsiteY6" fmla="*/ 176213 h 1771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69570" h="177165">
                        <a:moveTo>
                          <a:pt x="369570" y="176213"/>
                        </a:moveTo>
                        <a:lnTo>
                          <a:pt x="342900" y="31433"/>
                        </a:lnTo>
                        <a:cubicBezTo>
                          <a:pt x="340043" y="13335"/>
                          <a:pt x="323850" y="0"/>
                          <a:pt x="305753" y="0"/>
                        </a:cubicBezTo>
                        <a:lnTo>
                          <a:pt x="63817" y="0"/>
                        </a:lnTo>
                        <a:cubicBezTo>
                          <a:pt x="45720" y="0"/>
                          <a:pt x="29528" y="13335"/>
                          <a:pt x="26670" y="31433"/>
                        </a:cubicBezTo>
                        <a:lnTo>
                          <a:pt x="0" y="177165"/>
                        </a:lnTo>
                        <a:cubicBezTo>
                          <a:pt x="109537" y="93345"/>
                          <a:pt x="260033" y="93345"/>
                          <a:pt x="369570" y="176213"/>
                        </a:cubicBezTo>
                        <a:close/>
                      </a:path>
                    </a:pathLst>
                  </a:custGeom>
                  <a:solidFill>
                    <a:srgbClr val="FF9300"/>
                  </a:solidFill>
                  <a:ln w="555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113" name="フリーフォーム 112">
                    <a:extLst>
                      <a:ext uri="{FF2B5EF4-FFF2-40B4-BE49-F238E27FC236}">
                        <a16:creationId xmlns:a16="http://schemas.microsoft.com/office/drawing/2014/main" id="{DE9ADFC2-09D1-1124-E36C-F10B447A5B5D}"/>
                      </a:ext>
                    </a:extLst>
                  </p:cNvPr>
                  <p:cNvSpPr/>
                  <p:nvPr/>
                </p:nvSpPr>
                <p:spPr>
                  <a:xfrm>
                    <a:off x="3707430" y="4130397"/>
                    <a:ext cx="368617" cy="177164"/>
                  </a:xfrm>
                  <a:custGeom>
                    <a:avLst/>
                    <a:gdLst>
                      <a:gd name="connsiteX0" fmla="*/ 0 w 368617"/>
                      <a:gd name="connsiteY0" fmla="*/ 0 h 177164"/>
                      <a:gd name="connsiteX1" fmla="*/ 26670 w 368617"/>
                      <a:gd name="connsiteY1" fmla="*/ 145733 h 177164"/>
                      <a:gd name="connsiteX2" fmla="*/ 63817 w 368617"/>
                      <a:gd name="connsiteY2" fmla="*/ 177165 h 177164"/>
                      <a:gd name="connsiteX3" fmla="*/ 304800 w 368617"/>
                      <a:gd name="connsiteY3" fmla="*/ 177165 h 177164"/>
                      <a:gd name="connsiteX4" fmla="*/ 341948 w 368617"/>
                      <a:gd name="connsiteY4" fmla="*/ 145733 h 177164"/>
                      <a:gd name="connsiteX5" fmla="*/ 368618 w 368617"/>
                      <a:gd name="connsiteY5" fmla="*/ 0 h 177164"/>
                      <a:gd name="connsiteX6" fmla="*/ 0 w 368617"/>
                      <a:gd name="connsiteY6" fmla="*/ 0 h 1771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68617" h="177164">
                        <a:moveTo>
                          <a:pt x="0" y="0"/>
                        </a:moveTo>
                        <a:lnTo>
                          <a:pt x="26670" y="145733"/>
                        </a:lnTo>
                        <a:cubicBezTo>
                          <a:pt x="29528" y="163830"/>
                          <a:pt x="45720" y="177165"/>
                          <a:pt x="63817" y="177165"/>
                        </a:cubicBezTo>
                        <a:lnTo>
                          <a:pt x="304800" y="177165"/>
                        </a:lnTo>
                        <a:cubicBezTo>
                          <a:pt x="322898" y="177165"/>
                          <a:pt x="339090" y="163830"/>
                          <a:pt x="341948" y="145733"/>
                        </a:cubicBezTo>
                        <a:lnTo>
                          <a:pt x="368618" y="0"/>
                        </a:lnTo>
                        <a:cubicBezTo>
                          <a:pt x="260033" y="82867"/>
                          <a:pt x="109537" y="82867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FF9300"/>
                  </a:solidFill>
                  <a:ln w="555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114" name="フリーフォーム 113">
                    <a:extLst>
                      <a:ext uri="{FF2B5EF4-FFF2-40B4-BE49-F238E27FC236}">
                        <a16:creationId xmlns:a16="http://schemas.microsoft.com/office/drawing/2014/main" id="{693E6562-3A41-7B53-0989-0B89332A0A5E}"/>
                      </a:ext>
                    </a:extLst>
                  </p:cNvPr>
                  <p:cNvSpPr/>
                  <p:nvPr/>
                </p:nvSpPr>
                <p:spPr>
                  <a:xfrm>
                    <a:off x="3873165" y="3735110"/>
                    <a:ext cx="137160" cy="270510"/>
                  </a:xfrm>
                  <a:custGeom>
                    <a:avLst/>
                    <a:gdLst>
                      <a:gd name="connsiteX0" fmla="*/ 38100 w 137160"/>
                      <a:gd name="connsiteY0" fmla="*/ 0 h 270510"/>
                      <a:gd name="connsiteX1" fmla="*/ 0 w 137160"/>
                      <a:gd name="connsiteY1" fmla="*/ 0 h 270510"/>
                      <a:gd name="connsiteX2" fmla="*/ 0 w 137160"/>
                      <a:gd name="connsiteY2" fmla="*/ 152400 h 270510"/>
                      <a:gd name="connsiteX3" fmla="*/ 5715 w 137160"/>
                      <a:gd name="connsiteY3" fmla="*/ 165735 h 270510"/>
                      <a:gd name="connsiteX4" fmla="*/ 110490 w 137160"/>
                      <a:gd name="connsiteY4" fmla="*/ 270510 h 270510"/>
                      <a:gd name="connsiteX5" fmla="*/ 137160 w 137160"/>
                      <a:gd name="connsiteY5" fmla="*/ 243840 h 270510"/>
                      <a:gd name="connsiteX6" fmla="*/ 38100 w 137160"/>
                      <a:gd name="connsiteY6" fmla="*/ 144780 h 270510"/>
                      <a:gd name="connsiteX7" fmla="*/ 38100 w 137160"/>
                      <a:gd name="connsiteY7" fmla="*/ 0 h 2705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37160" h="270510">
                        <a:moveTo>
                          <a:pt x="38100" y="0"/>
                        </a:moveTo>
                        <a:lnTo>
                          <a:pt x="0" y="0"/>
                        </a:lnTo>
                        <a:lnTo>
                          <a:pt x="0" y="152400"/>
                        </a:lnTo>
                        <a:cubicBezTo>
                          <a:pt x="0" y="157163"/>
                          <a:pt x="1905" y="161925"/>
                          <a:pt x="5715" y="165735"/>
                        </a:cubicBezTo>
                        <a:lnTo>
                          <a:pt x="110490" y="270510"/>
                        </a:lnTo>
                        <a:lnTo>
                          <a:pt x="137160" y="243840"/>
                        </a:lnTo>
                        <a:lnTo>
                          <a:pt x="38100" y="144780"/>
                        </a:lnTo>
                        <a:lnTo>
                          <a:pt x="38100" y="0"/>
                        </a:lnTo>
                        <a:close/>
                      </a:path>
                    </a:pathLst>
                  </a:custGeom>
                  <a:grpFill/>
                  <a:ln w="555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ja-JP" altLang="en-US"/>
                  </a:p>
                </p:txBody>
              </p:sp>
            </p:grpSp>
            <p:sp>
              <p:nvSpPr>
                <p:cNvPr id="110" name="円/楕円 109">
                  <a:extLst>
                    <a:ext uri="{FF2B5EF4-FFF2-40B4-BE49-F238E27FC236}">
                      <a16:creationId xmlns:a16="http://schemas.microsoft.com/office/drawing/2014/main" id="{AD3C85D4-D278-27BC-2243-7CA0182C425E}"/>
                    </a:ext>
                  </a:extLst>
                </p:cNvPr>
                <p:cNvSpPr/>
                <p:nvPr/>
              </p:nvSpPr>
              <p:spPr>
                <a:xfrm>
                  <a:off x="3691257" y="3687261"/>
                  <a:ext cx="396000" cy="396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cxnSp>
            <p:nvCxnSpPr>
              <p:cNvPr id="108" name="直線矢印コネクタ 107">
                <a:extLst>
                  <a:ext uri="{FF2B5EF4-FFF2-40B4-BE49-F238E27FC236}">
                    <a16:creationId xmlns:a16="http://schemas.microsoft.com/office/drawing/2014/main" id="{990093D5-51FC-D62D-6BBE-F9132EFA3A8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16173" y="2247560"/>
                <a:ext cx="149380" cy="0"/>
              </a:xfrm>
              <a:prstGeom prst="straightConnector1">
                <a:avLst/>
              </a:prstGeom>
              <a:ln w="25400">
                <a:solidFill>
                  <a:srgbClr val="FF9300"/>
                </a:solidFill>
                <a:tailEnd type="none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テキスト ボックス 105">
                  <a:extLst>
                    <a:ext uri="{FF2B5EF4-FFF2-40B4-BE49-F238E27FC236}">
                      <a16:creationId xmlns:a16="http://schemas.microsoft.com/office/drawing/2014/main" id="{C6B8EEE6-F87C-7B05-0742-DB3A02E944AA}"/>
                    </a:ext>
                  </a:extLst>
                </p:cNvPr>
                <p:cNvSpPr txBox="1"/>
                <p:nvPr/>
              </p:nvSpPr>
              <p:spPr>
                <a:xfrm>
                  <a:off x="2950357" y="2810788"/>
                  <a:ext cx="43403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b="0" i="1" smtClean="0">
                            <a:solidFill>
                              <a:srgbClr val="FF93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d>
                          <m:dPr>
                            <m:begChr m:val=""/>
                            <m:endChr m:val="⟩"/>
                            <m:ctrlPr>
                              <a:rPr kumimoji="1" lang="ja-JP" altLang="en-US" i="1" smtClean="0">
                                <a:solidFill>
                                  <a:srgbClr val="FF93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/>
                        </m:d>
                      </m:oMath>
                    </m:oMathPara>
                  </a14:m>
                  <a:endParaRPr kumimoji="1" lang="ja-JP" altLang="en-US"/>
                </a:p>
              </p:txBody>
            </p:sp>
          </mc:Choice>
          <mc:Fallback xmlns="">
            <p:sp>
              <p:nvSpPr>
                <p:cNvPr id="88" name="テキスト ボックス 87">
                  <a:extLst>
                    <a:ext uri="{FF2B5EF4-FFF2-40B4-BE49-F238E27FC236}">
                      <a16:creationId xmlns:a16="http://schemas.microsoft.com/office/drawing/2014/main" id="{791942A6-64F0-34EC-E3CB-D9A25D8EBF2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50357" y="2810788"/>
                  <a:ext cx="434030" cy="276999"/>
                </a:xfrm>
                <a:prstGeom prst="rect">
                  <a:avLst/>
                </a:prstGeom>
                <a:blipFill>
                  <a:blip r:embed="rId11"/>
                  <a:stretch>
                    <a:fillRect l="-20000" t="-160870" r="-65714" b="-234783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2750972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コンテンツ プレースホルダー 2">
                <a:extLst>
                  <a:ext uri="{FF2B5EF4-FFF2-40B4-BE49-F238E27FC236}">
                    <a16:creationId xmlns:a16="http://schemas.microsoft.com/office/drawing/2014/main" id="{620EC2A2-C190-D2AA-E654-AF86D74CF7A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8116" y="1825625"/>
                <a:ext cx="8423681" cy="4856530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altLang="ja-JP" dirty="0"/>
                  <a:t>Description of the clock:</a:t>
                </a:r>
              </a:p>
              <a:p>
                <a:pPr lvl="1"/>
                <a:r>
                  <a:rPr lang="en-US" altLang="ja-JP" dirty="0"/>
                  <a:t>Rest Hamiltonian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acc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𝑟𝑒𝑠𝑡</m:t>
                        </m:r>
                      </m:sub>
                    </m:sSub>
                    <m:r>
                      <a:rPr lang="en-US" altLang="ja-JP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d>
                      <m:dPr>
                        <m:begChr m:val="|"/>
                        <m:endChr m:val="|"/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d>
                        <m:d>
                          <m:dPr>
                            <m:begChr m:val="⟨"/>
                            <m:endChr m:val=""/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d>
                      </m:e>
                    </m:d>
                    <m:r>
                      <a:rPr lang="en-US" altLang="ja-JP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d>
                      <m:dPr>
                        <m:begChr m:val="|"/>
                        <m:endChr m:val="|"/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  <m:d>
                          <m:dPr>
                            <m:begChr m:val="⟨"/>
                            <m:endChr m:val=""/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</m:e>
                    </m:d>
                  </m:oMath>
                </a14:m>
                <a:endParaRPr lang="en-US" altLang="ja-JP" dirty="0"/>
              </a:p>
              <a:p>
                <a:pPr lvl="1"/>
                <a:r>
                  <a:rPr lang="en-US" altLang="ja-JP" dirty="0"/>
                  <a:t>Initial state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d>
                          <m:dPr>
                            <m:begChr m:val=""/>
                            <m:endChr m:val="⟩"/>
                            <m:ctrlP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d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+|</m:t>
                        </m:r>
                        <m:d>
                          <m:dPr>
                            <m:begChr m:val=""/>
                            <m:endChr m:val="⟩"/>
                            <m:ctrlP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ja-JP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endParaRPr lang="en-US" altLang="ja-JP" dirty="0"/>
              </a:p>
              <a:p>
                <a:pPr lvl="1"/>
                <a:endParaRPr lang="en-US" altLang="ja-JP" sz="1600" dirty="0"/>
              </a:p>
              <a:p>
                <a:r>
                  <a:rPr lang="en-US" altLang="ja-JP" dirty="0"/>
                  <a:t>Evolution of Internal State: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altLang="ja-JP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ja-JP" i="0">
                        <a:latin typeface="Cambria Math" panose="02040503050406030204" pitchFamily="18" charset="0"/>
                      </a:rPr>
                      <m:t>exp</m:t>
                    </m:r>
                    <m:d>
                      <m:d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ℏ</m:t>
                            </m:r>
                          </m:den>
                        </m:f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𝑟𝑒𝑠𝑡</m:t>
                            </m:r>
                          </m:sub>
                        </m:sSub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</m:e>
                    </m:d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altLang="ja-JP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ja-JP">
                        <a:latin typeface="Cambria Math" panose="02040503050406030204" pitchFamily="18" charset="0"/>
                      </a:rPr>
                      <m:t>exp</m:t>
                    </m:r>
                    <m:d>
                      <m:d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ℏ</m:t>
                            </m:r>
                          </m:den>
                        </m:f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𝑟𝑒𝑠𝑡</m:t>
                            </m:r>
                          </m:sub>
                        </m:sSub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sub>
                        </m:sSub>
                      </m:e>
                    </m:d>
                  </m:oMath>
                </a14:m>
                <a:endParaRPr lang="en-US" altLang="ja-JP" dirty="0"/>
              </a:p>
              <a:p>
                <a:pPr lvl="1"/>
                <a:r>
                  <a:rPr lang="en-US" altLang="ja-JP" dirty="0"/>
                  <a:t>Relative evolution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Sup>
                          <m:sSubSupPr>
                            <m:ctrlPr>
                              <a:rPr lang="en-US" altLang="ja-JP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  <m:sup>
                            <m:r>
                              <a:rPr lang="en-US" altLang="ja-JP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†</m:t>
                            </m:r>
                          </m:sup>
                        </m:sSubSup>
                        <m:r>
                          <a:rPr lang="en-US" altLang="ja-JP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altLang="ja-JP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ja-JP" i="0">
                        <a:latin typeface="Cambria Math" panose="02040503050406030204" pitchFamily="18" charset="0"/>
                      </a:rPr>
                      <m:t>exp</m:t>
                    </m:r>
                    <m:d>
                      <m:d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ℏ</m:t>
                            </m:r>
                          </m:den>
                        </m:f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𝑟𝑒𝑠𝑡</m:t>
                            </m:r>
                          </m:sub>
                        </m:sSub>
                        <m:r>
                          <m:rPr>
                            <m:sty m:val="p"/>
                          </m:rPr>
                          <a:rPr lang="el-GR" altLang="ja-JP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  <m:r>
                          <a:rPr lang="el-GR" altLang="ja-JP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</m:d>
                  </m:oMath>
                </a14:m>
                <a:endParaRPr lang="en-US" altLang="ja-JP" b="0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lang="el-GR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  <m:r>
                      <a:rPr lang="en-US" altLang="ja-JP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sSub>
                      <m:sSubPr>
                        <m:ctrlP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16</m:t>
                        </m:r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𝐺𝐽𝐾</m:t>
                        </m:r>
                      </m:num>
                      <m:den>
                        <m:sSup>
                          <m:sSupPr>
                            <m:ctrlPr>
                              <a:rPr lang="en-US" altLang="ja-JP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den>
                    </m:f>
                  </m:oMath>
                </a14:m>
                <a:r>
                  <a:rPr lang="en-US" altLang="ja-JP" dirty="0"/>
                  <a:t> </a:t>
                </a:r>
                <a:r>
                  <a:rPr lang="en-US" altLang="ja-JP" dirty="0">
                    <a:solidFill>
                      <a:srgbClr val="941651"/>
                    </a:solidFill>
                  </a:rPr>
                  <a:t>(post-Newtonian)</a:t>
                </a:r>
              </a:p>
              <a:p>
                <a:pPr lvl="1"/>
                <a:endParaRPr lang="en-US" altLang="ja-JP" sz="1600" dirty="0"/>
              </a:p>
              <a:p>
                <a:r>
                  <a:rPr lang="en-US" altLang="ja-JP" dirty="0"/>
                  <a:t>Detection Probabilities:</a:t>
                </a:r>
                <a:endParaRPr kumimoji="1" lang="en-US" altLang="ja-JP" dirty="0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b="0" i="0" smtClean="0">
                        <a:latin typeface="Cambria Math" panose="02040503050406030204" pitchFamily="18" charset="0"/>
                      </a:rPr>
                      <m:t>Pr</m:t>
                    </m:r>
                    <m:d>
                      <m:d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  <m:r>
                      <a:rPr lang="en-US" altLang="ja-JP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func>
                          <m:funcPr>
                            <m:ctrlP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ja-JP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∆</m:t>
                                </m:r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𝐸</m:t>
                                </m:r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∆</m:t>
                                </m:r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𝜏</m:t>
                                </m:r>
                              </m:num>
                              <m:den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ℏ</m:t>
                                </m:r>
                              </m:den>
                            </m:f>
                          </m:e>
                        </m:func>
                        <m:func>
                          <m:funcPr>
                            <m:ctrlP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ja-JP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acc>
                                  <m:accPr>
                                    <m:chr m:val="̅"/>
                                    <m:ctrlPr>
                                      <a:rPr lang="en-US" altLang="ja-JP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</m:acc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∆</m:t>
                                </m:r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𝜏</m:t>
                                </m:r>
                              </m:num>
                              <m:den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ℏ</m:t>
                                </m:r>
                              </m:den>
                            </m:f>
                          </m:e>
                        </m:func>
                      </m:e>
                    </m:d>
                  </m:oMath>
                </a14:m>
                <a:endParaRPr lang="en-US" altLang="ja-JP" dirty="0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b="0" i="0" smtClean="0">
                        <a:latin typeface="Cambria Math" panose="02040503050406030204" pitchFamily="18" charset="0"/>
                      </a:rPr>
                      <m:t>Pr</m:t>
                    </m:r>
                    <m:d>
                      <m:d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unc>
                          <m:func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ja-JP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∆</m:t>
                                </m:r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𝐸</m:t>
                                </m:r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∆</m:t>
                                </m:r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𝜏</m:t>
                                </m:r>
                              </m:num>
                              <m:den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ℏ</m:t>
                                </m:r>
                              </m:den>
                            </m:f>
                          </m:e>
                        </m:func>
                        <m:func>
                          <m:func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ja-JP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acc>
                                  <m:accPr>
                                    <m:chr m:val="̅"/>
                                    <m:ctrlP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</m:acc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∆</m:t>
                                </m:r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𝜏</m:t>
                                </m:r>
                              </m:num>
                              <m:den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ℏ</m:t>
                                </m:r>
                              </m:den>
                            </m:f>
                          </m:e>
                        </m:func>
                      </m:e>
                    </m:d>
                  </m:oMath>
                </a14:m>
                <a:endParaRPr lang="en-US" altLang="ja-JP" b="0" dirty="0"/>
              </a:p>
            </p:txBody>
          </p:sp>
        </mc:Choice>
        <mc:Fallback xmlns="">
          <p:sp>
            <p:nvSpPr>
              <p:cNvPr id="4" name="コンテンツ プレースホルダー 2">
                <a:extLst>
                  <a:ext uri="{FF2B5EF4-FFF2-40B4-BE49-F238E27FC236}">
                    <a16:creationId xmlns:a16="http://schemas.microsoft.com/office/drawing/2014/main" id="{620EC2A2-C190-D2AA-E654-AF86D74CF7A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8116" y="1825625"/>
                <a:ext cx="8423681" cy="4856530"/>
              </a:xfrm>
              <a:blipFill>
                <a:blip r:embed="rId3"/>
                <a:stretch>
                  <a:fillRect l="-1054" t="-520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タイトル 1">
            <a:extLst>
              <a:ext uri="{FF2B5EF4-FFF2-40B4-BE49-F238E27FC236}">
                <a16:creationId xmlns:a16="http://schemas.microsoft.com/office/drawing/2014/main" id="{6E7291E4-0421-6F4F-5246-76CD7E5BF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959791" cy="1325563"/>
          </a:xfrm>
        </p:spPr>
        <p:txBody>
          <a:bodyPr/>
          <a:lstStyle/>
          <a:p>
            <a:r>
              <a:rPr lang="en-US" altLang="ja-JP" dirty="0"/>
              <a:t>Interference pattern</a:t>
            </a:r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39F9079D-8C31-401F-A4DF-6AA7F6C19123}"/>
                  </a:ext>
                </a:extLst>
              </p:cNvPr>
              <p:cNvSpPr txBox="1"/>
              <p:nvPr/>
            </p:nvSpPr>
            <p:spPr>
              <a:xfrm>
                <a:off x="5448886" y="5777630"/>
                <a:ext cx="2944973" cy="5326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≡</m:t>
                          </m:r>
                          <m:sSub>
                            <m:sSub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acc>
                            <m:accPr>
                              <m:chr m:val="̅"/>
                              <m:ctrlP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≡</m:t>
                          </m:r>
                          <m:f>
                            <m:f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𝑔</m:t>
                                  </m:r>
                                </m:sub>
                              </m:sSub>
                              <m: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kumimoji="1" lang="ja-JP" altLang="en-US"/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39F9079D-8C31-401F-A4DF-6AA7F6C191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8886" y="5777630"/>
                <a:ext cx="2944973" cy="532646"/>
              </a:xfrm>
              <a:prstGeom prst="rect">
                <a:avLst/>
              </a:prstGeom>
              <a:blipFill>
                <a:blip r:embed="rId5"/>
                <a:stretch>
                  <a:fillRect t="-2381" b="-1428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A045D3B0-214C-C293-25D0-40AC340CD95B}"/>
              </a:ext>
            </a:extLst>
          </p:cNvPr>
          <p:cNvGrpSpPr/>
          <p:nvPr/>
        </p:nvGrpSpPr>
        <p:grpSpPr>
          <a:xfrm>
            <a:off x="7023354" y="3128453"/>
            <a:ext cx="5120520" cy="2781636"/>
            <a:chOff x="7023354" y="3128453"/>
            <a:chExt cx="5120520" cy="2781636"/>
          </a:xfrm>
        </p:grpSpPr>
        <p:pic>
          <p:nvPicPr>
            <p:cNvPr id="34" name="図 33">
              <a:extLst>
                <a:ext uri="{FF2B5EF4-FFF2-40B4-BE49-F238E27FC236}">
                  <a16:creationId xmlns:a16="http://schemas.microsoft.com/office/drawing/2014/main" id="{B2A13965-39BE-26CE-B12D-09E7C9D536B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331131" y="3128453"/>
              <a:ext cx="4343100" cy="2370302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テキスト ボックス 6">
                  <a:extLst>
                    <a:ext uri="{FF2B5EF4-FFF2-40B4-BE49-F238E27FC236}">
                      <a16:creationId xmlns:a16="http://schemas.microsoft.com/office/drawing/2014/main" id="{3B9EA64E-187D-FBC9-EFED-31C55513FC85}"/>
                    </a:ext>
                  </a:extLst>
                </p:cNvPr>
                <p:cNvSpPr txBox="1"/>
                <p:nvPr/>
              </p:nvSpPr>
              <p:spPr>
                <a:xfrm>
                  <a:off x="8816349" y="5460479"/>
                  <a:ext cx="1302308" cy="4496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altLang="ja-JP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</m:t>
                      </m:r>
                      <m:r>
                        <a:rPr lang="en-US" altLang="ja-JP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′≡</m:t>
                      </m:r>
                      <m:f>
                        <m:fPr>
                          <m:ctrlPr>
                            <a:rPr lang="en-US" altLang="ja-JP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ja-JP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altLang="ja-JP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en-US" altLang="ja-JP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num>
                        <m:den>
                          <m:r>
                            <a:rPr lang="en-US" altLang="ja-JP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16</m:t>
                          </m:r>
                          <m:r>
                            <a:rPr lang="en-US" altLang="ja-JP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𝐺𝐽𝐾</m:t>
                          </m:r>
                        </m:den>
                      </m:f>
                    </m:oMath>
                  </a14:m>
                  <a:r>
                    <a:rPr lang="en-US" altLang="ja-JP" sz="1400" dirty="0"/>
                    <a:t> </a:t>
                  </a:r>
                  <a:endParaRPr lang="ja-JP" altLang="en-US" sz="1400"/>
                </a:p>
              </p:txBody>
            </p:sp>
          </mc:Choice>
          <mc:Fallback xmlns="">
            <p:sp>
              <p:nvSpPr>
                <p:cNvPr id="7" name="テキスト ボックス 6">
                  <a:extLst>
                    <a:ext uri="{FF2B5EF4-FFF2-40B4-BE49-F238E27FC236}">
                      <a16:creationId xmlns:a16="http://schemas.microsoft.com/office/drawing/2014/main" id="{3B9EA64E-187D-FBC9-EFED-31C55513FC8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16349" y="5460479"/>
                  <a:ext cx="1302308" cy="449610"/>
                </a:xfrm>
                <a:prstGeom prst="rect">
                  <a:avLst/>
                </a:prstGeom>
                <a:blipFill>
                  <a:blip r:embed="rId7"/>
                  <a:stretch>
                    <a:fillRect b="-2778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テキスト ボックス 8">
                  <a:extLst>
                    <a:ext uri="{FF2B5EF4-FFF2-40B4-BE49-F238E27FC236}">
                      <a16:creationId xmlns:a16="http://schemas.microsoft.com/office/drawing/2014/main" id="{ADA8457E-2B41-52BA-EAA6-F218B4B743D2}"/>
                    </a:ext>
                  </a:extLst>
                </p:cNvPr>
                <p:cNvSpPr txBox="1"/>
                <p:nvPr/>
              </p:nvSpPr>
              <p:spPr>
                <a:xfrm rot="16200000">
                  <a:off x="6662013" y="4100001"/>
                  <a:ext cx="1030459" cy="30777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ja-JP" sz="1400" b="0" i="0" smtClean="0">
                            <a:latin typeface="Cambria Math" panose="02040503050406030204" pitchFamily="18" charset="0"/>
                          </a:rPr>
                          <m:t>Pr</m:t>
                        </m:r>
                        <m:d>
                          <m:dPr>
                            <m:ctrlPr>
                              <a:rPr lang="en-US" altLang="ja-JP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1400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  <m:r>
                              <a:rPr lang="en-US" altLang="ja-JP" sz="14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</m:d>
                      </m:oMath>
                    </m:oMathPara>
                  </a14:m>
                  <a:endParaRPr lang="ja-JP" altLang="en-US" sz="1400"/>
                </a:p>
              </p:txBody>
            </p:sp>
          </mc:Choice>
          <mc:Fallback xmlns="">
            <p:sp>
              <p:nvSpPr>
                <p:cNvPr id="9" name="テキスト ボックス 8">
                  <a:extLst>
                    <a:ext uri="{FF2B5EF4-FFF2-40B4-BE49-F238E27FC236}">
                      <a16:creationId xmlns:a16="http://schemas.microsoft.com/office/drawing/2014/main" id="{ADA8457E-2B41-52BA-EAA6-F218B4B743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6662013" y="4100001"/>
                  <a:ext cx="1030459" cy="307777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テキスト ボックス 9">
                  <a:extLst>
                    <a:ext uri="{FF2B5EF4-FFF2-40B4-BE49-F238E27FC236}">
                      <a16:creationId xmlns:a16="http://schemas.microsoft.com/office/drawing/2014/main" id="{D1502C78-2CA4-3C1E-A913-F25017474498}"/>
                    </a:ext>
                  </a:extLst>
                </p:cNvPr>
                <p:cNvSpPr txBox="1"/>
                <p:nvPr/>
              </p:nvSpPr>
              <p:spPr>
                <a:xfrm>
                  <a:off x="11488695" y="4100002"/>
                  <a:ext cx="436978" cy="153888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kumimoji="1" lang="el-GR" altLang="ja-JP" sz="1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  <m:r>
                          <a:rPr kumimoji="1" lang="en-US" altLang="ja-JP" sz="1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  <m:r>
                          <a:rPr kumimoji="1" lang="en-US" altLang="ja-JP" sz="1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kumimoji="1" lang="ja-JP" altLang="en-US" sz="1000"/>
                </a:p>
              </p:txBody>
            </p:sp>
          </mc:Choice>
          <mc:Fallback xmlns="">
            <p:sp>
              <p:nvSpPr>
                <p:cNvPr id="10" name="テキスト ボックス 9">
                  <a:extLst>
                    <a:ext uri="{FF2B5EF4-FFF2-40B4-BE49-F238E27FC236}">
                      <a16:creationId xmlns:a16="http://schemas.microsoft.com/office/drawing/2014/main" id="{D1502C78-2CA4-3C1E-A913-F2501747449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88695" y="4100002"/>
                  <a:ext cx="436978" cy="153888"/>
                </a:xfrm>
                <a:prstGeom prst="rect">
                  <a:avLst/>
                </a:prstGeom>
                <a:blipFill>
                  <a:blip r:embed="rId9"/>
                  <a:stretch>
                    <a:fillRect l="-5714" r="-8571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テキスト ボックス 10">
                  <a:extLst>
                    <a:ext uri="{FF2B5EF4-FFF2-40B4-BE49-F238E27FC236}">
                      <a16:creationId xmlns:a16="http://schemas.microsoft.com/office/drawing/2014/main" id="{83B29C3D-8C13-C93D-4DA3-024D204D8145}"/>
                    </a:ext>
                  </a:extLst>
                </p:cNvPr>
                <p:cNvSpPr txBox="1"/>
                <p:nvPr/>
              </p:nvSpPr>
              <p:spPr>
                <a:xfrm>
                  <a:off x="11488695" y="4357509"/>
                  <a:ext cx="655179" cy="153888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kumimoji="1" lang="el-GR" altLang="ja-JP" sz="1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  <m:r>
                          <a:rPr kumimoji="1" lang="en-US" altLang="ja-JP" sz="1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  <m:r>
                          <a:rPr kumimoji="1" lang="en-US" altLang="ja-JP" sz="1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̅"/>
                            <m:ctrlPr>
                              <a:rPr kumimoji="1" lang="en-US" altLang="ja-JP" sz="1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kumimoji="1" lang="en-US" altLang="ja-JP" sz="1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e>
                        </m:acc>
                        <m:r>
                          <a:rPr kumimoji="1" lang="en-US" altLang="ja-JP" sz="1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/24</m:t>
                        </m:r>
                      </m:oMath>
                    </m:oMathPara>
                  </a14:m>
                  <a:endParaRPr kumimoji="1" lang="ja-JP" altLang="en-US" sz="1000"/>
                </a:p>
              </p:txBody>
            </p:sp>
          </mc:Choice>
          <mc:Fallback xmlns="">
            <p:sp>
              <p:nvSpPr>
                <p:cNvPr id="11" name="テキスト ボックス 10">
                  <a:extLst>
                    <a:ext uri="{FF2B5EF4-FFF2-40B4-BE49-F238E27FC236}">
                      <a16:creationId xmlns:a16="http://schemas.microsoft.com/office/drawing/2014/main" id="{83B29C3D-8C13-C93D-4DA3-024D204D814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88695" y="4357509"/>
                  <a:ext cx="655179" cy="153888"/>
                </a:xfrm>
                <a:prstGeom prst="rect">
                  <a:avLst/>
                </a:prstGeom>
                <a:blipFill>
                  <a:blip r:embed="rId10"/>
                  <a:stretch>
                    <a:fillRect l="-3774" t="-15385" r="-3774" b="-30769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6702137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F984763-6B68-2EF7-927A-002B21E99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GME experiment</a:t>
            </a:r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C7E4A0CF-FB37-722B-521E-F7F5325CDE0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762621" y="1690688"/>
                <a:ext cx="8186655" cy="4754545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altLang="ja-JP" dirty="0"/>
                  <a:t>Setup</a:t>
                </a:r>
                <a:r>
                  <a:rPr kumimoji="1" lang="en-US" altLang="ja-JP" dirty="0"/>
                  <a:t>:</a:t>
                </a:r>
              </a:p>
              <a:p>
                <a:pPr lvl="1"/>
                <a:r>
                  <a:rPr kumimoji="1" lang="en-US" altLang="ja-JP" dirty="0"/>
                  <a:t>Source mass is in a superposition of opposite </a:t>
                </a:r>
                <a:r>
                  <a:rPr lang="en-US" altLang="ja-JP" dirty="0"/>
                  <a:t>rotational directions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|</m:t>
                        </m:r>
                        <m:d>
                          <m:dPr>
                            <m:begChr m:val=""/>
                            <m:endChr m:val="⟩"/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↻</m:t>
                            </m:r>
                          </m:e>
                        </m:d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+|</m:t>
                        </m:r>
                        <m:d>
                          <m:dPr>
                            <m:begChr m:val=""/>
                            <m:endChr m:val="⟩"/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↺</m:t>
                            </m:r>
                          </m:e>
                        </m:d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endParaRPr lang="en-US" altLang="ja-JP" dirty="0"/>
              </a:p>
              <a:p>
                <a:pPr lvl="1"/>
                <a:r>
                  <a:rPr lang="en-US" altLang="ja-JP" dirty="0"/>
                  <a:t>Proper times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altLang="ja-JP" dirty="0"/>
                  <a:t> depend on the rotational directions</a:t>
                </a:r>
              </a:p>
              <a:p>
                <a:pPr marL="457200" lvl="1" indent="0">
                  <a:buNone/>
                </a:pPr>
                <a:r>
                  <a:rPr lang="ja-JP" altLang="en-US"/>
                  <a:t>　→</a:t>
                </a:r>
                <a:r>
                  <a:rPr lang="en-US" altLang="ja-JP" dirty="0"/>
                  <a:t> entanglement b/w source &amp; clock particle</a:t>
                </a:r>
              </a:p>
              <a:p>
                <a:pPr lvl="1"/>
                <a:r>
                  <a:rPr lang="en-US" altLang="ja-JP" dirty="0"/>
                  <a:t>Field-disentangling scheme</a:t>
                </a:r>
              </a:p>
              <a:p>
                <a:pPr marL="457200" lvl="1" indent="0">
                  <a:buNone/>
                </a:pPr>
                <a:r>
                  <a:rPr lang="en-US" altLang="ja-JP" dirty="0"/>
                  <a:t>     (Higgins et al. </a:t>
                </a:r>
                <a:r>
                  <a:rPr lang="en" altLang="ja-JP" dirty="0"/>
                  <a:t>PRD 110, L101901 (2024)</a:t>
                </a:r>
                <a:r>
                  <a:rPr lang="en-US" altLang="ja-JP" dirty="0"/>
                  <a:t>)</a:t>
                </a:r>
              </a:p>
              <a:p>
                <a:pPr marL="457200" lvl="1" indent="0">
                  <a:buNone/>
                </a:pPr>
                <a:endParaRPr lang="en-US" altLang="ja-JP" dirty="0"/>
              </a:p>
              <a:p>
                <a:r>
                  <a:rPr lang="en-US" altLang="ja-JP" dirty="0"/>
                  <a:t>Assumptions:</a:t>
                </a:r>
              </a:p>
              <a:p>
                <a:pPr lvl="1"/>
                <a:r>
                  <a:rPr lang="en-US" altLang="ja-JP" dirty="0"/>
                  <a:t>“superposition of classical gravitational fields”   </a:t>
                </a:r>
              </a:p>
              <a:p>
                <a:pPr marL="457200" lvl="1" indent="0">
                  <a:buNone/>
                </a:pPr>
                <a:r>
                  <a:rPr lang="en-US" altLang="ja-JP" dirty="0"/>
                  <a:t>     (Giacomini et al. </a:t>
                </a:r>
                <a:r>
                  <a:rPr lang="en" altLang="ja-JP" dirty="0"/>
                  <a:t>arXiv:2012.13754 (2020)</a:t>
                </a:r>
                <a:r>
                  <a:rPr lang="en-US" altLang="ja-JP" dirty="0"/>
                  <a:t>)</a:t>
                </a:r>
              </a:p>
              <a:p>
                <a:pPr lvl="1"/>
                <a:r>
                  <a:rPr lang="en-US" altLang="ja-JP" dirty="0"/>
                  <a:t>Negligible backaction of the clock</a:t>
                </a: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C7E4A0CF-FB37-722B-521E-F7F5325CDE0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762621" y="1690688"/>
                <a:ext cx="8186655" cy="4754545"/>
              </a:xfrm>
              <a:blipFill>
                <a:blip r:embed="rId3"/>
                <a:stretch>
                  <a:fillRect l="-1240" t="-1862" r="-155" b="-133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68171A86-4E1E-3FB6-5E7B-2B2418400A01}"/>
              </a:ext>
            </a:extLst>
          </p:cNvPr>
          <p:cNvGrpSpPr/>
          <p:nvPr/>
        </p:nvGrpSpPr>
        <p:grpSpPr>
          <a:xfrm>
            <a:off x="1116981" y="1937138"/>
            <a:ext cx="2210796" cy="3777677"/>
            <a:chOff x="4751882" y="1146748"/>
            <a:chExt cx="2210796" cy="3777677"/>
          </a:xfrm>
        </p:grpSpPr>
        <p:sp>
          <p:nvSpPr>
            <p:cNvPr id="5" name="円/楕円 4">
              <a:extLst>
                <a:ext uri="{FF2B5EF4-FFF2-40B4-BE49-F238E27FC236}">
                  <a16:creationId xmlns:a16="http://schemas.microsoft.com/office/drawing/2014/main" id="{F4AB2221-FE29-736E-32A6-2031755B5E9B}"/>
                </a:ext>
              </a:extLst>
            </p:cNvPr>
            <p:cNvSpPr/>
            <p:nvPr/>
          </p:nvSpPr>
          <p:spPr>
            <a:xfrm>
              <a:off x="5633916" y="2966916"/>
              <a:ext cx="422362" cy="422362"/>
            </a:xfrm>
            <a:prstGeom prst="ellipse">
              <a:avLst/>
            </a:prstGeom>
            <a:gradFill>
              <a:gsLst>
                <a:gs pos="0">
                  <a:srgbClr val="FF40FF"/>
                </a:gs>
                <a:gs pos="74000">
                  <a:schemeClr val="accent1">
                    <a:lumMod val="60000"/>
                    <a:lumOff val="40000"/>
                  </a:schemeClr>
                </a:gs>
                <a:gs pos="83000">
                  <a:schemeClr val="accent1">
                    <a:lumMod val="59732"/>
                    <a:lumOff val="40268"/>
                  </a:schemeClr>
                </a:gs>
                <a:gs pos="100000">
                  <a:schemeClr val="accent1">
                    <a:lumMod val="45000"/>
                    <a:lumOff val="55000"/>
                  </a:schemeClr>
                </a:gs>
              </a:gsLst>
              <a:lin ang="5400000" scaled="1"/>
            </a:gradFill>
            <a:ln w="34925">
              <a:noFill/>
              <a:prstDash val="solid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422362"/>
                        <a:gd name="connsiteY0" fmla="*/ 211181 h 422362"/>
                        <a:gd name="connsiteX1" fmla="*/ 211181 w 422362"/>
                        <a:gd name="connsiteY1" fmla="*/ 0 h 422362"/>
                        <a:gd name="connsiteX2" fmla="*/ 422362 w 422362"/>
                        <a:gd name="connsiteY2" fmla="*/ 211181 h 422362"/>
                        <a:gd name="connsiteX3" fmla="*/ 211181 w 422362"/>
                        <a:gd name="connsiteY3" fmla="*/ 422362 h 422362"/>
                        <a:gd name="connsiteX4" fmla="*/ 0 w 422362"/>
                        <a:gd name="connsiteY4" fmla="*/ 211181 h 42236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422362" h="422362" extrusionOk="0">
                          <a:moveTo>
                            <a:pt x="0" y="211181"/>
                          </a:moveTo>
                          <a:cubicBezTo>
                            <a:pt x="-12387" y="86908"/>
                            <a:pt x="76886" y="6629"/>
                            <a:pt x="211181" y="0"/>
                          </a:cubicBezTo>
                          <a:cubicBezTo>
                            <a:pt x="348580" y="4372"/>
                            <a:pt x="417748" y="94696"/>
                            <a:pt x="422362" y="211181"/>
                          </a:cubicBezTo>
                          <a:cubicBezTo>
                            <a:pt x="412600" y="337347"/>
                            <a:pt x="324444" y="440985"/>
                            <a:pt x="211181" y="422362"/>
                          </a:cubicBezTo>
                          <a:cubicBezTo>
                            <a:pt x="87152" y="418315"/>
                            <a:pt x="12074" y="333582"/>
                            <a:pt x="0" y="211181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6" name="直線コネクタ 5">
              <a:extLst>
                <a:ext uri="{FF2B5EF4-FFF2-40B4-BE49-F238E27FC236}">
                  <a16:creationId xmlns:a16="http://schemas.microsoft.com/office/drawing/2014/main" id="{F1B99F8E-B534-28CE-CF4C-1DC28F859412}"/>
                </a:ext>
              </a:extLst>
            </p:cNvPr>
            <p:cNvCxnSpPr>
              <a:cxnSpLocks/>
            </p:cNvCxnSpPr>
            <p:nvPr/>
          </p:nvCxnSpPr>
          <p:spPr>
            <a:xfrm>
              <a:off x="5159297" y="4232197"/>
              <a:ext cx="1371600" cy="692228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線コネクタ 6">
              <a:extLst>
                <a:ext uri="{FF2B5EF4-FFF2-40B4-BE49-F238E27FC236}">
                  <a16:creationId xmlns:a16="http://schemas.microsoft.com/office/drawing/2014/main" id="{AC5F96CB-2768-5B5D-F4CA-3966E980697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159297" y="1431768"/>
              <a:ext cx="1371600" cy="692229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コネクタ 7">
              <a:extLst>
                <a:ext uri="{FF2B5EF4-FFF2-40B4-BE49-F238E27FC236}">
                  <a16:creationId xmlns:a16="http://schemas.microsoft.com/office/drawing/2014/main" id="{BAD5C285-3FD2-5187-EA6A-4B93F9724DC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59297" y="1431768"/>
              <a:ext cx="1371600" cy="692229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コネクタ 8">
              <a:extLst>
                <a:ext uri="{FF2B5EF4-FFF2-40B4-BE49-F238E27FC236}">
                  <a16:creationId xmlns:a16="http://schemas.microsoft.com/office/drawing/2014/main" id="{8EB41743-42C8-C035-3FE4-0CDA9C2B5AAC}"/>
                </a:ext>
              </a:extLst>
            </p:cNvPr>
            <p:cNvCxnSpPr>
              <a:cxnSpLocks/>
            </p:cNvCxnSpPr>
            <p:nvPr/>
          </p:nvCxnSpPr>
          <p:spPr>
            <a:xfrm>
              <a:off x="6530897" y="2123997"/>
              <a:ext cx="0" cy="210820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コネクタ 9">
              <a:extLst>
                <a:ext uri="{FF2B5EF4-FFF2-40B4-BE49-F238E27FC236}">
                  <a16:creationId xmlns:a16="http://schemas.microsoft.com/office/drawing/2014/main" id="{D9A43846-1A0C-4746-5E70-389FB09A5B58}"/>
                </a:ext>
              </a:extLst>
            </p:cNvPr>
            <p:cNvCxnSpPr>
              <a:cxnSpLocks/>
            </p:cNvCxnSpPr>
            <p:nvPr/>
          </p:nvCxnSpPr>
          <p:spPr>
            <a:xfrm>
              <a:off x="5159297" y="2123997"/>
              <a:ext cx="0" cy="210820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コネクタ 10">
              <a:extLst>
                <a:ext uri="{FF2B5EF4-FFF2-40B4-BE49-F238E27FC236}">
                  <a16:creationId xmlns:a16="http://schemas.microsoft.com/office/drawing/2014/main" id="{67FDC681-C49C-946D-481F-6F9286A4ADD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45097" y="4232197"/>
              <a:ext cx="685800" cy="34290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コネクタ 11">
              <a:extLst>
                <a:ext uri="{FF2B5EF4-FFF2-40B4-BE49-F238E27FC236}">
                  <a16:creationId xmlns:a16="http://schemas.microsoft.com/office/drawing/2014/main" id="{30A1DD62-ADC0-362E-8B0D-33A1DD1FA41B}"/>
                </a:ext>
              </a:extLst>
            </p:cNvPr>
            <p:cNvCxnSpPr/>
            <p:nvPr/>
          </p:nvCxnSpPr>
          <p:spPr>
            <a:xfrm>
              <a:off x="5845097" y="1651882"/>
              <a:ext cx="0" cy="252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>
              <a:extLst>
                <a:ext uri="{FF2B5EF4-FFF2-40B4-BE49-F238E27FC236}">
                  <a16:creationId xmlns:a16="http://schemas.microsoft.com/office/drawing/2014/main" id="{6FFE0C26-1C99-1D9B-025A-7D71FA8059A5}"/>
                </a:ext>
              </a:extLst>
            </p:cNvPr>
            <p:cNvCxnSpPr/>
            <p:nvPr/>
          </p:nvCxnSpPr>
          <p:spPr>
            <a:xfrm>
              <a:off x="5845097" y="4449097"/>
              <a:ext cx="0" cy="252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コネクタ 13">
              <a:extLst>
                <a:ext uri="{FF2B5EF4-FFF2-40B4-BE49-F238E27FC236}">
                  <a16:creationId xmlns:a16="http://schemas.microsoft.com/office/drawing/2014/main" id="{6C506192-DC96-B5AE-BB86-246434C61677}"/>
                </a:ext>
              </a:extLst>
            </p:cNvPr>
            <p:cNvCxnSpPr>
              <a:cxnSpLocks/>
            </p:cNvCxnSpPr>
            <p:nvPr/>
          </p:nvCxnSpPr>
          <p:spPr>
            <a:xfrm rot="1800000">
              <a:off x="5159296" y="1997996"/>
              <a:ext cx="0" cy="252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コネクタ 14">
              <a:extLst>
                <a:ext uri="{FF2B5EF4-FFF2-40B4-BE49-F238E27FC236}">
                  <a16:creationId xmlns:a16="http://schemas.microsoft.com/office/drawing/2014/main" id="{001C36D6-C67D-4382-8DEB-F4DCB66AAD8F}"/>
                </a:ext>
              </a:extLst>
            </p:cNvPr>
            <p:cNvCxnSpPr>
              <a:cxnSpLocks/>
            </p:cNvCxnSpPr>
            <p:nvPr/>
          </p:nvCxnSpPr>
          <p:spPr>
            <a:xfrm rot="1800000">
              <a:off x="6530897" y="4106197"/>
              <a:ext cx="0" cy="252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コネクタ 15">
              <a:extLst>
                <a:ext uri="{FF2B5EF4-FFF2-40B4-BE49-F238E27FC236}">
                  <a16:creationId xmlns:a16="http://schemas.microsoft.com/office/drawing/2014/main" id="{AB29A450-2FB5-9192-9D5C-797C856521D2}"/>
                </a:ext>
              </a:extLst>
            </p:cNvPr>
            <p:cNvCxnSpPr>
              <a:cxnSpLocks/>
            </p:cNvCxnSpPr>
            <p:nvPr/>
          </p:nvCxnSpPr>
          <p:spPr>
            <a:xfrm rot="19800000">
              <a:off x="6530897" y="1995966"/>
              <a:ext cx="0" cy="252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コネクタ 16">
              <a:extLst>
                <a:ext uri="{FF2B5EF4-FFF2-40B4-BE49-F238E27FC236}">
                  <a16:creationId xmlns:a16="http://schemas.microsoft.com/office/drawing/2014/main" id="{A979E51F-6454-9732-9C55-56CFAEC84955}"/>
                </a:ext>
              </a:extLst>
            </p:cNvPr>
            <p:cNvCxnSpPr>
              <a:cxnSpLocks/>
            </p:cNvCxnSpPr>
            <p:nvPr/>
          </p:nvCxnSpPr>
          <p:spPr>
            <a:xfrm rot="19800000">
              <a:off x="5159296" y="4106195"/>
              <a:ext cx="0" cy="252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弦 17">
              <a:extLst>
                <a:ext uri="{FF2B5EF4-FFF2-40B4-BE49-F238E27FC236}">
                  <a16:creationId xmlns:a16="http://schemas.microsoft.com/office/drawing/2014/main" id="{175C52B8-0810-EF09-D2F6-C3CF38AFB18E}"/>
                </a:ext>
              </a:extLst>
            </p:cNvPr>
            <p:cNvSpPr/>
            <p:nvPr/>
          </p:nvSpPr>
          <p:spPr>
            <a:xfrm rot="3343320">
              <a:off x="4956007" y="1261873"/>
              <a:ext cx="292240" cy="292240"/>
            </a:xfrm>
            <a:prstGeom prst="chord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弦 18">
              <a:extLst>
                <a:ext uri="{FF2B5EF4-FFF2-40B4-BE49-F238E27FC236}">
                  <a16:creationId xmlns:a16="http://schemas.microsoft.com/office/drawing/2014/main" id="{017B05F3-5254-A117-BD8F-A736A04A5A18}"/>
                </a:ext>
              </a:extLst>
            </p:cNvPr>
            <p:cNvSpPr/>
            <p:nvPr/>
          </p:nvSpPr>
          <p:spPr>
            <a:xfrm rot="10643462">
              <a:off x="6447778" y="1261873"/>
              <a:ext cx="292240" cy="292240"/>
            </a:xfrm>
            <a:prstGeom prst="chord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0" name="曲線コネクタ 19">
              <a:extLst>
                <a:ext uri="{FF2B5EF4-FFF2-40B4-BE49-F238E27FC236}">
                  <a16:creationId xmlns:a16="http://schemas.microsoft.com/office/drawing/2014/main" id="{34C6969E-5674-0D7E-765E-E259479419B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17611" y="1196378"/>
              <a:ext cx="245067" cy="141584"/>
            </a:xfrm>
            <a:prstGeom prst="curvedConnector3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曲線コネクタ 20">
              <a:extLst>
                <a:ext uri="{FF2B5EF4-FFF2-40B4-BE49-F238E27FC236}">
                  <a16:creationId xmlns:a16="http://schemas.microsoft.com/office/drawing/2014/main" id="{C6090C9E-E821-31F9-BF48-046CC6018F92}"/>
                </a:ext>
              </a:extLst>
            </p:cNvPr>
            <p:cNvCxnSpPr>
              <a:cxnSpLocks/>
            </p:cNvCxnSpPr>
            <p:nvPr/>
          </p:nvCxnSpPr>
          <p:spPr>
            <a:xfrm>
              <a:off x="4751882" y="1146748"/>
              <a:ext cx="213173" cy="190401"/>
            </a:xfrm>
            <a:prstGeom prst="curvedConnector3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矢印コネクタ 21">
              <a:extLst>
                <a:ext uri="{FF2B5EF4-FFF2-40B4-BE49-F238E27FC236}">
                  <a16:creationId xmlns:a16="http://schemas.microsoft.com/office/drawing/2014/main" id="{78EFA228-FC2C-B4A9-2BFD-80D463E1725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30897" y="3089162"/>
              <a:ext cx="0" cy="59699"/>
            </a:xfrm>
            <a:prstGeom prst="straightConnector1">
              <a:avLst/>
            </a:prstGeom>
            <a:ln w="6350">
              <a:solidFill>
                <a:schemeClr val="tx1"/>
              </a:solidFill>
              <a:headEnd w="lg" len="lg"/>
              <a:tailEnd type="stealth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矢印コネクタ 22">
              <a:extLst>
                <a:ext uri="{FF2B5EF4-FFF2-40B4-BE49-F238E27FC236}">
                  <a16:creationId xmlns:a16="http://schemas.microsoft.com/office/drawing/2014/main" id="{7C9E4B29-76F9-9FB3-EED3-2965848B48E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59297" y="3089162"/>
              <a:ext cx="0" cy="59699"/>
            </a:xfrm>
            <a:prstGeom prst="straightConnector1">
              <a:avLst/>
            </a:prstGeom>
            <a:ln w="6350">
              <a:solidFill>
                <a:schemeClr val="tx1"/>
              </a:solidFill>
              <a:headEnd w="lg" len="lg"/>
              <a:tailEnd type="stealth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矢印コネクタ 23">
              <a:extLst>
                <a:ext uri="{FF2B5EF4-FFF2-40B4-BE49-F238E27FC236}">
                  <a16:creationId xmlns:a16="http://schemas.microsoft.com/office/drawing/2014/main" id="{90718673-F9F5-8599-E70C-08F1F2FC31B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18214" y="4360636"/>
              <a:ext cx="47456" cy="24519"/>
            </a:xfrm>
            <a:prstGeom prst="straightConnector1">
              <a:avLst/>
            </a:prstGeom>
            <a:ln w="6350">
              <a:solidFill>
                <a:schemeClr val="tx1"/>
              </a:solidFill>
              <a:headEnd w="lg" len="lg"/>
              <a:tailEnd type="stealth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矢印コネクタ 24">
              <a:extLst>
                <a:ext uri="{FF2B5EF4-FFF2-40B4-BE49-F238E27FC236}">
                  <a16:creationId xmlns:a16="http://schemas.microsoft.com/office/drawing/2014/main" id="{1B5ABCFA-7912-1D65-493E-A35157CEB73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03025" y="1926823"/>
              <a:ext cx="43029" cy="22232"/>
            </a:xfrm>
            <a:prstGeom prst="straightConnector1">
              <a:avLst/>
            </a:prstGeom>
            <a:ln w="6350">
              <a:solidFill>
                <a:schemeClr val="tx1"/>
              </a:solidFill>
              <a:headEnd w="lg" len="lg"/>
              <a:tailEnd type="stealth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矢印コネクタ 25">
              <a:extLst>
                <a:ext uri="{FF2B5EF4-FFF2-40B4-BE49-F238E27FC236}">
                  <a16:creationId xmlns:a16="http://schemas.microsoft.com/office/drawing/2014/main" id="{8EB3B9A8-3951-ADA2-9116-388CB786F9D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01699" y="4360636"/>
              <a:ext cx="51193" cy="25159"/>
            </a:xfrm>
            <a:prstGeom prst="straightConnector1">
              <a:avLst/>
            </a:prstGeom>
            <a:ln w="6350">
              <a:solidFill>
                <a:schemeClr val="tx1"/>
              </a:solidFill>
              <a:headEnd w="lg" len="lg"/>
              <a:tailEnd type="stealth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矢印コネクタ 26">
              <a:extLst>
                <a:ext uri="{FF2B5EF4-FFF2-40B4-BE49-F238E27FC236}">
                  <a16:creationId xmlns:a16="http://schemas.microsoft.com/office/drawing/2014/main" id="{5CE9EC87-1E49-55CC-2A5D-720A169B35A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161663" y="4738461"/>
              <a:ext cx="53706" cy="26394"/>
            </a:xfrm>
            <a:prstGeom prst="straightConnector1">
              <a:avLst/>
            </a:prstGeom>
            <a:ln w="6350">
              <a:solidFill>
                <a:schemeClr val="tx1"/>
              </a:solidFill>
              <a:headEnd w="lg" len="lg"/>
              <a:tailEnd type="stealth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矢印コネクタ 27">
              <a:extLst>
                <a:ext uri="{FF2B5EF4-FFF2-40B4-BE49-F238E27FC236}">
                  <a16:creationId xmlns:a16="http://schemas.microsoft.com/office/drawing/2014/main" id="{39EAB0FC-4C47-0AAA-1F71-474922B6122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141530" y="1926823"/>
              <a:ext cx="49789" cy="24469"/>
            </a:xfrm>
            <a:prstGeom prst="straightConnector1">
              <a:avLst/>
            </a:prstGeom>
            <a:ln w="6350">
              <a:solidFill>
                <a:schemeClr val="tx1"/>
              </a:solidFill>
              <a:headEnd w="lg" len="lg"/>
              <a:tailEnd type="stealth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矢印コネクタ 28">
              <a:extLst>
                <a:ext uri="{FF2B5EF4-FFF2-40B4-BE49-F238E27FC236}">
                  <a16:creationId xmlns:a16="http://schemas.microsoft.com/office/drawing/2014/main" id="{BDB0187E-F819-91C4-87F7-3AFCAE08A73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67447" y="1587659"/>
              <a:ext cx="35578" cy="17485"/>
            </a:xfrm>
            <a:prstGeom prst="straightConnector1">
              <a:avLst/>
            </a:prstGeom>
            <a:ln w="6350">
              <a:solidFill>
                <a:schemeClr val="tx1"/>
              </a:solidFill>
              <a:headEnd w="lg" len="lg"/>
              <a:tailEnd type="stealth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矢印コネクタ 29">
              <a:extLst>
                <a:ext uri="{FF2B5EF4-FFF2-40B4-BE49-F238E27FC236}">
                  <a16:creationId xmlns:a16="http://schemas.microsoft.com/office/drawing/2014/main" id="{D764F711-1A6B-8801-ACEF-E40A1D12236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91319" y="1585924"/>
              <a:ext cx="26895" cy="13896"/>
            </a:xfrm>
            <a:prstGeom prst="straightConnector1">
              <a:avLst/>
            </a:prstGeom>
            <a:ln w="6350">
              <a:solidFill>
                <a:schemeClr val="tx1"/>
              </a:solidFill>
              <a:headEnd w="lg" len="lg"/>
              <a:tailEnd type="stealth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円弧 30">
              <a:extLst>
                <a:ext uri="{FF2B5EF4-FFF2-40B4-BE49-F238E27FC236}">
                  <a16:creationId xmlns:a16="http://schemas.microsoft.com/office/drawing/2014/main" id="{8353115B-9DE6-34C6-3E33-94BA633B94F4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5731923" y="3064923"/>
              <a:ext cx="226347" cy="226347"/>
            </a:xfrm>
            <a:prstGeom prst="arc">
              <a:avLst>
                <a:gd name="adj1" fmla="val 7260100"/>
                <a:gd name="adj2" fmla="val 3491095"/>
              </a:avLst>
            </a:prstGeom>
            <a:ln w="31750">
              <a:solidFill>
                <a:schemeClr val="bg1"/>
              </a:solidFill>
              <a:headEnd type="triangle" w="med" len="sm"/>
              <a:tailEnd type="triangle" w="med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6165030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Madison</Template>
  <TotalTime>3434</TotalTime>
  <Words>1442</Words>
  <Application>Microsoft Macintosh PowerPoint</Application>
  <PresentationFormat>ワイド画面</PresentationFormat>
  <Paragraphs>251</Paragraphs>
  <Slides>16</Slides>
  <Notes>14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16</vt:i4>
      </vt:variant>
    </vt:vector>
  </HeadingPairs>
  <TitlesOfParts>
    <vt:vector size="23" baseType="lpstr">
      <vt:lpstr>Meiryo UI</vt:lpstr>
      <vt:lpstr>システムフォント（レギュラー）</vt:lpstr>
      <vt:lpstr>游ゴシック</vt:lpstr>
      <vt:lpstr>游ゴシック Light</vt:lpstr>
      <vt:lpstr>Arial</vt:lpstr>
      <vt:lpstr>Cambria Math</vt:lpstr>
      <vt:lpstr>Office テーマ</vt:lpstr>
      <vt:lpstr>Detectability of post-Newtonian  classical and quantum gravity via quantum clock interferometry</vt:lpstr>
      <vt:lpstr>Background</vt:lpstr>
      <vt:lpstr>Post-Newtonian gravity + QM?</vt:lpstr>
      <vt:lpstr>Outline of this research</vt:lpstr>
      <vt:lpstr>Gravitomagnetic clock effect</vt:lpstr>
      <vt:lpstr>Interferometric visibility experiment</vt:lpstr>
      <vt:lpstr>Interferometric visibility experiment</vt:lpstr>
      <vt:lpstr>Interference pattern</vt:lpstr>
      <vt:lpstr>GME experiment</vt:lpstr>
      <vt:lpstr>Entanglement generation</vt:lpstr>
      <vt:lpstr>QEP in nonstatic spacetime</vt:lpstr>
      <vt:lpstr>QEP violations in clock interferometry</vt:lpstr>
      <vt:lpstr>Feasibility?</vt:lpstr>
      <vt:lpstr>What does the unfeasibility possibly mean?</vt:lpstr>
      <vt:lpstr>Summary</vt:lpstr>
      <vt:lpstr>GME Experiment: Assumptions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若桑　江友里</dc:creator>
  <cp:lastModifiedBy>若桑　江友里</cp:lastModifiedBy>
  <cp:revision>121</cp:revision>
  <dcterms:created xsi:type="dcterms:W3CDTF">2025-06-14T18:17:24Z</dcterms:created>
  <dcterms:modified xsi:type="dcterms:W3CDTF">2025-07-07T16:32:56Z</dcterms:modified>
</cp:coreProperties>
</file>