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1" r:id="rId3"/>
    <p:sldId id="275" r:id="rId4"/>
    <p:sldId id="264" r:id="rId5"/>
    <p:sldId id="265" r:id="rId6"/>
    <p:sldId id="276" r:id="rId7"/>
    <p:sldId id="263" r:id="rId8"/>
    <p:sldId id="259" r:id="rId9"/>
    <p:sldId id="260" r:id="rId10"/>
    <p:sldId id="274" r:id="rId11"/>
    <p:sldId id="269" r:id="rId12"/>
    <p:sldId id="273" r:id="rId13"/>
    <p:sldId id="266" r:id="rId14"/>
    <p:sldId id="267" r:id="rId15"/>
    <p:sldId id="272" r:id="rId16"/>
    <p:sldId id="257" r:id="rId17"/>
    <p:sldId id="271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3" autoAdjust="0"/>
    <p:restoredTop sz="94660"/>
  </p:normalViewPr>
  <p:slideViewPr>
    <p:cSldViewPr snapToGrid="0">
      <p:cViewPr varScale="1">
        <p:scale>
          <a:sx n="84" d="100"/>
          <a:sy n="84" d="100"/>
        </p:scale>
        <p:origin x="44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55A38-3FB0-4554-B7B5-2B7C812B0B9B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BF814-A5CA-4BED-9BA3-81423191B6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5902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55A38-3FB0-4554-B7B5-2B7C812B0B9B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BF814-A5CA-4BED-9BA3-81423191B6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496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55A38-3FB0-4554-B7B5-2B7C812B0B9B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BF814-A5CA-4BED-9BA3-81423191B6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155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55A38-3FB0-4554-B7B5-2B7C812B0B9B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BF814-A5CA-4BED-9BA3-81423191B6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283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55A38-3FB0-4554-B7B5-2B7C812B0B9B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BF814-A5CA-4BED-9BA3-81423191B6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41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55A38-3FB0-4554-B7B5-2B7C812B0B9B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BF814-A5CA-4BED-9BA3-81423191B6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398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55A38-3FB0-4554-B7B5-2B7C812B0B9B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BF814-A5CA-4BED-9BA3-81423191B6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108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55A38-3FB0-4554-B7B5-2B7C812B0B9B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BF814-A5CA-4BED-9BA3-81423191B6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21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55A38-3FB0-4554-B7B5-2B7C812B0B9B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BF814-A5CA-4BED-9BA3-81423191B6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308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55A38-3FB0-4554-B7B5-2B7C812B0B9B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BF814-A5CA-4BED-9BA3-81423191B6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126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55A38-3FB0-4554-B7B5-2B7C812B0B9B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BF814-A5CA-4BED-9BA3-81423191B6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230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40000"/>
                <a:lumOff val="60000"/>
              </a:schemeClr>
            </a:gs>
            <a:gs pos="40000">
              <a:schemeClr val="accent5">
                <a:lumMod val="60000"/>
                <a:lumOff val="40000"/>
              </a:schemeClr>
            </a:gs>
            <a:gs pos="100000">
              <a:schemeClr val="accent5">
                <a:lumMod val="7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55A38-3FB0-4554-B7B5-2B7C812B0B9B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DBF814-A5CA-4BED-9BA3-81423191B6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981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0.png"/><Relationship Id="rId3" Type="http://schemas.openxmlformats.org/officeDocument/2006/relationships/image" Target="../media/image230.png"/><Relationship Id="rId7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6.png"/><Relationship Id="rId10" Type="http://schemas.openxmlformats.org/officeDocument/2006/relationships/image" Target="../media/image22.png"/><Relationship Id="rId4" Type="http://schemas.openxmlformats.org/officeDocument/2006/relationships/image" Target="../media/image18.png"/><Relationship Id="rId9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26" Type="http://schemas.openxmlformats.org/officeDocument/2006/relationships/image" Target="../media/image29.png"/><Relationship Id="rId3" Type="http://schemas.openxmlformats.org/officeDocument/2006/relationships/image" Target="../media/image26.png"/><Relationship Id="rId25" Type="http://schemas.openxmlformats.org/officeDocument/2006/relationships/image" Target="../media/image28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Relationship Id="rId24" Type="http://schemas.openxmlformats.org/officeDocument/2006/relationships/image" Target="../media/image27.png"/><Relationship Id="rId23" Type="http://schemas.openxmlformats.org/officeDocument/2006/relationships/image" Target="../media/image16.png"/><Relationship Id="rId4" Type="http://schemas.openxmlformats.org/officeDocument/2006/relationships/image" Target="../media/image18.png"/><Relationship Id="rId22" Type="http://schemas.openxmlformats.org/officeDocument/2006/relationships/image" Target="../media/image190.png"/><Relationship Id="rId27" Type="http://schemas.openxmlformats.org/officeDocument/2006/relationships/image" Target="../media/image30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0.png"/><Relationship Id="rId13" Type="http://schemas.openxmlformats.org/officeDocument/2006/relationships/image" Target="../media/image39.png"/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12" Type="http://schemas.openxmlformats.org/officeDocument/2006/relationships/image" Target="../media/image38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11" Type="http://schemas.openxmlformats.org/officeDocument/2006/relationships/image" Target="../media/image10.png"/><Relationship Id="rId5" Type="http://schemas.openxmlformats.org/officeDocument/2006/relationships/image" Target="../media/image34.png"/><Relationship Id="rId15" Type="http://schemas.openxmlformats.org/officeDocument/2006/relationships/image" Target="../media/image41.png"/><Relationship Id="rId10" Type="http://schemas.openxmlformats.org/officeDocument/2006/relationships/image" Target="../media/image9.png"/><Relationship Id="rId4" Type="http://schemas.openxmlformats.org/officeDocument/2006/relationships/image" Target="../media/image33.png"/><Relationship Id="rId9" Type="http://schemas.openxmlformats.org/officeDocument/2006/relationships/image" Target="../media/image37.png"/><Relationship Id="rId14" Type="http://schemas.openxmlformats.org/officeDocument/2006/relationships/image" Target="../media/image40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image" Target="../media/image10.png"/><Relationship Id="rId7" Type="http://schemas.openxmlformats.org/officeDocument/2006/relationships/image" Target="../media/image41.png"/><Relationship Id="rId12" Type="http://schemas.openxmlformats.org/officeDocument/2006/relationships/image" Target="../media/image42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10" Type="http://schemas.openxmlformats.org/officeDocument/2006/relationships/image" Target="../media/image44.png"/><Relationship Id="rId4" Type="http://schemas.openxmlformats.org/officeDocument/2006/relationships/image" Target="../media/image38.png"/><Relationship Id="rId9" Type="http://schemas.openxmlformats.org/officeDocument/2006/relationships/image" Target="../media/image4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0.png"/><Relationship Id="rId3" Type="http://schemas.openxmlformats.org/officeDocument/2006/relationships/image" Target="../media/image10.png"/><Relationship Id="rId7" Type="http://schemas.openxmlformats.org/officeDocument/2006/relationships/image" Target="../media/image9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21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23.png"/><Relationship Id="rId7" Type="http://schemas.openxmlformats.org/officeDocument/2006/relationships/image" Target="../media/image1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6.png"/><Relationship Id="rId4" Type="http://schemas.openxmlformats.org/officeDocument/2006/relationships/image" Target="../media/image18.png"/><Relationship Id="rId9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tserrat" panose="020B0604020202020204" charset="0"/>
              </a:rPr>
              <a:t>Probing the nature of gravity via diffusion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tserrat" panose="020B060402020202020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605023" y="3599116"/>
            <a:ext cx="9144000" cy="1655762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 smtClean="0">
                <a:solidFill>
                  <a:schemeClr val="bg1"/>
                </a:solidFill>
                <a:latin typeface="Montserrat" panose="020B0604020202020204" charset="0"/>
              </a:rPr>
              <a:t>Oliviero</a:t>
            </a:r>
            <a:r>
              <a:rPr lang="en-US" dirty="0" smtClean="0">
                <a:solidFill>
                  <a:schemeClr val="bg1"/>
                </a:solidFill>
                <a:latin typeface="Montserrat" panose="020B060402020202020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Montserrat" panose="020B0604020202020204" charset="0"/>
              </a:rPr>
              <a:t>Angeli</a:t>
            </a:r>
            <a:endParaRPr lang="en-US" dirty="0" smtClean="0">
              <a:solidFill>
                <a:schemeClr val="bg1"/>
              </a:solidFill>
              <a:latin typeface="Montserrat" panose="020B060402020202020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ontserrat" panose="020B0604020202020204" charset="0"/>
              </a:rPr>
              <a:t>8.7.25 – </a:t>
            </a:r>
            <a:r>
              <a:rPr lang="en-US" dirty="0" err="1" smtClean="0">
                <a:solidFill>
                  <a:schemeClr val="bg1"/>
                </a:solidFill>
                <a:latin typeface="Montserrat" panose="020B0604020202020204" charset="0"/>
              </a:rPr>
              <a:t>BridgeQG</a:t>
            </a:r>
            <a:r>
              <a:rPr lang="en-US" dirty="0" smtClean="0">
                <a:solidFill>
                  <a:schemeClr val="bg1"/>
                </a:solidFill>
                <a:latin typeface="Montserrat" panose="020B0604020202020204" charset="0"/>
              </a:rPr>
              <a:t>, Paris</a:t>
            </a:r>
          </a:p>
          <a:p>
            <a:endParaRPr lang="en-US" dirty="0">
              <a:solidFill>
                <a:schemeClr val="bg1"/>
              </a:solidFill>
              <a:latin typeface="Montserrat" panose="020B0604020202020204" charset="0"/>
            </a:endParaRPr>
          </a:p>
          <a:p>
            <a:r>
              <a:rPr lang="en-US" sz="1800" dirty="0" smtClean="0">
                <a:solidFill>
                  <a:schemeClr val="bg1"/>
                </a:solidFill>
                <a:latin typeface="Montserrat" panose="020B0604020202020204" charset="0"/>
              </a:rPr>
              <a:t>OA, S </a:t>
            </a:r>
            <a:r>
              <a:rPr lang="en-US" sz="1800" dirty="0" err="1" smtClean="0">
                <a:solidFill>
                  <a:schemeClr val="bg1"/>
                </a:solidFill>
                <a:latin typeface="Montserrat" panose="020B0604020202020204" charset="0"/>
              </a:rPr>
              <a:t>Donadi</a:t>
            </a:r>
            <a:r>
              <a:rPr lang="en-US" sz="1800" dirty="0" smtClean="0">
                <a:solidFill>
                  <a:schemeClr val="bg1"/>
                </a:solidFill>
                <a:latin typeface="Montserrat" panose="020B0604020202020204" charset="0"/>
              </a:rPr>
              <a:t>, JL </a:t>
            </a:r>
            <a:r>
              <a:rPr lang="en-US" sz="1800" dirty="0" err="1" smtClean="0">
                <a:solidFill>
                  <a:schemeClr val="bg1"/>
                </a:solidFill>
                <a:latin typeface="Montserrat" panose="020B0604020202020204" charset="0"/>
              </a:rPr>
              <a:t>Gaona</a:t>
            </a:r>
            <a:r>
              <a:rPr lang="en-US" sz="1800" dirty="0" smtClean="0">
                <a:solidFill>
                  <a:schemeClr val="bg1"/>
                </a:solidFill>
                <a:latin typeface="Montserrat" panose="020B0604020202020204" charset="0"/>
              </a:rPr>
              <a:t> Reyes, G Di Bartolomeo, A </a:t>
            </a:r>
            <a:r>
              <a:rPr lang="en-US" sz="1800" dirty="0" err="1" smtClean="0">
                <a:solidFill>
                  <a:schemeClr val="bg1"/>
                </a:solidFill>
                <a:latin typeface="Montserrat" panose="020B0604020202020204" charset="0"/>
              </a:rPr>
              <a:t>Vinante</a:t>
            </a:r>
            <a:r>
              <a:rPr lang="en-US" sz="1800" dirty="0" smtClean="0">
                <a:solidFill>
                  <a:schemeClr val="bg1"/>
                </a:solidFill>
                <a:latin typeface="Montserrat" panose="020B0604020202020204" charset="0"/>
              </a:rPr>
              <a:t> and A </a:t>
            </a:r>
            <a:r>
              <a:rPr lang="en-US" sz="1800" dirty="0" err="1" smtClean="0">
                <a:solidFill>
                  <a:schemeClr val="bg1"/>
                </a:solidFill>
                <a:latin typeface="Montserrat" panose="020B0604020202020204" charset="0"/>
              </a:rPr>
              <a:t>Bassi</a:t>
            </a:r>
            <a:r>
              <a:rPr lang="en-US" sz="1800" dirty="0" smtClean="0">
                <a:solidFill>
                  <a:schemeClr val="bg1"/>
                </a:solidFill>
                <a:latin typeface="Montserrat" panose="020B0604020202020204" charset="0"/>
              </a:rPr>
              <a:t> </a:t>
            </a:r>
          </a:p>
          <a:p>
            <a:r>
              <a:rPr lang="en-US" sz="1800" dirty="0" smtClean="0">
                <a:solidFill>
                  <a:schemeClr val="bg1"/>
                </a:solidFill>
                <a:latin typeface="Montserrat" panose="020B0604020202020204" charset="0"/>
              </a:rPr>
              <a:t>arXiv:2501.13030</a:t>
            </a:r>
            <a:endParaRPr lang="en-US" sz="1800" dirty="0">
              <a:solidFill>
                <a:schemeClr val="bg1"/>
              </a:solidFill>
              <a:latin typeface="Montserrat" panose="020B060402020202020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524000" y="5349875"/>
            <a:ext cx="8855977" cy="1305568"/>
            <a:chOff x="16588781" y="39732422"/>
            <a:chExt cx="12970787" cy="1912183"/>
          </a:xfrm>
        </p:grpSpPr>
        <p:pic>
          <p:nvPicPr>
            <p:cNvPr id="7" name="Picture 6" descr="QuCo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234613" y="39878513"/>
              <a:ext cx="4324955" cy="162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588781" y="39740983"/>
              <a:ext cx="5628892" cy="1895061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626508" y="39732422"/>
              <a:ext cx="4341464" cy="191218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14339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itle 1"/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bg1"/>
                </a:solidFill>
                <a:latin typeface="Montserrat" panose="020B0604020202020204" charset="0"/>
              </a:rPr>
              <a:t>Feynman meets EPR</a:t>
            </a:r>
            <a:endParaRPr lang="en-US" dirty="0">
              <a:solidFill>
                <a:schemeClr val="bg1"/>
              </a:solidFill>
              <a:latin typeface="Montserrat" panose="020B0604020202020204" charset="0"/>
            </a:endParaRPr>
          </a:p>
        </p:txBody>
      </p:sp>
      <p:grpSp>
        <p:nvGrpSpPr>
          <p:cNvPr id="73" name="Group 72"/>
          <p:cNvGrpSpPr/>
          <p:nvPr/>
        </p:nvGrpSpPr>
        <p:grpSpPr>
          <a:xfrm>
            <a:off x="5792205" y="2389567"/>
            <a:ext cx="360000" cy="2338223"/>
            <a:chOff x="9491398" y="23013099"/>
            <a:chExt cx="360000" cy="2338223"/>
          </a:xfrm>
        </p:grpSpPr>
        <p:cxnSp>
          <p:nvCxnSpPr>
            <p:cNvPr id="130" name="Straight Arrow Connector 129"/>
            <p:cNvCxnSpPr/>
            <p:nvPr/>
          </p:nvCxnSpPr>
          <p:spPr bwMode="auto">
            <a:xfrm flipH="1" flipV="1">
              <a:off x="9662699" y="23013099"/>
              <a:ext cx="17399" cy="2338223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31" name="Flowchart: Off-page Connector 130"/>
            <p:cNvSpPr/>
            <p:nvPr/>
          </p:nvSpPr>
          <p:spPr bwMode="auto">
            <a:xfrm>
              <a:off x="9491398" y="23405973"/>
              <a:ext cx="360000" cy="360000"/>
            </a:xfrm>
            <a:prstGeom prst="flowChartOffpageConnector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2" name="Rectangle 131"/>
            <p:cNvSpPr/>
            <p:nvPr/>
          </p:nvSpPr>
          <p:spPr bwMode="auto">
            <a:xfrm>
              <a:off x="9491398" y="24697922"/>
              <a:ext cx="360000" cy="360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6928735" y="2820382"/>
            <a:ext cx="1763465" cy="1686372"/>
            <a:chOff x="10576857" y="23441686"/>
            <a:chExt cx="1763465" cy="1686372"/>
          </a:xfrm>
        </p:grpSpPr>
        <p:grpSp>
          <p:nvGrpSpPr>
            <p:cNvPr id="120" name="Group 119"/>
            <p:cNvGrpSpPr/>
            <p:nvPr/>
          </p:nvGrpSpPr>
          <p:grpSpPr>
            <a:xfrm>
              <a:off x="10686722" y="23441686"/>
              <a:ext cx="288000" cy="602731"/>
              <a:chOff x="15956314" y="15560049"/>
              <a:chExt cx="476391" cy="948395"/>
            </a:xfrm>
            <a:effectLst/>
          </p:grpSpPr>
          <p:sp>
            <p:nvSpPr>
              <p:cNvPr id="128" name="Right Arrow 127"/>
              <p:cNvSpPr/>
              <p:nvPr/>
            </p:nvSpPr>
            <p:spPr bwMode="auto">
              <a:xfrm rot="17398649">
                <a:off x="15736014" y="15828131"/>
                <a:ext cx="948395" cy="412231"/>
              </a:xfrm>
              <a:prstGeom prst="rightArrow">
                <a:avLst/>
              </a:prstGeom>
              <a:solidFill>
                <a:schemeClr val="bg2">
                  <a:lumMod val="90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29" name="Oval 128"/>
              <p:cNvSpPr/>
              <p:nvPr/>
            </p:nvSpPr>
            <p:spPr bwMode="auto">
              <a:xfrm>
                <a:off x="15956314" y="15879524"/>
                <a:ext cx="476391" cy="453167"/>
              </a:xfrm>
              <a:prstGeom prst="ellipse">
                <a:avLst/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121" name="Oval 120"/>
            <p:cNvSpPr/>
            <p:nvPr/>
          </p:nvSpPr>
          <p:spPr bwMode="auto">
            <a:xfrm>
              <a:off x="12160322" y="24316211"/>
              <a:ext cx="180000" cy="180000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5400000" algn="t" rotWithShape="0">
                <a:schemeClr val="tx1">
                  <a:alpha val="40000"/>
                </a:schemeClr>
              </a:outerShdw>
            </a:effectLst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22" name="Straight Arrow Connector 121"/>
            <p:cNvCxnSpPr/>
            <p:nvPr/>
          </p:nvCxnSpPr>
          <p:spPr bwMode="auto">
            <a:xfrm flipH="1" flipV="1">
              <a:off x="11943202" y="24123964"/>
              <a:ext cx="225397" cy="263574"/>
            </a:xfrm>
            <a:prstGeom prst="straightConnector1">
              <a:avLst/>
            </a:prstGeom>
            <a:solidFill>
              <a:schemeClr val="accent1"/>
            </a:solidFill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123" name="Group 122"/>
            <p:cNvGrpSpPr/>
            <p:nvPr/>
          </p:nvGrpSpPr>
          <p:grpSpPr>
            <a:xfrm flipV="1">
              <a:off x="10660788" y="24525327"/>
              <a:ext cx="288000" cy="602731"/>
              <a:chOff x="15956314" y="15560049"/>
              <a:chExt cx="476391" cy="948395"/>
            </a:xfrm>
            <a:effectLst/>
          </p:grpSpPr>
          <p:sp>
            <p:nvSpPr>
              <p:cNvPr id="126" name="Right Arrow 125"/>
              <p:cNvSpPr/>
              <p:nvPr/>
            </p:nvSpPr>
            <p:spPr bwMode="auto">
              <a:xfrm rot="17398649">
                <a:off x="15736014" y="15828131"/>
                <a:ext cx="948395" cy="412231"/>
              </a:xfrm>
              <a:prstGeom prst="rightArrow">
                <a:avLst/>
              </a:prstGeom>
              <a:solidFill>
                <a:schemeClr val="bg2">
                  <a:lumMod val="90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27" name="Oval 126"/>
              <p:cNvSpPr/>
              <p:nvPr/>
            </p:nvSpPr>
            <p:spPr bwMode="auto">
              <a:xfrm>
                <a:off x="15956314" y="15879524"/>
                <a:ext cx="476391" cy="453167"/>
              </a:xfrm>
              <a:prstGeom prst="ellipse">
                <a:avLst/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4" name="TextBox 123"/>
                <p:cNvSpPr txBox="1"/>
                <p:nvPr/>
              </p:nvSpPr>
              <p:spPr>
                <a:xfrm>
                  <a:off x="10576857" y="24106994"/>
                  <a:ext cx="349455" cy="43088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it-IT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±</m:t>
                        </m:r>
                      </m:oMath>
                    </m:oMathPara>
                  </a14:m>
                  <a:endParaRPr lang="en-US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24" name="TextBox 12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576857" y="24106994"/>
                  <a:ext cx="349455" cy="430887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125" name="Picture 4" descr="https://latex2png.com/pngs/1197b7deadb9cd62bf626ca1c2dd5755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71064" y="24271236"/>
              <a:ext cx="228600" cy="2190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12" name="Rectangle 111"/>
          <p:cNvSpPr/>
          <p:nvPr/>
        </p:nvSpPr>
        <p:spPr bwMode="auto">
          <a:xfrm>
            <a:off x="9179831" y="3382604"/>
            <a:ext cx="1800000" cy="90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9295000" y="3483117"/>
            <a:ext cx="720000" cy="540000"/>
            <a:chOff x="9295000" y="3483117"/>
            <a:chExt cx="720000" cy="540000"/>
          </a:xfrm>
        </p:grpSpPr>
        <p:sp>
          <p:nvSpPr>
            <p:cNvPr id="113" name="Rectangle 112"/>
            <p:cNvSpPr/>
            <p:nvPr/>
          </p:nvSpPr>
          <p:spPr bwMode="auto">
            <a:xfrm>
              <a:off x="9295000" y="3483117"/>
              <a:ext cx="720000" cy="540000"/>
            </a:xfrm>
            <a:prstGeom prst="rect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14" name="Straight Arrow Connector 113"/>
            <p:cNvCxnSpPr/>
            <p:nvPr/>
          </p:nvCxnSpPr>
          <p:spPr bwMode="auto">
            <a:xfrm flipV="1">
              <a:off x="9509202" y="3601002"/>
              <a:ext cx="0" cy="304230"/>
            </a:xfrm>
            <a:prstGeom prst="straightConnector1">
              <a:avLst/>
            </a:prstGeom>
            <a:solidFill>
              <a:schemeClr val="accent1"/>
            </a:solidFill>
            <a:ln w="539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5" name="Straight Arrow Connector 114"/>
            <p:cNvCxnSpPr/>
            <p:nvPr/>
          </p:nvCxnSpPr>
          <p:spPr bwMode="auto">
            <a:xfrm flipV="1">
              <a:off x="9795994" y="3601002"/>
              <a:ext cx="0" cy="304230"/>
            </a:xfrm>
            <a:prstGeom prst="straightConnector1">
              <a:avLst/>
            </a:prstGeom>
            <a:solidFill>
              <a:schemeClr val="accent1"/>
            </a:solidFill>
            <a:ln w="539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16" name="TextBox 115"/>
          <p:cNvSpPr txBox="1"/>
          <p:nvPr/>
        </p:nvSpPr>
        <p:spPr>
          <a:xfrm>
            <a:off x="9251597" y="4005605"/>
            <a:ext cx="16564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Montserrat" panose="020B0604020202020204" charset="0"/>
              </a:rPr>
              <a:t>Possible outcomes</a:t>
            </a:r>
            <a:endParaRPr lang="en-US" sz="1200" dirty="0">
              <a:latin typeface="Montserrat" panose="020B060402020202020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0149839" y="3483117"/>
            <a:ext cx="720000" cy="540000"/>
            <a:chOff x="10149839" y="3483117"/>
            <a:chExt cx="720000" cy="540000"/>
          </a:xfrm>
        </p:grpSpPr>
        <p:sp>
          <p:nvSpPr>
            <p:cNvPr id="117" name="Rectangle 116"/>
            <p:cNvSpPr/>
            <p:nvPr/>
          </p:nvSpPr>
          <p:spPr bwMode="auto">
            <a:xfrm>
              <a:off x="10149839" y="3483117"/>
              <a:ext cx="720000" cy="540000"/>
            </a:xfrm>
            <a:prstGeom prst="rect">
              <a:avLst/>
            </a:prstGeom>
            <a:solidFill>
              <a:srgbClr val="ED8277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18" name="Straight Arrow Connector 117"/>
            <p:cNvCxnSpPr/>
            <p:nvPr/>
          </p:nvCxnSpPr>
          <p:spPr bwMode="auto">
            <a:xfrm>
              <a:off x="10348400" y="3601002"/>
              <a:ext cx="0" cy="304230"/>
            </a:xfrm>
            <a:prstGeom prst="straightConnector1">
              <a:avLst/>
            </a:prstGeom>
            <a:solidFill>
              <a:schemeClr val="accent1"/>
            </a:solidFill>
            <a:ln w="539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9" name="Straight Arrow Connector 118"/>
            <p:cNvCxnSpPr/>
            <p:nvPr/>
          </p:nvCxnSpPr>
          <p:spPr bwMode="auto">
            <a:xfrm flipV="1">
              <a:off x="10649263" y="3601002"/>
              <a:ext cx="0" cy="304230"/>
            </a:xfrm>
            <a:prstGeom prst="straightConnector1">
              <a:avLst/>
            </a:prstGeom>
            <a:solidFill>
              <a:schemeClr val="accent1"/>
            </a:solidFill>
            <a:ln w="539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pic>
        <p:nvPicPr>
          <p:cNvPr id="111" name="Picture 8" descr="https://latex2png.com/pngs/8894143a9a338d29780ae41f870bc327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6349" y="4463318"/>
            <a:ext cx="257175" cy="26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6" name="Group 75"/>
          <p:cNvGrpSpPr/>
          <p:nvPr/>
        </p:nvGrpSpPr>
        <p:grpSpPr>
          <a:xfrm>
            <a:off x="7072688" y="2167393"/>
            <a:ext cx="3083685" cy="1215211"/>
            <a:chOff x="10720810" y="22788697"/>
            <a:chExt cx="3083685" cy="1215211"/>
          </a:xfrm>
        </p:grpSpPr>
        <p:cxnSp>
          <p:nvCxnSpPr>
            <p:cNvPr id="97" name="Straight Connector 96"/>
            <p:cNvCxnSpPr/>
            <p:nvPr/>
          </p:nvCxnSpPr>
          <p:spPr bwMode="auto">
            <a:xfrm flipV="1">
              <a:off x="10880244" y="22820674"/>
              <a:ext cx="2894845" cy="4424"/>
            </a:xfrm>
            <a:prstGeom prst="line">
              <a:avLst/>
            </a:prstGeom>
            <a:solidFill>
              <a:schemeClr val="accent1"/>
            </a:solidFill>
            <a:ln w="63500" cap="flat" cmpd="dbl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98" name="Group 97"/>
            <p:cNvGrpSpPr/>
            <p:nvPr/>
          </p:nvGrpSpPr>
          <p:grpSpPr>
            <a:xfrm>
              <a:off x="10720810" y="22788697"/>
              <a:ext cx="3083685" cy="1215211"/>
              <a:chOff x="10720810" y="22788697"/>
              <a:chExt cx="3083685" cy="1215211"/>
            </a:xfrm>
          </p:grpSpPr>
          <p:sp>
            <p:nvSpPr>
              <p:cNvPr id="99" name="Freeform 98"/>
              <p:cNvSpPr/>
              <p:nvPr/>
            </p:nvSpPr>
            <p:spPr bwMode="auto">
              <a:xfrm>
                <a:off x="10751423" y="22807488"/>
                <a:ext cx="210940" cy="164592"/>
              </a:xfrm>
              <a:custGeom>
                <a:avLst/>
                <a:gdLst>
                  <a:gd name="connsiteX0" fmla="*/ 92887 w 379399"/>
                  <a:gd name="connsiteY0" fmla="*/ 353568 h 353568"/>
                  <a:gd name="connsiteX1" fmla="*/ 208711 w 379399"/>
                  <a:gd name="connsiteY1" fmla="*/ 304800 h 353568"/>
                  <a:gd name="connsiteX2" fmla="*/ 1447 w 379399"/>
                  <a:gd name="connsiteY2" fmla="*/ 268224 h 353568"/>
                  <a:gd name="connsiteX3" fmla="*/ 111175 w 379399"/>
                  <a:gd name="connsiteY3" fmla="*/ 188976 h 353568"/>
                  <a:gd name="connsiteX4" fmla="*/ 379399 w 379399"/>
                  <a:gd name="connsiteY4" fmla="*/ 0 h 353568"/>
                  <a:gd name="connsiteX0" fmla="*/ 92887 w 210940"/>
                  <a:gd name="connsiteY0" fmla="*/ 164592 h 164592"/>
                  <a:gd name="connsiteX1" fmla="*/ 208711 w 210940"/>
                  <a:gd name="connsiteY1" fmla="*/ 115824 h 164592"/>
                  <a:gd name="connsiteX2" fmla="*/ 1447 w 210940"/>
                  <a:gd name="connsiteY2" fmla="*/ 79248 h 164592"/>
                  <a:gd name="connsiteX3" fmla="*/ 111175 w 210940"/>
                  <a:gd name="connsiteY3" fmla="*/ 0 h 1645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0940" h="164592">
                    <a:moveTo>
                      <a:pt x="92887" y="164592"/>
                    </a:moveTo>
                    <a:cubicBezTo>
                      <a:pt x="158419" y="147320"/>
                      <a:pt x="223951" y="130048"/>
                      <a:pt x="208711" y="115824"/>
                    </a:cubicBezTo>
                    <a:cubicBezTo>
                      <a:pt x="193471" y="101600"/>
                      <a:pt x="17703" y="98552"/>
                      <a:pt x="1447" y="79248"/>
                    </a:cubicBezTo>
                    <a:cubicBezTo>
                      <a:pt x="-14809" y="59944"/>
                      <a:pt x="111175" y="0"/>
                      <a:pt x="111175" y="0"/>
                    </a:cubicBezTo>
                  </a:path>
                </a:pathLst>
              </a:cu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4703763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cs typeface="Arial"/>
                </a:endParaRPr>
              </a:p>
            </p:txBody>
          </p:sp>
          <p:sp>
            <p:nvSpPr>
              <p:cNvPr id="100" name="Freeform 99"/>
              <p:cNvSpPr/>
              <p:nvPr/>
            </p:nvSpPr>
            <p:spPr bwMode="auto">
              <a:xfrm>
                <a:off x="12104769" y="23572070"/>
                <a:ext cx="210940" cy="164592"/>
              </a:xfrm>
              <a:custGeom>
                <a:avLst/>
                <a:gdLst>
                  <a:gd name="connsiteX0" fmla="*/ 92887 w 379399"/>
                  <a:gd name="connsiteY0" fmla="*/ 353568 h 353568"/>
                  <a:gd name="connsiteX1" fmla="*/ 208711 w 379399"/>
                  <a:gd name="connsiteY1" fmla="*/ 304800 h 353568"/>
                  <a:gd name="connsiteX2" fmla="*/ 1447 w 379399"/>
                  <a:gd name="connsiteY2" fmla="*/ 268224 h 353568"/>
                  <a:gd name="connsiteX3" fmla="*/ 111175 w 379399"/>
                  <a:gd name="connsiteY3" fmla="*/ 188976 h 353568"/>
                  <a:gd name="connsiteX4" fmla="*/ 379399 w 379399"/>
                  <a:gd name="connsiteY4" fmla="*/ 0 h 353568"/>
                  <a:gd name="connsiteX0" fmla="*/ 92887 w 210940"/>
                  <a:gd name="connsiteY0" fmla="*/ 164592 h 164592"/>
                  <a:gd name="connsiteX1" fmla="*/ 208711 w 210940"/>
                  <a:gd name="connsiteY1" fmla="*/ 115824 h 164592"/>
                  <a:gd name="connsiteX2" fmla="*/ 1447 w 210940"/>
                  <a:gd name="connsiteY2" fmla="*/ 79248 h 164592"/>
                  <a:gd name="connsiteX3" fmla="*/ 111175 w 210940"/>
                  <a:gd name="connsiteY3" fmla="*/ 0 h 1645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0940" h="164592">
                    <a:moveTo>
                      <a:pt x="92887" y="164592"/>
                    </a:moveTo>
                    <a:cubicBezTo>
                      <a:pt x="158419" y="147320"/>
                      <a:pt x="223951" y="130048"/>
                      <a:pt x="208711" y="115824"/>
                    </a:cubicBezTo>
                    <a:cubicBezTo>
                      <a:pt x="193471" y="101600"/>
                      <a:pt x="17703" y="98552"/>
                      <a:pt x="1447" y="79248"/>
                    </a:cubicBezTo>
                    <a:cubicBezTo>
                      <a:pt x="-14809" y="59944"/>
                      <a:pt x="111175" y="0"/>
                      <a:pt x="111175" y="0"/>
                    </a:cubicBezTo>
                  </a:path>
                </a:pathLst>
              </a:cu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4703763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cs typeface="Arial"/>
                </a:endParaRPr>
              </a:p>
            </p:txBody>
          </p:sp>
          <p:cxnSp>
            <p:nvCxnSpPr>
              <p:cNvPr id="101" name="Straight Connector 100"/>
              <p:cNvCxnSpPr/>
              <p:nvPr/>
            </p:nvCxnSpPr>
            <p:spPr bwMode="auto">
              <a:xfrm>
                <a:off x="12219415" y="22807488"/>
                <a:ext cx="1" cy="761484"/>
              </a:xfrm>
              <a:prstGeom prst="line">
                <a:avLst/>
              </a:prstGeom>
              <a:solidFill>
                <a:schemeClr val="accent1"/>
              </a:solidFill>
              <a:ln w="63500" cap="flat" cmpd="dbl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02" name="Straight Connector 101"/>
              <p:cNvCxnSpPr>
                <a:stCxn id="109" idx="0"/>
              </p:cNvCxnSpPr>
              <p:nvPr/>
            </p:nvCxnSpPr>
            <p:spPr bwMode="auto">
              <a:xfrm flipH="1">
                <a:off x="13727954" y="22788697"/>
                <a:ext cx="15104" cy="1215211"/>
              </a:xfrm>
              <a:prstGeom prst="line">
                <a:avLst/>
              </a:prstGeom>
              <a:solidFill>
                <a:schemeClr val="accent1"/>
              </a:solidFill>
              <a:ln w="63500" cap="flat" cmpd="dbl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03" name="Flowchart: Delay 102"/>
              <p:cNvSpPr/>
              <p:nvPr/>
            </p:nvSpPr>
            <p:spPr bwMode="auto">
              <a:xfrm rot="16200000">
                <a:off x="12080114" y="23719461"/>
                <a:ext cx="254835" cy="272168"/>
              </a:xfrm>
              <a:prstGeom prst="flowChartDelay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04" name="Oval 103"/>
              <p:cNvSpPr/>
              <p:nvPr/>
            </p:nvSpPr>
            <p:spPr bwMode="auto">
              <a:xfrm>
                <a:off x="10830995" y="22793733"/>
                <a:ext cx="74089" cy="62304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05" name="Flowchart: Delay 104"/>
              <p:cNvSpPr/>
              <p:nvPr/>
            </p:nvSpPr>
            <p:spPr bwMode="auto">
              <a:xfrm rot="16200000">
                <a:off x="10729476" y="22958247"/>
                <a:ext cx="254835" cy="272168"/>
              </a:xfrm>
              <a:prstGeom prst="flowChartDelay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06" name="Flowchart: Delay 105"/>
              <p:cNvSpPr/>
              <p:nvPr/>
            </p:nvSpPr>
            <p:spPr bwMode="auto">
              <a:xfrm rot="16200000">
                <a:off x="13695140" y="23887014"/>
                <a:ext cx="77337" cy="141373"/>
              </a:xfrm>
              <a:prstGeom prst="flowChartDelay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07" name="Oval 106"/>
              <p:cNvSpPr/>
              <p:nvPr/>
            </p:nvSpPr>
            <p:spPr bwMode="auto">
              <a:xfrm>
                <a:off x="12182371" y="23526363"/>
                <a:ext cx="74089" cy="62304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08" name="Oval 107"/>
              <p:cNvSpPr/>
              <p:nvPr/>
            </p:nvSpPr>
            <p:spPr bwMode="auto">
              <a:xfrm>
                <a:off x="12182371" y="22791634"/>
                <a:ext cx="74089" cy="62304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09" name="Oval 108"/>
              <p:cNvSpPr/>
              <p:nvPr/>
            </p:nvSpPr>
            <p:spPr bwMode="auto">
              <a:xfrm>
                <a:off x="13706013" y="22788697"/>
                <a:ext cx="74089" cy="62304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</p:grpSp>
      <p:grpSp>
        <p:nvGrpSpPr>
          <p:cNvPr id="77" name="Group 76"/>
          <p:cNvGrpSpPr/>
          <p:nvPr/>
        </p:nvGrpSpPr>
        <p:grpSpPr>
          <a:xfrm>
            <a:off x="1933657" y="2812269"/>
            <a:ext cx="1545002" cy="1206122"/>
            <a:chOff x="5651769" y="23433573"/>
            <a:chExt cx="1545002" cy="1206122"/>
          </a:xfrm>
        </p:grpSpPr>
        <p:grpSp>
          <p:nvGrpSpPr>
            <p:cNvPr id="92" name="Group 91"/>
            <p:cNvGrpSpPr/>
            <p:nvPr/>
          </p:nvGrpSpPr>
          <p:grpSpPr>
            <a:xfrm>
              <a:off x="5651769" y="23919695"/>
              <a:ext cx="1545002" cy="720000"/>
              <a:chOff x="5964658" y="23919031"/>
              <a:chExt cx="1545002" cy="720000"/>
            </a:xfrm>
          </p:grpSpPr>
          <p:sp>
            <p:nvSpPr>
              <p:cNvPr id="94" name="Rectangle 93"/>
              <p:cNvSpPr/>
              <p:nvPr/>
            </p:nvSpPr>
            <p:spPr bwMode="auto">
              <a:xfrm>
                <a:off x="5964658" y="23919031"/>
                <a:ext cx="1350000" cy="720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95" name="Snip Same Side Corner Rectangle 337"/>
              <p:cNvSpPr/>
              <p:nvPr/>
            </p:nvSpPr>
            <p:spPr bwMode="auto">
              <a:xfrm rot="16200000">
                <a:off x="7186293" y="24184263"/>
                <a:ext cx="457199" cy="189534"/>
              </a:xfrm>
              <a:custGeom>
                <a:avLst/>
                <a:gdLst>
                  <a:gd name="connsiteX0" fmla="*/ 60538 w 564224"/>
                  <a:gd name="connsiteY0" fmla="*/ 0 h 363221"/>
                  <a:gd name="connsiteX1" fmla="*/ 503686 w 564224"/>
                  <a:gd name="connsiteY1" fmla="*/ 0 h 363221"/>
                  <a:gd name="connsiteX2" fmla="*/ 564224 w 564224"/>
                  <a:gd name="connsiteY2" fmla="*/ 60538 h 363221"/>
                  <a:gd name="connsiteX3" fmla="*/ 564224 w 564224"/>
                  <a:gd name="connsiteY3" fmla="*/ 363221 h 363221"/>
                  <a:gd name="connsiteX4" fmla="*/ 564224 w 564224"/>
                  <a:gd name="connsiteY4" fmla="*/ 363221 h 363221"/>
                  <a:gd name="connsiteX5" fmla="*/ 0 w 564224"/>
                  <a:gd name="connsiteY5" fmla="*/ 363221 h 363221"/>
                  <a:gd name="connsiteX6" fmla="*/ 0 w 564224"/>
                  <a:gd name="connsiteY6" fmla="*/ 363221 h 363221"/>
                  <a:gd name="connsiteX7" fmla="*/ 0 w 564224"/>
                  <a:gd name="connsiteY7" fmla="*/ 60538 h 363221"/>
                  <a:gd name="connsiteX8" fmla="*/ 60538 w 564224"/>
                  <a:gd name="connsiteY8" fmla="*/ 0 h 363221"/>
                  <a:gd name="connsiteX0" fmla="*/ 60538 w 564224"/>
                  <a:gd name="connsiteY0" fmla="*/ 0 h 363221"/>
                  <a:gd name="connsiteX1" fmla="*/ 503686 w 564224"/>
                  <a:gd name="connsiteY1" fmla="*/ 0 h 363221"/>
                  <a:gd name="connsiteX2" fmla="*/ 564224 w 564224"/>
                  <a:gd name="connsiteY2" fmla="*/ 60538 h 363221"/>
                  <a:gd name="connsiteX3" fmla="*/ 564224 w 564224"/>
                  <a:gd name="connsiteY3" fmla="*/ 363221 h 363221"/>
                  <a:gd name="connsiteX4" fmla="*/ 564224 w 564224"/>
                  <a:gd name="connsiteY4" fmla="*/ 363221 h 363221"/>
                  <a:gd name="connsiteX5" fmla="*/ 0 w 564224"/>
                  <a:gd name="connsiteY5" fmla="*/ 363221 h 363221"/>
                  <a:gd name="connsiteX6" fmla="*/ 0 w 564224"/>
                  <a:gd name="connsiteY6" fmla="*/ 363221 h 363221"/>
                  <a:gd name="connsiteX7" fmla="*/ 60538 w 564224"/>
                  <a:gd name="connsiteY7" fmla="*/ 0 h 363221"/>
                  <a:gd name="connsiteX0" fmla="*/ 60538 w 564224"/>
                  <a:gd name="connsiteY0" fmla="*/ 0 h 363221"/>
                  <a:gd name="connsiteX1" fmla="*/ 503686 w 564224"/>
                  <a:gd name="connsiteY1" fmla="*/ 0 h 363221"/>
                  <a:gd name="connsiteX2" fmla="*/ 564224 w 564224"/>
                  <a:gd name="connsiteY2" fmla="*/ 363221 h 363221"/>
                  <a:gd name="connsiteX3" fmla="*/ 564224 w 564224"/>
                  <a:gd name="connsiteY3" fmla="*/ 363221 h 363221"/>
                  <a:gd name="connsiteX4" fmla="*/ 0 w 564224"/>
                  <a:gd name="connsiteY4" fmla="*/ 363221 h 363221"/>
                  <a:gd name="connsiteX5" fmla="*/ 0 w 564224"/>
                  <a:gd name="connsiteY5" fmla="*/ 363221 h 363221"/>
                  <a:gd name="connsiteX6" fmla="*/ 60538 w 564224"/>
                  <a:gd name="connsiteY6" fmla="*/ 0 h 363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64224" h="363221">
                    <a:moveTo>
                      <a:pt x="60538" y="0"/>
                    </a:moveTo>
                    <a:lnTo>
                      <a:pt x="503686" y="0"/>
                    </a:lnTo>
                    <a:lnTo>
                      <a:pt x="564224" y="363221"/>
                    </a:lnTo>
                    <a:lnTo>
                      <a:pt x="564224" y="363221"/>
                    </a:lnTo>
                    <a:lnTo>
                      <a:pt x="0" y="363221"/>
                    </a:lnTo>
                    <a:lnTo>
                      <a:pt x="0" y="363221"/>
                    </a:lnTo>
                    <a:lnTo>
                      <a:pt x="60538" y="0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96" name="Rectangle 95"/>
              <p:cNvSpPr/>
              <p:nvPr/>
            </p:nvSpPr>
            <p:spPr bwMode="auto">
              <a:xfrm>
                <a:off x="6071457" y="24047161"/>
                <a:ext cx="1136403" cy="46374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pic>
          <p:nvPicPr>
            <p:cNvPr id="93" name="Picture 6" descr="https://latex2png.com/pngs/d6c65783755e8b69fa87f430a643193d.png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67108" y="23433573"/>
              <a:ext cx="314325" cy="3048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78" name="Group 77"/>
          <p:cNvGrpSpPr/>
          <p:nvPr/>
        </p:nvGrpSpPr>
        <p:grpSpPr>
          <a:xfrm>
            <a:off x="3808080" y="3349530"/>
            <a:ext cx="1274173" cy="617722"/>
            <a:chOff x="7524516" y="19526873"/>
            <a:chExt cx="1274173" cy="617722"/>
          </a:xfrm>
        </p:grpSpPr>
        <p:grpSp>
          <p:nvGrpSpPr>
            <p:cNvPr id="83" name="Group 82"/>
            <p:cNvGrpSpPr/>
            <p:nvPr/>
          </p:nvGrpSpPr>
          <p:grpSpPr>
            <a:xfrm>
              <a:off x="7693095" y="19669516"/>
              <a:ext cx="945434" cy="382827"/>
              <a:chOff x="7935395" y="19669516"/>
              <a:chExt cx="703133" cy="408784"/>
            </a:xfrm>
          </p:grpSpPr>
          <p:sp>
            <p:nvSpPr>
              <p:cNvPr id="90" name="Freeform 89"/>
              <p:cNvSpPr/>
              <p:nvPr/>
            </p:nvSpPr>
            <p:spPr bwMode="auto">
              <a:xfrm>
                <a:off x="7953266" y="19701878"/>
                <a:ext cx="685262" cy="326690"/>
              </a:xfrm>
              <a:custGeom>
                <a:avLst/>
                <a:gdLst>
                  <a:gd name="connsiteX0" fmla="*/ 0 w 1122745"/>
                  <a:gd name="connsiteY0" fmla="*/ 625108 h 625108"/>
                  <a:gd name="connsiteX1" fmla="*/ 208345 w 1122745"/>
                  <a:gd name="connsiteY1" fmla="*/ 75 h 625108"/>
                  <a:gd name="connsiteX2" fmla="*/ 486137 w 1122745"/>
                  <a:gd name="connsiteY2" fmla="*/ 578809 h 625108"/>
                  <a:gd name="connsiteX3" fmla="*/ 706056 w 1122745"/>
                  <a:gd name="connsiteY3" fmla="*/ 11650 h 625108"/>
                  <a:gd name="connsiteX4" fmla="*/ 960699 w 1122745"/>
                  <a:gd name="connsiteY4" fmla="*/ 601958 h 625108"/>
                  <a:gd name="connsiteX5" fmla="*/ 1122745 w 1122745"/>
                  <a:gd name="connsiteY5" fmla="*/ 231569 h 625108"/>
                  <a:gd name="connsiteX0" fmla="*/ 0 w 1040317"/>
                  <a:gd name="connsiteY0" fmla="*/ 352742 h 615869"/>
                  <a:gd name="connsiteX1" fmla="*/ 125917 w 1040317"/>
                  <a:gd name="connsiteY1" fmla="*/ 9678 h 615869"/>
                  <a:gd name="connsiteX2" fmla="*/ 403709 w 1040317"/>
                  <a:gd name="connsiteY2" fmla="*/ 588412 h 615869"/>
                  <a:gd name="connsiteX3" fmla="*/ 623628 w 1040317"/>
                  <a:gd name="connsiteY3" fmla="*/ 21253 h 615869"/>
                  <a:gd name="connsiteX4" fmla="*/ 878271 w 1040317"/>
                  <a:gd name="connsiteY4" fmla="*/ 611561 h 615869"/>
                  <a:gd name="connsiteX5" fmla="*/ 1040317 w 1040317"/>
                  <a:gd name="connsiteY5" fmla="*/ 241172 h 6158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40317" h="615869">
                    <a:moveTo>
                      <a:pt x="0" y="352742"/>
                    </a:moveTo>
                    <a:cubicBezTo>
                      <a:pt x="63661" y="44084"/>
                      <a:pt x="58632" y="-29600"/>
                      <a:pt x="125917" y="9678"/>
                    </a:cubicBezTo>
                    <a:cubicBezTo>
                      <a:pt x="193202" y="48956"/>
                      <a:pt x="320757" y="586483"/>
                      <a:pt x="403709" y="588412"/>
                    </a:cubicBezTo>
                    <a:cubicBezTo>
                      <a:pt x="486661" y="590341"/>
                      <a:pt x="544534" y="17395"/>
                      <a:pt x="623628" y="21253"/>
                    </a:cubicBezTo>
                    <a:cubicBezTo>
                      <a:pt x="702722" y="25111"/>
                      <a:pt x="808823" y="574908"/>
                      <a:pt x="878271" y="611561"/>
                    </a:cubicBezTo>
                    <a:cubicBezTo>
                      <a:pt x="947719" y="648214"/>
                      <a:pt x="994018" y="444693"/>
                      <a:pt x="1040317" y="241172"/>
                    </a:cubicBezTo>
                  </a:path>
                </a:pathLst>
              </a:custGeom>
              <a:noFill/>
              <a:ln w="25400" cap="flat" cmpd="sng" algn="ctr">
                <a:solidFill>
                  <a:srgbClr val="FFFF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91" name="Freeform 90"/>
              <p:cNvSpPr/>
              <p:nvPr/>
            </p:nvSpPr>
            <p:spPr bwMode="auto">
              <a:xfrm flipV="1">
                <a:off x="7935395" y="19669516"/>
                <a:ext cx="703132" cy="408784"/>
              </a:xfrm>
              <a:custGeom>
                <a:avLst/>
                <a:gdLst>
                  <a:gd name="connsiteX0" fmla="*/ 0 w 1122745"/>
                  <a:gd name="connsiteY0" fmla="*/ 625108 h 625108"/>
                  <a:gd name="connsiteX1" fmla="*/ 208345 w 1122745"/>
                  <a:gd name="connsiteY1" fmla="*/ 75 h 625108"/>
                  <a:gd name="connsiteX2" fmla="*/ 486137 w 1122745"/>
                  <a:gd name="connsiteY2" fmla="*/ 578809 h 625108"/>
                  <a:gd name="connsiteX3" fmla="*/ 706056 w 1122745"/>
                  <a:gd name="connsiteY3" fmla="*/ 11650 h 625108"/>
                  <a:gd name="connsiteX4" fmla="*/ 960699 w 1122745"/>
                  <a:gd name="connsiteY4" fmla="*/ 601958 h 625108"/>
                  <a:gd name="connsiteX5" fmla="*/ 1122745 w 1122745"/>
                  <a:gd name="connsiteY5" fmla="*/ 231569 h 625108"/>
                  <a:gd name="connsiteX0" fmla="*/ 0 w 1053297"/>
                  <a:gd name="connsiteY0" fmla="*/ 336393 h 618492"/>
                  <a:gd name="connsiteX1" fmla="*/ 138897 w 1053297"/>
                  <a:gd name="connsiteY1" fmla="*/ 12301 h 618492"/>
                  <a:gd name="connsiteX2" fmla="*/ 416689 w 1053297"/>
                  <a:gd name="connsiteY2" fmla="*/ 591035 h 618492"/>
                  <a:gd name="connsiteX3" fmla="*/ 636608 w 1053297"/>
                  <a:gd name="connsiteY3" fmla="*/ 23876 h 618492"/>
                  <a:gd name="connsiteX4" fmla="*/ 891251 w 1053297"/>
                  <a:gd name="connsiteY4" fmla="*/ 614184 h 618492"/>
                  <a:gd name="connsiteX5" fmla="*/ 1053297 w 1053297"/>
                  <a:gd name="connsiteY5" fmla="*/ 243795 h 6184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53297" h="618492">
                    <a:moveTo>
                      <a:pt x="0" y="336393"/>
                    </a:moveTo>
                    <a:cubicBezTo>
                      <a:pt x="63661" y="27735"/>
                      <a:pt x="69449" y="-30139"/>
                      <a:pt x="138897" y="12301"/>
                    </a:cubicBezTo>
                    <a:cubicBezTo>
                      <a:pt x="208345" y="54741"/>
                      <a:pt x="333737" y="589106"/>
                      <a:pt x="416689" y="591035"/>
                    </a:cubicBezTo>
                    <a:cubicBezTo>
                      <a:pt x="499641" y="592964"/>
                      <a:pt x="557514" y="20018"/>
                      <a:pt x="636608" y="23876"/>
                    </a:cubicBezTo>
                    <a:cubicBezTo>
                      <a:pt x="715702" y="27734"/>
                      <a:pt x="821803" y="577531"/>
                      <a:pt x="891251" y="614184"/>
                    </a:cubicBezTo>
                    <a:cubicBezTo>
                      <a:pt x="960699" y="650837"/>
                      <a:pt x="1006998" y="447316"/>
                      <a:pt x="1053297" y="243795"/>
                    </a:cubicBezTo>
                  </a:path>
                </a:pathLst>
              </a:custGeom>
              <a:noFill/>
              <a:ln w="25400" cap="flat" cmpd="sng" algn="ctr">
                <a:solidFill>
                  <a:srgbClr val="FFFF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84" name="Group 83"/>
            <p:cNvGrpSpPr/>
            <p:nvPr/>
          </p:nvGrpSpPr>
          <p:grpSpPr>
            <a:xfrm>
              <a:off x="8510689" y="19526873"/>
              <a:ext cx="288000" cy="602731"/>
              <a:chOff x="15956314" y="15560049"/>
              <a:chExt cx="476391" cy="948395"/>
            </a:xfrm>
          </p:grpSpPr>
          <p:sp>
            <p:nvSpPr>
              <p:cNvPr id="88" name="Right Arrow 87"/>
              <p:cNvSpPr/>
              <p:nvPr/>
            </p:nvSpPr>
            <p:spPr bwMode="auto">
              <a:xfrm rot="17398649">
                <a:off x="15736014" y="15828131"/>
                <a:ext cx="948395" cy="412231"/>
              </a:xfrm>
              <a:prstGeom prst="rightArrow">
                <a:avLst/>
              </a:prstGeom>
              <a:solidFill>
                <a:schemeClr val="bg2">
                  <a:lumMod val="75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89" name="Oval 88"/>
              <p:cNvSpPr/>
              <p:nvPr/>
            </p:nvSpPr>
            <p:spPr bwMode="auto">
              <a:xfrm>
                <a:off x="15956314" y="15879524"/>
                <a:ext cx="476391" cy="453167"/>
              </a:xfrm>
              <a:prstGeom prst="ellipse">
                <a:avLst/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85" name="Group 84"/>
            <p:cNvGrpSpPr/>
            <p:nvPr/>
          </p:nvGrpSpPr>
          <p:grpSpPr>
            <a:xfrm flipH="1" flipV="1">
              <a:off x="7524516" y="19541864"/>
              <a:ext cx="288000" cy="602731"/>
              <a:chOff x="15956314" y="15560049"/>
              <a:chExt cx="476391" cy="948395"/>
            </a:xfrm>
          </p:grpSpPr>
          <p:sp>
            <p:nvSpPr>
              <p:cNvPr id="86" name="Right Arrow 85"/>
              <p:cNvSpPr/>
              <p:nvPr/>
            </p:nvSpPr>
            <p:spPr bwMode="auto">
              <a:xfrm rot="17398649">
                <a:off x="15736014" y="15828131"/>
                <a:ext cx="948395" cy="412231"/>
              </a:xfrm>
              <a:prstGeom prst="rightArrow">
                <a:avLst/>
              </a:prstGeom>
              <a:solidFill>
                <a:schemeClr val="bg2">
                  <a:lumMod val="75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87" name="Oval 86"/>
              <p:cNvSpPr/>
              <p:nvPr/>
            </p:nvSpPr>
            <p:spPr bwMode="auto">
              <a:xfrm>
                <a:off x="15956314" y="15879524"/>
                <a:ext cx="476391" cy="453167"/>
              </a:xfrm>
              <a:prstGeom prst="ellipse">
                <a:avLst/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</p:grpSp>
      <p:pic>
        <p:nvPicPr>
          <p:cNvPr id="79" name="Picture 12" descr="https://latex2png.com/pngs/f771fb39a238f308e442e56598d615db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4091" y="3551435"/>
            <a:ext cx="1043321" cy="22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0" name="Freeform 79"/>
          <p:cNvSpPr/>
          <p:nvPr/>
        </p:nvSpPr>
        <p:spPr bwMode="auto">
          <a:xfrm>
            <a:off x="5255353" y="3218718"/>
            <a:ext cx="1539432" cy="415605"/>
          </a:xfrm>
          <a:custGeom>
            <a:avLst/>
            <a:gdLst>
              <a:gd name="connsiteX0" fmla="*/ 0 w 1539432"/>
              <a:gd name="connsiteY0" fmla="*/ 405114 h 462579"/>
              <a:gd name="connsiteX1" fmla="*/ 995422 w 1539432"/>
              <a:gd name="connsiteY1" fmla="*/ 428263 h 462579"/>
              <a:gd name="connsiteX2" fmla="*/ 1539432 w 1539432"/>
              <a:gd name="connsiteY2" fmla="*/ 0 h 462579"/>
              <a:gd name="connsiteX0" fmla="*/ 0 w 1539432"/>
              <a:gd name="connsiteY0" fmla="*/ 405114 h 441647"/>
              <a:gd name="connsiteX1" fmla="*/ 972273 w 1539432"/>
              <a:gd name="connsiteY1" fmla="*/ 393539 h 441647"/>
              <a:gd name="connsiteX2" fmla="*/ 1539432 w 1539432"/>
              <a:gd name="connsiteY2" fmla="*/ 0 h 441647"/>
              <a:gd name="connsiteX0" fmla="*/ 0 w 1539432"/>
              <a:gd name="connsiteY0" fmla="*/ 405114 h 430073"/>
              <a:gd name="connsiteX1" fmla="*/ 972273 w 1539432"/>
              <a:gd name="connsiteY1" fmla="*/ 393539 h 430073"/>
              <a:gd name="connsiteX2" fmla="*/ 1539432 w 1539432"/>
              <a:gd name="connsiteY2" fmla="*/ 0 h 430073"/>
              <a:gd name="connsiteX0" fmla="*/ 0 w 1539432"/>
              <a:gd name="connsiteY0" fmla="*/ 405114 h 415605"/>
              <a:gd name="connsiteX1" fmla="*/ 972273 w 1539432"/>
              <a:gd name="connsiteY1" fmla="*/ 393539 h 415605"/>
              <a:gd name="connsiteX2" fmla="*/ 1539432 w 1539432"/>
              <a:gd name="connsiteY2" fmla="*/ 0 h 415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39432" h="415605">
                <a:moveTo>
                  <a:pt x="0" y="405114"/>
                </a:moveTo>
                <a:cubicBezTo>
                  <a:pt x="380999" y="415724"/>
                  <a:pt x="704126" y="426334"/>
                  <a:pt x="972273" y="393539"/>
                </a:cubicBezTo>
                <a:cubicBezTo>
                  <a:pt x="1240420" y="360744"/>
                  <a:pt x="1395713" y="180372"/>
                  <a:pt x="1539432" y="0"/>
                </a:cubicBezTo>
              </a:path>
            </a:pathLst>
          </a:custGeom>
          <a:noFill/>
          <a:ln w="22225" cap="flat" cmpd="sng" algn="ctr">
            <a:solidFill>
              <a:schemeClr val="tx1">
                <a:alpha val="35000"/>
              </a:schemeClr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1" name="Freeform 80"/>
          <p:cNvSpPr/>
          <p:nvPr/>
        </p:nvSpPr>
        <p:spPr bwMode="auto">
          <a:xfrm flipV="1">
            <a:off x="5270255" y="3661204"/>
            <a:ext cx="1539432" cy="415605"/>
          </a:xfrm>
          <a:custGeom>
            <a:avLst/>
            <a:gdLst>
              <a:gd name="connsiteX0" fmla="*/ 0 w 1539432"/>
              <a:gd name="connsiteY0" fmla="*/ 405114 h 462579"/>
              <a:gd name="connsiteX1" fmla="*/ 995422 w 1539432"/>
              <a:gd name="connsiteY1" fmla="*/ 428263 h 462579"/>
              <a:gd name="connsiteX2" fmla="*/ 1539432 w 1539432"/>
              <a:gd name="connsiteY2" fmla="*/ 0 h 462579"/>
              <a:gd name="connsiteX0" fmla="*/ 0 w 1539432"/>
              <a:gd name="connsiteY0" fmla="*/ 405114 h 441647"/>
              <a:gd name="connsiteX1" fmla="*/ 972273 w 1539432"/>
              <a:gd name="connsiteY1" fmla="*/ 393539 h 441647"/>
              <a:gd name="connsiteX2" fmla="*/ 1539432 w 1539432"/>
              <a:gd name="connsiteY2" fmla="*/ 0 h 441647"/>
              <a:gd name="connsiteX0" fmla="*/ 0 w 1539432"/>
              <a:gd name="connsiteY0" fmla="*/ 405114 h 430073"/>
              <a:gd name="connsiteX1" fmla="*/ 972273 w 1539432"/>
              <a:gd name="connsiteY1" fmla="*/ 393539 h 430073"/>
              <a:gd name="connsiteX2" fmla="*/ 1539432 w 1539432"/>
              <a:gd name="connsiteY2" fmla="*/ 0 h 430073"/>
              <a:gd name="connsiteX0" fmla="*/ 0 w 1539432"/>
              <a:gd name="connsiteY0" fmla="*/ 405114 h 415605"/>
              <a:gd name="connsiteX1" fmla="*/ 972273 w 1539432"/>
              <a:gd name="connsiteY1" fmla="*/ 393539 h 415605"/>
              <a:gd name="connsiteX2" fmla="*/ 1539432 w 1539432"/>
              <a:gd name="connsiteY2" fmla="*/ 0 h 415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39432" h="415605">
                <a:moveTo>
                  <a:pt x="0" y="405114"/>
                </a:moveTo>
                <a:cubicBezTo>
                  <a:pt x="380999" y="415724"/>
                  <a:pt x="704126" y="426334"/>
                  <a:pt x="972273" y="393539"/>
                </a:cubicBezTo>
                <a:cubicBezTo>
                  <a:pt x="1240420" y="360744"/>
                  <a:pt x="1395713" y="180372"/>
                  <a:pt x="1539432" y="0"/>
                </a:cubicBezTo>
              </a:path>
            </a:pathLst>
          </a:custGeom>
          <a:noFill/>
          <a:ln w="22225" cap="flat" cmpd="sng" algn="ctr">
            <a:solidFill>
              <a:schemeClr val="tx1">
                <a:alpha val="35000"/>
              </a:schemeClr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2" name="Freeform 81"/>
          <p:cNvSpPr/>
          <p:nvPr/>
        </p:nvSpPr>
        <p:spPr bwMode="auto">
          <a:xfrm rot="5400000" flipH="1" flipV="1">
            <a:off x="8452345" y="3437033"/>
            <a:ext cx="317102" cy="176004"/>
          </a:xfrm>
          <a:custGeom>
            <a:avLst/>
            <a:gdLst>
              <a:gd name="connsiteX0" fmla="*/ 0 w 8276492"/>
              <a:gd name="connsiteY0" fmla="*/ 1444033 h 2780467"/>
              <a:gd name="connsiteX1" fmla="*/ 1289538 w 8276492"/>
              <a:gd name="connsiteY1" fmla="*/ 37263 h 2780467"/>
              <a:gd name="connsiteX2" fmla="*/ 4103077 w 8276492"/>
              <a:gd name="connsiteY2" fmla="*/ 2780463 h 2780467"/>
              <a:gd name="connsiteX3" fmla="*/ 6893169 w 8276492"/>
              <a:gd name="connsiteY3" fmla="*/ 60709 h 2780467"/>
              <a:gd name="connsiteX4" fmla="*/ 8276492 w 8276492"/>
              <a:gd name="connsiteY4" fmla="*/ 1373694 h 2780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76492" h="2780467">
                <a:moveTo>
                  <a:pt x="0" y="1444033"/>
                </a:moveTo>
                <a:cubicBezTo>
                  <a:pt x="302846" y="629279"/>
                  <a:pt x="605692" y="-185475"/>
                  <a:pt x="1289538" y="37263"/>
                </a:cubicBezTo>
                <a:cubicBezTo>
                  <a:pt x="1973384" y="260001"/>
                  <a:pt x="3169139" y="2776555"/>
                  <a:pt x="4103077" y="2780463"/>
                </a:cubicBezTo>
                <a:cubicBezTo>
                  <a:pt x="5037015" y="2784371"/>
                  <a:pt x="6197600" y="295170"/>
                  <a:pt x="6893169" y="60709"/>
                </a:cubicBezTo>
                <a:cubicBezTo>
                  <a:pt x="7588738" y="-173752"/>
                  <a:pt x="7932615" y="599971"/>
                  <a:pt x="8276492" y="1373694"/>
                </a:cubicBezTo>
              </a:path>
            </a:pathLst>
          </a:cu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rgbClr val="FFFF00"/>
              </a:gs>
              <a:gs pos="100000">
                <a:srgbClr val="E64B3C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656930" y="2232634"/>
                <a:ext cx="1690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6930" y="2232634"/>
                <a:ext cx="169084" cy="276999"/>
              </a:xfrm>
              <a:prstGeom prst="rect">
                <a:avLst/>
              </a:prstGeom>
              <a:blipFill>
                <a:blip r:embed="rId8"/>
                <a:stretch>
                  <a:fillRect l="-21429" r="-142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4" name="Freeform 133"/>
          <p:cNvSpPr/>
          <p:nvPr/>
        </p:nvSpPr>
        <p:spPr bwMode="auto">
          <a:xfrm rot="5400000" flipH="1" flipV="1">
            <a:off x="7097603" y="2648577"/>
            <a:ext cx="251461" cy="176004"/>
          </a:xfrm>
          <a:custGeom>
            <a:avLst/>
            <a:gdLst>
              <a:gd name="connsiteX0" fmla="*/ 0 w 8276492"/>
              <a:gd name="connsiteY0" fmla="*/ 1444033 h 2780467"/>
              <a:gd name="connsiteX1" fmla="*/ 1289538 w 8276492"/>
              <a:gd name="connsiteY1" fmla="*/ 37263 h 2780467"/>
              <a:gd name="connsiteX2" fmla="*/ 4103077 w 8276492"/>
              <a:gd name="connsiteY2" fmla="*/ 2780463 h 2780467"/>
              <a:gd name="connsiteX3" fmla="*/ 6893169 w 8276492"/>
              <a:gd name="connsiteY3" fmla="*/ 60709 h 2780467"/>
              <a:gd name="connsiteX4" fmla="*/ 8276492 w 8276492"/>
              <a:gd name="connsiteY4" fmla="*/ 1373694 h 2780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76492" h="2780467">
                <a:moveTo>
                  <a:pt x="0" y="1444033"/>
                </a:moveTo>
                <a:cubicBezTo>
                  <a:pt x="302846" y="629279"/>
                  <a:pt x="605692" y="-185475"/>
                  <a:pt x="1289538" y="37263"/>
                </a:cubicBezTo>
                <a:cubicBezTo>
                  <a:pt x="1973384" y="260001"/>
                  <a:pt x="3169139" y="2776555"/>
                  <a:pt x="4103077" y="2780463"/>
                </a:cubicBezTo>
                <a:cubicBezTo>
                  <a:pt x="5037015" y="2784371"/>
                  <a:pt x="6197600" y="295170"/>
                  <a:pt x="6893169" y="60709"/>
                </a:cubicBezTo>
                <a:cubicBezTo>
                  <a:pt x="7588738" y="-173752"/>
                  <a:pt x="7932615" y="599971"/>
                  <a:pt x="8276492" y="1373694"/>
                </a:cubicBezTo>
              </a:path>
            </a:pathLst>
          </a:cu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rgbClr val="FFFF00"/>
              </a:gs>
              <a:gs pos="100000">
                <a:srgbClr val="E64B3C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35" name="Picture 2" descr="https://latex2png.com/pngs/86453b8b82dfbcbbea7e541d7f20c72d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9344" y="3462059"/>
            <a:ext cx="535305" cy="158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0" name="TextBox 109"/>
          <p:cNvSpPr txBox="1"/>
          <p:nvPr/>
        </p:nvSpPr>
        <p:spPr>
          <a:xfrm>
            <a:off x="2485291" y="6414819"/>
            <a:ext cx="7310703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300" dirty="0">
                <a:solidFill>
                  <a:schemeClr val="bg1"/>
                </a:solidFill>
              </a:rPr>
              <a:t>Feynman </a:t>
            </a:r>
            <a:r>
              <a:rPr lang="en-GB" sz="1300" dirty="0" smtClean="0">
                <a:solidFill>
                  <a:schemeClr val="bg1"/>
                </a:solidFill>
              </a:rPr>
              <a:t>R, </a:t>
            </a:r>
            <a:r>
              <a:rPr lang="en-GB" sz="1300" dirty="0">
                <a:solidFill>
                  <a:schemeClr val="bg1"/>
                </a:solidFill>
              </a:rPr>
              <a:t>in Chapel Hill Conference Proceedings (</a:t>
            </a:r>
            <a:r>
              <a:rPr lang="en-GB" sz="1300" dirty="0" smtClean="0">
                <a:solidFill>
                  <a:schemeClr val="bg1"/>
                </a:solidFill>
              </a:rPr>
              <a:t>1957)</a:t>
            </a:r>
            <a:endParaRPr lang="en-US" sz="1300" dirty="0">
              <a:solidFill>
                <a:schemeClr val="bg1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601774" y="5317256"/>
            <a:ext cx="7569411" cy="1053135"/>
            <a:chOff x="2601774" y="5317256"/>
            <a:chExt cx="7569411" cy="1053135"/>
          </a:xfrm>
        </p:grpSpPr>
        <p:pic>
          <p:nvPicPr>
            <p:cNvPr id="75" name="Picture 74"/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2601774" y="5317256"/>
              <a:ext cx="7569411" cy="1053135"/>
            </a:xfrm>
            <a:prstGeom prst="rect">
              <a:avLst/>
            </a:prstGeom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7" name="Rectangle 6"/>
            <p:cNvSpPr/>
            <p:nvPr/>
          </p:nvSpPr>
          <p:spPr>
            <a:xfrm>
              <a:off x="9377680" y="6075680"/>
              <a:ext cx="637320" cy="21336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438583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bg1"/>
                </a:solidFill>
                <a:latin typeface="Montserrat" panose="020B0604020202020204" charset="0"/>
              </a:rPr>
              <a:t>Can the collapse be deterministic?</a:t>
            </a:r>
            <a:endParaRPr lang="en-US" dirty="0">
              <a:solidFill>
                <a:schemeClr val="bg1"/>
              </a:solidFill>
              <a:latin typeface="Montserrat" panose="020B0604020202020204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8759574" y="2695502"/>
            <a:ext cx="28826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bg1"/>
                </a:solidFill>
                <a:latin typeface="Montserrat" panose="020B0604020202020204" charset="0"/>
              </a:rPr>
              <a:t>Charlie could then apply Z gates to switch the collapse superluminally</a:t>
            </a:r>
            <a:endParaRPr lang="en-US" dirty="0">
              <a:solidFill>
                <a:schemeClr val="bg1"/>
              </a:solidFill>
              <a:latin typeface="Montserrat" panose="020B060402020202020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1223392" y="1722916"/>
                <a:ext cx="979570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dirty="0" smtClean="0">
                    <a:solidFill>
                      <a:schemeClr val="bg1"/>
                    </a:solidFill>
                    <a:latin typeface="Montserrat" panose="020B0604020202020204" charset="0"/>
                  </a:rPr>
                  <a:t>Then to each </a:t>
                </a:r>
                <a14:m>
                  <m:oMath xmlns:m="http://schemas.openxmlformats.org/officeDocument/2006/math">
                    <m:r>
                      <a:rPr lang="it-IT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|</m:t>
                    </m:r>
                    <m:d>
                      <m:dPr>
                        <m:begChr m:val=""/>
                        <m:endChr m:val="⟩"/>
                        <m:ctrlPr>
                          <a:rPr lang="it-IT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t-IT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it-IT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±</m:t>
                        </m:r>
                      </m:e>
                    </m:d>
                  </m:oMath>
                </a14:m>
                <a:r>
                  <a:rPr lang="en-US" dirty="0" smtClean="0">
                    <a:solidFill>
                      <a:schemeClr val="bg1"/>
                    </a:solidFill>
                    <a:latin typeface="Montserrat" panose="020B0604020202020204" charset="0"/>
                  </a:rPr>
                  <a:t> state a particular outcome would be associated. The states </a:t>
                </a:r>
                <a14:m>
                  <m:oMath xmlns:m="http://schemas.openxmlformats.org/officeDocument/2006/math">
                    <m:r>
                      <a:rPr lang="it-IT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|</m:t>
                    </m:r>
                    <m:d>
                      <m:dPr>
                        <m:begChr m:val=""/>
                        <m:endChr m:val="⟩"/>
                        <m:ctrlPr>
                          <a:rPr lang="it-IT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t-IT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it-IT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±</m:t>
                        </m:r>
                      </m:e>
                    </m:d>
                  </m:oMath>
                </a14:m>
                <a:r>
                  <a:rPr lang="en-US" dirty="0" smtClean="0">
                    <a:solidFill>
                      <a:schemeClr val="bg1"/>
                    </a:solidFill>
                    <a:latin typeface="Montserrat" panose="020B0604020202020204" charset="0"/>
                  </a:rPr>
                  <a:t> are entangled spin-position of a particle, but in principle, they can refer to far away systems</a:t>
                </a:r>
                <a:endParaRPr lang="en-US" dirty="0">
                  <a:solidFill>
                    <a:schemeClr val="bg1"/>
                  </a:solidFill>
                  <a:latin typeface="Montserrat" panose="020B0604020202020204" charset="0"/>
                </a:endParaRPr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3392" y="1722916"/>
                <a:ext cx="9795707" cy="646331"/>
              </a:xfrm>
              <a:prstGeom prst="rect">
                <a:avLst/>
              </a:prstGeom>
              <a:blipFill>
                <a:blip r:embed="rId2"/>
                <a:stretch>
                  <a:fillRect l="-560" t="-67925" b="-6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/>
          <p:cNvGrpSpPr/>
          <p:nvPr/>
        </p:nvGrpSpPr>
        <p:grpSpPr>
          <a:xfrm>
            <a:off x="993315" y="2519716"/>
            <a:ext cx="7112247" cy="1261819"/>
            <a:chOff x="2918892" y="3288112"/>
            <a:chExt cx="7112247" cy="1261819"/>
          </a:xfrm>
        </p:grpSpPr>
        <p:grpSp>
          <p:nvGrpSpPr>
            <p:cNvPr id="74" name="Group 73"/>
            <p:cNvGrpSpPr/>
            <p:nvPr/>
          </p:nvGrpSpPr>
          <p:grpSpPr>
            <a:xfrm>
              <a:off x="2918892" y="3288112"/>
              <a:ext cx="7112247" cy="1140193"/>
              <a:chOff x="13532798" y="30356991"/>
              <a:chExt cx="8438268" cy="1352773"/>
            </a:xfrm>
          </p:grpSpPr>
          <p:pic>
            <p:nvPicPr>
              <p:cNvPr id="79" name="Picture 4" descr="https://latex2png.com/pngs/98d4a41503f704e5ed78df2860f2dc5b.png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440937" y="30356991"/>
                <a:ext cx="5530129" cy="43780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80" name="Group 79"/>
              <p:cNvGrpSpPr/>
              <p:nvPr/>
            </p:nvGrpSpPr>
            <p:grpSpPr>
              <a:xfrm>
                <a:off x="13532798" y="30364128"/>
                <a:ext cx="3429641" cy="1345636"/>
                <a:chOff x="13173298" y="30435055"/>
                <a:chExt cx="3429641" cy="1345636"/>
              </a:xfrm>
            </p:grpSpPr>
            <p:cxnSp>
              <p:nvCxnSpPr>
                <p:cNvPr id="81" name="Straight Arrow Connector 80"/>
                <p:cNvCxnSpPr/>
                <p:nvPr/>
              </p:nvCxnSpPr>
              <p:spPr bwMode="auto">
                <a:xfrm flipH="1" flipV="1">
                  <a:off x="15149611" y="30435055"/>
                  <a:ext cx="4961" cy="1345636"/>
                </a:xfrm>
                <a:prstGeom prst="straightConnector1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82" name="Oval 81"/>
                <p:cNvSpPr/>
                <p:nvPr/>
              </p:nvSpPr>
              <p:spPr bwMode="auto">
                <a:xfrm>
                  <a:off x="15008091" y="30762561"/>
                  <a:ext cx="288000" cy="288000"/>
                </a:xfrm>
                <a:prstGeom prst="ellipse">
                  <a:avLst/>
                </a:prstGeom>
                <a:solidFill>
                  <a:srgbClr val="FFC000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ex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83" name="Oval 82"/>
                <p:cNvSpPr/>
                <p:nvPr/>
              </p:nvSpPr>
              <p:spPr bwMode="auto">
                <a:xfrm flipV="1">
                  <a:off x="15008091" y="31404710"/>
                  <a:ext cx="288000" cy="288000"/>
                </a:xfrm>
                <a:prstGeom prst="ellipse">
                  <a:avLst/>
                </a:prstGeom>
                <a:solidFill>
                  <a:srgbClr val="FFC000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ex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84" name="Oval 83"/>
                <p:cNvSpPr/>
                <p:nvPr/>
              </p:nvSpPr>
              <p:spPr bwMode="auto">
                <a:xfrm>
                  <a:off x="15960996" y="31124679"/>
                  <a:ext cx="180000" cy="180000"/>
                </a:xfrm>
                <a:prstGeom prst="ellipse">
                  <a:avLst/>
                </a:prstGeom>
                <a:solidFill>
                  <a:srgbClr val="FFC000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ex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pic>
              <p:nvPicPr>
                <p:cNvPr id="85" name="Picture 4" descr="https://latex2png.com/pngs/1197b7deadb9cd62bf626ca1c2dd5755.png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5560188" y="31105142"/>
                  <a:ext cx="228600" cy="2190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86" name="TextBox 85"/>
                    <p:cNvSpPr txBox="1"/>
                    <p:nvPr/>
                  </p:nvSpPr>
                  <p:spPr>
                    <a:xfrm>
                      <a:off x="14304775" y="31030013"/>
                      <a:ext cx="306173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it-IT" b="0" i="1" smtClean="0">
                                <a:solidFill>
                                  <a:schemeClr val="bg1">
                                    <a:lumMod val="8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±</m:t>
                            </m:r>
                          </m:oMath>
                        </m:oMathPara>
                      </a14:m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80" name="TextBox 179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4304775" y="31030013"/>
                      <a:ext cx="306173" cy="369332"/>
                    </a:xfrm>
                    <a:prstGeom prst="rect">
                      <a:avLst/>
                    </a:prstGeom>
                    <a:blipFill>
                      <a:blip r:embed="rId22"/>
                      <a:stretch>
                        <a:fillRect l="-26000" r="-24000" b="-16393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pic>
              <p:nvPicPr>
                <p:cNvPr id="87" name="Picture 4" descr="https://latex2png.com/pngs/1197b7deadb9cd62bf626ca1c2dd5755.png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331423" y="30797024"/>
                  <a:ext cx="228600" cy="2190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88" name="Picture 4" descr="https://latex2png.com/pngs/1197b7deadb9cd62bf626ca1c2dd5755.png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346237" y="31439173"/>
                  <a:ext cx="228600" cy="2190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94" name="Right Arrow 93"/>
                <p:cNvSpPr/>
                <p:nvPr/>
              </p:nvSpPr>
              <p:spPr bwMode="auto">
                <a:xfrm rot="17398649">
                  <a:off x="12996538" y="31090074"/>
                  <a:ext cx="602731" cy="249212"/>
                </a:xfrm>
                <a:prstGeom prst="rightArrow">
                  <a:avLst/>
                </a:prstGeom>
                <a:solidFill>
                  <a:schemeClr val="bg2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ex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pic>
              <p:nvPicPr>
                <p:cNvPr id="91" name="Picture 8" descr="https://latex2png.com/pngs/8894143a9a338d29780ae41f870bc327.png"/>
                <p:cNvPicPr>
                  <a:picLocks noChangeAspect="1" noChangeArrowheads="1"/>
                </p:cNvPicPr>
                <p:nvPr/>
              </p:nvPicPr>
              <p:blipFill>
                <a:blip r:embed="rId2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6345764" y="31081329"/>
                  <a:ext cx="257175" cy="26670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92" name="Picture 2" descr="https://latex2png.com/pngs/c37f39bd24cc95b711154950c2e79de6.png"/>
                <p:cNvPicPr>
                  <a:picLocks noChangeAspect="1" noChangeArrowheads="1"/>
                </p:cNvPicPr>
                <p:nvPr/>
              </p:nvPicPr>
              <p:blipFill>
                <a:blip r:embed="rId2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3659508" y="31415359"/>
                  <a:ext cx="310673" cy="322179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93" name="Picture 4" descr="https://latex2png.com/pngs/aa0b5e2a2016bb69234e6d90bdceb90b.png"/>
                <p:cNvPicPr>
                  <a:picLocks noChangeAspect="1" noChangeArrowheads="1"/>
                </p:cNvPicPr>
                <p:nvPr/>
              </p:nvPicPr>
              <p:blipFill>
                <a:blip r:embed="rId2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3659508" y="30773210"/>
                  <a:ext cx="310673" cy="322179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</p:grpSp>
        <p:pic>
          <p:nvPicPr>
            <p:cNvPr id="71" name="Picture 8" descr="https://latex2png.com/pngs/c904a7fdf8e16f6aea741b46da4acfd1.png"/>
            <p:cNvPicPr>
              <a:picLocks noChangeAspect="1" noChangeArrowheads="1"/>
            </p:cNvPicPr>
            <p:nvPr/>
          </p:nvPicPr>
          <p:blipFill>
            <a:blip r:embed="rId2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84449" y="4188661"/>
              <a:ext cx="4632275" cy="3612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0" name="Group 9"/>
          <p:cNvGrpSpPr/>
          <p:nvPr/>
        </p:nvGrpSpPr>
        <p:grpSpPr>
          <a:xfrm>
            <a:off x="3342943" y="4221639"/>
            <a:ext cx="5690874" cy="2368591"/>
            <a:chOff x="4309012" y="4296972"/>
            <a:chExt cx="4655744" cy="2447805"/>
          </a:xfrm>
        </p:grpSpPr>
        <p:sp>
          <p:nvSpPr>
            <p:cNvPr id="5" name="Rectangle 4"/>
            <p:cNvSpPr/>
            <p:nvPr/>
          </p:nvSpPr>
          <p:spPr>
            <a:xfrm>
              <a:off x="4309012" y="4296972"/>
              <a:ext cx="4548851" cy="2447805"/>
            </a:xfrm>
            <a:prstGeom prst="rect">
              <a:avLst/>
            </a:prstGeom>
            <a:solidFill>
              <a:schemeClr val="bg1"/>
            </a:solidFill>
            <a:ln w="203200" cmpd="tri">
              <a:solidFill>
                <a:schemeClr val="tx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4309012" y="4531144"/>
              <a:ext cx="4655744" cy="4549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500" b="1" dirty="0" smtClean="0">
                  <a:latin typeface="Montserrat" panose="020B0604020202020204" charset="0"/>
                </a:rPr>
                <a:t>DIFFUSION</a:t>
              </a:r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4441199" y="5006235"/>
              <a:ext cx="4284477" cy="15267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0"/>
                </a:spcBef>
                <a:spcAft>
                  <a:spcPts val="0"/>
                </a:spcAft>
              </a:pPr>
              <a:r>
                <a:rPr lang="en-US" dirty="0" smtClean="0">
                  <a:latin typeface="Montserrat" panose="020B0604020202020204" charset="0"/>
                </a:rPr>
                <a:t>Thus a </a:t>
              </a:r>
              <a:r>
                <a:rPr lang="en-US" b="1" dirty="0" smtClean="0">
                  <a:latin typeface="Montserrat" panose="020B0604020202020204" charset="0"/>
                </a:rPr>
                <a:t>classical </a:t>
              </a:r>
              <a:r>
                <a:rPr lang="en-US" dirty="0" smtClean="0">
                  <a:latin typeface="Montserrat" panose="020B0604020202020204" charset="0"/>
                </a:rPr>
                <a:t>gravitational field must induce a </a:t>
              </a:r>
              <a:r>
                <a:rPr lang="en-US" b="1" dirty="0" smtClean="0">
                  <a:latin typeface="Montserrat" panose="020B0604020202020204" charset="0"/>
                </a:rPr>
                <a:t>stochastic collapse</a:t>
              </a:r>
              <a:r>
                <a:rPr lang="en-US" dirty="0" smtClean="0">
                  <a:latin typeface="Montserrat" panose="020B0604020202020204" charset="0"/>
                </a:rPr>
                <a:t> of the </a:t>
              </a:r>
              <a:r>
                <a:rPr lang="en-US" dirty="0" err="1" smtClean="0">
                  <a:latin typeface="Montserrat" panose="020B0604020202020204" charset="0"/>
                </a:rPr>
                <a:t>wavefunction</a:t>
              </a:r>
              <a:r>
                <a:rPr lang="en-US" dirty="0" smtClean="0">
                  <a:latin typeface="Montserrat" panose="020B0604020202020204" charset="0"/>
                </a:rPr>
                <a:t> of quantum matter </a:t>
              </a:r>
              <a:r>
                <a:rPr lang="en-US" b="1" dirty="0" smtClean="0">
                  <a:latin typeface="Montserrat" panose="020B0604020202020204" charset="0"/>
                </a:rPr>
                <a:t>in</a:t>
              </a:r>
              <a:r>
                <a:rPr lang="en-US" dirty="0" smtClean="0">
                  <a:latin typeface="Montserrat" panose="020B0604020202020204" charset="0"/>
                </a:rPr>
                <a:t> </a:t>
              </a:r>
              <a:r>
                <a:rPr lang="en-US" b="1" dirty="0" smtClean="0">
                  <a:latin typeface="Montserrat" panose="020B0604020202020204" charset="0"/>
                </a:rPr>
                <a:t>space</a:t>
              </a:r>
              <a:r>
                <a:rPr lang="en-US" dirty="0" smtClean="0">
                  <a:latin typeface="Montserrat" panose="020B0604020202020204" charset="0"/>
                </a:rPr>
                <a:t>. Any such dynamics [Sandro’s talk</a:t>
              </a:r>
              <a:r>
                <a:rPr lang="en-US" baseline="30000" dirty="0" smtClean="0">
                  <a:latin typeface="Montserrat" panose="020B0604020202020204" charset="0"/>
                </a:rPr>
                <a:t>1</a:t>
              </a:r>
              <a:r>
                <a:rPr lang="en-US" dirty="0" smtClean="0">
                  <a:latin typeface="Montserrat" panose="020B0604020202020204" charset="0"/>
                </a:rPr>
                <a:t>] necessarily induces </a:t>
              </a:r>
            </a:p>
            <a:p>
              <a:pPr algn="ctr">
                <a:spcBef>
                  <a:spcPts val="0"/>
                </a:spcBef>
                <a:spcAft>
                  <a:spcPts val="0"/>
                </a:spcAft>
              </a:pPr>
              <a:r>
                <a:rPr lang="en-US" b="1" dirty="0" smtClean="0">
                  <a:latin typeface="Montserrat" panose="020B0604020202020204" charset="0"/>
                </a:rPr>
                <a:t>Brownian-like</a:t>
              </a:r>
              <a:r>
                <a:rPr lang="en-US" dirty="0" smtClean="0">
                  <a:latin typeface="Montserrat" panose="020B0604020202020204" charset="0"/>
                </a:rPr>
                <a:t> behavior  </a:t>
              </a:r>
              <a:endParaRPr lang="en-US" dirty="0">
                <a:latin typeface="Montserrat" panose="020B0604020202020204" charset="0"/>
              </a:endParaRPr>
            </a:p>
          </p:txBody>
        </p:sp>
      </p:grpSp>
      <p:pic>
        <p:nvPicPr>
          <p:cNvPr id="1026" name="Picture 2" descr="https://latex2png.com/pngs/edac0b5f85fe7eeb0b844ef86c0694a3.png"/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31" y="3071789"/>
            <a:ext cx="219075" cy="26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9350457" y="5646613"/>
            <a:ext cx="28567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baseline="30000" dirty="0">
                <a:solidFill>
                  <a:schemeClr val="bg1"/>
                </a:solidFill>
                <a:latin typeface="Arial" panose="020B0604020202020204" pitchFamily="34" charset="0"/>
              </a:rPr>
              <a:t>1</a:t>
            </a:r>
            <a:r>
              <a:rPr lang="it-IT" sz="1200" dirty="0" smtClean="0">
                <a:solidFill>
                  <a:schemeClr val="bg1"/>
                </a:solidFill>
                <a:latin typeface="Arial" panose="020B0604020202020204" pitchFamily="34" charset="0"/>
              </a:rPr>
              <a:t>Donadi</a:t>
            </a:r>
            <a:r>
              <a:rPr lang="it-IT" sz="1200" dirty="0">
                <a:solidFill>
                  <a:schemeClr val="bg1"/>
                </a:solidFill>
                <a:latin typeface="Arial" panose="020B0604020202020204" pitchFamily="34" charset="0"/>
              </a:rPr>
              <a:t>, S., </a:t>
            </a:r>
            <a:r>
              <a:rPr lang="it-IT" sz="1200" dirty="0" err="1">
                <a:solidFill>
                  <a:schemeClr val="bg1"/>
                </a:solidFill>
                <a:latin typeface="Arial" panose="020B0604020202020204" pitchFamily="34" charset="0"/>
              </a:rPr>
              <a:t>Ferialdi</a:t>
            </a:r>
            <a:r>
              <a:rPr lang="it-IT" sz="1200" dirty="0">
                <a:solidFill>
                  <a:schemeClr val="bg1"/>
                </a:solidFill>
                <a:latin typeface="Arial" panose="020B0604020202020204" pitchFamily="34" charset="0"/>
              </a:rPr>
              <a:t>, L., &amp; Bassi, A. (2023). </a:t>
            </a:r>
            <a:r>
              <a:rPr lang="it-IT" sz="1200" dirty="0" err="1">
                <a:solidFill>
                  <a:schemeClr val="bg1"/>
                </a:solidFill>
                <a:latin typeface="Arial" panose="020B0604020202020204" pitchFamily="34" charset="0"/>
              </a:rPr>
              <a:t>Collapse</a:t>
            </a:r>
            <a:r>
              <a:rPr lang="it-IT" sz="1200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it-IT" sz="1200" dirty="0" err="1">
                <a:solidFill>
                  <a:schemeClr val="bg1"/>
                </a:solidFill>
                <a:latin typeface="Arial" panose="020B0604020202020204" pitchFamily="34" charset="0"/>
              </a:rPr>
              <a:t>dynamics</a:t>
            </a:r>
            <a:r>
              <a:rPr lang="it-IT" sz="1200" dirty="0">
                <a:solidFill>
                  <a:schemeClr val="bg1"/>
                </a:solidFill>
                <a:latin typeface="Arial" panose="020B0604020202020204" pitchFamily="34" charset="0"/>
              </a:rPr>
              <a:t> are diffusive. </a:t>
            </a:r>
            <a:r>
              <a:rPr lang="it-IT" sz="1200" i="1" dirty="0" err="1">
                <a:solidFill>
                  <a:schemeClr val="bg1"/>
                </a:solidFill>
                <a:latin typeface="Arial" panose="020B0604020202020204" pitchFamily="34" charset="0"/>
              </a:rPr>
              <a:t>Physical</a:t>
            </a:r>
            <a:r>
              <a:rPr lang="it-IT" sz="1200" i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it-IT" sz="1200" i="1" dirty="0" err="1">
                <a:solidFill>
                  <a:schemeClr val="bg1"/>
                </a:solidFill>
                <a:latin typeface="Arial" panose="020B0604020202020204" pitchFamily="34" charset="0"/>
              </a:rPr>
              <a:t>Review</a:t>
            </a:r>
            <a:r>
              <a:rPr lang="it-IT" sz="1200" i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it-IT" sz="1200" i="1" dirty="0" err="1">
                <a:solidFill>
                  <a:schemeClr val="bg1"/>
                </a:solidFill>
                <a:latin typeface="Arial" panose="020B0604020202020204" pitchFamily="34" charset="0"/>
              </a:rPr>
              <a:t>Letters</a:t>
            </a:r>
            <a:r>
              <a:rPr lang="it-IT" sz="1200" dirty="0">
                <a:solidFill>
                  <a:schemeClr val="bg1"/>
                </a:solidFill>
                <a:latin typeface="Arial" panose="020B0604020202020204" pitchFamily="34" charset="0"/>
              </a:rPr>
              <a:t>, </a:t>
            </a:r>
            <a:r>
              <a:rPr lang="it-IT" sz="1200" i="1" dirty="0">
                <a:solidFill>
                  <a:schemeClr val="bg1"/>
                </a:solidFill>
                <a:latin typeface="Arial" panose="020B0604020202020204" pitchFamily="34" charset="0"/>
              </a:rPr>
              <a:t>130</a:t>
            </a:r>
            <a:r>
              <a:rPr lang="it-IT" sz="1200" dirty="0">
                <a:solidFill>
                  <a:schemeClr val="bg1"/>
                </a:solidFill>
                <a:latin typeface="Arial" panose="020B0604020202020204" pitchFamily="34" charset="0"/>
              </a:rPr>
              <a:t>(23), 230202.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18962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bg1"/>
                </a:solidFill>
                <a:latin typeface="Montserrat" panose="020B0604020202020204" charset="0"/>
              </a:rPr>
              <a:t>Not a radically new idea</a:t>
            </a:r>
            <a:endParaRPr lang="en-US" dirty="0">
              <a:solidFill>
                <a:schemeClr val="bg1"/>
              </a:solidFill>
              <a:latin typeface="Montserrat" panose="020B0604020202020204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3342943" y="4221639"/>
            <a:ext cx="5690874" cy="2368591"/>
            <a:chOff x="4309012" y="4296972"/>
            <a:chExt cx="4655744" cy="2447805"/>
          </a:xfrm>
        </p:grpSpPr>
        <p:sp>
          <p:nvSpPr>
            <p:cNvPr id="5" name="Rectangle 4"/>
            <p:cNvSpPr/>
            <p:nvPr/>
          </p:nvSpPr>
          <p:spPr>
            <a:xfrm>
              <a:off x="4309012" y="4296972"/>
              <a:ext cx="4548851" cy="2447805"/>
            </a:xfrm>
            <a:prstGeom prst="rect">
              <a:avLst/>
            </a:prstGeom>
            <a:solidFill>
              <a:schemeClr val="bg1"/>
            </a:solidFill>
            <a:ln w="203200" cmpd="tri">
              <a:solidFill>
                <a:schemeClr val="tx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4309012" y="4531144"/>
              <a:ext cx="4655744" cy="4549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500" b="1" dirty="0" smtClean="0">
                  <a:latin typeface="Montserrat" panose="020B0604020202020204" charset="0"/>
                </a:rPr>
                <a:t>DIFFUSION</a:t>
              </a:r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4441199" y="5006235"/>
              <a:ext cx="4284477" cy="15267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0"/>
                </a:spcBef>
                <a:spcAft>
                  <a:spcPts val="0"/>
                </a:spcAft>
              </a:pPr>
              <a:r>
                <a:rPr lang="en-US" dirty="0" smtClean="0">
                  <a:latin typeface="Montserrat" panose="020B0604020202020204" charset="0"/>
                </a:rPr>
                <a:t>Thus a </a:t>
              </a:r>
              <a:r>
                <a:rPr lang="en-US" b="1" dirty="0" smtClean="0">
                  <a:latin typeface="Montserrat" panose="020B0604020202020204" charset="0"/>
                </a:rPr>
                <a:t>classical </a:t>
              </a:r>
              <a:r>
                <a:rPr lang="en-US" dirty="0" smtClean="0">
                  <a:latin typeface="Montserrat" panose="020B0604020202020204" charset="0"/>
                </a:rPr>
                <a:t>gravitational field must induce a </a:t>
              </a:r>
              <a:r>
                <a:rPr lang="en-US" b="1" dirty="0" smtClean="0">
                  <a:latin typeface="Montserrat" panose="020B0604020202020204" charset="0"/>
                </a:rPr>
                <a:t>stochastic collapse</a:t>
              </a:r>
              <a:r>
                <a:rPr lang="en-US" dirty="0" smtClean="0">
                  <a:latin typeface="Montserrat" panose="020B0604020202020204" charset="0"/>
                </a:rPr>
                <a:t> of the </a:t>
              </a:r>
              <a:r>
                <a:rPr lang="en-US" dirty="0" err="1" smtClean="0">
                  <a:latin typeface="Montserrat" panose="020B0604020202020204" charset="0"/>
                </a:rPr>
                <a:t>wavefunction</a:t>
              </a:r>
              <a:r>
                <a:rPr lang="en-US" dirty="0" smtClean="0">
                  <a:latin typeface="Montserrat" panose="020B0604020202020204" charset="0"/>
                </a:rPr>
                <a:t> of quantum matter </a:t>
              </a:r>
              <a:r>
                <a:rPr lang="en-US" b="1" dirty="0" smtClean="0">
                  <a:latin typeface="Montserrat" panose="020B0604020202020204" charset="0"/>
                </a:rPr>
                <a:t>in</a:t>
              </a:r>
              <a:r>
                <a:rPr lang="en-US" dirty="0" smtClean="0">
                  <a:latin typeface="Montserrat" panose="020B0604020202020204" charset="0"/>
                </a:rPr>
                <a:t> </a:t>
              </a:r>
              <a:r>
                <a:rPr lang="en-US" b="1" dirty="0" smtClean="0">
                  <a:latin typeface="Montserrat" panose="020B0604020202020204" charset="0"/>
                </a:rPr>
                <a:t>space</a:t>
              </a:r>
              <a:r>
                <a:rPr lang="en-US" dirty="0" smtClean="0">
                  <a:latin typeface="Montserrat" panose="020B0604020202020204" charset="0"/>
                </a:rPr>
                <a:t>. Any such dynamics [Sandro’s talk</a:t>
              </a:r>
              <a:r>
                <a:rPr lang="en-US" baseline="30000" dirty="0" smtClean="0">
                  <a:latin typeface="Montserrat" panose="020B0604020202020204" charset="0"/>
                </a:rPr>
                <a:t>1</a:t>
              </a:r>
              <a:r>
                <a:rPr lang="en-US" dirty="0" smtClean="0">
                  <a:latin typeface="Montserrat" panose="020B0604020202020204" charset="0"/>
                </a:rPr>
                <a:t>] necessarily induces </a:t>
              </a:r>
            </a:p>
            <a:p>
              <a:pPr algn="ctr">
                <a:spcBef>
                  <a:spcPts val="0"/>
                </a:spcBef>
                <a:spcAft>
                  <a:spcPts val="0"/>
                </a:spcAft>
              </a:pPr>
              <a:r>
                <a:rPr lang="en-US" b="1" dirty="0" smtClean="0">
                  <a:latin typeface="Montserrat" panose="020B0604020202020204" charset="0"/>
                </a:rPr>
                <a:t>Brownian-like</a:t>
              </a:r>
              <a:r>
                <a:rPr lang="en-US" dirty="0" smtClean="0">
                  <a:latin typeface="Montserrat" panose="020B0604020202020204" charset="0"/>
                </a:rPr>
                <a:t> behavior  </a:t>
              </a:r>
              <a:endParaRPr lang="en-US" dirty="0">
                <a:latin typeface="Montserrat" panose="020B0604020202020204" charset="0"/>
              </a:endParaRPr>
            </a:p>
          </p:txBody>
        </p:sp>
      </p:grpSp>
      <p:sp>
        <p:nvSpPr>
          <p:cNvPr id="11" name="Rectangle 10"/>
          <p:cNvSpPr/>
          <p:nvPr/>
        </p:nvSpPr>
        <p:spPr>
          <a:xfrm>
            <a:off x="9350457" y="5646613"/>
            <a:ext cx="28567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baseline="30000" dirty="0">
                <a:solidFill>
                  <a:schemeClr val="bg1"/>
                </a:solidFill>
                <a:latin typeface="Arial" panose="020B0604020202020204" pitchFamily="34" charset="0"/>
              </a:rPr>
              <a:t>1</a:t>
            </a:r>
            <a:r>
              <a:rPr lang="it-IT" sz="1200" dirty="0" smtClean="0">
                <a:solidFill>
                  <a:schemeClr val="bg1"/>
                </a:solidFill>
                <a:latin typeface="Arial" panose="020B0604020202020204" pitchFamily="34" charset="0"/>
              </a:rPr>
              <a:t>Donadi</a:t>
            </a:r>
            <a:r>
              <a:rPr lang="it-IT" sz="1200" dirty="0">
                <a:solidFill>
                  <a:schemeClr val="bg1"/>
                </a:solidFill>
                <a:latin typeface="Arial" panose="020B0604020202020204" pitchFamily="34" charset="0"/>
              </a:rPr>
              <a:t>, S., </a:t>
            </a:r>
            <a:r>
              <a:rPr lang="it-IT" sz="1200" dirty="0" err="1">
                <a:solidFill>
                  <a:schemeClr val="bg1"/>
                </a:solidFill>
                <a:latin typeface="Arial" panose="020B0604020202020204" pitchFamily="34" charset="0"/>
              </a:rPr>
              <a:t>Ferialdi</a:t>
            </a:r>
            <a:r>
              <a:rPr lang="it-IT" sz="1200" dirty="0">
                <a:solidFill>
                  <a:schemeClr val="bg1"/>
                </a:solidFill>
                <a:latin typeface="Arial" panose="020B0604020202020204" pitchFamily="34" charset="0"/>
              </a:rPr>
              <a:t>, L., &amp; Bassi, A. (2023). </a:t>
            </a:r>
            <a:r>
              <a:rPr lang="it-IT" sz="1200" dirty="0" err="1">
                <a:solidFill>
                  <a:schemeClr val="bg1"/>
                </a:solidFill>
                <a:latin typeface="Arial" panose="020B0604020202020204" pitchFamily="34" charset="0"/>
              </a:rPr>
              <a:t>Collapse</a:t>
            </a:r>
            <a:r>
              <a:rPr lang="it-IT" sz="1200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it-IT" sz="1200" dirty="0" err="1">
                <a:solidFill>
                  <a:schemeClr val="bg1"/>
                </a:solidFill>
                <a:latin typeface="Arial" panose="020B0604020202020204" pitchFamily="34" charset="0"/>
              </a:rPr>
              <a:t>dynamics</a:t>
            </a:r>
            <a:r>
              <a:rPr lang="it-IT" sz="1200" dirty="0">
                <a:solidFill>
                  <a:schemeClr val="bg1"/>
                </a:solidFill>
                <a:latin typeface="Arial" panose="020B0604020202020204" pitchFamily="34" charset="0"/>
              </a:rPr>
              <a:t> are diffusive. </a:t>
            </a:r>
            <a:r>
              <a:rPr lang="it-IT" sz="1200" i="1" dirty="0" err="1">
                <a:solidFill>
                  <a:schemeClr val="bg1"/>
                </a:solidFill>
                <a:latin typeface="Arial" panose="020B0604020202020204" pitchFamily="34" charset="0"/>
              </a:rPr>
              <a:t>Physical</a:t>
            </a:r>
            <a:r>
              <a:rPr lang="it-IT" sz="1200" i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it-IT" sz="1200" i="1" dirty="0" err="1">
                <a:solidFill>
                  <a:schemeClr val="bg1"/>
                </a:solidFill>
                <a:latin typeface="Arial" panose="020B0604020202020204" pitchFamily="34" charset="0"/>
              </a:rPr>
              <a:t>Review</a:t>
            </a:r>
            <a:r>
              <a:rPr lang="it-IT" sz="1200" i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it-IT" sz="1200" i="1" dirty="0" err="1">
                <a:solidFill>
                  <a:schemeClr val="bg1"/>
                </a:solidFill>
                <a:latin typeface="Arial" panose="020B0604020202020204" pitchFamily="34" charset="0"/>
              </a:rPr>
              <a:t>Letters</a:t>
            </a:r>
            <a:r>
              <a:rPr lang="it-IT" sz="1200" dirty="0">
                <a:solidFill>
                  <a:schemeClr val="bg1"/>
                </a:solidFill>
                <a:latin typeface="Arial" panose="020B0604020202020204" pitchFamily="34" charset="0"/>
              </a:rPr>
              <a:t>, </a:t>
            </a:r>
            <a:r>
              <a:rPr lang="it-IT" sz="1200" i="1" dirty="0">
                <a:solidFill>
                  <a:schemeClr val="bg1"/>
                </a:solidFill>
                <a:latin typeface="Arial" panose="020B0604020202020204" pitchFamily="34" charset="0"/>
              </a:rPr>
              <a:t>130</a:t>
            </a:r>
            <a:r>
              <a:rPr lang="it-IT" sz="1200" dirty="0">
                <a:solidFill>
                  <a:schemeClr val="bg1"/>
                </a:solidFill>
                <a:latin typeface="Arial" panose="020B0604020202020204" pitchFamily="34" charset="0"/>
              </a:rPr>
              <a:t>(23), 230202.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12648" y="1911096"/>
            <a:ext cx="11164824" cy="2292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00" dirty="0" err="1" smtClean="0">
                <a:solidFill>
                  <a:schemeClr val="bg1"/>
                </a:solidFill>
                <a:latin typeface="Montserrat" panose="020B0604020202020204"/>
              </a:rPr>
              <a:t>Kafri</a:t>
            </a:r>
            <a:r>
              <a:rPr lang="en-GB" sz="1300" dirty="0" smtClean="0">
                <a:solidFill>
                  <a:schemeClr val="bg1"/>
                </a:solidFill>
                <a:latin typeface="Montserrat" panose="020B0604020202020204"/>
              </a:rPr>
              <a:t> D, Taylor J M, </a:t>
            </a:r>
            <a:r>
              <a:rPr lang="en-GB" sz="1300" dirty="0">
                <a:solidFill>
                  <a:schemeClr val="bg1"/>
                </a:solidFill>
                <a:latin typeface="Montserrat" panose="020B0604020202020204"/>
              </a:rPr>
              <a:t>&amp; </a:t>
            </a:r>
            <a:r>
              <a:rPr lang="en-GB" sz="1300" dirty="0" smtClean="0">
                <a:solidFill>
                  <a:schemeClr val="bg1"/>
                </a:solidFill>
                <a:latin typeface="Montserrat" panose="020B0604020202020204"/>
              </a:rPr>
              <a:t>Milburn G J </a:t>
            </a:r>
            <a:r>
              <a:rPr lang="en-GB" sz="1300" dirty="0">
                <a:solidFill>
                  <a:schemeClr val="bg1"/>
                </a:solidFill>
                <a:latin typeface="Montserrat" panose="020B0604020202020204"/>
              </a:rPr>
              <a:t>(2014). A classical channel model for gravitational </a:t>
            </a:r>
            <a:r>
              <a:rPr lang="en-GB" sz="1300" dirty="0" err="1">
                <a:solidFill>
                  <a:schemeClr val="bg1"/>
                </a:solidFill>
                <a:latin typeface="Montserrat" panose="020B0604020202020204"/>
              </a:rPr>
              <a:t>decoherence</a:t>
            </a:r>
            <a:r>
              <a:rPr lang="en-GB" sz="1300" dirty="0">
                <a:solidFill>
                  <a:schemeClr val="bg1"/>
                </a:solidFill>
                <a:latin typeface="Montserrat" panose="020B0604020202020204"/>
              </a:rPr>
              <a:t>. New Journal of Physics, 16(6), </a:t>
            </a:r>
            <a:r>
              <a:rPr lang="en-GB" sz="1300" dirty="0" smtClean="0">
                <a:solidFill>
                  <a:schemeClr val="bg1"/>
                </a:solidFill>
                <a:latin typeface="Montserrat" panose="020B0604020202020204"/>
              </a:rPr>
              <a:t>065020</a:t>
            </a:r>
          </a:p>
          <a:p>
            <a:endParaRPr lang="en-GB" sz="1300" dirty="0" smtClean="0">
              <a:solidFill>
                <a:schemeClr val="bg1"/>
              </a:solidFill>
              <a:latin typeface="Montserrat" panose="020B0604020202020204"/>
            </a:endParaRPr>
          </a:p>
          <a:p>
            <a:r>
              <a:rPr lang="en-GB" sz="1300" dirty="0" err="1" smtClean="0">
                <a:solidFill>
                  <a:schemeClr val="bg1"/>
                </a:solidFill>
                <a:latin typeface="Montserrat" panose="020B0604020202020204"/>
              </a:rPr>
              <a:t>Tilloy</a:t>
            </a:r>
            <a:r>
              <a:rPr lang="en-GB" sz="1300" dirty="0" smtClean="0">
                <a:solidFill>
                  <a:schemeClr val="bg1"/>
                </a:solidFill>
                <a:latin typeface="Montserrat" panose="020B0604020202020204"/>
              </a:rPr>
              <a:t> A, </a:t>
            </a:r>
            <a:r>
              <a:rPr lang="en-GB" sz="1300" dirty="0">
                <a:solidFill>
                  <a:schemeClr val="bg1"/>
                </a:solidFill>
                <a:latin typeface="Montserrat" panose="020B0604020202020204"/>
              </a:rPr>
              <a:t>&amp; </a:t>
            </a:r>
            <a:r>
              <a:rPr lang="en-GB" sz="1300" dirty="0" err="1" smtClean="0">
                <a:solidFill>
                  <a:schemeClr val="bg1"/>
                </a:solidFill>
                <a:latin typeface="Montserrat" panose="020B0604020202020204"/>
              </a:rPr>
              <a:t>Diósi</a:t>
            </a:r>
            <a:r>
              <a:rPr lang="en-GB" sz="1300" dirty="0" smtClean="0">
                <a:solidFill>
                  <a:schemeClr val="bg1"/>
                </a:solidFill>
                <a:latin typeface="Montserrat" panose="020B0604020202020204"/>
              </a:rPr>
              <a:t> L </a:t>
            </a:r>
            <a:r>
              <a:rPr lang="en-GB" sz="1300" dirty="0">
                <a:solidFill>
                  <a:schemeClr val="bg1"/>
                </a:solidFill>
                <a:latin typeface="Montserrat" panose="020B0604020202020204"/>
              </a:rPr>
              <a:t>(2016). Sourcing </a:t>
            </a:r>
            <a:r>
              <a:rPr lang="en-GB" sz="1300" dirty="0" err="1">
                <a:solidFill>
                  <a:schemeClr val="bg1"/>
                </a:solidFill>
                <a:latin typeface="Montserrat" panose="020B0604020202020204"/>
              </a:rPr>
              <a:t>semiclassical</a:t>
            </a:r>
            <a:r>
              <a:rPr lang="en-GB" sz="1300" dirty="0">
                <a:solidFill>
                  <a:schemeClr val="bg1"/>
                </a:solidFill>
                <a:latin typeface="Montserrat" panose="020B0604020202020204"/>
              </a:rPr>
              <a:t> gravity from spontaneously localized quantum matter. Physical Review D, 93(2), </a:t>
            </a:r>
            <a:r>
              <a:rPr lang="en-GB" sz="1300" dirty="0" smtClean="0">
                <a:solidFill>
                  <a:schemeClr val="bg1"/>
                </a:solidFill>
                <a:latin typeface="Montserrat" panose="020B0604020202020204"/>
              </a:rPr>
              <a:t>024026</a:t>
            </a:r>
          </a:p>
          <a:p>
            <a:endParaRPr lang="en-GB" sz="1300" dirty="0" smtClean="0">
              <a:solidFill>
                <a:schemeClr val="bg1"/>
              </a:solidFill>
              <a:latin typeface="Montserrat" panose="020B0604020202020204"/>
            </a:endParaRPr>
          </a:p>
          <a:p>
            <a:r>
              <a:rPr lang="en-GB" sz="1300" dirty="0" err="1" smtClean="0">
                <a:solidFill>
                  <a:schemeClr val="bg1"/>
                </a:solidFill>
                <a:latin typeface="Montserrat" panose="020B0604020202020204"/>
              </a:rPr>
              <a:t>Gaona</a:t>
            </a:r>
            <a:r>
              <a:rPr lang="en-GB" sz="1300" dirty="0" smtClean="0">
                <a:solidFill>
                  <a:schemeClr val="bg1"/>
                </a:solidFill>
                <a:latin typeface="Montserrat" panose="020B0604020202020204"/>
              </a:rPr>
              <a:t>-Reyes J L, </a:t>
            </a:r>
            <a:r>
              <a:rPr lang="en-GB" sz="1300" dirty="0" err="1" smtClean="0">
                <a:solidFill>
                  <a:schemeClr val="bg1"/>
                </a:solidFill>
                <a:latin typeface="Montserrat" panose="020B0604020202020204"/>
              </a:rPr>
              <a:t>Carlesso</a:t>
            </a:r>
            <a:r>
              <a:rPr lang="en-GB" sz="1300" dirty="0" smtClean="0">
                <a:solidFill>
                  <a:schemeClr val="bg1"/>
                </a:solidFill>
                <a:latin typeface="Montserrat" panose="020B0604020202020204"/>
              </a:rPr>
              <a:t> M, </a:t>
            </a:r>
            <a:r>
              <a:rPr lang="en-GB" sz="1300" dirty="0">
                <a:solidFill>
                  <a:schemeClr val="bg1"/>
                </a:solidFill>
                <a:latin typeface="Montserrat" panose="020B0604020202020204"/>
              </a:rPr>
              <a:t>&amp; </a:t>
            </a:r>
            <a:r>
              <a:rPr lang="en-GB" sz="1300" dirty="0" err="1" smtClean="0">
                <a:solidFill>
                  <a:schemeClr val="bg1"/>
                </a:solidFill>
                <a:latin typeface="Montserrat" panose="020B0604020202020204"/>
              </a:rPr>
              <a:t>Bassi</a:t>
            </a:r>
            <a:r>
              <a:rPr lang="en-GB" sz="1300" dirty="0" smtClean="0">
                <a:solidFill>
                  <a:schemeClr val="bg1"/>
                </a:solidFill>
                <a:latin typeface="Montserrat" panose="020B0604020202020204"/>
              </a:rPr>
              <a:t> A </a:t>
            </a:r>
            <a:r>
              <a:rPr lang="en-GB" sz="1300" dirty="0">
                <a:solidFill>
                  <a:schemeClr val="bg1"/>
                </a:solidFill>
                <a:latin typeface="Montserrat" panose="020B0604020202020204"/>
              </a:rPr>
              <a:t>(2021). Gravitational interaction through a feedback mechanism. Physical Review D, 103(5), </a:t>
            </a:r>
            <a:r>
              <a:rPr lang="en-GB" sz="1300" dirty="0" smtClean="0">
                <a:solidFill>
                  <a:schemeClr val="bg1"/>
                </a:solidFill>
                <a:latin typeface="Montserrat" panose="020B0604020202020204"/>
              </a:rPr>
              <a:t>056011</a:t>
            </a:r>
          </a:p>
          <a:p>
            <a:endParaRPr lang="en-GB" sz="1300" dirty="0" smtClean="0">
              <a:solidFill>
                <a:schemeClr val="bg1"/>
              </a:solidFill>
              <a:latin typeface="Montserrat" panose="020B0604020202020204"/>
            </a:endParaRPr>
          </a:p>
          <a:p>
            <a:r>
              <a:rPr lang="en-GB" sz="1300" dirty="0" smtClean="0">
                <a:solidFill>
                  <a:schemeClr val="bg1"/>
                </a:solidFill>
                <a:latin typeface="Montserrat" panose="020B0604020202020204"/>
              </a:rPr>
              <a:t>Oppenheim J </a:t>
            </a:r>
            <a:r>
              <a:rPr lang="en-GB" sz="1300" dirty="0">
                <a:solidFill>
                  <a:schemeClr val="bg1"/>
                </a:solidFill>
                <a:latin typeface="Montserrat" panose="020B0604020202020204"/>
              </a:rPr>
              <a:t>(2023). A postquantum theory of classical gravity?. Physical Review X, 13(4), </a:t>
            </a:r>
            <a:r>
              <a:rPr lang="en-GB" sz="1300" dirty="0" smtClean="0">
                <a:solidFill>
                  <a:schemeClr val="bg1"/>
                </a:solidFill>
                <a:latin typeface="Montserrat" panose="020B0604020202020204"/>
              </a:rPr>
              <a:t>041040</a:t>
            </a:r>
          </a:p>
          <a:p>
            <a:r>
              <a:rPr lang="en-GB" sz="1300" dirty="0">
                <a:solidFill>
                  <a:schemeClr val="bg1"/>
                </a:solidFill>
                <a:latin typeface="Montserrat" panose="020B0604020202020204"/>
              </a:rPr>
              <a:t> </a:t>
            </a:r>
            <a:r>
              <a:rPr lang="en-GB" sz="1300" dirty="0" smtClean="0">
                <a:solidFill>
                  <a:schemeClr val="bg1"/>
                </a:solidFill>
                <a:latin typeface="Montserrat" panose="020B0604020202020204"/>
              </a:rPr>
              <a:t>     .</a:t>
            </a:r>
          </a:p>
          <a:p>
            <a:r>
              <a:rPr lang="en-GB" sz="1300" dirty="0" smtClean="0">
                <a:solidFill>
                  <a:schemeClr val="bg1"/>
                </a:solidFill>
                <a:latin typeface="Montserrat" panose="020B0604020202020204"/>
              </a:rPr>
              <a:t>      .</a:t>
            </a:r>
          </a:p>
          <a:p>
            <a:r>
              <a:rPr lang="en-GB" sz="1300" dirty="0">
                <a:solidFill>
                  <a:schemeClr val="bg1"/>
                </a:solidFill>
                <a:latin typeface="Montserrat" panose="020B0604020202020204"/>
              </a:rPr>
              <a:t> </a:t>
            </a:r>
            <a:r>
              <a:rPr lang="en-GB" sz="1300" dirty="0" smtClean="0">
                <a:solidFill>
                  <a:schemeClr val="bg1"/>
                </a:solidFill>
                <a:latin typeface="Montserrat" panose="020B0604020202020204"/>
              </a:rPr>
              <a:t>     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300" dirty="0">
              <a:solidFill>
                <a:schemeClr val="bg1"/>
              </a:solidFill>
              <a:latin typeface="Montserrat" panose="020B060402020202020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39368" y="4668340"/>
            <a:ext cx="16489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Montserrat" panose="020B0604020202020204"/>
              </a:rPr>
              <a:t>But a model independent conclusion</a:t>
            </a:r>
            <a:endParaRPr lang="en-US" dirty="0">
              <a:solidFill>
                <a:schemeClr val="bg1"/>
              </a:solidFill>
              <a:latin typeface="Montserrat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2495500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7371" y="386512"/>
            <a:ext cx="10515600" cy="1325563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Montserrat" panose="020B0604020202020204" charset="0"/>
              </a:rPr>
              <a:t>Modelling the setup</a:t>
            </a:r>
            <a:endParaRPr lang="en-US" b="1" dirty="0">
              <a:solidFill>
                <a:schemeClr val="bg1"/>
              </a:solidFill>
              <a:latin typeface="Montserrat" panose="020B0604020202020204" charset="0"/>
            </a:endParaRPr>
          </a:p>
        </p:txBody>
      </p:sp>
      <p:pic>
        <p:nvPicPr>
          <p:cNvPr id="95" name="Picture 2" descr="https://latex2png.com/pngs/7ac98317666d16b4be596adb7d2a6f8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979" y="1487928"/>
            <a:ext cx="1546412" cy="548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47" name="Group 146"/>
          <p:cNvGrpSpPr/>
          <p:nvPr/>
        </p:nvGrpSpPr>
        <p:grpSpPr>
          <a:xfrm>
            <a:off x="3753508" y="5569142"/>
            <a:ext cx="3935030" cy="762344"/>
            <a:chOff x="3751704" y="4413323"/>
            <a:chExt cx="3935030" cy="762344"/>
          </a:xfrm>
        </p:grpSpPr>
        <p:sp>
          <p:nvSpPr>
            <p:cNvPr id="3" name="Rectangle 2"/>
            <p:cNvSpPr/>
            <p:nvPr/>
          </p:nvSpPr>
          <p:spPr>
            <a:xfrm>
              <a:off x="3751704" y="4413323"/>
              <a:ext cx="3935030" cy="762344"/>
            </a:xfrm>
            <a:prstGeom prst="rect">
              <a:avLst/>
            </a:prstGeom>
            <a:solidFill>
              <a:schemeClr val="bg1"/>
            </a:solidFill>
            <a:ln w="76200" cmpd="tri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6" name="Picture 12" descr="https://latex2png.com/pngs/42b2c9526b23d5d9e2caaccc1ae4429d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79970" y="4535340"/>
              <a:ext cx="3541912" cy="48116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97" name="Picture 16" descr="https://latex2png.com/pngs/a74a1cbfbcc15959dc73200a0d9846dd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872" y="4057144"/>
            <a:ext cx="3726712" cy="735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8" name="Picture 18" descr="https://latex2png.com/pngs/195cab01b7b4a2db1767720c7fddc28c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587933">
            <a:off x="3732942" y="5023507"/>
            <a:ext cx="486589" cy="240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9" name="Picture 10" descr="https://latex2png.com/pngs/f6b01926b5acc84f56faef9de5dba06b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046" y="2772866"/>
            <a:ext cx="6255419" cy="800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0" name="Picture 12" descr="https://latex2png.com/pngs/77c5ecf43dfb313f060ba6f279d957d5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0828" y="858263"/>
            <a:ext cx="1341026" cy="392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1" name="TextBox 100"/>
          <p:cNvSpPr txBox="1"/>
          <p:nvPr/>
        </p:nvSpPr>
        <p:spPr>
          <a:xfrm>
            <a:off x="567371" y="1482730"/>
            <a:ext cx="82340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Montserrat" panose="020B0604020202020204" charset="0"/>
              </a:rPr>
              <a:t>We assume we can model the dynamics of the setup via a master equation</a:t>
            </a:r>
          </a:p>
          <a:p>
            <a:r>
              <a:rPr lang="en-US" dirty="0">
                <a:solidFill>
                  <a:schemeClr val="bg1"/>
                </a:solidFill>
                <a:latin typeface="Montserrat" panose="020B0604020202020204" charset="0"/>
              </a:rPr>
              <a:t>	</a:t>
            </a:r>
            <a:r>
              <a:rPr lang="en-US" dirty="0" smtClean="0">
                <a:solidFill>
                  <a:schemeClr val="bg1"/>
                </a:solidFill>
                <a:latin typeface="Montserrat" panose="020B0604020202020204" charset="0"/>
              </a:rPr>
              <a:t>1. Linear, Completely Positive, Diffusive  </a:t>
            </a:r>
          </a:p>
          <a:p>
            <a:r>
              <a:rPr lang="en-US" dirty="0">
                <a:solidFill>
                  <a:schemeClr val="bg1"/>
                </a:solidFill>
                <a:latin typeface="Montserrat" panose="020B0604020202020204" charset="0"/>
              </a:rPr>
              <a:t>	</a:t>
            </a:r>
            <a:r>
              <a:rPr lang="en-US" dirty="0" smtClean="0">
                <a:solidFill>
                  <a:schemeClr val="bg1"/>
                </a:solidFill>
                <a:latin typeface="Montserrat" panose="020B0604020202020204" charset="0"/>
              </a:rPr>
              <a:t>2. Markovian, Gaussian</a:t>
            </a:r>
            <a:endParaRPr lang="en-US" dirty="0">
              <a:solidFill>
                <a:schemeClr val="bg1"/>
              </a:solidFill>
              <a:latin typeface="Montserrat" panose="020B060402020202020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289264" y="4098484"/>
                <a:ext cx="200292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Λ</m:t>
                      </m:r>
                      <m:r>
                        <a:rPr lang="it-IT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it-IT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𝑑𝑖𝑎𝑔</m:t>
                      </m:r>
                      <m:r>
                        <a:rPr lang="it-IT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[1,1,1,−1]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9264" y="4098484"/>
                <a:ext cx="2002921" cy="276999"/>
              </a:xfrm>
              <a:prstGeom prst="rect">
                <a:avLst/>
              </a:prstGeom>
              <a:blipFill>
                <a:blip r:embed="rId8"/>
                <a:stretch>
                  <a:fillRect l="-2439" t="-2174" r="-3963" b="-369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475151" y="4062091"/>
                <a:ext cx="241955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chemeClr val="bg1"/>
                    </a:solidFill>
                    <a:latin typeface="Montserrat" panose="020B0604020202020204"/>
                  </a:rPr>
                  <a:t>PPT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⟺</m:t>
                    </m:r>
                  </m:oMath>
                </a14:m>
                <a:r>
                  <a:rPr lang="en-US" dirty="0" smtClean="0">
                    <a:solidFill>
                      <a:schemeClr val="bg1"/>
                    </a:solidFill>
                    <a:latin typeface="Montserrat" panose="020B0604020202020204"/>
                  </a:rPr>
                  <a:t> (Gaussian)</a:t>
                </a:r>
              </a:p>
              <a:p>
                <a:r>
                  <a:rPr lang="en-US" dirty="0">
                    <a:solidFill>
                      <a:schemeClr val="bg1"/>
                    </a:solidFill>
                    <a:latin typeface="Montserrat" panose="020B0604020202020204"/>
                  </a:rPr>
                  <a:t>	</a:t>
                </a:r>
                <a:r>
                  <a:rPr lang="en-US" dirty="0" err="1" smtClean="0">
                    <a:solidFill>
                      <a:schemeClr val="bg1"/>
                    </a:solidFill>
                    <a:latin typeface="Montserrat" panose="020B0604020202020204"/>
                  </a:rPr>
                  <a:t>Separability</a:t>
                </a:r>
                <a:endParaRPr lang="en-US" dirty="0">
                  <a:solidFill>
                    <a:schemeClr val="bg1"/>
                  </a:solidFill>
                  <a:latin typeface="Montserrat" panose="020B0604020202020204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5151" y="4062091"/>
                <a:ext cx="2419558" cy="646331"/>
              </a:xfrm>
              <a:prstGeom prst="rect">
                <a:avLst/>
              </a:prstGeom>
              <a:blipFill>
                <a:blip r:embed="rId9"/>
                <a:stretch>
                  <a:fillRect l="-2015" t="-3774" r="-1511" b="-150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9" name="Group 58"/>
          <p:cNvGrpSpPr/>
          <p:nvPr/>
        </p:nvGrpSpPr>
        <p:grpSpPr>
          <a:xfrm>
            <a:off x="8876537" y="1495959"/>
            <a:ext cx="2752296" cy="3593759"/>
            <a:chOff x="8876537" y="1495959"/>
            <a:chExt cx="2752296" cy="3593759"/>
          </a:xfrm>
        </p:grpSpPr>
        <p:cxnSp>
          <p:nvCxnSpPr>
            <p:cNvPr id="60" name="Straight Connector 59"/>
            <p:cNvCxnSpPr/>
            <p:nvPr/>
          </p:nvCxnSpPr>
          <p:spPr bwMode="auto">
            <a:xfrm flipH="1" flipV="1">
              <a:off x="11118266" y="3408736"/>
              <a:ext cx="251357" cy="164997"/>
            </a:xfrm>
            <a:prstGeom prst="line">
              <a:avLst/>
            </a:prstGeom>
            <a:solidFill>
              <a:schemeClr val="accent1"/>
            </a:solidFill>
            <a:ln w="88900" cap="flat" cmpd="sng" algn="ctr">
              <a:solidFill>
                <a:srgbClr val="ED8277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" name="Straight Connector 60"/>
            <p:cNvCxnSpPr/>
            <p:nvPr/>
          </p:nvCxnSpPr>
          <p:spPr bwMode="auto">
            <a:xfrm flipH="1" flipV="1">
              <a:off x="10897694" y="4137338"/>
              <a:ext cx="404199" cy="232126"/>
            </a:xfrm>
            <a:prstGeom prst="line">
              <a:avLst/>
            </a:prstGeom>
            <a:solidFill>
              <a:schemeClr val="accent1"/>
            </a:solidFill>
            <a:ln w="88900" cap="flat" cmpd="sng" algn="ctr">
              <a:solidFill>
                <a:srgbClr val="ED8277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2" name="Straight Connector 61"/>
            <p:cNvCxnSpPr/>
            <p:nvPr/>
          </p:nvCxnSpPr>
          <p:spPr bwMode="auto">
            <a:xfrm flipH="1">
              <a:off x="10744014" y="4152758"/>
              <a:ext cx="231952" cy="424893"/>
            </a:xfrm>
            <a:prstGeom prst="line">
              <a:avLst/>
            </a:prstGeom>
            <a:solidFill>
              <a:schemeClr val="accent1"/>
            </a:solidFill>
            <a:ln w="88900" cap="flat" cmpd="sng" algn="ctr">
              <a:gradFill flip="none" rotWithShape="1">
                <a:gsLst>
                  <a:gs pos="0">
                    <a:srgbClr val="FFFF00"/>
                  </a:gs>
                  <a:gs pos="100000">
                    <a:srgbClr val="FF0000"/>
                  </a:gs>
                </a:gsLst>
                <a:path path="circle">
                  <a:fillToRect l="50000" t="50000" r="50000" b="50000"/>
                </a:path>
                <a:tileRect/>
              </a:gra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3" name="Straight Connector 62"/>
            <p:cNvCxnSpPr/>
            <p:nvPr/>
          </p:nvCxnSpPr>
          <p:spPr bwMode="auto">
            <a:xfrm>
              <a:off x="10858059" y="3246225"/>
              <a:ext cx="296942" cy="184132"/>
            </a:xfrm>
            <a:prstGeom prst="line">
              <a:avLst/>
            </a:prstGeom>
            <a:solidFill>
              <a:schemeClr val="accent1"/>
            </a:solidFill>
            <a:ln w="88900" cap="flat" cmpd="sng" algn="ctr">
              <a:gradFill flip="none" rotWithShape="1">
                <a:gsLst>
                  <a:gs pos="0">
                    <a:srgbClr val="FFFF00"/>
                  </a:gs>
                  <a:gs pos="100000">
                    <a:srgbClr val="FF0000"/>
                  </a:gs>
                </a:gsLst>
                <a:path path="circle">
                  <a:fillToRect l="50000" t="50000" r="50000" b="50000"/>
                </a:path>
                <a:tileRect/>
              </a:gra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4" name="Straight Connector 63"/>
            <p:cNvCxnSpPr/>
            <p:nvPr/>
          </p:nvCxnSpPr>
          <p:spPr bwMode="auto">
            <a:xfrm flipV="1">
              <a:off x="10544838" y="3372976"/>
              <a:ext cx="578739" cy="1080000"/>
            </a:xfrm>
            <a:prstGeom prst="line">
              <a:avLst/>
            </a:prstGeom>
            <a:solidFill>
              <a:schemeClr val="accent1"/>
            </a:solidFill>
            <a:ln w="88900" cap="flat" cmpd="sng" algn="ctr">
              <a:gradFill flip="none" rotWithShape="1">
                <a:gsLst>
                  <a:gs pos="0">
                    <a:srgbClr val="FFFF00"/>
                  </a:gs>
                  <a:gs pos="100000">
                    <a:srgbClr val="FF0000"/>
                  </a:gs>
                </a:gsLst>
                <a:path path="circle">
                  <a:fillToRect l="50000" t="50000" r="50000" b="50000"/>
                </a:path>
                <a:tileRect/>
              </a:gra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5" name="Oval 64"/>
            <p:cNvSpPr/>
            <p:nvPr/>
          </p:nvSpPr>
          <p:spPr bwMode="auto">
            <a:xfrm rot="20494094">
              <a:off x="9616031" y="2505810"/>
              <a:ext cx="311143" cy="306372"/>
            </a:xfrm>
            <a:prstGeom prst="ellipse">
              <a:avLst/>
            </a:prstGeom>
            <a:solidFill>
              <a:srgbClr val="FFC000">
                <a:alpha val="5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50800" dir="5400000" algn="ctr" rotWithShape="0">
                <a:srgbClr val="000000">
                  <a:alpha val="27000"/>
                </a:srgbClr>
              </a:outerShdw>
            </a:effectLst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66" name="Straight Connector 65"/>
            <p:cNvCxnSpPr/>
            <p:nvPr/>
          </p:nvCxnSpPr>
          <p:spPr bwMode="auto">
            <a:xfrm rot="20494094" flipH="1">
              <a:off x="9489254" y="2754260"/>
              <a:ext cx="382043" cy="583560"/>
            </a:xfrm>
            <a:prstGeom prst="line">
              <a:avLst/>
            </a:prstGeom>
            <a:solidFill>
              <a:schemeClr val="accent1"/>
            </a:solidFill>
            <a:ln w="88900" cap="rnd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50800" dir="5400000" algn="ctr" rotWithShape="0">
                <a:srgbClr val="000000">
                  <a:alpha val="27000"/>
                </a:srgbClr>
              </a:outerShdw>
            </a:effectLst>
            <a:extLst/>
          </p:spPr>
        </p:cxnSp>
        <p:sp>
          <p:nvSpPr>
            <p:cNvPr id="67" name="Oval 66"/>
            <p:cNvSpPr/>
            <p:nvPr/>
          </p:nvSpPr>
          <p:spPr bwMode="auto">
            <a:xfrm rot="20494094">
              <a:off x="9426762" y="3170117"/>
              <a:ext cx="311143" cy="306372"/>
            </a:xfrm>
            <a:prstGeom prst="ellipse">
              <a:avLst/>
            </a:prstGeom>
            <a:solidFill>
              <a:srgbClr val="FFC000">
                <a:alpha val="5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50800" dir="5400000" algn="ctr" rotWithShape="0">
                <a:srgbClr val="000000">
                  <a:alpha val="27000"/>
                </a:srgbClr>
              </a:outerShdw>
            </a:effectLst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68" name="Straight Connector 67"/>
            <p:cNvCxnSpPr/>
            <p:nvPr/>
          </p:nvCxnSpPr>
          <p:spPr bwMode="auto">
            <a:xfrm flipH="1">
              <a:off x="9681827" y="1733031"/>
              <a:ext cx="19505" cy="1287497"/>
            </a:xfrm>
            <a:prstGeom prst="line">
              <a:avLst/>
            </a:prstGeom>
            <a:solidFill>
              <a:schemeClr val="accent1"/>
            </a:solidFill>
            <a:ln w="88900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9" name="Oval 68"/>
            <p:cNvSpPr/>
            <p:nvPr/>
          </p:nvSpPr>
          <p:spPr bwMode="auto">
            <a:xfrm>
              <a:off x="9739911" y="2551816"/>
              <a:ext cx="311143" cy="306372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innerShdw blurRad="63500" dist="50800" dir="2700000">
                <a:prstClr val="black">
                  <a:alpha val="50000"/>
                </a:prstClr>
              </a:innerShdw>
            </a:effectLst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70" name="Straight Connector 69"/>
            <p:cNvCxnSpPr/>
            <p:nvPr/>
          </p:nvCxnSpPr>
          <p:spPr bwMode="auto">
            <a:xfrm flipH="1">
              <a:off x="9480635" y="2744566"/>
              <a:ext cx="382043" cy="583560"/>
            </a:xfrm>
            <a:prstGeom prst="line">
              <a:avLst/>
            </a:prstGeom>
            <a:solidFill>
              <a:schemeClr val="accent1"/>
            </a:solidFill>
            <a:ln w="88900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1" name="Oval 70"/>
            <p:cNvSpPr/>
            <p:nvPr/>
          </p:nvSpPr>
          <p:spPr bwMode="auto">
            <a:xfrm>
              <a:off x="9334138" y="3115708"/>
              <a:ext cx="311143" cy="306372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innerShdw blurRad="63500" dist="50800" dir="2700000">
                <a:prstClr val="black">
                  <a:alpha val="50000"/>
                </a:prstClr>
              </a:innerShdw>
            </a:effectLst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2" name="Freeform 71"/>
            <p:cNvSpPr/>
            <p:nvPr/>
          </p:nvSpPr>
          <p:spPr bwMode="auto">
            <a:xfrm rot="1841421" flipH="1" flipV="1">
              <a:off x="9656413" y="3525246"/>
              <a:ext cx="791187" cy="215164"/>
            </a:xfrm>
            <a:custGeom>
              <a:avLst/>
              <a:gdLst>
                <a:gd name="connsiteX0" fmla="*/ 0 w 8276492"/>
                <a:gd name="connsiteY0" fmla="*/ 1444033 h 2780467"/>
                <a:gd name="connsiteX1" fmla="*/ 1289538 w 8276492"/>
                <a:gd name="connsiteY1" fmla="*/ 37263 h 2780467"/>
                <a:gd name="connsiteX2" fmla="*/ 4103077 w 8276492"/>
                <a:gd name="connsiteY2" fmla="*/ 2780463 h 2780467"/>
                <a:gd name="connsiteX3" fmla="*/ 6893169 w 8276492"/>
                <a:gd name="connsiteY3" fmla="*/ 60709 h 2780467"/>
                <a:gd name="connsiteX4" fmla="*/ 8276492 w 8276492"/>
                <a:gd name="connsiteY4" fmla="*/ 1373694 h 2780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76492" h="2780467">
                  <a:moveTo>
                    <a:pt x="0" y="1444033"/>
                  </a:moveTo>
                  <a:cubicBezTo>
                    <a:pt x="302846" y="629279"/>
                    <a:pt x="605692" y="-185475"/>
                    <a:pt x="1289538" y="37263"/>
                  </a:cubicBezTo>
                  <a:cubicBezTo>
                    <a:pt x="1973384" y="260001"/>
                    <a:pt x="3169139" y="2776555"/>
                    <a:pt x="4103077" y="2780463"/>
                  </a:cubicBezTo>
                  <a:cubicBezTo>
                    <a:pt x="5037015" y="2784371"/>
                    <a:pt x="6197600" y="295170"/>
                    <a:pt x="6893169" y="60709"/>
                  </a:cubicBezTo>
                  <a:cubicBezTo>
                    <a:pt x="7588738" y="-173752"/>
                    <a:pt x="7932615" y="599971"/>
                    <a:pt x="8276492" y="1373694"/>
                  </a:cubicBezTo>
                </a:path>
              </a:pathLst>
            </a:cu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0">
                  <a:srgbClr val="FFFF00"/>
                </a:gs>
                <a:gs pos="100000">
                  <a:srgbClr val="E64B3C"/>
                </a:gs>
              </a:gsLst>
              <a:path path="circle">
                <a:fillToRect l="50000" t="50000" r="50000" b="50000"/>
              </a:path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3" name="Freeform 72"/>
            <p:cNvSpPr/>
            <p:nvPr/>
          </p:nvSpPr>
          <p:spPr bwMode="auto">
            <a:xfrm rot="1841421">
              <a:off x="9948994" y="2886137"/>
              <a:ext cx="886321" cy="268781"/>
            </a:xfrm>
            <a:custGeom>
              <a:avLst/>
              <a:gdLst>
                <a:gd name="connsiteX0" fmla="*/ 0 w 8276492"/>
                <a:gd name="connsiteY0" fmla="*/ 1444033 h 2780467"/>
                <a:gd name="connsiteX1" fmla="*/ 1289538 w 8276492"/>
                <a:gd name="connsiteY1" fmla="*/ 37263 h 2780467"/>
                <a:gd name="connsiteX2" fmla="*/ 4103077 w 8276492"/>
                <a:gd name="connsiteY2" fmla="*/ 2780463 h 2780467"/>
                <a:gd name="connsiteX3" fmla="*/ 6893169 w 8276492"/>
                <a:gd name="connsiteY3" fmla="*/ 60709 h 2780467"/>
                <a:gd name="connsiteX4" fmla="*/ 8276492 w 8276492"/>
                <a:gd name="connsiteY4" fmla="*/ 1373694 h 2780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76492" h="2780467">
                  <a:moveTo>
                    <a:pt x="0" y="1444033"/>
                  </a:moveTo>
                  <a:cubicBezTo>
                    <a:pt x="302846" y="629279"/>
                    <a:pt x="605692" y="-185475"/>
                    <a:pt x="1289538" y="37263"/>
                  </a:cubicBezTo>
                  <a:cubicBezTo>
                    <a:pt x="1973384" y="260001"/>
                    <a:pt x="3169139" y="2776555"/>
                    <a:pt x="4103077" y="2780463"/>
                  </a:cubicBezTo>
                  <a:cubicBezTo>
                    <a:pt x="5037015" y="2784371"/>
                    <a:pt x="6197600" y="295170"/>
                    <a:pt x="6893169" y="60709"/>
                  </a:cubicBezTo>
                  <a:cubicBezTo>
                    <a:pt x="7588738" y="-173752"/>
                    <a:pt x="7932615" y="599971"/>
                    <a:pt x="8276492" y="1373694"/>
                  </a:cubicBezTo>
                </a:path>
              </a:pathLst>
            </a:custGeom>
            <a:gradFill flip="none" rotWithShape="1">
              <a:gsLst>
                <a:gs pos="0">
                  <a:srgbClr val="FFFF00"/>
                </a:gs>
                <a:gs pos="0">
                  <a:srgbClr val="FFFF00"/>
                </a:gs>
                <a:gs pos="100000">
                  <a:srgbClr val="E64B3C"/>
                </a:gs>
              </a:gsLst>
              <a:path path="circle">
                <a:fillToRect l="50000" t="50000" r="50000" b="50000"/>
              </a:path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74" name="Straight Connector 73"/>
            <p:cNvCxnSpPr/>
            <p:nvPr/>
          </p:nvCxnSpPr>
          <p:spPr bwMode="auto">
            <a:xfrm>
              <a:off x="10447103" y="3865387"/>
              <a:ext cx="498683" cy="297258"/>
            </a:xfrm>
            <a:prstGeom prst="line">
              <a:avLst/>
            </a:prstGeom>
            <a:solidFill>
              <a:schemeClr val="accent1"/>
            </a:solidFill>
            <a:ln w="88900" cap="flat" cmpd="sng" algn="ctr">
              <a:gradFill flip="none" rotWithShape="1">
                <a:gsLst>
                  <a:gs pos="0">
                    <a:srgbClr val="FFFF00"/>
                  </a:gs>
                  <a:gs pos="100000">
                    <a:srgbClr val="FF0000"/>
                  </a:gs>
                </a:gsLst>
                <a:path path="circle">
                  <a:fillToRect l="50000" t="50000" r="50000" b="50000"/>
                </a:path>
                <a:tileRect/>
              </a:gra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5" name="Straight Connector 74"/>
            <p:cNvCxnSpPr/>
            <p:nvPr/>
          </p:nvCxnSpPr>
          <p:spPr bwMode="auto">
            <a:xfrm flipH="1" flipV="1">
              <a:off x="11118626" y="3189303"/>
              <a:ext cx="39663" cy="427055"/>
            </a:xfrm>
            <a:prstGeom prst="line">
              <a:avLst/>
            </a:prstGeom>
            <a:solidFill>
              <a:schemeClr val="accent1"/>
            </a:solidFill>
            <a:ln w="889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6" name="Freeform 75"/>
            <p:cNvSpPr/>
            <p:nvPr/>
          </p:nvSpPr>
          <p:spPr bwMode="auto">
            <a:xfrm rot="12468018">
              <a:off x="10237942" y="4832871"/>
              <a:ext cx="326252" cy="256847"/>
            </a:xfrm>
            <a:custGeom>
              <a:avLst/>
              <a:gdLst>
                <a:gd name="connsiteX0" fmla="*/ 92887 w 379399"/>
                <a:gd name="connsiteY0" fmla="*/ 353568 h 353568"/>
                <a:gd name="connsiteX1" fmla="*/ 208711 w 379399"/>
                <a:gd name="connsiteY1" fmla="*/ 304800 h 353568"/>
                <a:gd name="connsiteX2" fmla="*/ 1447 w 379399"/>
                <a:gd name="connsiteY2" fmla="*/ 268224 h 353568"/>
                <a:gd name="connsiteX3" fmla="*/ 111175 w 379399"/>
                <a:gd name="connsiteY3" fmla="*/ 188976 h 353568"/>
                <a:gd name="connsiteX4" fmla="*/ 379399 w 379399"/>
                <a:gd name="connsiteY4" fmla="*/ 0 h 353568"/>
                <a:gd name="connsiteX0" fmla="*/ 92887 w 210940"/>
                <a:gd name="connsiteY0" fmla="*/ 164592 h 164592"/>
                <a:gd name="connsiteX1" fmla="*/ 208711 w 210940"/>
                <a:gd name="connsiteY1" fmla="*/ 115824 h 164592"/>
                <a:gd name="connsiteX2" fmla="*/ 1447 w 210940"/>
                <a:gd name="connsiteY2" fmla="*/ 79248 h 164592"/>
                <a:gd name="connsiteX3" fmla="*/ 111175 w 210940"/>
                <a:gd name="connsiteY3" fmla="*/ 0 h 1645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0940" h="164592">
                  <a:moveTo>
                    <a:pt x="92887" y="164592"/>
                  </a:moveTo>
                  <a:cubicBezTo>
                    <a:pt x="158419" y="147320"/>
                    <a:pt x="223951" y="130048"/>
                    <a:pt x="208711" y="115824"/>
                  </a:cubicBezTo>
                  <a:cubicBezTo>
                    <a:pt x="193471" y="101600"/>
                    <a:pt x="17703" y="98552"/>
                    <a:pt x="1447" y="79248"/>
                  </a:cubicBezTo>
                  <a:cubicBezTo>
                    <a:pt x="-14809" y="59944"/>
                    <a:pt x="111175" y="0"/>
                    <a:pt x="111175" y="0"/>
                  </a:cubicBezTo>
                </a:path>
              </a:pathLst>
            </a:custGeom>
            <a:noFill/>
            <a:ln w="952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703763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cs typeface="Arial"/>
              </a:endParaRPr>
            </a:p>
          </p:txBody>
        </p:sp>
        <p:sp>
          <p:nvSpPr>
            <p:cNvPr id="77" name="Flowchart: Delay 76"/>
            <p:cNvSpPr/>
            <p:nvPr/>
          </p:nvSpPr>
          <p:spPr bwMode="auto">
            <a:xfrm rot="7068018">
              <a:off x="10353421" y="4468463"/>
              <a:ext cx="397672" cy="420952"/>
            </a:xfrm>
            <a:prstGeom prst="flowChartDelay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sx="102000" sy="102000" algn="tl" rotWithShape="0">
                <a:prstClr val="black">
                  <a:alpha val="13000"/>
                </a:prstClr>
              </a:outerShdw>
            </a:effectLst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8" name="Freeform 77"/>
            <p:cNvSpPr/>
            <p:nvPr/>
          </p:nvSpPr>
          <p:spPr bwMode="auto">
            <a:xfrm rot="17968048">
              <a:off x="10640281" y="3158732"/>
              <a:ext cx="334687" cy="118704"/>
            </a:xfrm>
            <a:custGeom>
              <a:avLst/>
              <a:gdLst>
                <a:gd name="connsiteX0" fmla="*/ 505091 w 6543234"/>
                <a:gd name="connsiteY0" fmla="*/ 16630 h 1925400"/>
                <a:gd name="connsiteX1" fmla="*/ 550811 w 6543234"/>
                <a:gd name="connsiteY1" fmla="*/ 1693030 h 1925400"/>
                <a:gd name="connsiteX2" fmla="*/ 6037211 w 6543234"/>
                <a:gd name="connsiteY2" fmla="*/ 1738750 h 1925400"/>
                <a:gd name="connsiteX3" fmla="*/ 5991491 w 6543234"/>
                <a:gd name="connsiteY3" fmla="*/ 77590 h 1925400"/>
                <a:gd name="connsiteX4" fmla="*/ 3324491 w 6543234"/>
                <a:gd name="connsiteY4" fmla="*/ 793870 h 1925400"/>
                <a:gd name="connsiteX5" fmla="*/ 505091 w 6543234"/>
                <a:gd name="connsiteY5" fmla="*/ 16630 h 1925400"/>
                <a:gd name="connsiteX0" fmla="*/ 505091 w 6543234"/>
                <a:gd name="connsiteY0" fmla="*/ 16630 h 1925400"/>
                <a:gd name="connsiteX1" fmla="*/ 550811 w 6543234"/>
                <a:gd name="connsiteY1" fmla="*/ 1693030 h 1925400"/>
                <a:gd name="connsiteX2" fmla="*/ 6037211 w 6543234"/>
                <a:gd name="connsiteY2" fmla="*/ 1738750 h 1925400"/>
                <a:gd name="connsiteX3" fmla="*/ 5991491 w 6543234"/>
                <a:gd name="connsiteY3" fmla="*/ 77590 h 1925400"/>
                <a:gd name="connsiteX4" fmla="*/ 3324491 w 6543234"/>
                <a:gd name="connsiteY4" fmla="*/ 793870 h 1925400"/>
                <a:gd name="connsiteX5" fmla="*/ 505091 w 6543234"/>
                <a:gd name="connsiteY5" fmla="*/ 16630 h 1925400"/>
                <a:gd name="connsiteX0" fmla="*/ 505091 w 6543234"/>
                <a:gd name="connsiteY0" fmla="*/ 16630 h 1925400"/>
                <a:gd name="connsiteX1" fmla="*/ 550811 w 6543234"/>
                <a:gd name="connsiteY1" fmla="*/ 1693030 h 1925400"/>
                <a:gd name="connsiteX2" fmla="*/ 6037211 w 6543234"/>
                <a:gd name="connsiteY2" fmla="*/ 1738750 h 1925400"/>
                <a:gd name="connsiteX3" fmla="*/ 5991491 w 6543234"/>
                <a:gd name="connsiteY3" fmla="*/ 77590 h 1925400"/>
                <a:gd name="connsiteX4" fmla="*/ 3324491 w 6543234"/>
                <a:gd name="connsiteY4" fmla="*/ 793870 h 1925400"/>
                <a:gd name="connsiteX5" fmla="*/ 505091 w 6543234"/>
                <a:gd name="connsiteY5" fmla="*/ 16630 h 1925400"/>
                <a:gd name="connsiteX0" fmla="*/ 505091 w 6543234"/>
                <a:gd name="connsiteY0" fmla="*/ 16630 h 1925400"/>
                <a:gd name="connsiteX1" fmla="*/ 550811 w 6543234"/>
                <a:gd name="connsiteY1" fmla="*/ 1693030 h 1925400"/>
                <a:gd name="connsiteX2" fmla="*/ 6037211 w 6543234"/>
                <a:gd name="connsiteY2" fmla="*/ 1738750 h 1925400"/>
                <a:gd name="connsiteX3" fmla="*/ 5991491 w 6543234"/>
                <a:gd name="connsiteY3" fmla="*/ 77590 h 1925400"/>
                <a:gd name="connsiteX4" fmla="*/ 3324491 w 6543234"/>
                <a:gd name="connsiteY4" fmla="*/ 793870 h 1925400"/>
                <a:gd name="connsiteX5" fmla="*/ 505091 w 6543234"/>
                <a:gd name="connsiteY5" fmla="*/ 16630 h 1925400"/>
                <a:gd name="connsiteX0" fmla="*/ 505091 w 6543234"/>
                <a:gd name="connsiteY0" fmla="*/ 16630 h 1925400"/>
                <a:gd name="connsiteX1" fmla="*/ 550811 w 6543234"/>
                <a:gd name="connsiteY1" fmla="*/ 1693030 h 1925400"/>
                <a:gd name="connsiteX2" fmla="*/ 6037211 w 6543234"/>
                <a:gd name="connsiteY2" fmla="*/ 1738750 h 1925400"/>
                <a:gd name="connsiteX3" fmla="*/ 5991491 w 6543234"/>
                <a:gd name="connsiteY3" fmla="*/ 77590 h 1925400"/>
                <a:gd name="connsiteX4" fmla="*/ 3324491 w 6543234"/>
                <a:gd name="connsiteY4" fmla="*/ 793870 h 1925400"/>
                <a:gd name="connsiteX5" fmla="*/ 505091 w 6543234"/>
                <a:gd name="connsiteY5" fmla="*/ 16630 h 1925400"/>
                <a:gd name="connsiteX0" fmla="*/ 505091 w 6543234"/>
                <a:gd name="connsiteY0" fmla="*/ 16630 h 1925400"/>
                <a:gd name="connsiteX1" fmla="*/ 550811 w 6543234"/>
                <a:gd name="connsiteY1" fmla="*/ 1693030 h 1925400"/>
                <a:gd name="connsiteX2" fmla="*/ 6037211 w 6543234"/>
                <a:gd name="connsiteY2" fmla="*/ 1738750 h 1925400"/>
                <a:gd name="connsiteX3" fmla="*/ 5991491 w 6543234"/>
                <a:gd name="connsiteY3" fmla="*/ 77590 h 1925400"/>
                <a:gd name="connsiteX4" fmla="*/ 3324491 w 6543234"/>
                <a:gd name="connsiteY4" fmla="*/ 793870 h 1925400"/>
                <a:gd name="connsiteX5" fmla="*/ 505091 w 6543234"/>
                <a:gd name="connsiteY5" fmla="*/ 16630 h 1925400"/>
                <a:gd name="connsiteX0" fmla="*/ 505091 w 6543234"/>
                <a:gd name="connsiteY0" fmla="*/ 16630 h 1925400"/>
                <a:gd name="connsiteX1" fmla="*/ 550811 w 6543234"/>
                <a:gd name="connsiteY1" fmla="*/ 1693030 h 1925400"/>
                <a:gd name="connsiteX2" fmla="*/ 6037211 w 6543234"/>
                <a:gd name="connsiteY2" fmla="*/ 1738750 h 1925400"/>
                <a:gd name="connsiteX3" fmla="*/ 5991491 w 6543234"/>
                <a:gd name="connsiteY3" fmla="*/ 77590 h 1925400"/>
                <a:gd name="connsiteX4" fmla="*/ 3324491 w 6543234"/>
                <a:gd name="connsiteY4" fmla="*/ 793870 h 1925400"/>
                <a:gd name="connsiteX5" fmla="*/ 505091 w 6543234"/>
                <a:gd name="connsiteY5" fmla="*/ 16630 h 1925400"/>
                <a:gd name="connsiteX0" fmla="*/ 205468 w 6243611"/>
                <a:gd name="connsiteY0" fmla="*/ 16630 h 1925400"/>
                <a:gd name="connsiteX1" fmla="*/ 251188 w 6243611"/>
                <a:gd name="connsiteY1" fmla="*/ 1693030 h 1925400"/>
                <a:gd name="connsiteX2" fmla="*/ 5737588 w 6243611"/>
                <a:gd name="connsiteY2" fmla="*/ 1738750 h 1925400"/>
                <a:gd name="connsiteX3" fmla="*/ 5691868 w 6243611"/>
                <a:gd name="connsiteY3" fmla="*/ 77590 h 1925400"/>
                <a:gd name="connsiteX4" fmla="*/ 3024868 w 6243611"/>
                <a:gd name="connsiteY4" fmla="*/ 793870 h 1925400"/>
                <a:gd name="connsiteX5" fmla="*/ 205468 w 6243611"/>
                <a:gd name="connsiteY5" fmla="*/ 16630 h 1925400"/>
                <a:gd name="connsiteX0" fmla="*/ 205468 w 6243611"/>
                <a:gd name="connsiteY0" fmla="*/ 16630 h 1853081"/>
                <a:gd name="connsiteX1" fmla="*/ 251188 w 6243611"/>
                <a:gd name="connsiteY1" fmla="*/ 1693030 h 1853081"/>
                <a:gd name="connsiteX2" fmla="*/ 5737588 w 6243611"/>
                <a:gd name="connsiteY2" fmla="*/ 1738750 h 1853081"/>
                <a:gd name="connsiteX3" fmla="*/ 5691868 w 6243611"/>
                <a:gd name="connsiteY3" fmla="*/ 77590 h 1853081"/>
                <a:gd name="connsiteX4" fmla="*/ 3024868 w 6243611"/>
                <a:gd name="connsiteY4" fmla="*/ 793870 h 1853081"/>
                <a:gd name="connsiteX5" fmla="*/ 205468 w 6243611"/>
                <a:gd name="connsiteY5" fmla="*/ 16630 h 1853081"/>
                <a:gd name="connsiteX0" fmla="*/ 205468 w 6243611"/>
                <a:gd name="connsiteY0" fmla="*/ 16550 h 1853001"/>
                <a:gd name="connsiteX1" fmla="*/ 251188 w 6243611"/>
                <a:gd name="connsiteY1" fmla="*/ 1692950 h 1853001"/>
                <a:gd name="connsiteX2" fmla="*/ 5737588 w 6243611"/>
                <a:gd name="connsiteY2" fmla="*/ 1738670 h 1853001"/>
                <a:gd name="connsiteX3" fmla="*/ 5691868 w 6243611"/>
                <a:gd name="connsiteY3" fmla="*/ 77510 h 1853001"/>
                <a:gd name="connsiteX4" fmla="*/ 3024868 w 6243611"/>
                <a:gd name="connsiteY4" fmla="*/ 793790 h 1853001"/>
                <a:gd name="connsiteX5" fmla="*/ 205468 w 6243611"/>
                <a:gd name="connsiteY5" fmla="*/ 16550 h 1853001"/>
                <a:gd name="connsiteX0" fmla="*/ 0 w 6038143"/>
                <a:gd name="connsiteY0" fmla="*/ 16550 h 1853001"/>
                <a:gd name="connsiteX1" fmla="*/ 45720 w 6038143"/>
                <a:gd name="connsiteY1" fmla="*/ 1692950 h 1853001"/>
                <a:gd name="connsiteX2" fmla="*/ 5532120 w 6038143"/>
                <a:gd name="connsiteY2" fmla="*/ 1738670 h 1853001"/>
                <a:gd name="connsiteX3" fmla="*/ 5486400 w 6038143"/>
                <a:gd name="connsiteY3" fmla="*/ 77510 h 1853001"/>
                <a:gd name="connsiteX4" fmla="*/ 2819400 w 6038143"/>
                <a:gd name="connsiteY4" fmla="*/ 793790 h 1853001"/>
                <a:gd name="connsiteX5" fmla="*/ 0 w 6038143"/>
                <a:gd name="connsiteY5" fmla="*/ 16550 h 1853001"/>
                <a:gd name="connsiteX0" fmla="*/ 0 w 6038143"/>
                <a:gd name="connsiteY0" fmla="*/ 720 h 1837171"/>
                <a:gd name="connsiteX1" fmla="*/ 45720 w 6038143"/>
                <a:gd name="connsiteY1" fmla="*/ 1677120 h 1837171"/>
                <a:gd name="connsiteX2" fmla="*/ 5532120 w 6038143"/>
                <a:gd name="connsiteY2" fmla="*/ 1722840 h 1837171"/>
                <a:gd name="connsiteX3" fmla="*/ 5486400 w 6038143"/>
                <a:gd name="connsiteY3" fmla="*/ 61680 h 1837171"/>
                <a:gd name="connsiteX4" fmla="*/ 2819400 w 6038143"/>
                <a:gd name="connsiteY4" fmla="*/ 777960 h 1837171"/>
                <a:gd name="connsiteX5" fmla="*/ 0 w 6038143"/>
                <a:gd name="connsiteY5" fmla="*/ 720 h 1837171"/>
                <a:gd name="connsiteX0" fmla="*/ 0 w 6038143"/>
                <a:gd name="connsiteY0" fmla="*/ 720 h 1722840"/>
                <a:gd name="connsiteX1" fmla="*/ 45720 w 6038143"/>
                <a:gd name="connsiteY1" fmla="*/ 1677120 h 1722840"/>
                <a:gd name="connsiteX2" fmla="*/ 5532120 w 6038143"/>
                <a:gd name="connsiteY2" fmla="*/ 1722840 h 1722840"/>
                <a:gd name="connsiteX3" fmla="*/ 5486400 w 6038143"/>
                <a:gd name="connsiteY3" fmla="*/ 61680 h 1722840"/>
                <a:gd name="connsiteX4" fmla="*/ 2819400 w 6038143"/>
                <a:gd name="connsiteY4" fmla="*/ 777960 h 1722840"/>
                <a:gd name="connsiteX5" fmla="*/ 0 w 6038143"/>
                <a:gd name="connsiteY5" fmla="*/ 720 h 1722840"/>
                <a:gd name="connsiteX0" fmla="*/ 0 w 5690829"/>
                <a:gd name="connsiteY0" fmla="*/ 720 h 1722840"/>
                <a:gd name="connsiteX1" fmla="*/ 45720 w 5690829"/>
                <a:gd name="connsiteY1" fmla="*/ 1677120 h 1722840"/>
                <a:gd name="connsiteX2" fmla="*/ 5532120 w 5690829"/>
                <a:gd name="connsiteY2" fmla="*/ 1722840 h 1722840"/>
                <a:gd name="connsiteX3" fmla="*/ 5486400 w 5690829"/>
                <a:gd name="connsiteY3" fmla="*/ 61680 h 1722840"/>
                <a:gd name="connsiteX4" fmla="*/ 2819400 w 5690829"/>
                <a:gd name="connsiteY4" fmla="*/ 777960 h 1722840"/>
                <a:gd name="connsiteX5" fmla="*/ 0 w 5690829"/>
                <a:gd name="connsiteY5" fmla="*/ 720 h 1722840"/>
                <a:gd name="connsiteX0" fmla="*/ 0 w 5690829"/>
                <a:gd name="connsiteY0" fmla="*/ 720 h 1722840"/>
                <a:gd name="connsiteX1" fmla="*/ 45720 w 5690829"/>
                <a:gd name="connsiteY1" fmla="*/ 1677120 h 1722840"/>
                <a:gd name="connsiteX2" fmla="*/ 5532120 w 5690829"/>
                <a:gd name="connsiteY2" fmla="*/ 1722840 h 1722840"/>
                <a:gd name="connsiteX3" fmla="*/ 5486400 w 5690829"/>
                <a:gd name="connsiteY3" fmla="*/ 61680 h 1722840"/>
                <a:gd name="connsiteX4" fmla="*/ 2819400 w 5690829"/>
                <a:gd name="connsiteY4" fmla="*/ 777960 h 1722840"/>
                <a:gd name="connsiteX5" fmla="*/ 0 w 5690829"/>
                <a:gd name="connsiteY5" fmla="*/ 720 h 1722840"/>
                <a:gd name="connsiteX0" fmla="*/ 0 w 5532120"/>
                <a:gd name="connsiteY0" fmla="*/ 720 h 1722840"/>
                <a:gd name="connsiteX1" fmla="*/ 45720 w 5532120"/>
                <a:gd name="connsiteY1" fmla="*/ 1677120 h 1722840"/>
                <a:gd name="connsiteX2" fmla="*/ 5532120 w 5532120"/>
                <a:gd name="connsiteY2" fmla="*/ 1722840 h 1722840"/>
                <a:gd name="connsiteX3" fmla="*/ 5486400 w 5532120"/>
                <a:gd name="connsiteY3" fmla="*/ 61680 h 1722840"/>
                <a:gd name="connsiteX4" fmla="*/ 2819400 w 5532120"/>
                <a:gd name="connsiteY4" fmla="*/ 777960 h 1722840"/>
                <a:gd name="connsiteX5" fmla="*/ 0 w 5532120"/>
                <a:gd name="connsiteY5" fmla="*/ 720 h 1722840"/>
                <a:gd name="connsiteX0" fmla="*/ 0 w 5532120"/>
                <a:gd name="connsiteY0" fmla="*/ 720 h 1722840"/>
                <a:gd name="connsiteX1" fmla="*/ 45720 w 5532120"/>
                <a:gd name="connsiteY1" fmla="*/ 1677120 h 1722840"/>
                <a:gd name="connsiteX2" fmla="*/ 5532120 w 5532120"/>
                <a:gd name="connsiteY2" fmla="*/ 1722840 h 1722840"/>
                <a:gd name="connsiteX3" fmla="*/ 5486400 w 5532120"/>
                <a:gd name="connsiteY3" fmla="*/ 61680 h 1722840"/>
                <a:gd name="connsiteX4" fmla="*/ 2819400 w 5532120"/>
                <a:gd name="connsiteY4" fmla="*/ 777960 h 1722840"/>
                <a:gd name="connsiteX5" fmla="*/ 0 w 5532120"/>
                <a:gd name="connsiteY5" fmla="*/ 720 h 1722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532120" h="1722840">
                  <a:moveTo>
                    <a:pt x="0" y="720"/>
                  </a:moveTo>
                  <a:cubicBezTo>
                    <a:pt x="86360" y="1628860"/>
                    <a:pt x="-7620" y="-27220"/>
                    <a:pt x="45720" y="1677120"/>
                  </a:cubicBezTo>
                  <a:cubicBezTo>
                    <a:pt x="5524500" y="1705060"/>
                    <a:pt x="68580" y="1656800"/>
                    <a:pt x="5532120" y="1722840"/>
                  </a:cubicBezTo>
                  <a:cubicBezTo>
                    <a:pt x="5494020" y="51520"/>
                    <a:pt x="5527040" y="1697440"/>
                    <a:pt x="5486400" y="61680"/>
                  </a:cubicBezTo>
                  <a:cubicBezTo>
                    <a:pt x="5262880" y="56600"/>
                    <a:pt x="3733800" y="788120"/>
                    <a:pt x="2819400" y="777960"/>
                  </a:cubicBezTo>
                  <a:cubicBezTo>
                    <a:pt x="1905000" y="767800"/>
                    <a:pt x="248920" y="-27220"/>
                    <a:pt x="0" y="72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9" name="Freeform 78"/>
            <p:cNvSpPr/>
            <p:nvPr/>
          </p:nvSpPr>
          <p:spPr bwMode="auto">
            <a:xfrm rot="17968048">
              <a:off x="10249636" y="3755955"/>
              <a:ext cx="334687" cy="118704"/>
            </a:xfrm>
            <a:custGeom>
              <a:avLst/>
              <a:gdLst>
                <a:gd name="connsiteX0" fmla="*/ 505091 w 6543234"/>
                <a:gd name="connsiteY0" fmla="*/ 16630 h 1925400"/>
                <a:gd name="connsiteX1" fmla="*/ 550811 w 6543234"/>
                <a:gd name="connsiteY1" fmla="*/ 1693030 h 1925400"/>
                <a:gd name="connsiteX2" fmla="*/ 6037211 w 6543234"/>
                <a:gd name="connsiteY2" fmla="*/ 1738750 h 1925400"/>
                <a:gd name="connsiteX3" fmla="*/ 5991491 w 6543234"/>
                <a:gd name="connsiteY3" fmla="*/ 77590 h 1925400"/>
                <a:gd name="connsiteX4" fmla="*/ 3324491 w 6543234"/>
                <a:gd name="connsiteY4" fmla="*/ 793870 h 1925400"/>
                <a:gd name="connsiteX5" fmla="*/ 505091 w 6543234"/>
                <a:gd name="connsiteY5" fmla="*/ 16630 h 1925400"/>
                <a:gd name="connsiteX0" fmla="*/ 505091 w 6543234"/>
                <a:gd name="connsiteY0" fmla="*/ 16630 h 1925400"/>
                <a:gd name="connsiteX1" fmla="*/ 550811 w 6543234"/>
                <a:gd name="connsiteY1" fmla="*/ 1693030 h 1925400"/>
                <a:gd name="connsiteX2" fmla="*/ 6037211 w 6543234"/>
                <a:gd name="connsiteY2" fmla="*/ 1738750 h 1925400"/>
                <a:gd name="connsiteX3" fmla="*/ 5991491 w 6543234"/>
                <a:gd name="connsiteY3" fmla="*/ 77590 h 1925400"/>
                <a:gd name="connsiteX4" fmla="*/ 3324491 w 6543234"/>
                <a:gd name="connsiteY4" fmla="*/ 793870 h 1925400"/>
                <a:gd name="connsiteX5" fmla="*/ 505091 w 6543234"/>
                <a:gd name="connsiteY5" fmla="*/ 16630 h 1925400"/>
                <a:gd name="connsiteX0" fmla="*/ 505091 w 6543234"/>
                <a:gd name="connsiteY0" fmla="*/ 16630 h 1925400"/>
                <a:gd name="connsiteX1" fmla="*/ 550811 w 6543234"/>
                <a:gd name="connsiteY1" fmla="*/ 1693030 h 1925400"/>
                <a:gd name="connsiteX2" fmla="*/ 6037211 w 6543234"/>
                <a:gd name="connsiteY2" fmla="*/ 1738750 h 1925400"/>
                <a:gd name="connsiteX3" fmla="*/ 5991491 w 6543234"/>
                <a:gd name="connsiteY3" fmla="*/ 77590 h 1925400"/>
                <a:gd name="connsiteX4" fmla="*/ 3324491 w 6543234"/>
                <a:gd name="connsiteY4" fmla="*/ 793870 h 1925400"/>
                <a:gd name="connsiteX5" fmla="*/ 505091 w 6543234"/>
                <a:gd name="connsiteY5" fmla="*/ 16630 h 1925400"/>
                <a:gd name="connsiteX0" fmla="*/ 505091 w 6543234"/>
                <a:gd name="connsiteY0" fmla="*/ 16630 h 1925400"/>
                <a:gd name="connsiteX1" fmla="*/ 550811 w 6543234"/>
                <a:gd name="connsiteY1" fmla="*/ 1693030 h 1925400"/>
                <a:gd name="connsiteX2" fmla="*/ 6037211 w 6543234"/>
                <a:gd name="connsiteY2" fmla="*/ 1738750 h 1925400"/>
                <a:gd name="connsiteX3" fmla="*/ 5991491 w 6543234"/>
                <a:gd name="connsiteY3" fmla="*/ 77590 h 1925400"/>
                <a:gd name="connsiteX4" fmla="*/ 3324491 w 6543234"/>
                <a:gd name="connsiteY4" fmla="*/ 793870 h 1925400"/>
                <a:gd name="connsiteX5" fmla="*/ 505091 w 6543234"/>
                <a:gd name="connsiteY5" fmla="*/ 16630 h 1925400"/>
                <a:gd name="connsiteX0" fmla="*/ 505091 w 6543234"/>
                <a:gd name="connsiteY0" fmla="*/ 16630 h 1925400"/>
                <a:gd name="connsiteX1" fmla="*/ 550811 w 6543234"/>
                <a:gd name="connsiteY1" fmla="*/ 1693030 h 1925400"/>
                <a:gd name="connsiteX2" fmla="*/ 6037211 w 6543234"/>
                <a:gd name="connsiteY2" fmla="*/ 1738750 h 1925400"/>
                <a:gd name="connsiteX3" fmla="*/ 5991491 w 6543234"/>
                <a:gd name="connsiteY3" fmla="*/ 77590 h 1925400"/>
                <a:gd name="connsiteX4" fmla="*/ 3324491 w 6543234"/>
                <a:gd name="connsiteY4" fmla="*/ 793870 h 1925400"/>
                <a:gd name="connsiteX5" fmla="*/ 505091 w 6543234"/>
                <a:gd name="connsiteY5" fmla="*/ 16630 h 1925400"/>
                <a:gd name="connsiteX0" fmla="*/ 505091 w 6543234"/>
                <a:gd name="connsiteY0" fmla="*/ 16630 h 1925400"/>
                <a:gd name="connsiteX1" fmla="*/ 550811 w 6543234"/>
                <a:gd name="connsiteY1" fmla="*/ 1693030 h 1925400"/>
                <a:gd name="connsiteX2" fmla="*/ 6037211 w 6543234"/>
                <a:gd name="connsiteY2" fmla="*/ 1738750 h 1925400"/>
                <a:gd name="connsiteX3" fmla="*/ 5991491 w 6543234"/>
                <a:gd name="connsiteY3" fmla="*/ 77590 h 1925400"/>
                <a:gd name="connsiteX4" fmla="*/ 3324491 w 6543234"/>
                <a:gd name="connsiteY4" fmla="*/ 793870 h 1925400"/>
                <a:gd name="connsiteX5" fmla="*/ 505091 w 6543234"/>
                <a:gd name="connsiteY5" fmla="*/ 16630 h 1925400"/>
                <a:gd name="connsiteX0" fmla="*/ 505091 w 6543234"/>
                <a:gd name="connsiteY0" fmla="*/ 16630 h 1925400"/>
                <a:gd name="connsiteX1" fmla="*/ 550811 w 6543234"/>
                <a:gd name="connsiteY1" fmla="*/ 1693030 h 1925400"/>
                <a:gd name="connsiteX2" fmla="*/ 6037211 w 6543234"/>
                <a:gd name="connsiteY2" fmla="*/ 1738750 h 1925400"/>
                <a:gd name="connsiteX3" fmla="*/ 5991491 w 6543234"/>
                <a:gd name="connsiteY3" fmla="*/ 77590 h 1925400"/>
                <a:gd name="connsiteX4" fmla="*/ 3324491 w 6543234"/>
                <a:gd name="connsiteY4" fmla="*/ 793870 h 1925400"/>
                <a:gd name="connsiteX5" fmla="*/ 505091 w 6543234"/>
                <a:gd name="connsiteY5" fmla="*/ 16630 h 1925400"/>
                <a:gd name="connsiteX0" fmla="*/ 205468 w 6243611"/>
                <a:gd name="connsiteY0" fmla="*/ 16630 h 1925400"/>
                <a:gd name="connsiteX1" fmla="*/ 251188 w 6243611"/>
                <a:gd name="connsiteY1" fmla="*/ 1693030 h 1925400"/>
                <a:gd name="connsiteX2" fmla="*/ 5737588 w 6243611"/>
                <a:gd name="connsiteY2" fmla="*/ 1738750 h 1925400"/>
                <a:gd name="connsiteX3" fmla="*/ 5691868 w 6243611"/>
                <a:gd name="connsiteY3" fmla="*/ 77590 h 1925400"/>
                <a:gd name="connsiteX4" fmla="*/ 3024868 w 6243611"/>
                <a:gd name="connsiteY4" fmla="*/ 793870 h 1925400"/>
                <a:gd name="connsiteX5" fmla="*/ 205468 w 6243611"/>
                <a:gd name="connsiteY5" fmla="*/ 16630 h 1925400"/>
                <a:gd name="connsiteX0" fmla="*/ 205468 w 6243611"/>
                <a:gd name="connsiteY0" fmla="*/ 16630 h 1853081"/>
                <a:gd name="connsiteX1" fmla="*/ 251188 w 6243611"/>
                <a:gd name="connsiteY1" fmla="*/ 1693030 h 1853081"/>
                <a:gd name="connsiteX2" fmla="*/ 5737588 w 6243611"/>
                <a:gd name="connsiteY2" fmla="*/ 1738750 h 1853081"/>
                <a:gd name="connsiteX3" fmla="*/ 5691868 w 6243611"/>
                <a:gd name="connsiteY3" fmla="*/ 77590 h 1853081"/>
                <a:gd name="connsiteX4" fmla="*/ 3024868 w 6243611"/>
                <a:gd name="connsiteY4" fmla="*/ 793870 h 1853081"/>
                <a:gd name="connsiteX5" fmla="*/ 205468 w 6243611"/>
                <a:gd name="connsiteY5" fmla="*/ 16630 h 1853081"/>
                <a:gd name="connsiteX0" fmla="*/ 205468 w 6243611"/>
                <a:gd name="connsiteY0" fmla="*/ 16550 h 1853001"/>
                <a:gd name="connsiteX1" fmla="*/ 251188 w 6243611"/>
                <a:gd name="connsiteY1" fmla="*/ 1692950 h 1853001"/>
                <a:gd name="connsiteX2" fmla="*/ 5737588 w 6243611"/>
                <a:gd name="connsiteY2" fmla="*/ 1738670 h 1853001"/>
                <a:gd name="connsiteX3" fmla="*/ 5691868 w 6243611"/>
                <a:gd name="connsiteY3" fmla="*/ 77510 h 1853001"/>
                <a:gd name="connsiteX4" fmla="*/ 3024868 w 6243611"/>
                <a:gd name="connsiteY4" fmla="*/ 793790 h 1853001"/>
                <a:gd name="connsiteX5" fmla="*/ 205468 w 6243611"/>
                <a:gd name="connsiteY5" fmla="*/ 16550 h 1853001"/>
                <a:gd name="connsiteX0" fmla="*/ 0 w 6038143"/>
                <a:gd name="connsiteY0" fmla="*/ 16550 h 1853001"/>
                <a:gd name="connsiteX1" fmla="*/ 45720 w 6038143"/>
                <a:gd name="connsiteY1" fmla="*/ 1692950 h 1853001"/>
                <a:gd name="connsiteX2" fmla="*/ 5532120 w 6038143"/>
                <a:gd name="connsiteY2" fmla="*/ 1738670 h 1853001"/>
                <a:gd name="connsiteX3" fmla="*/ 5486400 w 6038143"/>
                <a:gd name="connsiteY3" fmla="*/ 77510 h 1853001"/>
                <a:gd name="connsiteX4" fmla="*/ 2819400 w 6038143"/>
                <a:gd name="connsiteY4" fmla="*/ 793790 h 1853001"/>
                <a:gd name="connsiteX5" fmla="*/ 0 w 6038143"/>
                <a:gd name="connsiteY5" fmla="*/ 16550 h 1853001"/>
                <a:gd name="connsiteX0" fmla="*/ 0 w 6038143"/>
                <a:gd name="connsiteY0" fmla="*/ 720 h 1837171"/>
                <a:gd name="connsiteX1" fmla="*/ 45720 w 6038143"/>
                <a:gd name="connsiteY1" fmla="*/ 1677120 h 1837171"/>
                <a:gd name="connsiteX2" fmla="*/ 5532120 w 6038143"/>
                <a:gd name="connsiteY2" fmla="*/ 1722840 h 1837171"/>
                <a:gd name="connsiteX3" fmla="*/ 5486400 w 6038143"/>
                <a:gd name="connsiteY3" fmla="*/ 61680 h 1837171"/>
                <a:gd name="connsiteX4" fmla="*/ 2819400 w 6038143"/>
                <a:gd name="connsiteY4" fmla="*/ 777960 h 1837171"/>
                <a:gd name="connsiteX5" fmla="*/ 0 w 6038143"/>
                <a:gd name="connsiteY5" fmla="*/ 720 h 1837171"/>
                <a:gd name="connsiteX0" fmla="*/ 0 w 6038143"/>
                <a:gd name="connsiteY0" fmla="*/ 720 h 1722840"/>
                <a:gd name="connsiteX1" fmla="*/ 45720 w 6038143"/>
                <a:gd name="connsiteY1" fmla="*/ 1677120 h 1722840"/>
                <a:gd name="connsiteX2" fmla="*/ 5532120 w 6038143"/>
                <a:gd name="connsiteY2" fmla="*/ 1722840 h 1722840"/>
                <a:gd name="connsiteX3" fmla="*/ 5486400 w 6038143"/>
                <a:gd name="connsiteY3" fmla="*/ 61680 h 1722840"/>
                <a:gd name="connsiteX4" fmla="*/ 2819400 w 6038143"/>
                <a:gd name="connsiteY4" fmla="*/ 777960 h 1722840"/>
                <a:gd name="connsiteX5" fmla="*/ 0 w 6038143"/>
                <a:gd name="connsiteY5" fmla="*/ 720 h 1722840"/>
                <a:gd name="connsiteX0" fmla="*/ 0 w 5690829"/>
                <a:gd name="connsiteY0" fmla="*/ 720 h 1722840"/>
                <a:gd name="connsiteX1" fmla="*/ 45720 w 5690829"/>
                <a:gd name="connsiteY1" fmla="*/ 1677120 h 1722840"/>
                <a:gd name="connsiteX2" fmla="*/ 5532120 w 5690829"/>
                <a:gd name="connsiteY2" fmla="*/ 1722840 h 1722840"/>
                <a:gd name="connsiteX3" fmla="*/ 5486400 w 5690829"/>
                <a:gd name="connsiteY3" fmla="*/ 61680 h 1722840"/>
                <a:gd name="connsiteX4" fmla="*/ 2819400 w 5690829"/>
                <a:gd name="connsiteY4" fmla="*/ 777960 h 1722840"/>
                <a:gd name="connsiteX5" fmla="*/ 0 w 5690829"/>
                <a:gd name="connsiteY5" fmla="*/ 720 h 1722840"/>
                <a:gd name="connsiteX0" fmla="*/ 0 w 5690829"/>
                <a:gd name="connsiteY0" fmla="*/ 720 h 1722840"/>
                <a:gd name="connsiteX1" fmla="*/ 45720 w 5690829"/>
                <a:gd name="connsiteY1" fmla="*/ 1677120 h 1722840"/>
                <a:gd name="connsiteX2" fmla="*/ 5532120 w 5690829"/>
                <a:gd name="connsiteY2" fmla="*/ 1722840 h 1722840"/>
                <a:gd name="connsiteX3" fmla="*/ 5486400 w 5690829"/>
                <a:gd name="connsiteY3" fmla="*/ 61680 h 1722840"/>
                <a:gd name="connsiteX4" fmla="*/ 2819400 w 5690829"/>
                <a:gd name="connsiteY4" fmla="*/ 777960 h 1722840"/>
                <a:gd name="connsiteX5" fmla="*/ 0 w 5690829"/>
                <a:gd name="connsiteY5" fmla="*/ 720 h 1722840"/>
                <a:gd name="connsiteX0" fmla="*/ 0 w 5532120"/>
                <a:gd name="connsiteY0" fmla="*/ 720 h 1722840"/>
                <a:gd name="connsiteX1" fmla="*/ 45720 w 5532120"/>
                <a:gd name="connsiteY1" fmla="*/ 1677120 h 1722840"/>
                <a:gd name="connsiteX2" fmla="*/ 5532120 w 5532120"/>
                <a:gd name="connsiteY2" fmla="*/ 1722840 h 1722840"/>
                <a:gd name="connsiteX3" fmla="*/ 5486400 w 5532120"/>
                <a:gd name="connsiteY3" fmla="*/ 61680 h 1722840"/>
                <a:gd name="connsiteX4" fmla="*/ 2819400 w 5532120"/>
                <a:gd name="connsiteY4" fmla="*/ 777960 h 1722840"/>
                <a:gd name="connsiteX5" fmla="*/ 0 w 5532120"/>
                <a:gd name="connsiteY5" fmla="*/ 720 h 1722840"/>
                <a:gd name="connsiteX0" fmla="*/ 0 w 5532120"/>
                <a:gd name="connsiteY0" fmla="*/ 720 h 1722840"/>
                <a:gd name="connsiteX1" fmla="*/ 45720 w 5532120"/>
                <a:gd name="connsiteY1" fmla="*/ 1677120 h 1722840"/>
                <a:gd name="connsiteX2" fmla="*/ 5532120 w 5532120"/>
                <a:gd name="connsiteY2" fmla="*/ 1722840 h 1722840"/>
                <a:gd name="connsiteX3" fmla="*/ 5486400 w 5532120"/>
                <a:gd name="connsiteY3" fmla="*/ 61680 h 1722840"/>
                <a:gd name="connsiteX4" fmla="*/ 2819400 w 5532120"/>
                <a:gd name="connsiteY4" fmla="*/ 777960 h 1722840"/>
                <a:gd name="connsiteX5" fmla="*/ 0 w 5532120"/>
                <a:gd name="connsiteY5" fmla="*/ 720 h 1722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532120" h="1722840">
                  <a:moveTo>
                    <a:pt x="0" y="720"/>
                  </a:moveTo>
                  <a:cubicBezTo>
                    <a:pt x="86360" y="1628860"/>
                    <a:pt x="-7620" y="-27220"/>
                    <a:pt x="45720" y="1677120"/>
                  </a:cubicBezTo>
                  <a:cubicBezTo>
                    <a:pt x="5524500" y="1705060"/>
                    <a:pt x="68580" y="1656800"/>
                    <a:pt x="5532120" y="1722840"/>
                  </a:cubicBezTo>
                  <a:cubicBezTo>
                    <a:pt x="5494020" y="51520"/>
                    <a:pt x="5527040" y="1697440"/>
                    <a:pt x="5486400" y="61680"/>
                  </a:cubicBezTo>
                  <a:cubicBezTo>
                    <a:pt x="5262880" y="56600"/>
                    <a:pt x="3733800" y="788120"/>
                    <a:pt x="2819400" y="777960"/>
                  </a:cubicBezTo>
                  <a:cubicBezTo>
                    <a:pt x="1905000" y="767800"/>
                    <a:pt x="248920" y="-27220"/>
                    <a:pt x="0" y="72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80" name="Straight Connector 79"/>
            <p:cNvCxnSpPr/>
            <p:nvPr/>
          </p:nvCxnSpPr>
          <p:spPr bwMode="auto">
            <a:xfrm flipH="1">
              <a:off x="9251192" y="1495959"/>
              <a:ext cx="19505" cy="1287497"/>
            </a:xfrm>
            <a:prstGeom prst="line">
              <a:avLst/>
            </a:prstGeom>
            <a:solidFill>
              <a:schemeClr val="accent1"/>
            </a:solidFill>
            <a:ln w="88900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1" name="Oval 80"/>
            <p:cNvSpPr/>
            <p:nvPr/>
          </p:nvSpPr>
          <p:spPr bwMode="auto">
            <a:xfrm>
              <a:off x="9296371" y="2307331"/>
              <a:ext cx="311143" cy="306372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innerShdw blurRad="63500" dist="50800" dir="2700000">
                <a:prstClr val="black">
                  <a:alpha val="50000"/>
                </a:prstClr>
              </a:innerShdw>
            </a:effectLst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82" name="Straight Connector 81"/>
            <p:cNvCxnSpPr/>
            <p:nvPr/>
          </p:nvCxnSpPr>
          <p:spPr bwMode="auto">
            <a:xfrm flipH="1">
              <a:off x="9050000" y="2507494"/>
              <a:ext cx="382043" cy="583560"/>
            </a:xfrm>
            <a:prstGeom prst="line">
              <a:avLst/>
            </a:prstGeom>
            <a:solidFill>
              <a:schemeClr val="accent1"/>
            </a:solidFill>
            <a:ln w="88900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3" name="Oval 82"/>
            <p:cNvSpPr/>
            <p:nvPr/>
          </p:nvSpPr>
          <p:spPr bwMode="auto">
            <a:xfrm>
              <a:off x="8903503" y="2878636"/>
              <a:ext cx="311143" cy="306372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innerShdw blurRad="63500" dist="50800" dir="2700000">
                <a:prstClr val="black">
                  <a:alpha val="50000"/>
                </a:prstClr>
              </a:innerShdw>
            </a:effectLst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4" name="Rectangle 83"/>
            <p:cNvSpPr/>
            <p:nvPr/>
          </p:nvSpPr>
          <p:spPr bwMode="auto">
            <a:xfrm>
              <a:off x="8876537" y="4116129"/>
              <a:ext cx="988983" cy="75155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5" name="Rectangle 84"/>
            <p:cNvSpPr/>
            <p:nvPr/>
          </p:nvSpPr>
          <p:spPr bwMode="auto">
            <a:xfrm>
              <a:off x="8992163" y="4194174"/>
              <a:ext cx="757731" cy="59546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pic>
          <p:nvPicPr>
            <p:cNvPr id="86" name="Picture 6" descr="https://latex2png.com/pngs/80f9144341fa9a41772e03a765095212.png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40991" y="4362779"/>
              <a:ext cx="689127" cy="25825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87" name="Straight Connector 86"/>
            <p:cNvCxnSpPr>
              <a:stCxn id="84" idx="2"/>
            </p:cNvCxnSpPr>
            <p:nvPr/>
          </p:nvCxnSpPr>
          <p:spPr bwMode="auto">
            <a:xfrm flipH="1">
              <a:off x="9371028" y="4867686"/>
              <a:ext cx="0" cy="197401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8" name="Straight Connector 87"/>
            <p:cNvCxnSpPr>
              <a:stCxn id="76" idx="3"/>
            </p:cNvCxnSpPr>
            <p:nvPr/>
          </p:nvCxnSpPr>
          <p:spPr bwMode="auto">
            <a:xfrm flipH="1" flipV="1">
              <a:off x="9371029" y="5062495"/>
              <a:ext cx="961406" cy="834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9" name="Pentagon 88"/>
            <p:cNvSpPr/>
            <p:nvPr/>
          </p:nvSpPr>
          <p:spPr bwMode="auto">
            <a:xfrm rot="12708448">
              <a:off x="11266610" y="3528729"/>
              <a:ext cx="362223" cy="160157"/>
            </a:xfrm>
            <a:prstGeom prst="homePlate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pic>
          <p:nvPicPr>
            <p:cNvPr id="90" name="Picture 2" descr="https://latex2png.com/pngs/03c13b52bda0eb7361d33cf291604a47.pn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577961">
              <a:off x="11379339" y="3580637"/>
              <a:ext cx="164647" cy="810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1" name="Pentagon 90"/>
            <p:cNvSpPr/>
            <p:nvPr/>
          </p:nvSpPr>
          <p:spPr bwMode="auto">
            <a:xfrm rot="12708448">
              <a:off x="11238995" y="4362682"/>
              <a:ext cx="362223" cy="160157"/>
            </a:xfrm>
            <a:prstGeom prst="homePlate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pic>
          <p:nvPicPr>
            <p:cNvPr id="92" name="Picture 2" descr="https://latex2png.com/pngs/03c13b52bda0eb7361d33cf291604a47.pn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577961">
              <a:off x="11351723" y="4414591"/>
              <a:ext cx="164647" cy="810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3" name="Picture 4" descr="https://latex2png.com/pngs/54a30ffe1fad73fda5aa627ccb06737e.png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412024">
              <a:off x="9317431" y="3422246"/>
              <a:ext cx="86440" cy="607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4" name="Freeform 93"/>
            <p:cNvSpPr/>
            <p:nvPr/>
          </p:nvSpPr>
          <p:spPr bwMode="auto">
            <a:xfrm rot="10800000">
              <a:off x="9939923" y="2354701"/>
              <a:ext cx="95497" cy="168607"/>
            </a:xfrm>
            <a:custGeom>
              <a:avLst/>
              <a:gdLst>
                <a:gd name="connsiteX0" fmla="*/ 213360 w 220985"/>
                <a:gd name="connsiteY0" fmla="*/ 0 h 396240"/>
                <a:gd name="connsiteX1" fmla="*/ 7620 w 220985"/>
                <a:gd name="connsiteY1" fmla="*/ 99060 h 396240"/>
                <a:gd name="connsiteX2" fmla="*/ 220980 w 220985"/>
                <a:gd name="connsiteY2" fmla="*/ 228600 h 396240"/>
                <a:gd name="connsiteX3" fmla="*/ 0 w 220985"/>
                <a:gd name="connsiteY3" fmla="*/ 396240 h 3962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0985" h="396240">
                  <a:moveTo>
                    <a:pt x="213360" y="0"/>
                  </a:moveTo>
                  <a:cubicBezTo>
                    <a:pt x="109855" y="30480"/>
                    <a:pt x="6350" y="60960"/>
                    <a:pt x="7620" y="99060"/>
                  </a:cubicBezTo>
                  <a:cubicBezTo>
                    <a:pt x="8890" y="137160"/>
                    <a:pt x="222250" y="179070"/>
                    <a:pt x="220980" y="228600"/>
                  </a:cubicBezTo>
                  <a:cubicBezTo>
                    <a:pt x="219710" y="278130"/>
                    <a:pt x="109855" y="337185"/>
                    <a:pt x="0" y="396240"/>
                  </a:cubicBezTo>
                </a:path>
              </a:pathLst>
            </a:cu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triangl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8" name="Freeform 147"/>
            <p:cNvSpPr/>
            <p:nvPr/>
          </p:nvSpPr>
          <p:spPr bwMode="auto">
            <a:xfrm rot="6458038">
              <a:off x="9358346" y="2126588"/>
              <a:ext cx="94033" cy="188356"/>
            </a:xfrm>
            <a:custGeom>
              <a:avLst/>
              <a:gdLst>
                <a:gd name="connsiteX0" fmla="*/ 213360 w 220985"/>
                <a:gd name="connsiteY0" fmla="*/ 0 h 396240"/>
                <a:gd name="connsiteX1" fmla="*/ 7620 w 220985"/>
                <a:gd name="connsiteY1" fmla="*/ 99060 h 396240"/>
                <a:gd name="connsiteX2" fmla="*/ 220980 w 220985"/>
                <a:gd name="connsiteY2" fmla="*/ 228600 h 396240"/>
                <a:gd name="connsiteX3" fmla="*/ 0 w 220985"/>
                <a:gd name="connsiteY3" fmla="*/ 396240 h 3962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0985" h="396240">
                  <a:moveTo>
                    <a:pt x="213360" y="0"/>
                  </a:moveTo>
                  <a:cubicBezTo>
                    <a:pt x="109855" y="30480"/>
                    <a:pt x="6350" y="60960"/>
                    <a:pt x="7620" y="99060"/>
                  </a:cubicBezTo>
                  <a:cubicBezTo>
                    <a:pt x="8890" y="137160"/>
                    <a:pt x="222250" y="179070"/>
                    <a:pt x="220980" y="228600"/>
                  </a:cubicBezTo>
                  <a:cubicBezTo>
                    <a:pt x="219710" y="278130"/>
                    <a:pt x="109855" y="337185"/>
                    <a:pt x="0" y="396240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9" name="Freeform 148"/>
            <p:cNvSpPr/>
            <p:nvPr/>
          </p:nvSpPr>
          <p:spPr bwMode="auto">
            <a:xfrm rot="13257920">
              <a:off x="9805792" y="3162714"/>
              <a:ext cx="95497" cy="168607"/>
            </a:xfrm>
            <a:custGeom>
              <a:avLst/>
              <a:gdLst>
                <a:gd name="connsiteX0" fmla="*/ 213360 w 220985"/>
                <a:gd name="connsiteY0" fmla="*/ 0 h 396240"/>
                <a:gd name="connsiteX1" fmla="*/ 7620 w 220985"/>
                <a:gd name="connsiteY1" fmla="*/ 99060 h 396240"/>
                <a:gd name="connsiteX2" fmla="*/ 220980 w 220985"/>
                <a:gd name="connsiteY2" fmla="*/ 228600 h 396240"/>
                <a:gd name="connsiteX3" fmla="*/ 0 w 220985"/>
                <a:gd name="connsiteY3" fmla="*/ 396240 h 3962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0985" h="396240">
                  <a:moveTo>
                    <a:pt x="213360" y="0"/>
                  </a:moveTo>
                  <a:cubicBezTo>
                    <a:pt x="109855" y="30480"/>
                    <a:pt x="6350" y="60960"/>
                    <a:pt x="7620" y="99060"/>
                  </a:cubicBezTo>
                  <a:cubicBezTo>
                    <a:pt x="8890" y="137160"/>
                    <a:pt x="222250" y="179070"/>
                    <a:pt x="220980" y="228600"/>
                  </a:cubicBezTo>
                  <a:cubicBezTo>
                    <a:pt x="219710" y="278130"/>
                    <a:pt x="109855" y="337185"/>
                    <a:pt x="0" y="396240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pic>
          <p:nvPicPr>
            <p:cNvPr id="150" name="Picture 8" descr="https://latex2png.com/pngs/c4d851c3dd416cdfe54513d2b8a8fd25.png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27863" y="2074994"/>
              <a:ext cx="153986" cy="785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1" name="Picture 8" descr="https://latex2png.com/pngs/c4d851c3dd416cdfe54513d2b8a8fd25.png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70738" y="3203980"/>
              <a:ext cx="153986" cy="785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2" name="TextBox 151"/>
                <p:cNvSpPr txBox="1"/>
                <p:nvPr/>
              </p:nvSpPr>
              <p:spPr>
                <a:xfrm>
                  <a:off x="10036474" y="2198806"/>
                  <a:ext cx="187314" cy="16981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𝛾</m:t>
                            </m:r>
                          </m:e>
                          <m:sub>
                            <m:r>
                              <a:rPr lang="it-IT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𝑖𝑗</m:t>
                            </m:r>
                          </m:sub>
                        </m:sSub>
                      </m:oMath>
                    </m:oMathPara>
                  </a14:m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152" name="TextBox 15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036474" y="2198806"/>
                  <a:ext cx="187314" cy="169817"/>
                </a:xfrm>
                <a:prstGeom prst="rect">
                  <a:avLst/>
                </a:prstGeom>
                <a:blipFill>
                  <a:blip r:embed="rId14"/>
                  <a:stretch>
                    <a:fillRect l="-41935" r="-77419" b="-12142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53" name="Straight Connector 152"/>
            <p:cNvCxnSpPr/>
            <p:nvPr/>
          </p:nvCxnSpPr>
          <p:spPr bwMode="auto">
            <a:xfrm flipH="1" flipV="1">
              <a:off x="10955230" y="3964380"/>
              <a:ext cx="39663" cy="427055"/>
            </a:xfrm>
            <a:prstGeom prst="line">
              <a:avLst/>
            </a:prstGeom>
            <a:solidFill>
              <a:schemeClr val="accent1"/>
            </a:solidFill>
            <a:ln w="889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" name="Straight Arrow Connector 153"/>
            <p:cNvCxnSpPr/>
            <p:nvPr/>
          </p:nvCxnSpPr>
          <p:spPr bwMode="auto">
            <a:xfrm>
              <a:off x="9040991" y="3020528"/>
              <a:ext cx="439644" cy="248366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5" name="TextBox 154"/>
                <p:cNvSpPr txBox="1"/>
                <p:nvPr/>
              </p:nvSpPr>
              <p:spPr>
                <a:xfrm rot="1754623">
                  <a:off x="9099279" y="3235722"/>
                  <a:ext cx="114355" cy="15715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55" name="TextBox 15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754623">
                  <a:off x="9099279" y="3235722"/>
                  <a:ext cx="114355" cy="157157"/>
                </a:xfrm>
                <a:prstGeom prst="rect">
                  <a:avLst/>
                </a:prstGeom>
                <a:blipFill>
                  <a:blip r:embed="rId15"/>
                  <a:stretch>
                    <a:fillRect l="-76667" t="-15152" r="-46667" b="-8484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56" name="Freeform 155"/>
            <p:cNvSpPr/>
            <p:nvPr/>
          </p:nvSpPr>
          <p:spPr bwMode="auto">
            <a:xfrm>
              <a:off x="8954069" y="2546048"/>
              <a:ext cx="212004" cy="671184"/>
            </a:xfrm>
            <a:custGeom>
              <a:avLst/>
              <a:gdLst>
                <a:gd name="connsiteX0" fmla="*/ 0 w 1838960"/>
                <a:gd name="connsiteY0" fmla="*/ 1076987 h 1076987"/>
                <a:gd name="connsiteX1" fmla="*/ 386080 w 1838960"/>
                <a:gd name="connsiteY1" fmla="*/ 894107 h 1076987"/>
                <a:gd name="connsiteX2" fmla="*/ 894080 w 1838960"/>
                <a:gd name="connsiteY2" fmla="*/ 27 h 1076987"/>
                <a:gd name="connsiteX3" fmla="*/ 1391920 w 1838960"/>
                <a:gd name="connsiteY3" fmla="*/ 863627 h 1076987"/>
                <a:gd name="connsiteX4" fmla="*/ 1838960 w 1838960"/>
                <a:gd name="connsiteY4" fmla="*/ 1066827 h 10769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38960" h="1076987">
                  <a:moveTo>
                    <a:pt x="0" y="1076987"/>
                  </a:moveTo>
                  <a:cubicBezTo>
                    <a:pt x="118533" y="1075293"/>
                    <a:pt x="237067" y="1073600"/>
                    <a:pt x="386080" y="894107"/>
                  </a:cubicBezTo>
                  <a:cubicBezTo>
                    <a:pt x="535093" y="714614"/>
                    <a:pt x="726440" y="5107"/>
                    <a:pt x="894080" y="27"/>
                  </a:cubicBezTo>
                  <a:cubicBezTo>
                    <a:pt x="1061720" y="-5053"/>
                    <a:pt x="1234440" y="685827"/>
                    <a:pt x="1391920" y="863627"/>
                  </a:cubicBezTo>
                  <a:cubicBezTo>
                    <a:pt x="1549400" y="1041427"/>
                    <a:pt x="1694180" y="1054127"/>
                    <a:pt x="1838960" y="1066827"/>
                  </a:cubicBezTo>
                </a:path>
              </a:pathLst>
            </a:custGeom>
            <a:solidFill>
              <a:schemeClr val="bg2">
                <a:alpha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529658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4193" y="336520"/>
            <a:ext cx="10515600" cy="1325563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Montserrat" panose="020B0604020202020204" charset="0"/>
              </a:rPr>
              <a:t>Detection strategies</a:t>
            </a:r>
            <a:endParaRPr lang="en-US" b="1" dirty="0">
              <a:solidFill>
                <a:schemeClr val="bg1"/>
              </a:solidFill>
              <a:latin typeface="Montserrat" panose="020B060402020202020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8876537" y="1495959"/>
            <a:ext cx="2752296" cy="3593759"/>
            <a:chOff x="8876537" y="1495959"/>
            <a:chExt cx="2752296" cy="3593759"/>
          </a:xfrm>
        </p:grpSpPr>
        <p:cxnSp>
          <p:nvCxnSpPr>
            <p:cNvPr id="51" name="Straight Connector 50"/>
            <p:cNvCxnSpPr/>
            <p:nvPr/>
          </p:nvCxnSpPr>
          <p:spPr bwMode="auto">
            <a:xfrm flipH="1" flipV="1">
              <a:off x="11118266" y="3408736"/>
              <a:ext cx="251357" cy="164997"/>
            </a:xfrm>
            <a:prstGeom prst="line">
              <a:avLst/>
            </a:prstGeom>
            <a:solidFill>
              <a:schemeClr val="accent1"/>
            </a:solidFill>
            <a:ln w="88900" cap="flat" cmpd="sng" algn="ctr">
              <a:solidFill>
                <a:srgbClr val="ED8277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2" name="Straight Connector 51"/>
            <p:cNvCxnSpPr/>
            <p:nvPr/>
          </p:nvCxnSpPr>
          <p:spPr bwMode="auto">
            <a:xfrm flipH="1" flipV="1">
              <a:off x="10897694" y="4137338"/>
              <a:ext cx="404199" cy="232126"/>
            </a:xfrm>
            <a:prstGeom prst="line">
              <a:avLst/>
            </a:prstGeom>
            <a:solidFill>
              <a:schemeClr val="accent1"/>
            </a:solidFill>
            <a:ln w="88900" cap="flat" cmpd="sng" algn="ctr">
              <a:solidFill>
                <a:srgbClr val="ED8277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" name="Straight Connector 52"/>
            <p:cNvCxnSpPr/>
            <p:nvPr/>
          </p:nvCxnSpPr>
          <p:spPr bwMode="auto">
            <a:xfrm flipH="1">
              <a:off x="10744014" y="4152758"/>
              <a:ext cx="231952" cy="424893"/>
            </a:xfrm>
            <a:prstGeom prst="line">
              <a:avLst/>
            </a:prstGeom>
            <a:solidFill>
              <a:schemeClr val="accent1"/>
            </a:solidFill>
            <a:ln w="88900" cap="flat" cmpd="sng" algn="ctr">
              <a:gradFill flip="none" rotWithShape="1">
                <a:gsLst>
                  <a:gs pos="0">
                    <a:srgbClr val="FFFF00"/>
                  </a:gs>
                  <a:gs pos="100000">
                    <a:srgbClr val="FF0000"/>
                  </a:gs>
                </a:gsLst>
                <a:path path="circle">
                  <a:fillToRect l="50000" t="50000" r="50000" b="50000"/>
                </a:path>
                <a:tileRect/>
              </a:gra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4" name="Straight Connector 53"/>
            <p:cNvCxnSpPr/>
            <p:nvPr/>
          </p:nvCxnSpPr>
          <p:spPr bwMode="auto">
            <a:xfrm>
              <a:off x="10858059" y="3246225"/>
              <a:ext cx="296942" cy="184132"/>
            </a:xfrm>
            <a:prstGeom prst="line">
              <a:avLst/>
            </a:prstGeom>
            <a:solidFill>
              <a:schemeClr val="accent1"/>
            </a:solidFill>
            <a:ln w="88900" cap="flat" cmpd="sng" algn="ctr">
              <a:gradFill flip="none" rotWithShape="1">
                <a:gsLst>
                  <a:gs pos="0">
                    <a:srgbClr val="FFFF00"/>
                  </a:gs>
                  <a:gs pos="100000">
                    <a:srgbClr val="FF0000"/>
                  </a:gs>
                </a:gsLst>
                <a:path path="circle">
                  <a:fillToRect l="50000" t="50000" r="50000" b="50000"/>
                </a:path>
                <a:tileRect/>
              </a:gra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5" name="Straight Connector 54"/>
            <p:cNvCxnSpPr/>
            <p:nvPr/>
          </p:nvCxnSpPr>
          <p:spPr bwMode="auto">
            <a:xfrm flipV="1">
              <a:off x="10544838" y="3372976"/>
              <a:ext cx="578739" cy="1080000"/>
            </a:xfrm>
            <a:prstGeom prst="line">
              <a:avLst/>
            </a:prstGeom>
            <a:solidFill>
              <a:schemeClr val="accent1"/>
            </a:solidFill>
            <a:ln w="88900" cap="flat" cmpd="sng" algn="ctr">
              <a:gradFill flip="none" rotWithShape="1">
                <a:gsLst>
                  <a:gs pos="0">
                    <a:srgbClr val="FFFF00"/>
                  </a:gs>
                  <a:gs pos="100000">
                    <a:srgbClr val="FF0000"/>
                  </a:gs>
                </a:gsLst>
                <a:path path="circle">
                  <a:fillToRect l="50000" t="50000" r="50000" b="50000"/>
                </a:path>
                <a:tileRect/>
              </a:gra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6" name="Oval 55"/>
            <p:cNvSpPr/>
            <p:nvPr/>
          </p:nvSpPr>
          <p:spPr bwMode="auto">
            <a:xfrm rot="20494094">
              <a:off x="9616031" y="2505810"/>
              <a:ext cx="311143" cy="306372"/>
            </a:xfrm>
            <a:prstGeom prst="ellipse">
              <a:avLst/>
            </a:prstGeom>
            <a:solidFill>
              <a:srgbClr val="FFC000">
                <a:alpha val="5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50800" dir="5400000" algn="ctr" rotWithShape="0">
                <a:srgbClr val="000000">
                  <a:alpha val="27000"/>
                </a:srgbClr>
              </a:outerShdw>
            </a:effectLst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57" name="Straight Connector 56"/>
            <p:cNvCxnSpPr/>
            <p:nvPr/>
          </p:nvCxnSpPr>
          <p:spPr bwMode="auto">
            <a:xfrm rot="20494094" flipH="1">
              <a:off x="9489254" y="2754260"/>
              <a:ext cx="382043" cy="583560"/>
            </a:xfrm>
            <a:prstGeom prst="line">
              <a:avLst/>
            </a:prstGeom>
            <a:solidFill>
              <a:schemeClr val="accent1"/>
            </a:solidFill>
            <a:ln w="88900" cap="rnd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50800" dir="5400000" algn="ctr" rotWithShape="0">
                <a:srgbClr val="000000">
                  <a:alpha val="27000"/>
                </a:srgbClr>
              </a:outerShdw>
            </a:effectLst>
            <a:extLst/>
          </p:spPr>
        </p:cxnSp>
        <p:sp>
          <p:nvSpPr>
            <p:cNvPr id="58" name="Oval 57"/>
            <p:cNvSpPr/>
            <p:nvPr/>
          </p:nvSpPr>
          <p:spPr bwMode="auto">
            <a:xfrm rot="20494094">
              <a:off x="9426762" y="3170117"/>
              <a:ext cx="311143" cy="306372"/>
            </a:xfrm>
            <a:prstGeom prst="ellipse">
              <a:avLst/>
            </a:prstGeom>
            <a:solidFill>
              <a:srgbClr val="FFC000">
                <a:alpha val="5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50800" dir="5400000" algn="ctr" rotWithShape="0">
                <a:srgbClr val="000000">
                  <a:alpha val="27000"/>
                </a:srgbClr>
              </a:outerShdw>
            </a:effectLst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59" name="Straight Connector 58"/>
            <p:cNvCxnSpPr/>
            <p:nvPr/>
          </p:nvCxnSpPr>
          <p:spPr bwMode="auto">
            <a:xfrm flipH="1">
              <a:off x="9681827" y="1733031"/>
              <a:ext cx="19505" cy="1287497"/>
            </a:xfrm>
            <a:prstGeom prst="line">
              <a:avLst/>
            </a:prstGeom>
            <a:solidFill>
              <a:schemeClr val="accent1"/>
            </a:solidFill>
            <a:ln w="88900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0" name="Oval 59"/>
            <p:cNvSpPr/>
            <p:nvPr/>
          </p:nvSpPr>
          <p:spPr bwMode="auto">
            <a:xfrm>
              <a:off x="9739911" y="2551816"/>
              <a:ext cx="311143" cy="306372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innerShdw blurRad="63500" dist="50800" dir="2700000">
                <a:prstClr val="black">
                  <a:alpha val="50000"/>
                </a:prstClr>
              </a:innerShdw>
            </a:effectLst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61" name="Straight Connector 60"/>
            <p:cNvCxnSpPr/>
            <p:nvPr/>
          </p:nvCxnSpPr>
          <p:spPr bwMode="auto">
            <a:xfrm flipH="1">
              <a:off x="9480635" y="2744566"/>
              <a:ext cx="382043" cy="583560"/>
            </a:xfrm>
            <a:prstGeom prst="line">
              <a:avLst/>
            </a:prstGeom>
            <a:solidFill>
              <a:schemeClr val="accent1"/>
            </a:solidFill>
            <a:ln w="88900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2" name="Oval 61"/>
            <p:cNvSpPr/>
            <p:nvPr/>
          </p:nvSpPr>
          <p:spPr bwMode="auto">
            <a:xfrm>
              <a:off x="9334138" y="3115708"/>
              <a:ext cx="311143" cy="306372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innerShdw blurRad="63500" dist="50800" dir="2700000">
                <a:prstClr val="black">
                  <a:alpha val="50000"/>
                </a:prstClr>
              </a:innerShdw>
            </a:effectLst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3" name="Freeform 62"/>
            <p:cNvSpPr/>
            <p:nvPr/>
          </p:nvSpPr>
          <p:spPr bwMode="auto">
            <a:xfrm rot="1841421" flipH="1" flipV="1">
              <a:off x="9656413" y="3525246"/>
              <a:ext cx="791187" cy="215164"/>
            </a:xfrm>
            <a:custGeom>
              <a:avLst/>
              <a:gdLst>
                <a:gd name="connsiteX0" fmla="*/ 0 w 8276492"/>
                <a:gd name="connsiteY0" fmla="*/ 1444033 h 2780467"/>
                <a:gd name="connsiteX1" fmla="*/ 1289538 w 8276492"/>
                <a:gd name="connsiteY1" fmla="*/ 37263 h 2780467"/>
                <a:gd name="connsiteX2" fmla="*/ 4103077 w 8276492"/>
                <a:gd name="connsiteY2" fmla="*/ 2780463 h 2780467"/>
                <a:gd name="connsiteX3" fmla="*/ 6893169 w 8276492"/>
                <a:gd name="connsiteY3" fmla="*/ 60709 h 2780467"/>
                <a:gd name="connsiteX4" fmla="*/ 8276492 w 8276492"/>
                <a:gd name="connsiteY4" fmla="*/ 1373694 h 2780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76492" h="2780467">
                  <a:moveTo>
                    <a:pt x="0" y="1444033"/>
                  </a:moveTo>
                  <a:cubicBezTo>
                    <a:pt x="302846" y="629279"/>
                    <a:pt x="605692" y="-185475"/>
                    <a:pt x="1289538" y="37263"/>
                  </a:cubicBezTo>
                  <a:cubicBezTo>
                    <a:pt x="1973384" y="260001"/>
                    <a:pt x="3169139" y="2776555"/>
                    <a:pt x="4103077" y="2780463"/>
                  </a:cubicBezTo>
                  <a:cubicBezTo>
                    <a:pt x="5037015" y="2784371"/>
                    <a:pt x="6197600" y="295170"/>
                    <a:pt x="6893169" y="60709"/>
                  </a:cubicBezTo>
                  <a:cubicBezTo>
                    <a:pt x="7588738" y="-173752"/>
                    <a:pt x="7932615" y="599971"/>
                    <a:pt x="8276492" y="1373694"/>
                  </a:cubicBezTo>
                </a:path>
              </a:pathLst>
            </a:cu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0">
                  <a:srgbClr val="FFFF00"/>
                </a:gs>
                <a:gs pos="100000">
                  <a:srgbClr val="E64B3C"/>
                </a:gs>
              </a:gsLst>
              <a:path path="circle">
                <a:fillToRect l="50000" t="50000" r="50000" b="50000"/>
              </a:path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4" name="Freeform 63"/>
            <p:cNvSpPr/>
            <p:nvPr/>
          </p:nvSpPr>
          <p:spPr bwMode="auto">
            <a:xfrm rot="1841421">
              <a:off x="9948994" y="2886137"/>
              <a:ext cx="886321" cy="268781"/>
            </a:xfrm>
            <a:custGeom>
              <a:avLst/>
              <a:gdLst>
                <a:gd name="connsiteX0" fmla="*/ 0 w 8276492"/>
                <a:gd name="connsiteY0" fmla="*/ 1444033 h 2780467"/>
                <a:gd name="connsiteX1" fmla="*/ 1289538 w 8276492"/>
                <a:gd name="connsiteY1" fmla="*/ 37263 h 2780467"/>
                <a:gd name="connsiteX2" fmla="*/ 4103077 w 8276492"/>
                <a:gd name="connsiteY2" fmla="*/ 2780463 h 2780467"/>
                <a:gd name="connsiteX3" fmla="*/ 6893169 w 8276492"/>
                <a:gd name="connsiteY3" fmla="*/ 60709 h 2780467"/>
                <a:gd name="connsiteX4" fmla="*/ 8276492 w 8276492"/>
                <a:gd name="connsiteY4" fmla="*/ 1373694 h 2780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76492" h="2780467">
                  <a:moveTo>
                    <a:pt x="0" y="1444033"/>
                  </a:moveTo>
                  <a:cubicBezTo>
                    <a:pt x="302846" y="629279"/>
                    <a:pt x="605692" y="-185475"/>
                    <a:pt x="1289538" y="37263"/>
                  </a:cubicBezTo>
                  <a:cubicBezTo>
                    <a:pt x="1973384" y="260001"/>
                    <a:pt x="3169139" y="2776555"/>
                    <a:pt x="4103077" y="2780463"/>
                  </a:cubicBezTo>
                  <a:cubicBezTo>
                    <a:pt x="5037015" y="2784371"/>
                    <a:pt x="6197600" y="295170"/>
                    <a:pt x="6893169" y="60709"/>
                  </a:cubicBezTo>
                  <a:cubicBezTo>
                    <a:pt x="7588738" y="-173752"/>
                    <a:pt x="7932615" y="599971"/>
                    <a:pt x="8276492" y="1373694"/>
                  </a:cubicBezTo>
                </a:path>
              </a:pathLst>
            </a:custGeom>
            <a:gradFill flip="none" rotWithShape="1">
              <a:gsLst>
                <a:gs pos="0">
                  <a:srgbClr val="FFFF00"/>
                </a:gs>
                <a:gs pos="0">
                  <a:srgbClr val="FFFF00"/>
                </a:gs>
                <a:gs pos="100000">
                  <a:srgbClr val="E64B3C"/>
                </a:gs>
              </a:gsLst>
              <a:path path="circle">
                <a:fillToRect l="50000" t="50000" r="50000" b="50000"/>
              </a:path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65" name="Straight Connector 64"/>
            <p:cNvCxnSpPr/>
            <p:nvPr/>
          </p:nvCxnSpPr>
          <p:spPr bwMode="auto">
            <a:xfrm>
              <a:off x="10447103" y="3865387"/>
              <a:ext cx="498683" cy="297258"/>
            </a:xfrm>
            <a:prstGeom prst="line">
              <a:avLst/>
            </a:prstGeom>
            <a:solidFill>
              <a:schemeClr val="accent1"/>
            </a:solidFill>
            <a:ln w="88900" cap="flat" cmpd="sng" algn="ctr">
              <a:gradFill flip="none" rotWithShape="1">
                <a:gsLst>
                  <a:gs pos="0">
                    <a:srgbClr val="FFFF00"/>
                  </a:gs>
                  <a:gs pos="100000">
                    <a:srgbClr val="FF0000"/>
                  </a:gs>
                </a:gsLst>
                <a:path path="circle">
                  <a:fillToRect l="50000" t="50000" r="50000" b="50000"/>
                </a:path>
                <a:tileRect/>
              </a:gra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6" name="Straight Connector 65"/>
            <p:cNvCxnSpPr/>
            <p:nvPr/>
          </p:nvCxnSpPr>
          <p:spPr bwMode="auto">
            <a:xfrm flipH="1" flipV="1">
              <a:off x="11118626" y="3189303"/>
              <a:ext cx="39663" cy="427055"/>
            </a:xfrm>
            <a:prstGeom prst="line">
              <a:avLst/>
            </a:prstGeom>
            <a:solidFill>
              <a:schemeClr val="accent1"/>
            </a:solidFill>
            <a:ln w="889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7" name="Freeform 66"/>
            <p:cNvSpPr/>
            <p:nvPr/>
          </p:nvSpPr>
          <p:spPr bwMode="auto">
            <a:xfrm rot="12468018">
              <a:off x="10237942" y="4832871"/>
              <a:ext cx="326252" cy="256847"/>
            </a:xfrm>
            <a:custGeom>
              <a:avLst/>
              <a:gdLst>
                <a:gd name="connsiteX0" fmla="*/ 92887 w 379399"/>
                <a:gd name="connsiteY0" fmla="*/ 353568 h 353568"/>
                <a:gd name="connsiteX1" fmla="*/ 208711 w 379399"/>
                <a:gd name="connsiteY1" fmla="*/ 304800 h 353568"/>
                <a:gd name="connsiteX2" fmla="*/ 1447 w 379399"/>
                <a:gd name="connsiteY2" fmla="*/ 268224 h 353568"/>
                <a:gd name="connsiteX3" fmla="*/ 111175 w 379399"/>
                <a:gd name="connsiteY3" fmla="*/ 188976 h 353568"/>
                <a:gd name="connsiteX4" fmla="*/ 379399 w 379399"/>
                <a:gd name="connsiteY4" fmla="*/ 0 h 353568"/>
                <a:gd name="connsiteX0" fmla="*/ 92887 w 210940"/>
                <a:gd name="connsiteY0" fmla="*/ 164592 h 164592"/>
                <a:gd name="connsiteX1" fmla="*/ 208711 w 210940"/>
                <a:gd name="connsiteY1" fmla="*/ 115824 h 164592"/>
                <a:gd name="connsiteX2" fmla="*/ 1447 w 210940"/>
                <a:gd name="connsiteY2" fmla="*/ 79248 h 164592"/>
                <a:gd name="connsiteX3" fmla="*/ 111175 w 210940"/>
                <a:gd name="connsiteY3" fmla="*/ 0 h 1645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0940" h="164592">
                  <a:moveTo>
                    <a:pt x="92887" y="164592"/>
                  </a:moveTo>
                  <a:cubicBezTo>
                    <a:pt x="158419" y="147320"/>
                    <a:pt x="223951" y="130048"/>
                    <a:pt x="208711" y="115824"/>
                  </a:cubicBezTo>
                  <a:cubicBezTo>
                    <a:pt x="193471" y="101600"/>
                    <a:pt x="17703" y="98552"/>
                    <a:pt x="1447" y="79248"/>
                  </a:cubicBezTo>
                  <a:cubicBezTo>
                    <a:pt x="-14809" y="59944"/>
                    <a:pt x="111175" y="0"/>
                    <a:pt x="111175" y="0"/>
                  </a:cubicBezTo>
                </a:path>
              </a:pathLst>
            </a:custGeom>
            <a:noFill/>
            <a:ln w="952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703763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cs typeface="Arial"/>
              </a:endParaRPr>
            </a:p>
          </p:txBody>
        </p:sp>
        <p:sp>
          <p:nvSpPr>
            <p:cNvPr id="68" name="Flowchart: Delay 67"/>
            <p:cNvSpPr/>
            <p:nvPr/>
          </p:nvSpPr>
          <p:spPr bwMode="auto">
            <a:xfrm rot="7068018">
              <a:off x="10353421" y="4468463"/>
              <a:ext cx="397672" cy="420952"/>
            </a:xfrm>
            <a:prstGeom prst="flowChartDelay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sx="102000" sy="102000" algn="tl" rotWithShape="0">
                <a:prstClr val="black">
                  <a:alpha val="13000"/>
                </a:prstClr>
              </a:outerShdw>
            </a:effectLst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9" name="Freeform 68"/>
            <p:cNvSpPr/>
            <p:nvPr/>
          </p:nvSpPr>
          <p:spPr bwMode="auto">
            <a:xfrm rot="17968048">
              <a:off x="10640281" y="3158732"/>
              <a:ext cx="334687" cy="118704"/>
            </a:xfrm>
            <a:custGeom>
              <a:avLst/>
              <a:gdLst>
                <a:gd name="connsiteX0" fmla="*/ 505091 w 6543234"/>
                <a:gd name="connsiteY0" fmla="*/ 16630 h 1925400"/>
                <a:gd name="connsiteX1" fmla="*/ 550811 w 6543234"/>
                <a:gd name="connsiteY1" fmla="*/ 1693030 h 1925400"/>
                <a:gd name="connsiteX2" fmla="*/ 6037211 w 6543234"/>
                <a:gd name="connsiteY2" fmla="*/ 1738750 h 1925400"/>
                <a:gd name="connsiteX3" fmla="*/ 5991491 w 6543234"/>
                <a:gd name="connsiteY3" fmla="*/ 77590 h 1925400"/>
                <a:gd name="connsiteX4" fmla="*/ 3324491 w 6543234"/>
                <a:gd name="connsiteY4" fmla="*/ 793870 h 1925400"/>
                <a:gd name="connsiteX5" fmla="*/ 505091 w 6543234"/>
                <a:gd name="connsiteY5" fmla="*/ 16630 h 1925400"/>
                <a:gd name="connsiteX0" fmla="*/ 505091 w 6543234"/>
                <a:gd name="connsiteY0" fmla="*/ 16630 h 1925400"/>
                <a:gd name="connsiteX1" fmla="*/ 550811 w 6543234"/>
                <a:gd name="connsiteY1" fmla="*/ 1693030 h 1925400"/>
                <a:gd name="connsiteX2" fmla="*/ 6037211 w 6543234"/>
                <a:gd name="connsiteY2" fmla="*/ 1738750 h 1925400"/>
                <a:gd name="connsiteX3" fmla="*/ 5991491 w 6543234"/>
                <a:gd name="connsiteY3" fmla="*/ 77590 h 1925400"/>
                <a:gd name="connsiteX4" fmla="*/ 3324491 w 6543234"/>
                <a:gd name="connsiteY4" fmla="*/ 793870 h 1925400"/>
                <a:gd name="connsiteX5" fmla="*/ 505091 w 6543234"/>
                <a:gd name="connsiteY5" fmla="*/ 16630 h 1925400"/>
                <a:gd name="connsiteX0" fmla="*/ 505091 w 6543234"/>
                <a:gd name="connsiteY0" fmla="*/ 16630 h 1925400"/>
                <a:gd name="connsiteX1" fmla="*/ 550811 w 6543234"/>
                <a:gd name="connsiteY1" fmla="*/ 1693030 h 1925400"/>
                <a:gd name="connsiteX2" fmla="*/ 6037211 w 6543234"/>
                <a:gd name="connsiteY2" fmla="*/ 1738750 h 1925400"/>
                <a:gd name="connsiteX3" fmla="*/ 5991491 w 6543234"/>
                <a:gd name="connsiteY3" fmla="*/ 77590 h 1925400"/>
                <a:gd name="connsiteX4" fmla="*/ 3324491 w 6543234"/>
                <a:gd name="connsiteY4" fmla="*/ 793870 h 1925400"/>
                <a:gd name="connsiteX5" fmla="*/ 505091 w 6543234"/>
                <a:gd name="connsiteY5" fmla="*/ 16630 h 1925400"/>
                <a:gd name="connsiteX0" fmla="*/ 505091 w 6543234"/>
                <a:gd name="connsiteY0" fmla="*/ 16630 h 1925400"/>
                <a:gd name="connsiteX1" fmla="*/ 550811 w 6543234"/>
                <a:gd name="connsiteY1" fmla="*/ 1693030 h 1925400"/>
                <a:gd name="connsiteX2" fmla="*/ 6037211 w 6543234"/>
                <a:gd name="connsiteY2" fmla="*/ 1738750 h 1925400"/>
                <a:gd name="connsiteX3" fmla="*/ 5991491 w 6543234"/>
                <a:gd name="connsiteY3" fmla="*/ 77590 h 1925400"/>
                <a:gd name="connsiteX4" fmla="*/ 3324491 w 6543234"/>
                <a:gd name="connsiteY4" fmla="*/ 793870 h 1925400"/>
                <a:gd name="connsiteX5" fmla="*/ 505091 w 6543234"/>
                <a:gd name="connsiteY5" fmla="*/ 16630 h 1925400"/>
                <a:gd name="connsiteX0" fmla="*/ 505091 w 6543234"/>
                <a:gd name="connsiteY0" fmla="*/ 16630 h 1925400"/>
                <a:gd name="connsiteX1" fmla="*/ 550811 w 6543234"/>
                <a:gd name="connsiteY1" fmla="*/ 1693030 h 1925400"/>
                <a:gd name="connsiteX2" fmla="*/ 6037211 w 6543234"/>
                <a:gd name="connsiteY2" fmla="*/ 1738750 h 1925400"/>
                <a:gd name="connsiteX3" fmla="*/ 5991491 w 6543234"/>
                <a:gd name="connsiteY3" fmla="*/ 77590 h 1925400"/>
                <a:gd name="connsiteX4" fmla="*/ 3324491 w 6543234"/>
                <a:gd name="connsiteY4" fmla="*/ 793870 h 1925400"/>
                <a:gd name="connsiteX5" fmla="*/ 505091 w 6543234"/>
                <a:gd name="connsiteY5" fmla="*/ 16630 h 1925400"/>
                <a:gd name="connsiteX0" fmla="*/ 505091 w 6543234"/>
                <a:gd name="connsiteY0" fmla="*/ 16630 h 1925400"/>
                <a:gd name="connsiteX1" fmla="*/ 550811 w 6543234"/>
                <a:gd name="connsiteY1" fmla="*/ 1693030 h 1925400"/>
                <a:gd name="connsiteX2" fmla="*/ 6037211 w 6543234"/>
                <a:gd name="connsiteY2" fmla="*/ 1738750 h 1925400"/>
                <a:gd name="connsiteX3" fmla="*/ 5991491 w 6543234"/>
                <a:gd name="connsiteY3" fmla="*/ 77590 h 1925400"/>
                <a:gd name="connsiteX4" fmla="*/ 3324491 w 6543234"/>
                <a:gd name="connsiteY4" fmla="*/ 793870 h 1925400"/>
                <a:gd name="connsiteX5" fmla="*/ 505091 w 6543234"/>
                <a:gd name="connsiteY5" fmla="*/ 16630 h 1925400"/>
                <a:gd name="connsiteX0" fmla="*/ 505091 w 6543234"/>
                <a:gd name="connsiteY0" fmla="*/ 16630 h 1925400"/>
                <a:gd name="connsiteX1" fmla="*/ 550811 w 6543234"/>
                <a:gd name="connsiteY1" fmla="*/ 1693030 h 1925400"/>
                <a:gd name="connsiteX2" fmla="*/ 6037211 w 6543234"/>
                <a:gd name="connsiteY2" fmla="*/ 1738750 h 1925400"/>
                <a:gd name="connsiteX3" fmla="*/ 5991491 w 6543234"/>
                <a:gd name="connsiteY3" fmla="*/ 77590 h 1925400"/>
                <a:gd name="connsiteX4" fmla="*/ 3324491 w 6543234"/>
                <a:gd name="connsiteY4" fmla="*/ 793870 h 1925400"/>
                <a:gd name="connsiteX5" fmla="*/ 505091 w 6543234"/>
                <a:gd name="connsiteY5" fmla="*/ 16630 h 1925400"/>
                <a:gd name="connsiteX0" fmla="*/ 205468 w 6243611"/>
                <a:gd name="connsiteY0" fmla="*/ 16630 h 1925400"/>
                <a:gd name="connsiteX1" fmla="*/ 251188 w 6243611"/>
                <a:gd name="connsiteY1" fmla="*/ 1693030 h 1925400"/>
                <a:gd name="connsiteX2" fmla="*/ 5737588 w 6243611"/>
                <a:gd name="connsiteY2" fmla="*/ 1738750 h 1925400"/>
                <a:gd name="connsiteX3" fmla="*/ 5691868 w 6243611"/>
                <a:gd name="connsiteY3" fmla="*/ 77590 h 1925400"/>
                <a:gd name="connsiteX4" fmla="*/ 3024868 w 6243611"/>
                <a:gd name="connsiteY4" fmla="*/ 793870 h 1925400"/>
                <a:gd name="connsiteX5" fmla="*/ 205468 w 6243611"/>
                <a:gd name="connsiteY5" fmla="*/ 16630 h 1925400"/>
                <a:gd name="connsiteX0" fmla="*/ 205468 w 6243611"/>
                <a:gd name="connsiteY0" fmla="*/ 16630 h 1853081"/>
                <a:gd name="connsiteX1" fmla="*/ 251188 w 6243611"/>
                <a:gd name="connsiteY1" fmla="*/ 1693030 h 1853081"/>
                <a:gd name="connsiteX2" fmla="*/ 5737588 w 6243611"/>
                <a:gd name="connsiteY2" fmla="*/ 1738750 h 1853081"/>
                <a:gd name="connsiteX3" fmla="*/ 5691868 w 6243611"/>
                <a:gd name="connsiteY3" fmla="*/ 77590 h 1853081"/>
                <a:gd name="connsiteX4" fmla="*/ 3024868 w 6243611"/>
                <a:gd name="connsiteY4" fmla="*/ 793870 h 1853081"/>
                <a:gd name="connsiteX5" fmla="*/ 205468 w 6243611"/>
                <a:gd name="connsiteY5" fmla="*/ 16630 h 1853081"/>
                <a:gd name="connsiteX0" fmla="*/ 205468 w 6243611"/>
                <a:gd name="connsiteY0" fmla="*/ 16550 h 1853001"/>
                <a:gd name="connsiteX1" fmla="*/ 251188 w 6243611"/>
                <a:gd name="connsiteY1" fmla="*/ 1692950 h 1853001"/>
                <a:gd name="connsiteX2" fmla="*/ 5737588 w 6243611"/>
                <a:gd name="connsiteY2" fmla="*/ 1738670 h 1853001"/>
                <a:gd name="connsiteX3" fmla="*/ 5691868 w 6243611"/>
                <a:gd name="connsiteY3" fmla="*/ 77510 h 1853001"/>
                <a:gd name="connsiteX4" fmla="*/ 3024868 w 6243611"/>
                <a:gd name="connsiteY4" fmla="*/ 793790 h 1853001"/>
                <a:gd name="connsiteX5" fmla="*/ 205468 w 6243611"/>
                <a:gd name="connsiteY5" fmla="*/ 16550 h 1853001"/>
                <a:gd name="connsiteX0" fmla="*/ 0 w 6038143"/>
                <a:gd name="connsiteY0" fmla="*/ 16550 h 1853001"/>
                <a:gd name="connsiteX1" fmla="*/ 45720 w 6038143"/>
                <a:gd name="connsiteY1" fmla="*/ 1692950 h 1853001"/>
                <a:gd name="connsiteX2" fmla="*/ 5532120 w 6038143"/>
                <a:gd name="connsiteY2" fmla="*/ 1738670 h 1853001"/>
                <a:gd name="connsiteX3" fmla="*/ 5486400 w 6038143"/>
                <a:gd name="connsiteY3" fmla="*/ 77510 h 1853001"/>
                <a:gd name="connsiteX4" fmla="*/ 2819400 w 6038143"/>
                <a:gd name="connsiteY4" fmla="*/ 793790 h 1853001"/>
                <a:gd name="connsiteX5" fmla="*/ 0 w 6038143"/>
                <a:gd name="connsiteY5" fmla="*/ 16550 h 1853001"/>
                <a:gd name="connsiteX0" fmla="*/ 0 w 6038143"/>
                <a:gd name="connsiteY0" fmla="*/ 720 h 1837171"/>
                <a:gd name="connsiteX1" fmla="*/ 45720 w 6038143"/>
                <a:gd name="connsiteY1" fmla="*/ 1677120 h 1837171"/>
                <a:gd name="connsiteX2" fmla="*/ 5532120 w 6038143"/>
                <a:gd name="connsiteY2" fmla="*/ 1722840 h 1837171"/>
                <a:gd name="connsiteX3" fmla="*/ 5486400 w 6038143"/>
                <a:gd name="connsiteY3" fmla="*/ 61680 h 1837171"/>
                <a:gd name="connsiteX4" fmla="*/ 2819400 w 6038143"/>
                <a:gd name="connsiteY4" fmla="*/ 777960 h 1837171"/>
                <a:gd name="connsiteX5" fmla="*/ 0 w 6038143"/>
                <a:gd name="connsiteY5" fmla="*/ 720 h 1837171"/>
                <a:gd name="connsiteX0" fmla="*/ 0 w 6038143"/>
                <a:gd name="connsiteY0" fmla="*/ 720 h 1722840"/>
                <a:gd name="connsiteX1" fmla="*/ 45720 w 6038143"/>
                <a:gd name="connsiteY1" fmla="*/ 1677120 h 1722840"/>
                <a:gd name="connsiteX2" fmla="*/ 5532120 w 6038143"/>
                <a:gd name="connsiteY2" fmla="*/ 1722840 h 1722840"/>
                <a:gd name="connsiteX3" fmla="*/ 5486400 w 6038143"/>
                <a:gd name="connsiteY3" fmla="*/ 61680 h 1722840"/>
                <a:gd name="connsiteX4" fmla="*/ 2819400 w 6038143"/>
                <a:gd name="connsiteY4" fmla="*/ 777960 h 1722840"/>
                <a:gd name="connsiteX5" fmla="*/ 0 w 6038143"/>
                <a:gd name="connsiteY5" fmla="*/ 720 h 1722840"/>
                <a:gd name="connsiteX0" fmla="*/ 0 w 5690829"/>
                <a:gd name="connsiteY0" fmla="*/ 720 h 1722840"/>
                <a:gd name="connsiteX1" fmla="*/ 45720 w 5690829"/>
                <a:gd name="connsiteY1" fmla="*/ 1677120 h 1722840"/>
                <a:gd name="connsiteX2" fmla="*/ 5532120 w 5690829"/>
                <a:gd name="connsiteY2" fmla="*/ 1722840 h 1722840"/>
                <a:gd name="connsiteX3" fmla="*/ 5486400 w 5690829"/>
                <a:gd name="connsiteY3" fmla="*/ 61680 h 1722840"/>
                <a:gd name="connsiteX4" fmla="*/ 2819400 w 5690829"/>
                <a:gd name="connsiteY4" fmla="*/ 777960 h 1722840"/>
                <a:gd name="connsiteX5" fmla="*/ 0 w 5690829"/>
                <a:gd name="connsiteY5" fmla="*/ 720 h 1722840"/>
                <a:gd name="connsiteX0" fmla="*/ 0 w 5690829"/>
                <a:gd name="connsiteY0" fmla="*/ 720 h 1722840"/>
                <a:gd name="connsiteX1" fmla="*/ 45720 w 5690829"/>
                <a:gd name="connsiteY1" fmla="*/ 1677120 h 1722840"/>
                <a:gd name="connsiteX2" fmla="*/ 5532120 w 5690829"/>
                <a:gd name="connsiteY2" fmla="*/ 1722840 h 1722840"/>
                <a:gd name="connsiteX3" fmla="*/ 5486400 w 5690829"/>
                <a:gd name="connsiteY3" fmla="*/ 61680 h 1722840"/>
                <a:gd name="connsiteX4" fmla="*/ 2819400 w 5690829"/>
                <a:gd name="connsiteY4" fmla="*/ 777960 h 1722840"/>
                <a:gd name="connsiteX5" fmla="*/ 0 w 5690829"/>
                <a:gd name="connsiteY5" fmla="*/ 720 h 1722840"/>
                <a:gd name="connsiteX0" fmla="*/ 0 w 5532120"/>
                <a:gd name="connsiteY0" fmla="*/ 720 h 1722840"/>
                <a:gd name="connsiteX1" fmla="*/ 45720 w 5532120"/>
                <a:gd name="connsiteY1" fmla="*/ 1677120 h 1722840"/>
                <a:gd name="connsiteX2" fmla="*/ 5532120 w 5532120"/>
                <a:gd name="connsiteY2" fmla="*/ 1722840 h 1722840"/>
                <a:gd name="connsiteX3" fmla="*/ 5486400 w 5532120"/>
                <a:gd name="connsiteY3" fmla="*/ 61680 h 1722840"/>
                <a:gd name="connsiteX4" fmla="*/ 2819400 w 5532120"/>
                <a:gd name="connsiteY4" fmla="*/ 777960 h 1722840"/>
                <a:gd name="connsiteX5" fmla="*/ 0 w 5532120"/>
                <a:gd name="connsiteY5" fmla="*/ 720 h 1722840"/>
                <a:gd name="connsiteX0" fmla="*/ 0 w 5532120"/>
                <a:gd name="connsiteY0" fmla="*/ 720 h 1722840"/>
                <a:gd name="connsiteX1" fmla="*/ 45720 w 5532120"/>
                <a:gd name="connsiteY1" fmla="*/ 1677120 h 1722840"/>
                <a:gd name="connsiteX2" fmla="*/ 5532120 w 5532120"/>
                <a:gd name="connsiteY2" fmla="*/ 1722840 h 1722840"/>
                <a:gd name="connsiteX3" fmla="*/ 5486400 w 5532120"/>
                <a:gd name="connsiteY3" fmla="*/ 61680 h 1722840"/>
                <a:gd name="connsiteX4" fmla="*/ 2819400 w 5532120"/>
                <a:gd name="connsiteY4" fmla="*/ 777960 h 1722840"/>
                <a:gd name="connsiteX5" fmla="*/ 0 w 5532120"/>
                <a:gd name="connsiteY5" fmla="*/ 720 h 1722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532120" h="1722840">
                  <a:moveTo>
                    <a:pt x="0" y="720"/>
                  </a:moveTo>
                  <a:cubicBezTo>
                    <a:pt x="86360" y="1628860"/>
                    <a:pt x="-7620" y="-27220"/>
                    <a:pt x="45720" y="1677120"/>
                  </a:cubicBezTo>
                  <a:cubicBezTo>
                    <a:pt x="5524500" y="1705060"/>
                    <a:pt x="68580" y="1656800"/>
                    <a:pt x="5532120" y="1722840"/>
                  </a:cubicBezTo>
                  <a:cubicBezTo>
                    <a:pt x="5494020" y="51520"/>
                    <a:pt x="5527040" y="1697440"/>
                    <a:pt x="5486400" y="61680"/>
                  </a:cubicBezTo>
                  <a:cubicBezTo>
                    <a:pt x="5262880" y="56600"/>
                    <a:pt x="3733800" y="788120"/>
                    <a:pt x="2819400" y="777960"/>
                  </a:cubicBezTo>
                  <a:cubicBezTo>
                    <a:pt x="1905000" y="767800"/>
                    <a:pt x="248920" y="-27220"/>
                    <a:pt x="0" y="72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0" name="Freeform 69"/>
            <p:cNvSpPr/>
            <p:nvPr/>
          </p:nvSpPr>
          <p:spPr bwMode="auto">
            <a:xfrm rot="17968048">
              <a:off x="10249636" y="3755955"/>
              <a:ext cx="334687" cy="118704"/>
            </a:xfrm>
            <a:custGeom>
              <a:avLst/>
              <a:gdLst>
                <a:gd name="connsiteX0" fmla="*/ 505091 w 6543234"/>
                <a:gd name="connsiteY0" fmla="*/ 16630 h 1925400"/>
                <a:gd name="connsiteX1" fmla="*/ 550811 w 6543234"/>
                <a:gd name="connsiteY1" fmla="*/ 1693030 h 1925400"/>
                <a:gd name="connsiteX2" fmla="*/ 6037211 w 6543234"/>
                <a:gd name="connsiteY2" fmla="*/ 1738750 h 1925400"/>
                <a:gd name="connsiteX3" fmla="*/ 5991491 w 6543234"/>
                <a:gd name="connsiteY3" fmla="*/ 77590 h 1925400"/>
                <a:gd name="connsiteX4" fmla="*/ 3324491 w 6543234"/>
                <a:gd name="connsiteY4" fmla="*/ 793870 h 1925400"/>
                <a:gd name="connsiteX5" fmla="*/ 505091 w 6543234"/>
                <a:gd name="connsiteY5" fmla="*/ 16630 h 1925400"/>
                <a:gd name="connsiteX0" fmla="*/ 505091 w 6543234"/>
                <a:gd name="connsiteY0" fmla="*/ 16630 h 1925400"/>
                <a:gd name="connsiteX1" fmla="*/ 550811 w 6543234"/>
                <a:gd name="connsiteY1" fmla="*/ 1693030 h 1925400"/>
                <a:gd name="connsiteX2" fmla="*/ 6037211 w 6543234"/>
                <a:gd name="connsiteY2" fmla="*/ 1738750 h 1925400"/>
                <a:gd name="connsiteX3" fmla="*/ 5991491 w 6543234"/>
                <a:gd name="connsiteY3" fmla="*/ 77590 h 1925400"/>
                <a:gd name="connsiteX4" fmla="*/ 3324491 w 6543234"/>
                <a:gd name="connsiteY4" fmla="*/ 793870 h 1925400"/>
                <a:gd name="connsiteX5" fmla="*/ 505091 w 6543234"/>
                <a:gd name="connsiteY5" fmla="*/ 16630 h 1925400"/>
                <a:gd name="connsiteX0" fmla="*/ 505091 w 6543234"/>
                <a:gd name="connsiteY0" fmla="*/ 16630 h 1925400"/>
                <a:gd name="connsiteX1" fmla="*/ 550811 w 6543234"/>
                <a:gd name="connsiteY1" fmla="*/ 1693030 h 1925400"/>
                <a:gd name="connsiteX2" fmla="*/ 6037211 w 6543234"/>
                <a:gd name="connsiteY2" fmla="*/ 1738750 h 1925400"/>
                <a:gd name="connsiteX3" fmla="*/ 5991491 w 6543234"/>
                <a:gd name="connsiteY3" fmla="*/ 77590 h 1925400"/>
                <a:gd name="connsiteX4" fmla="*/ 3324491 w 6543234"/>
                <a:gd name="connsiteY4" fmla="*/ 793870 h 1925400"/>
                <a:gd name="connsiteX5" fmla="*/ 505091 w 6543234"/>
                <a:gd name="connsiteY5" fmla="*/ 16630 h 1925400"/>
                <a:gd name="connsiteX0" fmla="*/ 505091 w 6543234"/>
                <a:gd name="connsiteY0" fmla="*/ 16630 h 1925400"/>
                <a:gd name="connsiteX1" fmla="*/ 550811 w 6543234"/>
                <a:gd name="connsiteY1" fmla="*/ 1693030 h 1925400"/>
                <a:gd name="connsiteX2" fmla="*/ 6037211 w 6543234"/>
                <a:gd name="connsiteY2" fmla="*/ 1738750 h 1925400"/>
                <a:gd name="connsiteX3" fmla="*/ 5991491 w 6543234"/>
                <a:gd name="connsiteY3" fmla="*/ 77590 h 1925400"/>
                <a:gd name="connsiteX4" fmla="*/ 3324491 w 6543234"/>
                <a:gd name="connsiteY4" fmla="*/ 793870 h 1925400"/>
                <a:gd name="connsiteX5" fmla="*/ 505091 w 6543234"/>
                <a:gd name="connsiteY5" fmla="*/ 16630 h 1925400"/>
                <a:gd name="connsiteX0" fmla="*/ 505091 w 6543234"/>
                <a:gd name="connsiteY0" fmla="*/ 16630 h 1925400"/>
                <a:gd name="connsiteX1" fmla="*/ 550811 w 6543234"/>
                <a:gd name="connsiteY1" fmla="*/ 1693030 h 1925400"/>
                <a:gd name="connsiteX2" fmla="*/ 6037211 w 6543234"/>
                <a:gd name="connsiteY2" fmla="*/ 1738750 h 1925400"/>
                <a:gd name="connsiteX3" fmla="*/ 5991491 w 6543234"/>
                <a:gd name="connsiteY3" fmla="*/ 77590 h 1925400"/>
                <a:gd name="connsiteX4" fmla="*/ 3324491 w 6543234"/>
                <a:gd name="connsiteY4" fmla="*/ 793870 h 1925400"/>
                <a:gd name="connsiteX5" fmla="*/ 505091 w 6543234"/>
                <a:gd name="connsiteY5" fmla="*/ 16630 h 1925400"/>
                <a:gd name="connsiteX0" fmla="*/ 505091 w 6543234"/>
                <a:gd name="connsiteY0" fmla="*/ 16630 h 1925400"/>
                <a:gd name="connsiteX1" fmla="*/ 550811 w 6543234"/>
                <a:gd name="connsiteY1" fmla="*/ 1693030 h 1925400"/>
                <a:gd name="connsiteX2" fmla="*/ 6037211 w 6543234"/>
                <a:gd name="connsiteY2" fmla="*/ 1738750 h 1925400"/>
                <a:gd name="connsiteX3" fmla="*/ 5991491 w 6543234"/>
                <a:gd name="connsiteY3" fmla="*/ 77590 h 1925400"/>
                <a:gd name="connsiteX4" fmla="*/ 3324491 w 6543234"/>
                <a:gd name="connsiteY4" fmla="*/ 793870 h 1925400"/>
                <a:gd name="connsiteX5" fmla="*/ 505091 w 6543234"/>
                <a:gd name="connsiteY5" fmla="*/ 16630 h 1925400"/>
                <a:gd name="connsiteX0" fmla="*/ 505091 w 6543234"/>
                <a:gd name="connsiteY0" fmla="*/ 16630 h 1925400"/>
                <a:gd name="connsiteX1" fmla="*/ 550811 w 6543234"/>
                <a:gd name="connsiteY1" fmla="*/ 1693030 h 1925400"/>
                <a:gd name="connsiteX2" fmla="*/ 6037211 w 6543234"/>
                <a:gd name="connsiteY2" fmla="*/ 1738750 h 1925400"/>
                <a:gd name="connsiteX3" fmla="*/ 5991491 w 6543234"/>
                <a:gd name="connsiteY3" fmla="*/ 77590 h 1925400"/>
                <a:gd name="connsiteX4" fmla="*/ 3324491 w 6543234"/>
                <a:gd name="connsiteY4" fmla="*/ 793870 h 1925400"/>
                <a:gd name="connsiteX5" fmla="*/ 505091 w 6543234"/>
                <a:gd name="connsiteY5" fmla="*/ 16630 h 1925400"/>
                <a:gd name="connsiteX0" fmla="*/ 205468 w 6243611"/>
                <a:gd name="connsiteY0" fmla="*/ 16630 h 1925400"/>
                <a:gd name="connsiteX1" fmla="*/ 251188 w 6243611"/>
                <a:gd name="connsiteY1" fmla="*/ 1693030 h 1925400"/>
                <a:gd name="connsiteX2" fmla="*/ 5737588 w 6243611"/>
                <a:gd name="connsiteY2" fmla="*/ 1738750 h 1925400"/>
                <a:gd name="connsiteX3" fmla="*/ 5691868 w 6243611"/>
                <a:gd name="connsiteY3" fmla="*/ 77590 h 1925400"/>
                <a:gd name="connsiteX4" fmla="*/ 3024868 w 6243611"/>
                <a:gd name="connsiteY4" fmla="*/ 793870 h 1925400"/>
                <a:gd name="connsiteX5" fmla="*/ 205468 w 6243611"/>
                <a:gd name="connsiteY5" fmla="*/ 16630 h 1925400"/>
                <a:gd name="connsiteX0" fmla="*/ 205468 w 6243611"/>
                <a:gd name="connsiteY0" fmla="*/ 16630 h 1853081"/>
                <a:gd name="connsiteX1" fmla="*/ 251188 w 6243611"/>
                <a:gd name="connsiteY1" fmla="*/ 1693030 h 1853081"/>
                <a:gd name="connsiteX2" fmla="*/ 5737588 w 6243611"/>
                <a:gd name="connsiteY2" fmla="*/ 1738750 h 1853081"/>
                <a:gd name="connsiteX3" fmla="*/ 5691868 w 6243611"/>
                <a:gd name="connsiteY3" fmla="*/ 77590 h 1853081"/>
                <a:gd name="connsiteX4" fmla="*/ 3024868 w 6243611"/>
                <a:gd name="connsiteY4" fmla="*/ 793870 h 1853081"/>
                <a:gd name="connsiteX5" fmla="*/ 205468 w 6243611"/>
                <a:gd name="connsiteY5" fmla="*/ 16630 h 1853081"/>
                <a:gd name="connsiteX0" fmla="*/ 205468 w 6243611"/>
                <a:gd name="connsiteY0" fmla="*/ 16550 h 1853001"/>
                <a:gd name="connsiteX1" fmla="*/ 251188 w 6243611"/>
                <a:gd name="connsiteY1" fmla="*/ 1692950 h 1853001"/>
                <a:gd name="connsiteX2" fmla="*/ 5737588 w 6243611"/>
                <a:gd name="connsiteY2" fmla="*/ 1738670 h 1853001"/>
                <a:gd name="connsiteX3" fmla="*/ 5691868 w 6243611"/>
                <a:gd name="connsiteY3" fmla="*/ 77510 h 1853001"/>
                <a:gd name="connsiteX4" fmla="*/ 3024868 w 6243611"/>
                <a:gd name="connsiteY4" fmla="*/ 793790 h 1853001"/>
                <a:gd name="connsiteX5" fmla="*/ 205468 w 6243611"/>
                <a:gd name="connsiteY5" fmla="*/ 16550 h 1853001"/>
                <a:gd name="connsiteX0" fmla="*/ 0 w 6038143"/>
                <a:gd name="connsiteY0" fmla="*/ 16550 h 1853001"/>
                <a:gd name="connsiteX1" fmla="*/ 45720 w 6038143"/>
                <a:gd name="connsiteY1" fmla="*/ 1692950 h 1853001"/>
                <a:gd name="connsiteX2" fmla="*/ 5532120 w 6038143"/>
                <a:gd name="connsiteY2" fmla="*/ 1738670 h 1853001"/>
                <a:gd name="connsiteX3" fmla="*/ 5486400 w 6038143"/>
                <a:gd name="connsiteY3" fmla="*/ 77510 h 1853001"/>
                <a:gd name="connsiteX4" fmla="*/ 2819400 w 6038143"/>
                <a:gd name="connsiteY4" fmla="*/ 793790 h 1853001"/>
                <a:gd name="connsiteX5" fmla="*/ 0 w 6038143"/>
                <a:gd name="connsiteY5" fmla="*/ 16550 h 1853001"/>
                <a:gd name="connsiteX0" fmla="*/ 0 w 6038143"/>
                <a:gd name="connsiteY0" fmla="*/ 720 h 1837171"/>
                <a:gd name="connsiteX1" fmla="*/ 45720 w 6038143"/>
                <a:gd name="connsiteY1" fmla="*/ 1677120 h 1837171"/>
                <a:gd name="connsiteX2" fmla="*/ 5532120 w 6038143"/>
                <a:gd name="connsiteY2" fmla="*/ 1722840 h 1837171"/>
                <a:gd name="connsiteX3" fmla="*/ 5486400 w 6038143"/>
                <a:gd name="connsiteY3" fmla="*/ 61680 h 1837171"/>
                <a:gd name="connsiteX4" fmla="*/ 2819400 w 6038143"/>
                <a:gd name="connsiteY4" fmla="*/ 777960 h 1837171"/>
                <a:gd name="connsiteX5" fmla="*/ 0 w 6038143"/>
                <a:gd name="connsiteY5" fmla="*/ 720 h 1837171"/>
                <a:gd name="connsiteX0" fmla="*/ 0 w 6038143"/>
                <a:gd name="connsiteY0" fmla="*/ 720 h 1722840"/>
                <a:gd name="connsiteX1" fmla="*/ 45720 w 6038143"/>
                <a:gd name="connsiteY1" fmla="*/ 1677120 h 1722840"/>
                <a:gd name="connsiteX2" fmla="*/ 5532120 w 6038143"/>
                <a:gd name="connsiteY2" fmla="*/ 1722840 h 1722840"/>
                <a:gd name="connsiteX3" fmla="*/ 5486400 w 6038143"/>
                <a:gd name="connsiteY3" fmla="*/ 61680 h 1722840"/>
                <a:gd name="connsiteX4" fmla="*/ 2819400 w 6038143"/>
                <a:gd name="connsiteY4" fmla="*/ 777960 h 1722840"/>
                <a:gd name="connsiteX5" fmla="*/ 0 w 6038143"/>
                <a:gd name="connsiteY5" fmla="*/ 720 h 1722840"/>
                <a:gd name="connsiteX0" fmla="*/ 0 w 5690829"/>
                <a:gd name="connsiteY0" fmla="*/ 720 h 1722840"/>
                <a:gd name="connsiteX1" fmla="*/ 45720 w 5690829"/>
                <a:gd name="connsiteY1" fmla="*/ 1677120 h 1722840"/>
                <a:gd name="connsiteX2" fmla="*/ 5532120 w 5690829"/>
                <a:gd name="connsiteY2" fmla="*/ 1722840 h 1722840"/>
                <a:gd name="connsiteX3" fmla="*/ 5486400 w 5690829"/>
                <a:gd name="connsiteY3" fmla="*/ 61680 h 1722840"/>
                <a:gd name="connsiteX4" fmla="*/ 2819400 w 5690829"/>
                <a:gd name="connsiteY4" fmla="*/ 777960 h 1722840"/>
                <a:gd name="connsiteX5" fmla="*/ 0 w 5690829"/>
                <a:gd name="connsiteY5" fmla="*/ 720 h 1722840"/>
                <a:gd name="connsiteX0" fmla="*/ 0 w 5690829"/>
                <a:gd name="connsiteY0" fmla="*/ 720 h 1722840"/>
                <a:gd name="connsiteX1" fmla="*/ 45720 w 5690829"/>
                <a:gd name="connsiteY1" fmla="*/ 1677120 h 1722840"/>
                <a:gd name="connsiteX2" fmla="*/ 5532120 w 5690829"/>
                <a:gd name="connsiteY2" fmla="*/ 1722840 h 1722840"/>
                <a:gd name="connsiteX3" fmla="*/ 5486400 w 5690829"/>
                <a:gd name="connsiteY3" fmla="*/ 61680 h 1722840"/>
                <a:gd name="connsiteX4" fmla="*/ 2819400 w 5690829"/>
                <a:gd name="connsiteY4" fmla="*/ 777960 h 1722840"/>
                <a:gd name="connsiteX5" fmla="*/ 0 w 5690829"/>
                <a:gd name="connsiteY5" fmla="*/ 720 h 1722840"/>
                <a:gd name="connsiteX0" fmla="*/ 0 w 5532120"/>
                <a:gd name="connsiteY0" fmla="*/ 720 h 1722840"/>
                <a:gd name="connsiteX1" fmla="*/ 45720 w 5532120"/>
                <a:gd name="connsiteY1" fmla="*/ 1677120 h 1722840"/>
                <a:gd name="connsiteX2" fmla="*/ 5532120 w 5532120"/>
                <a:gd name="connsiteY2" fmla="*/ 1722840 h 1722840"/>
                <a:gd name="connsiteX3" fmla="*/ 5486400 w 5532120"/>
                <a:gd name="connsiteY3" fmla="*/ 61680 h 1722840"/>
                <a:gd name="connsiteX4" fmla="*/ 2819400 w 5532120"/>
                <a:gd name="connsiteY4" fmla="*/ 777960 h 1722840"/>
                <a:gd name="connsiteX5" fmla="*/ 0 w 5532120"/>
                <a:gd name="connsiteY5" fmla="*/ 720 h 1722840"/>
                <a:gd name="connsiteX0" fmla="*/ 0 w 5532120"/>
                <a:gd name="connsiteY0" fmla="*/ 720 h 1722840"/>
                <a:gd name="connsiteX1" fmla="*/ 45720 w 5532120"/>
                <a:gd name="connsiteY1" fmla="*/ 1677120 h 1722840"/>
                <a:gd name="connsiteX2" fmla="*/ 5532120 w 5532120"/>
                <a:gd name="connsiteY2" fmla="*/ 1722840 h 1722840"/>
                <a:gd name="connsiteX3" fmla="*/ 5486400 w 5532120"/>
                <a:gd name="connsiteY3" fmla="*/ 61680 h 1722840"/>
                <a:gd name="connsiteX4" fmla="*/ 2819400 w 5532120"/>
                <a:gd name="connsiteY4" fmla="*/ 777960 h 1722840"/>
                <a:gd name="connsiteX5" fmla="*/ 0 w 5532120"/>
                <a:gd name="connsiteY5" fmla="*/ 720 h 1722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532120" h="1722840">
                  <a:moveTo>
                    <a:pt x="0" y="720"/>
                  </a:moveTo>
                  <a:cubicBezTo>
                    <a:pt x="86360" y="1628860"/>
                    <a:pt x="-7620" y="-27220"/>
                    <a:pt x="45720" y="1677120"/>
                  </a:cubicBezTo>
                  <a:cubicBezTo>
                    <a:pt x="5524500" y="1705060"/>
                    <a:pt x="68580" y="1656800"/>
                    <a:pt x="5532120" y="1722840"/>
                  </a:cubicBezTo>
                  <a:cubicBezTo>
                    <a:pt x="5494020" y="51520"/>
                    <a:pt x="5527040" y="1697440"/>
                    <a:pt x="5486400" y="61680"/>
                  </a:cubicBezTo>
                  <a:cubicBezTo>
                    <a:pt x="5262880" y="56600"/>
                    <a:pt x="3733800" y="788120"/>
                    <a:pt x="2819400" y="777960"/>
                  </a:cubicBezTo>
                  <a:cubicBezTo>
                    <a:pt x="1905000" y="767800"/>
                    <a:pt x="248920" y="-27220"/>
                    <a:pt x="0" y="72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71" name="Straight Connector 70"/>
            <p:cNvCxnSpPr/>
            <p:nvPr/>
          </p:nvCxnSpPr>
          <p:spPr bwMode="auto">
            <a:xfrm flipH="1">
              <a:off x="9251192" y="1495959"/>
              <a:ext cx="19505" cy="1287497"/>
            </a:xfrm>
            <a:prstGeom prst="line">
              <a:avLst/>
            </a:prstGeom>
            <a:solidFill>
              <a:schemeClr val="accent1"/>
            </a:solidFill>
            <a:ln w="88900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2" name="Oval 71"/>
            <p:cNvSpPr/>
            <p:nvPr/>
          </p:nvSpPr>
          <p:spPr bwMode="auto">
            <a:xfrm>
              <a:off x="9296371" y="2307331"/>
              <a:ext cx="311143" cy="306372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innerShdw blurRad="63500" dist="50800" dir="2700000">
                <a:prstClr val="black">
                  <a:alpha val="50000"/>
                </a:prstClr>
              </a:innerShdw>
            </a:effectLst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73" name="Straight Connector 72"/>
            <p:cNvCxnSpPr/>
            <p:nvPr/>
          </p:nvCxnSpPr>
          <p:spPr bwMode="auto">
            <a:xfrm flipH="1">
              <a:off x="9050000" y="2507494"/>
              <a:ext cx="382043" cy="583560"/>
            </a:xfrm>
            <a:prstGeom prst="line">
              <a:avLst/>
            </a:prstGeom>
            <a:solidFill>
              <a:schemeClr val="accent1"/>
            </a:solidFill>
            <a:ln w="88900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4" name="Oval 73"/>
            <p:cNvSpPr/>
            <p:nvPr/>
          </p:nvSpPr>
          <p:spPr bwMode="auto">
            <a:xfrm>
              <a:off x="8903503" y="2878636"/>
              <a:ext cx="311143" cy="306372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innerShdw blurRad="63500" dist="50800" dir="2700000">
                <a:prstClr val="black">
                  <a:alpha val="50000"/>
                </a:prstClr>
              </a:innerShdw>
            </a:effectLst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5" name="Rectangle 74"/>
            <p:cNvSpPr/>
            <p:nvPr/>
          </p:nvSpPr>
          <p:spPr bwMode="auto">
            <a:xfrm>
              <a:off x="8876537" y="4116129"/>
              <a:ext cx="988983" cy="75155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6" name="Rectangle 75"/>
            <p:cNvSpPr/>
            <p:nvPr/>
          </p:nvSpPr>
          <p:spPr bwMode="auto">
            <a:xfrm>
              <a:off x="8992163" y="4194174"/>
              <a:ext cx="757731" cy="59546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pic>
          <p:nvPicPr>
            <p:cNvPr id="77" name="Picture 6" descr="https://latex2png.com/pngs/80f9144341fa9a41772e03a765095212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40991" y="4362779"/>
              <a:ext cx="689127" cy="25825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78" name="Straight Connector 77"/>
            <p:cNvCxnSpPr>
              <a:stCxn id="75" idx="2"/>
            </p:cNvCxnSpPr>
            <p:nvPr/>
          </p:nvCxnSpPr>
          <p:spPr bwMode="auto">
            <a:xfrm flipH="1">
              <a:off x="9371028" y="4867686"/>
              <a:ext cx="0" cy="197401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9" name="Straight Connector 78"/>
            <p:cNvCxnSpPr>
              <a:stCxn id="67" idx="3"/>
            </p:cNvCxnSpPr>
            <p:nvPr/>
          </p:nvCxnSpPr>
          <p:spPr bwMode="auto">
            <a:xfrm flipH="1" flipV="1">
              <a:off x="9371029" y="5062495"/>
              <a:ext cx="961406" cy="834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0" name="Pentagon 79"/>
            <p:cNvSpPr/>
            <p:nvPr/>
          </p:nvSpPr>
          <p:spPr bwMode="auto">
            <a:xfrm rot="12708448">
              <a:off x="11266610" y="3528729"/>
              <a:ext cx="362223" cy="160157"/>
            </a:xfrm>
            <a:prstGeom prst="homePlate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pic>
          <p:nvPicPr>
            <p:cNvPr id="81" name="Picture 2" descr="https://latex2png.com/pngs/03c13b52bda0eb7361d33cf291604a47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577961">
              <a:off x="11379339" y="3580637"/>
              <a:ext cx="164647" cy="810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2" name="Pentagon 81"/>
            <p:cNvSpPr/>
            <p:nvPr/>
          </p:nvSpPr>
          <p:spPr bwMode="auto">
            <a:xfrm rot="12708448">
              <a:off x="11238995" y="4362682"/>
              <a:ext cx="362223" cy="160157"/>
            </a:xfrm>
            <a:prstGeom prst="homePlate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pic>
          <p:nvPicPr>
            <p:cNvPr id="83" name="Picture 2" descr="https://latex2png.com/pngs/03c13b52bda0eb7361d33cf291604a47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577961">
              <a:off x="11351723" y="4414591"/>
              <a:ext cx="164647" cy="810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4" name="Picture 4" descr="https://latex2png.com/pngs/54a30ffe1fad73fda5aa627ccb06737e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412024">
              <a:off x="9317431" y="3422246"/>
              <a:ext cx="86440" cy="607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5" name="Freeform 84"/>
            <p:cNvSpPr/>
            <p:nvPr/>
          </p:nvSpPr>
          <p:spPr bwMode="auto">
            <a:xfrm rot="10800000">
              <a:off x="9939923" y="2354701"/>
              <a:ext cx="95497" cy="168607"/>
            </a:xfrm>
            <a:custGeom>
              <a:avLst/>
              <a:gdLst>
                <a:gd name="connsiteX0" fmla="*/ 213360 w 220985"/>
                <a:gd name="connsiteY0" fmla="*/ 0 h 396240"/>
                <a:gd name="connsiteX1" fmla="*/ 7620 w 220985"/>
                <a:gd name="connsiteY1" fmla="*/ 99060 h 396240"/>
                <a:gd name="connsiteX2" fmla="*/ 220980 w 220985"/>
                <a:gd name="connsiteY2" fmla="*/ 228600 h 396240"/>
                <a:gd name="connsiteX3" fmla="*/ 0 w 220985"/>
                <a:gd name="connsiteY3" fmla="*/ 396240 h 3962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0985" h="396240">
                  <a:moveTo>
                    <a:pt x="213360" y="0"/>
                  </a:moveTo>
                  <a:cubicBezTo>
                    <a:pt x="109855" y="30480"/>
                    <a:pt x="6350" y="60960"/>
                    <a:pt x="7620" y="99060"/>
                  </a:cubicBezTo>
                  <a:cubicBezTo>
                    <a:pt x="8890" y="137160"/>
                    <a:pt x="222250" y="179070"/>
                    <a:pt x="220980" y="228600"/>
                  </a:cubicBezTo>
                  <a:cubicBezTo>
                    <a:pt x="219710" y="278130"/>
                    <a:pt x="109855" y="337185"/>
                    <a:pt x="0" y="396240"/>
                  </a:cubicBezTo>
                </a:path>
              </a:pathLst>
            </a:cu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triangl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6" name="Freeform 85"/>
            <p:cNvSpPr/>
            <p:nvPr/>
          </p:nvSpPr>
          <p:spPr bwMode="auto">
            <a:xfrm rot="6458038">
              <a:off x="9358346" y="2126588"/>
              <a:ext cx="94033" cy="188356"/>
            </a:xfrm>
            <a:custGeom>
              <a:avLst/>
              <a:gdLst>
                <a:gd name="connsiteX0" fmla="*/ 213360 w 220985"/>
                <a:gd name="connsiteY0" fmla="*/ 0 h 396240"/>
                <a:gd name="connsiteX1" fmla="*/ 7620 w 220985"/>
                <a:gd name="connsiteY1" fmla="*/ 99060 h 396240"/>
                <a:gd name="connsiteX2" fmla="*/ 220980 w 220985"/>
                <a:gd name="connsiteY2" fmla="*/ 228600 h 396240"/>
                <a:gd name="connsiteX3" fmla="*/ 0 w 220985"/>
                <a:gd name="connsiteY3" fmla="*/ 396240 h 3962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0985" h="396240">
                  <a:moveTo>
                    <a:pt x="213360" y="0"/>
                  </a:moveTo>
                  <a:cubicBezTo>
                    <a:pt x="109855" y="30480"/>
                    <a:pt x="6350" y="60960"/>
                    <a:pt x="7620" y="99060"/>
                  </a:cubicBezTo>
                  <a:cubicBezTo>
                    <a:pt x="8890" y="137160"/>
                    <a:pt x="222250" y="179070"/>
                    <a:pt x="220980" y="228600"/>
                  </a:cubicBezTo>
                  <a:cubicBezTo>
                    <a:pt x="219710" y="278130"/>
                    <a:pt x="109855" y="337185"/>
                    <a:pt x="0" y="396240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7" name="Freeform 86"/>
            <p:cNvSpPr/>
            <p:nvPr/>
          </p:nvSpPr>
          <p:spPr bwMode="auto">
            <a:xfrm rot="13257920">
              <a:off x="9805792" y="3162714"/>
              <a:ext cx="95497" cy="168607"/>
            </a:xfrm>
            <a:custGeom>
              <a:avLst/>
              <a:gdLst>
                <a:gd name="connsiteX0" fmla="*/ 213360 w 220985"/>
                <a:gd name="connsiteY0" fmla="*/ 0 h 396240"/>
                <a:gd name="connsiteX1" fmla="*/ 7620 w 220985"/>
                <a:gd name="connsiteY1" fmla="*/ 99060 h 396240"/>
                <a:gd name="connsiteX2" fmla="*/ 220980 w 220985"/>
                <a:gd name="connsiteY2" fmla="*/ 228600 h 396240"/>
                <a:gd name="connsiteX3" fmla="*/ 0 w 220985"/>
                <a:gd name="connsiteY3" fmla="*/ 396240 h 3962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0985" h="396240">
                  <a:moveTo>
                    <a:pt x="213360" y="0"/>
                  </a:moveTo>
                  <a:cubicBezTo>
                    <a:pt x="109855" y="30480"/>
                    <a:pt x="6350" y="60960"/>
                    <a:pt x="7620" y="99060"/>
                  </a:cubicBezTo>
                  <a:cubicBezTo>
                    <a:pt x="8890" y="137160"/>
                    <a:pt x="222250" y="179070"/>
                    <a:pt x="220980" y="228600"/>
                  </a:cubicBezTo>
                  <a:cubicBezTo>
                    <a:pt x="219710" y="278130"/>
                    <a:pt x="109855" y="337185"/>
                    <a:pt x="0" y="396240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pic>
          <p:nvPicPr>
            <p:cNvPr id="88" name="Picture 8" descr="https://latex2png.com/pngs/c4d851c3dd416cdfe54513d2b8a8fd25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27863" y="2074994"/>
              <a:ext cx="153986" cy="785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9" name="Picture 8" descr="https://latex2png.com/pngs/c4d851c3dd416cdfe54513d2b8a8fd25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70738" y="3203980"/>
              <a:ext cx="153986" cy="785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0" name="TextBox 89"/>
                <p:cNvSpPr txBox="1"/>
                <p:nvPr/>
              </p:nvSpPr>
              <p:spPr>
                <a:xfrm>
                  <a:off x="10036474" y="2198806"/>
                  <a:ext cx="187314" cy="16981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𝛾</m:t>
                            </m:r>
                          </m:e>
                          <m:sub>
                            <m:r>
                              <a:rPr lang="it-IT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𝑖𝑗</m:t>
                            </m:r>
                          </m:sub>
                        </m:sSub>
                      </m:oMath>
                    </m:oMathPara>
                  </a14:m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90" name="TextBox 8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036474" y="2198806"/>
                  <a:ext cx="187314" cy="169817"/>
                </a:xfrm>
                <a:prstGeom prst="rect">
                  <a:avLst/>
                </a:prstGeom>
                <a:blipFill>
                  <a:blip r:embed="rId6"/>
                  <a:stretch>
                    <a:fillRect l="-41935" r="-77419" b="-12142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91" name="Straight Connector 90"/>
            <p:cNvCxnSpPr/>
            <p:nvPr/>
          </p:nvCxnSpPr>
          <p:spPr bwMode="auto">
            <a:xfrm flipH="1" flipV="1">
              <a:off x="10955230" y="3964380"/>
              <a:ext cx="39663" cy="427055"/>
            </a:xfrm>
            <a:prstGeom prst="line">
              <a:avLst/>
            </a:prstGeom>
            <a:solidFill>
              <a:schemeClr val="accent1"/>
            </a:solidFill>
            <a:ln w="889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2" name="Straight Arrow Connector 91"/>
            <p:cNvCxnSpPr/>
            <p:nvPr/>
          </p:nvCxnSpPr>
          <p:spPr bwMode="auto">
            <a:xfrm>
              <a:off x="9040991" y="3020528"/>
              <a:ext cx="439644" cy="248366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3" name="TextBox 92"/>
                <p:cNvSpPr txBox="1"/>
                <p:nvPr/>
              </p:nvSpPr>
              <p:spPr>
                <a:xfrm rot="1754623">
                  <a:off x="9099279" y="3235722"/>
                  <a:ext cx="114355" cy="15715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93" name="TextBox 9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754623">
                  <a:off x="9099279" y="3235722"/>
                  <a:ext cx="114355" cy="157157"/>
                </a:xfrm>
                <a:prstGeom prst="rect">
                  <a:avLst/>
                </a:prstGeom>
                <a:blipFill>
                  <a:blip r:embed="rId7"/>
                  <a:stretch>
                    <a:fillRect l="-76667" t="-15152" r="-46667" b="-8484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4" name="Freeform 93"/>
            <p:cNvSpPr/>
            <p:nvPr/>
          </p:nvSpPr>
          <p:spPr bwMode="auto">
            <a:xfrm>
              <a:off x="8954069" y="2546048"/>
              <a:ext cx="212004" cy="671184"/>
            </a:xfrm>
            <a:custGeom>
              <a:avLst/>
              <a:gdLst>
                <a:gd name="connsiteX0" fmla="*/ 0 w 1838960"/>
                <a:gd name="connsiteY0" fmla="*/ 1076987 h 1076987"/>
                <a:gd name="connsiteX1" fmla="*/ 386080 w 1838960"/>
                <a:gd name="connsiteY1" fmla="*/ 894107 h 1076987"/>
                <a:gd name="connsiteX2" fmla="*/ 894080 w 1838960"/>
                <a:gd name="connsiteY2" fmla="*/ 27 h 1076987"/>
                <a:gd name="connsiteX3" fmla="*/ 1391920 w 1838960"/>
                <a:gd name="connsiteY3" fmla="*/ 863627 h 1076987"/>
                <a:gd name="connsiteX4" fmla="*/ 1838960 w 1838960"/>
                <a:gd name="connsiteY4" fmla="*/ 1066827 h 10769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38960" h="1076987">
                  <a:moveTo>
                    <a:pt x="0" y="1076987"/>
                  </a:moveTo>
                  <a:cubicBezTo>
                    <a:pt x="118533" y="1075293"/>
                    <a:pt x="237067" y="1073600"/>
                    <a:pt x="386080" y="894107"/>
                  </a:cubicBezTo>
                  <a:cubicBezTo>
                    <a:pt x="535093" y="714614"/>
                    <a:pt x="726440" y="5107"/>
                    <a:pt x="894080" y="27"/>
                  </a:cubicBezTo>
                  <a:cubicBezTo>
                    <a:pt x="1061720" y="-5053"/>
                    <a:pt x="1234440" y="685827"/>
                    <a:pt x="1391920" y="863627"/>
                  </a:cubicBezTo>
                  <a:cubicBezTo>
                    <a:pt x="1549400" y="1041427"/>
                    <a:pt x="1694180" y="1054127"/>
                    <a:pt x="1838960" y="1066827"/>
                  </a:cubicBezTo>
                </a:path>
              </a:pathLst>
            </a:custGeom>
            <a:solidFill>
              <a:schemeClr val="bg2">
                <a:alpha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451970" y="1809797"/>
            <a:ext cx="5339869" cy="1609928"/>
            <a:chOff x="452265" y="1898656"/>
            <a:chExt cx="5339869" cy="1609928"/>
          </a:xfrm>
        </p:grpSpPr>
        <p:sp>
          <p:nvSpPr>
            <p:cNvPr id="95" name="TextBox 94"/>
            <p:cNvSpPr txBox="1"/>
            <p:nvPr/>
          </p:nvSpPr>
          <p:spPr>
            <a:xfrm>
              <a:off x="510622" y="1898656"/>
              <a:ext cx="5281512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500" b="1" dirty="0" smtClean="0">
                  <a:solidFill>
                    <a:schemeClr val="bg1"/>
                  </a:solidFill>
                  <a:latin typeface="Montserrat" panose="020B0604020202020204" charset="0"/>
                </a:rPr>
                <a:t>REHEATING – Transient</a:t>
              </a:r>
              <a:endParaRPr lang="en-US" sz="2500" b="1" dirty="0">
                <a:solidFill>
                  <a:schemeClr val="bg1"/>
                </a:solidFill>
                <a:latin typeface="Montserrat" panose="020B0604020202020204" charset="0"/>
              </a:endParaRP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452265" y="2308255"/>
              <a:ext cx="386065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en-US" dirty="0" smtClean="0">
                  <a:solidFill>
                    <a:schemeClr val="bg1"/>
                  </a:solidFill>
                  <a:latin typeface="Montserrat" panose="020B0604020202020204" charset="0"/>
                </a:rPr>
                <a:t>Cool the system and then let it evolve for a time t &lt;&lt; relaxation time. Repeat N times to estimate the reheating rate  </a:t>
              </a:r>
              <a:endParaRPr lang="en-US" dirty="0">
                <a:solidFill>
                  <a:schemeClr val="bg1"/>
                </a:solidFill>
                <a:latin typeface="Montserrat" panose="020B0604020202020204" charset="0"/>
              </a:endParaRPr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5123033" y="1952013"/>
            <a:ext cx="2695323" cy="1339373"/>
            <a:chOff x="11289525" y="36588911"/>
            <a:chExt cx="3386962" cy="1683065"/>
          </a:xfrm>
        </p:grpSpPr>
        <p:pic>
          <p:nvPicPr>
            <p:cNvPr id="102" name="Picture 26" descr="https://latex2png.com/pngs/1600e3fc0dfcb7dd4c8bcbec2b7f8f2e.png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23687" y="36588911"/>
              <a:ext cx="3352800" cy="4381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03" name="Group 102"/>
            <p:cNvGrpSpPr/>
            <p:nvPr/>
          </p:nvGrpSpPr>
          <p:grpSpPr>
            <a:xfrm>
              <a:off x="11289525" y="37305887"/>
              <a:ext cx="944333" cy="966089"/>
              <a:chOff x="11762426" y="35004572"/>
              <a:chExt cx="760420" cy="793172"/>
            </a:xfrm>
          </p:grpSpPr>
          <p:sp>
            <p:nvSpPr>
              <p:cNvPr id="111" name="Freeform 110"/>
              <p:cNvSpPr/>
              <p:nvPr/>
            </p:nvSpPr>
            <p:spPr bwMode="auto">
              <a:xfrm rot="21436209">
                <a:off x="11762426" y="35004572"/>
                <a:ext cx="760420" cy="775504"/>
              </a:xfrm>
              <a:custGeom>
                <a:avLst/>
                <a:gdLst>
                  <a:gd name="connsiteX0" fmla="*/ 0 w 625033"/>
                  <a:gd name="connsiteY0" fmla="*/ 0 h 775504"/>
                  <a:gd name="connsiteX1" fmla="*/ 266218 w 625033"/>
                  <a:gd name="connsiteY1" fmla="*/ 775504 h 775504"/>
                  <a:gd name="connsiteX2" fmla="*/ 625033 w 625033"/>
                  <a:gd name="connsiteY2" fmla="*/ 0 h 775504"/>
                  <a:gd name="connsiteX3" fmla="*/ 625033 w 625033"/>
                  <a:gd name="connsiteY3" fmla="*/ 0 h 7755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25033" h="775504">
                    <a:moveTo>
                      <a:pt x="0" y="0"/>
                    </a:moveTo>
                    <a:cubicBezTo>
                      <a:pt x="81023" y="387752"/>
                      <a:pt x="162046" y="775504"/>
                      <a:pt x="266218" y="775504"/>
                    </a:cubicBezTo>
                    <a:cubicBezTo>
                      <a:pt x="370390" y="775504"/>
                      <a:pt x="625033" y="0"/>
                      <a:pt x="625033" y="0"/>
                    </a:cubicBezTo>
                    <a:lnTo>
                      <a:pt x="625033" y="0"/>
                    </a:lnTo>
                  </a:path>
                </a:pathLst>
              </a:cu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12" name="Freeform 111"/>
              <p:cNvSpPr/>
              <p:nvPr/>
            </p:nvSpPr>
            <p:spPr bwMode="auto">
              <a:xfrm>
                <a:off x="11853667" y="35108637"/>
                <a:ext cx="490588" cy="689107"/>
              </a:xfrm>
              <a:custGeom>
                <a:avLst/>
                <a:gdLst>
                  <a:gd name="connsiteX0" fmla="*/ 0 w 1838960"/>
                  <a:gd name="connsiteY0" fmla="*/ 1076987 h 1076987"/>
                  <a:gd name="connsiteX1" fmla="*/ 386080 w 1838960"/>
                  <a:gd name="connsiteY1" fmla="*/ 894107 h 1076987"/>
                  <a:gd name="connsiteX2" fmla="*/ 894080 w 1838960"/>
                  <a:gd name="connsiteY2" fmla="*/ 27 h 1076987"/>
                  <a:gd name="connsiteX3" fmla="*/ 1391920 w 1838960"/>
                  <a:gd name="connsiteY3" fmla="*/ 863627 h 1076987"/>
                  <a:gd name="connsiteX4" fmla="*/ 1838960 w 1838960"/>
                  <a:gd name="connsiteY4" fmla="*/ 1066827 h 10769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838960" h="1076987">
                    <a:moveTo>
                      <a:pt x="0" y="1076987"/>
                    </a:moveTo>
                    <a:cubicBezTo>
                      <a:pt x="118533" y="1075293"/>
                      <a:pt x="237067" y="1073600"/>
                      <a:pt x="386080" y="894107"/>
                    </a:cubicBezTo>
                    <a:cubicBezTo>
                      <a:pt x="535093" y="714614"/>
                      <a:pt x="726440" y="5107"/>
                      <a:pt x="894080" y="27"/>
                    </a:cubicBezTo>
                    <a:cubicBezTo>
                      <a:pt x="1061720" y="-5053"/>
                      <a:pt x="1234440" y="685827"/>
                      <a:pt x="1391920" y="863627"/>
                    </a:cubicBezTo>
                    <a:cubicBezTo>
                      <a:pt x="1549400" y="1041427"/>
                      <a:pt x="1694180" y="1054127"/>
                      <a:pt x="1838960" y="1066827"/>
                    </a:cubicBezTo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13" name="Oval 112"/>
              <p:cNvSpPr/>
              <p:nvPr/>
            </p:nvSpPr>
            <p:spPr bwMode="auto">
              <a:xfrm flipV="1">
                <a:off x="11958071" y="35484592"/>
                <a:ext cx="288000" cy="288000"/>
              </a:xfrm>
              <a:prstGeom prst="ellipse">
                <a:avLst/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104" name="Right Arrow 103"/>
            <p:cNvSpPr/>
            <p:nvPr/>
          </p:nvSpPr>
          <p:spPr bwMode="auto">
            <a:xfrm>
              <a:off x="12492240" y="37759571"/>
              <a:ext cx="458898" cy="237625"/>
            </a:xfrm>
            <a:prstGeom prst="rightArrow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105" name="Group 104"/>
            <p:cNvGrpSpPr/>
            <p:nvPr/>
          </p:nvGrpSpPr>
          <p:grpSpPr>
            <a:xfrm>
              <a:off x="13103351" y="37314722"/>
              <a:ext cx="1371192" cy="957254"/>
              <a:chOff x="13699122" y="35004571"/>
              <a:chExt cx="1213951" cy="775504"/>
            </a:xfrm>
          </p:grpSpPr>
          <p:grpSp>
            <p:nvGrpSpPr>
              <p:cNvPr id="106" name="Group 105"/>
              <p:cNvGrpSpPr/>
              <p:nvPr/>
            </p:nvGrpSpPr>
            <p:grpSpPr>
              <a:xfrm>
                <a:off x="13699122" y="35073287"/>
                <a:ext cx="1213951" cy="689107"/>
                <a:chOff x="16584639" y="37997525"/>
                <a:chExt cx="1213951" cy="689107"/>
              </a:xfrm>
            </p:grpSpPr>
            <p:sp>
              <p:nvSpPr>
                <p:cNvPr id="109" name="Freeform 108"/>
                <p:cNvSpPr/>
                <p:nvPr/>
              </p:nvSpPr>
              <p:spPr bwMode="auto">
                <a:xfrm>
                  <a:off x="16584639" y="37997525"/>
                  <a:ext cx="1213951" cy="689107"/>
                </a:xfrm>
                <a:custGeom>
                  <a:avLst/>
                  <a:gdLst>
                    <a:gd name="connsiteX0" fmla="*/ 0 w 1838960"/>
                    <a:gd name="connsiteY0" fmla="*/ 1076987 h 1076987"/>
                    <a:gd name="connsiteX1" fmla="*/ 386080 w 1838960"/>
                    <a:gd name="connsiteY1" fmla="*/ 894107 h 1076987"/>
                    <a:gd name="connsiteX2" fmla="*/ 894080 w 1838960"/>
                    <a:gd name="connsiteY2" fmla="*/ 27 h 1076987"/>
                    <a:gd name="connsiteX3" fmla="*/ 1391920 w 1838960"/>
                    <a:gd name="connsiteY3" fmla="*/ 863627 h 1076987"/>
                    <a:gd name="connsiteX4" fmla="*/ 1838960 w 1838960"/>
                    <a:gd name="connsiteY4" fmla="*/ 1066827 h 107698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838960" h="1076987">
                      <a:moveTo>
                        <a:pt x="0" y="1076987"/>
                      </a:moveTo>
                      <a:cubicBezTo>
                        <a:pt x="118533" y="1075293"/>
                        <a:pt x="237067" y="1073600"/>
                        <a:pt x="386080" y="894107"/>
                      </a:cubicBezTo>
                      <a:cubicBezTo>
                        <a:pt x="535093" y="714614"/>
                        <a:pt x="726440" y="5107"/>
                        <a:pt x="894080" y="27"/>
                      </a:cubicBezTo>
                      <a:cubicBezTo>
                        <a:pt x="1061720" y="-5053"/>
                        <a:pt x="1234440" y="685827"/>
                        <a:pt x="1391920" y="863627"/>
                      </a:cubicBezTo>
                      <a:cubicBezTo>
                        <a:pt x="1549400" y="1041427"/>
                        <a:pt x="1694180" y="1054127"/>
                        <a:pt x="1838960" y="1066827"/>
                      </a:cubicBezTo>
                    </a:path>
                  </a:pathLst>
                </a:custGeom>
                <a:solidFill>
                  <a:srgbClr val="ED8277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110" name="Freeform 109"/>
                <p:cNvSpPr/>
                <p:nvPr/>
              </p:nvSpPr>
              <p:spPr bwMode="auto">
                <a:xfrm>
                  <a:off x="16935260" y="37997525"/>
                  <a:ext cx="490588" cy="689107"/>
                </a:xfrm>
                <a:custGeom>
                  <a:avLst/>
                  <a:gdLst>
                    <a:gd name="connsiteX0" fmla="*/ 0 w 1838960"/>
                    <a:gd name="connsiteY0" fmla="*/ 1076987 h 1076987"/>
                    <a:gd name="connsiteX1" fmla="*/ 386080 w 1838960"/>
                    <a:gd name="connsiteY1" fmla="*/ 894107 h 1076987"/>
                    <a:gd name="connsiteX2" fmla="*/ 894080 w 1838960"/>
                    <a:gd name="connsiteY2" fmla="*/ 27 h 1076987"/>
                    <a:gd name="connsiteX3" fmla="*/ 1391920 w 1838960"/>
                    <a:gd name="connsiteY3" fmla="*/ 863627 h 1076987"/>
                    <a:gd name="connsiteX4" fmla="*/ 1838960 w 1838960"/>
                    <a:gd name="connsiteY4" fmla="*/ 1066827 h 107698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838960" h="1076987">
                      <a:moveTo>
                        <a:pt x="0" y="1076987"/>
                      </a:moveTo>
                      <a:cubicBezTo>
                        <a:pt x="118533" y="1075293"/>
                        <a:pt x="237067" y="1073600"/>
                        <a:pt x="386080" y="894107"/>
                      </a:cubicBezTo>
                      <a:cubicBezTo>
                        <a:pt x="535093" y="714614"/>
                        <a:pt x="726440" y="5107"/>
                        <a:pt x="894080" y="27"/>
                      </a:cubicBezTo>
                      <a:cubicBezTo>
                        <a:pt x="1061720" y="-5053"/>
                        <a:pt x="1234440" y="685827"/>
                        <a:pt x="1391920" y="863627"/>
                      </a:cubicBezTo>
                      <a:cubicBezTo>
                        <a:pt x="1549400" y="1041427"/>
                        <a:pt x="1694180" y="1054127"/>
                        <a:pt x="1838960" y="1066827"/>
                      </a:cubicBezTo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</p:grpSp>
          <p:sp>
            <p:nvSpPr>
              <p:cNvPr id="107" name="Freeform 106"/>
              <p:cNvSpPr/>
              <p:nvPr/>
            </p:nvSpPr>
            <p:spPr bwMode="auto">
              <a:xfrm rot="21436209">
                <a:off x="13929969" y="35004571"/>
                <a:ext cx="760420" cy="775504"/>
              </a:xfrm>
              <a:custGeom>
                <a:avLst/>
                <a:gdLst>
                  <a:gd name="connsiteX0" fmla="*/ 0 w 625033"/>
                  <a:gd name="connsiteY0" fmla="*/ 0 h 775504"/>
                  <a:gd name="connsiteX1" fmla="*/ 266218 w 625033"/>
                  <a:gd name="connsiteY1" fmla="*/ 775504 h 775504"/>
                  <a:gd name="connsiteX2" fmla="*/ 625033 w 625033"/>
                  <a:gd name="connsiteY2" fmla="*/ 0 h 775504"/>
                  <a:gd name="connsiteX3" fmla="*/ 625033 w 625033"/>
                  <a:gd name="connsiteY3" fmla="*/ 0 h 7755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25033" h="775504">
                    <a:moveTo>
                      <a:pt x="0" y="0"/>
                    </a:moveTo>
                    <a:cubicBezTo>
                      <a:pt x="81023" y="387752"/>
                      <a:pt x="162046" y="775504"/>
                      <a:pt x="266218" y="775504"/>
                    </a:cubicBezTo>
                    <a:cubicBezTo>
                      <a:pt x="370390" y="775504"/>
                      <a:pt x="625033" y="0"/>
                      <a:pt x="625033" y="0"/>
                    </a:cubicBezTo>
                    <a:lnTo>
                      <a:pt x="625033" y="0"/>
                    </a:lnTo>
                  </a:path>
                </a:pathLst>
              </a:cu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08" name="Oval 107"/>
              <p:cNvSpPr/>
              <p:nvPr/>
            </p:nvSpPr>
            <p:spPr bwMode="auto">
              <a:xfrm flipV="1">
                <a:off x="14162098" y="35484592"/>
                <a:ext cx="288000" cy="288000"/>
              </a:xfrm>
              <a:prstGeom prst="ellipse">
                <a:avLst/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</p:grpSp>
      <p:grpSp>
        <p:nvGrpSpPr>
          <p:cNvPr id="4" name="Group 3"/>
          <p:cNvGrpSpPr/>
          <p:nvPr/>
        </p:nvGrpSpPr>
        <p:grpSpPr>
          <a:xfrm>
            <a:off x="492646" y="3608807"/>
            <a:ext cx="4675578" cy="1620542"/>
            <a:chOff x="523890" y="3832267"/>
            <a:chExt cx="4675578" cy="1620542"/>
          </a:xfrm>
        </p:grpSpPr>
        <p:sp>
          <p:nvSpPr>
            <p:cNvPr id="99" name="TextBox 98"/>
            <p:cNvSpPr txBox="1"/>
            <p:nvPr/>
          </p:nvSpPr>
          <p:spPr>
            <a:xfrm>
              <a:off x="525545" y="3832267"/>
              <a:ext cx="4066088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500" b="1" dirty="0" smtClean="0">
                  <a:solidFill>
                    <a:schemeClr val="bg1"/>
                  </a:solidFill>
                  <a:latin typeface="Montserrat" panose="020B0604020202020204" charset="0"/>
                </a:rPr>
                <a:t>SPECTRUM </a:t>
              </a:r>
              <a:r>
                <a:rPr lang="en-US" sz="2500" b="1" dirty="0">
                  <a:solidFill>
                    <a:schemeClr val="bg1"/>
                  </a:solidFill>
                  <a:latin typeface="Montserrat" panose="020B0604020202020204" charset="0"/>
                </a:rPr>
                <a:t>– </a:t>
              </a:r>
              <a:r>
                <a:rPr lang="en-US" sz="2500" b="1" dirty="0" smtClean="0">
                  <a:solidFill>
                    <a:schemeClr val="bg1"/>
                  </a:solidFill>
                  <a:latin typeface="Montserrat" panose="020B0604020202020204" charset="0"/>
                </a:rPr>
                <a:t>Stationary  </a:t>
              </a:r>
              <a:endParaRPr lang="en-US" sz="2500" b="1" dirty="0">
                <a:solidFill>
                  <a:schemeClr val="bg1"/>
                </a:solidFill>
                <a:latin typeface="Montserrat" panose="020B0604020202020204" charset="0"/>
              </a:endParaRP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523890" y="4252480"/>
              <a:ext cx="467557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en-US" dirty="0" smtClean="0">
                  <a:solidFill>
                    <a:schemeClr val="bg1"/>
                  </a:solidFill>
                  <a:latin typeface="Montserrat" panose="020B0604020202020204" charset="0"/>
                </a:rPr>
                <a:t>Let the system equilibrate with the environment and estimate the DNS: gravitational noise appears as</a:t>
              </a:r>
            </a:p>
            <a:p>
              <a:pPr>
                <a:spcAft>
                  <a:spcPts val="0"/>
                </a:spcAft>
              </a:pPr>
              <a:r>
                <a:rPr lang="en-US" dirty="0" smtClean="0">
                  <a:solidFill>
                    <a:schemeClr val="bg1"/>
                  </a:solidFill>
                  <a:latin typeface="Montserrat" panose="020B0604020202020204" charset="0"/>
                </a:rPr>
                <a:t>an extra noise force  </a:t>
              </a:r>
              <a:endParaRPr lang="en-US" dirty="0">
                <a:solidFill>
                  <a:schemeClr val="bg1"/>
                </a:solidFill>
                <a:latin typeface="Montserrat" panose="020B0604020202020204" charset="0"/>
              </a:endParaRPr>
            </a:p>
          </p:txBody>
        </p:sp>
      </p:grpSp>
      <p:pic>
        <p:nvPicPr>
          <p:cNvPr id="101" name="Picture 10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506184" y="3896149"/>
            <a:ext cx="1878299" cy="1193569"/>
          </a:xfrm>
          <a:prstGeom prst="rect">
            <a:avLst/>
          </a:prstGeom>
          <a:ln>
            <a:noFill/>
          </a:ln>
          <a:effectLst>
            <a:outerShdw blurRad="63500" sx="108000" sy="108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90304" y="5496306"/>
            <a:ext cx="10261297" cy="1106936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4" name="TextBox 113"/>
              <p:cNvSpPr txBox="1"/>
              <p:nvPr/>
            </p:nvSpPr>
            <p:spPr>
              <a:xfrm>
                <a:off x="8783546" y="869724"/>
                <a:ext cx="4048155" cy="55765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type m:val="skw"/>
                          <m:ctrlPr>
                            <a:rPr lang="it-IT" sz="25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sz="25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𝑸</m:t>
                          </m:r>
                        </m:num>
                        <m:den>
                          <m:r>
                            <a:rPr lang="it-IT" sz="25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𝑻</m:t>
                          </m:r>
                        </m:den>
                      </m:f>
                      <m:r>
                        <a:rPr lang="it-IT" sz="2500" b="1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sSup>
                        <m:sSupPr>
                          <m:ctrlPr>
                            <a:rPr lang="it-IT" sz="25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25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𝟏𝟎</m:t>
                          </m:r>
                        </m:e>
                        <m:sup>
                          <m:r>
                            <a:rPr lang="it-IT" sz="25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𝟏𝟒</m:t>
                          </m:r>
                        </m:sup>
                      </m:sSup>
                      <m:sSup>
                        <m:sSupPr>
                          <m:ctrlPr>
                            <a:rPr lang="it-IT" sz="25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25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𝑲</m:t>
                          </m:r>
                        </m:e>
                        <m:sup>
                          <m:r>
                            <a:rPr lang="it-IT" sz="25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it-IT" sz="25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</m:oMath>
                  </m:oMathPara>
                </a14:m>
                <a:endParaRPr lang="en-US" sz="2500" b="1" dirty="0">
                  <a:solidFill>
                    <a:schemeClr val="bg1"/>
                  </a:solidFill>
                  <a:latin typeface="Montserrat" panose="020B0604020202020204" charset="0"/>
                </a:endParaRPr>
              </a:p>
            </p:txBody>
          </p:sp>
        </mc:Choice>
        <mc:Fallback xmlns="">
          <p:sp>
            <p:nvSpPr>
              <p:cNvPr id="114" name="TextBox 1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83546" y="869724"/>
                <a:ext cx="4048155" cy="55765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236759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ontserrat" panose="020B0604020202020204" charset="0"/>
              </a:rPr>
              <a:t>Thank you!</a:t>
            </a:r>
            <a:endParaRPr lang="en-US" dirty="0">
              <a:solidFill>
                <a:schemeClr val="bg1"/>
              </a:solidFill>
              <a:latin typeface="Montserrat" panose="020B060402020202020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10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Box 58"/>
          <p:cNvSpPr txBox="1"/>
          <p:nvPr/>
        </p:nvSpPr>
        <p:spPr>
          <a:xfrm>
            <a:off x="354344" y="3296184"/>
            <a:ext cx="28473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Montserrat" panose="020B0604020202020204" charset="0"/>
              </a:rPr>
              <a:t>Levels of interplay between quantum theory and gravity</a:t>
            </a:r>
            <a:endParaRPr lang="en-US" b="1" dirty="0">
              <a:solidFill>
                <a:schemeClr val="bg1"/>
              </a:solidFill>
              <a:latin typeface="Montserrat" panose="020B060402020202020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064643" y="1045529"/>
            <a:ext cx="41070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ontserrat" panose="020B0604020202020204" charset="0"/>
              </a:rPr>
              <a:t>Quantum systems in fields generated by classical sources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4064643" y="2346623"/>
            <a:ext cx="41070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ontserrat" panose="020B0604020202020204" charset="0"/>
              </a:rPr>
              <a:t>Quantum systems in fields generated by quantum sources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064643" y="3757849"/>
            <a:ext cx="41070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ontserrat" panose="020B0604020202020204" charset="0"/>
              </a:rPr>
              <a:t>On-shell graviton effects</a:t>
            </a:r>
            <a:endParaRPr lang="en-US" dirty="0">
              <a:solidFill>
                <a:schemeClr val="bg1"/>
              </a:solidFill>
              <a:latin typeface="Montserrat" panose="020B0604020202020204" charset="0"/>
            </a:endParaRP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Montserrat" panose="020B0604020202020204" charset="0"/>
              </a:rPr>
              <a:t>(tree level QFT)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064643" y="4948811"/>
            <a:ext cx="41070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ontserrat" panose="020B0604020202020204" charset="0"/>
              </a:rPr>
              <a:t>Radiative corrections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Montserrat" panose="020B0604020202020204" charset="0"/>
              </a:rPr>
              <a:t>(loops diagrams)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4064643" y="5972905"/>
            <a:ext cx="41070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ontserrat" panose="020B0604020202020204" charset="0"/>
              </a:rPr>
              <a:t>Exotic effects due to loops, strings </a:t>
            </a:r>
            <a:r>
              <a:rPr lang="en-US" dirty="0" err="1" smtClean="0">
                <a:solidFill>
                  <a:schemeClr val="bg1"/>
                </a:solidFill>
                <a:latin typeface="Montserrat" panose="020B0604020202020204" charset="0"/>
              </a:rPr>
              <a:t>etc.etc</a:t>
            </a:r>
            <a:r>
              <a:rPr lang="en-US" dirty="0" smtClean="0">
                <a:solidFill>
                  <a:schemeClr val="bg1"/>
                </a:solidFill>
                <a:latin typeface="Montserrat" panose="020B0604020202020204" charset="0"/>
              </a:rPr>
              <a:t>.</a:t>
            </a:r>
          </a:p>
        </p:txBody>
      </p:sp>
      <p:sp>
        <p:nvSpPr>
          <p:cNvPr id="66" name="Oval 65"/>
          <p:cNvSpPr/>
          <p:nvPr/>
        </p:nvSpPr>
        <p:spPr>
          <a:xfrm>
            <a:off x="3754798" y="2103005"/>
            <a:ext cx="4720542" cy="113431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/>
          <p:cNvSpPr txBox="1"/>
          <p:nvPr/>
        </p:nvSpPr>
        <p:spPr>
          <a:xfrm>
            <a:off x="8553859" y="2411711"/>
            <a:ext cx="2847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Montserrat" panose="020B0604020202020204" charset="0"/>
              </a:rPr>
              <a:t>You are here</a:t>
            </a:r>
            <a:endParaRPr lang="en-US" b="1" dirty="0">
              <a:solidFill>
                <a:schemeClr val="bg1"/>
              </a:solidFill>
              <a:latin typeface="Montserrat" panose="020B060402020202020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8553859" y="1015853"/>
                <a:ext cx="2847372" cy="652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 smtClean="0">
                    <a:solidFill>
                      <a:schemeClr val="bg1"/>
                    </a:solidFill>
                    <a:latin typeface="Montserrat" panose="020B0604020202020204" charset="0"/>
                  </a:rPr>
                  <a:t>COW experiments,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  <m:sup>
                        <m:r>
                          <a:rPr lang="it-IT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n-US" b="1" dirty="0" smtClean="0">
                    <a:solidFill>
                      <a:schemeClr val="bg1"/>
                    </a:solidFill>
                    <a:latin typeface="Montserrat" panose="020B0604020202020204" charset="0"/>
                  </a:rPr>
                  <a:t> phase, etc..</a:t>
                </a:r>
                <a:endParaRPr lang="en-US" b="1" dirty="0">
                  <a:solidFill>
                    <a:schemeClr val="bg1"/>
                  </a:solidFill>
                  <a:latin typeface="Montserrat" panose="020B060402020202020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53859" y="1015853"/>
                <a:ext cx="2847372" cy="652551"/>
              </a:xfrm>
              <a:prstGeom prst="rect">
                <a:avLst/>
              </a:prstGeom>
              <a:blipFill>
                <a:blip r:embed="rId2"/>
                <a:stretch>
                  <a:fillRect t="-3738" b="-140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4" name="Picture 6" descr="https://latex2png.com/pngs/1d1cd08cd41126e8e3b47fe76d02ac0d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7354" y="1285750"/>
            <a:ext cx="667444" cy="4944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587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  <p:bldP spid="67" grpId="0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742" y="751903"/>
            <a:ext cx="8267700" cy="1952625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38322" y="2993135"/>
            <a:ext cx="7886700" cy="3190875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60587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Montserrat" panose="020B0604020202020204" charset="0"/>
              </a:rPr>
              <a:t>What is the gravitational field sourced by a superposition?</a:t>
            </a:r>
            <a:endParaRPr lang="en-US" dirty="0">
              <a:solidFill>
                <a:schemeClr val="bg1"/>
              </a:solidFill>
              <a:latin typeface="Montserrat" panose="020B060402020202020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6006" y="1988074"/>
            <a:ext cx="6939986" cy="219075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6489" y="4909619"/>
            <a:ext cx="6832283" cy="1367551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59177" y="5202031"/>
            <a:ext cx="7462873" cy="1397234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89678" y="5491215"/>
            <a:ext cx="7105650" cy="1266825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8" name="TextBox 7"/>
          <p:cNvSpPr txBox="1"/>
          <p:nvPr/>
        </p:nvSpPr>
        <p:spPr>
          <a:xfrm>
            <a:off x="10736098" y="6173265"/>
            <a:ext cx="14559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Montserrat" panose="020B0604020202020204"/>
              </a:rPr>
              <a:t>…</a:t>
            </a:r>
            <a:endParaRPr lang="en-US" sz="3200" dirty="0">
              <a:solidFill>
                <a:schemeClr val="bg1"/>
              </a:solidFill>
              <a:latin typeface="Montserrat" panose="020B0604020202020204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40648" y="4189136"/>
            <a:ext cx="7310703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300" dirty="0">
                <a:solidFill>
                  <a:schemeClr val="bg1"/>
                </a:solidFill>
              </a:rPr>
              <a:t>Feynman </a:t>
            </a:r>
            <a:r>
              <a:rPr lang="en-GB" sz="1300" dirty="0" smtClean="0">
                <a:solidFill>
                  <a:schemeClr val="bg1"/>
                </a:solidFill>
              </a:rPr>
              <a:t>R, </a:t>
            </a:r>
            <a:r>
              <a:rPr lang="en-GB" sz="1300" dirty="0">
                <a:solidFill>
                  <a:schemeClr val="bg1"/>
                </a:solidFill>
              </a:rPr>
              <a:t>in Chapel Hill Conference Proceedings (</a:t>
            </a:r>
            <a:r>
              <a:rPr lang="en-GB" sz="1300" dirty="0" smtClean="0">
                <a:solidFill>
                  <a:schemeClr val="bg1"/>
                </a:solidFill>
              </a:rPr>
              <a:t>1957)</a:t>
            </a:r>
            <a:endParaRPr lang="en-US" sz="13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88960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89007" y="4261411"/>
            <a:ext cx="42710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00" baseline="30000" dirty="0" smtClean="0">
                <a:solidFill>
                  <a:schemeClr val="bg1"/>
                </a:solidFill>
                <a:latin typeface="Montserrat" panose="020B0604020202020204" charset="0"/>
              </a:rPr>
              <a:t>Non-classicality</a:t>
            </a:r>
            <a:endParaRPr lang="en-US" sz="4200" baseline="30000" dirty="0">
              <a:solidFill>
                <a:schemeClr val="bg1"/>
              </a:solidFill>
              <a:latin typeface="Montserrat" panose="020B060402020202020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82906" y="1516282"/>
            <a:ext cx="427105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latin typeface="Montserrat" panose="020B0604020202020204" charset="0"/>
              </a:rPr>
              <a:t>Entanglement generation</a:t>
            </a:r>
            <a:endParaRPr lang="en-US" sz="3200" dirty="0">
              <a:solidFill>
                <a:schemeClr val="bg1"/>
              </a:solidFill>
              <a:latin typeface="Montserrat" panose="020B0604020202020204" charset="0"/>
            </a:endParaRPr>
          </a:p>
        </p:txBody>
      </p:sp>
      <p:sp>
        <p:nvSpPr>
          <p:cNvPr id="4" name="Right Arrow 3"/>
          <p:cNvSpPr/>
          <p:nvPr/>
        </p:nvSpPr>
        <p:spPr>
          <a:xfrm rot="5400000">
            <a:off x="2374738" y="3114733"/>
            <a:ext cx="1099595" cy="717630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5787344" y="1134014"/>
            <a:ext cx="5949388" cy="4891128"/>
            <a:chOff x="5787344" y="1134014"/>
            <a:chExt cx="5949388" cy="4891128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787344" y="1134014"/>
              <a:ext cx="5949388" cy="4258764"/>
            </a:xfrm>
            <a:prstGeom prst="rect">
              <a:avLst/>
            </a:prstGeom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6" name="TextBox 5"/>
            <p:cNvSpPr txBox="1"/>
            <p:nvPr/>
          </p:nvSpPr>
          <p:spPr>
            <a:xfrm>
              <a:off x="6290844" y="5532699"/>
              <a:ext cx="5243329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300" dirty="0" smtClean="0">
                  <a:solidFill>
                    <a:schemeClr val="bg1"/>
                  </a:solidFill>
                  <a:latin typeface="Montserrat" panose="020B0604020202020204" charset="0"/>
                </a:rPr>
                <a:t>Bose S et al. "Spin entanglement witness for quantum gravity." </a:t>
              </a:r>
              <a:r>
                <a:rPr lang="en-GB" sz="1300" i="1" dirty="0" smtClean="0">
                  <a:solidFill>
                    <a:schemeClr val="bg1"/>
                  </a:solidFill>
                  <a:latin typeface="Montserrat" panose="020B0604020202020204" charset="0"/>
                </a:rPr>
                <a:t>Physical review letters</a:t>
              </a:r>
              <a:r>
                <a:rPr lang="en-GB" sz="1300" dirty="0" smtClean="0">
                  <a:solidFill>
                    <a:schemeClr val="bg1"/>
                  </a:solidFill>
                  <a:latin typeface="Montserrat" panose="020B0604020202020204" charset="0"/>
                </a:rPr>
                <a:t> 119.24 (2017): 240401.</a:t>
              </a:r>
              <a:endParaRPr lang="en-US" sz="1300" dirty="0">
                <a:solidFill>
                  <a:schemeClr val="bg1"/>
                </a:solidFill>
                <a:latin typeface="Montserrat" panose="020B0604020202020204" charset="0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1340733" y="5209533"/>
            <a:ext cx="34724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Montserrat" panose="020B0604020202020204" charset="0"/>
              </a:rPr>
              <a:t>Creating and maintaining large mass </a:t>
            </a:r>
            <a:r>
              <a:rPr lang="en-US" dirty="0" err="1" smtClean="0">
                <a:solidFill>
                  <a:srgbClr val="FF0000"/>
                </a:solidFill>
                <a:latin typeface="Montserrat" panose="020B0604020202020204" charset="0"/>
              </a:rPr>
              <a:t>superpositions</a:t>
            </a:r>
            <a:r>
              <a:rPr lang="en-US" dirty="0" smtClean="0">
                <a:solidFill>
                  <a:srgbClr val="FF0000"/>
                </a:solidFill>
                <a:latin typeface="Montserrat" panose="020B0604020202020204" charset="0"/>
              </a:rPr>
              <a:t> is hard</a:t>
            </a:r>
            <a:endParaRPr lang="en-US" dirty="0">
              <a:solidFill>
                <a:srgbClr val="FF0000"/>
              </a:solidFill>
              <a:latin typeface="Montserrat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53463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Arrow 6"/>
          <p:cNvSpPr/>
          <p:nvPr/>
        </p:nvSpPr>
        <p:spPr>
          <a:xfrm rot="16200000" flipV="1">
            <a:off x="2374738" y="3068641"/>
            <a:ext cx="1099595" cy="717630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941407" y="4261411"/>
            <a:ext cx="42710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latin typeface="Montserrat" panose="020B0604020202020204" charset="0"/>
              </a:rPr>
              <a:t>classicality</a:t>
            </a:r>
            <a:endParaRPr lang="en-US" sz="3200" dirty="0">
              <a:solidFill>
                <a:schemeClr val="bg1"/>
              </a:solidFill>
              <a:latin typeface="Montserrat" panose="020B060402020202020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89007" y="1751315"/>
            <a:ext cx="42710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latin typeface="Montserrat" panose="020B0604020202020204" charset="0"/>
              </a:rPr>
              <a:t>?</a:t>
            </a:r>
            <a:endParaRPr lang="en-US" sz="3200" dirty="0">
              <a:solidFill>
                <a:schemeClr val="bg1"/>
              </a:solidFill>
              <a:latin typeface="Montserrat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06625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Arrow 6"/>
          <p:cNvSpPr/>
          <p:nvPr/>
        </p:nvSpPr>
        <p:spPr>
          <a:xfrm rot="16200000" flipV="1">
            <a:off x="2374737" y="3068641"/>
            <a:ext cx="1099595" cy="717630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941407" y="4261411"/>
            <a:ext cx="42710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latin typeface="Montserrat" panose="020B0604020202020204" charset="0"/>
              </a:rPr>
              <a:t>classicality</a:t>
            </a:r>
            <a:endParaRPr lang="en-US" sz="3200" dirty="0">
              <a:solidFill>
                <a:schemeClr val="bg1"/>
              </a:solidFill>
              <a:latin typeface="Montserrat" panose="020B060402020202020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89005" y="1516283"/>
            <a:ext cx="427105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Montserrat" panose="020B0604020202020204" charset="0"/>
              </a:rPr>
              <a:t>Diffusion in quantum matter</a:t>
            </a:r>
            <a:endParaRPr lang="en-US" sz="3200" b="1" dirty="0">
              <a:solidFill>
                <a:schemeClr val="bg1"/>
              </a:solidFill>
              <a:latin typeface="Montserrat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61447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Arrow 6"/>
          <p:cNvSpPr/>
          <p:nvPr/>
        </p:nvSpPr>
        <p:spPr>
          <a:xfrm rot="16200000" flipV="1">
            <a:off x="2374737" y="3068641"/>
            <a:ext cx="1099595" cy="717630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941407" y="4261411"/>
            <a:ext cx="42710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latin typeface="Montserrat" panose="020B0604020202020204" charset="0"/>
              </a:rPr>
              <a:t>classicality</a:t>
            </a:r>
            <a:endParaRPr lang="en-US" sz="3200" dirty="0">
              <a:solidFill>
                <a:schemeClr val="bg1"/>
              </a:solidFill>
              <a:latin typeface="Montserrat" panose="020B060402020202020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89005" y="1516283"/>
            <a:ext cx="427105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Montserrat" panose="020B0604020202020204" charset="0"/>
              </a:rPr>
              <a:t>Diffusion in quantum matter</a:t>
            </a:r>
            <a:endParaRPr lang="en-US" sz="3200" b="1" dirty="0">
              <a:solidFill>
                <a:schemeClr val="bg1"/>
              </a:solidFill>
              <a:latin typeface="Montserrat" panose="020B0604020202020204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6966879" y="828469"/>
            <a:ext cx="3777514" cy="4932418"/>
            <a:chOff x="1908585" y="-1347854"/>
            <a:chExt cx="6368938" cy="8445635"/>
          </a:xfrm>
        </p:grpSpPr>
        <p:cxnSp>
          <p:nvCxnSpPr>
            <p:cNvPr id="11" name="Straight Connector 10"/>
            <p:cNvCxnSpPr/>
            <p:nvPr/>
          </p:nvCxnSpPr>
          <p:spPr bwMode="auto">
            <a:xfrm flipH="1" flipV="1">
              <a:off x="7096048" y="3147333"/>
              <a:ext cx="581651" cy="387757"/>
            </a:xfrm>
            <a:prstGeom prst="line">
              <a:avLst/>
            </a:prstGeom>
            <a:solidFill>
              <a:schemeClr val="accent1"/>
            </a:solidFill>
            <a:ln w="127000" cap="flat" cmpd="sng" algn="ctr">
              <a:solidFill>
                <a:srgbClr val="ED8277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" name="Straight Connector 11"/>
            <p:cNvCxnSpPr/>
            <p:nvPr/>
          </p:nvCxnSpPr>
          <p:spPr bwMode="auto">
            <a:xfrm flipH="1" flipV="1">
              <a:off x="6585635" y="4859608"/>
              <a:ext cx="935335" cy="545516"/>
            </a:xfrm>
            <a:prstGeom prst="line">
              <a:avLst/>
            </a:prstGeom>
            <a:solidFill>
              <a:schemeClr val="accent1"/>
            </a:solidFill>
            <a:ln w="127000" cap="flat" cmpd="sng" algn="ctr">
              <a:solidFill>
                <a:srgbClr val="ED8277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" name="Straight Connector 12"/>
            <p:cNvCxnSpPr/>
            <p:nvPr/>
          </p:nvCxnSpPr>
          <p:spPr bwMode="auto">
            <a:xfrm flipH="1">
              <a:off x="6230012" y="4895847"/>
              <a:ext cx="536747" cy="998534"/>
            </a:xfrm>
            <a:prstGeom prst="line">
              <a:avLst/>
            </a:prstGeom>
            <a:solidFill>
              <a:schemeClr val="accent1"/>
            </a:solidFill>
            <a:ln w="127000" cap="flat" cmpd="sng" algn="ctr">
              <a:gradFill flip="none" rotWithShape="1">
                <a:gsLst>
                  <a:gs pos="0">
                    <a:srgbClr val="FFFF00"/>
                  </a:gs>
                  <a:gs pos="100000">
                    <a:srgbClr val="FF0000"/>
                  </a:gs>
                </a:gsLst>
                <a:path path="circle">
                  <a:fillToRect l="50000" t="50000" r="50000" b="50000"/>
                </a:path>
                <a:tileRect/>
              </a:gra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" name="Straight Connector 13"/>
            <p:cNvCxnSpPr/>
            <p:nvPr/>
          </p:nvCxnSpPr>
          <p:spPr bwMode="auto">
            <a:xfrm>
              <a:off x="6493917" y="2765419"/>
              <a:ext cx="687137" cy="432725"/>
            </a:xfrm>
            <a:prstGeom prst="line">
              <a:avLst/>
            </a:prstGeom>
            <a:solidFill>
              <a:schemeClr val="accent1"/>
            </a:solidFill>
            <a:ln w="127000" cap="flat" cmpd="sng" algn="ctr">
              <a:gradFill flip="none" rotWithShape="1">
                <a:gsLst>
                  <a:gs pos="0">
                    <a:srgbClr val="FFFF00"/>
                  </a:gs>
                  <a:gs pos="100000">
                    <a:srgbClr val="FF0000"/>
                  </a:gs>
                </a:gsLst>
                <a:path path="circle">
                  <a:fillToRect l="50000" t="50000" r="50000" b="50000"/>
                </a:path>
                <a:tileRect/>
              </a:gra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" name="Straight Connector 14"/>
            <p:cNvCxnSpPr/>
            <p:nvPr/>
          </p:nvCxnSpPr>
          <p:spPr bwMode="auto">
            <a:xfrm flipV="1">
              <a:off x="5795366" y="3074408"/>
              <a:ext cx="1333756" cy="2530125"/>
            </a:xfrm>
            <a:prstGeom prst="line">
              <a:avLst/>
            </a:prstGeom>
            <a:solidFill>
              <a:schemeClr val="accent1"/>
            </a:solidFill>
            <a:ln w="127000" cap="flat" cmpd="sng" algn="ctr">
              <a:gradFill flip="none" rotWithShape="1">
                <a:gsLst>
                  <a:gs pos="0">
                    <a:srgbClr val="FFFF00"/>
                  </a:gs>
                  <a:gs pos="100000">
                    <a:srgbClr val="FF0000"/>
                  </a:gs>
                </a:gsLst>
                <a:path path="circle">
                  <a:fillToRect l="50000" t="50000" r="50000" b="50000"/>
                </a:path>
                <a:tileRect/>
              </a:gra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6" name="Oval 15"/>
            <p:cNvSpPr/>
            <p:nvPr/>
          </p:nvSpPr>
          <p:spPr bwMode="auto">
            <a:xfrm rot="20494094">
              <a:off x="3619808" y="1025380"/>
              <a:ext cx="720000" cy="720000"/>
            </a:xfrm>
            <a:prstGeom prst="ellipse">
              <a:avLst/>
            </a:prstGeom>
            <a:solidFill>
              <a:srgbClr val="FFC000">
                <a:alpha val="5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50800" dir="5400000" algn="ctr" rotWithShape="0">
                <a:srgbClr val="000000">
                  <a:alpha val="27000"/>
                </a:srgbClr>
              </a:outerShdw>
            </a:effectLst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 bwMode="auto">
            <a:xfrm rot="20494094" flipH="1">
              <a:off x="3326440" y="1609260"/>
              <a:ext cx="884065" cy="1371414"/>
            </a:xfrm>
            <a:prstGeom prst="line">
              <a:avLst/>
            </a:prstGeom>
            <a:solidFill>
              <a:schemeClr val="accent1"/>
            </a:solidFill>
            <a:ln w="88900" cap="rnd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50800" dir="5400000" algn="ctr" rotWithShape="0">
                <a:srgbClr val="000000">
                  <a:alpha val="27000"/>
                </a:srgbClr>
              </a:outerShdw>
            </a:effectLst>
            <a:extLst/>
          </p:spPr>
        </p:cxnSp>
        <p:sp>
          <p:nvSpPr>
            <p:cNvPr id="18" name="Oval 17"/>
            <p:cNvSpPr/>
            <p:nvPr/>
          </p:nvSpPr>
          <p:spPr bwMode="auto">
            <a:xfrm rot="20494094">
              <a:off x="3181831" y="2586558"/>
              <a:ext cx="720000" cy="720000"/>
            </a:xfrm>
            <a:prstGeom prst="ellipse">
              <a:avLst/>
            </a:prstGeom>
            <a:solidFill>
              <a:srgbClr val="FFC000">
                <a:alpha val="5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50800" dir="5400000" algn="ctr" rotWithShape="0">
                <a:srgbClr val="000000">
                  <a:alpha val="27000"/>
                </a:srgbClr>
              </a:outerShdw>
            </a:effectLst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9" name="Straight Connector 18"/>
            <p:cNvCxnSpPr/>
            <p:nvPr/>
          </p:nvCxnSpPr>
          <p:spPr bwMode="auto">
            <a:xfrm flipH="1">
              <a:off x="3772063" y="-790716"/>
              <a:ext cx="45135" cy="3025727"/>
            </a:xfrm>
            <a:prstGeom prst="line">
              <a:avLst/>
            </a:prstGeom>
            <a:solidFill>
              <a:schemeClr val="accent1"/>
            </a:solidFill>
            <a:ln w="88900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0" name="Oval 19"/>
            <p:cNvSpPr/>
            <p:nvPr/>
          </p:nvSpPr>
          <p:spPr bwMode="auto">
            <a:xfrm>
              <a:off x="3906472" y="1133498"/>
              <a:ext cx="720000" cy="720000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innerShdw blurRad="63500" dist="50800" dir="2700000">
                <a:prstClr val="black">
                  <a:alpha val="50000"/>
                </a:prstClr>
              </a:innerShdw>
            </a:effectLst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21" name="Straight Connector 20"/>
            <p:cNvCxnSpPr/>
            <p:nvPr/>
          </p:nvCxnSpPr>
          <p:spPr bwMode="auto">
            <a:xfrm flipH="1">
              <a:off x="3306495" y="1586477"/>
              <a:ext cx="884065" cy="1371414"/>
            </a:xfrm>
            <a:prstGeom prst="line">
              <a:avLst/>
            </a:prstGeom>
            <a:solidFill>
              <a:schemeClr val="accent1"/>
            </a:solidFill>
            <a:ln w="88900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2" name="Oval 21"/>
            <p:cNvSpPr/>
            <p:nvPr/>
          </p:nvSpPr>
          <p:spPr bwMode="auto">
            <a:xfrm>
              <a:off x="2967495" y="2458691"/>
              <a:ext cx="720000" cy="720000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innerShdw blurRad="63500" dist="50800" dir="2700000">
                <a:prstClr val="black">
                  <a:alpha val="50000"/>
                </a:prstClr>
              </a:innerShdw>
            </a:effectLst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3" name="Freeform 22"/>
            <p:cNvSpPr/>
            <p:nvPr/>
          </p:nvSpPr>
          <p:spPr bwMode="auto">
            <a:xfrm rot="1841421" flipH="1" flipV="1">
              <a:off x="3713254" y="3421140"/>
              <a:ext cx="1830842" cy="505654"/>
            </a:xfrm>
            <a:custGeom>
              <a:avLst/>
              <a:gdLst>
                <a:gd name="connsiteX0" fmla="*/ 0 w 8276492"/>
                <a:gd name="connsiteY0" fmla="*/ 1444033 h 2780467"/>
                <a:gd name="connsiteX1" fmla="*/ 1289538 w 8276492"/>
                <a:gd name="connsiteY1" fmla="*/ 37263 h 2780467"/>
                <a:gd name="connsiteX2" fmla="*/ 4103077 w 8276492"/>
                <a:gd name="connsiteY2" fmla="*/ 2780463 h 2780467"/>
                <a:gd name="connsiteX3" fmla="*/ 6893169 w 8276492"/>
                <a:gd name="connsiteY3" fmla="*/ 60709 h 2780467"/>
                <a:gd name="connsiteX4" fmla="*/ 8276492 w 8276492"/>
                <a:gd name="connsiteY4" fmla="*/ 1373694 h 2780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76492" h="2780467">
                  <a:moveTo>
                    <a:pt x="0" y="1444033"/>
                  </a:moveTo>
                  <a:cubicBezTo>
                    <a:pt x="302846" y="629279"/>
                    <a:pt x="605692" y="-185475"/>
                    <a:pt x="1289538" y="37263"/>
                  </a:cubicBezTo>
                  <a:cubicBezTo>
                    <a:pt x="1973384" y="260001"/>
                    <a:pt x="3169139" y="2776555"/>
                    <a:pt x="4103077" y="2780463"/>
                  </a:cubicBezTo>
                  <a:cubicBezTo>
                    <a:pt x="5037015" y="2784371"/>
                    <a:pt x="6197600" y="295170"/>
                    <a:pt x="6893169" y="60709"/>
                  </a:cubicBezTo>
                  <a:cubicBezTo>
                    <a:pt x="7588738" y="-173752"/>
                    <a:pt x="7932615" y="599971"/>
                    <a:pt x="8276492" y="1373694"/>
                  </a:cubicBezTo>
                </a:path>
              </a:pathLst>
            </a:cu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0">
                  <a:srgbClr val="FFFF00"/>
                </a:gs>
                <a:gs pos="100000">
                  <a:srgbClr val="E64B3C"/>
                </a:gs>
              </a:gsLst>
              <a:path path="circle">
                <a:fillToRect l="50000" t="50000" r="50000" b="50000"/>
              </a:path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4" name="Freeform 23"/>
            <p:cNvSpPr/>
            <p:nvPr/>
          </p:nvSpPr>
          <p:spPr bwMode="auto">
            <a:xfrm rot="1841421">
              <a:off x="4390300" y="1919182"/>
              <a:ext cx="2050988" cy="631659"/>
            </a:xfrm>
            <a:custGeom>
              <a:avLst/>
              <a:gdLst>
                <a:gd name="connsiteX0" fmla="*/ 0 w 8276492"/>
                <a:gd name="connsiteY0" fmla="*/ 1444033 h 2780467"/>
                <a:gd name="connsiteX1" fmla="*/ 1289538 w 8276492"/>
                <a:gd name="connsiteY1" fmla="*/ 37263 h 2780467"/>
                <a:gd name="connsiteX2" fmla="*/ 4103077 w 8276492"/>
                <a:gd name="connsiteY2" fmla="*/ 2780463 h 2780467"/>
                <a:gd name="connsiteX3" fmla="*/ 6893169 w 8276492"/>
                <a:gd name="connsiteY3" fmla="*/ 60709 h 2780467"/>
                <a:gd name="connsiteX4" fmla="*/ 8276492 w 8276492"/>
                <a:gd name="connsiteY4" fmla="*/ 1373694 h 2780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76492" h="2780467">
                  <a:moveTo>
                    <a:pt x="0" y="1444033"/>
                  </a:moveTo>
                  <a:cubicBezTo>
                    <a:pt x="302846" y="629279"/>
                    <a:pt x="605692" y="-185475"/>
                    <a:pt x="1289538" y="37263"/>
                  </a:cubicBezTo>
                  <a:cubicBezTo>
                    <a:pt x="1973384" y="260001"/>
                    <a:pt x="3169139" y="2776555"/>
                    <a:pt x="4103077" y="2780463"/>
                  </a:cubicBezTo>
                  <a:cubicBezTo>
                    <a:pt x="5037015" y="2784371"/>
                    <a:pt x="6197600" y="295170"/>
                    <a:pt x="6893169" y="60709"/>
                  </a:cubicBezTo>
                  <a:cubicBezTo>
                    <a:pt x="7588738" y="-173752"/>
                    <a:pt x="7932615" y="599971"/>
                    <a:pt x="8276492" y="1373694"/>
                  </a:cubicBezTo>
                </a:path>
              </a:pathLst>
            </a:custGeom>
            <a:gradFill flip="none" rotWithShape="1">
              <a:gsLst>
                <a:gs pos="0">
                  <a:srgbClr val="FFFF00"/>
                </a:gs>
                <a:gs pos="0">
                  <a:srgbClr val="FFFF00"/>
                </a:gs>
                <a:gs pos="100000">
                  <a:srgbClr val="E64B3C"/>
                </a:gs>
              </a:gsLst>
              <a:path path="circle">
                <a:fillToRect l="50000" t="50000" r="50000" b="50000"/>
              </a:path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25" name="Straight Connector 24"/>
            <p:cNvCxnSpPr/>
            <p:nvPr/>
          </p:nvCxnSpPr>
          <p:spPr bwMode="auto">
            <a:xfrm>
              <a:off x="5542946" y="4220500"/>
              <a:ext cx="1153975" cy="698582"/>
            </a:xfrm>
            <a:prstGeom prst="line">
              <a:avLst/>
            </a:prstGeom>
            <a:solidFill>
              <a:schemeClr val="accent1"/>
            </a:solidFill>
            <a:ln w="127000" cap="flat" cmpd="sng" algn="ctr">
              <a:gradFill flip="none" rotWithShape="1">
                <a:gsLst>
                  <a:gs pos="0">
                    <a:srgbClr val="FFFF00"/>
                  </a:gs>
                  <a:gs pos="100000">
                    <a:srgbClr val="FF0000"/>
                  </a:gs>
                </a:gsLst>
                <a:path path="circle">
                  <a:fillToRect l="50000" t="50000" r="50000" b="50000"/>
                </a:path>
                <a:tileRect/>
              </a:gra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" name="Straight Connector 25"/>
            <p:cNvCxnSpPr/>
            <p:nvPr/>
          </p:nvCxnSpPr>
          <p:spPr bwMode="auto">
            <a:xfrm flipH="1" flipV="1">
              <a:off x="7096880" y="2631646"/>
              <a:ext cx="91783" cy="1003616"/>
            </a:xfrm>
            <a:prstGeom prst="line">
              <a:avLst/>
            </a:prstGeom>
            <a:solidFill>
              <a:schemeClr val="accent1"/>
            </a:solidFill>
            <a:ln w="889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7" name="Freeform 26"/>
            <p:cNvSpPr/>
            <p:nvPr/>
          </p:nvSpPr>
          <p:spPr bwMode="auto">
            <a:xfrm rot="12468018">
              <a:off x="5058939" y="6494169"/>
              <a:ext cx="754963" cy="603612"/>
            </a:xfrm>
            <a:custGeom>
              <a:avLst/>
              <a:gdLst>
                <a:gd name="connsiteX0" fmla="*/ 92887 w 379399"/>
                <a:gd name="connsiteY0" fmla="*/ 353568 h 353568"/>
                <a:gd name="connsiteX1" fmla="*/ 208711 w 379399"/>
                <a:gd name="connsiteY1" fmla="*/ 304800 h 353568"/>
                <a:gd name="connsiteX2" fmla="*/ 1447 w 379399"/>
                <a:gd name="connsiteY2" fmla="*/ 268224 h 353568"/>
                <a:gd name="connsiteX3" fmla="*/ 111175 w 379399"/>
                <a:gd name="connsiteY3" fmla="*/ 188976 h 353568"/>
                <a:gd name="connsiteX4" fmla="*/ 379399 w 379399"/>
                <a:gd name="connsiteY4" fmla="*/ 0 h 353568"/>
                <a:gd name="connsiteX0" fmla="*/ 92887 w 210940"/>
                <a:gd name="connsiteY0" fmla="*/ 164592 h 164592"/>
                <a:gd name="connsiteX1" fmla="*/ 208711 w 210940"/>
                <a:gd name="connsiteY1" fmla="*/ 115824 h 164592"/>
                <a:gd name="connsiteX2" fmla="*/ 1447 w 210940"/>
                <a:gd name="connsiteY2" fmla="*/ 79248 h 164592"/>
                <a:gd name="connsiteX3" fmla="*/ 111175 w 210940"/>
                <a:gd name="connsiteY3" fmla="*/ 0 h 1645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0940" h="164592">
                  <a:moveTo>
                    <a:pt x="92887" y="164592"/>
                  </a:moveTo>
                  <a:cubicBezTo>
                    <a:pt x="158419" y="147320"/>
                    <a:pt x="223951" y="130048"/>
                    <a:pt x="208711" y="115824"/>
                  </a:cubicBezTo>
                  <a:cubicBezTo>
                    <a:pt x="193471" y="101600"/>
                    <a:pt x="17703" y="98552"/>
                    <a:pt x="1447" y="79248"/>
                  </a:cubicBezTo>
                  <a:cubicBezTo>
                    <a:pt x="-14809" y="59944"/>
                    <a:pt x="111175" y="0"/>
                    <a:pt x="111175" y="0"/>
                  </a:cubicBezTo>
                </a:path>
              </a:pathLst>
            </a:custGeom>
            <a:noFill/>
            <a:ln w="952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703763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cs typeface="Arial"/>
              </a:endParaRPr>
            </a:p>
          </p:txBody>
        </p:sp>
        <p:sp>
          <p:nvSpPr>
            <p:cNvPr id="28" name="Flowchart: Delay 27"/>
            <p:cNvSpPr/>
            <p:nvPr/>
          </p:nvSpPr>
          <p:spPr bwMode="auto">
            <a:xfrm rot="7068018">
              <a:off x="5318996" y="5645365"/>
              <a:ext cx="934563" cy="974101"/>
            </a:xfrm>
            <a:prstGeom prst="flowChartDelay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sx="102000" sy="102000" algn="tl" rotWithShape="0">
                <a:prstClr val="black">
                  <a:alpha val="13000"/>
                </a:prstClr>
              </a:outerShdw>
            </a:effectLst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9" name="Freeform 28"/>
            <p:cNvSpPr/>
            <p:nvPr/>
          </p:nvSpPr>
          <p:spPr bwMode="auto">
            <a:xfrm rot="17968048">
              <a:off x="5983938" y="2561942"/>
              <a:ext cx="786543" cy="274686"/>
            </a:xfrm>
            <a:custGeom>
              <a:avLst/>
              <a:gdLst>
                <a:gd name="connsiteX0" fmla="*/ 505091 w 6543234"/>
                <a:gd name="connsiteY0" fmla="*/ 16630 h 1925400"/>
                <a:gd name="connsiteX1" fmla="*/ 550811 w 6543234"/>
                <a:gd name="connsiteY1" fmla="*/ 1693030 h 1925400"/>
                <a:gd name="connsiteX2" fmla="*/ 6037211 w 6543234"/>
                <a:gd name="connsiteY2" fmla="*/ 1738750 h 1925400"/>
                <a:gd name="connsiteX3" fmla="*/ 5991491 w 6543234"/>
                <a:gd name="connsiteY3" fmla="*/ 77590 h 1925400"/>
                <a:gd name="connsiteX4" fmla="*/ 3324491 w 6543234"/>
                <a:gd name="connsiteY4" fmla="*/ 793870 h 1925400"/>
                <a:gd name="connsiteX5" fmla="*/ 505091 w 6543234"/>
                <a:gd name="connsiteY5" fmla="*/ 16630 h 1925400"/>
                <a:gd name="connsiteX0" fmla="*/ 505091 w 6543234"/>
                <a:gd name="connsiteY0" fmla="*/ 16630 h 1925400"/>
                <a:gd name="connsiteX1" fmla="*/ 550811 w 6543234"/>
                <a:gd name="connsiteY1" fmla="*/ 1693030 h 1925400"/>
                <a:gd name="connsiteX2" fmla="*/ 6037211 w 6543234"/>
                <a:gd name="connsiteY2" fmla="*/ 1738750 h 1925400"/>
                <a:gd name="connsiteX3" fmla="*/ 5991491 w 6543234"/>
                <a:gd name="connsiteY3" fmla="*/ 77590 h 1925400"/>
                <a:gd name="connsiteX4" fmla="*/ 3324491 w 6543234"/>
                <a:gd name="connsiteY4" fmla="*/ 793870 h 1925400"/>
                <a:gd name="connsiteX5" fmla="*/ 505091 w 6543234"/>
                <a:gd name="connsiteY5" fmla="*/ 16630 h 1925400"/>
                <a:gd name="connsiteX0" fmla="*/ 505091 w 6543234"/>
                <a:gd name="connsiteY0" fmla="*/ 16630 h 1925400"/>
                <a:gd name="connsiteX1" fmla="*/ 550811 w 6543234"/>
                <a:gd name="connsiteY1" fmla="*/ 1693030 h 1925400"/>
                <a:gd name="connsiteX2" fmla="*/ 6037211 w 6543234"/>
                <a:gd name="connsiteY2" fmla="*/ 1738750 h 1925400"/>
                <a:gd name="connsiteX3" fmla="*/ 5991491 w 6543234"/>
                <a:gd name="connsiteY3" fmla="*/ 77590 h 1925400"/>
                <a:gd name="connsiteX4" fmla="*/ 3324491 w 6543234"/>
                <a:gd name="connsiteY4" fmla="*/ 793870 h 1925400"/>
                <a:gd name="connsiteX5" fmla="*/ 505091 w 6543234"/>
                <a:gd name="connsiteY5" fmla="*/ 16630 h 1925400"/>
                <a:gd name="connsiteX0" fmla="*/ 505091 w 6543234"/>
                <a:gd name="connsiteY0" fmla="*/ 16630 h 1925400"/>
                <a:gd name="connsiteX1" fmla="*/ 550811 w 6543234"/>
                <a:gd name="connsiteY1" fmla="*/ 1693030 h 1925400"/>
                <a:gd name="connsiteX2" fmla="*/ 6037211 w 6543234"/>
                <a:gd name="connsiteY2" fmla="*/ 1738750 h 1925400"/>
                <a:gd name="connsiteX3" fmla="*/ 5991491 w 6543234"/>
                <a:gd name="connsiteY3" fmla="*/ 77590 h 1925400"/>
                <a:gd name="connsiteX4" fmla="*/ 3324491 w 6543234"/>
                <a:gd name="connsiteY4" fmla="*/ 793870 h 1925400"/>
                <a:gd name="connsiteX5" fmla="*/ 505091 w 6543234"/>
                <a:gd name="connsiteY5" fmla="*/ 16630 h 1925400"/>
                <a:gd name="connsiteX0" fmla="*/ 505091 w 6543234"/>
                <a:gd name="connsiteY0" fmla="*/ 16630 h 1925400"/>
                <a:gd name="connsiteX1" fmla="*/ 550811 w 6543234"/>
                <a:gd name="connsiteY1" fmla="*/ 1693030 h 1925400"/>
                <a:gd name="connsiteX2" fmla="*/ 6037211 w 6543234"/>
                <a:gd name="connsiteY2" fmla="*/ 1738750 h 1925400"/>
                <a:gd name="connsiteX3" fmla="*/ 5991491 w 6543234"/>
                <a:gd name="connsiteY3" fmla="*/ 77590 h 1925400"/>
                <a:gd name="connsiteX4" fmla="*/ 3324491 w 6543234"/>
                <a:gd name="connsiteY4" fmla="*/ 793870 h 1925400"/>
                <a:gd name="connsiteX5" fmla="*/ 505091 w 6543234"/>
                <a:gd name="connsiteY5" fmla="*/ 16630 h 1925400"/>
                <a:gd name="connsiteX0" fmla="*/ 505091 w 6543234"/>
                <a:gd name="connsiteY0" fmla="*/ 16630 h 1925400"/>
                <a:gd name="connsiteX1" fmla="*/ 550811 w 6543234"/>
                <a:gd name="connsiteY1" fmla="*/ 1693030 h 1925400"/>
                <a:gd name="connsiteX2" fmla="*/ 6037211 w 6543234"/>
                <a:gd name="connsiteY2" fmla="*/ 1738750 h 1925400"/>
                <a:gd name="connsiteX3" fmla="*/ 5991491 w 6543234"/>
                <a:gd name="connsiteY3" fmla="*/ 77590 h 1925400"/>
                <a:gd name="connsiteX4" fmla="*/ 3324491 w 6543234"/>
                <a:gd name="connsiteY4" fmla="*/ 793870 h 1925400"/>
                <a:gd name="connsiteX5" fmla="*/ 505091 w 6543234"/>
                <a:gd name="connsiteY5" fmla="*/ 16630 h 1925400"/>
                <a:gd name="connsiteX0" fmla="*/ 505091 w 6543234"/>
                <a:gd name="connsiteY0" fmla="*/ 16630 h 1925400"/>
                <a:gd name="connsiteX1" fmla="*/ 550811 w 6543234"/>
                <a:gd name="connsiteY1" fmla="*/ 1693030 h 1925400"/>
                <a:gd name="connsiteX2" fmla="*/ 6037211 w 6543234"/>
                <a:gd name="connsiteY2" fmla="*/ 1738750 h 1925400"/>
                <a:gd name="connsiteX3" fmla="*/ 5991491 w 6543234"/>
                <a:gd name="connsiteY3" fmla="*/ 77590 h 1925400"/>
                <a:gd name="connsiteX4" fmla="*/ 3324491 w 6543234"/>
                <a:gd name="connsiteY4" fmla="*/ 793870 h 1925400"/>
                <a:gd name="connsiteX5" fmla="*/ 505091 w 6543234"/>
                <a:gd name="connsiteY5" fmla="*/ 16630 h 1925400"/>
                <a:gd name="connsiteX0" fmla="*/ 205468 w 6243611"/>
                <a:gd name="connsiteY0" fmla="*/ 16630 h 1925400"/>
                <a:gd name="connsiteX1" fmla="*/ 251188 w 6243611"/>
                <a:gd name="connsiteY1" fmla="*/ 1693030 h 1925400"/>
                <a:gd name="connsiteX2" fmla="*/ 5737588 w 6243611"/>
                <a:gd name="connsiteY2" fmla="*/ 1738750 h 1925400"/>
                <a:gd name="connsiteX3" fmla="*/ 5691868 w 6243611"/>
                <a:gd name="connsiteY3" fmla="*/ 77590 h 1925400"/>
                <a:gd name="connsiteX4" fmla="*/ 3024868 w 6243611"/>
                <a:gd name="connsiteY4" fmla="*/ 793870 h 1925400"/>
                <a:gd name="connsiteX5" fmla="*/ 205468 w 6243611"/>
                <a:gd name="connsiteY5" fmla="*/ 16630 h 1925400"/>
                <a:gd name="connsiteX0" fmla="*/ 205468 w 6243611"/>
                <a:gd name="connsiteY0" fmla="*/ 16630 h 1853081"/>
                <a:gd name="connsiteX1" fmla="*/ 251188 w 6243611"/>
                <a:gd name="connsiteY1" fmla="*/ 1693030 h 1853081"/>
                <a:gd name="connsiteX2" fmla="*/ 5737588 w 6243611"/>
                <a:gd name="connsiteY2" fmla="*/ 1738750 h 1853081"/>
                <a:gd name="connsiteX3" fmla="*/ 5691868 w 6243611"/>
                <a:gd name="connsiteY3" fmla="*/ 77590 h 1853081"/>
                <a:gd name="connsiteX4" fmla="*/ 3024868 w 6243611"/>
                <a:gd name="connsiteY4" fmla="*/ 793870 h 1853081"/>
                <a:gd name="connsiteX5" fmla="*/ 205468 w 6243611"/>
                <a:gd name="connsiteY5" fmla="*/ 16630 h 1853081"/>
                <a:gd name="connsiteX0" fmla="*/ 205468 w 6243611"/>
                <a:gd name="connsiteY0" fmla="*/ 16550 h 1853001"/>
                <a:gd name="connsiteX1" fmla="*/ 251188 w 6243611"/>
                <a:gd name="connsiteY1" fmla="*/ 1692950 h 1853001"/>
                <a:gd name="connsiteX2" fmla="*/ 5737588 w 6243611"/>
                <a:gd name="connsiteY2" fmla="*/ 1738670 h 1853001"/>
                <a:gd name="connsiteX3" fmla="*/ 5691868 w 6243611"/>
                <a:gd name="connsiteY3" fmla="*/ 77510 h 1853001"/>
                <a:gd name="connsiteX4" fmla="*/ 3024868 w 6243611"/>
                <a:gd name="connsiteY4" fmla="*/ 793790 h 1853001"/>
                <a:gd name="connsiteX5" fmla="*/ 205468 w 6243611"/>
                <a:gd name="connsiteY5" fmla="*/ 16550 h 1853001"/>
                <a:gd name="connsiteX0" fmla="*/ 0 w 6038143"/>
                <a:gd name="connsiteY0" fmla="*/ 16550 h 1853001"/>
                <a:gd name="connsiteX1" fmla="*/ 45720 w 6038143"/>
                <a:gd name="connsiteY1" fmla="*/ 1692950 h 1853001"/>
                <a:gd name="connsiteX2" fmla="*/ 5532120 w 6038143"/>
                <a:gd name="connsiteY2" fmla="*/ 1738670 h 1853001"/>
                <a:gd name="connsiteX3" fmla="*/ 5486400 w 6038143"/>
                <a:gd name="connsiteY3" fmla="*/ 77510 h 1853001"/>
                <a:gd name="connsiteX4" fmla="*/ 2819400 w 6038143"/>
                <a:gd name="connsiteY4" fmla="*/ 793790 h 1853001"/>
                <a:gd name="connsiteX5" fmla="*/ 0 w 6038143"/>
                <a:gd name="connsiteY5" fmla="*/ 16550 h 1853001"/>
                <a:gd name="connsiteX0" fmla="*/ 0 w 6038143"/>
                <a:gd name="connsiteY0" fmla="*/ 720 h 1837171"/>
                <a:gd name="connsiteX1" fmla="*/ 45720 w 6038143"/>
                <a:gd name="connsiteY1" fmla="*/ 1677120 h 1837171"/>
                <a:gd name="connsiteX2" fmla="*/ 5532120 w 6038143"/>
                <a:gd name="connsiteY2" fmla="*/ 1722840 h 1837171"/>
                <a:gd name="connsiteX3" fmla="*/ 5486400 w 6038143"/>
                <a:gd name="connsiteY3" fmla="*/ 61680 h 1837171"/>
                <a:gd name="connsiteX4" fmla="*/ 2819400 w 6038143"/>
                <a:gd name="connsiteY4" fmla="*/ 777960 h 1837171"/>
                <a:gd name="connsiteX5" fmla="*/ 0 w 6038143"/>
                <a:gd name="connsiteY5" fmla="*/ 720 h 1837171"/>
                <a:gd name="connsiteX0" fmla="*/ 0 w 6038143"/>
                <a:gd name="connsiteY0" fmla="*/ 720 h 1722840"/>
                <a:gd name="connsiteX1" fmla="*/ 45720 w 6038143"/>
                <a:gd name="connsiteY1" fmla="*/ 1677120 h 1722840"/>
                <a:gd name="connsiteX2" fmla="*/ 5532120 w 6038143"/>
                <a:gd name="connsiteY2" fmla="*/ 1722840 h 1722840"/>
                <a:gd name="connsiteX3" fmla="*/ 5486400 w 6038143"/>
                <a:gd name="connsiteY3" fmla="*/ 61680 h 1722840"/>
                <a:gd name="connsiteX4" fmla="*/ 2819400 w 6038143"/>
                <a:gd name="connsiteY4" fmla="*/ 777960 h 1722840"/>
                <a:gd name="connsiteX5" fmla="*/ 0 w 6038143"/>
                <a:gd name="connsiteY5" fmla="*/ 720 h 1722840"/>
                <a:gd name="connsiteX0" fmla="*/ 0 w 5690829"/>
                <a:gd name="connsiteY0" fmla="*/ 720 h 1722840"/>
                <a:gd name="connsiteX1" fmla="*/ 45720 w 5690829"/>
                <a:gd name="connsiteY1" fmla="*/ 1677120 h 1722840"/>
                <a:gd name="connsiteX2" fmla="*/ 5532120 w 5690829"/>
                <a:gd name="connsiteY2" fmla="*/ 1722840 h 1722840"/>
                <a:gd name="connsiteX3" fmla="*/ 5486400 w 5690829"/>
                <a:gd name="connsiteY3" fmla="*/ 61680 h 1722840"/>
                <a:gd name="connsiteX4" fmla="*/ 2819400 w 5690829"/>
                <a:gd name="connsiteY4" fmla="*/ 777960 h 1722840"/>
                <a:gd name="connsiteX5" fmla="*/ 0 w 5690829"/>
                <a:gd name="connsiteY5" fmla="*/ 720 h 1722840"/>
                <a:gd name="connsiteX0" fmla="*/ 0 w 5690829"/>
                <a:gd name="connsiteY0" fmla="*/ 720 h 1722840"/>
                <a:gd name="connsiteX1" fmla="*/ 45720 w 5690829"/>
                <a:gd name="connsiteY1" fmla="*/ 1677120 h 1722840"/>
                <a:gd name="connsiteX2" fmla="*/ 5532120 w 5690829"/>
                <a:gd name="connsiteY2" fmla="*/ 1722840 h 1722840"/>
                <a:gd name="connsiteX3" fmla="*/ 5486400 w 5690829"/>
                <a:gd name="connsiteY3" fmla="*/ 61680 h 1722840"/>
                <a:gd name="connsiteX4" fmla="*/ 2819400 w 5690829"/>
                <a:gd name="connsiteY4" fmla="*/ 777960 h 1722840"/>
                <a:gd name="connsiteX5" fmla="*/ 0 w 5690829"/>
                <a:gd name="connsiteY5" fmla="*/ 720 h 1722840"/>
                <a:gd name="connsiteX0" fmla="*/ 0 w 5532120"/>
                <a:gd name="connsiteY0" fmla="*/ 720 h 1722840"/>
                <a:gd name="connsiteX1" fmla="*/ 45720 w 5532120"/>
                <a:gd name="connsiteY1" fmla="*/ 1677120 h 1722840"/>
                <a:gd name="connsiteX2" fmla="*/ 5532120 w 5532120"/>
                <a:gd name="connsiteY2" fmla="*/ 1722840 h 1722840"/>
                <a:gd name="connsiteX3" fmla="*/ 5486400 w 5532120"/>
                <a:gd name="connsiteY3" fmla="*/ 61680 h 1722840"/>
                <a:gd name="connsiteX4" fmla="*/ 2819400 w 5532120"/>
                <a:gd name="connsiteY4" fmla="*/ 777960 h 1722840"/>
                <a:gd name="connsiteX5" fmla="*/ 0 w 5532120"/>
                <a:gd name="connsiteY5" fmla="*/ 720 h 1722840"/>
                <a:gd name="connsiteX0" fmla="*/ 0 w 5532120"/>
                <a:gd name="connsiteY0" fmla="*/ 720 h 1722840"/>
                <a:gd name="connsiteX1" fmla="*/ 45720 w 5532120"/>
                <a:gd name="connsiteY1" fmla="*/ 1677120 h 1722840"/>
                <a:gd name="connsiteX2" fmla="*/ 5532120 w 5532120"/>
                <a:gd name="connsiteY2" fmla="*/ 1722840 h 1722840"/>
                <a:gd name="connsiteX3" fmla="*/ 5486400 w 5532120"/>
                <a:gd name="connsiteY3" fmla="*/ 61680 h 1722840"/>
                <a:gd name="connsiteX4" fmla="*/ 2819400 w 5532120"/>
                <a:gd name="connsiteY4" fmla="*/ 777960 h 1722840"/>
                <a:gd name="connsiteX5" fmla="*/ 0 w 5532120"/>
                <a:gd name="connsiteY5" fmla="*/ 720 h 1722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532120" h="1722840">
                  <a:moveTo>
                    <a:pt x="0" y="720"/>
                  </a:moveTo>
                  <a:cubicBezTo>
                    <a:pt x="86360" y="1628860"/>
                    <a:pt x="-7620" y="-27220"/>
                    <a:pt x="45720" y="1677120"/>
                  </a:cubicBezTo>
                  <a:cubicBezTo>
                    <a:pt x="5524500" y="1705060"/>
                    <a:pt x="68580" y="1656800"/>
                    <a:pt x="5532120" y="1722840"/>
                  </a:cubicBezTo>
                  <a:cubicBezTo>
                    <a:pt x="5494020" y="51520"/>
                    <a:pt x="5527040" y="1697440"/>
                    <a:pt x="5486400" y="61680"/>
                  </a:cubicBezTo>
                  <a:cubicBezTo>
                    <a:pt x="5262880" y="56600"/>
                    <a:pt x="3733800" y="788120"/>
                    <a:pt x="2819400" y="777960"/>
                  </a:cubicBezTo>
                  <a:cubicBezTo>
                    <a:pt x="1905000" y="767800"/>
                    <a:pt x="248920" y="-27220"/>
                    <a:pt x="0" y="72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0" name="Freeform 29"/>
            <p:cNvSpPr/>
            <p:nvPr/>
          </p:nvSpPr>
          <p:spPr bwMode="auto">
            <a:xfrm rot="17968048">
              <a:off x="5079968" y="3965466"/>
              <a:ext cx="786543" cy="274686"/>
            </a:xfrm>
            <a:custGeom>
              <a:avLst/>
              <a:gdLst>
                <a:gd name="connsiteX0" fmla="*/ 505091 w 6543234"/>
                <a:gd name="connsiteY0" fmla="*/ 16630 h 1925400"/>
                <a:gd name="connsiteX1" fmla="*/ 550811 w 6543234"/>
                <a:gd name="connsiteY1" fmla="*/ 1693030 h 1925400"/>
                <a:gd name="connsiteX2" fmla="*/ 6037211 w 6543234"/>
                <a:gd name="connsiteY2" fmla="*/ 1738750 h 1925400"/>
                <a:gd name="connsiteX3" fmla="*/ 5991491 w 6543234"/>
                <a:gd name="connsiteY3" fmla="*/ 77590 h 1925400"/>
                <a:gd name="connsiteX4" fmla="*/ 3324491 w 6543234"/>
                <a:gd name="connsiteY4" fmla="*/ 793870 h 1925400"/>
                <a:gd name="connsiteX5" fmla="*/ 505091 w 6543234"/>
                <a:gd name="connsiteY5" fmla="*/ 16630 h 1925400"/>
                <a:gd name="connsiteX0" fmla="*/ 505091 w 6543234"/>
                <a:gd name="connsiteY0" fmla="*/ 16630 h 1925400"/>
                <a:gd name="connsiteX1" fmla="*/ 550811 w 6543234"/>
                <a:gd name="connsiteY1" fmla="*/ 1693030 h 1925400"/>
                <a:gd name="connsiteX2" fmla="*/ 6037211 w 6543234"/>
                <a:gd name="connsiteY2" fmla="*/ 1738750 h 1925400"/>
                <a:gd name="connsiteX3" fmla="*/ 5991491 w 6543234"/>
                <a:gd name="connsiteY3" fmla="*/ 77590 h 1925400"/>
                <a:gd name="connsiteX4" fmla="*/ 3324491 w 6543234"/>
                <a:gd name="connsiteY4" fmla="*/ 793870 h 1925400"/>
                <a:gd name="connsiteX5" fmla="*/ 505091 w 6543234"/>
                <a:gd name="connsiteY5" fmla="*/ 16630 h 1925400"/>
                <a:gd name="connsiteX0" fmla="*/ 505091 w 6543234"/>
                <a:gd name="connsiteY0" fmla="*/ 16630 h 1925400"/>
                <a:gd name="connsiteX1" fmla="*/ 550811 w 6543234"/>
                <a:gd name="connsiteY1" fmla="*/ 1693030 h 1925400"/>
                <a:gd name="connsiteX2" fmla="*/ 6037211 w 6543234"/>
                <a:gd name="connsiteY2" fmla="*/ 1738750 h 1925400"/>
                <a:gd name="connsiteX3" fmla="*/ 5991491 w 6543234"/>
                <a:gd name="connsiteY3" fmla="*/ 77590 h 1925400"/>
                <a:gd name="connsiteX4" fmla="*/ 3324491 w 6543234"/>
                <a:gd name="connsiteY4" fmla="*/ 793870 h 1925400"/>
                <a:gd name="connsiteX5" fmla="*/ 505091 w 6543234"/>
                <a:gd name="connsiteY5" fmla="*/ 16630 h 1925400"/>
                <a:gd name="connsiteX0" fmla="*/ 505091 w 6543234"/>
                <a:gd name="connsiteY0" fmla="*/ 16630 h 1925400"/>
                <a:gd name="connsiteX1" fmla="*/ 550811 w 6543234"/>
                <a:gd name="connsiteY1" fmla="*/ 1693030 h 1925400"/>
                <a:gd name="connsiteX2" fmla="*/ 6037211 w 6543234"/>
                <a:gd name="connsiteY2" fmla="*/ 1738750 h 1925400"/>
                <a:gd name="connsiteX3" fmla="*/ 5991491 w 6543234"/>
                <a:gd name="connsiteY3" fmla="*/ 77590 h 1925400"/>
                <a:gd name="connsiteX4" fmla="*/ 3324491 w 6543234"/>
                <a:gd name="connsiteY4" fmla="*/ 793870 h 1925400"/>
                <a:gd name="connsiteX5" fmla="*/ 505091 w 6543234"/>
                <a:gd name="connsiteY5" fmla="*/ 16630 h 1925400"/>
                <a:gd name="connsiteX0" fmla="*/ 505091 w 6543234"/>
                <a:gd name="connsiteY0" fmla="*/ 16630 h 1925400"/>
                <a:gd name="connsiteX1" fmla="*/ 550811 w 6543234"/>
                <a:gd name="connsiteY1" fmla="*/ 1693030 h 1925400"/>
                <a:gd name="connsiteX2" fmla="*/ 6037211 w 6543234"/>
                <a:gd name="connsiteY2" fmla="*/ 1738750 h 1925400"/>
                <a:gd name="connsiteX3" fmla="*/ 5991491 w 6543234"/>
                <a:gd name="connsiteY3" fmla="*/ 77590 h 1925400"/>
                <a:gd name="connsiteX4" fmla="*/ 3324491 w 6543234"/>
                <a:gd name="connsiteY4" fmla="*/ 793870 h 1925400"/>
                <a:gd name="connsiteX5" fmla="*/ 505091 w 6543234"/>
                <a:gd name="connsiteY5" fmla="*/ 16630 h 1925400"/>
                <a:gd name="connsiteX0" fmla="*/ 505091 w 6543234"/>
                <a:gd name="connsiteY0" fmla="*/ 16630 h 1925400"/>
                <a:gd name="connsiteX1" fmla="*/ 550811 w 6543234"/>
                <a:gd name="connsiteY1" fmla="*/ 1693030 h 1925400"/>
                <a:gd name="connsiteX2" fmla="*/ 6037211 w 6543234"/>
                <a:gd name="connsiteY2" fmla="*/ 1738750 h 1925400"/>
                <a:gd name="connsiteX3" fmla="*/ 5991491 w 6543234"/>
                <a:gd name="connsiteY3" fmla="*/ 77590 h 1925400"/>
                <a:gd name="connsiteX4" fmla="*/ 3324491 w 6543234"/>
                <a:gd name="connsiteY4" fmla="*/ 793870 h 1925400"/>
                <a:gd name="connsiteX5" fmla="*/ 505091 w 6543234"/>
                <a:gd name="connsiteY5" fmla="*/ 16630 h 1925400"/>
                <a:gd name="connsiteX0" fmla="*/ 505091 w 6543234"/>
                <a:gd name="connsiteY0" fmla="*/ 16630 h 1925400"/>
                <a:gd name="connsiteX1" fmla="*/ 550811 w 6543234"/>
                <a:gd name="connsiteY1" fmla="*/ 1693030 h 1925400"/>
                <a:gd name="connsiteX2" fmla="*/ 6037211 w 6543234"/>
                <a:gd name="connsiteY2" fmla="*/ 1738750 h 1925400"/>
                <a:gd name="connsiteX3" fmla="*/ 5991491 w 6543234"/>
                <a:gd name="connsiteY3" fmla="*/ 77590 h 1925400"/>
                <a:gd name="connsiteX4" fmla="*/ 3324491 w 6543234"/>
                <a:gd name="connsiteY4" fmla="*/ 793870 h 1925400"/>
                <a:gd name="connsiteX5" fmla="*/ 505091 w 6543234"/>
                <a:gd name="connsiteY5" fmla="*/ 16630 h 1925400"/>
                <a:gd name="connsiteX0" fmla="*/ 205468 w 6243611"/>
                <a:gd name="connsiteY0" fmla="*/ 16630 h 1925400"/>
                <a:gd name="connsiteX1" fmla="*/ 251188 w 6243611"/>
                <a:gd name="connsiteY1" fmla="*/ 1693030 h 1925400"/>
                <a:gd name="connsiteX2" fmla="*/ 5737588 w 6243611"/>
                <a:gd name="connsiteY2" fmla="*/ 1738750 h 1925400"/>
                <a:gd name="connsiteX3" fmla="*/ 5691868 w 6243611"/>
                <a:gd name="connsiteY3" fmla="*/ 77590 h 1925400"/>
                <a:gd name="connsiteX4" fmla="*/ 3024868 w 6243611"/>
                <a:gd name="connsiteY4" fmla="*/ 793870 h 1925400"/>
                <a:gd name="connsiteX5" fmla="*/ 205468 w 6243611"/>
                <a:gd name="connsiteY5" fmla="*/ 16630 h 1925400"/>
                <a:gd name="connsiteX0" fmla="*/ 205468 w 6243611"/>
                <a:gd name="connsiteY0" fmla="*/ 16630 h 1853081"/>
                <a:gd name="connsiteX1" fmla="*/ 251188 w 6243611"/>
                <a:gd name="connsiteY1" fmla="*/ 1693030 h 1853081"/>
                <a:gd name="connsiteX2" fmla="*/ 5737588 w 6243611"/>
                <a:gd name="connsiteY2" fmla="*/ 1738750 h 1853081"/>
                <a:gd name="connsiteX3" fmla="*/ 5691868 w 6243611"/>
                <a:gd name="connsiteY3" fmla="*/ 77590 h 1853081"/>
                <a:gd name="connsiteX4" fmla="*/ 3024868 w 6243611"/>
                <a:gd name="connsiteY4" fmla="*/ 793870 h 1853081"/>
                <a:gd name="connsiteX5" fmla="*/ 205468 w 6243611"/>
                <a:gd name="connsiteY5" fmla="*/ 16630 h 1853081"/>
                <a:gd name="connsiteX0" fmla="*/ 205468 w 6243611"/>
                <a:gd name="connsiteY0" fmla="*/ 16550 h 1853001"/>
                <a:gd name="connsiteX1" fmla="*/ 251188 w 6243611"/>
                <a:gd name="connsiteY1" fmla="*/ 1692950 h 1853001"/>
                <a:gd name="connsiteX2" fmla="*/ 5737588 w 6243611"/>
                <a:gd name="connsiteY2" fmla="*/ 1738670 h 1853001"/>
                <a:gd name="connsiteX3" fmla="*/ 5691868 w 6243611"/>
                <a:gd name="connsiteY3" fmla="*/ 77510 h 1853001"/>
                <a:gd name="connsiteX4" fmla="*/ 3024868 w 6243611"/>
                <a:gd name="connsiteY4" fmla="*/ 793790 h 1853001"/>
                <a:gd name="connsiteX5" fmla="*/ 205468 w 6243611"/>
                <a:gd name="connsiteY5" fmla="*/ 16550 h 1853001"/>
                <a:gd name="connsiteX0" fmla="*/ 0 w 6038143"/>
                <a:gd name="connsiteY0" fmla="*/ 16550 h 1853001"/>
                <a:gd name="connsiteX1" fmla="*/ 45720 w 6038143"/>
                <a:gd name="connsiteY1" fmla="*/ 1692950 h 1853001"/>
                <a:gd name="connsiteX2" fmla="*/ 5532120 w 6038143"/>
                <a:gd name="connsiteY2" fmla="*/ 1738670 h 1853001"/>
                <a:gd name="connsiteX3" fmla="*/ 5486400 w 6038143"/>
                <a:gd name="connsiteY3" fmla="*/ 77510 h 1853001"/>
                <a:gd name="connsiteX4" fmla="*/ 2819400 w 6038143"/>
                <a:gd name="connsiteY4" fmla="*/ 793790 h 1853001"/>
                <a:gd name="connsiteX5" fmla="*/ 0 w 6038143"/>
                <a:gd name="connsiteY5" fmla="*/ 16550 h 1853001"/>
                <a:gd name="connsiteX0" fmla="*/ 0 w 6038143"/>
                <a:gd name="connsiteY0" fmla="*/ 720 h 1837171"/>
                <a:gd name="connsiteX1" fmla="*/ 45720 w 6038143"/>
                <a:gd name="connsiteY1" fmla="*/ 1677120 h 1837171"/>
                <a:gd name="connsiteX2" fmla="*/ 5532120 w 6038143"/>
                <a:gd name="connsiteY2" fmla="*/ 1722840 h 1837171"/>
                <a:gd name="connsiteX3" fmla="*/ 5486400 w 6038143"/>
                <a:gd name="connsiteY3" fmla="*/ 61680 h 1837171"/>
                <a:gd name="connsiteX4" fmla="*/ 2819400 w 6038143"/>
                <a:gd name="connsiteY4" fmla="*/ 777960 h 1837171"/>
                <a:gd name="connsiteX5" fmla="*/ 0 w 6038143"/>
                <a:gd name="connsiteY5" fmla="*/ 720 h 1837171"/>
                <a:gd name="connsiteX0" fmla="*/ 0 w 6038143"/>
                <a:gd name="connsiteY0" fmla="*/ 720 h 1722840"/>
                <a:gd name="connsiteX1" fmla="*/ 45720 w 6038143"/>
                <a:gd name="connsiteY1" fmla="*/ 1677120 h 1722840"/>
                <a:gd name="connsiteX2" fmla="*/ 5532120 w 6038143"/>
                <a:gd name="connsiteY2" fmla="*/ 1722840 h 1722840"/>
                <a:gd name="connsiteX3" fmla="*/ 5486400 w 6038143"/>
                <a:gd name="connsiteY3" fmla="*/ 61680 h 1722840"/>
                <a:gd name="connsiteX4" fmla="*/ 2819400 w 6038143"/>
                <a:gd name="connsiteY4" fmla="*/ 777960 h 1722840"/>
                <a:gd name="connsiteX5" fmla="*/ 0 w 6038143"/>
                <a:gd name="connsiteY5" fmla="*/ 720 h 1722840"/>
                <a:gd name="connsiteX0" fmla="*/ 0 w 5690829"/>
                <a:gd name="connsiteY0" fmla="*/ 720 h 1722840"/>
                <a:gd name="connsiteX1" fmla="*/ 45720 w 5690829"/>
                <a:gd name="connsiteY1" fmla="*/ 1677120 h 1722840"/>
                <a:gd name="connsiteX2" fmla="*/ 5532120 w 5690829"/>
                <a:gd name="connsiteY2" fmla="*/ 1722840 h 1722840"/>
                <a:gd name="connsiteX3" fmla="*/ 5486400 w 5690829"/>
                <a:gd name="connsiteY3" fmla="*/ 61680 h 1722840"/>
                <a:gd name="connsiteX4" fmla="*/ 2819400 w 5690829"/>
                <a:gd name="connsiteY4" fmla="*/ 777960 h 1722840"/>
                <a:gd name="connsiteX5" fmla="*/ 0 w 5690829"/>
                <a:gd name="connsiteY5" fmla="*/ 720 h 1722840"/>
                <a:gd name="connsiteX0" fmla="*/ 0 w 5690829"/>
                <a:gd name="connsiteY0" fmla="*/ 720 h 1722840"/>
                <a:gd name="connsiteX1" fmla="*/ 45720 w 5690829"/>
                <a:gd name="connsiteY1" fmla="*/ 1677120 h 1722840"/>
                <a:gd name="connsiteX2" fmla="*/ 5532120 w 5690829"/>
                <a:gd name="connsiteY2" fmla="*/ 1722840 h 1722840"/>
                <a:gd name="connsiteX3" fmla="*/ 5486400 w 5690829"/>
                <a:gd name="connsiteY3" fmla="*/ 61680 h 1722840"/>
                <a:gd name="connsiteX4" fmla="*/ 2819400 w 5690829"/>
                <a:gd name="connsiteY4" fmla="*/ 777960 h 1722840"/>
                <a:gd name="connsiteX5" fmla="*/ 0 w 5690829"/>
                <a:gd name="connsiteY5" fmla="*/ 720 h 1722840"/>
                <a:gd name="connsiteX0" fmla="*/ 0 w 5532120"/>
                <a:gd name="connsiteY0" fmla="*/ 720 h 1722840"/>
                <a:gd name="connsiteX1" fmla="*/ 45720 w 5532120"/>
                <a:gd name="connsiteY1" fmla="*/ 1677120 h 1722840"/>
                <a:gd name="connsiteX2" fmla="*/ 5532120 w 5532120"/>
                <a:gd name="connsiteY2" fmla="*/ 1722840 h 1722840"/>
                <a:gd name="connsiteX3" fmla="*/ 5486400 w 5532120"/>
                <a:gd name="connsiteY3" fmla="*/ 61680 h 1722840"/>
                <a:gd name="connsiteX4" fmla="*/ 2819400 w 5532120"/>
                <a:gd name="connsiteY4" fmla="*/ 777960 h 1722840"/>
                <a:gd name="connsiteX5" fmla="*/ 0 w 5532120"/>
                <a:gd name="connsiteY5" fmla="*/ 720 h 1722840"/>
                <a:gd name="connsiteX0" fmla="*/ 0 w 5532120"/>
                <a:gd name="connsiteY0" fmla="*/ 720 h 1722840"/>
                <a:gd name="connsiteX1" fmla="*/ 45720 w 5532120"/>
                <a:gd name="connsiteY1" fmla="*/ 1677120 h 1722840"/>
                <a:gd name="connsiteX2" fmla="*/ 5532120 w 5532120"/>
                <a:gd name="connsiteY2" fmla="*/ 1722840 h 1722840"/>
                <a:gd name="connsiteX3" fmla="*/ 5486400 w 5532120"/>
                <a:gd name="connsiteY3" fmla="*/ 61680 h 1722840"/>
                <a:gd name="connsiteX4" fmla="*/ 2819400 w 5532120"/>
                <a:gd name="connsiteY4" fmla="*/ 777960 h 1722840"/>
                <a:gd name="connsiteX5" fmla="*/ 0 w 5532120"/>
                <a:gd name="connsiteY5" fmla="*/ 720 h 1722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532120" h="1722840">
                  <a:moveTo>
                    <a:pt x="0" y="720"/>
                  </a:moveTo>
                  <a:cubicBezTo>
                    <a:pt x="86360" y="1628860"/>
                    <a:pt x="-7620" y="-27220"/>
                    <a:pt x="45720" y="1677120"/>
                  </a:cubicBezTo>
                  <a:cubicBezTo>
                    <a:pt x="5524500" y="1705060"/>
                    <a:pt x="68580" y="1656800"/>
                    <a:pt x="5532120" y="1722840"/>
                  </a:cubicBezTo>
                  <a:cubicBezTo>
                    <a:pt x="5494020" y="51520"/>
                    <a:pt x="5527040" y="1697440"/>
                    <a:pt x="5486400" y="61680"/>
                  </a:cubicBezTo>
                  <a:cubicBezTo>
                    <a:pt x="5262880" y="56600"/>
                    <a:pt x="3733800" y="788120"/>
                    <a:pt x="2819400" y="777960"/>
                  </a:cubicBezTo>
                  <a:cubicBezTo>
                    <a:pt x="1905000" y="767800"/>
                    <a:pt x="248920" y="-27220"/>
                    <a:pt x="0" y="72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1" name="Straight Connector 30"/>
            <p:cNvCxnSpPr/>
            <p:nvPr/>
          </p:nvCxnSpPr>
          <p:spPr bwMode="auto">
            <a:xfrm flipH="1">
              <a:off x="2775554" y="-1347854"/>
              <a:ext cx="45135" cy="3025727"/>
            </a:xfrm>
            <a:prstGeom prst="line">
              <a:avLst/>
            </a:prstGeom>
            <a:solidFill>
              <a:schemeClr val="accent1"/>
            </a:solidFill>
            <a:ln w="88900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2" name="Oval 31"/>
            <p:cNvSpPr/>
            <p:nvPr/>
          </p:nvSpPr>
          <p:spPr bwMode="auto">
            <a:xfrm>
              <a:off x="2880101" y="558939"/>
              <a:ext cx="720000" cy="720000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innerShdw blurRad="63500" dist="50800" dir="2700000">
                <a:prstClr val="black">
                  <a:alpha val="50000"/>
                </a:prstClr>
              </a:innerShdw>
            </a:effectLst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3" name="Straight Connector 32"/>
            <p:cNvCxnSpPr/>
            <p:nvPr/>
          </p:nvCxnSpPr>
          <p:spPr bwMode="auto">
            <a:xfrm flipH="1">
              <a:off x="2309986" y="1029339"/>
              <a:ext cx="884065" cy="1371414"/>
            </a:xfrm>
            <a:prstGeom prst="line">
              <a:avLst/>
            </a:prstGeom>
            <a:solidFill>
              <a:schemeClr val="accent1"/>
            </a:solidFill>
            <a:ln w="88900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4" name="Oval 33"/>
            <p:cNvSpPr/>
            <p:nvPr/>
          </p:nvSpPr>
          <p:spPr bwMode="auto">
            <a:xfrm>
              <a:off x="1970986" y="1901553"/>
              <a:ext cx="720000" cy="720000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innerShdw blurRad="63500" dist="50800" dir="2700000">
                <a:prstClr val="black">
                  <a:alpha val="50000"/>
                </a:prstClr>
              </a:innerShdw>
            </a:effectLst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1908585" y="4809766"/>
              <a:ext cx="2288551" cy="176622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2176149" y="4993177"/>
              <a:ext cx="1753423" cy="13994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pic>
          <p:nvPicPr>
            <p:cNvPr id="37" name="Picture 6" descr="https://latex2png.com/pngs/80f9144341fa9a41772e03a765095212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9139" y="5389413"/>
              <a:ext cx="1594671" cy="60692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38" name="Straight Connector 37"/>
            <p:cNvCxnSpPr>
              <a:stCxn id="35" idx="2"/>
            </p:cNvCxnSpPr>
            <p:nvPr/>
          </p:nvCxnSpPr>
          <p:spPr bwMode="auto">
            <a:xfrm flipH="1">
              <a:off x="3052860" y="6575988"/>
              <a:ext cx="1" cy="46390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9" name="Straight Connector 38"/>
            <p:cNvCxnSpPr>
              <a:stCxn id="27" idx="3"/>
            </p:cNvCxnSpPr>
            <p:nvPr/>
          </p:nvCxnSpPr>
          <p:spPr bwMode="auto">
            <a:xfrm flipH="1" flipV="1">
              <a:off x="3052861" y="7033805"/>
              <a:ext cx="2224738" cy="1961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0" name="Pentagon 39"/>
            <p:cNvSpPr/>
            <p:nvPr/>
          </p:nvSpPr>
          <p:spPr bwMode="auto">
            <a:xfrm rot="12708448">
              <a:off x="7439323" y="3429325"/>
              <a:ext cx="838200" cy="376382"/>
            </a:xfrm>
            <a:prstGeom prst="homePlate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pic>
          <p:nvPicPr>
            <p:cNvPr id="41" name="Picture 2" descr="https://latex2png.com/pngs/03c13b52bda0eb7361d33cf291604a47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577961">
              <a:off x="7700183" y="3551315"/>
              <a:ext cx="381000" cy="1905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2" name="Pentagon 41"/>
            <p:cNvSpPr/>
            <p:nvPr/>
          </p:nvSpPr>
          <p:spPr bwMode="auto">
            <a:xfrm rot="12708448">
              <a:off x="7375419" y="5389186"/>
              <a:ext cx="838200" cy="376382"/>
            </a:xfrm>
            <a:prstGeom prst="homePlate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pic>
          <p:nvPicPr>
            <p:cNvPr id="43" name="Picture 2" descr="https://latex2png.com/pngs/03c13b52bda0eb7361d33cf291604a47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577961">
              <a:off x="7636279" y="5511176"/>
              <a:ext cx="381000" cy="1905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4" name="Picture 4" descr="https://latex2png.com/pngs/54a30ffe1fad73fda5aa627ccb06737e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412024">
              <a:off x="2928833" y="3179082"/>
              <a:ext cx="200025" cy="1428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5" name="Freeform 44"/>
            <p:cNvSpPr/>
            <p:nvPr/>
          </p:nvSpPr>
          <p:spPr bwMode="auto">
            <a:xfrm rot="10800000">
              <a:off x="4369309" y="670261"/>
              <a:ext cx="220985" cy="396240"/>
            </a:xfrm>
            <a:custGeom>
              <a:avLst/>
              <a:gdLst>
                <a:gd name="connsiteX0" fmla="*/ 213360 w 220985"/>
                <a:gd name="connsiteY0" fmla="*/ 0 h 396240"/>
                <a:gd name="connsiteX1" fmla="*/ 7620 w 220985"/>
                <a:gd name="connsiteY1" fmla="*/ 99060 h 396240"/>
                <a:gd name="connsiteX2" fmla="*/ 220980 w 220985"/>
                <a:gd name="connsiteY2" fmla="*/ 228600 h 396240"/>
                <a:gd name="connsiteX3" fmla="*/ 0 w 220985"/>
                <a:gd name="connsiteY3" fmla="*/ 396240 h 3962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0985" h="396240">
                  <a:moveTo>
                    <a:pt x="213360" y="0"/>
                  </a:moveTo>
                  <a:cubicBezTo>
                    <a:pt x="109855" y="30480"/>
                    <a:pt x="6350" y="60960"/>
                    <a:pt x="7620" y="99060"/>
                  </a:cubicBezTo>
                  <a:cubicBezTo>
                    <a:pt x="8890" y="137160"/>
                    <a:pt x="222250" y="179070"/>
                    <a:pt x="220980" y="228600"/>
                  </a:cubicBezTo>
                  <a:cubicBezTo>
                    <a:pt x="219710" y="278130"/>
                    <a:pt x="109855" y="337185"/>
                    <a:pt x="0" y="396240"/>
                  </a:cubicBezTo>
                </a:path>
              </a:pathLst>
            </a:cu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triangl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6" name="Freeform 45"/>
            <p:cNvSpPr/>
            <p:nvPr/>
          </p:nvSpPr>
          <p:spPr bwMode="auto">
            <a:xfrm rot="6458038">
              <a:off x="3021819" y="137572"/>
              <a:ext cx="220985" cy="435864"/>
            </a:xfrm>
            <a:custGeom>
              <a:avLst/>
              <a:gdLst>
                <a:gd name="connsiteX0" fmla="*/ 213360 w 220985"/>
                <a:gd name="connsiteY0" fmla="*/ 0 h 396240"/>
                <a:gd name="connsiteX1" fmla="*/ 7620 w 220985"/>
                <a:gd name="connsiteY1" fmla="*/ 99060 h 396240"/>
                <a:gd name="connsiteX2" fmla="*/ 220980 w 220985"/>
                <a:gd name="connsiteY2" fmla="*/ 228600 h 396240"/>
                <a:gd name="connsiteX3" fmla="*/ 0 w 220985"/>
                <a:gd name="connsiteY3" fmla="*/ 396240 h 3962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0985" h="396240">
                  <a:moveTo>
                    <a:pt x="213360" y="0"/>
                  </a:moveTo>
                  <a:cubicBezTo>
                    <a:pt x="109855" y="30480"/>
                    <a:pt x="6350" y="60960"/>
                    <a:pt x="7620" y="99060"/>
                  </a:cubicBezTo>
                  <a:cubicBezTo>
                    <a:pt x="8890" y="137160"/>
                    <a:pt x="222250" y="179070"/>
                    <a:pt x="220980" y="228600"/>
                  </a:cubicBezTo>
                  <a:cubicBezTo>
                    <a:pt x="219710" y="278130"/>
                    <a:pt x="109855" y="337185"/>
                    <a:pt x="0" y="396240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7" name="Freeform 46"/>
            <p:cNvSpPr/>
            <p:nvPr/>
          </p:nvSpPr>
          <p:spPr bwMode="auto">
            <a:xfrm rot="13257920">
              <a:off x="4058923" y="2569161"/>
              <a:ext cx="220985" cy="396240"/>
            </a:xfrm>
            <a:custGeom>
              <a:avLst/>
              <a:gdLst>
                <a:gd name="connsiteX0" fmla="*/ 213360 w 220985"/>
                <a:gd name="connsiteY0" fmla="*/ 0 h 396240"/>
                <a:gd name="connsiteX1" fmla="*/ 7620 w 220985"/>
                <a:gd name="connsiteY1" fmla="*/ 99060 h 396240"/>
                <a:gd name="connsiteX2" fmla="*/ 220980 w 220985"/>
                <a:gd name="connsiteY2" fmla="*/ 228600 h 396240"/>
                <a:gd name="connsiteX3" fmla="*/ 0 w 220985"/>
                <a:gd name="connsiteY3" fmla="*/ 396240 h 3962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0985" h="396240">
                  <a:moveTo>
                    <a:pt x="213360" y="0"/>
                  </a:moveTo>
                  <a:cubicBezTo>
                    <a:pt x="109855" y="30480"/>
                    <a:pt x="6350" y="60960"/>
                    <a:pt x="7620" y="99060"/>
                  </a:cubicBezTo>
                  <a:cubicBezTo>
                    <a:pt x="8890" y="137160"/>
                    <a:pt x="222250" y="179070"/>
                    <a:pt x="220980" y="228600"/>
                  </a:cubicBezTo>
                  <a:cubicBezTo>
                    <a:pt x="219710" y="278130"/>
                    <a:pt x="109855" y="337185"/>
                    <a:pt x="0" y="396240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pic>
          <p:nvPicPr>
            <p:cNvPr id="48" name="Picture 8" descr="https://latex2png.com/pngs/c4d851c3dd416cdfe54513d2b8a8fd25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52974" y="12926"/>
              <a:ext cx="356330" cy="1845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9" name="Picture 8" descr="https://latex2png.com/pngs/c4d851c3dd416cdfe54513d2b8a8fd25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40616" y="2666138"/>
              <a:ext cx="356330" cy="1845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0" name="TextBox 49"/>
                <p:cNvSpPr txBox="1"/>
                <p:nvPr/>
              </p:nvSpPr>
              <p:spPr>
                <a:xfrm>
                  <a:off x="4592733" y="303896"/>
                  <a:ext cx="433452" cy="39908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𝛾</m:t>
                            </m:r>
                          </m:e>
                          <m:sub>
                            <m:r>
                              <a:rPr lang="it-IT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𝑖𝑗</m:t>
                            </m:r>
                          </m:sub>
                        </m:sSub>
                      </m:oMath>
                    </m:oMathPara>
                  </a14:m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88" name="TextBox 8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92733" y="303896"/>
                  <a:ext cx="433452" cy="399084"/>
                </a:xfrm>
                <a:prstGeom prst="rect">
                  <a:avLst/>
                </a:prstGeom>
                <a:blipFill>
                  <a:blip r:embed="rId7"/>
                  <a:stretch>
                    <a:fillRect l="-14545" r="-10909" b="-2156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1" name="Straight Connector 50"/>
            <p:cNvCxnSpPr/>
            <p:nvPr/>
          </p:nvCxnSpPr>
          <p:spPr bwMode="auto">
            <a:xfrm flipH="1" flipV="1">
              <a:off x="6718774" y="4453143"/>
              <a:ext cx="91783" cy="1003616"/>
            </a:xfrm>
            <a:prstGeom prst="line">
              <a:avLst/>
            </a:prstGeom>
            <a:solidFill>
              <a:schemeClr val="accent1"/>
            </a:solidFill>
            <a:ln w="889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2" name="Straight Arrow Connector 51"/>
            <p:cNvCxnSpPr/>
            <p:nvPr/>
          </p:nvCxnSpPr>
          <p:spPr bwMode="auto">
            <a:xfrm>
              <a:off x="2289139" y="2235011"/>
              <a:ext cx="1017356" cy="58368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3" name="TextBox 52"/>
                <p:cNvSpPr txBox="1"/>
                <p:nvPr/>
              </p:nvSpPr>
              <p:spPr>
                <a:xfrm rot="1754623">
                  <a:off x="2424021" y="2740736"/>
                  <a:ext cx="264623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91" name="TextBox 9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754623">
                  <a:off x="2424021" y="2740736"/>
                  <a:ext cx="264623" cy="369332"/>
                </a:xfrm>
                <a:prstGeom prst="rect">
                  <a:avLst/>
                </a:prstGeom>
                <a:blipFill>
                  <a:blip r:embed="rId8"/>
                  <a:stretch>
                    <a:fillRect l="-12963" t="-5172" r="-11111" b="-862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4" name="Freeform 53"/>
            <p:cNvSpPr/>
            <p:nvPr/>
          </p:nvSpPr>
          <p:spPr bwMode="auto">
            <a:xfrm>
              <a:off x="2087997" y="1119944"/>
              <a:ext cx="490588" cy="1577338"/>
            </a:xfrm>
            <a:custGeom>
              <a:avLst/>
              <a:gdLst>
                <a:gd name="connsiteX0" fmla="*/ 0 w 1838960"/>
                <a:gd name="connsiteY0" fmla="*/ 1076987 h 1076987"/>
                <a:gd name="connsiteX1" fmla="*/ 386080 w 1838960"/>
                <a:gd name="connsiteY1" fmla="*/ 894107 h 1076987"/>
                <a:gd name="connsiteX2" fmla="*/ 894080 w 1838960"/>
                <a:gd name="connsiteY2" fmla="*/ 27 h 1076987"/>
                <a:gd name="connsiteX3" fmla="*/ 1391920 w 1838960"/>
                <a:gd name="connsiteY3" fmla="*/ 863627 h 1076987"/>
                <a:gd name="connsiteX4" fmla="*/ 1838960 w 1838960"/>
                <a:gd name="connsiteY4" fmla="*/ 1066827 h 10769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38960" h="1076987">
                  <a:moveTo>
                    <a:pt x="0" y="1076987"/>
                  </a:moveTo>
                  <a:cubicBezTo>
                    <a:pt x="118533" y="1075293"/>
                    <a:pt x="237067" y="1073600"/>
                    <a:pt x="386080" y="894107"/>
                  </a:cubicBezTo>
                  <a:cubicBezTo>
                    <a:pt x="535093" y="714614"/>
                    <a:pt x="726440" y="5107"/>
                    <a:pt x="894080" y="27"/>
                  </a:cubicBezTo>
                  <a:cubicBezTo>
                    <a:pt x="1061720" y="-5053"/>
                    <a:pt x="1234440" y="685827"/>
                    <a:pt x="1391920" y="863627"/>
                  </a:cubicBezTo>
                  <a:cubicBezTo>
                    <a:pt x="1549400" y="1041427"/>
                    <a:pt x="1694180" y="1054127"/>
                    <a:pt x="1838960" y="1066827"/>
                  </a:cubicBezTo>
                </a:path>
              </a:pathLst>
            </a:custGeom>
            <a:solidFill>
              <a:schemeClr val="bg2">
                <a:alpha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796974" y="5157728"/>
            <a:ext cx="57894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Montserrat" panose="020B0604020202020204" charset="0"/>
              </a:rPr>
              <a:t>No </a:t>
            </a:r>
            <a:r>
              <a:rPr lang="en-US" sz="2400" dirty="0" err="1" smtClean="0">
                <a:solidFill>
                  <a:schemeClr val="bg1"/>
                </a:solidFill>
                <a:latin typeface="Montserrat" panose="020B0604020202020204" charset="0"/>
              </a:rPr>
              <a:t>superpositions</a:t>
            </a:r>
            <a:r>
              <a:rPr lang="en-US" sz="2400" dirty="0" smtClean="0">
                <a:solidFill>
                  <a:schemeClr val="bg1"/>
                </a:solidFill>
                <a:latin typeface="Montserrat" panose="020B0604020202020204" charset="0"/>
              </a:rPr>
              <a:t> required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Montserrat" panose="020B0604020202020204" charset="0"/>
              </a:rPr>
              <a:t>Classical detection strategies</a:t>
            </a:r>
            <a:endParaRPr lang="en-US" sz="2400" dirty="0">
              <a:solidFill>
                <a:schemeClr val="bg1"/>
              </a:solidFill>
              <a:latin typeface="Montserrat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22552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itle 1"/>
          <p:cNvSpPr txBox="1">
            <a:spLocks/>
          </p:cNvSpPr>
          <p:nvPr/>
        </p:nvSpPr>
        <p:spPr>
          <a:xfrm>
            <a:off x="926592" y="22067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bg1"/>
                </a:solidFill>
                <a:latin typeface="Montserrat" panose="020B0604020202020204" charset="0"/>
              </a:rPr>
              <a:t>Feynman meets EPR</a:t>
            </a:r>
            <a:endParaRPr lang="en-US" dirty="0">
              <a:solidFill>
                <a:schemeClr val="bg1"/>
              </a:solidFill>
              <a:latin typeface="Montserrat" panose="020B060402020202020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87847" y="1693008"/>
            <a:ext cx="997062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spc="30" dirty="0">
                <a:solidFill>
                  <a:schemeClr val="bg1"/>
                </a:solidFill>
                <a:latin typeface="Montserrat" panose="020B0604020202020204" charset="0"/>
              </a:rPr>
              <a:t> </a:t>
            </a:r>
            <a:r>
              <a:rPr lang="en-US" sz="2000" spc="30" dirty="0" smtClean="0">
                <a:solidFill>
                  <a:schemeClr val="bg1"/>
                </a:solidFill>
                <a:latin typeface="Montserrat" panose="020B0604020202020204" charset="0"/>
              </a:rPr>
              <a:t>Assumptions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spc="30" dirty="0">
                <a:solidFill>
                  <a:schemeClr val="bg1"/>
                </a:solidFill>
                <a:latin typeface="Montserrat" panose="020B0604020202020204" charset="0"/>
              </a:rPr>
              <a:t>	</a:t>
            </a:r>
            <a:r>
              <a:rPr lang="en-US" sz="2000" spc="30" dirty="0" smtClean="0">
                <a:solidFill>
                  <a:schemeClr val="bg1"/>
                </a:solidFill>
                <a:latin typeface="Montserrat" panose="020B0604020202020204" charset="0"/>
              </a:rPr>
              <a:t>1</a:t>
            </a:r>
            <a:r>
              <a:rPr lang="en-US" sz="2000" spc="30" dirty="0">
                <a:solidFill>
                  <a:schemeClr val="bg1"/>
                </a:solidFill>
                <a:latin typeface="Montserrat" panose="020B0604020202020204" charset="0"/>
              </a:rPr>
              <a:t>. Matter is described by quantum </a:t>
            </a:r>
            <a:r>
              <a:rPr lang="en-US" sz="2000" spc="30" dirty="0" smtClean="0">
                <a:solidFill>
                  <a:schemeClr val="bg1"/>
                </a:solidFill>
                <a:latin typeface="Montserrat" panose="020B0604020202020204" charset="0"/>
              </a:rPr>
              <a:t>mechanics</a:t>
            </a:r>
          </a:p>
          <a:p>
            <a:r>
              <a:rPr lang="en-US" sz="2000" spc="30" dirty="0">
                <a:solidFill>
                  <a:schemeClr val="bg1"/>
                </a:solidFill>
                <a:latin typeface="Montserrat" panose="020B0604020202020204" charset="0"/>
              </a:rPr>
              <a:t>	</a:t>
            </a:r>
            <a:r>
              <a:rPr lang="en-US" sz="2000" spc="30" dirty="0" smtClean="0">
                <a:solidFill>
                  <a:schemeClr val="bg1"/>
                </a:solidFill>
                <a:latin typeface="Montserrat" panose="020B0604020202020204" charset="0"/>
              </a:rPr>
              <a:t>2.</a:t>
            </a:r>
            <a:r>
              <a:rPr lang="en-US" sz="2000" spc="30" dirty="0">
                <a:solidFill>
                  <a:schemeClr val="bg1"/>
                </a:solidFill>
                <a:latin typeface="Montserrat" panose="020B0604020202020204" charset="0"/>
              </a:rPr>
              <a:t> When matter is </a:t>
            </a:r>
            <a:r>
              <a:rPr lang="en-US" sz="2000" spc="30" dirty="0" smtClean="0">
                <a:solidFill>
                  <a:schemeClr val="bg1"/>
                </a:solidFill>
                <a:latin typeface="Montserrat" panose="020B0604020202020204" charset="0"/>
              </a:rPr>
              <a:t>in a classical state then </a:t>
            </a:r>
            <a:r>
              <a:rPr lang="en-US" sz="2000" spc="30" dirty="0">
                <a:solidFill>
                  <a:schemeClr val="bg1"/>
                </a:solidFill>
                <a:latin typeface="Montserrat" panose="020B0604020202020204" charset="0"/>
              </a:rPr>
              <a:t>it follows Newton’s laws </a:t>
            </a:r>
            <a:endParaRPr lang="en-US" sz="2000" spc="30" dirty="0" smtClean="0">
              <a:solidFill>
                <a:schemeClr val="bg1"/>
              </a:solidFill>
              <a:latin typeface="Montserrat" panose="020B060402020202020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spc="30" dirty="0" smtClean="0">
                <a:solidFill>
                  <a:schemeClr val="bg1"/>
                </a:solidFill>
                <a:latin typeface="Montserrat" panose="020B0604020202020204" charset="0"/>
              </a:rPr>
              <a:t>	3. </a:t>
            </a:r>
            <a:r>
              <a:rPr lang="en-US" sz="2000" spc="30" dirty="0">
                <a:solidFill>
                  <a:schemeClr val="bg1"/>
                </a:solidFill>
                <a:latin typeface="Montserrat" panose="020B0604020202020204" charset="0"/>
              </a:rPr>
              <a:t>The gravitational interaction is </a:t>
            </a:r>
            <a:r>
              <a:rPr lang="en-US" sz="2000" b="1" spc="30" dirty="0" smtClean="0">
                <a:solidFill>
                  <a:schemeClr val="bg1"/>
                </a:solidFill>
                <a:latin typeface="Montserrat" panose="020B0604020202020204" charset="0"/>
              </a:rPr>
              <a:t>local</a:t>
            </a:r>
            <a:r>
              <a:rPr lang="en-US" sz="2000" spc="30" dirty="0" smtClean="0">
                <a:solidFill>
                  <a:schemeClr val="bg1"/>
                </a:solidFill>
                <a:latin typeface="Montserrat" panose="020B0604020202020204" charset="0"/>
              </a:rPr>
              <a:t> and </a:t>
            </a:r>
            <a:r>
              <a:rPr lang="en-US" sz="2000" b="1" spc="30" dirty="0" smtClean="0">
                <a:solidFill>
                  <a:schemeClr val="bg1"/>
                </a:solidFill>
                <a:latin typeface="Montserrat" panose="020B0604020202020204" charset="0"/>
              </a:rPr>
              <a:t>classical</a:t>
            </a:r>
            <a:r>
              <a:rPr lang="en-US" sz="2000" spc="30" dirty="0" smtClean="0">
                <a:solidFill>
                  <a:schemeClr val="bg1"/>
                </a:solidFill>
                <a:latin typeface="Montserrat" panose="020B0604020202020204" charset="0"/>
              </a:rPr>
              <a:t> (LOCC)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spc="30" dirty="0">
                <a:solidFill>
                  <a:schemeClr val="bg1"/>
                </a:solidFill>
                <a:latin typeface="Montserrat" panose="020B0604020202020204" charset="0"/>
              </a:rPr>
              <a:t>	 </a:t>
            </a:r>
            <a:r>
              <a:rPr lang="en-US" sz="2000" spc="30" dirty="0" smtClean="0">
                <a:solidFill>
                  <a:schemeClr val="bg1"/>
                </a:solidFill>
                <a:latin typeface="Montserrat" panose="020B0604020202020204" charset="0"/>
              </a:rPr>
              <a:t>   </a:t>
            </a:r>
            <a:r>
              <a:rPr lang="en-US" sz="2000" spc="30" dirty="0">
                <a:solidFill>
                  <a:schemeClr val="bg1"/>
                </a:solidFill>
                <a:latin typeface="Montserrat" panose="020B0604020202020204" charset="0"/>
              </a:rPr>
              <a:t>-</a:t>
            </a:r>
            <a:r>
              <a:rPr lang="en-US" sz="2000" b="1" spc="30" dirty="0">
                <a:solidFill>
                  <a:schemeClr val="bg1"/>
                </a:solidFill>
                <a:latin typeface="Montserrat" panose="020B0604020202020204" charset="0"/>
              </a:rPr>
              <a:t>no superluminal </a:t>
            </a:r>
            <a:r>
              <a:rPr lang="en-US" sz="2000" b="1" spc="30" dirty="0" smtClean="0">
                <a:solidFill>
                  <a:schemeClr val="bg1"/>
                </a:solidFill>
                <a:latin typeface="Montserrat" panose="020B0604020202020204" charset="0"/>
              </a:rPr>
              <a:t>signaling</a:t>
            </a:r>
            <a:r>
              <a:rPr lang="en-US" sz="2000" spc="30" dirty="0" smtClean="0">
                <a:solidFill>
                  <a:schemeClr val="bg1"/>
                </a:solidFill>
                <a:latin typeface="Montserrat" panose="020B0604020202020204" charset="0"/>
              </a:rPr>
              <a:t>-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481419" y="4751892"/>
            <a:ext cx="6045279" cy="1929132"/>
            <a:chOff x="481419" y="4751892"/>
            <a:chExt cx="6045279" cy="1929132"/>
          </a:xfrm>
        </p:grpSpPr>
        <p:grpSp>
          <p:nvGrpSpPr>
            <p:cNvPr id="37" name="Group 36"/>
            <p:cNvGrpSpPr/>
            <p:nvPr/>
          </p:nvGrpSpPr>
          <p:grpSpPr>
            <a:xfrm>
              <a:off x="565008" y="4751892"/>
              <a:ext cx="5827472" cy="1440711"/>
              <a:chOff x="518280" y="3569678"/>
              <a:chExt cx="5432977" cy="1343181"/>
            </a:xfrm>
          </p:grpSpPr>
          <p:sp>
            <p:nvSpPr>
              <p:cNvPr id="31" name="Rectangle 30"/>
              <p:cNvSpPr/>
              <p:nvPr/>
            </p:nvSpPr>
            <p:spPr>
              <a:xfrm>
                <a:off x="518280" y="3569678"/>
                <a:ext cx="5432977" cy="1343181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6" name="Group 35"/>
              <p:cNvGrpSpPr/>
              <p:nvPr/>
            </p:nvGrpSpPr>
            <p:grpSpPr>
              <a:xfrm>
                <a:off x="831320" y="3723848"/>
                <a:ext cx="4806896" cy="964442"/>
                <a:chOff x="642611" y="4014830"/>
                <a:chExt cx="4806896" cy="964442"/>
              </a:xfrm>
            </p:grpSpPr>
            <p:grpSp>
              <p:nvGrpSpPr>
                <p:cNvPr id="7" name="Group 6"/>
                <p:cNvGrpSpPr/>
                <p:nvPr/>
              </p:nvGrpSpPr>
              <p:grpSpPr>
                <a:xfrm>
                  <a:off x="2537938" y="4467095"/>
                  <a:ext cx="1056466" cy="512177"/>
                  <a:chOff x="7524516" y="19526873"/>
                  <a:chExt cx="1274173" cy="617722"/>
                </a:xfrm>
              </p:grpSpPr>
              <p:grpSp>
                <p:nvGrpSpPr>
                  <p:cNvPr id="8" name="Group 7"/>
                  <p:cNvGrpSpPr/>
                  <p:nvPr/>
                </p:nvGrpSpPr>
                <p:grpSpPr>
                  <a:xfrm>
                    <a:off x="7693095" y="19669516"/>
                    <a:ext cx="945434" cy="382827"/>
                    <a:chOff x="7935395" y="19669516"/>
                    <a:chExt cx="703133" cy="408784"/>
                  </a:xfrm>
                </p:grpSpPr>
                <p:sp>
                  <p:nvSpPr>
                    <p:cNvPr id="15" name="Freeform 14"/>
                    <p:cNvSpPr/>
                    <p:nvPr/>
                  </p:nvSpPr>
                  <p:spPr bwMode="auto">
                    <a:xfrm>
                      <a:off x="7953266" y="19701878"/>
                      <a:ext cx="685262" cy="326690"/>
                    </a:xfrm>
                    <a:custGeom>
                      <a:avLst/>
                      <a:gdLst>
                        <a:gd name="connsiteX0" fmla="*/ 0 w 1122745"/>
                        <a:gd name="connsiteY0" fmla="*/ 625108 h 625108"/>
                        <a:gd name="connsiteX1" fmla="*/ 208345 w 1122745"/>
                        <a:gd name="connsiteY1" fmla="*/ 75 h 625108"/>
                        <a:gd name="connsiteX2" fmla="*/ 486137 w 1122745"/>
                        <a:gd name="connsiteY2" fmla="*/ 578809 h 625108"/>
                        <a:gd name="connsiteX3" fmla="*/ 706056 w 1122745"/>
                        <a:gd name="connsiteY3" fmla="*/ 11650 h 625108"/>
                        <a:gd name="connsiteX4" fmla="*/ 960699 w 1122745"/>
                        <a:gd name="connsiteY4" fmla="*/ 601958 h 625108"/>
                        <a:gd name="connsiteX5" fmla="*/ 1122745 w 1122745"/>
                        <a:gd name="connsiteY5" fmla="*/ 231569 h 625108"/>
                        <a:gd name="connsiteX0" fmla="*/ 0 w 1040317"/>
                        <a:gd name="connsiteY0" fmla="*/ 352742 h 615869"/>
                        <a:gd name="connsiteX1" fmla="*/ 125917 w 1040317"/>
                        <a:gd name="connsiteY1" fmla="*/ 9678 h 615869"/>
                        <a:gd name="connsiteX2" fmla="*/ 403709 w 1040317"/>
                        <a:gd name="connsiteY2" fmla="*/ 588412 h 615869"/>
                        <a:gd name="connsiteX3" fmla="*/ 623628 w 1040317"/>
                        <a:gd name="connsiteY3" fmla="*/ 21253 h 615869"/>
                        <a:gd name="connsiteX4" fmla="*/ 878271 w 1040317"/>
                        <a:gd name="connsiteY4" fmla="*/ 611561 h 615869"/>
                        <a:gd name="connsiteX5" fmla="*/ 1040317 w 1040317"/>
                        <a:gd name="connsiteY5" fmla="*/ 241172 h 61586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1040317" h="615869">
                          <a:moveTo>
                            <a:pt x="0" y="352742"/>
                          </a:moveTo>
                          <a:cubicBezTo>
                            <a:pt x="63661" y="44084"/>
                            <a:pt x="58632" y="-29600"/>
                            <a:pt x="125917" y="9678"/>
                          </a:cubicBezTo>
                          <a:cubicBezTo>
                            <a:pt x="193202" y="48956"/>
                            <a:pt x="320757" y="586483"/>
                            <a:pt x="403709" y="588412"/>
                          </a:cubicBezTo>
                          <a:cubicBezTo>
                            <a:pt x="486661" y="590341"/>
                            <a:pt x="544534" y="17395"/>
                            <a:pt x="623628" y="21253"/>
                          </a:cubicBezTo>
                          <a:cubicBezTo>
                            <a:pt x="702722" y="25111"/>
                            <a:pt x="808823" y="574908"/>
                            <a:pt x="878271" y="611561"/>
                          </a:cubicBezTo>
                          <a:cubicBezTo>
                            <a:pt x="947719" y="648214"/>
                            <a:pt x="994018" y="444693"/>
                            <a:pt x="1040317" y="241172"/>
                          </a:cubicBezTo>
                        </a:path>
                      </a:pathLst>
                    </a:custGeom>
                    <a:noFill/>
                    <a:ln w="254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16" name="Freeform 15"/>
                    <p:cNvSpPr/>
                    <p:nvPr/>
                  </p:nvSpPr>
                  <p:spPr bwMode="auto">
                    <a:xfrm flipV="1">
                      <a:off x="7935395" y="19669516"/>
                      <a:ext cx="703132" cy="408784"/>
                    </a:xfrm>
                    <a:custGeom>
                      <a:avLst/>
                      <a:gdLst>
                        <a:gd name="connsiteX0" fmla="*/ 0 w 1122745"/>
                        <a:gd name="connsiteY0" fmla="*/ 625108 h 625108"/>
                        <a:gd name="connsiteX1" fmla="*/ 208345 w 1122745"/>
                        <a:gd name="connsiteY1" fmla="*/ 75 h 625108"/>
                        <a:gd name="connsiteX2" fmla="*/ 486137 w 1122745"/>
                        <a:gd name="connsiteY2" fmla="*/ 578809 h 625108"/>
                        <a:gd name="connsiteX3" fmla="*/ 706056 w 1122745"/>
                        <a:gd name="connsiteY3" fmla="*/ 11650 h 625108"/>
                        <a:gd name="connsiteX4" fmla="*/ 960699 w 1122745"/>
                        <a:gd name="connsiteY4" fmla="*/ 601958 h 625108"/>
                        <a:gd name="connsiteX5" fmla="*/ 1122745 w 1122745"/>
                        <a:gd name="connsiteY5" fmla="*/ 231569 h 625108"/>
                        <a:gd name="connsiteX0" fmla="*/ 0 w 1053297"/>
                        <a:gd name="connsiteY0" fmla="*/ 336393 h 618492"/>
                        <a:gd name="connsiteX1" fmla="*/ 138897 w 1053297"/>
                        <a:gd name="connsiteY1" fmla="*/ 12301 h 618492"/>
                        <a:gd name="connsiteX2" fmla="*/ 416689 w 1053297"/>
                        <a:gd name="connsiteY2" fmla="*/ 591035 h 618492"/>
                        <a:gd name="connsiteX3" fmla="*/ 636608 w 1053297"/>
                        <a:gd name="connsiteY3" fmla="*/ 23876 h 618492"/>
                        <a:gd name="connsiteX4" fmla="*/ 891251 w 1053297"/>
                        <a:gd name="connsiteY4" fmla="*/ 614184 h 618492"/>
                        <a:gd name="connsiteX5" fmla="*/ 1053297 w 1053297"/>
                        <a:gd name="connsiteY5" fmla="*/ 243795 h 61849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1053297" h="618492">
                          <a:moveTo>
                            <a:pt x="0" y="336393"/>
                          </a:moveTo>
                          <a:cubicBezTo>
                            <a:pt x="63661" y="27735"/>
                            <a:pt x="69449" y="-30139"/>
                            <a:pt x="138897" y="12301"/>
                          </a:cubicBezTo>
                          <a:cubicBezTo>
                            <a:pt x="208345" y="54741"/>
                            <a:pt x="333737" y="589106"/>
                            <a:pt x="416689" y="591035"/>
                          </a:cubicBezTo>
                          <a:cubicBezTo>
                            <a:pt x="499641" y="592964"/>
                            <a:pt x="557514" y="20018"/>
                            <a:pt x="636608" y="23876"/>
                          </a:cubicBezTo>
                          <a:cubicBezTo>
                            <a:pt x="715702" y="27734"/>
                            <a:pt x="821803" y="577531"/>
                            <a:pt x="891251" y="614184"/>
                          </a:cubicBezTo>
                          <a:cubicBezTo>
                            <a:pt x="960699" y="650837"/>
                            <a:pt x="1006998" y="447316"/>
                            <a:pt x="1053297" y="243795"/>
                          </a:cubicBezTo>
                        </a:path>
                      </a:pathLst>
                    </a:custGeom>
                    <a:noFill/>
                    <a:ln w="254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</p:grpSp>
              <p:grpSp>
                <p:nvGrpSpPr>
                  <p:cNvPr id="9" name="Group 8"/>
                  <p:cNvGrpSpPr/>
                  <p:nvPr/>
                </p:nvGrpSpPr>
                <p:grpSpPr>
                  <a:xfrm>
                    <a:off x="8510689" y="19526873"/>
                    <a:ext cx="288000" cy="602731"/>
                    <a:chOff x="15956314" y="15560049"/>
                    <a:chExt cx="476391" cy="948395"/>
                  </a:xfrm>
                </p:grpSpPr>
                <p:sp>
                  <p:nvSpPr>
                    <p:cNvPr id="13" name="Right Arrow 12"/>
                    <p:cNvSpPr/>
                    <p:nvPr/>
                  </p:nvSpPr>
                  <p:spPr bwMode="auto">
                    <a:xfrm rot="17398649">
                      <a:off x="15736014" y="15828131"/>
                      <a:ext cx="948395" cy="412231"/>
                    </a:xfrm>
                    <a:prstGeom prst="rightArrow">
                      <a:avLst/>
                    </a:prstGeom>
                    <a:solidFill>
                      <a:schemeClr val="bg2">
                        <a:lumMod val="75000"/>
                      </a:schemeClr>
                    </a:solidFill>
                    <a:ln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>
                      <a:outerShdw blurRad="50800" dist="38100" dir="5400000" algn="t" rotWithShape="0">
                        <a:prstClr val="black">
                          <a:alpha val="40000"/>
                        </a:prstClr>
                      </a:outerShdw>
                    </a:effectLst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14" name="Oval 13"/>
                    <p:cNvSpPr/>
                    <p:nvPr/>
                  </p:nvSpPr>
                  <p:spPr bwMode="auto">
                    <a:xfrm>
                      <a:off x="15956314" y="15879524"/>
                      <a:ext cx="476391" cy="453167"/>
                    </a:xfrm>
                    <a:prstGeom prst="ellipse">
                      <a:avLst/>
                    </a:prstGeom>
                    <a:solidFill>
                      <a:srgbClr val="FFC000"/>
                    </a:solidFill>
                    <a:ln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>
                      <a:outerShdw blurRad="50800" dist="38100" dir="5400000" algn="t" rotWithShape="0">
                        <a:prstClr val="black">
                          <a:alpha val="40000"/>
                        </a:prstClr>
                      </a:outerShdw>
                    </a:effectLst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</p:grpSp>
              <p:grpSp>
                <p:nvGrpSpPr>
                  <p:cNvPr id="10" name="Group 9"/>
                  <p:cNvGrpSpPr/>
                  <p:nvPr/>
                </p:nvGrpSpPr>
                <p:grpSpPr>
                  <a:xfrm flipH="1" flipV="1">
                    <a:off x="7524516" y="19541864"/>
                    <a:ext cx="288000" cy="602731"/>
                    <a:chOff x="15956314" y="15560049"/>
                    <a:chExt cx="476391" cy="948395"/>
                  </a:xfrm>
                </p:grpSpPr>
                <p:sp>
                  <p:nvSpPr>
                    <p:cNvPr id="11" name="Right Arrow 10"/>
                    <p:cNvSpPr/>
                    <p:nvPr/>
                  </p:nvSpPr>
                  <p:spPr bwMode="auto">
                    <a:xfrm rot="17398649">
                      <a:off x="15736014" y="15828131"/>
                      <a:ext cx="948395" cy="412231"/>
                    </a:xfrm>
                    <a:prstGeom prst="rightArrow">
                      <a:avLst/>
                    </a:prstGeom>
                    <a:solidFill>
                      <a:schemeClr val="bg2">
                        <a:lumMod val="75000"/>
                      </a:schemeClr>
                    </a:solidFill>
                    <a:ln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>
                      <a:outerShdw blurRad="50800" dist="38100" dir="5400000" algn="t" rotWithShape="0">
                        <a:prstClr val="black">
                          <a:alpha val="40000"/>
                        </a:prstClr>
                      </a:outerShdw>
                    </a:effectLst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12" name="Oval 11"/>
                    <p:cNvSpPr/>
                    <p:nvPr/>
                  </p:nvSpPr>
                  <p:spPr bwMode="auto">
                    <a:xfrm>
                      <a:off x="15956314" y="15879524"/>
                      <a:ext cx="476391" cy="453167"/>
                    </a:xfrm>
                    <a:prstGeom prst="ellipse">
                      <a:avLst/>
                    </a:prstGeom>
                    <a:solidFill>
                      <a:srgbClr val="FFC000"/>
                    </a:solidFill>
                    <a:ln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>
                      <a:outerShdw blurRad="50800" dist="38100" dir="5400000" algn="t" rotWithShape="0">
                        <a:prstClr val="black">
                          <a:alpha val="40000"/>
                        </a:prstClr>
                      </a:outerShdw>
                    </a:effectLst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</p:grpSp>
            </p:grpSp>
            <p:grpSp>
              <p:nvGrpSpPr>
                <p:cNvPr id="17" name="Group 16"/>
                <p:cNvGrpSpPr/>
                <p:nvPr/>
              </p:nvGrpSpPr>
              <p:grpSpPr>
                <a:xfrm>
                  <a:off x="642611" y="4014841"/>
                  <a:ext cx="1315683" cy="964431"/>
                  <a:chOff x="5630866" y="19059925"/>
                  <a:chExt cx="1586808" cy="1163173"/>
                </a:xfrm>
              </p:grpSpPr>
              <p:grpSp>
                <p:nvGrpSpPr>
                  <p:cNvPr id="18" name="Group 17"/>
                  <p:cNvGrpSpPr/>
                  <p:nvPr/>
                </p:nvGrpSpPr>
                <p:grpSpPr>
                  <a:xfrm>
                    <a:off x="5630866" y="19503098"/>
                    <a:ext cx="1586808" cy="720000"/>
                    <a:chOff x="5819178" y="19468238"/>
                    <a:chExt cx="1586808" cy="720000"/>
                  </a:xfrm>
                </p:grpSpPr>
                <p:sp>
                  <p:nvSpPr>
                    <p:cNvPr id="20" name="Rectangle 19"/>
                    <p:cNvSpPr/>
                    <p:nvPr/>
                  </p:nvSpPr>
                  <p:spPr bwMode="auto">
                    <a:xfrm>
                      <a:off x="5819178" y="19468238"/>
                      <a:ext cx="1350000" cy="720000"/>
                    </a:xfrm>
                    <a:prstGeom prst="rect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21" name="Snip Same Side Corner Rectangle 337"/>
                    <p:cNvSpPr/>
                    <p:nvPr/>
                  </p:nvSpPr>
                  <p:spPr bwMode="auto">
                    <a:xfrm rot="16200000">
                      <a:off x="7063087" y="19721776"/>
                      <a:ext cx="457199" cy="228598"/>
                    </a:xfrm>
                    <a:custGeom>
                      <a:avLst/>
                      <a:gdLst>
                        <a:gd name="connsiteX0" fmla="*/ 60538 w 564224"/>
                        <a:gd name="connsiteY0" fmla="*/ 0 h 363221"/>
                        <a:gd name="connsiteX1" fmla="*/ 503686 w 564224"/>
                        <a:gd name="connsiteY1" fmla="*/ 0 h 363221"/>
                        <a:gd name="connsiteX2" fmla="*/ 564224 w 564224"/>
                        <a:gd name="connsiteY2" fmla="*/ 60538 h 363221"/>
                        <a:gd name="connsiteX3" fmla="*/ 564224 w 564224"/>
                        <a:gd name="connsiteY3" fmla="*/ 363221 h 363221"/>
                        <a:gd name="connsiteX4" fmla="*/ 564224 w 564224"/>
                        <a:gd name="connsiteY4" fmla="*/ 363221 h 363221"/>
                        <a:gd name="connsiteX5" fmla="*/ 0 w 564224"/>
                        <a:gd name="connsiteY5" fmla="*/ 363221 h 363221"/>
                        <a:gd name="connsiteX6" fmla="*/ 0 w 564224"/>
                        <a:gd name="connsiteY6" fmla="*/ 363221 h 363221"/>
                        <a:gd name="connsiteX7" fmla="*/ 0 w 564224"/>
                        <a:gd name="connsiteY7" fmla="*/ 60538 h 363221"/>
                        <a:gd name="connsiteX8" fmla="*/ 60538 w 564224"/>
                        <a:gd name="connsiteY8" fmla="*/ 0 h 363221"/>
                        <a:gd name="connsiteX0" fmla="*/ 60538 w 564224"/>
                        <a:gd name="connsiteY0" fmla="*/ 0 h 363221"/>
                        <a:gd name="connsiteX1" fmla="*/ 503686 w 564224"/>
                        <a:gd name="connsiteY1" fmla="*/ 0 h 363221"/>
                        <a:gd name="connsiteX2" fmla="*/ 564224 w 564224"/>
                        <a:gd name="connsiteY2" fmla="*/ 60538 h 363221"/>
                        <a:gd name="connsiteX3" fmla="*/ 564224 w 564224"/>
                        <a:gd name="connsiteY3" fmla="*/ 363221 h 363221"/>
                        <a:gd name="connsiteX4" fmla="*/ 564224 w 564224"/>
                        <a:gd name="connsiteY4" fmla="*/ 363221 h 363221"/>
                        <a:gd name="connsiteX5" fmla="*/ 0 w 564224"/>
                        <a:gd name="connsiteY5" fmla="*/ 363221 h 363221"/>
                        <a:gd name="connsiteX6" fmla="*/ 0 w 564224"/>
                        <a:gd name="connsiteY6" fmla="*/ 363221 h 363221"/>
                        <a:gd name="connsiteX7" fmla="*/ 60538 w 564224"/>
                        <a:gd name="connsiteY7" fmla="*/ 0 h 363221"/>
                        <a:gd name="connsiteX0" fmla="*/ 60538 w 564224"/>
                        <a:gd name="connsiteY0" fmla="*/ 0 h 363221"/>
                        <a:gd name="connsiteX1" fmla="*/ 503686 w 564224"/>
                        <a:gd name="connsiteY1" fmla="*/ 0 h 363221"/>
                        <a:gd name="connsiteX2" fmla="*/ 564224 w 564224"/>
                        <a:gd name="connsiteY2" fmla="*/ 363221 h 363221"/>
                        <a:gd name="connsiteX3" fmla="*/ 564224 w 564224"/>
                        <a:gd name="connsiteY3" fmla="*/ 363221 h 363221"/>
                        <a:gd name="connsiteX4" fmla="*/ 0 w 564224"/>
                        <a:gd name="connsiteY4" fmla="*/ 363221 h 363221"/>
                        <a:gd name="connsiteX5" fmla="*/ 0 w 564224"/>
                        <a:gd name="connsiteY5" fmla="*/ 363221 h 363221"/>
                        <a:gd name="connsiteX6" fmla="*/ 60538 w 564224"/>
                        <a:gd name="connsiteY6" fmla="*/ 0 h 36322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564224" h="363221">
                          <a:moveTo>
                            <a:pt x="60538" y="0"/>
                          </a:moveTo>
                          <a:lnTo>
                            <a:pt x="503686" y="0"/>
                          </a:lnTo>
                          <a:lnTo>
                            <a:pt x="564224" y="363221"/>
                          </a:lnTo>
                          <a:lnTo>
                            <a:pt x="564224" y="363221"/>
                          </a:lnTo>
                          <a:lnTo>
                            <a:pt x="0" y="363221"/>
                          </a:lnTo>
                          <a:lnTo>
                            <a:pt x="0" y="363221"/>
                          </a:lnTo>
                          <a:lnTo>
                            <a:pt x="60538" y="0"/>
                          </a:lnTo>
                          <a:close/>
                        </a:path>
                      </a:pathLst>
                    </a:custGeom>
                    <a:solidFill>
                      <a:schemeClr val="bg1">
                        <a:lumMod val="85000"/>
                      </a:schemeClr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22" name="Rectangle 21"/>
                    <p:cNvSpPr/>
                    <p:nvPr/>
                  </p:nvSpPr>
                  <p:spPr bwMode="auto">
                    <a:xfrm>
                      <a:off x="5925977" y="19596368"/>
                      <a:ext cx="1136403" cy="46374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>
                      <a:outerShdw dist="35921" dir="2700000" algn="ctr" rotWithShape="0">
                        <a:schemeClr val="bg2"/>
                      </a:outerShdw>
                    </a:effectLst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pic>
                  <p:nvPicPr>
                    <p:cNvPr id="23" name="Picture 4" descr="https://latex2png.com/pngs/850f898076163af7f182af9a45c148ee.png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2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5996923" y="19721071"/>
                      <a:ext cx="994510" cy="21433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</p:spPr>
                </p:pic>
              </p:grpSp>
              <p:pic>
                <p:nvPicPr>
                  <p:cNvPr id="19" name="Picture 6" descr="https://latex2png.com/pngs/d6c65783755e8b69fa87f430a643193d.png"/>
                  <p:cNvPicPr>
                    <a:picLocks noChangeAspect="1" noChangeArrowheads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267108" y="19059925"/>
                    <a:ext cx="314325" cy="304801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</p:grpSp>
            <p:grpSp>
              <p:nvGrpSpPr>
                <p:cNvPr id="33" name="Group 32"/>
                <p:cNvGrpSpPr/>
                <p:nvPr/>
              </p:nvGrpSpPr>
              <p:grpSpPr>
                <a:xfrm>
                  <a:off x="4133825" y="4014830"/>
                  <a:ext cx="1315682" cy="964442"/>
                  <a:chOff x="4133825" y="4014830"/>
                  <a:chExt cx="1315682" cy="964442"/>
                </a:xfrm>
              </p:grpSpPr>
              <p:grpSp>
                <p:nvGrpSpPr>
                  <p:cNvPr id="5" name="Group 4"/>
                  <p:cNvGrpSpPr/>
                  <p:nvPr/>
                </p:nvGrpSpPr>
                <p:grpSpPr>
                  <a:xfrm>
                    <a:off x="4133825" y="4382293"/>
                    <a:ext cx="1315682" cy="596979"/>
                    <a:chOff x="4051529" y="4415971"/>
                    <a:chExt cx="1315682" cy="596979"/>
                  </a:xfrm>
                </p:grpSpPr>
                <p:grpSp>
                  <p:nvGrpSpPr>
                    <p:cNvPr id="4" name="Group 3"/>
                    <p:cNvGrpSpPr/>
                    <p:nvPr/>
                  </p:nvGrpSpPr>
                  <p:grpSpPr>
                    <a:xfrm flipH="1">
                      <a:off x="4051529" y="4415971"/>
                      <a:ext cx="1315682" cy="596979"/>
                      <a:chOff x="4051529" y="4415971"/>
                      <a:chExt cx="1315682" cy="596979"/>
                    </a:xfrm>
                  </p:grpSpPr>
                  <p:sp>
                    <p:nvSpPr>
                      <p:cNvPr id="27" name="Rectangle 26"/>
                      <p:cNvSpPr/>
                      <p:nvPr/>
                    </p:nvSpPr>
                    <p:spPr bwMode="auto">
                      <a:xfrm>
                        <a:off x="4051529" y="4415971"/>
                        <a:ext cx="1119337" cy="596979"/>
                      </a:xfrm>
                      <a:prstGeom prst="rect">
                        <a:avLst/>
                      </a:prstGeom>
                      <a:solidFill>
                        <a:schemeClr val="bg1">
                          <a:lumMod val="85000"/>
                        </a:schemeClr>
                      </a:solidFill>
                      <a:ln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endParaRPr>
                      </a:p>
                    </p:txBody>
                  </p:sp>
                  <p:sp>
                    <p:nvSpPr>
                      <p:cNvPr id="28" name="Snip Same Side Corner Rectangle 337"/>
                      <p:cNvSpPr/>
                      <p:nvPr/>
                    </p:nvSpPr>
                    <p:spPr bwMode="auto">
                      <a:xfrm rot="16200000">
                        <a:off x="5082901" y="4626189"/>
                        <a:ext cx="379081" cy="189539"/>
                      </a:xfrm>
                      <a:custGeom>
                        <a:avLst/>
                        <a:gdLst>
                          <a:gd name="connsiteX0" fmla="*/ 60538 w 564224"/>
                          <a:gd name="connsiteY0" fmla="*/ 0 h 363221"/>
                          <a:gd name="connsiteX1" fmla="*/ 503686 w 564224"/>
                          <a:gd name="connsiteY1" fmla="*/ 0 h 363221"/>
                          <a:gd name="connsiteX2" fmla="*/ 564224 w 564224"/>
                          <a:gd name="connsiteY2" fmla="*/ 60538 h 363221"/>
                          <a:gd name="connsiteX3" fmla="*/ 564224 w 564224"/>
                          <a:gd name="connsiteY3" fmla="*/ 363221 h 363221"/>
                          <a:gd name="connsiteX4" fmla="*/ 564224 w 564224"/>
                          <a:gd name="connsiteY4" fmla="*/ 363221 h 363221"/>
                          <a:gd name="connsiteX5" fmla="*/ 0 w 564224"/>
                          <a:gd name="connsiteY5" fmla="*/ 363221 h 363221"/>
                          <a:gd name="connsiteX6" fmla="*/ 0 w 564224"/>
                          <a:gd name="connsiteY6" fmla="*/ 363221 h 363221"/>
                          <a:gd name="connsiteX7" fmla="*/ 0 w 564224"/>
                          <a:gd name="connsiteY7" fmla="*/ 60538 h 363221"/>
                          <a:gd name="connsiteX8" fmla="*/ 60538 w 564224"/>
                          <a:gd name="connsiteY8" fmla="*/ 0 h 363221"/>
                          <a:gd name="connsiteX0" fmla="*/ 60538 w 564224"/>
                          <a:gd name="connsiteY0" fmla="*/ 0 h 363221"/>
                          <a:gd name="connsiteX1" fmla="*/ 503686 w 564224"/>
                          <a:gd name="connsiteY1" fmla="*/ 0 h 363221"/>
                          <a:gd name="connsiteX2" fmla="*/ 564224 w 564224"/>
                          <a:gd name="connsiteY2" fmla="*/ 60538 h 363221"/>
                          <a:gd name="connsiteX3" fmla="*/ 564224 w 564224"/>
                          <a:gd name="connsiteY3" fmla="*/ 363221 h 363221"/>
                          <a:gd name="connsiteX4" fmla="*/ 564224 w 564224"/>
                          <a:gd name="connsiteY4" fmla="*/ 363221 h 363221"/>
                          <a:gd name="connsiteX5" fmla="*/ 0 w 564224"/>
                          <a:gd name="connsiteY5" fmla="*/ 363221 h 363221"/>
                          <a:gd name="connsiteX6" fmla="*/ 0 w 564224"/>
                          <a:gd name="connsiteY6" fmla="*/ 363221 h 363221"/>
                          <a:gd name="connsiteX7" fmla="*/ 60538 w 564224"/>
                          <a:gd name="connsiteY7" fmla="*/ 0 h 363221"/>
                          <a:gd name="connsiteX0" fmla="*/ 60538 w 564224"/>
                          <a:gd name="connsiteY0" fmla="*/ 0 h 363221"/>
                          <a:gd name="connsiteX1" fmla="*/ 503686 w 564224"/>
                          <a:gd name="connsiteY1" fmla="*/ 0 h 363221"/>
                          <a:gd name="connsiteX2" fmla="*/ 564224 w 564224"/>
                          <a:gd name="connsiteY2" fmla="*/ 363221 h 363221"/>
                          <a:gd name="connsiteX3" fmla="*/ 564224 w 564224"/>
                          <a:gd name="connsiteY3" fmla="*/ 363221 h 363221"/>
                          <a:gd name="connsiteX4" fmla="*/ 0 w 564224"/>
                          <a:gd name="connsiteY4" fmla="*/ 363221 h 363221"/>
                          <a:gd name="connsiteX5" fmla="*/ 0 w 564224"/>
                          <a:gd name="connsiteY5" fmla="*/ 363221 h 363221"/>
                          <a:gd name="connsiteX6" fmla="*/ 60538 w 564224"/>
                          <a:gd name="connsiteY6" fmla="*/ 0 h 363221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</a:cxnLst>
                        <a:rect l="l" t="t" r="r" b="b"/>
                        <a:pathLst>
                          <a:path w="564224" h="363221">
                            <a:moveTo>
                              <a:pt x="60538" y="0"/>
                            </a:moveTo>
                            <a:lnTo>
                              <a:pt x="503686" y="0"/>
                            </a:lnTo>
                            <a:lnTo>
                              <a:pt x="564224" y="363221"/>
                            </a:lnTo>
                            <a:lnTo>
                              <a:pt x="564224" y="363221"/>
                            </a:lnTo>
                            <a:lnTo>
                              <a:pt x="0" y="363221"/>
                            </a:lnTo>
                            <a:lnTo>
                              <a:pt x="0" y="363221"/>
                            </a:lnTo>
                            <a:lnTo>
                              <a:pt x="60538" y="0"/>
                            </a:lnTo>
                            <a:close/>
                          </a:path>
                        </a:pathLst>
                      </a:custGeom>
                      <a:solidFill>
                        <a:schemeClr val="bg1">
                          <a:lumMod val="85000"/>
                        </a:schemeClr>
                      </a:solidFill>
                      <a:ln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endParaRPr>
                      </a:p>
                    </p:txBody>
                  </p:sp>
                  <p:sp>
                    <p:nvSpPr>
                      <p:cNvPr id="29" name="Rectangle 28"/>
                      <p:cNvSpPr/>
                      <p:nvPr/>
                    </p:nvSpPr>
                    <p:spPr bwMode="auto">
                      <a:xfrm>
                        <a:off x="4140080" y="4522208"/>
                        <a:ext cx="942235" cy="38450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>
                        <a:outerShdw dist="35921" dir="2700000" algn="ctr" rotWithShape="0">
                          <a:schemeClr val="bg2"/>
                        </a:outerShdw>
                      </a:effectLst>
                      <a:ex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endParaRPr>
                      </a:p>
                    </p:txBody>
                  </p:sp>
                </p:grpSp>
                <p:pic>
                  <p:nvPicPr>
                    <p:cNvPr id="32" name="Picture 12" descr="https://latex2png.com/pngs/f771fb39a238f308e442e56598d615db.png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4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4391697" y="4626378"/>
                      <a:ext cx="824196" cy="176164"/>
                    </a:xfrm>
                    <a:prstGeom prst="rect">
                      <a:avLst/>
                    </a:prstGeom>
                    <a:noFill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</p:pic>
              </p:grpSp>
              <p:pic>
                <p:nvPicPr>
                  <p:cNvPr id="34" name="Picture 8" descr="https://latex2png.com/pngs/8894143a9a338d29780ae41f870bc327.png"/>
                  <p:cNvPicPr>
                    <a:picLocks noChangeAspect="1" noChangeArrowheads="1"/>
                  </p:cNvPicPr>
                  <p:nvPr/>
                </p:nvPicPr>
                <p:blipFill>
                  <a:blip r:embed="rId5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848395" y="4014830"/>
                    <a:ext cx="257175" cy="266700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</p:grpSp>
          </p:grpSp>
        </p:grpSp>
        <p:sp>
          <p:nvSpPr>
            <p:cNvPr id="3" name="TextBox 2"/>
            <p:cNvSpPr txBox="1"/>
            <p:nvPr/>
          </p:nvSpPr>
          <p:spPr>
            <a:xfrm>
              <a:off x="481419" y="6219359"/>
              <a:ext cx="604527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dirty="0" smtClean="0">
                  <a:solidFill>
                    <a:schemeClr val="bg1"/>
                  </a:solidFill>
                  <a:latin typeface="Montserrat" panose="020B0604020202020204"/>
                </a:rPr>
                <a:t>Bohm D, </a:t>
              </a:r>
              <a:r>
                <a:rPr lang="en-GB" sz="1100" dirty="0">
                  <a:solidFill>
                    <a:schemeClr val="bg1"/>
                  </a:solidFill>
                  <a:latin typeface="Montserrat" panose="020B0604020202020204"/>
                </a:rPr>
                <a:t>&amp; </a:t>
              </a:r>
              <a:r>
                <a:rPr lang="en-GB" sz="1100" dirty="0" err="1" smtClean="0">
                  <a:solidFill>
                    <a:schemeClr val="bg1"/>
                  </a:solidFill>
                  <a:latin typeface="Montserrat" panose="020B0604020202020204"/>
                </a:rPr>
                <a:t>Aharonov</a:t>
              </a:r>
              <a:r>
                <a:rPr lang="en-GB" sz="1100" dirty="0" smtClean="0">
                  <a:solidFill>
                    <a:schemeClr val="bg1"/>
                  </a:solidFill>
                  <a:latin typeface="Montserrat" panose="020B0604020202020204"/>
                </a:rPr>
                <a:t> Y </a:t>
              </a:r>
              <a:r>
                <a:rPr lang="en-GB" sz="1100" dirty="0">
                  <a:solidFill>
                    <a:schemeClr val="bg1"/>
                  </a:solidFill>
                  <a:latin typeface="Montserrat" panose="020B0604020202020204"/>
                </a:rPr>
                <a:t>(1957). Discussion of experimental proof for the paradox of Einstein, Rosen, and </a:t>
              </a:r>
              <a:r>
                <a:rPr lang="en-GB" sz="1100" dirty="0" err="1">
                  <a:solidFill>
                    <a:schemeClr val="bg1"/>
                  </a:solidFill>
                  <a:latin typeface="Montserrat" panose="020B0604020202020204"/>
                </a:rPr>
                <a:t>Podolsky</a:t>
              </a:r>
              <a:r>
                <a:rPr lang="en-GB" sz="1100" dirty="0">
                  <a:solidFill>
                    <a:schemeClr val="bg1"/>
                  </a:solidFill>
                  <a:latin typeface="Montserrat" panose="020B0604020202020204"/>
                </a:rPr>
                <a:t>. </a:t>
              </a:r>
              <a:r>
                <a:rPr lang="en-GB" sz="1100" i="1" dirty="0">
                  <a:solidFill>
                    <a:schemeClr val="bg1"/>
                  </a:solidFill>
                  <a:latin typeface="Montserrat" panose="020B0604020202020204"/>
                </a:rPr>
                <a:t>Physical Review</a:t>
              </a:r>
              <a:r>
                <a:rPr lang="en-GB" sz="1100" dirty="0">
                  <a:solidFill>
                    <a:schemeClr val="bg1"/>
                  </a:solidFill>
                  <a:latin typeface="Montserrat" panose="020B0604020202020204"/>
                </a:rPr>
                <a:t>, </a:t>
              </a:r>
              <a:r>
                <a:rPr lang="en-GB" sz="1100" i="1" dirty="0">
                  <a:solidFill>
                    <a:schemeClr val="bg1"/>
                  </a:solidFill>
                  <a:latin typeface="Montserrat" panose="020B0604020202020204"/>
                </a:rPr>
                <a:t>108</a:t>
              </a:r>
              <a:r>
                <a:rPr lang="en-GB" sz="1100" dirty="0">
                  <a:solidFill>
                    <a:schemeClr val="bg1"/>
                  </a:solidFill>
                  <a:latin typeface="Montserrat" panose="020B0604020202020204"/>
                </a:rPr>
                <a:t>(4), 1070</a:t>
              </a:r>
              <a:r>
                <a:rPr lang="en-GB" sz="1300" dirty="0">
                  <a:solidFill>
                    <a:schemeClr val="bg1"/>
                  </a:solidFill>
                  <a:latin typeface="Montserrat" panose="020B0604020202020204"/>
                </a:rPr>
                <a:t>.</a:t>
              </a:r>
              <a:endParaRPr lang="en-US" sz="1300" dirty="0">
                <a:solidFill>
                  <a:schemeClr val="bg1"/>
                </a:solidFill>
                <a:latin typeface="Montserrat" panose="020B0604020202020204"/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6073159" y="3418455"/>
            <a:ext cx="5664536" cy="1973415"/>
            <a:chOff x="6073159" y="3418455"/>
            <a:chExt cx="5664536" cy="1973415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073159" y="3418455"/>
              <a:ext cx="5664536" cy="1634349"/>
            </a:xfrm>
            <a:prstGeom prst="rect">
              <a:avLst/>
            </a:prstGeom>
            <a:effectLst>
              <a:outerShdw blurRad="63500" sx="103000" sy="103000" algn="ctr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35" name="TextBox 34"/>
            <p:cNvSpPr txBox="1"/>
            <p:nvPr/>
          </p:nvSpPr>
          <p:spPr>
            <a:xfrm>
              <a:off x="6564127" y="5130260"/>
              <a:ext cx="513646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dirty="0" smtClean="0">
                  <a:solidFill>
                    <a:schemeClr val="bg1"/>
                  </a:solidFill>
                  <a:latin typeface="Montserrat" panose="020B0604020202020204"/>
                </a:rPr>
                <a:t>Feynman R, </a:t>
              </a:r>
              <a:r>
                <a:rPr lang="en-GB" sz="1100" dirty="0">
                  <a:solidFill>
                    <a:schemeClr val="bg1"/>
                  </a:solidFill>
                  <a:latin typeface="Montserrat" panose="020B0604020202020204"/>
                </a:rPr>
                <a:t>in Chapel Hill Conference Proceedings (1957</a:t>
              </a:r>
              <a:r>
                <a:rPr lang="en-GB" sz="1100" dirty="0" smtClean="0">
                  <a:solidFill>
                    <a:schemeClr val="bg1"/>
                  </a:solidFill>
                  <a:latin typeface="Montserrat" panose="020B0604020202020204"/>
                </a:rPr>
                <a:t>)</a:t>
              </a:r>
              <a:endParaRPr lang="en-US" sz="1100" dirty="0">
                <a:solidFill>
                  <a:schemeClr val="bg1"/>
                </a:solidFill>
                <a:latin typeface="Montserrat" panose="020B060402020202020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38681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 bwMode="auto">
          <a:xfrm>
            <a:off x="5438187" y="3259494"/>
            <a:ext cx="1539432" cy="415605"/>
          </a:xfrm>
          <a:custGeom>
            <a:avLst/>
            <a:gdLst>
              <a:gd name="connsiteX0" fmla="*/ 0 w 1539432"/>
              <a:gd name="connsiteY0" fmla="*/ 405114 h 462579"/>
              <a:gd name="connsiteX1" fmla="*/ 995422 w 1539432"/>
              <a:gd name="connsiteY1" fmla="*/ 428263 h 462579"/>
              <a:gd name="connsiteX2" fmla="*/ 1539432 w 1539432"/>
              <a:gd name="connsiteY2" fmla="*/ 0 h 462579"/>
              <a:gd name="connsiteX0" fmla="*/ 0 w 1539432"/>
              <a:gd name="connsiteY0" fmla="*/ 405114 h 441647"/>
              <a:gd name="connsiteX1" fmla="*/ 972273 w 1539432"/>
              <a:gd name="connsiteY1" fmla="*/ 393539 h 441647"/>
              <a:gd name="connsiteX2" fmla="*/ 1539432 w 1539432"/>
              <a:gd name="connsiteY2" fmla="*/ 0 h 441647"/>
              <a:gd name="connsiteX0" fmla="*/ 0 w 1539432"/>
              <a:gd name="connsiteY0" fmla="*/ 405114 h 430073"/>
              <a:gd name="connsiteX1" fmla="*/ 972273 w 1539432"/>
              <a:gd name="connsiteY1" fmla="*/ 393539 h 430073"/>
              <a:gd name="connsiteX2" fmla="*/ 1539432 w 1539432"/>
              <a:gd name="connsiteY2" fmla="*/ 0 h 430073"/>
              <a:gd name="connsiteX0" fmla="*/ 0 w 1539432"/>
              <a:gd name="connsiteY0" fmla="*/ 405114 h 415605"/>
              <a:gd name="connsiteX1" fmla="*/ 972273 w 1539432"/>
              <a:gd name="connsiteY1" fmla="*/ 393539 h 415605"/>
              <a:gd name="connsiteX2" fmla="*/ 1539432 w 1539432"/>
              <a:gd name="connsiteY2" fmla="*/ 0 h 415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39432" h="415605">
                <a:moveTo>
                  <a:pt x="0" y="405114"/>
                </a:moveTo>
                <a:cubicBezTo>
                  <a:pt x="380999" y="415724"/>
                  <a:pt x="704126" y="426334"/>
                  <a:pt x="972273" y="393539"/>
                </a:cubicBezTo>
                <a:cubicBezTo>
                  <a:pt x="1240420" y="360744"/>
                  <a:pt x="1395713" y="180372"/>
                  <a:pt x="1539432" y="0"/>
                </a:cubicBezTo>
              </a:path>
            </a:pathLst>
          </a:custGeom>
          <a:noFill/>
          <a:ln w="222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5948526" y="2278020"/>
            <a:ext cx="360000" cy="2515084"/>
            <a:chOff x="9082733" y="14044589"/>
            <a:chExt cx="360000" cy="2515084"/>
          </a:xfrm>
        </p:grpSpPr>
        <p:cxnSp>
          <p:nvCxnSpPr>
            <p:cNvPr id="58" name="Straight Arrow Connector 57"/>
            <p:cNvCxnSpPr/>
            <p:nvPr/>
          </p:nvCxnSpPr>
          <p:spPr bwMode="auto">
            <a:xfrm flipH="1" flipV="1">
              <a:off x="9249046" y="14044589"/>
              <a:ext cx="28088" cy="251508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9" name="Flowchart: Off-page Connector 58"/>
            <p:cNvSpPr/>
            <p:nvPr/>
          </p:nvSpPr>
          <p:spPr bwMode="auto">
            <a:xfrm>
              <a:off x="9082733" y="14570202"/>
              <a:ext cx="360000" cy="360000"/>
            </a:xfrm>
            <a:prstGeom prst="flowChartOffpageConnector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9082733" y="15841075"/>
              <a:ext cx="360000" cy="360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3964401" y="3341743"/>
            <a:ext cx="1274173" cy="617722"/>
            <a:chOff x="7524516" y="19526873"/>
            <a:chExt cx="1274173" cy="617722"/>
          </a:xfrm>
        </p:grpSpPr>
        <p:grpSp>
          <p:nvGrpSpPr>
            <p:cNvPr id="49" name="Group 48"/>
            <p:cNvGrpSpPr/>
            <p:nvPr/>
          </p:nvGrpSpPr>
          <p:grpSpPr>
            <a:xfrm>
              <a:off x="7693095" y="19669516"/>
              <a:ext cx="945434" cy="382827"/>
              <a:chOff x="7935395" y="19669516"/>
              <a:chExt cx="703133" cy="408784"/>
            </a:xfrm>
          </p:grpSpPr>
          <p:sp>
            <p:nvSpPr>
              <p:cNvPr id="56" name="Freeform 55"/>
              <p:cNvSpPr/>
              <p:nvPr/>
            </p:nvSpPr>
            <p:spPr bwMode="auto">
              <a:xfrm>
                <a:off x="7953266" y="19701878"/>
                <a:ext cx="685262" cy="326690"/>
              </a:xfrm>
              <a:custGeom>
                <a:avLst/>
                <a:gdLst>
                  <a:gd name="connsiteX0" fmla="*/ 0 w 1122745"/>
                  <a:gd name="connsiteY0" fmla="*/ 625108 h 625108"/>
                  <a:gd name="connsiteX1" fmla="*/ 208345 w 1122745"/>
                  <a:gd name="connsiteY1" fmla="*/ 75 h 625108"/>
                  <a:gd name="connsiteX2" fmla="*/ 486137 w 1122745"/>
                  <a:gd name="connsiteY2" fmla="*/ 578809 h 625108"/>
                  <a:gd name="connsiteX3" fmla="*/ 706056 w 1122745"/>
                  <a:gd name="connsiteY3" fmla="*/ 11650 h 625108"/>
                  <a:gd name="connsiteX4" fmla="*/ 960699 w 1122745"/>
                  <a:gd name="connsiteY4" fmla="*/ 601958 h 625108"/>
                  <a:gd name="connsiteX5" fmla="*/ 1122745 w 1122745"/>
                  <a:gd name="connsiteY5" fmla="*/ 231569 h 625108"/>
                  <a:gd name="connsiteX0" fmla="*/ 0 w 1040317"/>
                  <a:gd name="connsiteY0" fmla="*/ 352742 h 615869"/>
                  <a:gd name="connsiteX1" fmla="*/ 125917 w 1040317"/>
                  <a:gd name="connsiteY1" fmla="*/ 9678 h 615869"/>
                  <a:gd name="connsiteX2" fmla="*/ 403709 w 1040317"/>
                  <a:gd name="connsiteY2" fmla="*/ 588412 h 615869"/>
                  <a:gd name="connsiteX3" fmla="*/ 623628 w 1040317"/>
                  <a:gd name="connsiteY3" fmla="*/ 21253 h 615869"/>
                  <a:gd name="connsiteX4" fmla="*/ 878271 w 1040317"/>
                  <a:gd name="connsiteY4" fmla="*/ 611561 h 615869"/>
                  <a:gd name="connsiteX5" fmla="*/ 1040317 w 1040317"/>
                  <a:gd name="connsiteY5" fmla="*/ 241172 h 6158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40317" h="615869">
                    <a:moveTo>
                      <a:pt x="0" y="352742"/>
                    </a:moveTo>
                    <a:cubicBezTo>
                      <a:pt x="63661" y="44084"/>
                      <a:pt x="58632" y="-29600"/>
                      <a:pt x="125917" y="9678"/>
                    </a:cubicBezTo>
                    <a:cubicBezTo>
                      <a:pt x="193202" y="48956"/>
                      <a:pt x="320757" y="586483"/>
                      <a:pt x="403709" y="588412"/>
                    </a:cubicBezTo>
                    <a:cubicBezTo>
                      <a:pt x="486661" y="590341"/>
                      <a:pt x="544534" y="17395"/>
                      <a:pt x="623628" y="21253"/>
                    </a:cubicBezTo>
                    <a:cubicBezTo>
                      <a:pt x="702722" y="25111"/>
                      <a:pt x="808823" y="574908"/>
                      <a:pt x="878271" y="611561"/>
                    </a:cubicBezTo>
                    <a:cubicBezTo>
                      <a:pt x="947719" y="648214"/>
                      <a:pt x="994018" y="444693"/>
                      <a:pt x="1040317" y="241172"/>
                    </a:cubicBezTo>
                  </a:path>
                </a:pathLst>
              </a:custGeom>
              <a:noFill/>
              <a:ln w="25400" cap="flat" cmpd="sng" algn="ctr">
                <a:solidFill>
                  <a:srgbClr val="FFFF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7" name="Freeform 56"/>
              <p:cNvSpPr/>
              <p:nvPr/>
            </p:nvSpPr>
            <p:spPr bwMode="auto">
              <a:xfrm flipV="1">
                <a:off x="7935395" y="19669516"/>
                <a:ext cx="703132" cy="408784"/>
              </a:xfrm>
              <a:custGeom>
                <a:avLst/>
                <a:gdLst>
                  <a:gd name="connsiteX0" fmla="*/ 0 w 1122745"/>
                  <a:gd name="connsiteY0" fmla="*/ 625108 h 625108"/>
                  <a:gd name="connsiteX1" fmla="*/ 208345 w 1122745"/>
                  <a:gd name="connsiteY1" fmla="*/ 75 h 625108"/>
                  <a:gd name="connsiteX2" fmla="*/ 486137 w 1122745"/>
                  <a:gd name="connsiteY2" fmla="*/ 578809 h 625108"/>
                  <a:gd name="connsiteX3" fmla="*/ 706056 w 1122745"/>
                  <a:gd name="connsiteY3" fmla="*/ 11650 h 625108"/>
                  <a:gd name="connsiteX4" fmla="*/ 960699 w 1122745"/>
                  <a:gd name="connsiteY4" fmla="*/ 601958 h 625108"/>
                  <a:gd name="connsiteX5" fmla="*/ 1122745 w 1122745"/>
                  <a:gd name="connsiteY5" fmla="*/ 231569 h 625108"/>
                  <a:gd name="connsiteX0" fmla="*/ 0 w 1053297"/>
                  <a:gd name="connsiteY0" fmla="*/ 336393 h 618492"/>
                  <a:gd name="connsiteX1" fmla="*/ 138897 w 1053297"/>
                  <a:gd name="connsiteY1" fmla="*/ 12301 h 618492"/>
                  <a:gd name="connsiteX2" fmla="*/ 416689 w 1053297"/>
                  <a:gd name="connsiteY2" fmla="*/ 591035 h 618492"/>
                  <a:gd name="connsiteX3" fmla="*/ 636608 w 1053297"/>
                  <a:gd name="connsiteY3" fmla="*/ 23876 h 618492"/>
                  <a:gd name="connsiteX4" fmla="*/ 891251 w 1053297"/>
                  <a:gd name="connsiteY4" fmla="*/ 614184 h 618492"/>
                  <a:gd name="connsiteX5" fmla="*/ 1053297 w 1053297"/>
                  <a:gd name="connsiteY5" fmla="*/ 243795 h 6184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53297" h="618492">
                    <a:moveTo>
                      <a:pt x="0" y="336393"/>
                    </a:moveTo>
                    <a:cubicBezTo>
                      <a:pt x="63661" y="27735"/>
                      <a:pt x="69449" y="-30139"/>
                      <a:pt x="138897" y="12301"/>
                    </a:cubicBezTo>
                    <a:cubicBezTo>
                      <a:pt x="208345" y="54741"/>
                      <a:pt x="333737" y="589106"/>
                      <a:pt x="416689" y="591035"/>
                    </a:cubicBezTo>
                    <a:cubicBezTo>
                      <a:pt x="499641" y="592964"/>
                      <a:pt x="557514" y="20018"/>
                      <a:pt x="636608" y="23876"/>
                    </a:cubicBezTo>
                    <a:cubicBezTo>
                      <a:pt x="715702" y="27734"/>
                      <a:pt x="821803" y="577531"/>
                      <a:pt x="891251" y="614184"/>
                    </a:cubicBezTo>
                    <a:cubicBezTo>
                      <a:pt x="960699" y="650837"/>
                      <a:pt x="1006998" y="447316"/>
                      <a:pt x="1053297" y="243795"/>
                    </a:cubicBezTo>
                  </a:path>
                </a:pathLst>
              </a:custGeom>
              <a:noFill/>
              <a:ln w="25400" cap="flat" cmpd="sng" algn="ctr">
                <a:solidFill>
                  <a:srgbClr val="FFFF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50" name="Group 49"/>
            <p:cNvGrpSpPr/>
            <p:nvPr/>
          </p:nvGrpSpPr>
          <p:grpSpPr>
            <a:xfrm>
              <a:off x="8510689" y="19526873"/>
              <a:ext cx="288000" cy="602731"/>
              <a:chOff x="15956314" y="15560049"/>
              <a:chExt cx="476391" cy="948395"/>
            </a:xfrm>
          </p:grpSpPr>
          <p:sp>
            <p:nvSpPr>
              <p:cNvPr id="54" name="Right Arrow 53"/>
              <p:cNvSpPr/>
              <p:nvPr/>
            </p:nvSpPr>
            <p:spPr bwMode="auto">
              <a:xfrm rot="17398649">
                <a:off x="15736014" y="15828131"/>
                <a:ext cx="948395" cy="412231"/>
              </a:xfrm>
              <a:prstGeom prst="rightArrow">
                <a:avLst/>
              </a:prstGeom>
              <a:solidFill>
                <a:schemeClr val="bg2">
                  <a:lumMod val="75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5" name="Oval 54"/>
              <p:cNvSpPr/>
              <p:nvPr/>
            </p:nvSpPr>
            <p:spPr bwMode="auto">
              <a:xfrm>
                <a:off x="15956314" y="15879524"/>
                <a:ext cx="476391" cy="453167"/>
              </a:xfrm>
              <a:prstGeom prst="ellipse">
                <a:avLst/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51" name="Group 50"/>
            <p:cNvGrpSpPr/>
            <p:nvPr/>
          </p:nvGrpSpPr>
          <p:grpSpPr>
            <a:xfrm flipH="1" flipV="1">
              <a:off x="7524516" y="19541864"/>
              <a:ext cx="288000" cy="602731"/>
              <a:chOff x="15956314" y="15560049"/>
              <a:chExt cx="476391" cy="948395"/>
            </a:xfrm>
          </p:grpSpPr>
          <p:sp>
            <p:nvSpPr>
              <p:cNvPr id="52" name="Right Arrow 51"/>
              <p:cNvSpPr/>
              <p:nvPr/>
            </p:nvSpPr>
            <p:spPr bwMode="auto">
              <a:xfrm rot="17398649">
                <a:off x="15736014" y="15828131"/>
                <a:ext cx="948395" cy="412231"/>
              </a:xfrm>
              <a:prstGeom prst="rightArrow">
                <a:avLst/>
              </a:prstGeom>
              <a:solidFill>
                <a:schemeClr val="bg2">
                  <a:lumMod val="75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3" name="Oval 52"/>
              <p:cNvSpPr/>
              <p:nvPr/>
            </p:nvSpPr>
            <p:spPr bwMode="auto">
              <a:xfrm>
                <a:off x="15956314" y="15879524"/>
                <a:ext cx="476391" cy="453167"/>
              </a:xfrm>
              <a:prstGeom prst="ellipse">
                <a:avLst/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</p:grpSp>
      <p:grpSp>
        <p:nvGrpSpPr>
          <p:cNvPr id="9" name="Group 8"/>
          <p:cNvGrpSpPr/>
          <p:nvPr/>
        </p:nvGrpSpPr>
        <p:grpSpPr>
          <a:xfrm>
            <a:off x="2069075" y="2848095"/>
            <a:ext cx="1586808" cy="1163173"/>
            <a:chOff x="5630866" y="19059925"/>
            <a:chExt cx="1586808" cy="1163173"/>
          </a:xfrm>
        </p:grpSpPr>
        <p:grpSp>
          <p:nvGrpSpPr>
            <p:cNvPr id="43" name="Group 42"/>
            <p:cNvGrpSpPr/>
            <p:nvPr/>
          </p:nvGrpSpPr>
          <p:grpSpPr>
            <a:xfrm>
              <a:off x="5630866" y="19503098"/>
              <a:ext cx="1586808" cy="720000"/>
              <a:chOff x="5819178" y="19468238"/>
              <a:chExt cx="1586808" cy="720000"/>
            </a:xfrm>
          </p:grpSpPr>
          <p:sp>
            <p:nvSpPr>
              <p:cNvPr id="45" name="Rectangle 44"/>
              <p:cNvSpPr/>
              <p:nvPr/>
            </p:nvSpPr>
            <p:spPr bwMode="auto">
              <a:xfrm>
                <a:off x="5819178" y="19468238"/>
                <a:ext cx="1350000" cy="720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6" name="Snip Same Side Corner Rectangle 337"/>
              <p:cNvSpPr/>
              <p:nvPr/>
            </p:nvSpPr>
            <p:spPr bwMode="auto">
              <a:xfrm rot="16200000">
                <a:off x="7063087" y="19721776"/>
                <a:ext cx="457199" cy="228598"/>
              </a:xfrm>
              <a:custGeom>
                <a:avLst/>
                <a:gdLst>
                  <a:gd name="connsiteX0" fmla="*/ 60538 w 564224"/>
                  <a:gd name="connsiteY0" fmla="*/ 0 h 363221"/>
                  <a:gd name="connsiteX1" fmla="*/ 503686 w 564224"/>
                  <a:gd name="connsiteY1" fmla="*/ 0 h 363221"/>
                  <a:gd name="connsiteX2" fmla="*/ 564224 w 564224"/>
                  <a:gd name="connsiteY2" fmla="*/ 60538 h 363221"/>
                  <a:gd name="connsiteX3" fmla="*/ 564224 w 564224"/>
                  <a:gd name="connsiteY3" fmla="*/ 363221 h 363221"/>
                  <a:gd name="connsiteX4" fmla="*/ 564224 w 564224"/>
                  <a:gd name="connsiteY4" fmla="*/ 363221 h 363221"/>
                  <a:gd name="connsiteX5" fmla="*/ 0 w 564224"/>
                  <a:gd name="connsiteY5" fmla="*/ 363221 h 363221"/>
                  <a:gd name="connsiteX6" fmla="*/ 0 w 564224"/>
                  <a:gd name="connsiteY6" fmla="*/ 363221 h 363221"/>
                  <a:gd name="connsiteX7" fmla="*/ 0 w 564224"/>
                  <a:gd name="connsiteY7" fmla="*/ 60538 h 363221"/>
                  <a:gd name="connsiteX8" fmla="*/ 60538 w 564224"/>
                  <a:gd name="connsiteY8" fmla="*/ 0 h 363221"/>
                  <a:gd name="connsiteX0" fmla="*/ 60538 w 564224"/>
                  <a:gd name="connsiteY0" fmla="*/ 0 h 363221"/>
                  <a:gd name="connsiteX1" fmla="*/ 503686 w 564224"/>
                  <a:gd name="connsiteY1" fmla="*/ 0 h 363221"/>
                  <a:gd name="connsiteX2" fmla="*/ 564224 w 564224"/>
                  <a:gd name="connsiteY2" fmla="*/ 60538 h 363221"/>
                  <a:gd name="connsiteX3" fmla="*/ 564224 w 564224"/>
                  <a:gd name="connsiteY3" fmla="*/ 363221 h 363221"/>
                  <a:gd name="connsiteX4" fmla="*/ 564224 w 564224"/>
                  <a:gd name="connsiteY4" fmla="*/ 363221 h 363221"/>
                  <a:gd name="connsiteX5" fmla="*/ 0 w 564224"/>
                  <a:gd name="connsiteY5" fmla="*/ 363221 h 363221"/>
                  <a:gd name="connsiteX6" fmla="*/ 0 w 564224"/>
                  <a:gd name="connsiteY6" fmla="*/ 363221 h 363221"/>
                  <a:gd name="connsiteX7" fmla="*/ 60538 w 564224"/>
                  <a:gd name="connsiteY7" fmla="*/ 0 h 363221"/>
                  <a:gd name="connsiteX0" fmla="*/ 60538 w 564224"/>
                  <a:gd name="connsiteY0" fmla="*/ 0 h 363221"/>
                  <a:gd name="connsiteX1" fmla="*/ 503686 w 564224"/>
                  <a:gd name="connsiteY1" fmla="*/ 0 h 363221"/>
                  <a:gd name="connsiteX2" fmla="*/ 564224 w 564224"/>
                  <a:gd name="connsiteY2" fmla="*/ 363221 h 363221"/>
                  <a:gd name="connsiteX3" fmla="*/ 564224 w 564224"/>
                  <a:gd name="connsiteY3" fmla="*/ 363221 h 363221"/>
                  <a:gd name="connsiteX4" fmla="*/ 0 w 564224"/>
                  <a:gd name="connsiteY4" fmla="*/ 363221 h 363221"/>
                  <a:gd name="connsiteX5" fmla="*/ 0 w 564224"/>
                  <a:gd name="connsiteY5" fmla="*/ 363221 h 363221"/>
                  <a:gd name="connsiteX6" fmla="*/ 60538 w 564224"/>
                  <a:gd name="connsiteY6" fmla="*/ 0 h 363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64224" h="363221">
                    <a:moveTo>
                      <a:pt x="60538" y="0"/>
                    </a:moveTo>
                    <a:lnTo>
                      <a:pt x="503686" y="0"/>
                    </a:lnTo>
                    <a:lnTo>
                      <a:pt x="564224" y="363221"/>
                    </a:lnTo>
                    <a:lnTo>
                      <a:pt x="564224" y="363221"/>
                    </a:lnTo>
                    <a:lnTo>
                      <a:pt x="0" y="363221"/>
                    </a:lnTo>
                    <a:lnTo>
                      <a:pt x="0" y="363221"/>
                    </a:lnTo>
                    <a:lnTo>
                      <a:pt x="60538" y="0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7" name="Rectangle 46"/>
              <p:cNvSpPr/>
              <p:nvPr/>
            </p:nvSpPr>
            <p:spPr bwMode="auto">
              <a:xfrm>
                <a:off x="5925977" y="19596368"/>
                <a:ext cx="1136403" cy="46374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dist="35921" dir="2700000" algn="ctr" rotWithShape="0">
                  <a:schemeClr val="bg2"/>
                </a:outerShdw>
              </a:effectLst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pic>
            <p:nvPicPr>
              <p:cNvPr id="48" name="Picture 4" descr="https://latex2png.com/pngs/850f898076163af7f182af9a45c148ee.png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996923" y="19721071"/>
                <a:ext cx="994510" cy="214334"/>
              </a:xfrm>
              <a:prstGeom prst="rect">
                <a:avLst/>
              </a:prstGeom>
              <a:solidFill>
                <a:schemeClr val="bg1"/>
              </a:solidFill>
            </p:spPr>
          </p:pic>
        </p:grpSp>
        <p:pic>
          <p:nvPicPr>
            <p:cNvPr id="44" name="Picture 6" descr="https://latex2png.com/pngs/d6c65783755e8b69fa87f430a643193d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67108" y="19059925"/>
              <a:ext cx="314325" cy="3048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0" name="Group 9"/>
          <p:cNvGrpSpPr/>
          <p:nvPr/>
        </p:nvGrpSpPr>
        <p:grpSpPr>
          <a:xfrm>
            <a:off x="9187402" y="3373937"/>
            <a:ext cx="1078076" cy="1287728"/>
            <a:chOff x="12819184" y="19585767"/>
            <a:chExt cx="1078076" cy="1287728"/>
          </a:xfrm>
        </p:grpSpPr>
        <p:grpSp>
          <p:nvGrpSpPr>
            <p:cNvPr id="36" name="Group 35"/>
            <p:cNvGrpSpPr/>
            <p:nvPr/>
          </p:nvGrpSpPr>
          <p:grpSpPr>
            <a:xfrm>
              <a:off x="12819184" y="19585767"/>
              <a:ext cx="1078076" cy="900000"/>
              <a:chOff x="12819184" y="19585767"/>
              <a:chExt cx="1078076" cy="900000"/>
            </a:xfrm>
          </p:grpSpPr>
          <p:sp>
            <p:nvSpPr>
              <p:cNvPr id="38" name="Rectangle 37"/>
              <p:cNvSpPr/>
              <p:nvPr/>
            </p:nvSpPr>
            <p:spPr bwMode="auto">
              <a:xfrm>
                <a:off x="12819184" y="19585767"/>
                <a:ext cx="900000" cy="900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9" name="Rectangle 38"/>
              <p:cNvSpPr/>
              <p:nvPr/>
            </p:nvSpPr>
            <p:spPr bwMode="auto">
              <a:xfrm>
                <a:off x="12909184" y="19652438"/>
                <a:ext cx="720000" cy="540000"/>
              </a:xfrm>
              <a:prstGeom prst="rect">
                <a:avLst/>
              </a:prstGeom>
              <a:solidFill>
                <a:srgbClr val="92D05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40" name="Straight Arrow Connector 39"/>
              <p:cNvCxnSpPr/>
              <p:nvPr/>
            </p:nvCxnSpPr>
            <p:spPr bwMode="auto">
              <a:xfrm flipV="1">
                <a:off x="13131094" y="19770323"/>
                <a:ext cx="0" cy="304230"/>
              </a:xfrm>
              <a:prstGeom prst="straightConnector1">
                <a:avLst/>
              </a:prstGeom>
              <a:solidFill>
                <a:schemeClr val="accent1"/>
              </a:solidFill>
              <a:ln w="539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1" name="Straight Arrow Connector 40"/>
              <p:cNvCxnSpPr/>
              <p:nvPr/>
            </p:nvCxnSpPr>
            <p:spPr bwMode="auto">
              <a:xfrm flipV="1">
                <a:off x="13419094" y="19770323"/>
                <a:ext cx="0" cy="304230"/>
              </a:xfrm>
              <a:prstGeom prst="straightConnector1">
                <a:avLst/>
              </a:prstGeom>
              <a:solidFill>
                <a:schemeClr val="accent1"/>
              </a:solidFill>
              <a:ln w="539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42" name="TextBox 41"/>
              <p:cNvSpPr txBox="1"/>
              <p:nvPr/>
            </p:nvSpPr>
            <p:spPr>
              <a:xfrm>
                <a:off x="12894318" y="20187170"/>
                <a:ext cx="100294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>
                    <a:latin typeface="Montserrat" panose="020B0604020202020204" charset="0"/>
                  </a:rPr>
                  <a:t>outcome</a:t>
                </a:r>
                <a:endParaRPr lang="en-US" sz="1200" dirty="0">
                  <a:latin typeface="Montserrat" panose="020B0604020202020204" charset="0"/>
                </a:endParaRPr>
              </a:p>
            </p:txBody>
          </p:sp>
        </p:grpSp>
        <p:pic>
          <p:nvPicPr>
            <p:cNvPr id="37" name="Picture 8" descr="https://latex2png.com/pngs/8894143a9a338d29780ae41f870bc327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138614" y="20606795"/>
              <a:ext cx="257175" cy="2667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62" name="Picture 20" descr="https://latex2png.com/pngs/7212d0ea86a9243945a55427165dc0da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7903" y="5214264"/>
            <a:ext cx="4578833" cy="362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" name="Title 1"/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bg1"/>
                </a:solidFill>
                <a:latin typeface="Montserrat" panose="020B0604020202020204" charset="0"/>
              </a:rPr>
              <a:t>Feynman meets EPR</a:t>
            </a:r>
            <a:endParaRPr lang="en-US" dirty="0">
              <a:solidFill>
                <a:schemeClr val="bg1"/>
              </a:solidFill>
              <a:latin typeface="Montserrat" panose="020B060402020202020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008515" y="5123292"/>
            <a:ext cx="47556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Montserrat" panose="020B0604020202020204" charset="0"/>
              </a:rPr>
              <a:t>Matter here is everywhere </a:t>
            </a:r>
            <a:r>
              <a:rPr lang="en-US" dirty="0" err="1" smtClean="0">
                <a:solidFill>
                  <a:schemeClr val="bg1"/>
                </a:solidFill>
                <a:latin typeface="Montserrat" panose="020B0604020202020204" charset="0"/>
              </a:rPr>
              <a:t>semiclassical</a:t>
            </a:r>
            <a:r>
              <a:rPr lang="en-US" dirty="0" smtClean="0">
                <a:solidFill>
                  <a:schemeClr val="bg1"/>
                </a:solidFill>
                <a:latin typeface="Montserrat" panose="020B0604020202020204" charset="0"/>
              </a:rPr>
              <a:t>, so the probe must react according to Newton’s laws </a:t>
            </a:r>
            <a:endParaRPr lang="en-US" dirty="0">
              <a:solidFill>
                <a:schemeClr val="bg1"/>
              </a:solidFill>
              <a:latin typeface="Montserrat" panose="020B060402020202020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6985302" y="2150815"/>
            <a:ext cx="2719713" cy="1760120"/>
            <a:chOff x="6985302" y="2150815"/>
            <a:chExt cx="2719713" cy="1760120"/>
          </a:xfrm>
        </p:grpSpPr>
        <p:grpSp>
          <p:nvGrpSpPr>
            <p:cNvPr id="14" name="Group 13"/>
            <p:cNvGrpSpPr/>
            <p:nvPr/>
          </p:nvGrpSpPr>
          <p:grpSpPr>
            <a:xfrm>
              <a:off x="6985302" y="2150815"/>
              <a:ext cx="2719713" cy="1760120"/>
              <a:chOff x="10617084" y="18362645"/>
              <a:chExt cx="2719713" cy="1760120"/>
            </a:xfrm>
          </p:grpSpPr>
          <p:grpSp>
            <p:nvGrpSpPr>
              <p:cNvPr id="17" name="Group 16"/>
              <p:cNvGrpSpPr/>
              <p:nvPr/>
            </p:nvGrpSpPr>
            <p:grpSpPr>
              <a:xfrm>
                <a:off x="10617084" y="19029165"/>
                <a:ext cx="288000" cy="602731"/>
                <a:chOff x="15956314" y="15560049"/>
                <a:chExt cx="476391" cy="948395"/>
              </a:xfrm>
              <a:effectLst/>
            </p:grpSpPr>
            <p:sp>
              <p:nvSpPr>
                <p:cNvPr id="34" name="Right Arrow 33"/>
                <p:cNvSpPr/>
                <p:nvPr/>
              </p:nvSpPr>
              <p:spPr bwMode="auto">
                <a:xfrm rot="17398649">
                  <a:off x="15736014" y="15828131"/>
                  <a:ext cx="948395" cy="412231"/>
                </a:xfrm>
                <a:prstGeom prst="rightArrow">
                  <a:avLst/>
                </a:prstGeom>
                <a:solidFill>
                  <a:schemeClr val="bg2">
                    <a:lumMod val="75000"/>
                  </a:schemeClr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ex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35" name="Oval 34"/>
                <p:cNvSpPr/>
                <p:nvPr/>
              </p:nvSpPr>
              <p:spPr bwMode="auto">
                <a:xfrm>
                  <a:off x="15956314" y="15879524"/>
                  <a:ext cx="476391" cy="453167"/>
                </a:xfrm>
                <a:prstGeom prst="ellipse">
                  <a:avLst/>
                </a:prstGeom>
                <a:solidFill>
                  <a:srgbClr val="FFC000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ex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</p:grpSp>
          <p:sp>
            <p:nvSpPr>
              <p:cNvPr id="18" name="Oval 17"/>
              <p:cNvSpPr/>
              <p:nvPr/>
            </p:nvSpPr>
            <p:spPr bwMode="auto">
              <a:xfrm>
                <a:off x="12090684" y="19903690"/>
                <a:ext cx="180000" cy="180000"/>
              </a:xfrm>
              <a:prstGeom prst="ellipse">
                <a:avLst/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19" name="Straight Arrow Connector 18"/>
              <p:cNvCxnSpPr/>
              <p:nvPr/>
            </p:nvCxnSpPr>
            <p:spPr bwMode="auto">
              <a:xfrm flipH="1" flipV="1">
                <a:off x="11873564" y="19711443"/>
                <a:ext cx="225397" cy="263574"/>
              </a:xfrm>
              <a:prstGeom prst="straightConnector1">
                <a:avLst/>
              </a:prstGeom>
              <a:solidFill>
                <a:schemeClr val="accent1"/>
              </a:solidFill>
              <a:ln w="222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pic>
            <p:nvPicPr>
              <p:cNvPr id="20" name="Picture 4" descr="https://latex2png.com/pngs/1197b7deadb9cd62bf626ca1c2dd5755.png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318518" y="19903690"/>
                <a:ext cx="228600" cy="21907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21" name="Group 20"/>
              <p:cNvGrpSpPr/>
              <p:nvPr/>
            </p:nvGrpSpPr>
            <p:grpSpPr>
              <a:xfrm>
                <a:off x="10651172" y="18362645"/>
                <a:ext cx="2685625" cy="1223100"/>
                <a:chOff x="10651172" y="18362645"/>
                <a:chExt cx="2685625" cy="1223100"/>
              </a:xfrm>
            </p:grpSpPr>
            <p:sp>
              <p:nvSpPr>
                <p:cNvPr id="22" name="Freeform 21"/>
                <p:cNvSpPr/>
                <p:nvPr/>
              </p:nvSpPr>
              <p:spPr bwMode="auto">
                <a:xfrm>
                  <a:off x="10681785" y="18394967"/>
                  <a:ext cx="210940" cy="164592"/>
                </a:xfrm>
                <a:custGeom>
                  <a:avLst/>
                  <a:gdLst>
                    <a:gd name="connsiteX0" fmla="*/ 92887 w 379399"/>
                    <a:gd name="connsiteY0" fmla="*/ 353568 h 353568"/>
                    <a:gd name="connsiteX1" fmla="*/ 208711 w 379399"/>
                    <a:gd name="connsiteY1" fmla="*/ 304800 h 353568"/>
                    <a:gd name="connsiteX2" fmla="*/ 1447 w 379399"/>
                    <a:gd name="connsiteY2" fmla="*/ 268224 h 353568"/>
                    <a:gd name="connsiteX3" fmla="*/ 111175 w 379399"/>
                    <a:gd name="connsiteY3" fmla="*/ 188976 h 353568"/>
                    <a:gd name="connsiteX4" fmla="*/ 379399 w 379399"/>
                    <a:gd name="connsiteY4" fmla="*/ 0 h 353568"/>
                    <a:gd name="connsiteX0" fmla="*/ 92887 w 210940"/>
                    <a:gd name="connsiteY0" fmla="*/ 164592 h 164592"/>
                    <a:gd name="connsiteX1" fmla="*/ 208711 w 210940"/>
                    <a:gd name="connsiteY1" fmla="*/ 115824 h 164592"/>
                    <a:gd name="connsiteX2" fmla="*/ 1447 w 210940"/>
                    <a:gd name="connsiteY2" fmla="*/ 79248 h 164592"/>
                    <a:gd name="connsiteX3" fmla="*/ 111175 w 210940"/>
                    <a:gd name="connsiteY3" fmla="*/ 0 h 16459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10940" h="164592">
                      <a:moveTo>
                        <a:pt x="92887" y="164592"/>
                      </a:moveTo>
                      <a:cubicBezTo>
                        <a:pt x="158419" y="147320"/>
                        <a:pt x="223951" y="130048"/>
                        <a:pt x="208711" y="115824"/>
                      </a:cubicBezTo>
                      <a:cubicBezTo>
                        <a:pt x="193471" y="101600"/>
                        <a:pt x="17703" y="98552"/>
                        <a:pt x="1447" y="79248"/>
                      </a:cubicBezTo>
                      <a:cubicBezTo>
                        <a:pt x="-14809" y="59944"/>
                        <a:pt x="111175" y="0"/>
                        <a:pt x="111175" y="0"/>
                      </a:cubicBezTo>
                    </a:path>
                  </a:pathLst>
                </a:custGeom>
                <a:noFill/>
                <a:ln w="9525" cap="flat" cmpd="sng" algn="ctr">
                  <a:solidFill>
                    <a:sysClr val="windowText" lastClr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4703763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3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cs typeface="Arial"/>
                  </a:endParaRPr>
                </a:p>
              </p:txBody>
            </p:sp>
            <p:sp>
              <p:nvSpPr>
                <p:cNvPr id="23" name="Freeform 22"/>
                <p:cNvSpPr/>
                <p:nvPr/>
              </p:nvSpPr>
              <p:spPr bwMode="auto">
                <a:xfrm>
                  <a:off x="12035131" y="19159549"/>
                  <a:ext cx="210940" cy="164592"/>
                </a:xfrm>
                <a:custGeom>
                  <a:avLst/>
                  <a:gdLst>
                    <a:gd name="connsiteX0" fmla="*/ 92887 w 379399"/>
                    <a:gd name="connsiteY0" fmla="*/ 353568 h 353568"/>
                    <a:gd name="connsiteX1" fmla="*/ 208711 w 379399"/>
                    <a:gd name="connsiteY1" fmla="*/ 304800 h 353568"/>
                    <a:gd name="connsiteX2" fmla="*/ 1447 w 379399"/>
                    <a:gd name="connsiteY2" fmla="*/ 268224 h 353568"/>
                    <a:gd name="connsiteX3" fmla="*/ 111175 w 379399"/>
                    <a:gd name="connsiteY3" fmla="*/ 188976 h 353568"/>
                    <a:gd name="connsiteX4" fmla="*/ 379399 w 379399"/>
                    <a:gd name="connsiteY4" fmla="*/ 0 h 353568"/>
                    <a:gd name="connsiteX0" fmla="*/ 92887 w 210940"/>
                    <a:gd name="connsiteY0" fmla="*/ 164592 h 164592"/>
                    <a:gd name="connsiteX1" fmla="*/ 208711 w 210940"/>
                    <a:gd name="connsiteY1" fmla="*/ 115824 h 164592"/>
                    <a:gd name="connsiteX2" fmla="*/ 1447 w 210940"/>
                    <a:gd name="connsiteY2" fmla="*/ 79248 h 164592"/>
                    <a:gd name="connsiteX3" fmla="*/ 111175 w 210940"/>
                    <a:gd name="connsiteY3" fmla="*/ 0 h 16459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10940" h="164592">
                      <a:moveTo>
                        <a:pt x="92887" y="164592"/>
                      </a:moveTo>
                      <a:cubicBezTo>
                        <a:pt x="158419" y="147320"/>
                        <a:pt x="223951" y="130048"/>
                        <a:pt x="208711" y="115824"/>
                      </a:cubicBezTo>
                      <a:cubicBezTo>
                        <a:pt x="193471" y="101600"/>
                        <a:pt x="17703" y="98552"/>
                        <a:pt x="1447" y="79248"/>
                      </a:cubicBezTo>
                      <a:cubicBezTo>
                        <a:pt x="-14809" y="59944"/>
                        <a:pt x="111175" y="0"/>
                        <a:pt x="111175" y="0"/>
                      </a:cubicBezTo>
                    </a:path>
                  </a:pathLst>
                </a:custGeom>
                <a:noFill/>
                <a:ln w="9525" cap="flat" cmpd="sng" algn="ctr">
                  <a:solidFill>
                    <a:sysClr val="windowText" lastClr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4703763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3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cs typeface="Arial"/>
                  </a:endParaRPr>
                </a:p>
              </p:txBody>
            </p:sp>
            <p:cxnSp>
              <p:nvCxnSpPr>
                <p:cNvPr id="24" name="Straight Connector 23"/>
                <p:cNvCxnSpPr/>
                <p:nvPr/>
              </p:nvCxnSpPr>
              <p:spPr bwMode="auto">
                <a:xfrm flipV="1">
                  <a:off x="10787255" y="18400128"/>
                  <a:ext cx="2504461" cy="5249"/>
                </a:xfrm>
                <a:prstGeom prst="line">
                  <a:avLst/>
                </a:prstGeom>
                <a:solidFill>
                  <a:schemeClr val="accent1"/>
                </a:solidFill>
                <a:ln w="63500" cap="flat" cmpd="dbl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25" name="Straight Connector 24"/>
                <p:cNvCxnSpPr/>
                <p:nvPr/>
              </p:nvCxnSpPr>
              <p:spPr bwMode="auto">
                <a:xfrm>
                  <a:off x="12135494" y="18419131"/>
                  <a:ext cx="14284" cy="737320"/>
                </a:xfrm>
                <a:prstGeom prst="line">
                  <a:avLst/>
                </a:prstGeom>
                <a:solidFill>
                  <a:schemeClr val="accent1"/>
                </a:solidFill>
                <a:ln w="63500" cap="flat" cmpd="dbl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26" name="Straight Connector 25"/>
                <p:cNvCxnSpPr>
                  <a:stCxn id="31" idx="0"/>
                  <a:endCxn id="29" idx="3"/>
                </p:cNvCxnSpPr>
                <p:nvPr/>
              </p:nvCxnSpPr>
              <p:spPr bwMode="auto">
                <a:xfrm>
                  <a:off x="13265571" y="18366077"/>
                  <a:ext cx="540" cy="1142331"/>
                </a:xfrm>
                <a:prstGeom prst="line">
                  <a:avLst/>
                </a:prstGeom>
                <a:solidFill>
                  <a:schemeClr val="accent1"/>
                </a:solidFill>
                <a:ln w="63500" cap="flat" cmpd="dbl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27" name="Flowchart: Delay 26"/>
                <p:cNvSpPr/>
                <p:nvPr/>
              </p:nvSpPr>
              <p:spPr bwMode="auto">
                <a:xfrm rot="16200000">
                  <a:off x="12010476" y="19306940"/>
                  <a:ext cx="254835" cy="272168"/>
                </a:xfrm>
                <a:prstGeom prst="flowChartDelay">
                  <a:avLst/>
                </a:prstGeom>
                <a:solidFill>
                  <a:schemeClr val="bg1">
                    <a:lumMod val="85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28" name="Flowchart: Delay 27"/>
                <p:cNvSpPr/>
                <p:nvPr/>
              </p:nvSpPr>
              <p:spPr bwMode="auto">
                <a:xfrm rot="16200000">
                  <a:off x="10659838" y="18545726"/>
                  <a:ext cx="254835" cy="272168"/>
                </a:xfrm>
                <a:prstGeom prst="flowChartDelay">
                  <a:avLst/>
                </a:prstGeom>
                <a:solidFill>
                  <a:schemeClr val="bg1">
                    <a:lumMod val="85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29" name="Flowchart: Delay 28"/>
                <p:cNvSpPr/>
                <p:nvPr/>
              </p:nvSpPr>
              <p:spPr bwMode="auto">
                <a:xfrm rot="16200000">
                  <a:off x="13227442" y="19476390"/>
                  <a:ext cx="77337" cy="141373"/>
                </a:xfrm>
                <a:prstGeom prst="flowChartDelay">
                  <a:avLst/>
                </a:prstGeom>
                <a:solidFill>
                  <a:schemeClr val="bg1">
                    <a:lumMod val="85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30" name="Oval 29"/>
                <p:cNvSpPr/>
                <p:nvPr/>
              </p:nvSpPr>
              <p:spPr bwMode="auto">
                <a:xfrm>
                  <a:off x="12112733" y="19109617"/>
                  <a:ext cx="74089" cy="62304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31" name="Oval 30"/>
                <p:cNvSpPr/>
                <p:nvPr/>
              </p:nvSpPr>
              <p:spPr bwMode="auto">
                <a:xfrm>
                  <a:off x="13228526" y="18366077"/>
                  <a:ext cx="74089" cy="62304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32" name="Oval 31"/>
                <p:cNvSpPr/>
                <p:nvPr/>
              </p:nvSpPr>
              <p:spPr bwMode="auto">
                <a:xfrm>
                  <a:off x="12100109" y="18362645"/>
                  <a:ext cx="74089" cy="62304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33" name="Oval 32"/>
                <p:cNvSpPr/>
                <p:nvPr/>
              </p:nvSpPr>
              <p:spPr bwMode="auto">
                <a:xfrm>
                  <a:off x="10750210" y="18371600"/>
                  <a:ext cx="74089" cy="62304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</p:grpSp>
        </p:grpSp>
        <p:sp>
          <p:nvSpPr>
            <p:cNvPr id="63" name="Freeform 62"/>
            <p:cNvSpPr/>
            <p:nvPr/>
          </p:nvSpPr>
          <p:spPr bwMode="auto">
            <a:xfrm rot="5400000" flipH="1" flipV="1">
              <a:off x="8384378" y="3444464"/>
              <a:ext cx="317102" cy="176004"/>
            </a:xfrm>
            <a:custGeom>
              <a:avLst/>
              <a:gdLst>
                <a:gd name="connsiteX0" fmla="*/ 0 w 8276492"/>
                <a:gd name="connsiteY0" fmla="*/ 1444033 h 2780467"/>
                <a:gd name="connsiteX1" fmla="*/ 1289538 w 8276492"/>
                <a:gd name="connsiteY1" fmla="*/ 37263 h 2780467"/>
                <a:gd name="connsiteX2" fmla="*/ 4103077 w 8276492"/>
                <a:gd name="connsiteY2" fmla="*/ 2780463 h 2780467"/>
                <a:gd name="connsiteX3" fmla="*/ 6893169 w 8276492"/>
                <a:gd name="connsiteY3" fmla="*/ 60709 h 2780467"/>
                <a:gd name="connsiteX4" fmla="*/ 8276492 w 8276492"/>
                <a:gd name="connsiteY4" fmla="*/ 1373694 h 2780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76492" h="2780467">
                  <a:moveTo>
                    <a:pt x="0" y="1444033"/>
                  </a:moveTo>
                  <a:cubicBezTo>
                    <a:pt x="302846" y="629279"/>
                    <a:pt x="605692" y="-185475"/>
                    <a:pt x="1289538" y="37263"/>
                  </a:cubicBezTo>
                  <a:cubicBezTo>
                    <a:pt x="1973384" y="260001"/>
                    <a:pt x="3169139" y="2776555"/>
                    <a:pt x="4103077" y="2780463"/>
                  </a:cubicBezTo>
                  <a:cubicBezTo>
                    <a:pt x="5037015" y="2784371"/>
                    <a:pt x="6197600" y="295170"/>
                    <a:pt x="6893169" y="60709"/>
                  </a:cubicBezTo>
                  <a:cubicBezTo>
                    <a:pt x="7588738" y="-173752"/>
                    <a:pt x="7932615" y="599971"/>
                    <a:pt x="8276492" y="1373694"/>
                  </a:cubicBezTo>
                </a:path>
              </a:pathLst>
            </a:cu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0">
                  <a:srgbClr val="FFFF00"/>
                </a:gs>
                <a:gs pos="100000">
                  <a:srgbClr val="E64B3C"/>
                </a:gs>
              </a:gsLst>
              <a:path path="circle">
                <a:fillToRect l="50000" t="50000" r="50000" b="50000"/>
              </a:path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6" name="TextBox 125"/>
              <p:cNvSpPr txBox="1"/>
              <p:nvPr/>
            </p:nvSpPr>
            <p:spPr>
              <a:xfrm>
                <a:off x="5754455" y="2186303"/>
                <a:ext cx="1690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6" name="TextBox 1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4455" y="2186303"/>
                <a:ext cx="169084" cy="276999"/>
              </a:xfrm>
              <a:prstGeom prst="rect">
                <a:avLst/>
              </a:prstGeom>
              <a:blipFill>
                <a:blip r:embed="rId7"/>
                <a:stretch>
                  <a:fillRect l="-21429" r="-142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Freeform 64"/>
          <p:cNvSpPr/>
          <p:nvPr/>
        </p:nvSpPr>
        <p:spPr bwMode="auto">
          <a:xfrm rot="5400000" flipH="1" flipV="1">
            <a:off x="7052031" y="2639965"/>
            <a:ext cx="248931" cy="176004"/>
          </a:xfrm>
          <a:custGeom>
            <a:avLst/>
            <a:gdLst>
              <a:gd name="connsiteX0" fmla="*/ 0 w 8276492"/>
              <a:gd name="connsiteY0" fmla="*/ 1444033 h 2780467"/>
              <a:gd name="connsiteX1" fmla="*/ 1289538 w 8276492"/>
              <a:gd name="connsiteY1" fmla="*/ 37263 h 2780467"/>
              <a:gd name="connsiteX2" fmla="*/ 4103077 w 8276492"/>
              <a:gd name="connsiteY2" fmla="*/ 2780463 h 2780467"/>
              <a:gd name="connsiteX3" fmla="*/ 6893169 w 8276492"/>
              <a:gd name="connsiteY3" fmla="*/ 60709 h 2780467"/>
              <a:gd name="connsiteX4" fmla="*/ 8276492 w 8276492"/>
              <a:gd name="connsiteY4" fmla="*/ 1373694 h 2780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76492" h="2780467">
                <a:moveTo>
                  <a:pt x="0" y="1444033"/>
                </a:moveTo>
                <a:cubicBezTo>
                  <a:pt x="302846" y="629279"/>
                  <a:pt x="605692" y="-185475"/>
                  <a:pt x="1289538" y="37263"/>
                </a:cubicBezTo>
                <a:cubicBezTo>
                  <a:pt x="1973384" y="260001"/>
                  <a:pt x="3169139" y="2776555"/>
                  <a:pt x="4103077" y="2780463"/>
                </a:cubicBezTo>
                <a:cubicBezTo>
                  <a:pt x="5037015" y="2784371"/>
                  <a:pt x="6197600" y="295170"/>
                  <a:pt x="6893169" y="60709"/>
                </a:cubicBezTo>
                <a:cubicBezTo>
                  <a:pt x="7588738" y="-173752"/>
                  <a:pt x="7932615" y="599971"/>
                  <a:pt x="8276492" y="1373694"/>
                </a:cubicBezTo>
              </a:path>
            </a:pathLst>
          </a:cu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rgbClr val="FFFF00"/>
              </a:gs>
              <a:gs pos="100000">
                <a:srgbClr val="E64B3C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026" name="Picture 2" descr="https://latex2png.com/pngs/86453b8b82dfbcbbea7e541d7f20c72d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3383" y="3459757"/>
            <a:ext cx="535305" cy="158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47921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6" descr="https://latex2png.com/pngs/ebf5be79958745c2c497af8cd1c4a89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380" y="5813012"/>
            <a:ext cx="4516327" cy="35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073794" y="5780254"/>
            <a:ext cx="49661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Montserrat" panose="020B0604020202020204" charset="0"/>
              </a:rPr>
              <a:t>The </a:t>
            </a:r>
            <a:r>
              <a:rPr lang="en-US" dirty="0" err="1" smtClean="0">
                <a:solidFill>
                  <a:schemeClr val="bg1"/>
                </a:solidFill>
                <a:latin typeface="Montserrat" panose="020B0604020202020204" charset="0"/>
              </a:rPr>
              <a:t>gravitional</a:t>
            </a:r>
            <a:r>
              <a:rPr lang="en-US" dirty="0" smtClean="0">
                <a:solidFill>
                  <a:schemeClr val="bg1"/>
                </a:solidFill>
                <a:latin typeface="Montserrat" panose="020B0604020202020204" charset="0"/>
              </a:rPr>
              <a:t> interaction must induce the collapse of the </a:t>
            </a:r>
            <a:r>
              <a:rPr lang="en-US" dirty="0" err="1" smtClean="0">
                <a:solidFill>
                  <a:schemeClr val="bg1"/>
                </a:solidFill>
                <a:latin typeface="Montserrat" panose="020B0604020202020204" charset="0"/>
              </a:rPr>
              <a:t>wavefunction</a:t>
            </a:r>
            <a:r>
              <a:rPr lang="en-US" dirty="0" smtClean="0">
                <a:solidFill>
                  <a:schemeClr val="bg1"/>
                </a:solidFill>
                <a:latin typeface="Montserrat" panose="020B0604020202020204" charset="0"/>
              </a:rPr>
              <a:t>!</a:t>
            </a:r>
            <a:endParaRPr lang="en-US" dirty="0">
              <a:solidFill>
                <a:schemeClr val="bg1"/>
              </a:solidFill>
              <a:latin typeface="Montserrat" panose="020B0604020202020204" charset="0"/>
            </a:endParaRPr>
          </a:p>
        </p:txBody>
      </p:sp>
      <p:sp>
        <p:nvSpPr>
          <p:cNvPr id="71" name="Title 1"/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bg1"/>
                </a:solidFill>
                <a:latin typeface="Montserrat" panose="020B0604020202020204" charset="0"/>
              </a:rPr>
              <a:t>Feynman meets EPR</a:t>
            </a:r>
            <a:endParaRPr lang="en-US" dirty="0">
              <a:solidFill>
                <a:schemeClr val="bg1"/>
              </a:solidFill>
              <a:latin typeface="Montserrat" panose="020B0604020202020204" charset="0"/>
            </a:endParaRPr>
          </a:p>
        </p:txBody>
      </p:sp>
      <p:grpSp>
        <p:nvGrpSpPr>
          <p:cNvPr id="73" name="Group 72"/>
          <p:cNvGrpSpPr/>
          <p:nvPr/>
        </p:nvGrpSpPr>
        <p:grpSpPr>
          <a:xfrm>
            <a:off x="5792205" y="2389567"/>
            <a:ext cx="360000" cy="2338223"/>
            <a:chOff x="9491398" y="23013099"/>
            <a:chExt cx="360000" cy="2338223"/>
          </a:xfrm>
        </p:grpSpPr>
        <p:cxnSp>
          <p:nvCxnSpPr>
            <p:cNvPr id="130" name="Straight Arrow Connector 129"/>
            <p:cNvCxnSpPr/>
            <p:nvPr/>
          </p:nvCxnSpPr>
          <p:spPr bwMode="auto">
            <a:xfrm flipH="1" flipV="1">
              <a:off x="9662699" y="23013099"/>
              <a:ext cx="17399" cy="2338223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31" name="Flowchart: Off-page Connector 130"/>
            <p:cNvSpPr/>
            <p:nvPr/>
          </p:nvSpPr>
          <p:spPr bwMode="auto">
            <a:xfrm>
              <a:off x="9491398" y="23405973"/>
              <a:ext cx="360000" cy="360000"/>
            </a:xfrm>
            <a:prstGeom prst="flowChartOffpageConnector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2" name="Rectangle 131"/>
            <p:cNvSpPr/>
            <p:nvPr/>
          </p:nvSpPr>
          <p:spPr bwMode="auto">
            <a:xfrm>
              <a:off x="9491398" y="24697922"/>
              <a:ext cx="360000" cy="360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6928735" y="2820382"/>
            <a:ext cx="1763465" cy="1686372"/>
            <a:chOff x="10576857" y="23441686"/>
            <a:chExt cx="1763465" cy="1686372"/>
          </a:xfrm>
        </p:grpSpPr>
        <p:grpSp>
          <p:nvGrpSpPr>
            <p:cNvPr id="120" name="Group 119"/>
            <p:cNvGrpSpPr/>
            <p:nvPr/>
          </p:nvGrpSpPr>
          <p:grpSpPr>
            <a:xfrm>
              <a:off x="10686722" y="23441686"/>
              <a:ext cx="288000" cy="602731"/>
              <a:chOff x="15956314" y="15560049"/>
              <a:chExt cx="476391" cy="948395"/>
            </a:xfrm>
            <a:effectLst/>
          </p:grpSpPr>
          <p:sp>
            <p:nvSpPr>
              <p:cNvPr id="128" name="Right Arrow 127"/>
              <p:cNvSpPr/>
              <p:nvPr/>
            </p:nvSpPr>
            <p:spPr bwMode="auto">
              <a:xfrm rot="17398649">
                <a:off x="15736014" y="15828131"/>
                <a:ext cx="948395" cy="412231"/>
              </a:xfrm>
              <a:prstGeom prst="rightArrow">
                <a:avLst/>
              </a:prstGeom>
              <a:solidFill>
                <a:schemeClr val="bg2">
                  <a:lumMod val="90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29" name="Oval 128"/>
              <p:cNvSpPr/>
              <p:nvPr/>
            </p:nvSpPr>
            <p:spPr bwMode="auto">
              <a:xfrm>
                <a:off x="15956314" y="15879524"/>
                <a:ext cx="476391" cy="453167"/>
              </a:xfrm>
              <a:prstGeom prst="ellipse">
                <a:avLst/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121" name="Oval 120"/>
            <p:cNvSpPr/>
            <p:nvPr/>
          </p:nvSpPr>
          <p:spPr bwMode="auto">
            <a:xfrm>
              <a:off x="12160322" y="24316211"/>
              <a:ext cx="180000" cy="180000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5400000" algn="t" rotWithShape="0">
                <a:schemeClr val="tx1">
                  <a:alpha val="40000"/>
                </a:schemeClr>
              </a:outerShdw>
            </a:effectLst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22" name="Straight Arrow Connector 121"/>
            <p:cNvCxnSpPr/>
            <p:nvPr/>
          </p:nvCxnSpPr>
          <p:spPr bwMode="auto">
            <a:xfrm flipH="1" flipV="1">
              <a:off x="11943202" y="24123964"/>
              <a:ext cx="225397" cy="263574"/>
            </a:xfrm>
            <a:prstGeom prst="straightConnector1">
              <a:avLst/>
            </a:prstGeom>
            <a:solidFill>
              <a:schemeClr val="accent1"/>
            </a:solidFill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123" name="Group 122"/>
            <p:cNvGrpSpPr/>
            <p:nvPr/>
          </p:nvGrpSpPr>
          <p:grpSpPr>
            <a:xfrm flipV="1">
              <a:off x="10660788" y="24525327"/>
              <a:ext cx="288000" cy="602731"/>
              <a:chOff x="15956314" y="15560049"/>
              <a:chExt cx="476391" cy="948395"/>
            </a:xfrm>
            <a:effectLst/>
          </p:grpSpPr>
          <p:sp>
            <p:nvSpPr>
              <p:cNvPr id="126" name="Right Arrow 125"/>
              <p:cNvSpPr/>
              <p:nvPr/>
            </p:nvSpPr>
            <p:spPr bwMode="auto">
              <a:xfrm rot="17398649">
                <a:off x="15736014" y="15828131"/>
                <a:ext cx="948395" cy="412231"/>
              </a:xfrm>
              <a:prstGeom prst="rightArrow">
                <a:avLst/>
              </a:prstGeom>
              <a:solidFill>
                <a:schemeClr val="bg2">
                  <a:lumMod val="90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27" name="Oval 126"/>
              <p:cNvSpPr/>
              <p:nvPr/>
            </p:nvSpPr>
            <p:spPr bwMode="auto">
              <a:xfrm>
                <a:off x="15956314" y="15879524"/>
                <a:ext cx="476391" cy="453167"/>
              </a:xfrm>
              <a:prstGeom prst="ellipse">
                <a:avLst/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4" name="TextBox 123"/>
                <p:cNvSpPr txBox="1"/>
                <p:nvPr/>
              </p:nvSpPr>
              <p:spPr>
                <a:xfrm>
                  <a:off x="10576857" y="24106994"/>
                  <a:ext cx="349455" cy="43088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it-IT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±</m:t>
                        </m:r>
                      </m:oMath>
                    </m:oMathPara>
                  </a14:m>
                  <a:endParaRPr lang="en-US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24" name="TextBox 12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576857" y="24106994"/>
                  <a:ext cx="349455" cy="430887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125" name="Picture 4" descr="https://latex2png.com/pngs/1197b7deadb9cd62bf626ca1c2dd5755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71064" y="24271236"/>
              <a:ext cx="228600" cy="2190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12" name="Rectangle 111"/>
          <p:cNvSpPr/>
          <p:nvPr/>
        </p:nvSpPr>
        <p:spPr bwMode="auto">
          <a:xfrm>
            <a:off x="9179831" y="3382604"/>
            <a:ext cx="1800000" cy="90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9295000" y="3483117"/>
            <a:ext cx="720000" cy="540000"/>
            <a:chOff x="9295000" y="3483117"/>
            <a:chExt cx="720000" cy="540000"/>
          </a:xfrm>
        </p:grpSpPr>
        <p:sp>
          <p:nvSpPr>
            <p:cNvPr id="113" name="Rectangle 112"/>
            <p:cNvSpPr/>
            <p:nvPr/>
          </p:nvSpPr>
          <p:spPr bwMode="auto">
            <a:xfrm>
              <a:off x="9295000" y="3483117"/>
              <a:ext cx="720000" cy="540000"/>
            </a:xfrm>
            <a:prstGeom prst="rect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14" name="Straight Arrow Connector 113"/>
            <p:cNvCxnSpPr/>
            <p:nvPr/>
          </p:nvCxnSpPr>
          <p:spPr bwMode="auto">
            <a:xfrm flipV="1">
              <a:off x="9509202" y="3601002"/>
              <a:ext cx="0" cy="304230"/>
            </a:xfrm>
            <a:prstGeom prst="straightConnector1">
              <a:avLst/>
            </a:prstGeom>
            <a:solidFill>
              <a:schemeClr val="accent1"/>
            </a:solidFill>
            <a:ln w="539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5" name="Straight Arrow Connector 114"/>
            <p:cNvCxnSpPr/>
            <p:nvPr/>
          </p:nvCxnSpPr>
          <p:spPr bwMode="auto">
            <a:xfrm flipV="1">
              <a:off x="9795994" y="3601002"/>
              <a:ext cx="0" cy="304230"/>
            </a:xfrm>
            <a:prstGeom prst="straightConnector1">
              <a:avLst/>
            </a:prstGeom>
            <a:solidFill>
              <a:schemeClr val="accent1"/>
            </a:solidFill>
            <a:ln w="539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16" name="TextBox 115"/>
          <p:cNvSpPr txBox="1"/>
          <p:nvPr/>
        </p:nvSpPr>
        <p:spPr>
          <a:xfrm>
            <a:off x="9251597" y="4005605"/>
            <a:ext cx="16564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Montserrat" panose="020B0604020202020204" charset="0"/>
              </a:rPr>
              <a:t>Possible outcomes</a:t>
            </a:r>
            <a:endParaRPr lang="en-US" sz="1200" dirty="0">
              <a:latin typeface="Montserrat" panose="020B060402020202020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0149839" y="3483117"/>
            <a:ext cx="720000" cy="540000"/>
            <a:chOff x="10149839" y="3483117"/>
            <a:chExt cx="720000" cy="540000"/>
          </a:xfrm>
        </p:grpSpPr>
        <p:sp>
          <p:nvSpPr>
            <p:cNvPr id="117" name="Rectangle 116"/>
            <p:cNvSpPr/>
            <p:nvPr/>
          </p:nvSpPr>
          <p:spPr bwMode="auto">
            <a:xfrm>
              <a:off x="10149839" y="3483117"/>
              <a:ext cx="720000" cy="540000"/>
            </a:xfrm>
            <a:prstGeom prst="rect">
              <a:avLst/>
            </a:prstGeom>
            <a:solidFill>
              <a:srgbClr val="ED8277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18" name="Straight Arrow Connector 117"/>
            <p:cNvCxnSpPr/>
            <p:nvPr/>
          </p:nvCxnSpPr>
          <p:spPr bwMode="auto">
            <a:xfrm>
              <a:off x="10348400" y="3601002"/>
              <a:ext cx="0" cy="304230"/>
            </a:xfrm>
            <a:prstGeom prst="straightConnector1">
              <a:avLst/>
            </a:prstGeom>
            <a:solidFill>
              <a:schemeClr val="accent1"/>
            </a:solidFill>
            <a:ln w="539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9" name="Straight Arrow Connector 118"/>
            <p:cNvCxnSpPr/>
            <p:nvPr/>
          </p:nvCxnSpPr>
          <p:spPr bwMode="auto">
            <a:xfrm flipV="1">
              <a:off x="10649263" y="3601002"/>
              <a:ext cx="0" cy="304230"/>
            </a:xfrm>
            <a:prstGeom prst="straightConnector1">
              <a:avLst/>
            </a:prstGeom>
            <a:solidFill>
              <a:schemeClr val="accent1"/>
            </a:solidFill>
            <a:ln w="539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pic>
        <p:nvPicPr>
          <p:cNvPr id="111" name="Picture 8" descr="https://latex2png.com/pngs/8894143a9a338d29780ae41f870bc327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6349" y="4463318"/>
            <a:ext cx="257175" cy="26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6" name="Group 75"/>
          <p:cNvGrpSpPr/>
          <p:nvPr/>
        </p:nvGrpSpPr>
        <p:grpSpPr>
          <a:xfrm>
            <a:off x="7072688" y="2167393"/>
            <a:ext cx="3083685" cy="1215211"/>
            <a:chOff x="10720810" y="22788697"/>
            <a:chExt cx="3083685" cy="1215211"/>
          </a:xfrm>
        </p:grpSpPr>
        <p:cxnSp>
          <p:nvCxnSpPr>
            <p:cNvPr id="97" name="Straight Connector 96"/>
            <p:cNvCxnSpPr/>
            <p:nvPr/>
          </p:nvCxnSpPr>
          <p:spPr bwMode="auto">
            <a:xfrm flipV="1">
              <a:off x="10880244" y="22820674"/>
              <a:ext cx="2894845" cy="4424"/>
            </a:xfrm>
            <a:prstGeom prst="line">
              <a:avLst/>
            </a:prstGeom>
            <a:solidFill>
              <a:schemeClr val="accent1"/>
            </a:solidFill>
            <a:ln w="63500" cap="flat" cmpd="dbl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98" name="Group 97"/>
            <p:cNvGrpSpPr/>
            <p:nvPr/>
          </p:nvGrpSpPr>
          <p:grpSpPr>
            <a:xfrm>
              <a:off x="10720810" y="22788697"/>
              <a:ext cx="3083685" cy="1215211"/>
              <a:chOff x="10720810" y="22788697"/>
              <a:chExt cx="3083685" cy="1215211"/>
            </a:xfrm>
          </p:grpSpPr>
          <p:sp>
            <p:nvSpPr>
              <p:cNvPr id="99" name="Freeform 98"/>
              <p:cNvSpPr/>
              <p:nvPr/>
            </p:nvSpPr>
            <p:spPr bwMode="auto">
              <a:xfrm>
                <a:off x="10751423" y="22807488"/>
                <a:ext cx="210940" cy="164592"/>
              </a:xfrm>
              <a:custGeom>
                <a:avLst/>
                <a:gdLst>
                  <a:gd name="connsiteX0" fmla="*/ 92887 w 379399"/>
                  <a:gd name="connsiteY0" fmla="*/ 353568 h 353568"/>
                  <a:gd name="connsiteX1" fmla="*/ 208711 w 379399"/>
                  <a:gd name="connsiteY1" fmla="*/ 304800 h 353568"/>
                  <a:gd name="connsiteX2" fmla="*/ 1447 w 379399"/>
                  <a:gd name="connsiteY2" fmla="*/ 268224 h 353568"/>
                  <a:gd name="connsiteX3" fmla="*/ 111175 w 379399"/>
                  <a:gd name="connsiteY3" fmla="*/ 188976 h 353568"/>
                  <a:gd name="connsiteX4" fmla="*/ 379399 w 379399"/>
                  <a:gd name="connsiteY4" fmla="*/ 0 h 353568"/>
                  <a:gd name="connsiteX0" fmla="*/ 92887 w 210940"/>
                  <a:gd name="connsiteY0" fmla="*/ 164592 h 164592"/>
                  <a:gd name="connsiteX1" fmla="*/ 208711 w 210940"/>
                  <a:gd name="connsiteY1" fmla="*/ 115824 h 164592"/>
                  <a:gd name="connsiteX2" fmla="*/ 1447 w 210940"/>
                  <a:gd name="connsiteY2" fmla="*/ 79248 h 164592"/>
                  <a:gd name="connsiteX3" fmla="*/ 111175 w 210940"/>
                  <a:gd name="connsiteY3" fmla="*/ 0 h 1645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0940" h="164592">
                    <a:moveTo>
                      <a:pt x="92887" y="164592"/>
                    </a:moveTo>
                    <a:cubicBezTo>
                      <a:pt x="158419" y="147320"/>
                      <a:pt x="223951" y="130048"/>
                      <a:pt x="208711" y="115824"/>
                    </a:cubicBezTo>
                    <a:cubicBezTo>
                      <a:pt x="193471" y="101600"/>
                      <a:pt x="17703" y="98552"/>
                      <a:pt x="1447" y="79248"/>
                    </a:cubicBezTo>
                    <a:cubicBezTo>
                      <a:pt x="-14809" y="59944"/>
                      <a:pt x="111175" y="0"/>
                      <a:pt x="111175" y="0"/>
                    </a:cubicBezTo>
                  </a:path>
                </a:pathLst>
              </a:cu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4703763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cs typeface="Arial"/>
                </a:endParaRPr>
              </a:p>
            </p:txBody>
          </p:sp>
          <p:sp>
            <p:nvSpPr>
              <p:cNvPr id="100" name="Freeform 99"/>
              <p:cNvSpPr/>
              <p:nvPr/>
            </p:nvSpPr>
            <p:spPr bwMode="auto">
              <a:xfrm>
                <a:off x="12104769" y="23572070"/>
                <a:ext cx="210940" cy="164592"/>
              </a:xfrm>
              <a:custGeom>
                <a:avLst/>
                <a:gdLst>
                  <a:gd name="connsiteX0" fmla="*/ 92887 w 379399"/>
                  <a:gd name="connsiteY0" fmla="*/ 353568 h 353568"/>
                  <a:gd name="connsiteX1" fmla="*/ 208711 w 379399"/>
                  <a:gd name="connsiteY1" fmla="*/ 304800 h 353568"/>
                  <a:gd name="connsiteX2" fmla="*/ 1447 w 379399"/>
                  <a:gd name="connsiteY2" fmla="*/ 268224 h 353568"/>
                  <a:gd name="connsiteX3" fmla="*/ 111175 w 379399"/>
                  <a:gd name="connsiteY3" fmla="*/ 188976 h 353568"/>
                  <a:gd name="connsiteX4" fmla="*/ 379399 w 379399"/>
                  <a:gd name="connsiteY4" fmla="*/ 0 h 353568"/>
                  <a:gd name="connsiteX0" fmla="*/ 92887 w 210940"/>
                  <a:gd name="connsiteY0" fmla="*/ 164592 h 164592"/>
                  <a:gd name="connsiteX1" fmla="*/ 208711 w 210940"/>
                  <a:gd name="connsiteY1" fmla="*/ 115824 h 164592"/>
                  <a:gd name="connsiteX2" fmla="*/ 1447 w 210940"/>
                  <a:gd name="connsiteY2" fmla="*/ 79248 h 164592"/>
                  <a:gd name="connsiteX3" fmla="*/ 111175 w 210940"/>
                  <a:gd name="connsiteY3" fmla="*/ 0 h 1645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0940" h="164592">
                    <a:moveTo>
                      <a:pt x="92887" y="164592"/>
                    </a:moveTo>
                    <a:cubicBezTo>
                      <a:pt x="158419" y="147320"/>
                      <a:pt x="223951" y="130048"/>
                      <a:pt x="208711" y="115824"/>
                    </a:cubicBezTo>
                    <a:cubicBezTo>
                      <a:pt x="193471" y="101600"/>
                      <a:pt x="17703" y="98552"/>
                      <a:pt x="1447" y="79248"/>
                    </a:cubicBezTo>
                    <a:cubicBezTo>
                      <a:pt x="-14809" y="59944"/>
                      <a:pt x="111175" y="0"/>
                      <a:pt x="111175" y="0"/>
                    </a:cubicBezTo>
                  </a:path>
                </a:pathLst>
              </a:cu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4703763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cs typeface="Arial"/>
                </a:endParaRPr>
              </a:p>
            </p:txBody>
          </p:sp>
          <p:cxnSp>
            <p:nvCxnSpPr>
              <p:cNvPr id="101" name="Straight Connector 100"/>
              <p:cNvCxnSpPr/>
              <p:nvPr/>
            </p:nvCxnSpPr>
            <p:spPr bwMode="auto">
              <a:xfrm>
                <a:off x="12219415" y="22807488"/>
                <a:ext cx="1" cy="761484"/>
              </a:xfrm>
              <a:prstGeom prst="line">
                <a:avLst/>
              </a:prstGeom>
              <a:solidFill>
                <a:schemeClr val="accent1"/>
              </a:solidFill>
              <a:ln w="63500" cap="flat" cmpd="dbl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02" name="Straight Connector 101"/>
              <p:cNvCxnSpPr>
                <a:stCxn id="109" idx="0"/>
              </p:cNvCxnSpPr>
              <p:nvPr/>
            </p:nvCxnSpPr>
            <p:spPr bwMode="auto">
              <a:xfrm flipH="1">
                <a:off x="13727954" y="22788697"/>
                <a:ext cx="15104" cy="1215211"/>
              </a:xfrm>
              <a:prstGeom prst="line">
                <a:avLst/>
              </a:prstGeom>
              <a:solidFill>
                <a:schemeClr val="accent1"/>
              </a:solidFill>
              <a:ln w="63500" cap="flat" cmpd="dbl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03" name="Flowchart: Delay 102"/>
              <p:cNvSpPr/>
              <p:nvPr/>
            </p:nvSpPr>
            <p:spPr bwMode="auto">
              <a:xfrm rot="16200000">
                <a:off x="12080114" y="23719461"/>
                <a:ext cx="254835" cy="272168"/>
              </a:xfrm>
              <a:prstGeom prst="flowChartDelay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04" name="Oval 103"/>
              <p:cNvSpPr/>
              <p:nvPr/>
            </p:nvSpPr>
            <p:spPr bwMode="auto">
              <a:xfrm>
                <a:off x="10830995" y="22793733"/>
                <a:ext cx="74089" cy="62304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05" name="Flowchart: Delay 104"/>
              <p:cNvSpPr/>
              <p:nvPr/>
            </p:nvSpPr>
            <p:spPr bwMode="auto">
              <a:xfrm rot="16200000">
                <a:off x="10729476" y="22958247"/>
                <a:ext cx="254835" cy="272168"/>
              </a:xfrm>
              <a:prstGeom prst="flowChartDelay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06" name="Flowchart: Delay 105"/>
              <p:cNvSpPr/>
              <p:nvPr/>
            </p:nvSpPr>
            <p:spPr bwMode="auto">
              <a:xfrm rot="16200000">
                <a:off x="13695140" y="23887014"/>
                <a:ext cx="77337" cy="141373"/>
              </a:xfrm>
              <a:prstGeom prst="flowChartDelay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07" name="Oval 106"/>
              <p:cNvSpPr/>
              <p:nvPr/>
            </p:nvSpPr>
            <p:spPr bwMode="auto">
              <a:xfrm>
                <a:off x="12182371" y="23526363"/>
                <a:ext cx="74089" cy="62304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08" name="Oval 107"/>
              <p:cNvSpPr/>
              <p:nvPr/>
            </p:nvSpPr>
            <p:spPr bwMode="auto">
              <a:xfrm>
                <a:off x="12182371" y="22791634"/>
                <a:ext cx="74089" cy="62304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09" name="Oval 108"/>
              <p:cNvSpPr/>
              <p:nvPr/>
            </p:nvSpPr>
            <p:spPr bwMode="auto">
              <a:xfrm>
                <a:off x="13706013" y="22788697"/>
                <a:ext cx="74089" cy="62304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</p:grpSp>
      <p:grpSp>
        <p:nvGrpSpPr>
          <p:cNvPr id="77" name="Group 76"/>
          <p:cNvGrpSpPr/>
          <p:nvPr/>
        </p:nvGrpSpPr>
        <p:grpSpPr>
          <a:xfrm>
            <a:off x="1933657" y="2812269"/>
            <a:ext cx="1545002" cy="1206122"/>
            <a:chOff x="5651769" y="23433573"/>
            <a:chExt cx="1545002" cy="1206122"/>
          </a:xfrm>
        </p:grpSpPr>
        <p:grpSp>
          <p:nvGrpSpPr>
            <p:cNvPr id="92" name="Group 91"/>
            <p:cNvGrpSpPr/>
            <p:nvPr/>
          </p:nvGrpSpPr>
          <p:grpSpPr>
            <a:xfrm>
              <a:off x="5651769" y="23919695"/>
              <a:ext cx="1545002" cy="720000"/>
              <a:chOff x="5964658" y="23919031"/>
              <a:chExt cx="1545002" cy="720000"/>
            </a:xfrm>
          </p:grpSpPr>
          <p:sp>
            <p:nvSpPr>
              <p:cNvPr id="94" name="Rectangle 93"/>
              <p:cNvSpPr/>
              <p:nvPr/>
            </p:nvSpPr>
            <p:spPr bwMode="auto">
              <a:xfrm>
                <a:off x="5964658" y="23919031"/>
                <a:ext cx="1350000" cy="720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95" name="Snip Same Side Corner Rectangle 337"/>
              <p:cNvSpPr/>
              <p:nvPr/>
            </p:nvSpPr>
            <p:spPr bwMode="auto">
              <a:xfrm rot="16200000">
                <a:off x="7186293" y="24184263"/>
                <a:ext cx="457199" cy="189534"/>
              </a:xfrm>
              <a:custGeom>
                <a:avLst/>
                <a:gdLst>
                  <a:gd name="connsiteX0" fmla="*/ 60538 w 564224"/>
                  <a:gd name="connsiteY0" fmla="*/ 0 h 363221"/>
                  <a:gd name="connsiteX1" fmla="*/ 503686 w 564224"/>
                  <a:gd name="connsiteY1" fmla="*/ 0 h 363221"/>
                  <a:gd name="connsiteX2" fmla="*/ 564224 w 564224"/>
                  <a:gd name="connsiteY2" fmla="*/ 60538 h 363221"/>
                  <a:gd name="connsiteX3" fmla="*/ 564224 w 564224"/>
                  <a:gd name="connsiteY3" fmla="*/ 363221 h 363221"/>
                  <a:gd name="connsiteX4" fmla="*/ 564224 w 564224"/>
                  <a:gd name="connsiteY4" fmla="*/ 363221 h 363221"/>
                  <a:gd name="connsiteX5" fmla="*/ 0 w 564224"/>
                  <a:gd name="connsiteY5" fmla="*/ 363221 h 363221"/>
                  <a:gd name="connsiteX6" fmla="*/ 0 w 564224"/>
                  <a:gd name="connsiteY6" fmla="*/ 363221 h 363221"/>
                  <a:gd name="connsiteX7" fmla="*/ 0 w 564224"/>
                  <a:gd name="connsiteY7" fmla="*/ 60538 h 363221"/>
                  <a:gd name="connsiteX8" fmla="*/ 60538 w 564224"/>
                  <a:gd name="connsiteY8" fmla="*/ 0 h 363221"/>
                  <a:gd name="connsiteX0" fmla="*/ 60538 w 564224"/>
                  <a:gd name="connsiteY0" fmla="*/ 0 h 363221"/>
                  <a:gd name="connsiteX1" fmla="*/ 503686 w 564224"/>
                  <a:gd name="connsiteY1" fmla="*/ 0 h 363221"/>
                  <a:gd name="connsiteX2" fmla="*/ 564224 w 564224"/>
                  <a:gd name="connsiteY2" fmla="*/ 60538 h 363221"/>
                  <a:gd name="connsiteX3" fmla="*/ 564224 w 564224"/>
                  <a:gd name="connsiteY3" fmla="*/ 363221 h 363221"/>
                  <a:gd name="connsiteX4" fmla="*/ 564224 w 564224"/>
                  <a:gd name="connsiteY4" fmla="*/ 363221 h 363221"/>
                  <a:gd name="connsiteX5" fmla="*/ 0 w 564224"/>
                  <a:gd name="connsiteY5" fmla="*/ 363221 h 363221"/>
                  <a:gd name="connsiteX6" fmla="*/ 0 w 564224"/>
                  <a:gd name="connsiteY6" fmla="*/ 363221 h 363221"/>
                  <a:gd name="connsiteX7" fmla="*/ 60538 w 564224"/>
                  <a:gd name="connsiteY7" fmla="*/ 0 h 363221"/>
                  <a:gd name="connsiteX0" fmla="*/ 60538 w 564224"/>
                  <a:gd name="connsiteY0" fmla="*/ 0 h 363221"/>
                  <a:gd name="connsiteX1" fmla="*/ 503686 w 564224"/>
                  <a:gd name="connsiteY1" fmla="*/ 0 h 363221"/>
                  <a:gd name="connsiteX2" fmla="*/ 564224 w 564224"/>
                  <a:gd name="connsiteY2" fmla="*/ 363221 h 363221"/>
                  <a:gd name="connsiteX3" fmla="*/ 564224 w 564224"/>
                  <a:gd name="connsiteY3" fmla="*/ 363221 h 363221"/>
                  <a:gd name="connsiteX4" fmla="*/ 0 w 564224"/>
                  <a:gd name="connsiteY4" fmla="*/ 363221 h 363221"/>
                  <a:gd name="connsiteX5" fmla="*/ 0 w 564224"/>
                  <a:gd name="connsiteY5" fmla="*/ 363221 h 363221"/>
                  <a:gd name="connsiteX6" fmla="*/ 60538 w 564224"/>
                  <a:gd name="connsiteY6" fmla="*/ 0 h 363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64224" h="363221">
                    <a:moveTo>
                      <a:pt x="60538" y="0"/>
                    </a:moveTo>
                    <a:lnTo>
                      <a:pt x="503686" y="0"/>
                    </a:lnTo>
                    <a:lnTo>
                      <a:pt x="564224" y="363221"/>
                    </a:lnTo>
                    <a:lnTo>
                      <a:pt x="564224" y="363221"/>
                    </a:lnTo>
                    <a:lnTo>
                      <a:pt x="0" y="363221"/>
                    </a:lnTo>
                    <a:lnTo>
                      <a:pt x="0" y="363221"/>
                    </a:lnTo>
                    <a:lnTo>
                      <a:pt x="60538" y="0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96" name="Rectangle 95"/>
              <p:cNvSpPr/>
              <p:nvPr/>
            </p:nvSpPr>
            <p:spPr bwMode="auto">
              <a:xfrm>
                <a:off x="6071457" y="24047161"/>
                <a:ext cx="1136403" cy="46374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pic>
          <p:nvPicPr>
            <p:cNvPr id="93" name="Picture 6" descr="https://latex2png.com/pngs/d6c65783755e8b69fa87f430a643193d.png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67108" y="23433573"/>
              <a:ext cx="314325" cy="3048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78" name="Group 77"/>
          <p:cNvGrpSpPr/>
          <p:nvPr/>
        </p:nvGrpSpPr>
        <p:grpSpPr>
          <a:xfrm>
            <a:off x="3808080" y="3349530"/>
            <a:ext cx="1274173" cy="617722"/>
            <a:chOff x="7524516" y="19526873"/>
            <a:chExt cx="1274173" cy="617722"/>
          </a:xfrm>
        </p:grpSpPr>
        <p:grpSp>
          <p:nvGrpSpPr>
            <p:cNvPr id="83" name="Group 82"/>
            <p:cNvGrpSpPr/>
            <p:nvPr/>
          </p:nvGrpSpPr>
          <p:grpSpPr>
            <a:xfrm>
              <a:off x="7693095" y="19669516"/>
              <a:ext cx="945434" cy="382827"/>
              <a:chOff x="7935395" y="19669516"/>
              <a:chExt cx="703133" cy="408784"/>
            </a:xfrm>
          </p:grpSpPr>
          <p:sp>
            <p:nvSpPr>
              <p:cNvPr id="90" name="Freeform 89"/>
              <p:cNvSpPr/>
              <p:nvPr/>
            </p:nvSpPr>
            <p:spPr bwMode="auto">
              <a:xfrm>
                <a:off x="7953266" y="19701878"/>
                <a:ext cx="685262" cy="326690"/>
              </a:xfrm>
              <a:custGeom>
                <a:avLst/>
                <a:gdLst>
                  <a:gd name="connsiteX0" fmla="*/ 0 w 1122745"/>
                  <a:gd name="connsiteY0" fmla="*/ 625108 h 625108"/>
                  <a:gd name="connsiteX1" fmla="*/ 208345 w 1122745"/>
                  <a:gd name="connsiteY1" fmla="*/ 75 h 625108"/>
                  <a:gd name="connsiteX2" fmla="*/ 486137 w 1122745"/>
                  <a:gd name="connsiteY2" fmla="*/ 578809 h 625108"/>
                  <a:gd name="connsiteX3" fmla="*/ 706056 w 1122745"/>
                  <a:gd name="connsiteY3" fmla="*/ 11650 h 625108"/>
                  <a:gd name="connsiteX4" fmla="*/ 960699 w 1122745"/>
                  <a:gd name="connsiteY4" fmla="*/ 601958 h 625108"/>
                  <a:gd name="connsiteX5" fmla="*/ 1122745 w 1122745"/>
                  <a:gd name="connsiteY5" fmla="*/ 231569 h 625108"/>
                  <a:gd name="connsiteX0" fmla="*/ 0 w 1040317"/>
                  <a:gd name="connsiteY0" fmla="*/ 352742 h 615869"/>
                  <a:gd name="connsiteX1" fmla="*/ 125917 w 1040317"/>
                  <a:gd name="connsiteY1" fmla="*/ 9678 h 615869"/>
                  <a:gd name="connsiteX2" fmla="*/ 403709 w 1040317"/>
                  <a:gd name="connsiteY2" fmla="*/ 588412 h 615869"/>
                  <a:gd name="connsiteX3" fmla="*/ 623628 w 1040317"/>
                  <a:gd name="connsiteY3" fmla="*/ 21253 h 615869"/>
                  <a:gd name="connsiteX4" fmla="*/ 878271 w 1040317"/>
                  <a:gd name="connsiteY4" fmla="*/ 611561 h 615869"/>
                  <a:gd name="connsiteX5" fmla="*/ 1040317 w 1040317"/>
                  <a:gd name="connsiteY5" fmla="*/ 241172 h 6158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40317" h="615869">
                    <a:moveTo>
                      <a:pt x="0" y="352742"/>
                    </a:moveTo>
                    <a:cubicBezTo>
                      <a:pt x="63661" y="44084"/>
                      <a:pt x="58632" y="-29600"/>
                      <a:pt x="125917" y="9678"/>
                    </a:cubicBezTo>
                    <a:cubicBezTo>
                      <a:pt x="193202" y="48956"/>
                      <a:pt x="320757" y="586483"/>
                      <a:pt x="403709" y="588412"/>
                    </a:cubicBezTo>
                    <a:cubicBezTo>
                      <a:pt x="486661" y="590341"/>
                      <a:pt x="544534" y="17395"/>
                      <a:pt x="623628" y="21253"/>
                    </a:cubicBezTo>
                    <a:cubicBezTo>
                      <a:pt x="702722" y="25111"/>
                      <a:pt x="808823" y="574908"/>
                      <a:pt x="878271" y="611561"/>
                    </a:cubicBezTo>
                    <a:cubicBezTo>
                      <a:pt x="947719" y="648214"/>
                      <a:pt x="994018" y="444693"/>
                      <a:pt x="1040317" y="241172"/>
                    </a:cubicBezTo>
                  </a:path>
                </a:pathLst>
              </a:custGeom>
              <a:noFill/>
              <a:ln w="25400" cap="flat" cmpd="sng" algn="ctr">
                <a:solidFill>
                  <a:srgbClr val="FFFF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91" name="Freeform 90"/>
              <p:cNvSpPr/>
              <p:nvPr/>
            </p:nvSpPr>
            <p:spPr bwMode="auto">
              <a:xfrm flipV="1">
                <a:off x="7935395" y="19669516"/>
                <a:ext cx="703132" cy="408784"/>
              </a:xfrm>
              <a:custGeom>
                <a:avLst/>
                <a:gdLst>
                  <a:gd name="connsiteX0" fmla="*/ 0 w 1122745"/>
                  <a:gd name="connsiteY0" fmla="*/ 625108 h 625108"/>
                  <a:gd name="connsiteX1" fmla="*/ 208345 w 1122745"/>
                  <a:gd name="connsiteY1" fmla="*/ 75 h 625108"/>
                  <a:gd name="connsiteX2" fmla="*/ 486137 w 1122745"/>
                  <a:gd name="connsiteY2" fmla="*/ 578809 h 625108"/>
                  <a:gd name="connsiteX3" fmla="*/ 706056 w 1122745"/>
                  <a:gd name="connsiteY3" fmla="*/ 11650 h 625108"/>
                  <a:gd name="connsiteX4" fmla="*/ 960699 w 1122745"/>
                  <a:gd name="connsiteY4" fmla="*/ 601958 h 625108"/>
                  <a:gd name="connsiteX5" fmla="*/ 1122745 w 1122745"/>
                  <a:gd name="connsiteY5" fmla="*/ 231569 h 625108"/>
                  <a:gd name="connsiteX0" fmla="*/ 0 w 1053297"/>
                  <a:gd name="connsiteY0" fmla="*/ 336393 h 618492"/>
                  <a:gd name="connsiteX1" fmla="*/ 138897 w 1053297"/>
                  <a:gd name="connsiteY1" fmla="*/ 12301 h 618492"/>
                  <a:gd name="connsiteX2" fmla="*/ 416689 w 1053297"/>
                  <a:gd name="connsiteY2" fmla="*/ 591035 h 618492"/>
                  <a:gd name="connsiteX3" fmla="*/ 636608 w 1053297"/>
                  <a:gd name="connsiteY3" fmla="*/ 23876 h 618492"/>
                  <a:gd name="connsiteX4" fmla="*/ 891251 w 1053297"/>
                  <a:gd name="connsiteY4" fmla="*/ 614184 h 618492"/>
                  <a:gd name="connsiteX5" fmla="*/ 1053297 w 1053297"/>
                  <a:gd name="connsiteY5" fmla="*/ 243795 h 6184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53297" h="618492">
                    <a:moveTo>
                      <a:pt x="0" y="336393"/>
                    </a:moveTo>
                    <a:cubicBezTo>
                      <a:pt x="63661" y="27735"/>
                      <a:pt x="69449" y="-30139"/>
                      <a:pt x="138897" y="12301"/>
                    </a:cubicBezTo>
                    <a:cubicBezTo>
                      <a:pt x="208345" y="54741"/>
                      <a:pt x="333737" y="589106"/>
                      <a:pt x="416689" y="591035"/>
                    </a:cubicBezTo>
                    <a:cubicBezTo>
                      <a:pt x="499641" y="592964"/>
                      <a:pt x="557514" y="20018"/>
                      <a:pt x="636608" y="23876"/>
                    </a:cubicBezTo>
                    <a:cubicBezTo>
                      <a:pt x="715702" y="27734"/>
                      <a:pt x="821803" y="577531"/>
                      <a:pt x="891251" y="614184"/>
                    </a:cubicBezTo>
                    <a:cubicBezTo>
                      <a:pt x="960699" y="650837"/>
                      <a:pt x="1006998" y="447316"/>
                      <a:pt x="1053297" y="243795"/>
                    </a:cubicBezTo>
                  </a:path>
                </a:pathLst>
              </a:custGeom>
              <a:noFill/>
              <a:ln w="25400" cap="flat" cmpd="sng" algn="ctr">
                <a:solidFill>
                  <a:srgbClr val="FFFF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84" name="Group 83"/>
            <p:cNvGrpSpPr/>
            <p:nvPr/>
          </p:nvGrpSpPr>
          <p:grpSpPr>
            <a:xfrm>
              <a:off x="8510689" y="19526873"/>
              <a:ext cx="288000" cy="602731"/>
              <a:chOff x="15956314" y="15560049"/>
              <a:chExt cx="476391" cy="948395"/>
            </a:xfrm>
          </p:grpSpPr>
          <p:sp>
            <p:nvSpPr>
              <p:cNvPr id="88" name="Right Arrow 87"/>
              <p:cNvSpPr/>
              <p:nvPr/>
            </p:nvSpPr>
            <p:spPr bwMode="auto">
              <a:xfrm rot="17398649">
                <a:off x="15736014" y="15828131"/>
                <a:ext cx="948395" cy="412231"/>
              </a:xfrm>
              <a:prstGeom prst="rightArrow">
                <a:avLst/>
              </a:prstGeom>
              <a:solidFill>
                <a:schemeClr val="bg2">
                  <a:lumMod val="75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89" name="Oval 88"/>
              <p:cNvSpPr/>
              <p:nvPr/>
            </p:nvSpPr>
            <p:spPr bwMode="auto">
              <a:xfrm>
                <a:off x="15956314" y="15879524"/>
                <a:ext cx="476391" cy="453167"/>
              </a:xfrm>
              <a:prstGeom prst="ellipse">
                <a:avLst/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85" name="Group 84"/>
            <p:cNvGrpSpPr/>
            <p:nvPr/>
          </p:nvGrpSpPr>
          <p:grpSpPr>
            <a:xfrm flipH="1" flipV="1">
              <a:off x="7524516" y="19541864"/>
              <a:ext cx="288000" cy="602731"/>
              <a:chOff x="15956314" y="15560049"/>
              <a:chExt cx="476391" cy="948395"/>
            </a:xfrm>
          </p:grpSpPr>
          <p:sp>
            <p:nvSpPr>
              <p:cNvPr id="86" name="Right Arrow 85"/>
              <p:cNvSpPr/>
              <p:nvPr/>
            </p:nvSpPr>
            <p:spPr bwMode="auto">
              <a:xfrm rot="17398649">
                <a:off x="15736014" y="15828131"/>
                <a:ext cx="948395" cy="412231"/>
              </a:xfrm>
              <a:prstGeom prst="rightArrow">
                <a:avLst/>
              </a:prstGeom>
              <a:solidFill>
                <a:schemeClr val="bg2">
                  <a:lumMod val="75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87" name="Oval 86"/>
              <p:cNvSpPr/>
              <p:nvPr/>
            </p:nvSpPr>
            <p:spPr bwMode="auto">
              <a:xfrm>
                <a:off x="15956314" y="15879524"/>
                <a:ext cx="476391" cy="453167"/>
              </a:xfrm>
              <a:prstGeom prst="ellipse">
                <a:avLst/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</p:grpSp>
      <p:pic>
        <p:nvPicPr>
          <p:cNvPr id="79" name="Picture 12" descr="https://latex2png.com/pngs/f771fb39a238f308e442e56598d615db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4091" y="3551435"/>
            <a:ext cx="1043321" cy="22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0" name="Freeform 79"/>
          <p:cNvSpPr/>
          <p:nvPr/>
        </p:nvSpPr>
        <p:spPr bwMode="auto">
          <a:xfrm>
            <a:off x="5255353" y="3218718"/>
            <a:ext cx="1539432" cy="415605"/>
          </a:xfrm>
          <a:custGeom>
            <a:avLst/>
            <a:gdLst>
              <a:gd name="connsiteX0" fmla="*/ 0 w 1539432"/>
              <a:gd name="connsiteY0" fmla="*/ 405114 h 462579"/>
              <a:gd name="connsiteX1" fmla="*/ 995422 w 1539432"/>
              <a:gd name="connsiteY1" fmla="*/ 428263 h 462579"/>
              <a:gd name="connsiteX2" fmla="*/ 1539432 w 1539432"/>
              <a:gd name="connsiteY2" fmla="*/ 0 h 462579"/>
              <a:gd name="connsiteX0" fmla="*/ 0 w 1539432"/>
              <a:gd name="connsiteY0" fmla="*/ 405114 h 441647"/>
              <a:gd name="connsiteX1" fmla="*/ 972273 w 1539432"/>
              <a:gd name="connsiteY1" fmla="*/ 393539 h 441647"/>
              <a:gd name="connsiteX2" fmla="*/ 1539432 w 1539432"/>
              <a:gd name="connsiteY2" fmla="*/ 0 h 441647"/>
              <a:gd name="connsiteX0" fmla="*/ 0 w 1539432"/>
              <a:gd name="connsiteY0" fmla="*/ 405114 h 430073"/>
              <a:gd name="connsiteX1" fmla="*/ 972273 w 1539432"/>
              <a:gd name="connsiteY1" fmla="*/ 393539 h 430073"/>
              <a:gd name="connsiteX2" fmla="*/ 1539432 w 1539432"/>
              <a:gd name="connsiteY2" fmla="*/ 0 h 430073"/>
              <a:gd name="connsiteX0" fmla="*/ 0 w 1539432"/>
              <a:gd name="connsiteY0" fmla="*/ 405114 h 415605"/>
              <a:gd name="connsiteX1" fmla="*/ 972273 w 1539432"/>
              <a:gd name="connsiteY1" fmla="*/ 393539 h 415605"/>
              <a:gd name="connsiteX2" fmla="*/ 1539432 w 1539432"/>
              <a:gd name="connsiteY2" fmla="*/ 0 h 415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39432" h="415605">
                <a:moveTo>
                  <a:pt x="0" y="405114"/>
                </a:moveTo>
                <a:cubicBezTo>
                  <a:pt x="380999" y="415724"/>
                  <a:pt x="704126" y="426334"/>
                  <a:pt x="972273" y="393539"/>
                </a:cubicBezTo>
                <a:cubicBezTo>
                  <a:pt x="1240420" y="360744"/>
                  <a:pt x="1395713" y="180372"/>
                  <a:pt x="1539432" y="0"/>
                </a:cubicBezTo>
              </a:path>
            </a:pathLst>
          </a:custGeom>
          <a:noFill/>
          <a:ln w="22225" cap="flat" cmpd="sng" algn="ctr">
            <a:solidFill>
              <a:schemeClr val="tx1">
                <a:alpha val="35000"/>
              </a:schemeClr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1" name="Freeform 80"/>
          <p:cNvSpPr/>
          <p:nvPr/>
        </p:nvSpPr>
        <p:spPr bwMode="auto">
          <a:xfrm flipV="1">
            <a:off x="5270255" y="3661204"/>
            <a:ext cx="1539432" cy="415605"/>
          </a:xfrm>
          <a:custGeom>
            <a:avLst/>
            <a:gdLst>
              <a:gd name="connsiteX0" fmla="*/ 0 w 1539432"/>
              <a:gd name="connsiteY0" fmla="*/ 405114 h 462579"/>
              <a:gd name="connsiteX1" fmla="*/ 995422 w 1539432"/>
              <a:gd name="connsiteY1" fmla="*/ 428263 h 462579"/>
              <a:gd name="connsiteX2" fmla="*/ 1539432 w 1539432"/>
              <a:gd name="connsiteY2" fmla="*/ 0 h 462579"/>
              <a:gd name="connsiteX0" fmla="*/ 0 w 1539432"/>
              <a:gd name="connsiteY0" fmla="*/ 405114 h 441647"/>
              <a:gd name="connsiteX1" fmla="*/ 972273 w 1539432"/>
              <a:gd name="connsiteY1" fmla="*/ 393539 h 441647"/>
              <a:gd name="connsiteX2" fmla="*/ 1539432 w 1539432"/>
              <a:gd name="connsiteY2" fmla="*/ 0 h 441647"/>
              <a:gd name="connsiteX0" fmla="*/ 0 w 1539432"/>
              <a:gd name="connsiteY0" fmla="*/ 405114 h 430073"/>
              <a:gd name="connsiteX1" fmla="*/ 972273 w 1539432"/>
              <a:gd name="connsiteY1" fmla="*/ 393539 h 430073"/>
              <a:gd name="connsiteX2" fmla="*/ 1539432 w 1539432"/>
              <a:gd name="connsiteY2" fmla="*/ 0 h 430073"/>
              <a:gd name="connsiteX0" fmla="*/ 0 w 1539432"/>
              <a:gd name="connsiteY0" fmla="*/ 405114 h 415605"/>
              <a:gd name="connsiteX1" fmla="*/ 972273 w 1539432"/>
              <a:gd name="connsiteY1" fmla="*/ 393539 h 415605"/>
              <a:gd name="connsiteX2" fmla="*/ 1539432 w 1539432"/>
              <a:gd name="connsiteY2" fmla="*/ 0 h 415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39432" h="415605">
                <a:moveTo>
                  <a:pt x="0" y="405114"/>
                </a:moveTo>
                <a:cubicBezTo>
                  <a:pt x="380999" y="415724"/>
                  <a:pt x="704126" y="426334"/>
                  <a:pt x="972273" y="393539"/>
                </a:cubicBezTo>
                <a:cubicBezTo>
                  <a:pt x="1240420" y="360744"/>
                  <a:pt x="1395713" y="180372"/>
                  <a:pt x="1539432" y="0"/>
                </a:cubicBezTo>
              </a:path>
            </a:pathLst>
          </a:custGeom>
          <a:noFill/>
          <a:ln w="22225" cap="flat" cmpd="sng" algn="ctr">
            <a:solidFill>
              <a:schemeClr val="tx1">
                <a:alpha val="35000"/>
              </a:schemeClr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2" name="Freeform 81"/>
          <p:cNvSpPr/>
          <p:nvPr/>
        </p:nvSpPr>
        <p:spPr bwMode="auto">
          <a:xfrm rot="5400000" flipH="1" flipV="1">
            <a:off x="8452345" y="3437033"/>
            <a:ext cx="317102" cy="176004"/>
          </a:xfrm>
          <a:custGeom>
            <a:avLst/>
            <a:gdLst>
              <a:gd name="connsiteX0" fmla="*/ 0 w 8276492"/>
              <a:gd name="connsiteY0" fmla="*/ 1444033 h 2780467"/>
              <a:gd name="connsiteX1" fmla="*/ 1289538 w 8276492"/>
              <a:gd name="connsiteY1" fmla="*/ 37263 h 2780467"/>
              <a:gd name="connsiteX2" fmla="*/ 4103077 w 8276492"/>
              <a:gd name="connsiteY2" fmla="*/ 2780463 h 2780467"/>
              <a:gd name="connsiteX3" fmla="*/ 6893169 w 8276492"/>
              <a:gd name="connsiteY3" fmla="*/ 60709 h 2780467"/>
              <a:gd name="connsiteX4" fmla="*/ 8276492 w 8276492"/>
              <a:gd name="connsiteY4" fmla="*/ 1373694 h 2780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76492" h="2780467">
                <a:moveTo>
                  <a:pt x="0" y="1444033"/>
                </a:moveTo>
                <a:cubicBezTo>
                  <a:pt x="302846" y="629279"/>
                  <a:pt x="605692" y="-185475"/>
                  <a:pt x="1289538" y="37263"/>
                </a:cubicBezTo>
                <a:cubicBezTo>
                  <a:pt x="1973384" y="260001"/>
                  <a:pt x="3169139" y="2776555"/>
                  <a:pt x="4103077" y="2780463"/>
                </a:cubicBezTo>
                <a:cubicBezTo>
                  <a:pt x="5037015" y="2784371"/>
                  <a:pt x="6197600" y="295170"/>
                  <a:pt x="6893169" y="60709"/>
                </a:cubicBezTo>
                <a:cubicBezTo>
                  <a:pt x="7588738" y="-173752"/>
                  <a:pt x="7932615" y="599971"/>
                  <a:pt x="8276492" y="1373694"/>
                </a:cubicBezTo>
              </a:path>
            </a:pathLst>
          </a:cu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rgbClr val="FFFF00"/>
              </a:gs>
              <a:gs pos="100000">
                <a:srgbClr val="E64B3C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6317214" y="5834569"/>
            <a:ext cx="3337786" cy="961189"/>
            <a:chOff x="6322412" y="5020301"/>
            <a:chExt cx="3337786" cy="1277136"/>
          </a:xfrm>
        </p:grpSpPr>
        <p:sp>
          <p:nvSpPr>
            <p:cNvPr id="5" name="Curved Up Arrow 4"/>
            <p:cNvSpPr/>
            <p:nvPr/>
          </p:nvSpPr>
          <p:spPr>
            <a:xfrm>
              <a:off x="6716588" y="5566928"/>
              <a:ext cx="2578412" cy="730509"/>
            </a:xfrm>
            <a:prstGeom prst="curvedUpArrow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6322412" y="5020301"/>
              <a:ext cx="730397" cy="513248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Oval 132"/>
            <p:cNvSpPr/>
            <p:nvPr/>
          </p:nvSpPr>
          <p:spPr>
            <a:xfrm>
              <a:off x="8929801" y="5022291"/>
              <a:ext cx="730397" cy="513248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656930" y="2232634"/>
                <a:ext cx="1690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6930" y="2232634"/>
                <a:ext cx="169084" cy="276999"/>
              </a:xfrm>
              <a:prstGeom prst="rect">
                <a:avLst/>
              </a:prstGeom>
              <a:blipFill>
                <a:blip r:embed="rId8"/>
                <a:stretch>
                  <a:fillRect l="-21429" r="-142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990600" y="4983480"/>
            <a:ext cx="9506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Montserrat" panose="020B0604020202020204"/>
              </a:rPr>
              <a:t>To avoid signaling the statistics of Bob’s measurements must not change</a:t>
            </a:r>
            <a:endParaRPr lang="en-US" dirty="0">
              <a:solidFill>
                <a:schemeClr val="bg1"/>
              </a:solidFill>
              <a:latin typeface="Montserrat" panose="020B0604020202020204"/>
            </a:endParaRPr>
          </a:p>
        </p:txBody>
      </p:sp>
      <p:sp>
        <p:nvSpPr>
          <p:cNvPr id="134" name="Freeform 133"/>
          <p:cNvSpPr/>
          <p:nvPr/>
        </p:nvSpPr>
        <p:spPr bwMode="auto">
          <a:xfrm rot="5400000" flipH="1" flipV="1">
            <a:off x="7097603" y="2648577"/>
            <a:ext cx="251461" cy="176004"/>
          </a:xfrm>
          <a:custGeom>
            <a:avLst/>
            <a:gdLst>
              <a:gd name="connsiteX0" fmla="*/ 0 w 8276492"/>
              <a:gd name="connsiteY0" fmla="*/ 1444033 h 2780467"/>
              <a:gd name="connsiteX1" fmla="*/ 1289538 w 8276492"/>
              <a:gd name="connsiteY1" fmla="*/ 37263 h 2780467"/>
              <a:gd name="connsiteX2" fmla="*/ 4103077 w 8276492"/>
              <a:gd name="connsiteY2" fmla="*/ 2780463 h 2780467"/>
              <a:gd name="connsiteX3" fmla="*/ 6893169 w 8276492"/>
              <a:gd name="connsiteY3" fmla="*/ 60709 h 2780467"/>
              <a:gd name="connsiteX4" fmla="*/ 8276492 w 8276492"/>
              <a:gd name="connsiteY4" fmla="*/ 1373694 h 2780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76492" h="2780467">
                <a:moveTo>
                  <a:pt x="0" y="1444033"/>
                </a:moveTo>
                <a:cubicBezTo>
                  <a:pt x="302846" y="629279"/>
                  <a:pt x="605692" y="-185475"/>
                  <a:pt x="1289538" y="37263"/>
                </a:cubicBezTo>
                <a:cubicBezTo>
                  <a:pt x="1973384" y="260001"/>
                  <a:pt x="3169139" y="2776555"/>
                  <a:pt x="4103077" y="2780463"/>
                </a:cubicBezTo>
                <a:cubicBezTo>
                  <a:pt x="5037015" y="2784371"/>
                  <a:pt x="6197600" y="295170"/>
                  <a:pt x="6893169" y="60709"/>
                </a:cubicBezTo>
                <a:cubicBezTo>
                  <a:pt x="7588738" y="-173752"/>
                  <a:pt x="7932615" y="599971"/>
                  <a:pt x="8276492" y="1373694"/>
                </a:cubicBezTo>
              </a:path>
            </a:pathLst>
          </a:cu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rgbClr val="FFFF00"/>
              </a:gs>
              <a:gs pos="100000">
                <a:srgbClr val="E64B3C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35" name="Picture 2" descr="https://latex2png.com/pngs/86453b8b82dfbcbbea7e541d7f20c72d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9344" y="3462059"/>
            <a:ext cx="535305" cy="158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33635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2304</TotalTime>
  <Words>628</Words>
  <Application>Microsoft Office PowerPoint</Application>
  <PresentationFormat>Widescreen</PresentationFormat>
  <Paragraphs>99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Calibri Light</vt:lpstr>
      <vt:lpstr>Cambria Math</vt:lpstr>
      <vt:lpstr>Montserrat</vt:lpstr>
      <vt:lpstr>Times New Roman</vt:lpstr>
      <vt:lpstr>Office Theme</vt:lpstr>
      <vt:lpstr>Probing the nature of gravity via diffusion</vt:lpstr>
      <vt:lpstr>What is the gravitational field sourced by a superposition?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Modelling the setup</vt:lpstr>
      <vt:lpstr>Detection strategies</vt:lpstr>
      <vt:lpstr>Thank you!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Hewlett-Packard Company</dc:creator>
  <cp:lastModifiedBy>Hewlett-Packard Company</cp:lastModifiedBy>
  <cp:revision>53</cp:revision>
  <dcterms:created xsi:type="dcterms:W3CDTF">2025-06-30T08:43:21Z</dcterms:created>
  <dcterms:modified xsi:type="dcterms:W3CDTF">2025-07-08T08:17:02Z</dcterms:modified>
</cp:coreProperties>
</file>