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  <p:sldMasterId id="2147483660" r:id="rId4"/>
    <p:sldMasterId id="2147483665" r:id="rId5"/>
    <p:sldMasterId id="2147483670" r:id="rId6"/>
    <p:sldMasterId id="2147483675" r:id="rId7"/>
  </p:sldMasterIdLst>
  <p:notesMasterIdLst>
    <p:notesMasterId r:id="rId27"/>
  </p:notesMasterIdLst>
  <p:handoutMasterIdLst>
    <p:handoutMasterId r:id="rId28"/>
  </p:handoutMasterIdLst>
  <p:sldIdLst>
    <p:sldId id="256" r:id="rId8"/>
    <p:sldId id="3142" r:id="rId9"/>
    <p:sldId id="3150" r:id="rId10"/>
    <p:sldId id="3408" r:id="rId11"/>
    <p:sldId id="3409" r:id="rId12"/>
    <p:sldId id="3386" r:id="rId13"/>
    <p:sldId id="3411" r:id="rId14"/>
    <p:sldId id="3412" r:id="rId15"/>
    <p:sldId id="968" r:id="rId16"/>
    <p:sldId id="3136" r:id="rId17"/>
    <p:sldId id="3137" r:id="rId18"/>
    <p:sldId id="3115" r:id="rId19"/>
    <p:sldId id="3138" r:id="rId20"/>
    <p:sldId id="3399" r:id="rId21"/>
    <p:sldId id="1233" r:id="rId22"/>
    <p:sldId id="3365" r:id="rId23"/>
    <p:sldId id="3387" r:id="rId24"/>
    <p:sldId id="3404" r:id="rId25"/>
    <p:sldId id="3398" r:id="rId26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pos="39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y" initials="c" lastIdx="5" clrIdx="0"/>
  <p:cmAuthor id="2" name="zhaolf" initials="z" lastIdx="1" clrIdx="1"/>
  <p:cmAuthor id="3" name="作者" initials="A" lastIdx="0" clrIdx="2"/>
  <p:cmAuthor id="4" name="qi shen" initials="qs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C0"/>
    <a:srgbClr val="FFFFFF"/>
    <a:srgbClr val="C00000"/>
    <a:srgbClr val="F2F2F2"/>
    <a:srgbClr val="C04541"/>
    <a:srgbClr val="D07572"/>
    <a:srgbClr val="FF3300"/>
    <a:srgbClr val="CBCBCB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 autoAdjust="0"/>
    <p:restoredTop sz="77619" autoAdjust="0"/>
  </p:normalViewPr>
  <p:slideViewPr>
    <p:cSldViewPr snapToGrid="0" showGuides="1">
      <p:cViewPr varScale="1">
        <p:scale>
          <a:sx n="98" d="100"/>
          <a:sy n="98" d="100"/>
        </p:scale>
        <p:origin x="1840" y="184"/>
      </p:cViewPr>
      <p:guideLst>
        <p:guide orient="horz" pos="2200"/>
        <p:guide pos="39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9F14CB-BBA7-4641-AEB0-A9DC64FE6B53}" type="doc">
      <dgm:prSet loTypeId="urn:microsoft.com/office/officeart/2005/8/layout/vList5" loCatId="list" qsTypeId="urn:microsoft.com/office/officeart/2005/8/quickstyle/simple4" qsCatId="simple" csTypeId="urn:microsoft.com/office/officeart/2005/8/colors/accent4_1" csCatId="accent4" phldr="1"/>
      <dgm:spPr/>
      <dgm:t>
        <a:bodyPr/>
        <a:lstStyle/>
        <a:p>
          <a:endParaRPr lang="zh-CN" altLang="en-US"/>
        </a:p>
      </dgm:t>
    </dgm:pt>
    <dgm:pt modelId="{5C09F6F5-FB79-4F4F-941C-8DFC82F720CE}">
      <dgm:prSet custT="1"/>
      <dgm:spPr/>
      <dgm:t>
        <a:bodyPr/>
        <a:lstStyle/>
        <a:p>
          <a:r>
            <a:rPr lang="en-US" altLang="zh-CN" sz="1800" b="0" i="0" baseline="0"/>
            <a:t>Temperature</a:t>
          </a:r>
          <a:endParaRPr lang="zh-CN" altLang="en-US" sz="1800" b="0" dirty="0"/>
        </a:p>
      </dgm:t>
    </dgm:pt>
    <dgm:pt modelId="{8058DC73-7283-46EA-A84C-15D1F93B2E6C}" type="parTrans" cxnId="{1010B321-6780-4EC3-B3B6-F4FD6190A9C1}">
      <dgm:prSet/>
      <dgm:spPr/>
      <dgm:t>
        <a:bodyPr/>
        <a:lstStyle/>
        <a:p>
          <a:endParaRPr lang="zh-CN" altLang="en-US" sz="1800"/>
        </a:p>
      </dgm:t>
    </dgm:pt>
    <dgm:pt modelId="{1B52A3A1-7142-45DE-9C51-EED63A9F6557}" type="sibTrans" cxnId="{1010B321-6780-4EC3-B3B6-F4FD6190A9C1}">
      <dgm:prSet/>
      <dgm:spPr/>
      <dgm:t>
        <a:bodyPr/>
        <a:lstStyle/>
        <a:p>
          <a:endParaRPr lang="zh-CN" altLang="en-US" sz="1800"/>
        </a:p>
      </dgm:t>
    </dgm:pt>
    <dgm:pt modelId="{8A962AB4-E0CF-402B-92A7-C83A788BF14C}">
      <dgm:prSet custT="1"/>
      <dgm:spPr/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Air pressure</a:t>
          </a:r>
          <a:endParaRPr lang="zh-CN" altLang="en-US" sz="1800" b="0" i="0" kern="1200" baseline="0" dirty="0">
            <a:latin typeface="Times New Roman"/>
            <a:ea typeface="微软雅黑"/>
            <a:cs typeface="Segoe Print"/>
          </a:endParaRPr>
        </a:p>
      </dgm:t>
    </dgm:pt>
    <dgm:pt modelId="{AC3224DA-6BA6-4FB7-8B13-EEDDEC21C14B}" type="parTrans" cxnId="{6FED17BF-63B4-4A53-A857-3818691A4821}">
      <dgm:prSet/>
      <dgm:spPr/>
      <dgm:t>
        <a:bodyPr/>
        <a:lstStyle/>
        <a:p>
          <a:endParaRPr lang="zh-CN" altLang="en-US" sz="1800"/>
        </a:p>
      </dgm:t>
    </dgm:pt>
    <dgm:pt modelId="{84D4449B-88B8-4ED5-B79D-FDBC8461EDA3}" type="sibTrans" cxnId="{6FED17BF-63B4-4A53-A857-3818691A4821}">
      <dgm:prSet/>
      <dgm:spPr/>
      <dgm:t>
        <a:bodyPr/>
        <a:lstStyle/>
        <a:p>
          <a:endParaRPr lang="zh-CN" altLang="en-US" sz="1800"/>
        </a:p>
      </dgm:t>
    </dgm:pt>
    <dgm:pt modelId="{4ADFC8D5-1BF2-41B2-9B8C-733E3330A39D}">
      <dgm:prSet custT="1"/>
      <dgm:spPr/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Atmospheric turbulence</a:t>
          </a:r>
          <a:endParaRPr lang="zh-CN" altLang="en-US" sz="1800" b="0" i="0" kern="1200" baseline="0" dirty="0">
            <a:latin typeface="Times New Roman"/>
            <a:ea typeface="微软雅黑"/>
            <a:cs typeface="Segoe Print"/>
          </a:endParaRPr>
        </a:p>
      </dgm:t>
    </dgm:pt>
    <dgm:pt modelId="{44E268CD-A87D-4B10-91F6-DFE66422AC31}" type="parTrans" cxnId="{F2659E9C-30DB-4E17-A5FB-CB02CC8B667B}">
      <dgm:prSet/>
      <dgm:spPr/>
      <dgm:t>
        <a:bodyPr/>
        <a:lstStyle/>
        <a:p>
          <a:endParaRPr lang="zh-CN" altLang="en-US" sz="1800"/>
        </a:p>
      </dgm:t>
    </dgm:pt>
    <dgm:pt modelId="{D10FD4E0-560D-4A88-9F6B-E8824FF6DCFD}" type="sibTrans" cxnId="{F2659E9C-30DB-4E17-A5FB-CB02CC8B667B}">
      <dgm:prSet/>
      <dgm:spPr/>
      <dgm:t>
        <a:bodyPr/>
        <a:lstStyle/>
        <a:p>
          <a:endParaRPr lang="zh-CN" altLang="en-US" sz="1800"/>
        </a:p>
      </dgm:t>
    </dgm:pt>
    <dgm:pt modelId="{A6E21A04-F8EA-402B-821F-8CAC9A471922}">
      <dgm:prSet custT="1"/>
      <dgm:spPr/>
      <dgm:t>
        <a:bodyPr spcFirstLastPara="0" vert="horz" wrap="square" lIns="68580" tIns="34290" rIns="68580" bIns="34290" numCol="1" spcCol="1270" anchor="ctr" anchorCtr="0"/>
        <a:lstStyle/>
        <a:p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Photon’s center wavelength</a:t>
          </a:r>
          <a:endParaRPr lang="zh-CN" altLang="en-US" sz="4400" kern="1200" dirty="0"/>
        </a:p>
      </dgm:t>
    </dgm:pt>
    <dgm:pt modelId="{5144F33C-C249-44DA-A54E-32D1C652A5EA}" type="parTrans" cxnId="{66A87103-8D12-4BBF-B64D-378FD3431C98}">
      <dgm:prSet/>
      <dgm:spPr/>
      <dgm:t>
        <a:bodyPr/>
        <a:lstStyle/>
        <a:p>
          <a:endParaRPr lang="zh-CN" altLang="en-US" sz="1800"/>
        </a:p>
      </dgm:t>
    </dgm:pt>
    <dgm:pt modelId="{13337E74-8945-473D-B14C-A15ECC738DBB}" type="sibTrans" cxnId="{66A87103-8D12-4BBF-B64D-378FD3431C98}">
      <dgm:prSet/>
      <dgm:spPr/>
      <dgm:t>
        <a:bodyPr/>
        <a:lstStyle/>
        <a:p>
          <a:endParaRPr lang="zh-CN" altLang="en-US" sz="1800"/>
        </a:p>
      </dgm:t>
    </dgm:pt>
    <dgm:pt modelId="{F2049374-F568-487D-A688-545105A50379}">
      <dgm:prSet custT="1"/>
      <dgm:spPr/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Shot noise</a:t>
          </a:r>
          <a:endParaRPr lang="zh-CN" altLang="en-US" sz="1800" b="0" i="0" kern="1200" baseline="0" dirty="0">
            <a:latin typeface="Times New Roman"/>
            <a:ea typeface="微软雅黑"/>
            <a:cs typeface="Segoe Print"/>
          </a:endParaRPr>
        </a:p>
      </dgm:t>
    </dgm:pt>
    <dgm:pt modelId="{DD7E730D-E89C-485E-842A-63FD24DBBE46}" type="parTrans" cxnId="{9332205E-10A7-43FF-814E-3544BE9CF7F2}">
      <dgm:prSet/>
      <dgm:spPr/>
      <dgm:t>
        <a:bodyPr/>
        <a:lstStyle/>
        <a:p>
          <a:endParaRPr lang="zh-CN" altLang="en-US" sz="1800"/>
        </a:p>
      </dgm:t>
    </dgm:pt>
    <dgm:pt modelId="{91DED3B6-4D48-4073-B08F-2B6E20AA77A5}" type="sibTrans" cxnId="{9332205E-10A7-43FF-814E-3544BE9CF7F2}">
      <dgm:prSet/>
      <dgm:spPr/>
      <dgm:t>
        <a:bodyPr/>
        <a:lstStyle/>
        <a:p>
          <a:endParaRPr lang="zh-CN" altLang="en-US" sz="1800"/>
        </a:p>
      </dgm:t>
    </dgm:pt>
    <dgm:pt modelId="{EF71F604-BA38-4EB9-A961-9B2C1ECC672C}">
      <dgm:prSet custT="1"/>
      <dgm:spPr/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Inconsistency of SPADs</a:t>
          </a:r>
          <a:endParaRPr lang="zh-CN" altLang="en-US" sz="1800" b="0" i="0" kern="1200" baseline="0" dirty="0">
            <a:latin typeface="Times New Roman"/>
            <a:ea typeface="微软雅黑"/>
            <a:cs typeface="Segoe Print"/>
          </a:endParaRPr>
        </a:p>
      </dgm:t>
    </dgm:pt>
    <dgm:pt modelId="{DDE9B12D-DCA0-4EB0-829F-8510069A513F}" type="parTrans" cxnId="{2CBCB967-4696-4179-AB77-2AEB67DBF801}">
      <dgm:prSet/>
      <dgm:spPr/>
      <dgm:t>
        <a:bodyPr/>
        <a:lstStyle/>
        <a:p>
          <a:endParaRPr lang="zh-CN" altLang="en-US" sz="1800"/>
        </a:p>
      </dgm:t>
    </dgm:pt>
    <dgm:pt modelId="{A0243E13-AA7A-4973-AD0C-DD9D88551FA8}" type="sibTrans" cxnId="{2CBCB967-4696-4179-AB77-2AEB67DBF801}">
      <dgm:prSet/>
      <dgm:spPr/>
      <dgm:t>
        <a:bodyPr/>
        <a:lstStyle/>
        <a:p>
          <a:endParaRPr lang="zh-CN" altLang="en-US" sz="1800"/>
        </a:p>
      </dgm:t>
    </dgm:pt>
    <dgm:pt modelId="{F22897A7-9F4B-4062-AF15-C7B4D17890F3}">
      <dgm:prSet custT="1"/>
      <dgm:spPr/>
      <dgm:t>
        <a:bodyPr/>
        <a:lstStyle/>
        <a:p>
          <a:r>
            <a:rPr lang="en-US" altLang="zh-CN" sz="1800"/>
            <a:t>0.137 mrad/s/K</a:t>
          </a:r>
          <a:endParaRPr lang="zh-CN" altLang="en-US" sz="1800" dirty="0"/>
        </a:p>
      </dgm:t>
    </dgm:pt>
    <dgm:pt modelId="{A6E9FC7B-8476-42B9-8A0B-3FFA60B03477}" type="parTrans" cxnId="{8873F28D-2E17-4518-9FAC-805CC642B075}">
      <dgm:prSet/>
      <dgm:spPr/>
      <dgm:t>
        <a:bodyPr/>
        <a:lstStyle/>
        <a:p>
          <a:endParaRPr lang="zh-CN" altLang="en-US" sz="1800"/>
        </a:p>
      </dgm:t>
    </dgm:pt>
    <dgm:pt modelId="{563EA174-E86D-4325-B976-2A4B4E9D7A51}" type="sibTrans" cxnId="{8873F28D-2E17-4518-9FAC-805CC642B075}">
      <dgm:prSet/>
      <dgm:spPr/>
      <dgm:t>
        <a:bodyPr/>
        <a:lstStyle/>
        <a:p>
          <a:endParaRPr lang="zh-CN" altLang="en-US" sz="1800"/>
        </a:p>
      </dgm:t>
    </dgm:pt>
    <dgm:pt modelId="{A0109FE4-9673-4677-8F2E-FD79AD39677F}">
      <dgm:prSet custT="1"/>
      <dgm:spPr/>
      <dgm:t>
        <a:bodyPr/>
        <a:lstStyle/>
        <a:p>
          <a:r>
            <a:rPr lang="en-US" altLang="zh-CN" sz="1800"/>
            <a:t>0.08 mrad (transmitter)</a:t>
          </a:r>
          <a:endParaRPr lang="zh-CN" sz="1800" dirty="0"/>
        </a:p>
      </dgm:t>
    </dgm:pt>
    <dgm:pt modelId="{7549F9BA-1D79-470D-91F2-61CF74AD45CB}" type="parTrans" cxnId="{ACA2D660-BA7D-447A-AD3F-7632A673BB76}">
      <dgm:prSet/>
      <dgm:spPr/>
      <dgm:t>
        <a:bodyPr/>
        <a:lstStyle/>
        <a:p>
          <a:endParaRPr lang="zh-CN" altLang="en-US" sz="1800"/>
        </a:p>
      </dgm:t>
    </dgm:pt>
    <dgm:pt modelId="{6AA1E869-2B5F-4A5C-9AAE-7E83EC272726}" type="sibTrans" cxnId="{ACA2D660-BA7D-447A-AD3F-7632A673BB76}">
      <dgm:prSet/>
      <dgm:spPr/>
      <dgm:t>
        <a:bodyPr/>
        <a:lstStyle/>
        <a:p>
          <a:endParaRPr lang="zh-CN" altLang="en-US" sz="1800"/>
        </a:p>
      </dgm:t>
    </dgm:pt>
    <dgm:pt modelId="{69673D37-67B9-4641-B58A-6A25B043369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800"/>
            <a:t>0.3 mrad (transverse)</a:t>
          </a:r>
          <a:endParaRPr lang="zh-CN" sz="1800" dirty="0"/>
        </a:p>
      </dgm:t>
    </dgm:pt>
    <dgm:pt modelId="{008FBA29-D5A8-4D1A-AB26-1D2C71B4A260}" type="parTrans" cxnId="{F395340D-5C25-4D16-89A3-F66975FBF25D}">
      <dgm:prSet/>
      <dgm:spPr/>
      <dgm:t>
        <a:bodyPr/>
        <a:lstStyle/>
        <a:p>
          <a:endParaRPr lang="zh-CN" altLang="en-US" sz="1800"/>
        </a:p>
      </dgm:t>
    </dgm:pt>
    <dgm:pt modelId="{21C34AE4-CACE-41CF-A61A-7902A80E1444}" type="sibTrans" cxnId="{F395340D-5C25-4D16-89A3-F66975FBF25D}">
      <dgm:prSet/>
      <dgm:spPr/>
      <dgm:t>
        <a:bodyPr/>
        <a:lstStyle/>
        <a:p>
          <a:endParaRPr lang="zh-CN" altLang="en-US" sz="1800"/>
        </a:p>
      </dgm:t>
    </dgm:pt>
    <dgm:pt modelId="{421C1E8D-1372-4D00-BEF8-4154835E4190}">
      <dgm:prSet custT="1"/>
      <dgm:spPr/>
      <dgm:t>
        <a:bodyPr/>
        <a:lstStyle/>
        <a:p>
          <a:r>
            <a:rPr lang="en-US" altLang="zh-CN" sz="1800"/>
            <a:t>0.002 mrad/day</a:t>
          </a:r>
          <a:endParaRPr lang="zh-CN" altLang="en-US" sz="1800" dirty="0"/>
        </a:p>
      </dgm:t>
    </dgm:pt>
    <dgm:pt modelId="{E7A8258E-5BCF-46B5-8DB7-BAED168403D8}" type="parTrans" cxnId="{C101E16B-6615-4E7A-BF47-3604706BFB39}">
      <dgm:prSet/>
      <dgm:spPr/>
      <dgm:t>
        <a:bodyPr/>
        <a:lstStyle/>
        <a:p>
          <a:endParaRPr lang="zh-CN" altLang="en-US" sz="1800"/>
        </a:p>
      </dgm:t>
    </dgm:pt>
    <dgm:pt modelId="{6D959A17-6767-44F5-A7D9-159AE5ACD730}" type="sibTrans" cxnId="{C101E16B-6615-4E7A-BF47-3604706BFB39}">
      <dgm:prSet/>
      <dgm:spPr/>
      <dgm:t>
        <a:bodyPr/>
        <a:lstStyle/>
        <a:p>
          <a:endParaRPr lang="zh-CN" altLang="en-US" sz="1800"/>
        </a:p>
      </dgm:t>
    </dgm:pt>
    <dgm:pt modelId="{64592433-52D4-4D51-B540-9A8E2D27B7AB}">
      <dgm:prSet custT="1"/>
      <dgm:spPr/>
      <dgm:t>
        <a:bodyPr/>
        <a:lstStyle/>
        <a:p>
          <a:r>
            <a:rPr lang="en-US" altLang="zh-CN" sz="1800"/>
            <a:t>4.3 mrad</a:t>
          </a:r>
          <a:endParaRPr lang="zh-CN" sz="1400" dirty="0"/>
        </a:p>
      </dgm:t>
    </dgm:pt>
    <dgm:pt modelId="{38A38C8A-B0D7-411B-A2A4-FDADD003F7B5}" type="parTrans" cxnId="{1EC19ADD-026C-40AB-81D5-890697957198}">
      <dgm:prSet/>
      <dgm:spPr/>
      <dgm:t>
        <a:bodyPr/>
        <a:lstStyle/>
        <a:p>
          <a:endParaRPr lang="zh-CN" altLang="en-US" sz="1800"/>
        </a:p>
      </dgm:t>
    </dgm:pt>
    <dgm:pt modelId="{ADE6BEBD-AF98-417B-A007-45F0ACA749B9}" type="sibTrans" cxnId="{1EC19ADD-026C-40AB-81D5-890697957198}">
      <dgm:prSet/>
      <dgm:spPr/>
      <dgm:t>
        <a:bodyPr/>
        <a:lstStyle/>
        <a:p>
          <a:endParaRPr lang="zh-CN" altLang="en-US" sz="1800"/>
        </a:p>
      </dgm:t>
    </dgm:pt>
    <dgm:pt modelId="{81CCFAD2-5DBF-4173-B446-BEF7C7CB9A81}">
      <dgm:prSet custT="1"/>
      <dgm:spPr/>
      <dgm:t>
        <a:bodyPr spcFirstLastPara="0" vert="horz" wrap="square" lIns="247650" tIns="123825" rIns="247650" bIns="123825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>
              <a:latin typeface="Times New Roman"/>
              <a:ea typeface="微软雅黑"/>
              <a:cs typeface="Segoe Print"/>
            </a:rPr>
            <a:t>15.6mrad</a:t>
          </a:r>
          <a:endParaRPr lang="zh-CN" altLang="en-US" sz="1800" kern="1200" dirty="0">
            <a:latin typeface="Times New Roman"/>
            <a:ea typeface="微软雅黑"/>
            <a:cs typeface="Segoe Print"/>
          </a:endParaRPr>
        </a:p>
      </dgm:t>
    </dgm:pt>
    <dgm:pt modelId="{B85B0A81-6625-41D2-86E0-F17747DE1604}" type="parTrans" cxnId="{8CF6C2AF-BBAB-4393-8E67-0B22D413A7AE}">
      <dgm:prSet/>
      <dgm:spPr/>
      <dgm:t>
        <a:bodyPr/>
        <a:lstStyle/>
        <a:p>
          <a:endParaRPr lang="zh-CN" altLang="en-US" sz="1800"/>
        </a:p>
      </dgm:t>
    </dgm:pt>
    <dgm:pt modelId="{50B49768-44AC-4911-82A2-A0064562537A}" type="sibTrans" cxnId="{8CF6C2AF-BBAB-4393-8E67-0B22D413A7AE}">
      <dgm:prSet/>
      <dgm:spPr/>
      <dgm:t>
        <a:bodyPr/>
        <a:lstStyle/>
        <a:p>
          <a:endParaRPr lang="zh-CN" altLang="en-US" sz="1800"/>
        </a:p>
      </dgm:t>
    </dgm:pt>
    <dgm:pt modelId="{C874545B-C318-4AA0-82AB-095A309868A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800"/>
            <a:t>0.001 mrad (axial)</a:t>
          </a:r>
          <a:endParaRPr lang="zh-CN" sz="1800" dirty="0"/>
        </a:p>
      </dgm:t>
    </dgm:pt>
    <dgm:pt modelId="{142435EB-392D-42C1-986F-88CC8AF7C11F}" type="parTrans" cxnId="{3A9A1C91-44DB-4E3A-8826-78B04A7F7293}">
      <dgm:prSet/>
      <dgm:spPr/>
      <dgm:t>
        <a:bodyPr/>
        <a:lstStyle/>
        <a:p>
          <a:endParaRPr lang="zh-CN" altLang="en-US" sz="1800"/>
        </a:p>
      </dgm:t>
    </dgm:pt>
    <dgm:pt modelId="{BDBACEE6-55E3-4773-8094-AF57660C597A}" type="sibTrans" cxnId="{3A9A1C91-44DB-4E3A-8826-78B04A7F7293}">
      <dgm:prSet/>
      <dgm:spPr/>
      <dgm:t>
        <a:bodyPr/>
        <a:lstStyle/>
        <a:p>
          <a:endParaRPr lang="zh-CN" altLang="en-US" sz="1800"/>
        </a:p>
      </dgm:t>
    </dgm:pt>
    <dgm:pt modelId="{742F839C-A58D-42C1-9CDD-438BA2B6D820}">
      <dgm:prSet custT="1"/>
      <dgm:spPr/>
      <dgm:t>
        <a:bodyPr/>
        <a:lstStyle/>
        <a:p>
          <a:r>
            <a:rPr lang="en-US" altLang="zh-CN" sz="1800"/>
            <a:t>0.1 mrad (receiver)</a:t>
          </a:r>
          <a:endParaRPr lang="zh-CN" sz="1800" dirty="0"/>
        </a:p>
      </dgm:t>
    </dgm:pt>
    <dgm:pt modelId="{5EE6F786-8E42-4AE5-85F6-A1FDD25C4FD6}" type="parTrans" cxnId="{083F2862-8697-4BB7-9ED1-81353F1BFF96}">
      <dgm:prSet/>
      <dgm:spPr/>
      <dgm:t>
        <a:bodyPr/>
        <a:lstStyle/>
        <a:p>
          <a:endParaRPr lang="zh-CN" altLang="en-US" sz="1800"/>
        </a:p>
      </dgm:t>
    </dgm:pt>
    <dgm:pt modelId="{7E482F6B-226F-464B-9E07-52D6B918628F}" type="sibTrans" cxnId="{083F2862-8697-4BB7-9ED1-81353F1BFF96}">
      <dgm:prSet/>
      <dgm:spPr/>
      <dgm:t>
        <a:bodyPr/>
        <a:lstStyle/>
        <a:p>
          <a:endParaRPr lang="zh-CN" altLang="en-US" sz="1800"/>
        </a:p>
      </dgm:t>
    </dgm:pt>
    <dgm:pt modelId="{33F34130-2B5A-4587-B3CE-0550A0239485}" type="pres">
      <dgm:prSet presAssocID="{4C9F14CB-BBA7-4641-AEB0-A9DC64FE6B53}" presName="Name0" presStyleCnt="0">
        <dgm:presLayoutVars>
          <dgm:dir/>
          <dgm:animLvl val="lvl"/>
          <dgm:resizeHandles val="exact"/>
        </dgm:presLayoutVars>
      </dgm:prSet>
      <dgm:spPr/>
    </dgm:pt>
    <dgm:pt modelId="{2E7B8772-5A44-4D72-B7AA-84F60D7B6F3F}" type="pres">
      <dgm:prSet presAssocID="{5C09F6F5-FB79-4F4F-941C-8DFC82F720CE}" presName="linNode" presStyleCnt="0"/>
      <dgm:spPr/>
    </dgm:pt>
    <dgm:pt modelId="{A8FC835A-E259-4B6D-8DCC-BBAF671A86FE}" type="pres">
      <dgm:prSet presAssocID="{5C09F6F5-FB79-4F4F-941C-8DFC82F720CE}" presName="parentText" presStyleLbl="node1" presStyleIdx="0" presStyleCnt="6" custLinFactNeighborX="-1130">
        <dgm:presLayoutVars>
          <dgm:chMax val="1"/>
          <dgm:bulletEnabled val="1"/>
        </dgm:presLayoutVars>
      </dgm:prSet>
      <dgm:spPr/>
    </dgm:pt>
    <dgm:pt modelId="{984038C7-38BB-4475-939F-4727C48AC751}" type="pres">
      <dgm:prSet presAssocID="{5C09F6F5-FB79-4F4F-941C-8DFC82F720CE}" presName="descendantText" presStyleLbl="alignAccFollowNode1" presStyleIdx="0" presStyleCnt="6">
        <dgm:presLayoutVars>
          <dgm:bulletEnabled val="1"/>
        </dgm:presLayoutVars>
      </dgm:prSet>
      <dgm:spPr/>
    </dgm:pt>
    <dgm:pt modelId="{C929BDE0-80E2-463C-8281-336D4E2503A2}" type="pres">
      <dgm:prSet presAssocID="{1B52A3A1-7142-45DE-9C51-EED63A9F6557}" presName="sp" presStyleCnt="0"/>
      <dgm:spPr/>
    </dgm:pt>
    <dgm:pt modelId="{E6A2ED32-2AF3-44D7-AF48-3C39EFF8B686}" type="pres">
      <dgm:prSet presAssocID="{8A962AB4-E0CF-402B-92A7-C83A788BF14C}" presName="linNode" presStyleCnt="0"/>
      <dgm:spPr/>
    </dgm:pt>
    <dgm:pt modelId="{A37BB37A-4CE8-4688-B540-FD2E8B2BE646}" type="pres">
      <dgm:prSet presAssocID="{8A962AB4-E0CF-402B-92A7-C83A788BF14C}" presName="parentText" presStyleLbl="node1" presStyleIdx="1" presStyleCnt="6">
        <dgm:presLayoutVars>
          <dgm:chMax val="1"/>
          <dgm:bulletEnabled val="1"/>
        </dgm:presLayoutVars>
      </dgm:prSet>
      <dgm:spPr>
        <a:xfrm>
          <a:off x="0" y="734910"/>
          <a:ext cx="1890367" cy="699332"/>
        </a:xfrm>
        <a:prstGeom prst="roundRect">
          <a:avLst/>
        </a:prstGeom>
      </dgm:spPr>
    </dgm:pt>
    <dgm:pt modelId="{FE33F26F-355E-4C71-8A1A-12840B41DA28}" type="pres">
      <dgm:prSet presAssocID="{8A962AB4-E0CF-402B-92A7-C83A788BF14C}" presName="descendantText" presStyleLbl="alignAccFollowNode1" presStyleIdx="1" presStyleCnt="6">
        <dgm:presLayoutVars>
          <dgm:bulletEnabled val="1"/>
        </dgm:presLayoutVars>
      </dgm:prSet>
      <dgm:spPr/>
    </dgm:pt>
    <dgm:pt modelId="{A59D09FC-F73A-47FA-BDCD-46C1C8C1962B}" type="pres">
      <dgm:prSet presAssocID="{84D4449B-88B8-4ED5-B79D-FDBC8461EDA3}" presName="sp" presStyleCnt="0"/>
      <dgm:spPr/>
    </dgm:pt>
    <dgm:pt modelId="{158FCA55-5B20-4F07-A111-B59EDF0724E1}" type="pres">
      <dgm:prSet presAssocID="{4ADFC8D5-1BF2-41B2-9B8C-733E3330A39D}" presName="linNode" presStyleCnt="0"/>
      <dgm:spPr/>
    </dgm:pt>
    <dgm:pt modelId="{4E3CD0F0-4B19-4FE6-A9C4-6B7B037D97D4}" type="pres">
      <dgm:prSet presAssocID="{4ADFC8D5-1BF2-41B2-9B8C-733E3330A39D}" presName="parentText" presStyleLbl="node1" presStyleIdx="2" presStyleCnt="6" custScaleY="87999">
        <dgm:presLayoutVars>
          <dgm:chMax val="1"/>
          <dgm:bulletEnabled val="1"/>
        </dgm:presLayoutVars>
      </dgm:prSet>
      <dgm:spPr>
        <a:xfrm>
          <a:off x="0" y="1469209"/>
          <a:ext cx="1890367" cy="615405"/>
        </a:xfrm>
        <a:prstGeom prst="roundRect">
          <a:avLst/>
        </a:prstGeom>
      </dgm:spPr>
    </dgm:pt>
    <dgm:pt modelId="{576D9642-F947-464D-AED5-FBD2E192E170}" type="pres">
      <dgm:prSet presAssocID="{4ADFC8D5-1BF2-41B2-9B8C-733E3330A39D}" presName="descendantText" presStyleLbl="alignAccFollowNode1" presStyleIdx="2" presStyleCnt="6" custLinFactNeighborY="0">
        <dgm:presLayoutVars>
          <dgm:bulletEnabled val="1"/>
        </dgm:presLayoutVars>
      </dgm:prSet>
      <dgm:spPr/>
    </dgm:pt>
    <dgm:pt modelId="{1D7BA7F1-F3E2-472B-B495-EDE030FE516B}" type="pres">
      <dgm:prSet presAssocID="{D10FD4E0-560D-4A88-9F6B-E8824FF6DCFD}" presName="sp" presStyleCnt="0"/>
      <dgm:spPr/>
    </dgm:pt>
    <dgm:pt modelId="{DF83AD7E-7706-4C15-9A47-E64DE82CB915}" type="pres">
      <dgm:prSet presAssocID="{A6E21A04-F8EA-402B-821F-8CAC9A471922}" presName="linNode" presStyleCnt="0"/>
      <dgm:spPr/>
    </dgm:pt>
    <dgm:pt modelId="{FB56DB64-E29F-412C-93C9-D676834BD1E1}" type="pres">
      <dgm:prSet presAssocID="{A6E21A04-F8EA-402B-821F-8CAC9A471922}" presName="parentText" presStyleLbl="node1" presStyleIdx="3" presStyleCnt="6">
        <dgm:presLayoutVars>
          <dgm:chMax val="1"/>
          <dgm:bulletEnabled val="1"/>
        </dgm:presLayoutVars>
      </dgm:prSet>
      <dgm:spPr>
        <a:xfrm>
          <a:off x="0" y="2119582"/>
          <a:ext cx="1890367" cy="699332"/>
        </a:xfrm>
        <a:prstGeom prst="roundRect">
          <a:avLst/>
        </a:prstGeom>
      </dgm:spPr>
    </dgm:pt>
    <dgm:pt modelId="{AFBE476B-091F-4B37-8A7F-A20710F119B1}" type="pres">
      <dgm:prSet presAssocID="{A6E21A04-F8EA-402B-821F-8CAC9A471922}" presName="descendantText" presStyleLbl="alignAccFollowNode1" presStyleIdx="3" presStyleCnt="6">
        <dgm:presLayoutVars>
          <dgm:bulletEnabled val="1"/>
        </dgm:presLayoutVars>
      </dgm:prSet>
      <dgm:spPr/>
    </dgm:pt>
    <dgm:pt modelId="{50DD1B50-9A06-4A5E-8915-E1E95B35F99B}" type="pres">
      <dgm:prSet presAssocID="{13337E74-8945-473D-B14C-A15ECC738DBB}" presName="sp" presStyleCnt="0"/>
      <dgm:spPr/>
    </dgm:pt>
    <dgm:pt modelId="{E93B4E5A-D2B4-4B39-8865-4AEF78F4B952}" type="pres">
      <dgm:prSet presAssocID="{F2049374-F568-487D-A688-545105A50379}" presName="linNode" presStyleCnt="0"/>
      <dgm:spPr/>
    </dgm:pt>
    <dgm:pt modelId="{6C5726F1-1B1C-44D9-BD35-963E2B081D5C}" type="pres">
      <dgm:prSet presAssocID="{F2049374-F568-487D-A688-545105A50379}" presName="parentText" presStyleLbl="node1" presStyleIdx="4" presStyleCnt="6">
        <dgm:presLayoutVars>
          <dgm:chMax val="1"/>
          <dgm:bulletEnabled val="1"/>
        </dgm:presLayoutVars>
      </dgm:prSet>
      <dgm:spPr>
        <a:xfrm>
          <a:off x="0" y="2853881"/>
          <a:ext cx="1890367" cy="699332"/>
        </a:xfrm>
        <a:prstGeom prst="roundRect">
          <a:avLst/>
        </a:prstGeom>
      </dgm:spPr>
    </dgm:pt>
    <dgm:pt modelId="{46448BD4-F9B9-4281-A3CD-726A957FF3DE}" type="pres">
      <dgm:prSet presAssocID="{F2049374-F568-487D-A688-545105A50379}" presName="descendantText" presStyleLbl="alignAccFollowNode1" presStyleIdx="4" presStyleCnt="6">
        <dgm:presLayoutVars>
          <dgm:bulletEnabled val="1"/>
        </dgm:presLayoutVars>
      </dgm:prSet>
      <dgm:spPr/>
    </dgm:pt>
    <dgm:pt modelId="{DEE80AD4-EBEF-44E0-BBAF-0EE7A800C1B2}" type="pres">
      <dgm:prSet presAssocID="{91DED3B6-4D48-4073-B08F-2B6E20AA77A5}" presName="sp" presStyleCnt="0"/>
      <dgm:spPr/>
    </dgm:pt>
    <dgm:pt modelId="{D8795CE3-7277-4081-A20E-700F78F8B884}" type="pres">
      <dgm:prSet presAssocID="{EF71F604-BA38-4EB9-A961-9B2C1ECC672C}" presName="linNode" presStyleCnt="0"/>
      <dgm:spPr/>
    </dgm:pt>
    <dgm:pt modelId="{FB9B4082-47BA-4D0D-B7B4-62812DD87656}" type="pres">
      <dgm:prSet presAssocID="{EF71F604-BA38-4EB9-A961-9B2C1ECC672C}" presName="parentText" presStyleLbl="node1" presStyleIdx="5" presStyleCnt="6" custLinFactNeighborX="-1370" custLinFactNeighborY="-1722">
        <dgm:presLayoutVars>
          <dgm:chMax val="1"/>
          <dgm:bulletEnabled val="1"/>
        </dgm:presLayoutVars>
      </dgm:prSet>
      <dgm:spPr>
        <a:xfrm>
          <a:off x="0" y="3588181"/>
          <a:ext cx="1890367" cy="699332"/>
        </a:xfrm>
        <a:prstGeom prst="roundRect">
          <a:avLst/>
        </a:prstGeom>
      </dgm:spPr>
    </dgm:pt>
    <dgm:pt modelId="{10160857-0ADE-4730-8132-1AFDA8D39C19}" type="pres">
      <dgm:prSet presAssocID="{EF71F604-BA38-4EB9-A961-9B2C1ECC672C}" presName="descendantText" presStyleLbl="alignAccFollowNode1" presStyleIdx="5" presStyleCnt="6">
        <dgm:presLayoutVars>
          <dgm:bulletEnabled val="1"/>
        </dgm:presLayoutVars>
      </dgm:prSet>
      <dgm:spPr>
        <a:xfrm rot="5400000">
          <a:off x="3290960" y="2257521"/>
          <a:ext cx="559466" cy="3360652"/>
        </a:xfrm>
        <a:prstGeom prst="round2SameRect">
          <a:avLst/>
        </a:prstGeom>
      </dgm:spPr>
    </dgm:pt>
  </dgm:ptLst>
  <dgm:cxnLst>
    <dgm:cxn modelId="{66A87103-8D12-4BBF-B64D-378FD3431C98}" srcId="{4C9F14CB-BBA7-4641-AEB0-A9DC64FE6B53}" destId="{A6E21A04-F8EA-402B-821F-8CAC9A471922}" srcOrd="3" destOrd="0" parTransId="{5144F33C-C249-44DA-A54E-32D1C652A5EA}" sibTransId="{13337E74-8945-473D-B14C-A15ECC738DBB}"/>
    <dgm:cxn modelId="{E88D1205-D10B-46DA-8CE8-008F32066FA3}" type="presOf" srcId="{A6E21A04-F8EA-402B-821F-8CAC9A471922}" destId="{FB56DB64-E29F-412C-93C9-D676834BD1E1}" srcOrd="0" destOrd="0" presId="urn:microsoft.com/office/officeart/2005/8/layout/vList5"/>
    <dgm:cxn modelId="{B1ED9108-B958-46A3-831D-E89D88EAFB09}" type="presOf" srcId="{EF71F604-BA38-4EB9-A961-9B2C1ECC672C}" destId="{FB9B4082-47BA-4D0D-B7B4-62812DD87656}" srcOrd="0" destOrd="0" presId="urn:microsoft.com/office/officeart/2005/8/layout/vList5"/>
    <dgm:cxn modelId="{F395340D-5C25-4D16-89A3-F66975FBF25D}" srcId="{4ADFC8D5-1BF2-41B2-9B8C-733E3330A39D}" destId="{69673D37-67B9-4641-B58A-6A25B0433695}" srcOrd="0" destOrd="0" parTransId="{008FBA29-D5A8-4D1A-AB26-1D2C71B4A260}" sibTransId="{21C34AE4-CACE-41CF-A61A-7902A80E1444}"/>
    <dgm:cxn modelId="{1010B321-6780-4EC3-B3B6-F4FD6190A9C1}" srcId="{4C9F14CB-BBA7-4641-AEB0-A9DC64FE6B53}" destId="{5C09F6F5-FB79-4F4F-941C-8DFC82F720CE}" srcOrd="0" destOrd="0" parTransId="{8058DC73-7283-46EA-A84C-15D1F93B2E6C}" sibTransId="{1B52A3A1-7142-45DE-9C51-EED63A9F6557}"/>
    <dgm:cxn modelId="{7031A84B-121A-4FB8-94B0-6A97AA5A54AB}" type="presOf" srcId="{5C09F6F5-FB79-4F4F-941C-8DFC82F720CE}" destId="{A8FC835A-E259-4B6D-8DCC-BBAF671A86FE}" srcOrd="0" destOrd="0" presId="urn:microsoft.com/office/officeart/2005/8/layout/vList5"/>
    <dgm:cxn modelId="{B3CCAB52-03DF-4AD6-AB57-83FA1849E3A3}" type="presOf" srcId="{81CCFAD2-5DBF-4173-B446-BEF7C7CB9A81}" destId="{10160857-0ADE-4730-8132-1AFDA8D39C19}" srcOrd="0" destOrd="0" presId="urn:microsoft.com/office/officeart/2005/8/layout/vList5"/>
    <dgm:cxn modelId="{9332205E-10A7-43FF-814E-3544BE9CF7F2}" srcId="{4C9F14CB-BBA7-4641-AEB0-A9DC64FE6B53}" destId="{F2049374-F568-487D-A688-545105A50379}" srcOrd="4" destOrd="0" parTransId="{DD7E730D-E89C-485E-842A-63FD24DBBE46}" sibTransId="{91DED3B6-4D48-4073-B08F-2B6E20AA77A5}"/>
    <dgm:cxn modelId="{ACA2D660-BA7D-447A-AD3F-7632A673BB76}" srcId="{8A962AB4-E0CF-402B-92A7-C83A788BF14C}" destId="{A0109FE4-9673-4677-8F2E-FD79AD39677F}" srcOrd="0" destOrd="0" parTransId="{7549F9BA-1D79-470D-91F2-61CF74AD45CB}" sibTransId="{6AA1E869-2B5F-4A5C-9AAE-7E83EC272726}"/>
    <dgm:cxn modelId="{083F2862-8697-4BB7-9ED1-81353F1BFF96}" srcId="{8A962AB4-E0CF-402B-92A7-C83A788BF14C}" destId="{742F839C-A58D-42C1-9CDD-438BA2B6D820}" srcOrd="1" destOrd="0" parTransId="{5EE6F786-8E42-4AE5-85F6-A1FDD25C4FD6}" sibTransId="{7E482F6B-226F-464B-9E07-52D6B918628F}"/>
    <dgm:cxn modelId="{2CBCB967-4696-4179-AB77-2AEB67DBF801}" srcId="{4C9F14CB-BBA7-4641-AEB0-A9DC64FE6B53}" destId="{EF71F604-BA38-4EB9-A961-9B2C1ECC672C}" srcOrd="5" destOrd="0" parTransId="{DDE9B12D-DCA0-4EB0-829F-8510069A513F}" sibTransId="{A0243E13-AA7A-4973-AD0C-DD9D88551FA8}"/>
    <dgm:cxn modelId="{28EA686B-5D2E-4C8A-B5CA-6D6595A6D221}" type="presOf" srcId="{742F839C-A58D-42C1-9CDD-438BA2B6D820}" destId="{FE33F26F-355E-4C71-8A1A-12840B41DA28}" srcOrd="0" destOrd="1" presId="urn:microsoft.com/office/officeart/2005/8/layout/vList5"/>
    <dgm:cxn modelId="{C101E16B-6615-4E7A-BF47-3604706BFB39}" srcId="{A6E21A04-F8EA-402B-821F-8CAC9A471922}" destId="{421C1E8D-1372-4D00-BEF8-4154835E4190}" srcOrd="0" destOrd="0" parTransId="{E7A8258E-5BCF-46B5-8DB7-BAED168403D8}" sibTransId="{6D959A17-6767-44F5-A7D9-159AE5ACD730}"/>
    <dgm:cxn modelId="{806D4879-F04F-4824-BC2C-E174CD2373D7}" type="presOf" srcId="{C874545B-C318-4AA0-82AB-095A309868A2}" destId="{576D9642-F947-464D-AED5-FBD2E192E170}" srcOrd="0" destOrd="1" presId="urn:microsoft.com/office/officeart/2005/8/layout/vList5"/>
    <dgm:cxn modelId="{3EADF885-D070-4B70-A2A6-3F63F2AB937F}" type="presOf" srcId="{A0109FE4-9673-4677-8F2E-FD79AD39677F}" destId="{FE33F26F-355E-4C71-8A1A-12840B41DA28}" srcOrd="0" destOrd="0" presId="urn:microsoft.com/office/officeart/2005/8/layout/vList5"/>
    <dgm:cxn modelId="{0272E88C-AC0E-4EA2-AAC2-7EF844843971}" type="presOf" srcId="{4C9F14CB-BBA7-4641-AEB0-A9DC64FE6B53}" destId="{33F34130-2B5A-4587-B3CE-0550A0239485}" srcOrd="0" destOrd="0" presId="urn:microsoft.com/office/officeart/2005/8/layout/vList5"/>
    <dgm:cxn modelId="{8873F28D-2E17-4518-9FAC-805CC642B075}" srcId="{5C09F6F5-FB79-4F4F-941C-8DFC82F720CE}" destId="{F22897A7-9F4B-4062-AF15-C7B4D17890F3}" srcOrd="0" destOrd="0" parTransId="{A6E9FC7B-8476-42B9-8A0B-3FFA60B03477}" sibTransId="{563EA174-E86D-4325-B976-2A4B4E9D7A51}"/>
    <dgm:cxn modelId="{3A9A1C91-44DB-4E3A-8826-78B04A7F7293}" srcId="{4ADFC8D5-1BF2-41B2-9B8C-733E3330A39D}" destId="{C874545B-C318-4AA0-82AB-095A309868A2}" srcOrd="1" destOrd="0" parTransId="{142435EB-392D-42C1-986F-88CC8AF7C11F}" sibTransId="{BDBACEE6-55E3-4773-8094-AF57660C597A}"/>
    <dgm:cxn modelId="{F2659E9C-30DB-4E17-A5FB-CB02CC8B667B}" srcId="{4C9F14CB-BBA7-4641-AEB0-A9DC64FE6B53}" destId="{4ADFC8D5-1BF2-41B2-9B8C-733E3330A39D}" srcOrd="2" destOrd="0" parTransId="{44E268CD-A87D-4B10-91F6-DFE66422AC31}" sibTransId="{D10FD4E0-560D-4A88-9F6B-E8824FF6DCFD}"/>
    <dgm:cxn modelId="{97613CAF-1DF7-4B56-9B7F-65D1A19F4D73}" type="presOf" srcId="{4ADFC8D5-1BF2-41B2-9B8C-733E3330A39D}" destId="{4E3CD0F0-4B19-4FE6-A9C4-6B7B037D97D4}" srcOrd="0" destOrd="0" presId="urn:microsoft.com/office/officeart/2005/8/layout/vList5"/>
    <dgm:cxn modelId="{8CF6C2AF-BBAB-4393-8E67-0B22D413A7AE}" srcId="{EF71F604-BA38-4EB9-A961-9B2C1ECC672C}" destId="{81CCFAD2-5DBF-4173-B446-BEF7C7CB9A81}" srcOrd="0" destOrd="0" parTransId="{B85B0A81-6625-41D2-86E0-F17747DE1604}" sibTransId="{50B49768-44AC-4911-82A2-A0064562537A}"/>
    <dgm:cxn modelId="{4B1875B0-E06F-4A2B-9754-39EF2A82A9ED}" type="presOf" srcId="{F22897A7-9F4B-4062-AF15-C7B4D17890F3}" destId="{984038C7-38BB-4475-939F-4727C48AC751}" srcOrd="0" destOrd="0" presId="urn:microsoft.com/office/officeart/2005/8/layout/vList5"/>
    <dgm:cxn modelId="{E88BD4B5-32A8-4736-8AA4-8F62345FB034}" type="presOf" srcId="{69673D37-67B9-4641-B58A-6A25B0433695}" destId="{576D9642-F947-464D-AED5-FBD2E192E170}" srcOrd="0" destOrd="0" presId="urn:microsoft.com/office/officeart/2005/8/layout/vList5"/>
    <dgm:cxn modelId="{6FED17BF-63B4-4A53-A857-3818691A4821}" srcId="{4C9F14CB-BBA7-4641-AEB0-A9DC64FE6B53}" destId="{8A962AB4-E0CF-402B-92A7-C83A788BF14C}" srcOrd="1" destOrd="0" parTransId="{AC3224DA-6BA6-4FB7-8B13-EEDDEC21C14B}" sibTransId="{84D4449B-88B8-4ED5-B79D-FDBC8461EDA3}"/>
    <dgm:cxn modelId="{633584C1-7320-4B11-B7D9-E01FBE7D9078}" type="presOf" srcId="{8A962AB4-E0CF-402B-92A7-C83A788BF14C}" destId="{A37BB37A-4CE8-4688-B540-FD2E8B2BE646}" srcOrd="0" destOrd="0" presId="urn:microsoft.com/office/officeart/2005/8/layout/vList5"/>
    <dgm:cxn modelId="{1EC19ADD-026C-40AB-81D5-890697957198}" srcId="{F2049374-F568-487D-A688-545105A50379}" destId="{64592433-52D4-4D51-B540-9A8E2D27B7AB}" srcOrd="0" destOrd="0" parTransId="{38A38C8A-B0D7-411B-A2A4-FDADD003F7B5}" sibTransId="{ADE6BEBD-AF98-417B-A007-45F0ACA749B9}"/>
    <dgm:cxn modelId="{70F45DE3-F34E-4BEA-9CB7-D66AA35B49A8}" type="presOf" srcId="{F2049374-F568-487D-A688-545105A50379}" destId="{6C5726F1-1B1C-44D9-BD35-963E2B081D5C}" srcOrd="0" destOrd="0" presId="urn:microsoft.com/office/officeart/2005/8/layout/vList5"/>
    <dgm:cxn modelId="{A5B42AF7-BE81-4CE4-8CA0-55656482D3E2}" type="presOf" srcId="{421C1E8D-1372-4D00-BEF8-4154835E4190}" destId="{AFBE476B-091F-4B37-8A7F-A20710F119B1}" srcOrd="0" destOrd="0" presId="urn:microsoft.com/office/officeart/2005/8/layout/vList5"/>
    <dgm:cxn modelId="{8BB640FE-8F6D-48A3-B9D6-A421D23836D5}" type="presOf" srcId="{64592433-52D4-4D51-B540-9A8E2D27B7AB}" destId="{46448BD4-F9B9-4281-A3CD-726A957FF3DE}" srcOrd="0" destOrd="0" presId="urn:microsoft.com/office/officeart/2005/8/layout/vList5"/>
    <dgm:cxn modelId="{97E1ECCF-267B-49E1-A21D-1C66875D5E3F}" type="presParOf" srcId="{33F34130-2B5A-4587-B3CE-0550A0239485}" destId="{2E7B8772-5A44-4D72-B7AA-84F60D7B6F3F}" srcOrd="0" destOrd="0" presId="urn:microsoft.com/office/officeart/2005/8/layout/vList5"/>
    <dgm:cxn modelId="{F7C5ECF5-69C0-4EEC-A8CA-919B4BBB2C1B}" type="presParOf" srcId="{2E7B8772-5A44-4D72-B7AA-84F60D7B6F3F}" destId="{A8FC835A-E259-4B6D-8DCC-BBAF671A86FE}" srcOrd="0" destOrd="0" presId="urn:microsoft.com/office/officeart/2005/8/layout/vList5"/>
    <dgm:cxn modelId="{1957CDE8-5F38-4CDF-90BA-B24B2B4AD6CD}" type="presParOf" srcId="{2E7B8772-5A44-4D72-B7AA-84F60D7B6F3F}" destId="{984038C7-38BB-4475-939F-4727C48AC751}" srcOrd="1" destOrd="0" presId="urn:microsoft.com/office/officeart/2005/8/layout/vList5"/>
    <dgm:cxn modelId="{FD9D3B7A-F3E8-4303-99B4-BC66C12B7B5D}" type="presParOf" srcId="{33F34130-2B5A-4587-B3CE-0550A0239485}" destId="{C929BDE0-80E2-463C-8281-336D4E2503A2}" srcOrd="1" destOrd="0" presId="urn:microsoft.com/office/officeart/2005/8/layout/vList5"/>
    <dgm:cxn modelId="{9980B539-511B-4880-960D-BAF7860DA5DA}" type="presParOf" srcId="{33F34130-2B5A-4587-B3CE-0550A0239485}" destId="{E6A2ED32-2AF3-44D7-AF48-3C39EFF8B686}" srcOrd="2" destOrd="0" presId="urn:microsoft.com/office/officeart/2005/8/layout/vList5"/>
    <dgm:cxn modelId="{C59AAD84-027A-47A5-9BA0-696B2D3886EB}" type="presParOf" srcId="{E6A2ED32-2AF3-44D7-AF48-3C39EFF8B686}" destId="{A37BB37A-4CE8-4688-B540-FD2E8B2BE646}" srcOrd="0" destOrd="0" presId="urn:microsoft.com/office/officeart/2005/8/layout/vList5"/>
    <dgm:cxn modelId="{410C623D-9FDA-49B8-8FC2-621027903DB6}" type="presParOf" srcId="{E6A2ED32-2AF3-44D7-AF48-3C39EFF8B686}" destId="{FE33F26F-355E-4C71-8A1A-12840B41DA28}" srcOrd="1" destOrd="0" presId="urn:microsoft.com/office/officeart/2005/8/layout/vList5"/>
    <dgm:cxn modelId="{5A4AA905-0315-4906-AF92-F8A865C0E731}" type="presParOf" srcId="{33F34130-2B5A-4587-B3CE-0550A0239485}" destId="{A59D09FC-F73A-47FA-BDCD-46C1C8C1962B}" srcOrd="3" destOrd="0" presId="urn:microsoft.com/office/officeart/2005/8/layout/vList5"/>
    <dgm:cxn modelId="{99285BD3-E81F-46F9-BE5B-09DEAE515426}" type="presParOf" srcId="{33F34130-2B5A-4587-B3CE-0550A0239485}" destId="{158FCA55-5B20-4F07-A111-B59EDF0724E1}" srcOrd="4" destOrd="0" presId="urn:microsoft.com/office/officeart/2005/8/layout/vList5"/>
    <dgm:cxn modelId="{EF3C144A-6592-4358-876B-315390E7982E}" type="presParOf" srcId="{158FCA55-5B20-4F07-A111-B59EDF0724E1}" destId="{4E3CD0F0-4B19-4FE6-A9C4-6B7B037D97D4}" srcOrd="0" destOrd="0" presId="urn:microsoft.com/office/officeart/2005/8/layout/vList5"/>
    <dgm:cxn modelId="{3E953C42-70BE-486D-B77C-361CDA25BE71}" type="presParOf" srcId="{158FCA55-5B20-4F07-A111-B59EDF0724E1}" destId="{576D9642-F947-464D-AED5-FBD2E192E170}" srcOrd="1" destOrd="0" presId="urn:microsoft.com/office/officeart/2005/8/layout/vList5"/>
    <dgm:cxn modelId="{A086BE98-7792-4DD8-8489-5A9DFA2A0440}" type="presParOf" srcId="{33F34130-2B5A-4587-B3CE-0550A0239485}" destId="{1D7BA7F1-F3E2-472B-B495-EDE030FE516B}" srcOrd="5" destOrd="0" presId="urn:microsoft.com/office/officeart/2005/8/layout/vList5"/>
    <dgm:cxn modelId="{2B0C65EA-81A3-487E-9182-B63436791446}" type="presParOf" srcId="{33F34130-2B5A-4587-B3CE-0550A0239485}" destId="{DF83AD7E-7706-4C15-9A47-E64DE82CB915}" srcOrd="6" destOrd="0" presId="urn:microsoft.com/office/officeart/2005/8/layout/vList5"/>
    <dgm:cxn modelId="{01EB0AFD-6105-4113-BC7F-FC36F97714A7}" type="presParOf" srcId="{DF83AD7E-7706-4C15-9A47-E64DE82CB915}" destId="{FB56DB64-E29F-412C-93C9-D676834BD1E1}" srcOrd="0" destOrd="0" presId="urn:microsoft.com/office/officeart/2005/8/layout/vList5"/>
    <dgm:cxn modelId="{CE9D6FF8-B028-4261-B585-4FACC530D271}" type="presParOf" srcId="{DF83AD7E-7706-4C15-9A47-E64DE82CB915}" destId="{AFBE476B-091F-4B37-8A7F-A20710F119B1}" srcOrd="1" destOrd="0" presId="urn:microsoft.com/office/officeart/2005/8/layout/vList5"/>
    <dgm:cxn modelId="{238AD89A-E3CE-41DD-855F-6FF346BB37E2}" type="presParOf" srcId="{33F34130-2B5A-4587-B3CE-0550A0239485}" destId="{50DD1B50-9A06-4A5E-8915-E1E95B35F99B}" srcOrd="7" destOrd="0" presId="urn:microsoft.com/office/officeart/2005/8/layout/vList5"/>
    <dgm:cxn modelId="{49FF2EF8-D54D-4BB2-B0B5-57FB63F9E81B}" type="presParOf" srcId="{33F34130-2B5A-4587-B3CE-0550A0239485}" destId="{E93B4E5A-D2B4-4B39-8865-4AEF78F4B952}" srcOrd="8" destOrd="0" presId="urn:microsoft.com/office/officeart/2005/8/layout/vList5"/>
    <dgm:cxn modelId="{F43DA2FA-619A-424F-B3CE-33F226B2AA6C}" type="presParOf" srcId="{E93B4E5A-D2B4-4B39-8865-4AEF78F4B952}" destId="{6C5726F1-1B1C-44D9-BD35-963E2B081D5C}" srcOrd="0" destOrd="0" presId="urn:microsoft.com/office/officeart/2005/8/layout/vList5"/>
    <dgm:cxn modelId="{E4439D5F-D7C6-49D9-9DB5-74631DE79866}" type="presParOf" srcId="{E93B4E5A-D2B4-4B39-8865-4AEF78F4B952}" destId="{46448BD4-F9B9-4281-A3CD-726A957FF3DE}" srcOrd="1" destOrd="0" presId="urn:microsoft.com/office/officeart/2005/8/layout/vList5"/>
    <dgm:cxn modelId="{71F36DDA-7CEF-4833-A34A-80635C566170}" type="presParOf" srcId="{33F34130-2B5A-4587-B3CE-0550A0239485}" destId="{DEE80AD4-EBEF-44E0-BBAF-0EE7A800C1B2}" srcOrd="9" destOrd="0" presId="urn:microsoft.com/office/officeart/2005/8/layout/vList5"/>
    <dgm:cxn modelId="{BD36BC19-BBC2-480D-A05C-43C78915C072}" type="presParOf" srcId="{33F34130-2B5A-4587-B3CE-0550A0239485}" destId="{D8795CE3-7277-4081-A20E-700F78F8B884}" srcOrd="10" destOrd="0" presId="urn:microsoft.com/office/officeart/2005/8/layout/vList5"/>
    <dgm:cxn modelId="{E74BA701-5C4C-4DA0-8464-B193507B7448}" type="presParOf" srcId="{D8795CE3-7277-4081-A20E-700F78F8B884}" destId="{FB9B4082-47BA-4D0D-B7B4-62812DD87656}" srcOrd="0" destOrd="0" presId="urn:microsoft.com/office/officeart/2005/8/layout/vList5"/>
    <dgm:cxn modelId="{21DCD692-A937-4BD3-943B-4C76854FE465}" type="presParOf" srcId="{D8795CE3-7277-4081-A20E-700F78F8B884}" destId="{10160857-0ADE-4730-8132-1AFDA8D39C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038C7-38BB-4475-939F-4727C48AC751}">
      <dsp:nvSpPr>
        <dsp:cNvPr id="0" name=""/>
        <dsp:cNvSpPr/>
      </dsp:nvSpPr>
      <dsp:spPr>
        <a:xfrm rot="5400000">
          <a:off x="2949994" y="-1123969"/>
          <a:ext cx="676215" cy="30946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/>
            <a:t>0.137 mrad/s/K</a:t>
          </a:r>
          <a:endParaRPr lang="zh-CN" altLang="en-US" sz="1800" kern="1200" dirty="0"/>
        </a:p>
      </dsp:txBody>
      <dsp:txXfrm rot="-5400000">
        <a:off x="1740760" y="118275"/>
        <a:ext cx="3061674" cy="610195"/>
      </dsp:txXfrm>
    </dsp:sp>
    <dsp:sp modelId="{A8FC835A-E259-4B6D-8DCC-BBAF671A86FE}">
      <dsp:nvSpPr>
        <dsp:cNvPr id="0" name=""/>
        <dsp:cNvSpPr/>
      </dsp:nvSpPr>
      <dsp:spPr>
        <a:xfrm>
          <a:off x="0" y="738"/>
          <a:ext cx="1740759" cy="8452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/>
            <a:t>Temperature</a:t>
          </a:r>
          <a:endParaRPr lang="zh-CN" altLang="en-US" sz="1800" b="0" kern="1200" dirty="0"/>
        </a:p>
      </dsp:txBody>
      <dsp:txXfrm>
        <a:off x="41263" y="42001"/>
        <a:ext cx="1658233" cy="762743"/>
      </dsp:txXfrm>
    </dsp:sp>
    <dsp:sp modelId="{FE33F26F-355E-4C71-8A1A-12840B41DA28}">
      <dsp:nvSpPr>
        <dsp:cNvPr id="0" name=""/>
        <dsp:cNvSpPr/>
      </dsp:nvSpPr>
      <dsp:spPr>
        <a:xfrm rot="5400000">
          <a:off x="2949994" y="-236436"/>
          <a:ext cx="676215" cy="30946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/>
            <a:t>0.08 mrad (transmitter)</a:t>
          </a:r>
          <a:endParaRPr lang="zh-CN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/>
            <a:t>0.1 mrad (receiver)</a:t>
          </a:r>
          <a:endParaRPr lang="zh-CN" sz="1800" kern="1200" dirty="0"/>
        </a:p>
      </dsp:txBody>
      <dsp:txXfrm rot="-5400000">
        <a:off x="1740760" y="1005808"/>
        <a:ext cx="3061674" cy="610195"/>
      </dsp:txXfrm>
    </dsp:sp>
    <dsp:sp modelId="{A37BB37A-4CE8-4688-B540-FD2E8B2BE646}">
      <dsp:nvSpPr>
        <dsp:cNvPr id="0" name=""/>
        <dsp:cNvSpPr/>
      </dsp:nvSpPr>
      <dsp:spPr>
        <a:xfrm>
          <a:off x="0" y="888270"/>
          <a:ext cx="1740759" cy="8452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Air pressure</a:t>
          </a:r>
          <a:endParaRPr lang="zh-CN" altLang="en-US" sz="1800" b="0" i="0" kern="1200" baseline="0" dirty="0">
            <a:latin typeface="Times New Roman"/>
            <a:ea typeface="微软雅黑"/>
            <a:cs typeface="Segoe Print"/>
          </a:endParaRPr>
        </a:p>
      </dsp:txBody>
      <dsp:txXfrm>
        <a:off x="41263" y="929533"/>
        <a:ext cx="1658233" cy="762743"/>
      </dsp:txXfrm>
    </dsp:sp>
    <dsp:sp modelId="{576D9642-F947-464D-AED5-FBD2E192E170}">
      <dsp:nvSpPr>
        <dsp:cNvPr id="0" name=""/>
        <dsp:cNvSpPr/>
      </dsp:nvSpPr>
      <dsp:spPr>
        <a:xfrm rot="5400000">
          <a:off x="2949994" y="600376"/>
          <a:ext cx="676215" cy="30946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800" kern="1200"/>
            <a:t>0.3 mrad (transverse)</a:t>
          </a:r>
          <a:endParaRPr lang="zh-CN" sz="1800" kern="1200" dirty="0"/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800" kern="1200"/>
            <a:t>0.001 mrad (axial)</a:t>
          </a:r>
          <a:endParaRPr lang="zh-CN" sz="1800" kern="1200" dirty="0"/>
        </a:p>
      </dsp:txBody>
      <dsp:txXfrm rot="-5400000">
        <a:off x="1740760" y="1842620"/>
        <a:ext cx="3061674" cy="610195"/>
      </dsp:txXfrm>
    </dsp:sp>
    <dsp:sp modelId="{4E3CD0F0-4B19-4FE6-A9C4-6B7B037D97D4}">
      <dsp:nvSpPr>
        <dsp:cNvPr id="0" name=""/>
        <dsp:cNvSpPr/>
      </dsp:nvSpPr>
      <dsp:spPr>
        <a:xfrm>
          <a:off x="0" y="1775803"/>
          <a:ext cx="1740759" cy="7438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Atmospheric turbulence</a:t>
          </a:r>
          <a:endParaRPr lang="zh-CN" altLang="en-US" sz="1800" b="0" i="0" kern="1200" baseline="0" dirty="0">
            <a:latin typeface="Times New Roman"/>
            <a:ea typeface="微软雅黑"/>
            <a:cs typeface="Segoe Print"/>
          </a:endParaRPr>
        </a:p>
      </dsp:txBody>
      <dsp:txXfrm>
        <a:off x="36311" y="1812114"/>
        <a:ext cx="1668137" cy="671206"/>
      </dsp:txXfrm>
    </dsp:sp>
    <dsp:sp modelId="{AFBE476B-091F-4B37-8A7F-A20710F119B1}">
      <dsp:nvSpPr>
        <dsp:cNvPr id="0" name=""/>
        <dsp:cNvSpPr/>
      </dsp:nvSpPr>
      <dsp:spPr>
        <a:xfrm rot="5400000">
          <a:off x="2949994" y="1437188"/>
          <a:ext cx="676215" cy="30946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/>
            <a:t>0.002 mrad/day</a:t>
          </a:r>
          <a:endParaRPr lang="zh-CN" altLang="en-US" sz="1800" kern="1200" dirty="0"/>
        </a:p>
      </dsp:txBody>
      <dsp:txXfrm rot="-5400000">
        <a:off x="1740760" y="2679432"/>
        <a:ext cx="3061674" cy="610195"/>
      </dsp:txXfrm>
    </dsp:sp>
    <dsp:sp modelId="{FB56DB64-E29F-412C-93C9-D676834BD1E1}">
      <dsp:nvSpPr>
        <dsp:cNvPr id="0" name=""/>
        <dsp:cNvSpPr/>
      </dsp:nvSpPr>
      <dsp:spPr>
        <a:xfrm>
          <a:off x="0" y="2561895"/>
          <a:ext cx="1740759" cy="8452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Photon’s center wavelength</a:t>
          </a:r>
          <a:endParaRPr lang="zh-CN" altLang="en-US" sz="4400" kern="1200" dirty="0"/>
        </a:p>
      </dsp:txBody>
      <dsp:txXfrm>
        <a:off x="41263" y="2603158"/>
        <a:ext cx="1658233" cy="762743"/>
      </dsp:txXfrm>
    </dsp:sp>
    <dsp:sp modelId="{46448BD4-F9B9-4281-A3CD-726A957FF3DE}">
      <dsp:nvSpPr>
        <dsp:cNvPr id="0" name=""/>
        <dsp:cNvSpPr/>
      </dsp:nvSpPr>
      <dsp:spPr>
        <a:xfrm rot="5400000">
          <a:off x="2949994" y="2324721"/>
          <a:ext cx="676215" cy="30946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/>
            <a:t>4.3 mrad</a:t>
          </a:r>
          <a:endParaRPr lang="zh-CN" sz="1400" kern="1200" dirty="0"/>
        </a:p>
      </dsp:txBody>
      <dsp:txXfrm rot="-5400000">
        <a:off x="1740760" y="3566965"/>
        <a:ext cx="3061674" cy="610195"/>
      </dsp:txXfrm>
    </dsp:sp>
    <dsp:sp modelId="{6C5726F1-1B1C-44D9-BD35-963E2B081D5C}">
      <dsp:nvSpPr>
        <dsp:cNvPr id="0" name=""/>
        <dsp:cNvSpPr/>
      </dsp:nvSpPr>
      <dsp:spPr>
        <a:xfrm>
          <a:off x="0" y="3449428"/>
          <a:ext cx="1740759" cy="8452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Shot noise</a:t>
          </a:r>
          <a:endParaRPr lang="zh-CN" altLang="en-US" sz="1800" b="0" i="0" kern="1200" baseline="0" dirty="0">
            <a:latin typeface="Times New Roman"/>
            <a:ea typeface="微软雅黑"/>
            <a:cs typeface="Segoe Print"/>
          </a:endParaRPr>
        </a:p>
      </dsp:txBody>
      <dsp:txXfrm>
        <a:off x="41263" y="3490691"/>
        <a:ext cx="1658233" cy="762743"/>
      </dsp:txXfrm>
    </dsp:sp>
    <dsp:sp modelId="{10160857-0ADE-4730-8132-1AFDA8D39C19}">
      <dsp:nvSpPr>
        <dsp:cNvPr id="0" name=""/>
        <dsp:cNvSpPr/>
      </dsp:nvSpPr>
      <dsp:spPr>
        <a:xfrm rot="5400000">
          <a:off x="2949994" y="3212254"/>
          <a:ext cx="676215" cy="30946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>
              <a:latin typeface="Times New Roman"/>
              <a:ea typeface="微软雅黑"/>
              <a:cs typeface="Segoe Print"/>
            </a:rPr>
            <a:t>15.6mrad</a:t>
          </a:r>
          <a:endParaRPr lang="zh-CN" altLang="en-US" sz="1800" kern="1200" dirty="0">
            <a:latin typeface="Times New Roman"/>
            <a:ea typeface="微软雅黑"/>
            <a:cs typeface="Segoe Print"/>
          </a:endParaRPr>
        </a:p>
      </dsp:txBody>
      <dsp:txXfrm rot="-5400000">
        <a:off x="1740760" y="4454498"/>
        <a:ext cx="3061674" cy="610195"/>
      </dsp:txXfrm>
    </dsp:sp>
    <dsp:sp modelId="{FB9B4082-47BA-4D0D-B7B4-62812DD87656}">
      <dsp:nvSpPr>
        <dsp:cNvPr id="0" name=""/>
        <dsp:cNvSpPr/>
      </dsp:nvSpPr>
      <dsp:spPr>
        <a:xfrm>
          <a:off x="0" y="4322405"/>
          <a:ext cx="1740759" cy="8452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i="0" kern="1200" baseline="0">
              <a:latin typeface="Times New Roman"/>
              <a:ea typeface="微软雅黑"/>
              <a:cs typeface="Segoe Print"/>
            </a:rPr>
            <a:t>Inconsistency of SPADs</a:t>
          </a:r>
          <a:endParaRPr lang="zh-CN" altLang="en-US" sz="1800" b="0" i="0" kern="1200" baseline="0" dirty="0">
            <a:latin typeface="Times New Roman"/>
            <a:ea typeface="微软雅黑"/>
            <a:cs typeface="Segoe Print"/>
          </a:endParaRPr>
        </a:p>
      </dsp:txBody>
      <dsp:txXfrm>
        <a:off x="41263" y="4363668"/>
        <a:ext cx="1658233" cy="762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C2DF8-832B-464A-B1C7-33A2D345CF81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FB6E9-2303-489E-AC79-FAF516D046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B1B-55A6-46F2-B02E-8A0082CB7887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3EEF8-9E67-443D-B4FD-76DC7EE766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32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103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722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4764" tIns="47381" rIns="94764" bIns="47381" anchor="t" anchorCtr="0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4764" tIns="47381" rIns="94764" bIns="47381" rtlCol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2ACD77-8C75-48A1-A9E3-35D00A088AA3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CBD55-168A-4BF5-BFBC-03FD1B5B6B9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486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rgbClr val="0E0E0E"/>
              </a:solidFill>
              <a:effectLst/>
              <a:latin typeface=".SF N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CBD55-168A-4BF5-BFBC-03FD1B5B6B9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430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CBD55-168A-4BF5-BFBC-03FD1B5B6B9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393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3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F496-3849-9147-BEF3-7D1C88E7A3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092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06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8545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88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7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047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CBD55-168A-4BF5-BFBC-03FD1B5B6B9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25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547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EEF8-9E67-443D-B4FD-76DC7EE7667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71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22AD5-E33E-4045-B51C-77382682F0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EC9C4B-A889-495E-9459-D4650A77AD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E22AD5-E33E-4045-B51C-77382682F01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2025/7/8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EC9C4B-A889-495E-9459-D4650A77AD0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E22AD5-E33E-4045-B51C-77382682F01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2025/7/8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EC9C4B-A889-495E-9459-D4650A77AD0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22AD5-E33E-4045-B51C-77382682F0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EC9C4B-A889-495E-9459-D4650A77AD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Calibri" panose="020F0502020204030204" charset="0"/>
              </a:defRPr>
            </a:lvl1pPr>
          </a:lstStyle>
          <a:p>
            <a:pPr fontAlgn="base">
              <a:defRPr/>
            </a:pPr>
            <a:fld id="{801FFFF5-F448-ED4F-827F-31CFCA2ED34F}" type="datetimeFigureOut">
              <a:rPr lang="zh-CN" altLang="en-US" strike="noStrike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2025/7/8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Calibri" panose="020F0502020204030204" charset="0"/>
              </a:defRPr>
            </a:lvl1pPr>
          </a:lstStyle>
          <a:p>
            <a:pPr fontAlgn="base">
              <a:defRPr/>
            </a:pPr>
            <a:fld id="{7737BAFF-8C5A-6345-89DB-379B0AFAB28E}" type="slidenum">
              <a:rPr lang="zh-CN" altLang="en-US" strike="noStrike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D5B318-2AC7-4DFC-99AA-488727E1C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8F5DF-4CB0-4140-806C-792E2547092B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51F96C1-99F8-4785-9F4E-E06D7618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8F80BD5-2957-4D30-BCEA-DAA72005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48D-BC22-40A6-8AF5-312BA26B63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F275E6A-E7CF-4D40-952E-91A21883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60325"/>
            <a:ext cx="7086600" cy="498475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05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9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E22AD5-E33E-4045-B51C-77382682F01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2025/7/8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EC9C4B-A889-495E-9459-D4650A77AD0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406400" y="0"/>
            <a:ext cx="11785600" cy="58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0"/>
            <a:ext cx="720000" cy="583200"/>
          </a:xfrm>
          <a:prstGeom prst="homePlate">
            <a:avLst>
              <a:gd name="adj" fmla="val 358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494988" y="0"/>
            <a:ext cx="288000" cy="583200"/>
          </a:xfrm>
          <a:prstGeom prst="chevron">
            <a:avLst>
              <a:gd name="adj" fmla="val 74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80" r:id="rId4"/>
    <p:sldLayoutId id="214748368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406400" y="0"/>
            <a:ext cx="11785600" cy="58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0"/>
            <a:ext cx="720000" cy="583200"/>
          </a:xfrm>
          <a:prstGeom prst="homePlate">
            <a:avLst>
              <a:gd name="adj" fmla="val 358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494988" y="0"/>
            <a:ext cx="288000" cy="583200"/>
          </a:xfrm>
          <a:prstGeom prst="chevron">
            <a:avLst>
              <a:gd name="adj" fmla="val 74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406400" y="0"/>
            <a:ext cx="11785600" cy="58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0"/>
            <a:ext cx="720000" cy="583200"/>
          </a:xfrm>
          <a:prstGeom prst="homePlate">
            <a:avLst>
              <a:gd name="adj" fmla="val 358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494988" y="0"/>
            <a:ext cx="288000" cy="583200"/>
          </a:xfrm>
          <a:prstGeom prst="chevron">
            <a:avLst>
              <a:gd name="adj" fmla="val 74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406400" y="0"/>
            <a:ext cx="11785600" cy="58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0"/>
            <a:ext cx="720000" cy="583200"/>
          </a:xfrm>
          <a:prstGeom prst="homePlate">
            <a:avLst>
              <a:gd name="adj" fmla="val 358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494988" y="0"/>
            <a:ext cx="288000" cy="583200"/>
          </a:xfrm>
          <a:prstGeom prst="chevron">
            <a:avLst>
              <a:gd name="adj" fmla="val 74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406400" y="0"/>
            <a:ext cx="11785600" cy="58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0"/>
            <a:ext cx="720000" cy="583200"/>
          </a:xfrm>
          <a:prstGeom prst="homePlate">
            <a:avLst>
              <a:gd name="adj" fmla="val 358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494988" y="0"/>
            <a:ext cx="288000" cy="583200"/>
          </a:xfrm>
          <a:prstGeom prst="chevron">
            <a:avLst>
              <a:gd name="adj" fmla="val 74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406400" y="0"/>
            <a:ext cx="11785600" cy="58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0"/>
            <a:ext cx="720000" cy="583200"/>
          </a:xfrm>
          <a:prstGeom prst="homePlate">
            <a:avLst>
              <a:gd name="adj" fmla="val 358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494988" y="0"/>
            <a:ext cx="288000" cy="583200"/>
          </a:xfrm>
          <a:prstGeom prst="chevron">
            <a:avLst>
              <a:gd name="adj" fmla="val 74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406400" y="0"/>
            <a:ext cx="11785600" cy="58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0"/>
            <a:ext cx="720000" cy="583200"/>
          </a:xfrm>
          <a:prstGeom prst="homePlate">
            <a:avLst>
              <a:gd name="adj" fmla="val 358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燕尾形 8"/>
          <p:cNvSpPr/>
          <p:nvPr userDrawn="1"/>
        </p:nvSpPr>
        <p:spPr>
          <a:xfrm>
            <a:off x="494988" y="0"/>
            <a:ext cx="288000" cy="583200"/>
          </a:xfrm>
          <a:prstGeom prst="chevron">
            <a:avLst>
              <a:gd name="adj" fmla="val 74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11" Type="http://schemas.openxmlformats.org/officeDocument/2006/relationships/image" Target="../media/image49.tiff"/><Relationship Id="rId5" Type="http://schemas.openxmlformats.org/officeDocument/2006/relationships/image" Target="../media/image43.png"/><Relationship Id="rId10" Type="http://schemas.openxmlformats.org/officeDocument/2006/relationships/image" Target="../media/image48.tiff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2712A1-D9D3-CC47-AF18-687683B4E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</a:blip>
          <a:srcRect/>
          <a:stretch>
            <a:fillRect/>
          </a:stretch>
        </p:blipFill>
        <p:spPr>
          <a:xfrm>
            <a:off x="0" y="0"/>
            <a:ext cx="12192000" cy="72263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58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kern="100" dirty="0" err="1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BridgeQG</a:t>
            </a:r>
            <a:r>
              <a:rPr lang="en-US" altLang="zh-CN" sz="24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 2025</a:t>
            </a:r>
          </a:p>
          <a:p>
            <a:pPr algn="ctr">
              <a:lnSpc>
                <a:spcPct val="130000"/>
              </a:lnSpc>
            </a:pPr>
            <a:endParaRPr lang="en-US" altLang="zh-CN" sz="2800" b="1" kern="100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28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28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800" b="1" kern="100" dirty="0">
                <a:latin typeface="+mj-ea"/>
                <a:ea typeface="+mj-ea"/>
                <a:cs typeface="Times New Roman" panose="02020603050405020304" pitchFamily="18" charset="0"/>
              </a:rPr>
              <a:t>Progress on satellite-to-ground single-photon interference experiment: toward a quantum test in curved spacetime</a:t>
            </a:r>
            <a:endParaRPr lang="en-US" altLang="zh-CN" sz="1400" kern="100" dirty="0"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2800" kern="100" dirty="0"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2800" kern="100" dirty="0"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kern="100" dirty="0">
                <a:ea typeface="+mj-ea"/>
                <a:cs typeface="Times New Roman" panose="02020603050405020304" pitchFamily="18" charset="0"/>
              </a:rPr>
              <a:t>Yu-Huai Li</a:t>
            </a:r>
          </a:p>
          <a:p>
            <a:pPr algn="ctr">
              <a:lnSpc>
                <a:spcPct val="130000"/>
              </a:lnSpc>
            </a:pPr>
            <a:r>
              <a:rPr lang="en-US" altLang="zh-CN" sz="2400" kern="100" dirty="0">
                <a:ea typeface="+mj-ea"/>
                <a:cs typeface="Times New Roman" panose="02020603050405020304" pitchFamily="18" charset="0"/>
              </a:rPr>
              <a:t>University of Science and Technology of China</a:t>
            </a:r>
          </a:p>
          <a:p>
            <a:pPr algn="ctr">
              <a:lnSpc>
                <a:spcPct val="130000"/>
              </a:lnSpc>
            </a:pPr>
            <a:r>
              <a:rPr lang="en-US" altLang="zh-CN" sz="2400" kern="100" dirty="0">
                <a:ea typeface="+mj-ea"/>
                <a:cs typeface="Times New Roman" panose="02020603050405020304" pitchFamily="18" charset="0"/>
              </a:rPr>
              <a:t>July</a:t>
            </a:r>
            <a:r>
              <a:rPr lang="zh-CN" altLang="en-US" sz="2400" kern="100" dirty="0"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kern="100" dirty="0">
                <a:ea typeface="+mj-ea"/>
                <a:cs typeface="Times New Roman" panose="02020603050405020304" pitchFamily="18" charset="0"/>
              </a:rPr>
              <a:t>8, 2025</a:t>
            </a:r>
            <a:r>
              <a:rPr lang="zh-CN" altLang="en-US" sz="2400" kern="100" dirty="0"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kern="100" dirty="0">
                <a:ea typeface="+mj-ea"/>
                <a:cs typeface="Times New Roman" panose="02020603050405020304" pitchFamily="18" charset="0"/>
              </a:rPr>
              <a:t>@</a:t>
            </a:r>
            <a:r>
              <a:rPr lang="zh-CN" altLang="en-US" sz="2400" kern="100" dirty="0"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kern="100" dirty="0">
                <a:ea typeface="+mj-ea"/>
                <a:cs typeface="Times New Roman" panose="02020603050405020304" pitchFamily="18" charset="0"/>
              </a:rPr>
              <a:t>Paris</a:t>
            </a:r>
            <a:endParaRPr lang="zh-CN" altLang="en-US" sz="2400" dirty="0"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67BFEEB-89F6-8B46-AAC8-AE03D757C4B4}"/>
              </a:ext>
            </a:extLst>
          </p:cNvPr>
          <p:cNvSpPr txBox="1"/>
          <p:nvPr/>
        </p:nvSpPr>
        <p:spPr>
          <a:xfrm>
            <a:off x="0" y="30448"/>
            <a:ext cx="12182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Ground-based verification experiment</a:t>
            </a:r>
            <a:endParaRPr kumimoji="0" lang="zh-CN" altLang="en-US" sz="28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BB7B2D-17B0-D9FE-445E-3CF904119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10" y="1225484"/>
            <a:ext cx="7397801" cy="4247728"/>
          </a:xfrm>
          <a:prstGeom prst="rect">
            <a:avLst/>
          </a:prstGeom>
        </p:spPr>
      </p:pic>
      <p:sp>
        <p:nvSpPr>
          <p:cNvPr id="12" name="本人负责的主要工作：">
            <a:extLst>
              <a:ext uri="{FF2B5EF4-FFF2-40B4-BE49-F238E27FC236}">
                <a16:creationId xmlns:a16="http://schemas.microsoft.com/office/drawing/2014/main" id="{6F7B90D6-F43F-B516-C7EC-CB2A085DE0F3}"/>
              </a:ext>
            </a:extLst>
          </p:cNvPr>
          <p:cNvSpPr txBox="1"/>
          <p:nvPr/>
        </p:nvSpPr>
        <p:spPr>
          <a:xfrm>
            <a:off x="2876122" y="706790"/>
            <a:ext cx="6124293" cy="450829"/>
          </a:xfrm>
          <a:prstGeom prst="rect">
            <a:avLst/>
          </a:prstGeom>
          <a:solidFill>
            <a:schemeClr val="bg2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400" kern="0">
                <a:solidFill>
                  <a:schemeClr val="dk1"/>
                </a:solidFill>
                <a:latin typeface="Arial"/>
                <a:ea typeface="微软雅黑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000" dirty="0"/>
              <a:t>Verify the feasibility of the satellite-based experiment </a:t>
            </a:r>
            <a:endParaRPr lang="zh-CN" altLang="en-US" sz="20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234560D-EF4D-AF41-8364-08069D5EC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184" y="1333601"/>
            <a:ext cx="4644389" cy="40314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0A9305B-B486-8B48-82DD-0E53A13770DB}"/>
              </a:ext>
            </a:extLst>
          </p:cNvPr>
          <p:cNvSpPr txBox="1"/>
          <p:nvPr/>
        </p:nvSpPr>
        <p:spPr>
          <a:xfrm>
            <a:off x="3632548" y="5581329"/>
            <a:ext cx="5110619" cy="1055292"/>
          </a:xfrm>
          <a:prstGeom prst="roundRect">
            <a:avLst>
              <a:gd name="adj" fmla="val 5977"/>
            </a:avLst>
          </a:prstGeom>
          <a:solidFill>
            <a:srgbClr val="F9F9FF"/>
          </a:solidFill>
          <a:ln w="19050">
            <a:solidFill>
              <a:srgbClr val="B7CEFF"/>
            </a:solidFill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360363" indent="-360363" algn="just" defTabSz="914400" fontAlgn="base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þ"/>
              <a:defRPr kumimoji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defTabSz="914400">
              <a:defRPr>
                <a:solidFill>
                  <a:schemeClr val="tx1"/>
                </a:solidFill>
              </a:defRPr>
            </a:lvl2pPr>
            <a:lvl3pPr defTabSz="914400">
              <a:defRPr>
                <a:solidFill>
                  <a:schemeClr val="tx1"/>
                </a:solidFill>
              </a:defRPr>
            </a:lvl3pPr>
            <a:lvl4pPr defTabSz="914400">
              <a:defRPr>
                <a:solidFill>
                  <a:schemeClr val="tx1"/>
                </a:solidFill>
              </a:defRPr>
            </a:lvl4pPr>
            <a:lvl5pPr defTabSz="914400">
              <a:defRPr>
                <a:solidFill>
                  <a:schemeClr val="tx1"/>
                </a:solidFill>
              </a:defRPr>
            </a:lvl5pPr>
            <a:lvl6pPr defTabSz="914400">
              <a:defRPr>
                <a:solidFill>
                  <a:schemeClr val="tx1"/>
                </a:solidFill>
              </a:defRPr>
            </a:lvl6pPr>
            <a:lvl7pPr defTabSz="914400">
              <a:defRPr>
                <a:solidFill>
                  <a:schemeClr val="tx1"/>
                </a:solidFill>
              </a:defRPr>
            </a:lvl7pPr>
            <a:lvl8pPr defTabSz="914400">
              <a:defRPr>
                <a:solidFill>
                  <a:schemeClr val="tx1"/>
                </a:solidFill>
              </a:defRPr>
            </a:lvl8pPr>
            <a:lvl9pPr defTabSz="914400"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sz="1600" dirty="0"/>
              <a:t>Multi-mode interference Visibility 0.863</a:t>
            </a:r>
          </a:p>
          <a:p>
            <a:r>
              <a:rPr lang="en-US" altLang="zh-CN" sz="1600" dirty="0"/>
              <a:t>Phase noise :</a:t>
            </a:r>
            <a:r>
              <a:rPr lang="zh-CN" altLang="en-US" sz="1600" dirty="0"/>
              <a:t> </a:t>
            </a:r>
            <a:r>
              <a:rPr lang="en-US" altLang="zh-CN" sz="1600" dirty="0"/>
              <a:t>16.2 mrad</a:t>
            </a:r>
          </a:p>
          <a:p>
            <a:pPr marL="0" indent="0">
              <a:buNone/>
            </a:pPr>
            <a:r>
              <a:rPr lang="en-US" altLang="zh-CN" sz="1600" dirty="0"/>
              <a:t>﻿</a:t>
            </a:r>
            <a:r>
              <a:rPr lang="en-US" altLang="zh-CN" sz="1600" b="1" dirty="0"/>
              <a:t>PHYSICAL REVIEW LETTERS 133, 020201 (2024)</a:t>
            </a:r>
          </a:p>
        </p:txBody>
      </p:sp>
    </p:spTree>
    <p:extLst>
      <p:ext uri="{BB962C8B-B14F-4D97-AF65-F5344CB8AC3E}">
        <p14:creationId xmlns:p14="http://schemas.microsoft.com/office/powerpoint/2010/main" val="365233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0650B8A-35BE-9A9F-ACAE-3C62E2372F05}"/>
              </a:ext>
            </a:extLst>
          </p:cNvPr>
          <p:cNvSpPr txBox="1"/>
          <p:nvPr/>
        </p:nvSpPr>
        <p:spPr>
          <a:xfrm>
            <a:off x="797285" y="0"/>
            <a:ext cx="1116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kumimoji="0" lang="en-US" altLang="zh-CN" sz="32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oise</a:t>
            </a:r>
            <a:r>
              <a: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analysis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115B2906-A276-664C-3211-86F6B80B5ED3}"/>
              </a:ext>
            </a:extLst>
          </p:cNvPr>
          <p:cNvGraphicFramePr/>
          <p:nvPr/>
        </p:nvGraphicFramePr>
        <p:xfrm>
          <a:off x="366341" y="1219894"/>
          <a:ext cx="4835444" cy="518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CA9AA158-B638-C898-EEC7-EA8AB76C6F39}"/>
              </a:ext>
            </a:extLst>
          </p:cNvPr>
          <p:cNvSpPr txBox="1"/>
          <p:nvPr/>
        </p:nvSpPr>
        <p:spPr>
          <a:xfrm>
            <a:off x="5416735" y="1399656"/>
            <a:ext cx="6353366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Caused by the thermal expansion of optical bench. </a:t>
            </a:r>
            <a:endParaRPr lang="zh-CN" altLang="en-US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7F4B0F-9715-EF19-A3B3-119A074D66AA}"/>
              </a:ext>
            </a:extLst>
          </p:cNvPr>
          <p:cNvSpPr txBox="1"/>
          <p:nvPr/>
        </p:nvSpPr>
        <p:spPr>
          <a:xfrm>
            <a:off x="5332473" y="5592919"/>
            <a:ext cx="604605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altLang="zh-CN" dirty="0"/>
              <a:t>Caused by the inconsistent efficient of the two detectors at different count rates.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F46A91-D39A-91FF-3374-822830D16071}"/>
              </a:ext>
            </a:extLst>
          </p:cNvPr>
          <p:cNvSpPr/>
          <p:nvPr/>
        </p:nvSpPr>
        <p:spPr>
          <a:xfrm>
            <a:off x="261401" y="1219894"/>
            <a:ext cx="11250349" cy="8814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F0D1D3-125D-77B3-5B2D-DF20CCA30CE0}"/>
              </a:ext>
            </a:extLst>
          </p:cNvPr>
          <p:cNvSpPr txBox="1"/>
          <p:nvPr/>
        </p:nvSpPr>
        <p:spPr>
          <a:xfrm>
            <a:off x="5985705" y="790121"/>
            <a:ext cx="2369795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Long-term stability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91482ED-B5B1-8680-A98C-633BB3A8E65A}"/>
              </a:ext>
            </a:extLst>
          </p:cNvPr>
          <p:cNvSpPr/>
          <p:nvPr/>
        </p:nvSpPr>
        <p:spPr>
          <a:xfrm>
            <a:off x="261401" y="5574178"/>
            <a:ext cx="11316962" cy="8814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400983F-1958-9D27-E538-8FA559A63157}"/>
              </a:ext>
            </a:extLst>
          </p:cNvPr>
          <p:cNvSpPr txBox="1"/>
          <p:nvPr/>
        </p:nvSpPr>
        <p:spPr>
          <a:xfrm>
            <a:off x="6168914" y="5063665"/>
            <a:ext cx="2369795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Short-term stability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6329BF66-BBFD-05CB-D7FA-BF1C25F0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751" y="6419906"/>
            <a:ext cx="536434" cy="365125"/>
          </a:xfrm>
        </p:spPr>
        <p:txBody>
          <a:bodyPr/>
          <a:lstStyle/>
          <a:p>
            <a:fld id="{9B9E6440-FDC1-417A-99B1-CCB78AB1F4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6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0650B8A-35BE-9A9F-ACAE-3C62E2372F05}"/>
              </a:ext>
            </a:extLst>
          </p:cNvPr>
          <p:cNvSpPr txBox="1"/>
          <p:nvPr/>
        </p:nvSpPr>
        <p:spPr>
          <a:xfrm>
            <a:off x="818550" y="-21878"/>
            <a:ext cx="1116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Long-term stability: temperature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E853463A-2D3D-CB58-566A-FCBB17EF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751" y="6419906"/>
            <a:ext cx="536434" cy="365125"/>
          </a:xfrm>
        </p:spPr>
        <p:txBody>
          <a:bodyPr/>
          <a:lstStyle/>
          <a:p>
            <a:fld id="{9B9E6440-FDC1-417A-99B1-CCB78AB1F4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B66DD92-C0BD-9236-8DF1-9020E7DE8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331" y="899980"/>
            <a:ext cx="3931536" cy="582930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B593387-DC7B-70FA-5788-47B0EEEE46C5}"/>
              </a:ext>
            </a:extLst>
          </p:cNvPr>
          <p:cNvSpPr txBox="1"/>
          <p:nvPr/>
        </p:nvSpPr>
        <p:spPr>
          <a:xfrm>
            <a:off x="740805" y="3137458"/>
            <a:ext cx="4448869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altLang="zh-CN" dirty="0"/>
              <a:t>The experiment nowadays:</a:t>
            </a:r>
          </a:p>
          <a:p>
            <a:r>
              <a:rPr lang="en-US" altLang="zh-CN" dirty="0"/>
              <a:t>CTE of fused silica as 550 ppb/K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3626A67-2875-2179-5D73-E7BA65C4F14A}"/>
              </a:ext>
            </a:extLst>
          </p:cNvPr>
          <p:cNvSpPr txBox="1"/>
          <p:nvPr/>
        </p:nvSpPr>
        <p:spPr>
          <a:xfrm>
            <a:off x="740806" y="5111914"/>
            <a:ext cx="4448868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altLang="zh-CN" dirty="0"/>
              <a:t>The satellite-based experiment: </a:t>
            </a:r>
          </a:p>
          <a:p>
            <a:r>
              <a:rPr lang="en-US" altLang="zh-CN" dirty="0"/>
              <a:t>CTE of ULE glass &lt;1.4 ppb/K within 23.87±0.2 K</a:t>
            </a:r>
            <a:endParaRPr lang="zh-CN" altLang="en-US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2AC2748-61BC-9C1D-7F2C-8E43BFBB3BEC}"/>
              </a:ext>
            </a:extLst>
          </p:cNvPr>
          <p:cNvCxnSpPr>
            <a:cxnSpLocks/>
            <a:stCxn id="21" idx="1"/>
            <a:endCxn id="23" idx="3"/>
          </p:cNvCxnSpPr>
          <p:nvPr/>
        </p:nvCxnSpPr>
        <p:spPr>
          <a:xfrm flipH="1">
            <a:off x="5189674" y="3814633"/>
            <a:ext cx="2729657" cy="1805113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000BBD47-CED3-FCEA-20B5-FD90AB3D17C0}"/>
              </a:ext>
            </a:extLst>
          </p:cNvPr>
          <p:cNvSpPr txBox="1"/>
          <p:nvPr/>
        </p:nvSpPr>
        <p:spPr>
          <a:xfrm>
            <a:off x="3045559" y="4203973"/>
            <a:ext cx="2527218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altLang="zh-CN" dirty="0"/>
              <a:t>393 times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16829D9-3BC7-26C2-F584-4F90813A6D75}"/>
              </a:ext>
            </a:extLst>
          </p:cNvPr>
          <p:cNvSpPr txBox="1"/>
          <p:nvPr/>
        </p:nvSpPr>
        <p:spPr>
          <a:xfrm>
            <a:off x="5756061" y="844235"/>
            <a:ext cx="236979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</a:rPr>
              <a:t>CTE test of the ULE glass (0.8-m unbalanced arm length interferometer)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17D1429A-BFFD-C69B-6998-FD2D556E9AA0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2965240" y="3845344"/>
            <a:ext cx="0" cy="126657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FF73BF9-E62F-8E15-7202-101DF86BEB1B}"/>
              </a:ext>
            </a:extLst>
          </p:cNvPr>
          <p:cNvSpPr txBox="1"/>
          <p:nvPr/>
        </p:nvSpPr>
        <p:spPr>
          <a:xfrm>
            <a:off x="618682" y="1089952"/>
            <a:ext cx="4693113" cy="1170560"/>
          </a:xfrm>
          <a:prstGeom prst="roundRect">
            <a:avLst>
              <a:gd name="adj" fmla="val 5977"/>
            </a:avLst>
          </a:prstGeom>
          <a:solidFill>
            <a:srgbClr val="F9F9FF"/>
          </a:solidFill>
          <a:ln w="19050">
            <a:solidFill>
              <a:srgbClr val="B7CEFF"/>
            </a:solidFill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360363" indent="-360363" algn="just" defTabSz="914400" fontAlgn="base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þ"/>
              <a:defRPr kumimoji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defTabSz="914400">
              <a:defRPr>
                <a:solidFill>
                  <a:schemeClr val="tx1"/>
                </a:solidFill>
              </a:defRPr>
            </a:lvl2pPr>
            <a:lvl3pPr defTabSz="914400">
              <a:defRPr>
                <a:solidFill>
                  <a:schemeClr val="tx1"/>
                </a:solidFill>
              </a:defRPr>
            </a:lvl3pPr>
            <a:lvl4pPr defTabSz="914400">
              <a:defRPr>
                <a:solidFill>
                  <a:schemeClr val="tx1"/>
                </a:solidFill>
              </a:defRPr>
            </a:lvl4pPr>
            <a:lvl5pPr defTabSz="914400">
              <a:defRPr>
                <a:solidFill>
                  <a:schemeClr val="tx1"/>
                </a:solidFill>
              </a:defRPr>
            </a:lvl5pPr>
            <a:lvl6pPr defTabSz="914400">
              <a:defRPr>
                <a:solidFill>
                  <a:schemeClr val="tx1"/>
                </a:solidFill>
              </a:defRPr>
            </a:lvl6pPr>
            <a:lvl7pPr defTabSz="914400">
              <a:defRPr>
                <a:solidFill>
                  <a:schemeClr val="tx1"/>
                </a:solidFill>
              </a:defRPr>
            </a:lvl7pPr>
            <a:lvl8pPr defTabSz="914400">
              <a:defRPr>
                <a:solidFill>
                  <a:schemeClr val="tx1"/>
                </a:solidFill>
              </a:defRPr>
            </a:lvl8pPr>
            <a:lvl9pPr defTabSz="914400"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dirty="0"/>
              <a:t>Improve temperature control ability</a:t>
            </a:r>
          </a:p>
          <a:p>
            <a:r>
              <a:rPr lang="en-US" altLang="zh-CN" dirty="0"/>
              <a:t>Use ULE glass as the substrate of optical bench </a:t>
            </a:r>
          </a:p>
        </p:txBody>
      </p:sp>
    </p:spTree>
    <p:extLst>
      <p:ext uri="{BB962C8B-B14F-4D97-AF65-F5344CB8AC3E}">
        <p14:creationId xmlns:p14="http://schemas.microsoft.com/office/powerpoint/2010/main" val="10004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78038A-9876-6AFE-4ACC-8A2363DB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334" y="871416"/>
            <a:ext cx="4637107" cy="59136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650B8A-35BE-9A9F-ACAE-3C62E2372F05}"/>
              </a:ext>
            </a:extLst>
          </p:cNvPr>
          <p:cNvSpPr txBox="1"/>
          <p:nvPr/>
        </p:nvSpPr>
        <p:spPr>
          <a:xfrm>
            <a:off x="818550" y="-21878"/>
            <a:ext cx="11163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Short-term stability: inconsistency of SPADs</a:t>
            </a:r>
          </a:p>
          <a:p>
            <a:pPr algn="ctr" defTabSz="914400">
              <a:defRPr/>
            </a:pP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E853463A-2D3D-CB58-566A-FCBB17EF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751" y="6419906"/>
            <a:ext cx="536434" cy="365125"/>
          </a:xfrm>
        </p:spPr>
        <p:txBody>
          <a:bodyPr/>
          <a:lstStyle/>
          <a:p>
            <a:fld id="{9B9E6440-FDC1-417A-99B1-CCB78AB1F4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5C5F79CB-67BF-803E-5321-972DB7ACF6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60259" y="5157843"/>
          <a:ext cx="4702175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Glyph" r:id="rId4" imgW="5595965" imgH="1501702" progId="AxGlyph.Document">
                  <p:embed/>
                </p:oleObj>
              </mc:Choice>
              <mc:Fallback>
                <p:oleObj name="AxGlyph" r:id="rId4" imgW="5595965" imgH="1501702" progId="AxGlyph.Document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5C5F79CB-67BF-803E-5321-972DB7ACF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0259" y="5157843"/>
                        <a:ext cx="4702175" cy="12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18B21918-03AD-071E-62CE-F92FB4AE9E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050" y="2170113"/>
          <a:ext cx="6831013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Glyph" r:id="rId6" imgW="9230061" imgH="2032644" progId="AxGlyph.Document">
                  <p:embed/>
                </p:oleObj>
              </mc:Choice>
              <mc:Fallback>
                <p:oleObj name="AxGlyph" r:id="rId6" imgW="9230061" imgH="2032644" progId="AxGlyph.Document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18B21918-03AD-071E-62CE-F92FB4AE9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0050" y="2170113"/>
                        <a:ext cx="6831013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598F8B23-5A39-F943-D2FB-083B72774665}"/>
              </a:ext>
            </a:extLst>
          </p:cNvPr>
          <p:cNvSpPr txBox="1"/>
          <p:nvPr/>
        </p:nvSpPr>
        <p:spPr>
          <a:xfrm>
            <a:off x="136559" y="3834404"/>
            <a:ext cx="754077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altLang="zh-CN" dirty="0"/>
              <a:t>Dual-SPAD test: </a:t>
            </a:r>
          </a:p>
          <a:p>
            <a:r>
              <a:rPr lang="en-US" altLang="zh-CN" dirty="0"/>
              <a:t>Adjustable attenuator to simulate varying loss in the outfield experiment. By using a BS to simulate two interference signal, the equivalent phase exhibits periodic match with the total count.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A35268-6C7F-9E16-1727-3971F04255C9}"/>
              </a:ext>
            </a:extLst>
          </p:cNvPr>
          <p:cNvSpPr txBox="1"/>
          <p:nvPr/>
        </p:nvSpPr>
        <p:spPr>
          <a:xfrm>
            <a:off x="143815" y="965103"/>
            <a:ext cx="773404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altLang="zh-CN" dirty="0"/>
              <a:t>Single-SPAD test: </a:t>
            </a:r>
          </a:p>
          <a:p>
            <a:r>
              <a:rPr lang="en-US" altLang="zh-CN" dirty="0"/>
              <a:t>By employing time-division multiplexing to test two interference signals on a single SPAD, it is found that the noise is suppressed.</a:t>
            </a:r>
          </a:p>
        </p:txBody>
      </p:sp>
    </p:spTree>
    <p:extLst>
      <p:ext uri="{BB962C8B-B14F-4D97-AF65-F5344CB8AC3E}">
        <p14:creationId xmlns:p14="http://schemas.microsoft.com/office/powerpoint/2010/main" val="18327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D1B8AD-0319-87A0-6608-8B98F53EA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375"/>
            <a:ext cx="12192000" cy="6297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21CD3414-9A03-ED38-AE96-7A0389ED2F51}"/>
              </a:ext>
            </a:extLst>
          </p:cNvPr>
          <p:cNvSpPr/>
          <p:nvPr/>
        </p:nvSpPr>
        <p:spPr>
          <a:xfrm>
            <a:off x="164306" y="1103488"/>
            <a:ext cx="2915641" cy="797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zh-CN" sz="1400" noProof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day quantum key distribution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0690CDA-D064-D452-EBC3-DB988571F4C2}"/>
              </a:ext>
            </a:extLst>
          </p:cNvPr>
          <p:cNvSpPr/>
          <p:nvPr/>
        </p:nvSpPr>
        <p:spPr>
          <a:xfrm>
            <a:off x="4924425" y="2573338"/>
            <a:ext cx="3295650" cy="2341563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接箭头连接符 6">
            <a:extLst>
              <a:ext uri="{FF2B5EF4-FFF2-40B4-BE49-F238E27FC236}">
                <a16:creationId xmlns:a16="http://schemas.microsoft.com/office/drawing/2014/main" id="{41969878-05A1-E6DE-9BE6-CB09FFB82D82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079947" y="1502037"/>
            <a:ext cx="1843683" cy="2224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>
            <a:extLst>
              <a:ext uri="{FF2B5EF4-FFF2-40B4-BE49-F238E27FC236}">
                <a16:creationId xmlns:a16="http://schemas.microsoft.com/office/drawing/2014/main" id="{525372A5-D533-F9A8-7DC2-04A0A8EBFD3E}"/>
              </a:ext>
            </a:extLst>
          </p:cNvPr>
          <p:cNvSpPr/>
          <p:nvPr/>
        </p:nvSpPr>
        <p:spPr>
          <a:xfrm>
            <a:off x="162506" y="2380929"/>
            <a:ext cx="2993444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CN" sz="14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Satellite-to-ground</a:t>
            </a:r>
            <a:r>
              <a:rPr lang="zh-CN" altLang="en-US" sz="14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photon interference experiment</a:t>
            </a:r>
          </a:p>
        </p:txBody>
      </p:sp>
      <p:cxnSp>
        <p:nvCxnSpPr>
          <p:cNvPr id="7" name="直接箭头连接符 8">
            <a:extLst>
              <a:ext uri="{FF2B5EF4-FFF2-40B4-BE49-F238E27FC236}">
                <a16:creationId xmlns:a16="http://schemas.microsoft.com/office/drawing/2014/main" id="{1D05005B-2CD6-5BD3-CECF-59C1B2EA4696}"/>
              </a:ext>
            </a:extLst>
          </p:cNvPr>
          <p:cNvCxnSpPr>
            <a:cxnSpLocks/>
          </p:cNvCxnSpPr>
          <p:nvPr/>
        </p:nvCxnSpPr>
        <p:spPr>
          <a:xfrm>
            <a:off x="3155950" y="2869974"/>
            <a:ext cx="1758950" cy="886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>
            <a:extLst>
              <a:ext uri="{FF2B5EF4-FFF2-40B4-BE49-F238E27FC236}">
                <a16:creationId xmlns:a16="http://schemas.microsoft.com/office/drawing/2014/main" id="{AD1BB9E4-F9CC-5601-D767-601B47B58402}"/>
              </a:ext>
            </a:extLst>
          </p:cNvPr>
          <p:cNvSpPr/>
          <p:nvPr/>
        </p:nvSpPr>
        <p:spPr>
          <a:xfrm>
            <a:off x="9124495" y="835026"/>
            <a:ext cx="3013075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zh-CN" sz="1400" noProof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entanglement distribution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D0F3FE8-ECC2-EB5E-38AD-1778F6F82D8A}"/>
              </a:ext>
            </a:extLst>
          </p:cNvPr>
          <p:cNvSpPr/>
          <p:nvPr/>
        </p:nvSpPr>
        <p:spPr>
          <a:xfrm>
            <a:off x="3990975" y="1679575"/>
            <a:ext cx="4238625" cy="423862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71CB4868-4671-F6D3-F4AF-814EE6F80628}"/>
              </a:ext>
            </a:extLst>
          </p:cNvPr>
          <p:cNvSpPr txBox="1"/>
          <p:nvPr/>
        </p:nvSpPr>
        <p:spPr>
          <a:xfrm>
            <a:off x="7488238" y="1502036"/>
            <a:ext cx="2051050" cy="7386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fr-FR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2:</a:t>
            </a:r>
          </a:p>
          <a:p>
            <a:r>
              <a:rPr lang="fr-FR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track</a:t>
            </a:r>
          </a:p>
          <a:p>
            <a:r>
              <a:rPr lang="fr-FR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20000 km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E8EA0E0-5D21-8B83-5DCF-698858D62286}"/>
              </a:ext>
            </a:extLst>
          </p:cNvPr>
          <p:cNvSpPr/>
          <p:nvPr/>
        </p:nvSpPr>
        <p:spPr>
          <a:xfrm>
            <a:off x="3482975" y="1179513"/>
            <a:ext cx="5238750" cy="5238750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FE24A827-3E99-1FE9-A0AF-7EEB99CADD6D}"/>
              </a:ext>
            </a:extLst>
          </p:cNvPr>
          <p:cNvSpPr/>
          <p:nvPr/>
        </p:nvSpPr>
        <p:spPr>
          <a:xfrm>
            <a:off x="9539288" y="3070871"/>
            <a:ext cx="2545159" cy="10944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altLang="zh-CN" sz="1400" noProof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frequency comparison and optical frequency standard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710C231B-602A-7E10-70E9-7830AF73AFFD}"/>
              </a:ext>
            </a:extLst>
          </p:cNvPr>
          <p:cNvSpPr/>
          <p:nvPr/>
        </p:nvSpPr>
        <p:spPr>
          <a:xfrm>
            <a:off x="176054" y="3849541"/>
            <a:ext cx="2903893" cy="1086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zh-CN" sz="1400" noProof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Satellite-to-ground time-frequency comparison</a:t>
            </a:r>
          </a:p>
        </p:txBody>
      </p:sp>
      <p:cxnSp>
        <p:nvCxnSpPr>
          <p:cNvPr id="15" name="直接箭头连接符 20">
            <a:extLst>
              <a:ext uri="{FF2B5EF4-FFF2-40B4-BE49-F238E27FC236}">
                <a16:creationId xmlns:a16="http://schemas.microsoft.com/office/drawing/2014/main" id="{5328903D-CF99-F39F-4CB8-6463B88F7D37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079947" y="3756025"/>
            <a:ext cx="1834953" cy="63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21">
            <a:extLst>
              <a:ext uri="{FF2B5EF4-FFF2-40B4-BE49-F238E27FC236}">
                <a16:creationId xmlns:a16="http://schemas.microsoft.com/office/drawing/2014/main" id="{B46E3448-2EC2-AF2C-1B2C-01CE4D7CD670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572899" y="3618116"/>
            <a:ext cx="966389" cy="999185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22">
            <a:extLst>
              <a:ext uri="{FF2B5EF4-FFF2-40B4-BE49-F238E27FC236}">
                <a16:creationId xmlns:a16="http://schemas.microsoft.com/office/drawing/2014/main" id="{D97FCDA4-274D-A0DE-D9FE-29EE8B72CAEB}"/>
              </a:ext>
            </a:extLst>
          </p:cNvPr>
          <p:cNvSpPr txBox="1"/>
          <p:nvPr/>
        </p:nvSpPr>
        <p:spPr>
          <a:xfrm>
            <a:off x="6971191" y="5765691"/>
            <a:ext cx="2343150" cy="7386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fr-FR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3: </a:t>
            </a:r>
          </a:p>
          <a:p>
            <a:r>
              <a:rPr lang="fr-FR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Geosynchronous orbit 36000 km</a:t>
            </a:r>
          </a:p>
        </p:txBody>
      </p:sp>
      <p:cxnSp>
        <p:nvCxnSpPr>
          <p:cNvPr id="20" name="直接箭头连接符 23">
            <a:extLst>
              <a:ext uri="{FF2B5EF4-FFF2-40B4-BE49-F238E27FC236}">
                <a16:creationId xmlns:a16="http://schemas.microsoft.com/office/drawing/2014/main" id="{E701B84B-F936-8E83-EF26-E4A49B01D4CF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8572899" y="4595516"/>
            <a:ext cx="911620" cy="1528664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19">
            <a:extLst>
              <a:ext uri="{FF2B5EF4-FFF2-40B4-BE49-F238E27FC236}">
                <a16:creationId xmlns:a16="http://schemas.microsoft.com/office/drawing/2014/main" id="{575426C9-BB29-0C8D-F4C0-E38F2F15799B}"/>
              </a:ext>
            </a:extLst>
          </p:cNvPr>
          <p:cNvSpPr/>
          <p:nvPr/>
        </p:nvSpPr>
        <p:spPr>
          <a:xfrm>
            <a:off x="309562" y="5220492"/>
            <a:ext cx="2563813" cy="12779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zh-CN" sz="1400" noProof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evaluation of optical clock</a:t>
            </a:r>
          </a:p>
        </p:txBody>
      </p:sp>
      <p:cxnSp>
        <p:nvCxnSpPr>
          <p:cNvPr id="22" name="直接箭头连接符 32">
            <a:extLst>
              <a:ext uri="{FF2B5EF4-FFF2-40B4-BE49-F238E27FC236}">
                <a16:creationId xmlns:a16="http://schemas.microsoft.com/office/drawing/2014/main" id="{199944A4-2CA3-6D62-8E42-A47B7F5A608C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2873375" y="3728245"/>
            <a:ext cx="2069307" cy="2131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35">
            <a:extLst>
              <a:ext uri="{FF2B5EF4-FFF2-40B4-BE49-F238E27FC236}">
                <a16:creationId xmlns:a16="http://schemas.microsoft.com/office/drawing/2014/main" id="{2C9FE63B-9296-8F94-6FCE-7F8DB490DAE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794171" y="1311276"/>
            <a:ext cx="1330324" cy="1262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17">
            <a:extLst>
              <a:ext uri="{FF2B5EF4-FFF2-40B4-BE49-F238E27FC236}">
                <a16:creationId xmlns:a16="http://schemas.microsoft.com/office/drawing/2014/main" id="{07D71379-E53B-4F7E-BAA4-AD780FA68526}"/>
              </a:ext>
            </a:extLst>
          </p:cNvPr>
          <p:cNvSpPr/>
          <p:nvPr/>
        </p:nvSpPr>
        <p:spPr>
          <a:xfrm>
            <a:off x="9484519" y="5561813"/>
            <a:ext cx="2562225" cy="11247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altLang="zh-CN" sz="1400" noProof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 induced entanglement decoherence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04C3B50-FD06-C2DD-99AF-CD28FDFB2142}"/>
              </a:ext>
            </a:extLst>
          </p:cNvPr>
          <p:cNvSpPr txBox="1"/>
          <p:nvPr/>
        </p:nvSpPr>
        <p:spPr>
          <a:xfrm>
            <a:off x="0" y="23842"/>
            <a:ext cx="12169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fr-FR" altLang="zh-CN" sz="3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MEO/GEO</a:t>
            </a:r>
            <a:r>
              <a:rPr lang="zh-CN" altLang="en-US" sz="3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fr-FR" altLang="zh-CN" sz="3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quantum satellite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4CB76098-5EA2-6375-581A-6C3639B31DE1}"/>
              </a:ext>
            </a:extLst>
          </p:cNvPr>
          <p:cNvSpPr txBox="1"/>
          <p:nvPr/>
        </p:nvSpPr>
        <p:spPr>
          <a:xfrm>
            <a:off x="3174604" y="2879452"/>
            <a:ext cx="2248296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1:</a:t>
            </a:r>
          </a:p>
          <a:p>
            <a:r>
              <a:rPr lang="fr-FR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elliptical orbit</a:t>
            </a:r>
          </a:p>
          <a:p>
            <a:r>
              <a:rPr lang="fr-FR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10000 km</a:t>
            </a:r>
            <a:r>
              <a:rPr lang="zh-CN" alt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20000 km</a:t>
            </a:r>
            <a:endParaRPr lang="fr-FR" altLang="zh-CN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26">
            <a:extLst>
              <a:ext uri="{FF2B5EF4-FFF2-40B4-BE49-F238E27FC236}">
                <a16:creationId xmlns:a16="http://schemas.microsoft.com/office/drawing/2014/main" id="{F7C54AC3-36CE-054F-9F79-B2067DD05505}"/>
              </a:ext>
            </a:extLst>
          </p:cNvPr>
          <p:cNvSpPr/>
          <p:nvPr/>
        </p:nvSpPr>
        <p:spPr>
          <a:xfrm>
            <a:off x="282772" y="2917011"/>
            <a:ext cx="316849" cy="312161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9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6"/>
          <p:cNvPicPr>
            <a:picLocks noChangeAspect="1"/>
          </p:cNvPicPr>
          <p:nvPr/>
        </p:nvPicPr>
        <p:blipFill>
          <a:blip r:embed="rId3"/>
          <a:srcRect l="12195" r="3416"/>
          <a:stretch>
            <a:fillRect/>
          </a:stretch>
        </p:blipFill>
        <p:spPr>
          <a:xfrm>
            <a:off x="1309688" y="1241425"/>
            <a:ext cx="4446587" cy="2174875"/>
          </a:xfrm>
          <a:prstGeom prst="rect">
            <a:avLst/>
          </a:prstGeom>
          <a:noFill/>
          <a:ln w="38100" cap="flat" cmpd="sng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459" name="图片 16"/>
          <p:cNvPicPr>
            <a:picLocks noChangeAspect="1"/>
          </p:cNvPicPr>
          <p:nvPr/>
        </p:nvPicPr>
        <p:blipFill>
          <a:blip r:embed="rId4"/>
          <a:srcRect t="17133" b="7333"/>
          <a:stretch>
            <a:fillRect/>
          </a:stretch>
        </p:blipFill>
        <p:spPr>
          <a:xfrm>
            <a:off x="1309688" y="3900488"/>
            <a:ext cx="4508500" cy="2174875"/>
          </a:xfrm>
          <a:prstGeom prst="rect">
            <a:avLst/>
          </a:prstGeom>
          <a:noFill/>
          <a:ln w="38100" cap="flat" cmpd="sng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460" name="图片 14"/>
          <p:cNvPicPr>
            <a:picLocks noChangeAspect="1"/>
          </p:cNvPicPr>
          <p:nvPr/>
        </p:nvPicPr>
        <p:blipFill>
          <a:blip r:embed="rId5"/>
          <a:srcRect l="13721" r="5531"/>
          <a:stretch>
            <a:fillRect/>
          </a:stretch>
        </p:blipFill>
        <p:spPr>
          <a:xfrm>
            <a:off x="6661150" y="1241425"/>
            <a:ext cx="4508500" cy="2174875"/>
          </a:xfrm>
          <a:prstGeom prst="rect">
            <a:avLst/>
          </a:prstGeom>
          <a:noFill/>
          <a:ln w="38100" cap="flat" cmpd="sng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461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088" y="3865563"/>
            <a:ext cx="4508500" cy="2209800"/>
          </a:xfrm>
          <a:prstGeom prst="rect">
            <a:avLst/>
          </a:prstGeom>
          <a:noFill/>
          <a:ln w="38100" cap="flat" cmpd="sng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椭圆 8"/>
          <p:cNvSpPr>
            <a:spLocks noChangeAspect="1"/>
          </p:cNvSpPr>
          <p:nvPr/>
        </p:nvSpPr>
        <p:spPr>
          <a:xfrm>
            <a:off x="5389563" y="2813050"/>
            <a:ext cx="1692275" cy="16922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463" name="文本框 1"/>
          <p:cNvSpPr txBox="1"/>
          <p:nvPr/>
        </p:nvSpPr>
        <p:spPr>
          <a:xfrm>
            <a:off x="0" y="0"/>
            <a:ext cx="1219199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MEO/GEO</a:t>
            </a:r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quantum</a:t>
            </a:r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satellite</a:t>
            </a:r>
            <a:endParaRPr lang="zh-CN" altLang="en-US" sz="3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5441950" y="2863850"/>
            <a:ext cx="1589088" cy="15890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465" name="文本框 3"/>
          <p:cNvSpPr txBox="1"/>
          <p:nvPr/>
        </p:nvSpPr>
        <p:spPr>
          <a:xfrm>
            <a:off x="5439568" y="3126925"/>
            <a:ext cx="1633538" cy="10057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Space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n-ea"/>
                <a:ea typeface="+mn-ea"/>
              </a:rPr>
              <a:t>Platforms</a:t>
            </a:r>
            <a:endParaRPr lang="zh-CN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9466" name="文本框 17"/>
          <p:cNvSpPr txBox="1"/>
          <p:nvPr/>
        </p:nvSpPr>
        <p:spPr>
          <a:xfrm>
            <a:off x="1345298" y="720079"/>
            <a:ext cx="4375365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Large-scale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quantum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comm.</a:t>
            </a:r>
            <a:endParaRPr lang="zh-CN" altLang="en-US" sz="24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19467" name="文本框 18"/>
          <p:cNvSpPr txBox="1"/>
          <p:nvPr/>
        </p:nvSpPr>
        <p:spPr>
          <a:xfrm>
            <a:off x="6226175" y="715893"/>
            <a:ext cx="5890843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The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Bell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test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without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free-will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loophole</a:t>
            </a:r>
            <a:endParaRPr lang="zh-CN" altLang="en-US" sz="24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19468" name="文本框 19"/>
          <p:cNvSpPr txBox="1"/>
          <p:nvPr/>
        </p:nvSpPr>
        <p:spPr>
          <a:xfrm>
            <a:off x="1230313" y="6191250"/>
            <a:ext cx="4338367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Test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interface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of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QM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and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  <a:ea typeface="+mn-ea"/>
              </a:rPr>
              <a:t>GR</a:t>
            </a:r>
            <a:endParaRPr lang="zh-CN" altLang="en-US" sz="24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19469" name="文本框 20"/>
          <p:cNvSpPr txBox="1"/>
          <p:nvPr/>
        </p:nvSpPr>
        <p:spPr>
          <a:xfrm>
            <a:off x="6584317" y="6191250"/>
            <a:ext cx="5174558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Large-scale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optical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freq.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+mn-ea"/>
              </a:rPr>
              <a:t>standard</a:t>
            </a:r>
            <a:r>
              <a:rPr lang="zh-CN" altLang="en-US" sz="2400" dirty="0">
                <a:solidFill>
                  <a:schemeClr val="accent2"/>
                </a:solidFill>
                <a:latin typeface="+mn-ea"/>
              </a:rPr>
              <a:t> </a:t>
            </a:r>
            <a:endParaRPr lang="zh-CN" altLang="en-US" sz="24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5" name="弧形 4"/>
          <p:cNvSpPr>
            <a:spLocks noChangeAspect="1"/>
          </p:cNvSpPr>
          <p:nvPr/>
        </p:nvSpPr>
        <p:spPr>
          <a:xfrm>
            <a:off x="5389563" y="2813050"/>
            <a:ext cx="1692275" cy="1692275"/>
          </a:xfrm>
          <a:prstGeom prst="arc">
            <a:avLst>
              <a:gd name="adj1" fmla="val 14266873"/>
              <a:gd name="adj2" fmla="val 17878631"/>
            </a:avLst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775325" y="1201738"/>
            <a:ext cx="0" cy="17653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642100" y="1201738"/>
            <a:ext cx="0" cy="172878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弧形 22"/>
          <p:cNvSpPr>
            <a:spLocks noChangeAspect="1"/>
          </p:cNvSpPr>
          <p:nvPr/>
        </p:nvSpPr>
        <p:spPr>
          <a:xfrm>
            <a:off x="5389563" y="2813050"/>
            <a:ext cx="1692275" cy="1692275"/>
          </a:xfrm>
          <a:prstGeom prst="arc">
            <a:avLst>
              <a:gd name="adj1" fmla="val 3692195"/>
              <a:gd name="adj2" fmla="val 7028218"/>
            </a:avLst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838825" y="4395788"/>
            <a:ext cx="0" cy="169227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645275" y="4386263"/>
            <a:ext cx="0" cy="169227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弧形 25"/>
          <p:cNvSpPr>
            <a:spLocks noChangeAspect="1"/>
          </p:cNvSpPr>
          <p:nvPr/>
        </p:nvSpPr>
        <p:spPr>
          <a:xfrm>
            <a:off x="5394325" y="2830513"/>
            <a:ext cx="1692275" cy="1692275"/>
          </a:xfrm>
          <a:prstGeom prst="arc">
            <a:avLst>
              <a:gd name="adj1" fmla="val 10015660"/>
              <a:gd name="adj2" fmla="val 11725386"/>
            </a:avLst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弧形 26"/>
          <p:cNvSpPr>
            <a:spLocks noChangeAspect="1"/>
          </p:cNvSpPr>
          <p:nvPr/>
        </p:nvSpPr>
        <p:spPr>
          <a:xfrm>
            <a:off x="5386388" y="2825750"/>
            <a:ext cx="1692275" cy="1692275"/>
          </a:xfrm>
          <a:prstGeom prst="arc">
            <a:avLst>
              <a:gd name="adj1" fmla="val 20685844"/>
              <a:gd name="adj2" fmla="val 673247"/>
            </a:avLst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4257675" y="3881438"/>
            <a:ext cx="117633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4257675" y="3435350"/>
            <a:ext cx="117633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7045325" y="3846513"/>
            <a:ext cx="117633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7037388" y="3435350"/>
            <a:ext cx="117633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525A3946-0E54-7115-BB89-4CACBE877666}"/>
              </a:ext>
            </a:extLst>
          </p:cNvPr>
          <p:cNvSpPr txBox="1"/>
          <p:nvPr/>
        </p:nvSpPr>
        <p:spPr>
          <a:xfrm>
            <a:off x="0" y="2286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51510">
              <a:defRPr/>
            </a:pPr>
            <a:r>
              <a:rPr lang="en-US" altLang="zh-CN" sz="2800" dirty="0">
                <a:solidFill>
                  <a:prstClr val="white"/>
                </a:solidFill>
                <a:latin typeface="+mj-ea"/>
                <a:ea typeface="+mj-ea"/>
              </a:rPr>
              <a:t>Progress with new </a:t>
            </a:r>
            <a:r>
              <a:rPr lang="fr-FR" altLang="zh-CN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MEO/GEO</a:t>
            </a:r>
            <a:r>
              <a:rPr lang="zh-CN" altLang="en-US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quantum</a:t>
            </a:r>
            <a:r>
              <a:rPr lang="zh-CN" altLang="en-US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science</a:t>
            </a:r>
            <a:r>
              <a:rPr lang="zh-CN" altLang="en-US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+mj-ea"/>
                <a:ea typeface="+mj-ea"/>
              </a:rPr>
              <a:t>satellite</a:t>
            </a:r>
            <a:endParaRPr kumimoji="0" lang="zh-CN" altLang="en-US" sz="2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DFBD1D-8433-5C4F-A9A8-709D57744001}"/>
              </a:ext>
            </a:extLst>
          </p:cNvPr>
          <p:cNvGrpSpPr/>
          <p:nvPr/>
        </p:nvGrpSpPr>
        <p:grpSpPr>
          <a:xfrm>
            <a:off x="1061820" y="4063672"/>
            <a:ext cx="4745074" cy="2364022"/>
            <a:chOff x="7275233" y="863272"/>
            <a:chExt cx="4256123" cy="1973037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F0BAEDA-E4CB-7241-A750-71838CEB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5233" y="863272"/>
              <a:ext cx="4256123" cy="1973037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045AE1-0A9E-EA4D-9FF5-2EEFFA9DDF77}"/>
                </a:ext>
              </a:extLst>
            </p:cNvPr>
            <p:cNvSpPr/>
            <p:nvPr/>
          </p:nvSpPr>
          <p:spPr>
            <a:xfrm>
              <a:off x="8130988" y="2312897"/>
              <a:ext cx="627529" cy="37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7D0EA44-C806-0A4E-A129-AD75EEB33518}"/>
                </a:ext>
              </a:extLst>
            </p:cNvPr>
            <p:cNvSpPr/>
            <p:nvPr/>
          </p:nvSpPr>
          <p:spPr>
            <a:xfrm>
              <a:off x="10757646" y="1389533"/>
              <a:ext cx="627529" cy="37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5938700D-BBCD-2C47-A534-6BDEC7407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372" y="1352196"/>
            <a:ext cx="5692522" cy="2364022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DF923C07-3B48-604B-9D18-E08CD75DD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577" y="3716218"/>
            <a:ext cx="5072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9pPr>
          </a:lstStyle>
          <a:p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nterferometer with optical </a:t>
            </a:r>
            <a:r>
              <a:rPr lang="en-US" altLang="zh-CN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multi-pass cell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09CCDA77-DF98-0B44-A322-BB5CA9DAC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84" y="809970"/>
            <a:ext cx="3622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9pPr>
          </a:lstStyle>
          <a:p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arrangement of light spots in an optical multi-pass cell.</a:t>
            </a:r>
          </a:p>
        </p:txBody>
      </p:sp>
      <p:pic>
        <p:nvPicPr>
          <p:cNvPr id="26" name="图片 25" descr="桌子上放满了不同类型的糖果&#10;&#10;低可信度描述已自动生成">
            <a:extLst>
              <a:ext uri="{FF2B5EF4-FFF2-40B4-BE49-F238E27FC236}">
                <a16:creationId xmlns:a16="http://schemas.microsoft.com/office/drawing/2014/main" id="{D5C90E0B-F678-D04C-A6FA-386C31F87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5" b="34227"/>
          <a:stretch/>
        </p:blipFill>
        <p:spPr bwMode="auto">
          <a:xfrm>
            <a:off x="7462520" y="3837288"/>
            <a:ext cx="3667660" cy="2816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文本框 22">
            <a:extLst>
              <a:ext uri="{FF2B5EF4-FFF2-40B4-BE49-F238E27FC236}">
                <a16:creationId xmlns:a16="http://schemas.microsoft.com/office/drawing/2014/main" id="{16DEB8AA-1873-6348-AE55-8BC266440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06" y="955404"/>
            <a:ext cx="6487724" cy="24513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9pPr>
          </a:lstStyle>
          <a:p>
            <a:pPr marR="0" lvl="0" algn="just" defTabSz="4572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defRPr/>
            </a:pPr>
            <a:r>
              <a:rPr lang="en-US" altLang="zh-CN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Interferometer for the satellite-based experiment:</a:t>
            </a:r>
          </a:p>
          <a:p>
            <a:pPr marL="342900" indent="-342900" algn="just" eaLnBrk="1" hangingPunct="1">
              <a:lnSpc>
                <a:spcPct val="13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  <a:defRPr/>
            </a:pPr>
            <a:r>
              <a:rPr lang="en-US" altLang="zh-CN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Long unbalanced arm length:</a:t>
            </a:r>
            <a:r>
              <a:rPr lang="zh-CN" altLang="en-US" sz="200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integrated</a:t>
            </a:r>
            <a:r>
              <a:rPr lang="zh-CN" altLang="en-US" sz="200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optical multi-pass cell</a:t>
            </a:r>
            <a:r>
              <a:rPr lang="zh-CN" altLang="en-US" sz="200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into interferometer.</a:t>
            </a:r>
          </a:p>
          <a:p>
            <a:pPr marL="342900" indent="-342900" algn="just" eaLnBrk="1" hangingPunct="1">
              <a:lnSpc>
                <a:spcPct val="13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  <a:defRPr/>
            </a:pPr>
            <a:r>
              <a:rPr lang="en-US" altLang="zh-CN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High phase measurement precision: all optical element integrated on an ULE optical bench, high-precision temperature control and thermal shielding.</a:t>
            </a:r>
          </a:p>
        </p:txBody>
      </p:sp>
    </p:spTree>
    <p:extLst>
      <p:ext uri="{BB962C8B-B14F-4D97-AF65-F5344CB8AC3E}">
        <p14:creationId xmlns:p14="http://schemas.microsoft.com/office/powerpoint/2010/main" val="14876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E12F81F-1B9A-E6B3-FAD3-D893C8FF8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90" y="3873139"/>
            <a:ext cx="5961545" cy="264106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25A3946-0E54-7115-BB89-4CACBE877666}"/>
              </a:ext>
            </a:extLst>
          </p:cNvPr>
          <p:cNvSpPr txBox="1"/>
          <p:nvPr/>
        </p:nvSpPr>
        <p:spPr>
          <a:xfrm>
            <a:off x="0" y="2286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51510">
              <a:defRPr/>
            </a:pPr>
            <a:r>
              <a:rPr lang="en-US" altLang="zh-CN" sz="2800" dirty="0">
                <a:solidFill>
                  <a:prstClr val="white"/>
                </a:solidFill>
                <a:latin typeface="+mj-ea"/>
              </a:rPr>
              <a:t>Progress with new </a:t>
            </a:r>
            <a:r>
              <a:rPr lang="fr-FR" altLang="zh-CN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MEO/GEO</a:t>
            </a:r>
            <a:r>
              <a:rPr lang="zh-CN" altLang="en-US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quantum</a:t>
            </a:r>
            <a:r>
              <a:rPr lang="zh-CN" altLang="en-US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science</a:t>
            </a:r>
            <a:r>
              <a:rPr lang="zh-CN" altLang="en-US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+mj-ea"/>
              </a:rPr>
              <a:t>satellite</a:t>
            </a:r>
            <a:endParaRPr lang="zh-CN" altLang="en-US" sz="2800" dirty="0">
              <a:solidFill>
                <a:prstClr val="white"/>
              </a:solidFill>
              <a:latin typeface="+mj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D7773FE-3B79-4616-DA47-0B171BB7E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264" y="3751290"/>
            <a:ext cx="4080342" cy="3058128"/>
          </a:xfrm>
          <a:prstGeom prst="rect">
            <a:avLst/>
          </a:prstGeom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769B2BEC-74F7-5143-9C54-DE36D191E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982" y="3396131"/>
            <a:ext cx="43840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effectLst/>
                <a:ea typeface="微软雅黑" panose="020B0503020204020204" pitchFamily="34" charset="-122"/>
              </a:defRPr>
            </a:lvl1pPr>
            <a:lvl2pPr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lvl="3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lvl="4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lvl="5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lvl="6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lvl="7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lvl="8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photo of the interferometer payload</a:t>
            </a:r>
          </a:p>
        </p:txBody>
      </p:sp>
      <p:sp>
        <p:nvSpPr>
          <p:cNvPr id="21" name="文本框 22">
            <a:extLst>
              <a:ext uri="{FF2B5EF4-FFF2-40B4-BE49-F238E27FC236}">
                <a16:creationId xmlns:a16="http://schemas.microsoft.com/office/drawing/2014/main" id="{56D9F20B-5FA2-E344-8B99-08AECADEE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78" y="3429000"/>
            <a:ext cx="39325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effectLst/>
                <a:ea typeface="微软雅黑" panose="020B0503020204020204" pitchFamily="34" charset="-122"/>
              </a:defRPr>
            </a:lvl1pPr>
            <a:lvl2pPr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lvl="3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lvl="4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lvl="5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lvl="6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lvl="7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lvl="8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measurement of phase stability</a:t>
            </a:r>
          </a:p>
        </p:txBody>
      </p:sp>
      <p:sp>
        <p:nvSpPr>
          <p:cNvPr id="22" name="文本框 22">
            <a:extLst>
              <a:ext uri="{FF2B5EF4-FFF2-40B4-BE49-F238E27FC236}">
                <a16:creationId xmlns:a16="http://schemas.microsoft.com/office/drawing/2014/main" id="{258B102A-4183-D34C-8FEA-704397E12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26" y="1074095"/>
            <a:ext cx="6196963" cy="185531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just" eaLnBrk="1" hangingPunct="1">
              <a:lnSpc>
                <a:spcPct val="130000"/>
              </a:lnSpc>
              <a:buClr>
                <a:schemeClr val="accent2"/>
              </a:buClr>
              <a:defRPr/>
            </a:pP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The whole system has been completed, and key indicators have been tested:</a:t>
            </a:r>
          </a:p>
          <a:p>
            <a:pPr marL="342900" indent="-342900" algn="just" eaLnBrk="1" hangingPunct="1">
              <a:lnSpc>
                <a:spcPct val="13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  <a:defRPr/>
            </a:pP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The unbalanced arm length of the interferometer: ~47m</a:t>
            </a:r>
          </a:p>
          <a:p>
            <a:pPr marL="342900" indent="-342900" algn="just" eaLnBrk="1" hangingPunct="1">
              <a:lnSpc>
                <a:spcPct val="130000"/>
              </a:lnSpc>
              <a:buClr>
                <a:schemeClr val="accent2"/>
              </a:buClr>
              <a:buFont typeface="Wingdings 2" panose="05020102010507070707" pitchFamily="18" charset="2"/>
              <a:buChar char="R"/>
              <a:defRPr/>
            </a:pP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The phase measurement</a:t>
            </a:r>
            <a:r>
              <a:rPr lang="zh-CN" altLang="en-US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precision</a:t>
            </a:r>
            <a:r>
              <a:rPr lang="zh-CN" altLang="en-US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微软雅黑" panose="020B0503020204020204" pitchFamily="34" charset="-122"/>
              </a:rPr>
              <a:t>in single-photon interference: &lt;2mrad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99431D6-FEF7-0147-9651-725D9A4B5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378" y="1095464"/>
            <a:ext cx="3556980" cy="2109113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F4C80602-2D70-4D42-BE35-4587B5F29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591" y="733417"/>
            <a:ext cx="2663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effectLst/>
                <a:ea typeface="微软雅黑" panose="020B0503020204020204" pitchFamily="34" charset="-122"/>
              </a:defRPr>
            </a:lvl1pPr>
            <a:lvl2pPr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lvl="3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lvl="4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lvl="5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lvl="6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lvl="7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lvl="8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vacuum chamber</a:t>
            </a:r>
          </a:p>
        </p:txBody>
      </p:sp>
    </p:spTree>
    <p:extLst>
      <p:ext uri="{BB962C8B-B14F-4D97-AF65-F5344CB8AC3E}">
        <p14:creationId xmlns:p14="http://schemas.microsoft.com/office/powerpoint/2010/main" val="16104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4924F7-3E07-AAAB-1193-9E87253A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33" y="1234773"/>
            <a:ext cx="1901143" cy="28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2">
            <a:extLst>
              <a:ext uri="{FF2B5EF4-FFF2-40B4-BE49-F238E27FC236}">
                <a16:creationId xmlns:a16="http://schemas.microsoft.com/office/drawing/2014/main" id="{5E516142-447E-CA02-4CB3-C1B1163E251E}"/>
              </a:ext>
            </a:extLst>
          </p:cNvPr>
          <p:cNvSpPr txBox="1"/>
          <p:nvPr/>
        </p:nvSpPr>
        <p:spPr>
          <a:xfrm>
            <a:off x="6099782" y="4104604"/>
            <a:ext cx="138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Yuan Cao</a:t>
            </a: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CFB1BC32-996A-F146-EF45-6B4FA65797B8}"/>
              </a:ext>
            </a:extLst>
          </p:cNvPr>
          <p:cNvSpPr txBox="1"/>
          <p:nvPr/>
        </p:nvSpPr>
        <p:spPr>
          <a:xfrm>
            <a:off x="10197808" y="4100333"/>
            <a:ext cx="1764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Hui-Nan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Wu</a:t>
            </a:r>
          </a:p>
        </p:txBody>
      </p:sp>
      <p:sp>
        <p:nvSpPr>
          <p:cNvPr id="22" name="文本框 12">
            <a:extLst>
              <a:ext uri="{FF2B5EF4-FFF2-40B4-BE49-F238E27FC236}">
                <a16:creationId xmlns:a16="http://schemas.microsoft.com/office/drawing/2014/main" id="{7A4FFED9-CA94-6FAC-D168-57DD6B0B2781}"/>
              </a:ext>
            </a:extLst>
          </p:cNvPr>
          <p:cNvSpPr txBox="1"/>
          <p:nvPr/>
        </p:nvSpPr>
        <p:spPr>
          <a:xfrm>
            <a:off x="8149910" y="4104604"/>
            <a:ext cx="1577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Yu-</a:t>
            </a:r>
            <a:r>
              <a:rPr kumimoji="1" lang="en-US" altLang="zh-CN" sz="2400" dirty="0" err="1"/>
              <a:t>Huai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Li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AAB094-E70D-3094-8FE6-266234736CA6}"/>
              </a:ext>
            </a:extLst>
          </p:cNvPr>
          <p:cNvSpPr txBox="1"/>
          <p:nvPr/>
        </p:nvSpPr>
        <p:spPr>
          <a:xfrm>
            <a:off x="0" y="-218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Welcome</a:t>
            </a:r>
            <a:r>
              <a: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for</a:t>
            </a:r>
            <a:r>
              <a: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collaborations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9EF7A8B0-2719-D8EE-E9FD-8352BEE76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3492"/>
          <a:stretch>
            <a:fillRect/>
          </a:stretch>
        </p:blipFill>
        <p:spPr bwMode="auto">
          <a:xfrm>
            <a:off x="231181" y="1207806"/>
            <a:ext cx="2423545" cy="32926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B140885-DB47-212E-44AE-1BE96CCE9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277" y="1207807"/>
            <a:ext cx="2376063" cy="3292664"/>
          </a:xfrm>
          <a:prstGeom prst="rect">
            <a:avLst/>
          </a:prstGeom>
        </p:spPr>
      </p:pic>
      <p:sp>
        <p:nvSpPr>
          <p:cNvPr id="27" name="文本框 12">
            <a:extLst>
              <a:ext uri="{FF2B5EF4-FFF2-40B4-BE49-F238E27FC236}">
                <a16:creationId xmlns:a16="http://schemas.microsoft.com/office/drawing/2014/main" id="{69470B4C-0826-3F9C-BF4A-CEBD21322CCB}"/>
              </a:ext>
            </a:extLst>
          </p:cNvPr>
          <p:cNvSpPr txBox="1"/>
          <p:nvPr/>
        </p:nvSpPr>
        <p:spPr>
          <a:xfrm>
            <a:off x="538987" y="4566269"/>
            <a:ext cx="1807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Jian-Wei Pan</a:t>
            </a:r>
          </a:p>
        </p:txBody>
      </p:sp>
      <p:sp>
        <p:nvSpPr>
          <p:cNvPr id="28" name="文本框 12">
            <a:extLst>
              <a:ext uri="{FF2B5EF4-FFF2-40B4-BE49-F238E27FC236}">
                <a16:creationId xmlns:a16="http://schemas.microsoft.com/office/drawing/2014/main" id="{DE877794-805C-348D-5987-5A69942529F6}"/>
              </a:ext>
            </a:extLst>
          </p:cNvPr>
          <p:cNvSpPr txBox="1"/>
          <p:nvPr/>
        </p:nvSpPr>
        <p:spPr>
          <a:xfrm>
            <a:off x="3030081" y="4559256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Cheng-</a:t>
            </a:r>
            <a:r>
              <a:rPr kumimoji="1" lang="en-US" altLang="zh-CN" sz="2400" dirty="0" err="1"/>
              <a:t>Zhi</a:t>
            </a:r>
            <a:r>
              <a:rPr kumimoji="1" lang="en-US" altLang="zh-CN" sz="2400" dirty="0"/>
              <a:t> Peng</a:t>
            </a:r>
          </a:p>
        </p:txBody>
      </p:sp>
      <p:pic>
        <p:nvPicPr>
          <p:cNvPr id="30" name="图片 29" descr="穿着衬衫的男孩&#10;&#10;描述已自动生成">
            <a:extLst>
              <a:ext uri="{FF2B5EF4-FFF2-40B4-BE49-F238E27FC236}">
                <a16:creationId xmlns:a16="http://schemas.microsoft.com/office/drawing/2014/main" id="{3D5332B8-65E4-5645-8FAA-3AFBC34B0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6" y="1214617"/>
            <a:ext cx="2049345" cy="287187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EEEDDDB-CF5F-4D40-A8A4-CF909026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53" y="1223363"/>
            <a:ext cx="1901143" cy="28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0A219158-C15B-54A8-1D6A-3444D6FD25FE}"/>
              </a:ext>
            </a:extLst>
          </p:cNvPr>
          <p:cNvSpPr txBox="1"/>
          <p:nvPr/>
        </p:nvSpPr>
        <p:spPr>
          <a:xfrm>
            <a:off x="867070" y="680342"/>
            <a:ext cx="3783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Leader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satellite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project</a:t>
            </a: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AB2A6ACC-8156-95C8-9A80-56354A5689D9}"/>
              </a:ext>
            </a:extLst>
          </p:cNvPr>
          <p:cNvSpPr txBox="1"/>
          <p:nvPr/>
        </p:nvSpPr>
        <p:spPr>
          <a:xfrm>
            <a:off x="6557267" y="694478"/>
            <a:ext cx="4964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Testing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interface of QM and GR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group</a:t>
            </a: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5F2655E3-4139-1BD8-8549-11AC60F66B1E}"/>
              </a:ext>
            </a:extLst>
          </p:cNvPr>
          <p:cNvSpPr txBox="1"/>
          <p:nvPr/>
        </p:nvSpPr>
        <p:spPr>
          <a:xfrm>
            <a:off x="7610120" y="4523591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CN" altLang="zh-CN" sz="2400" dirty="0"/>
              <a:t>liyuhuai@ustc.edu.cn</a:t>
            </a:r>
            <a:endParaRPr kumimoji="1" lang="en-US" altLang="zh-CN" sz="2400" dirty="0"/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03C3D0FB-F608-63C8-C05A-40B86BC5B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6066" y="4897260"/>
            <a:ext cx="2165934" cy="1960740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1C437B23-E93A-0ABC-46E9-6263ED52B6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0919"/>
          <a:stretch/>
        </p:blipFill>
        <p:spPr>
          <a:xfrm>
            <a:off x="12752" y="5074020"/>
            <a:ext cx="2038786" cy="1783980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29D29D3E-D65D-094F-5A6C-653A979A4F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2123" y="5433768"/>
            <a:ext cx="4282706" cy="101052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C5C871C-D594-CFCF-EE74-00B9174D3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7655" y="5420814"/>
            <a:ext cx="3523878" cy="103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C0393954-9B59-59F7-8AA9-A6A3E186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896"/>
            <a:ext cx="12192000" cy="62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495F1B3-CB05-68B6-02CF-07EEC4C56862}"/>
              </a:ext>
            </a:extLst>
          </p:cNvPr>
          <p:cNvSpPr txBox="1"/>
          <p:nvPr/>
        </p:nvSpPr>
        <p:spPr>
          <a:xfrm>
            <a:off x="4026671" y="729261"/>
            <a:ext cx="47577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/>
              </a:rPr>
              <a:t>Thanks</a:t>
            </a:r>
            <a:r>
              <a:rPr lang="zh-CN" altLang="en-US"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/>
              </a:rPr>
              <a:t>！</a:t>
            </a:r>
            <a:endParaRPr lang="en-US" altLang="zh-CN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579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586FF7A-F10C-574D-96E4-B724858D29BF}"/>
              </a:ext>
            </a:extLst>
          </p:cNvPr>
          <p:cNvSpPr txBox="1"/>
          <p:nvPr/>
        </p:nvSpPr>
        <p:spPr>
          <a:xfrm>
            <a:off x="5364009" y="882512"/>
            <a:ext cx="1609351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srgbClr val="C00000"/>
                </a:solidFill>
                <a:latin typeface="Arial"/>
                <a:ea typeface="微软雅黑"/>
              </a:rPr>
              <a:t>Unification ?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1" name="矩形: 圆角 19">
            <a:extLst>
              <a:ext uri="{FF2B5EF4-FFF2-40B4-BE49-F238E27FC236}">
                <a16:creationId xmlns:a16="http://schemas.microsoft.com/office/drawing/2014/main" id="{F9CD1688-13F2-154A-B816-CC9B6B278EE2}"/>
              </a:ext>
            </a:extLst>
          </p:cNvPr>
          <p:cNvSpPr/>
          <p:nvPr/>
        </p:nvSpPr>
        <p:spPr>
          <a:xfrm>
            <a:off x="2029371" y="1043546"/>
            <a:ext cx="2397372" cy="947614"/>
          </a:xfrm>
          <a:prstGeom prst="roundRect">
            <a:avLst/>
          </a:prstGeom>
          <a:solidFill>
            <a:srgbClr val="E0E4F8"/>
          </a:solidFill>
          <a:ln w="12700">
            <a:solidFill>
              <a:srgbClr val="17378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General Relativity</a:t>
            </a:r>
          </a:p>
        </p:txBody>
      </p:sp>
      <p:sp>
        <p:nvSpPr>
          <p:cNvPr id="16" name="矩形: 圆角 27">
            <a:extLst>
              <a:ext uri="{FF2B5EF4-FFF2-40B4-BE49-F238E27FC236}">
                <a16:creationId xmlns:a16="http://schemas.microsoft.com/office/drawing/2014/main" id="{0348E90C-9650-1241-952F-5C78D67AC3A6}"/>
              </a:ext>
            </a:extLst>
          </p:cNvPr>
          <p:cNvSpPr/>
          <p:nvPr/>
        </p:nvSpPr>
        <p:spPr>
          <a:xfrm>
            <a:off x="7837942" y="1005914"/>
            <a:ext cx="2397371" cy="947614"/>
          </a:xfrm>
          <a:prstGeom prst="roundRect">
            <a:avLst/>
          </a:prstGeom>
          <a:solidFill>
            <a:srgbClr val="E0E4F8"/>
          </a:solidFill>
          <a:ln w="12700">
            <a:solidFill>
              <a:srgbClr val="17378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Mechanics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8CEDD5-43C8-BD46-8972-CDA192270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48" y="959754"/>
            <a:ext cx="1728001" cy="10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0A3219-F320-3F43-ABA6-2F692650E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554" y="949467"/>
            <a:ext cx="1512000" cy="1080000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2F13111E-B43D-4D49-8FF8-C2BB7700B531}"/>
              </a:ext>
            </a:extLst>
          </p:cNvPr>
          <p:cNvSpPr txBox="1"/>
          <p:nvPr/>
        </p:nvSpPr>
        <p:spPr>
          <a:xfrm>
            <a:off x="8045240" y="4083875"/>
            <a:ext cx="391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Quantum gravity theory: string theory,</a:t>
            </a:r>
            <a:r>
              <a:rPr lang="zh-CN" altLang="en-US" sz="1600" kern="0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1600" kern="0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loop quantum gravity …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7B14CB77-AC60-CC4F-A301-A48EE8454590}"/>
              </a:ext>
            </a:extLst>
          </p:cNvPr>
          <p:cNvSpPr txBox="1"/>
          <p:nvPr/>
        </p:nvSpPr>
        <p:spPr>
          <a:xfrm>
            <a:off x="1099144" y="5713204"/>
            <a:ext cx="10463908" cy="77502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kern="0">
                <a:latin typeface="Arial"/>
                <a:ea typeface="微软雅黑"/>
              </a:defRPr>
            </a:lvl1pPr>
          </a:lstStyle>
          <a:p>
            <a:pPr marL="0" indent="0">
              <a:buNone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Currently, accelerators can only achieve about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is roughly 16 orders of magnitude below the Planck energy scale. In the foreseeable future,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theories above are extremely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test!</a:t>
            </a:r>
          </a:p>
        </p:txBody>
      </p:sp>
      <p:sp>
        <p:nvSpPr>
          <p:cNvPr id="5" name="左右箭头 4">
            <a:extLst>
              <a:ext uri="{FF2B5EF4-FFF2-40B4-BE49-F238E27FC236}">
                <a16:creationId xmlns:a16="http://schemas.microsoft.com/office/drawing/2014/main" id="{7FA41971-7018-1F46-8F4C-DF1350FD3160}"/>
              </a:ext>
            </a:extLst>
          </p:cNvPr>
          <p:cNvSpPr/>
          <p:nvPr/>
        </p:nvSpPr>
        <p:spPr>
          <a:xfrm>
            <a:off x="4675909" y="1329053"/>
            <a:ext cx="2952792" cy="30133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下箭头 5">
            <a:extLst>
              <a:ext uri="{FF2B5EF4-FFF2-40B4-BE49-F238E27FC236}">
                <a16:creationId xmlns:a16="http://schemas.microsoft.com/office/drawing/2014/main" id="{718E61C0-7143-3F42-9676-728C786F370C}"/>
              </a:ext>
            </a:extLst>
          </p:cNvPr>
          <p:cNvSpPr/>
          <p:nvPr/>
        </p:nvSpPr>
        <p:spPr>
          <a:xfrm>
            <a:off x="5869079" y="1768324"/>
            <a:ext cx="599209" cy="158980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26" name="Picture 2" descr="The Search for Quantum Gravity | The Current">
            <a:extLst>
              <a:ext uri="{FF2B5EF4-FFF2-40B4-BE49-F238E27FC236}">
                <a16:creationId xmlns:a16="http://schemas.microsoft.com/office/drawing/2014/main" id="{7F4F200D-2EB2-7A4A-938F-F0CD8B874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258" y="2907662"/>
            <a:ext cx="1512000" cy="10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: 圆角 27">
            <a:extLst>
              <a:ext uri="{FF2B5EF4-FFF2-40B4-BE49-F238E27FC236}">
                <a16:creationId xmlns:a16="http://schemas.microsoft.com/office/drawing/2014/main" id="{195DA7E6-4D04-F14A-B63F-487376B1F300}"/>
              </a:ext>
            </a:extLst>
          </p:cNvPr>
          <p:cNvSpPr/>
          <p:nvPr/>
        </p:nvSpPr>
        <p:spPr>
          <a:xfrm>
            <a:off x="7923190" y="3049613"/>
            <a:ext cx="2397371" cy="959004"/>
          </a:xfrm>
          <a:prstGeom prst="roundRect">
            <a:avLst/>
          </a:prstGeom>
          <a:solidFill>
            <a:srgbClr val="E0E4F8"/>
          </a:solidFill>
          <a:ln w="12700">
            <a:solidFill>
              <a:srgbClr val="17378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Quantize gravity</a:t>
            </a:r>
          </a:p>
        </p:txBody>
      </p:sp>
      <p:sp>
        <p:nvSpPr>
          <p:cNvPr id="39" name="矩形: 圆角 27">
            <a:extLst>
              <a:ext uri="{FF2B5EF4-FFF2-40B4-BE49-F238E27FC236}">
                <a16:creationId xmlns:a16="http://schemas.microsoft.com/office/drawing/2014/main" id="{D335A2D1-BA4B-754D-8D34-0803FBDF62A9}"/>
              </a:ext>
            </a:extLst>
          </p:cNvPr>
          <p:cNvSpPr/>
          <p:nvPr/>
        </p:nvSpPr>
        <p:spPr>
          <a:xfrm>
            <a:off x="2029371" y="3108274"/>
            <a:ext cx="2397372" cy="900344"/>
          </a:xfrm>
          <a:prstGeom prst="roundRect">
            <a:avLst/>
          </a:prstGeom>
          <a:solidFill>
            <a:srgbClr val="E0E4F8"/>
          </a:solidFill>
          <a:ln w="12700">
            <a:solidFill>
              <a:srgbClr val="17378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Gravitize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E42D390-F4B2-554B-978E-DCE6F2AAC84D}"/>
              </a:ext>
            </a:extLst>
          </p:cNvPr>
          <p:cNvSpPr txBox="1"/>
          <p:nvPr/>
        </p:nvSpPr>
        <p:spPr>
          <a:xfrm>
            <a:off x="6392094" y="2219573"/>
            <a:ext cx="4128655" cy="414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latin typeface="Arial"/>
                <a:ea typeface="微软雅黑"/>
              </a:rPr>
              <a:t>Either </a:t>
            </a:r>
            <a:r>
              <a:rPr lang="en-US" altLang="zh-CN" kern="0" dirty="0">
                <a:solidFill>
                  <a:srgbClr val="C00000"/>
                </a:solidFill>
                <a:latin typeface="Arial"/>
                <a:ea typeface="微软雅黑"/>
              </a:rPr>
              <a:t>QM</a:t>
            </a:r>
            <a:r>
              <a:rPr lang="en-US" altLang="zh-CN" kern="0" dirty="0">
                <a:latin typeface="Arial"/>
                <a:ea typeface="微软雅黑"/>
              </a:rPr>
              <a:t> or </a:t>
            </a:r>
            <a:r>
              <a:rPr lang="en-US" altLang="zh-CN" kern="0" dirty="0">
                <a:solidFill>
                  <a:srgbClr val="C00000"/>
                </a:solidFill>
                <a:latin typeface="Arial"/>
                <a:ea typeface="微软雅黑"/>
              </a:rPr>
              <a:t>GR</a:t>
            </a:r>
            <a:r>
              <a:rPr lang="en-US" altLang="zh-CN" kern="0" dirty="0">
                <a:latin typeface="Arial"/>
                <a:ea typeface="微软雅黑"/>
              </a:rPr>
              <a:t> must be changed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2" name="左右箭头 41">
            <a:extLst>
              <a:ext uri="{FF2B5EF4-FFF2-40B4-BE49-F238E27FC236}">
                <a16:creationId xmlns:a16="http://schemas.microsoft.com/office/drawing/2014/main" id="{561FF362-A59C-C64C-9E42-B260989732D6}"/>
              </a:ext>
            </a:extLst>
          </p:cNvPr>
          <p:cNvSpPr/>
          <p:nvPr/>
        </p:nvSpPr>
        <p:spPr>
          <a:xfrm>
            <a:off x="4689352" y="3373544"/>
            <a:ext cx="2925905" cy="30133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8993A2B-A6F3-9944-B206-B80F107B95C1}"/>
              </a:ext>
            </a:extLst>
          </p:cNvPr>
          <p:cNvSpPr txBox="1"/>
          <p:nvPr/>
        </p:nvSpPr>
        <p:spPr>
          <a:xfrm>
            <a:off x="4805856" y="3705125"/>
            <a:ext cx="3050485" cy="414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latin typeface="Arial"/>
                <a:ea typeface="微软雅黑"/>
              </a:rPr>
              <a:t>Planck scale (10</a:t>
            </a:r>
            <a:r>
              <a:rPr lang="en-US" altLang="zh-CN" kern="0" baseline="30000" dirty="0">
                <a:latin typeface="Arial"/>
                <a:ea typeface="微软雅黑"/>
              </a:rPr>
              <a:t>19</a:t>
            </a:r>
            <a:r>
              <a:rPr lang="en-US" altLang="zh-CN" kern="0" dirty="0">
                <a:latin typeface="Arial"/>
                <a:ea typeface="微软雅黑"/>
              </a:rPr>
              <a:t> GeV)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76A066B-908F-114A-808F-8201DBF84E24}"/>
              </a:ext>
            </a:extLst>
          </p:cNvPr>
          <p:cNvSpPr txBox="1"/>
          <p:nvPr/>
        </p:nvSpPr>
        <p:spPr>
          <a:xfrm>
            <a:off x="366314" y="4255425"/>
            <a:ext cx="4304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 err="1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Gravitization</a:t>
            </a:r>
            <a:r>
              <a:rPr lang="en-US" altLang="zh-CN" sz="1600" kern="0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of quantum mechanics, postquantum theory of classical gravity …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6E41598-92CB-5D46-A975-02D0769622F1}"/>
              </a:ext>
            </a:extLst>
          </p:cNvPr>
          <p:cNvSpPr txBox="1"/>
          <p:nvPr/>
        </p:nvSpPr>
        <p:spPr>
          <a:xfrm>
            <a:off x="7628702" y="4685793"/>
            <a:ext cx="436525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200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US" altLang="zh-CN" dirty="0"/>
              <a:t>M. Green, et al., Superstring theory (2012)</a:t>
            </a:r>
          </a:p>
          <a:p>
            <a:r>
              <a:rPr lang="en-US" altLang="zh-CN" dirty="0"/>
              <a:t>C. </a:t>
            </a:r>
            <a:r>
              <a:rPr lang="en-US" altLang="zh-CN" dirty="0" err="1"/>
              <a:t>Rovelli</a:t>
            </a:r>
            <a:r>
              <a:rPr lang="en-US" altLang="zh-CN" dirty="0"/>
              <a:t>, Quantum gravity (2014)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3952413-43F5-8C41-ADC6-1F05062EA902}"/>
              </a:ext>
            </a:extLst>
          </p:cNvPr>
          <p:cNvSpPr txBox="1"/>
          <p:nvPr/>
        </p:nvSpPr>
        <p:spPr>
          <a:xfrm>
            <a:off x="366314" y="4875394"/>
            <a:ext cx="480361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406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US" altLang="zh-CN" sz="1200" dirty="0"/>
              <a:t>R. Penrose, </a:t>
            </a:r>
            <a:r>
              <a:rPr lang="en-US" altLang="zh-CN" sz="1200" dirty="0" err="1"/>
              <a:t>Foud</a:t>
            </a:r>
            <a:r>
              <a:rPr lang="en-US" altLang="zh-CN" sz="1200" dirty="0"/>
              <a:t>. Phys. 44, 557 (2014).</a:t>
            </a:r>
          </a:p>
          <a:p>
            <a:r>
              <a:rPr lang="en-US" altLang="zh-CN" sz="1200" dirty="0"/>
              <a:t>P. Berglund, et al., Int. J. Mod. Phys. D 31, 2242024 (2022)</a:t>
            </a:r>
          </a:p>
          <a:p>
            <a:r>
              <a:rPr lang="en-US" altLang="zh-CN" sz="1200" dirty="0"/>
              <a:t>J. Oppenheim, Phys. Rev. X 13, 041040 (2023)</a:t>
            </a:r>
          </a:p>
        </p:txBody>
      </p:sp>
      <p:pic>
        <p:nvPicPr>
          <p:cNvPr id="1028" name="Picture 4" descr="New theory unites Einstein’s gravity with qua | EurekAlert!">
            <a:extLst>
              <a:ext uri="{FF2B5EF4-FFF2-40B4-BE49-F238E27FC236}">
                <a16:creationId xmlns:a16="http://schemas.microsoft.com/office/drawing/2014/main" id="{8D8A498E-73CF-444D-8B66-CA59F4661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r="11254"/>
          <a:stretch/>
        </p:blipFill>
        <p:spPr bwMode="auto">
          <a:xfrm>
            <a:off x="198048" y="3049613"/>
            <a:ext cx="1708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6DC5F89-53CA-D54F-B4C8-8D93625EEB21}"/>
              </a:ext>
            </a:extLst>
          </p:cNvPr>
          <p:cNvSpPr txBox="1"/>
          <p:nvPr/>
        </p:nvSpPr>
        <p:spPr>
          <a:xfrm>
            <a:off x="1" y="-111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Quantum Mechanics &amp; General Relativity</a:t>
            </a:r>
            <a:endParaRPr lang="zh-CN" altLang="en-US" sz="3200" kern="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074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1">
            <a:extLst>
              <a:ext uri="{FF2B5EF4-FFF2-40B4-BE49-F238E27FC236}">
                <a16:creationId xmlns:a16="http://schemas.microsoft.com/office/drawing/2014/main" id="{32E52185-207C-5943-888E-F6A1884E1624}"/>
              </a:ext>
            </a:extLst>
          </p:cNvPr>
          <p:cNvSpPr/>
          <p:nvPr/>
        </p:nvSpPr>
        <p:spPr>
          <a:xfrm>
            <a:off x="7003530" y="1063430"/>
            <a:ext cx="3050484" cy="1166192"/>
          </a:xfrm>
          <a:prstGeom prst="roundRect">
            <a:avLst/>
          </a:prstGeom>
          <a:solidFill>
            <a:srgbClr val="E0E4F8"/>
          </a:solidFill>
          <a:ln w="12700">
            <a:solidFill>
              <a:srgbClr val="17378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Field Theory in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Curved SpaceTime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2D44A42-BDA2-644F-A21C-35DF7A466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370" y="1080569"/>
            <a:ext cx="1728000" cy="1080000"/>
          </a:xfrm>
          <a:prstGeom prst="rect">
            <a:avLst/>
          </a:prstGeom>
        </p:spPr>
      </p:pic>
      <p:sp>
        <p:nvSpPr>
          <p:cNvPr id="7" name="矩形: 圆角 22">
            <a:extLst>
              <a:ext uri="{FF2B5EF4-FFF2-40B4-BE49-F238E27FC236}">
                <a16:creationId xmlns:a16="http://schemas.microsoft.com/office/drawing/2014/main" id="{2AE870E8-D97F-CA47-BD7B-83C5A4FD3783}"/>
              </a:ext>
            </a:extLst>
          </p:cNvPr>
          <p:cNvSpPr/>
          <p:nvPr/>
        </p:nvSpPr>
        <p:spPr>
          <a:xfrm>
            <a:off x="1760690" y="1063430"/>
            <a:ext cx="1808526" cy="1192342"/>
          </a:xfrm>
          <a:prstGeom prst="roundRect">
            <a:avLst/>
          </a:prstGeom>
          <a:solidFill>
            <a:srgbClr val="E0E4F8"/>
          </a:solidFill>
          <a:ln w="12700">
            <a:solidFill>
              <a:srgbClr val="17378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Gravity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6DAD8B8-9F77-2F44-A534-68805D55323C}"/>
              </a:ext>
            </a:extLst>
          </p:cNvPr>
          <p:cNvSpPr txBox="1"/>
          <p:nvPr/>
        </p:nvSpPr>
        <p:spPr>
          <a:xfrm>
            <a:off x="641646" y="3438669"/>
            <a:ext cx="4517774" cy="165109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0">
                <a:latin typeface="Arial"/>
                <a:ea typeface="微软雅黑"/>
              </a:defRPr>
            </a:lvl1pPr>
          </a:lstStyle>
          <a:p>
            <a:pPr algn="l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field theory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non-inertial frames and curved spacetime: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Hawking radiation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Unruh effect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CBE5A9-BE1B-A747-8A77-389E50580693}"/>
              </a:ext>
            </a:extLst>
          </p:cNvPr>
          <p:cNvSpPr txBox="1"/>
          <p:nvPr/>
        </p:nvSpPr>
        <p:spPr>
          <a:xfrm>
            <a:off x="737825" y="5784116"/>
            <a:ext cx="4325415" cy="6275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200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1400" dirty="0"/>
              <a:t>Y. H. Shi, et al., Nat. </a:t>
            </a:r>
            <a:r>
              <a:rPr lang="en-US" altLang="zh-CN" sz="1400" dirty="0" err="1"/>
              <a:t>Commun</a:t>
            </a:r>
            <a:r>
              <a:rPr lang="en-US" altLang="zh-CN" sz="1400" dirty="0"/>
              <a:t>. 14, 3263 (2023).</a:t>
            </a:r>
          </a:p>
          <a:p>
            <a:pPr>
              <a:lnSpc>
                <a:spcPct val="130000"/>
              </a:lnSpc>
            </a:pPr>
            <a:r>
              <a:rPr lang="en-US" altLang="zh-CN" sz="1400" dirty="0"/>
              <a:t>J. Hu, et al., Nat. Phys. 15, 785 (2019).</a:t>
            </a:r>
          </a:p>
        </p:txBody>
      </p:sp>
      <p:pic>
        <p:nvPicPr>
          <p:cNvPr id="28" name="Picture 2" descr="The Search for Quantum Gravity | The Current">
            <a:extLst>
              <a:ext uri="{FF2B5EF4-FFF2-40B4-BE49-F238E27FC236}">
                <a16:creationId xmlns:a16="http://schemas.microsoft.com/office/drawing/2014/main" id="{059F43AA-FE26-3B47-BEB2-F24E8895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" y="1121750"/>
            <a:ext cx="1512000" cy="10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箭头 3">
            <a:extLst>
              <a:ext uri="{FF2B5EF4-FFF2-40B4-BE49-F238E27FC236}">
                <a16:creationId xmlns:a16="http://schemas.microsoft.com/office/drawing/2014/main" id="{ADEC288E-823C-B644-A7E4-BADD804C8D39}"/>
              </a:ext>
            </a:extLst>
          </p:cNvPr>
          <p:cNvSpPr/>
          <p:nvPr/>
        </p:nvSpPr>
        <p:spPr>
          <a:xfrm>
            <a:off x="3785296" y="1408979"/>
            <a:ext cx="2946010" cy="62914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6369D65-A8A5-1341-AE8E-DE5ED4681A5A}"/>
              </a:ext>
            </a:extLst>
          </p:cNvPr>
          <p:cNvSpPr txBox="1"/>
          <p:nvPr/>
        </p:nvSpPr>
        <p:spPr>
          <a:xfrm>
            <a:off x="3699540" y="1036678"/>
            <a:ext cx="2919760" cy="414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</a:rPr>
              <a:t>Semi-classical approach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2C3F8AC-F1BF-354C-8E7C-3E752AC3A4DB}"/>
              </a:ext>
            </a:extLst>
          </p:cNvPr>
          <p:cNvSpPr txBox="1"/>
          <p:nvPr/>
        </p:nvSpPr>
        <p:spPr>
          <a:xfrm>
            <a:off x="6203867" y="2368848"/>
            <a:ext cx="5154696" cy="77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  <a:defRPr/>
            </a:pPr>
            <a:r>
              <a:rPr lang="en-US" altLang="zh-CN" kern="0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QFTCST provide an accurate description of quantum effects in curved spacetime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E829F0E-76A1-7A46-B372-57C686184830}"/>
              </a:ext>
            </a:extLst>
          </p:cNvPr>
          <p:cNvSpPr txBox="1"/>
          <p:nvPr/>
        </p:nvSpPr>
        <p:spPr>
          <a:xfrm>
            <a:off x="834006" y="5156918"/>
            <a:ext cx="3956073" cy="41492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kern="0">
                <a:solidFill>
                  <a:schemeClr val="dk1"/>
                </a:solidFill>
                <a:latin typeface="Arial"/>
                <a:ea typeface="微软雅黑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en-US" altLang="zh-CN" dirty="0"/>
              <a:t>Simulation in the lab, </a:t>
            </a:r>
            <a:r>
              <a:rPr lang="en-US" altLang="zh-CN" dirty="0">
                <a:solidFill>
                  <a:srgbClr val="C00000"/>
                </a:solidFill>
              </a:rPr>
              <a:t>indirect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test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E6D0865-5DE0-6143-9909-A7251BAE191F}"/>
              </a:ext>
            </a:extLst>
          </p:cNvPr>
          <p:cNvSpPr txBox="1"/>
          <p:nvPr/>
        </p:nvSpPr>
        <p:spPr>
          <a:xfrm>
            <a:off x="6666962" y="3356234"/>
            <a:ext cx="4517774" cy="165109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0">
                <a:latin typeface="Arial"/>
                <a:ea typeface="微软雅黑"/>
              </a:defRPr>
            </a:lvl1pPr>
          </a:lstStyle>
          <a:p>
            <a:pPr algn="l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effect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curved spacetime: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superposition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entanglement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indistinguishability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75D31C9-E0C7-EC46-9487-08203DC840EF}"/>
              </a:ext>
            </a:extLst>
          </p:cNvPr>
          <p:cNvSpPr txBox="1"/>
          <p:nvPr/>
        </p:nvSpPr>
        <p:spPr>
          <a:xfrm>
            <a:off x="6203867" y="5156918"/>
            <a:ext cx="5372460" cy="41492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kern="0">
                <a:solidFill>
                  <a:schemeClr val="dk1"/>
                </a:solidFill>
                <a:latin typeface="Arial"/>
                <a:ea typeface="微软雅黑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 algn="ctr">
              <a:buNone/>
            </a:pPr>
            <a:r>
              <a:rPr lang="en-US" altLang="zh-CN" dirty="0"/>
              <a:t>Test with a satellited-based experiment, </a:t>
            </a:r>
            <a:r>
              <a:rPr lang="en-US" altLang="zh-CN" dirty="0">
                <a:solidFill>
                  <a:srgbClr val="C00000"/>
                </a:solidFill>
              </a:rPr>
              <a:t>direct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test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7696A0B-D031-844A-8A28-C33AF5BE18F9}"/>
              </a:ext>
            </a:extLst>
          </p:cNvPr>
          <p:cNvSpPr txBox="1"/>
          <p:nvPr/>
        </p:nvSpPr>
        <p:spPr>
          <a:xfrm>
            <a:off x="6666962" y="5632063"/>
            <a:ext cx="5242259" cy="9076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200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1400" dirty="0"/>
              <a:t>M. </a:t>
            </a:r>
            <a:r>
              <a:rPr lang="en-US" altLang="zh-CN" sz="1400" dirty="0" err="1"/>
              <a:t>Zych</a:t>
            </a:r>
            <a:r>
              <a:rPr lang="en-US" altLang="zh-CN" sz="1400" dirty="0"/>
              <a:t>, et al., Nat. </a:t>
            </a:r>
            <a:r>
              <a:rPr lang="en-US" altLang="zh-CN" sz="1400" dirty="0" err="1"/>
              <a:t>Commun</a:t>
            </a:r>
            <a:r>
              <a:rPr lang="en-US" altLang="zh-CN" sz="1400" dirty="0"/>
              <a:t>. 2, 505 (2011).</a:t>
            </a:r>
          </a:p>
          <a:p>
            <a:pPr>
              <a:lnSpc>
                <a:spcPct val="130000"/>
              </a:lnSpc>
            </a:pPr>
            <a:r>
              <a:rPr lang="en-US" altLang="zh-CN" sz="1400" dirty="0"/>
              <a:t>M. </a:t>
            </a:r>
            <a:r>
              <a:rPr lang="en-US" altLang="zh-CN" sz="1400" dirty="0" err="1"/>
              <a:t>Zych</a:t>
            </a:r>
            <a:r>
              <a:rPr lang="en-US" altLang="zh-CN" sz="1400" dirty="0"/>
              <a:t>, et al., Class. Quantum Gravity 29, 224010 (2012).</a:t>
            </a:r>
          </a:p>
          <a:p>
            <a:pPr>
              <a:lnSpc>
                <a:spcPct val="130000"/>
              </a:lnSpc>
            </a:pPr>
            <a:r>
              <a:rPr lang="en-US" altLang="zh-CN" sz="1400" dirty="0"/>
              <a:t>H. Wu, et al., Phys. Rev. Lett. 133, 020201 (2024).</a:t>
            </a:r>
          </a:p>
        </p:txBody>
      </p:sp>
      <p:sp>
        <p:nvSpPr>
          <p:cNvPr id="18" name="下箭头 17">
            <a:extLst>
              <a:ext uri="{FF2B5EF4-FFF2-40B4-BE49-F238E27FC236}">
                <a16:creationId xmlns:a16="http://schemas.microsoft.com/office/drawing/2014/main" id="{BA820F49-98B0-5344-906C-608489D19BDC}"/>
              </a:ext>
            </a:extLst>
          </p:cNvPr>
          <p:cNvSpPr/>
          <p:nvPr/>
        </p:nvSpPr>
        <p:spPr>
          <a:xfrm>
            <a:off x="5460695" y="2255772"/>
            <a:ext cx="564709" cy="81468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C6E67FB-7621-7047-B7DA-5EDF2C6CC0D8}"/>
              </a:ext>
            </a:extLst>
          </p:cNvPr>
          <p:cNvSpPr txBox="1"/>
          <p:nvPr/>
        </p:nvSpPr>
        <p:spPr>
          <a:xfrm>
            <a:off x="1" y="-111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Quantum effect in curved space-time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3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06B4F4-EA5E-C106-554B-F6F53BD0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79" y="6419906"/>
            <a:ext cx="342006" cy="365125"/>
          </a:xfrm>
        </p:spPr>
        <p:txBody>
          <a:bodyPr/>
          <a:lstStyle/>
          <a:p>
            <a:fld id="{9B9E6440-FDC1-417A-99B1-CCB78AB1F4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08421A-D489-6D7D-654F-ECE0AEE9C491}"/>
              </a:ext>
            </a:extLst>
          </p:cNvPr>
          <p:cNvSpPr txBox="1"/>
          <p:nvPr/>
        </p:nvSpPr>
        <p:spPr>
          <a:xfrm>
            <a:off x="1" y="-111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Quantum effect in curved space-time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60840B-AAA7-4EA6-A30E-F2272081C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3" y="1258417"/>
            <a:ext cx="4576618" cy="2733818"/>
          </a:xfrm>
          <a:prstGeom prst="rect">
            <a:avLst/>
          </a:prstGeom>
          <a:ln>
            <a:solidFill>
              <a:srgbClr val="60656C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DA2505-F7BA-5CC7-9448-1F1C5E40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520" y="1264338"/>
            <a:ext cx="6449805" cy="2715726"/>
          </a:xfrm>
          <a:prstGeom prst="rect">
            <a:avLst/>
          </a:prstGeom>
          <a:ln>
            <a:solidFill>
              <a:srgbClr val="60656C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EAEBF2C-75F5-DF2F-52CE-9B69D0274A50}"/>
              </a:ext>
            </a:extLst>
          </p:cNvPr>
          <p:cNvSpPr txBox="1"/>
          <p:nvPr/>
        </p:nvSpPr>
        <p:spPr>
          <a:xfrm>
            <a:off x="465153" y="4082928"/>
            <a:ext cx="506633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406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pPr algn="ctr"/>
            <a:r>
              <a:rPr lang="en-US" altLang="zh-CN" sz="1600" dirty="0"/>
              <a:t>R. Colella, et al., Phys. Rev. Lett. 34, 1472 (1975)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551DDE8-81D9-1F9F-0D94-6F18E591BA43}"/>
              </a:ext>
            </a:extLst>
          </p:cNvPr>
          <p:cNvSpPr txBox="1"/>
          <p:nvPr/>
        </p:nvSpPr>
        <p:spPr>
          <a:xfrm>
            <a:off x="6591340" y="4043138"/>
            <a:ext cx="478487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406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pPr algn="ctr"/>
            <a:r>
              <a:rPr lang="en-US" altLang="zh-CN" sz="1600" dirty="0"/>
              <a:t>H. Muller, et al., Nature 463, 926 (2010)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15DAEA-A919-2909-8DEC-4ACD5A97C110}"/>
              </a:ext>
            </a:extLst>
          </p:cNvPr>
          <p:cNvSpPr txBox="1"/>
          <p:nvPr/>
        </p:nvSpPr>
        <p:spPr>
          <a:xfrm>
            <a:off x="1500133" y="4768813"/>
            <a:ext cx="9191734" cy="165109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kern="0">
                <a:latin typeface="Arial"/>
                <a:ea typeface="微软雅黑"/>
              </a:defRPr>
            </a:lvl1pPr>
          </a:lstStyle>
          <a:p>
            <a:pPr marL="0" indent="0" algn="just">
              <a:buNone/>
            </a:pPr>
            <a:r>
              <a:rPr lang="en-US" altLang="zh-CN" sz="2000" dirty="0"/>
              <a:t>These are both quantum interference experiment based on </a:t>
            </a:r>
            <a:r>
              <a:rPr lang="en-US" altLang="zh-CN" sz="2000" dirty="0">
                <a:solidFill>
                  <a:srgbClr val="FF0000"/>
                </a:solidFill>
              </a:rPr>
              <a:t>massive</a:t>
            </a:r>
            <a:r>
              <a:rPr lang="en-US" altLang="zh-CN" sz="2000" dirty="0"/>
              <a:t> particles, which can be explained by </a:t>
            </a:r>
            <a:r>
              <a:rPr lang="en-US" altLang="zh-CN" sz="2000" dirty="0">
                <a:solidFill>
                  <a:srgbClr val="FF0000"/>
                </a:solidFill>
              </a:rPr>
              <a:t>Newtonian</a:t>
            </a:r>
            <a:r>
              <a:rPr lang="en-US" altLang="zh-CN" sz="2000" dirty="0"/>
              <a:t> gravitational fields and de Broglie wavelength formula for their phase shifts.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do</a:t>
            </a:r>
            <a:r>
              <a:rPr lang="zh-CN" altLang="en-US" sz="2000" dirty="0"/>
              <a:t> </a:t>
            </a:r>
            <a:r>
              <a:rPr lang="en-US" altLang="zh-CN" sz="2000" dirty="0"/>
              <a:t>not</a:t>
            </a:r>
            <a:r>
              <a:rPr lang="zh-CN" altLang="en-US" sz="2000" dirty="0"/>
              <a:t> </a:t>
            </a:r>
            <a:r>
              <a:rPr lang="en-US" altLang="zh-CN" sz="2000" dirty="0"/>
              <a:t>need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appearance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General</a:t>
            </a:r>
            <a:r>
              <a:rPr lang="zh-CN" altLang="en-US" sz="2000" dirty="0"/>
              <a:t> </a:t>
            </a:r>
            <a:r>
              <a:rPr lang="en-US" altLang="zh-CN" sz="2000" dirty="0"/>
              <a:t>Relativity.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95804FBC-1C88-7FFE-01E3-BB96CD5E0219}"/>
              </a:ext>
            </a:extLst>
          </p:cNvPr>
          <p:cNvCxnSpPr>
            <a:cxnSpLocks/>
          </p:cNvCxnSpPr>
          <p:nvPr/>
        </p:nvCxnSpPr>
        <p:spPr>
          <a:xfrm flipV="1">
            <a:off x="9100095" y="2426252"/>
            <a:ext cx="1006103" cy="386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C7DA1BBC-51B4-97BC-BD32-0ED390BC5F1E}"/>
              </a:ext>
            </a:extLst>
          </p:cNvPr>
          <p:cNvSpPr txBox="1"/>
          <p:nvPr/>
        </p:nvSpPr>
        <p:spPr>
          <a:xfrm>
            <a:off x="7565871" y="807191"/>
            <a:ext cx="27973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Atom interferometer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660C71B-A11C-26ED-A3CF-286317F4E751}"/>
              </a:ext>
            </a:extLst>
          </p:cNvPr>
          <p:cNvSpPr txBox="1"/>
          <p:nvPr/>
        </p:nvSpPr>
        <p:spPr>
          <a:xfrm>
            <a:off x="1533897" y="807191"/>
            <a:ext cx="29288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Neutron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10051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5872E30-3FEB-7D35-FFB1-F3C156EA1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87" y="2687543"/>
            <a:ext cx="4586282" cy="2884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EDE162-88C0-A354-960B-100A27D87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69" y="4214626"/>
            <a:ext cx="4367451" cy="210283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06B4F4-EA5E-C106-554B-F6F53BD0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79" y="6419906"/>
            <a:ext cx="342006" cy="365125"/>
          </a:xfrm>
        </p:spPr>
        <p:txBody>
          <a:bodyPr/>
          <a:lstStyle/>
          <a:p>
            <a:fld id="{9B9E6440-FDC1-417A-99B1-CCB78AB1F4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08421A-D489-6D7D-654F-ECE0AEE9C491}"/>
              </a:ext>
            </a:extLst>
          </p:cNvPr>
          <p:cNvSpPr txBox="1"/>
          <p:nvPr/>
        </p:nvSpPr>
        <p:spPr>
          <a:xfrm>
            <a:off x="1" y="-111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Quantum effect in curved space-time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AEBF2C-75F5-DF2F-52CE-9B69D0274A50}"/>
              </a:ext>
            </a:extLst>
          </p:cNvPr>
          <p:cNvSpPr txBox="1"/>
          <p:nvPr/>
        </p:nvSpPr>
        <p:spPr>
          <a:xfrm>
            <a:off x="309387" y="5678219"/>
            <a:ext cx="5061172" cy="629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406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pPr defTabSz="642979">
              <a:lnSpc>
                <a:spcPct val="130000"/>
              </a:lnSpc>
            </a:pPr>
            <a:r>
              <a:rPr lang="en-US" altLang="zh-CN" sz="1406" dirty="0">
                <a:solidFill>
                  <a:srgbClr val="0070C0"/>
                </a:solidFill>
                <a:latin typeface="Comic Sans MS" panose="030F0902030302020204" pitchFamily="66" charset="0"/>
              </a:rPr>
              <a:t>M. </a:t>
            </a:r>
            <a:r>
              <a:rPr lang="en-US" altLang="zh-CN" sz="1406" dirty="0" err="1">
                <a:solidFill>
                  <a:srgbClr val="0070C0"/>
                </a:solidFill>
                <a:latin typeface="Comic Sans MS" panose="030F0902030302020204" pitchFamily="66" charset="0"/>
              </a:rPr>
              <a:t>Zych</a:t>
            </a:r>
            <a:r>
              <a:rPr lang="en-US" altLang="zh-CN" sz="1406" dirty="0">
                <a:solidFill>
                  <a:srgbClr val="0070C0"/>
                </a:solidFill>
                <a:latin typeface="Comic Sans MS" panose="030F0902030302020204" pitchFamily="66" charset="0"/>
              </a:rPr>
              <a:t>, et al., Nat. </a:t>
            </a:r>
            <a:r>
              <a:rPr lang="en-US" altLang="zh-CN" sz="1406" dirty="0" err="1">
                <a:solidFill>
                  <a:srgbClr val="0070C0"/>
                </a:solidFill>
                <a:latin typeface="Comic Sans MS" panose="030F0902030302020204" pitchFamily="66" charset="0"/>
              </a:rPr>
              <a:t>Commun</a:t>
            </a:r>
            <a:r>
              <a:rPr lang="en-US" altLang="zh-CN" sz="1406" dirty="0">
                <a:solidFill>
                  <a:srgbClr val="0070C0"/>
                </a:solidFill>
                <a:latin typeface="Comic Sans MS" panose="030F0902030302020204" pitchFamily="66" charset="0"/>
              </a:rPr>
              <a:t>. 2, 505 (2011).</a:t>
            </a:r>
          </a:p>
          <a:p>
            <a:pPr defTabSz="642979">
              <a:lnSpc>
                <a:spcPct val="130000"/>
              </a:lnSpc>
            </a:pPr>
            <a:r>
              <a:rPr lang="en-US" altLang="zh-CN" sz="1406" dirty="0">
                <a:solidFill>
                  <a:srgbClr val="0070C0"/>
                </a:solidFill>
                <a:latin typeface="Comic Sans MS" panose="030F0902030302020204" pitchFamily="66" charset="0"/>
              </a:rPr>
              <a:t>M. </a:t>
            </a:r>
            <a:r>
              <a:rPr lang="en-US" altLang="zh-CN" sz="1406" dirty="0" err="1">
                <a:solidFill>
                  <a:srgbClr val="0070C0"/>
                </a:solidFill>
                <a:latin typeface="Comic Sans MS" panose="030F0902030302020204" pitchFamily="66" charset="0"/>
              </a:rPr>
              <a:t>Zych</a:t>
            </a:r>
            <a:r>
              <a:rPr lang="en-US" altLang="zh-CN" sz="1406" dirty="0">
                <a:solidFill>
                  <a:srgbClr val="0070C0"/>
                </a:solidFill>
                <a:latin typeface="Comic Sans MS" panose="030F0902030302020204" pitchFamily="66" charset="0"/>
              </a:rPr>
              <a:t>, et al., Class. Quantum </a:t>
            </a:r>
            <a:r>
              <a:rPr lang="en-US" altLang="zh-CN" sz="1406" dirty="0" err="1">
                <a:solidFill>
                  <a:srgbClr val="0070C0"/>
                </a:solidFill>
                <a:latin typeface="Comic Sans MS" panose="030F0902030302020204" pitchFamily="66" charset="0"/>
              </a:rPr>
              <a:t>Grav</a:t>
            </a:r>
            <a:r>
              <a:rPr lang="en-US" altLang="zh-CN" sz="1406" dirty="0">
                <a:solidFill>
                  <a:srgbClr val="0070C0"/>
                </a:solidFill>
                <a:latin typeface="Comic Sans MS" panose="030F0902030302020204" pitchFamily="66" charset="0"/>
              </a:rPr>
              <a:t>. 29, 224010 (2012).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551DDE8-81D9-1F9F-0D94-6F18E591BA43}"/>
              </a:ext>
            </a:extLst>
          </p:cNvPr>
          <p:cNvSpPr txBox="1"/>
          <p:nvPr/>
        </p:nvSpPr>
        <p:spPr>
          <a:xfrm>
            <a:off x="5731870" y="6410764"/>
            <a:ext cx="4800599" cy="3086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406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US" altLang="zh-CN" dirty="0"/>
              <a:t>M. </a:t>
            </a:r>
            <a:r>
              <a:rPr lang="en-US" altLang="zh-CN" dirty="0" err="1"/>
              <a:t>Mohageg</a:t>
            </a:r>
            <a:r>
              <a:rPr lang="en-US" altLang="zh-CN" dirty="0"/>
              <a:t>, et al., EPJ Quantum Technol. 9, 25 (2022).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660C71B-A11C-26ED-A3CF-286317F4E751}"/>
              </a:ext>
            </a:extLst>
          </p:cNvPr>
          <p:cNvSpPr txBox="1"/>
          <p:nvPr/>
        </p:nvSpPr>
        <p:spPr>
          <a:xfrm>
            <a:off x="1436551" y="670441"/>
            <a:ext cx="9046179" cy="775084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400" kern="0">
                <a:latin typeface="Arial"/>
                <a:ea typeface="微软雅黑"/>
              </a:defRPr>
            </a:lvl1pPr>
          </a:lstStyle>
          <a:p>
            <a:r>
              <a:rPr kumimoji="1" lang="en-US" altLang="zh-CN" sz="1800" dirty="0"/>
              <a:t>Since the photons are </a:t>
            </a:r>
            <a:r>
              <a:rPr kumimoji="1" lang="en-US" altLang="zh-CN" sz="1800" dirty="0">
                <a:solidFill>
                  <a:srgbClr val="FF0000"/>
                </a:solidFill>
              </a:rPr>
              <a:t>massless</a:t>
            </a:r>
            <a:r>
              <a:rPr kumimoji="1" lang="en-US" altLang="zh-CN" sz="1800" dirty="0"/>
              <a:t> particles, the interference phase shift can only be explained within the framework of </a:t>
            </a:r>
            <a:r>
              <a:rPr kumimoji="1" lang="en-US" altLang="zh-CN" sz="1800" dirty="0">
                <a:solidFill>
                  <a:srgbClr val="FF0000"/>
                </a:solidFill>
              </a:rPr>
              <a:t>general relativity</a:t>
            </a:r>
            <a:r>
              <a:rPr kumimoji="1" lang="en-US" altLang="zh-CN" sz="1800" dirty="0"/>
              <a:t>.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97727F-7BAB-DE11-2634-B5B553C8ED9F}"/>
              </a:ext>
            </a:extLst>
          </p:cNvPr>
          <p:cNvSpPr txBox="1"/>
          <p:nvPr/>
        </p:nvSpPr>
        <p:spPr>
          <a:xfrm>
            <a:off x="9197304" y="4276618"/>
            <a:ext cx="2928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Deep Space Quantum Link</a:t>
            </a:r>
            <a:r>
              <a:rPr lang="en-US" altLang="zh-CN" dirty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dirty="0"/>
              <a:t>To measure the gravitational induce phase shift through single-photon interference based on a satellite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dirty="0"/>
              <a:t>with </a:t>
            </a:r>
            <a:r>
              <a:rPr lang="en-US" altLang="zh-CN" sz="1800" b="1" dirty="0">
                <a:solidFill>
                  <a:srgbClr val="C00000"/>
                </a:solidFill>
              </a:rPr>
              <a:t>JPL</a:t>
            </a:r>
            <a:r>
              <a:rPr lang="zh-CN" altLang="en-US" sz="1800" b="1" dirty="0">
                <a:solidFill>
                  <a:srgbClr val="C00000"/>
                </a:solidFill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</a:rPr>
              <a:t>&amp;</a:t>
            </a:r>
            <a:r>
              <a:rPr lang="zh-CN" altLang="en-US" sz="1800" b="1" dirty="0">
                <a:solidFill>
                  <a:srgbClr val="C00000"/>
                </a:solidFill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</a:rPr>
              <a:t>NASA</a:t>
            </a:r>
            <a:r>
              <a:rPr lang="zh-CN" altLang="en-US" sz="1800" b="1" dirty="0">
                <a:solidFill>
                  <a:srgbClr val="C00000"/>
                </a:solidFill>
              </a:rPr>
              <a:t> </a:t>
            </a:r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5CC70D9-F614-C055-0173-D04C6162E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870" y="1550913"/>
            <a:ext cx="5070449" cy="226173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BD0C899-23EF-16AE-F956-BE467CFF3EDF}"/>
              </a:ext>
            </a:extLst>
          </p:cNvPr>
          <p:cNvSpPr txBox="1"/>
          <p:nvPr/>
        </p:nvSpPr>
        <p:spPr>
          <a:xfrm>
            <a:off x="5950017" y="3820874"/>
            <a:ext cx="4800599" cy="3086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en-US"/>
            </a:defPPr>
            <a:lvl1pPr defTabSz="642979">
              <a:defRPr sz="1406">
                <a:solidFill>
                  <a:srgbClr val="0070C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US" altLang="zh-CN" dirty="0"/>
              <a:t>G. Vallone, et al., Phys. Rev. Lett. 116, 254601 (2016)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6CA0C0-7865-DBCF-7C22-6B8B0000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6" y="1625701"/>
            <a:ext cx="1315179" cy="137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00BCFC3-6F4A-6DEA-1447-83EBFD71B82E}"/>
              </a:ext>
            </a:extLst>
          </p:cNvPr>
          <p:cNvSpPr txBox="1"/>
          <p:nvPr/>
        </p:nvSpPr>
        <p:spPr>
          <a:xfrm>
            <a:off x="1906035" y="1615543"/>
            <a:ext cx="223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C. </a:t>
            </a:r>
            <a:r>
              <a:rPr lang="en-US" altLang="zh-CN" dirty="0" err="1"/>
              <a:t>Brukner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" altLang="zh-CN" dirty="0"/>
              <a:t>University of Vienna</a:t>
            </a:r>
          </a:p>
        </p:txBody>
      </p:sp>
    </p:spTree>
    <p:extLst>
      <p:ext uri="{BB962C8B-B14F-4D97-AF65-F5344CB8AC3E}">
        <p14:creationId xmlns:p14="http://schemas.microsoft.com/office/powerpoint/2010/main" val="34116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13BC8E6-8F03-9383-ECE0-86886874D532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Quantum effect in curved space-time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90B92D58-79C6-888E-03D3-0F6603F2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047" y="1226075"/>
            <a:ext cx="4223661" cy="3571765"/>
          </a:xfrm>
          <a:prstGeom prst="rect">
            <a:avLst/>
          </a:prstGeom>
        </p:spPr>
      </p:pic>
      <p:pic>
        <p:nvPicPr>
          <p:cNvPr id="4" name="内容占位符 4" descr="屏幕剪辑">
            <a:extLst>
              <a:ext uri="{FF2B5EF4-FFF2-40B4-BE49-F238E27FC236}">
                <a16:creationId xmlns:a16="http://schemas.microsoft.com/office/drawing/2014/main" id="{5C448855-5079-5F41-FB57-B5C4E9CFB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15" y="1414747"/>
            <a:ext cx="4755146" cy="2966135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5" name="右箭头 4">
            <a:extLst>
              <a:ext uri="{FF2B5EF4-FFF2-40B4-BE49-F238E27FC236}">
                <a16:creationId xmlns:a16="http://schemas.microsoft.com/office/drawing/2014/main" id="{5390C622-332F-5A95-2DE8-0C9F918A7CA3}"/>
              </a:ext>
            </a:extLst>
          </p:cNvPr>
          <p:cNvSpPr/>
          <p:nvPr/>
        </p:nvSpPr>
        <p:spPr>
          <a:xfrm>
            <a:off x="5727511" y="2264917"/>
            <a:ext cx="736979" cy="3957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B74D84BC-675C-E3B3-CDF9-28CF15705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821" y="4868035"/>
            <a:ext cx="6002529" cy="16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9pPr>
          </a:lstStyle>
          <a:p>
            <a:pPr marL="342900" marR="0" lvl="0" indent="-342900" algn="just" defTabSz="4572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Char char="Q"/>
              <a:defRPr/>
            </a:pPr>
            <a:r>
              <a:rPr lang="en-US" altLang="zh-CN" sz="2000" dirty="0">
                <a:latin typeface="+mn-lt"/>
                <a:ea typeface="+mn-ea"/>
                <a:sym typeface="微软雅黑" panose="020B0503020204020204" pitchFamily="34" charset="-122"/>
              </a:rPr>
              <a:t>For the MZ interferometer on the ground, the area must reach </a:t>
            </a:r>
            <a:r>
              <a:rPr lang="en-US" altLang="zh-CN" sz="2000" b="1" dirty="0">
                <a:solidFill>
                  <a:srgbClr val="C00000"/>
                </a:solidFill>
                <a:latin typeface="+mn-lt"/>
                <a:ea typeface="+mn-ea"/>
                <a:sym typeface="微软雅黑" panose="020B0503020204020204" pitchFamily="34" charset="-122"/>
              </a:rPr>
              <a:t>100 km</a:t>
            </a:r>
            <a:r>
              <a:rPr lang="en-US" altLang="zh-CN" sz="2000" b="1" baseline="30000" dirty="0">
                <a:solidFill>
                  <a:srgbClr val="C00000"/>
                </a:solidFill>
                <a:latin typeface="+mn-lt"/>
                <a:ea typeface="+mn-ea"/>
                <a:sym typeface="微软雅黑" panose="020B0503020204020204" pitchFamily="34" charset="-122"/>
              </a:rPr>
              <a:t>2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sym typeface="微软雅黑" panose="020B0503020204020204" pitchFamily="34" charset="-122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Char char="R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Possible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to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be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realized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by high-orbit satellite and Franson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微软雅黑" panose="020B0503020204020204" pitchFamily="34" charset="-122"/>
              </a:rPr>
              <a:t>interferometer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sym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9FE549-ACE5-084C-BCF3-AA8A839F99CF}"/>
              </a:ext>
            </a:extLst>
          </p:cNvPr>
          <p:cNvSpPr txBox="1"/>
          <p:nvPr/>
        </p:nvSpPr>
        <p:spPr>
          <a:xfrm>
            <a:off x="3596300" y="730773"/>
            <a:ext cx="4999398" cy="430887"/>
          </a:xfrm>
          <a:prstGeom prst="rect">
            <a:avLst/>
          </a:prstGeom>
          <a:solidFill>
            <a:srgbClr val="953735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dirty="0"/>
              <a:t>Test interface between QM &amp; GR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22">
                <a:extLst>
                  <a:ext uri="{FF2B5EF4-FFF2-40B4-BE49-F238E27FC236}">
                    <a16:creationId xmlns:a16="http://schemas.microsoft.com/office/drawing/2014/main" id="{AA1C1529-B442-AC4A-A054-7A9787E518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782" y="4270530"/>
                <a:ext cx="5090729" cy="125233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pPr marR="0" lvl="0" algn="just" defTabSz="4572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defRPr/>
                </a:pPr>
                <a:r>
                  <a:rPr lang="en-US" altLang="zh-CN" sz="2000" dirty="0">
                    <a:latin typeface="+mn-lt"/>
                    <a:ea typeface="+mn-ea"/>
                    <a:sym typeface="微软雅黑" panose="020B0503020204020204" pitchFamily="34" charset="-122"/>
                  </a:rPr>
                  <a:t>Gravitational time dilation induced phase shift:</a:t>
                </a:r>
              </a:p>
              <a:p>
                <a:pPr marR="0" lvl="0" algn="just" defTabSz="4572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  <a:ea typeface="+mn-ea"/>
                          <a:sym typeface="微软雅黑" panose="020B0503020204020204" pitchFamily="34" charset="-122"/>
                        </a:rPr>
                        <m:t>Δ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+mn-ea"/>
                          <a:sym typeface="微软雅黑" panose="020B0503020204020204" pitchFamily="34" charset="-122"/>
                        </a:rPr>
                        <m:t>𝜑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+mn-ea"/>
                          <a:sym typeface="微软雅黑" panose="020B0503020204020204" pitchFamily="34" charset="-122"/>
                        </a:rPr>
                        <m:t>≈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+mn-ea"/>
                              <a:sym typeface="微软雅黑" panose="020B0503020204020204" pitchFamily="34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+mn-ea"/>
                              <a:sym typeface="微软雅黑" panose="020B0503020204020204" pitchFamily="34" charset="-122"/>
                            </a:rPr>
                            <m:t>𝑙𝑔h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+mn-ea"/>
                                  <a:sym typeface="微软雅黑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+mn-ea"/>
                                  <a:sym typeface="微软雅黑" panose="020B0503020204020204" pitchFamily="34" charset="-122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+mn-ea"/>
                                  <a:sym typeface="微软雅黑" panose="020B0503020204020204" pitchFamily="34" charset="-122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+mn-ea"/>
                              <a:sym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+mn-ea"/>
                              <a:sym typeface="微软雅黑" panose="020B0503020204020204" pitchFamily="34" charset="-122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+mn-ea"/>
                              <a:sym typeface="微软雅黑" panose="020B0503020204020204" pitchFamily="34" charset="-122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latin typeface="+mn-lt"/>
                  <a:ea typeface="+mn-ea"/>
                  <a:sym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文本框 22">
                <a:extLst>
                  <a:ext uri="{FF2B5EF4-FFF2-40B4-BE49-F238E27FC236}">
                    <a16:creationId xmlns:a16="http://schemas.microsoft.com/office/drawing/2014/main" id="{AA1C1529-B442-AC4A-A054-7A9787E51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782" y="4270530"/>
                <a:ext cx="5090729" cy="1252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22">
            <a:extLst>
              <a:ext uri="{FF2B5EF4-FFF2-40B4-BE49-F238E27FC236}">
                <a16:creationId xmlns:a16="http://schemas.microsoft.com/office/drawing/2014/main" id="{C3A16C9C-B805-654D-BD1F-E7F5FAED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548" y="5972228"/>
            <a:ext cx="47006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C00000"/>
                </a:solidFill>
                <a:latin typeface=".SF NS"/>
              </a:rPr>
              <a:t>T</a:t>
            </a:r>
            <a:r>
              <a:rPr lang="en-US" altLang="zh-CN" sz="2000" dirty="0">
                <a:solidFill>
                  <a:srgbClr val="C00000"/>
                </a:solidFill>
                <a:effectLst/>
                <a:latin typeface=".SF NS"/>
              </a:rPr>
              <a:t>he effective area enclosed by the interferometer along the gravitational field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CAA1B98-ED96-B24C-8954-D454F201142D}"/>
              </a:ext>
            </a:extLst>
          </p:cNvPr>
          <p:cNvSpPr/>
          <p:nvPr/>
        </p:nvSpPr>
        <p:spPr>
          <a:xfrm>
            <a:off x="3091695" y="4813566"/>
            <a:ext cx="514167" cy="36794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7C965205-3F87-5A42-B9A5-0C52F9DE086F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3530564" y="5127627"/>
            <a:ext cx="202890" cy="96738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3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ED44810-536A-2A46-A60B-81D7B3E6AEFD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51510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The</a:t>
            </a:r>
            <a:r>
              <a:rPr lang="zh-CN" altLang="en-US" sz="3200" kern="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space-based quantum science</a:t>
            </a:r>
            <a:endParaRPr lang="zh-CN" altLang="en-US" sz="3200" kern="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4FA7C553-8104-8035-D206-606DEEFAE9FD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8940" y="1270313"/>
            <a:ext cx="2931505" cy="3810956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F76485AD-FA6B-B7AD-11FC-8C32CB85DFE5}"/>
              </a:ext>
            </a:extLst>
          </p:cNvPr>
          <p:cNvSpPr/>
          <p:nvPr/>
        </p:nvSpPr>
        <p:spPr>
          <a:xfrm>
            <a:off x="0" y="5081269"/>
            <a:ext cx="3129383" cy="460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Launched on 16</a:t>
            </a:r>
            <a:r>
              <a:rPr lang="en-US" altLang="zh-CN" sz="2000" b="1" baseline="30000" dirty="0">
                <a:solidFill>
                  <a:srgbClr val="C00000"/>
                </a:solidFill>
              </a:rPr>
              <a:t>th</a:t>
            </a:r>
            <a:r>
              <a:rPr lang="en-US" altLang="zh-CN" sz="2000" b="1" dirty="0">
                <a:solidFill>
                  <a:srgbClr val="C00000"/>
                </a:solidFill>
              </a:rPr>
              <a:t> Aug. 2016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03DF26E4-F003-04EA-B6E1-9F9BF93AA215}"/>
              </a:ext>
            </a:extLst>
          </p:cNvPr>
          <p:cNvSpPr txBox="1"/>
          <p:nvPr/>
        </p:nvSpPr>
        <p:spPr>
          <a:xfrm>
            <a:off x="3596300" y="730773"/>
            <a:ext cx="4999398" cy="430887"/>
          </a:xfrm>
          <a:prstGeom prst="rect">
            <a:avLst/>
          </a:prstGeom>
          <a:solidFill>
            <a:srgbClr val="953735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dirty="0" err="1"/>
              <a:t>Micius</a:t>
            </a:r>
            <a:r>
              <a:rPr lang="zh-CN" altLang="en-US" dirty="0"/>
              <a:t> </a:t>
            </a:r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Science</a:t>
            </a:r>
            <a:r>
              <a:rPr lang="zh-CN" altLang="en-US" dirty="0"/>
              <a:t> </a:t>
            </a:r>
            <a:r>
              <a:rPr lang="en-US" altLang="zh-CN" dirty="0"/>
              <a:t>Satellite</a:t>
            </a:r>
            <a:endParaRPr lang="zh-CN" altLang="en-US" dirty="0"/>
          </a:p>
        </p:txBody>
      </p:sp>
      <p:graphicFrame>
        <p:nvGraphicFramePr>
          <p:cNvPr id="35" name="对象 2">
            <a:extLst>
              <a:ext uri="{FF2B5EF4-FFF2-40B4-BE49-F238E27FC236}">
                <a16:creationId xmlns:a16="http://schemas.microsoft.com/office/drawing/2014/main" id="{60A3B75C-FD5A-5B5D-4305-FCC5986540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907048"/>
              </p:ext>
            </p:extLst>
          </p:nvPr>
        </p:nvGraphicFramePr>
        <p:xfrm>
          <a:off x="3453688" y="1270313"/>
          <a:ext cx="4694237" cy="409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10502900" imgH="8470900" progId="Visio.Drawing.11">
                  <p:embed/>
                </p:oleObj>
              </mc:Choice>
              <mc:Fallback>
                <p:oleObj name="Visio" r:id="rId3" imgW="10502900" imgH="8470900" progId="Visio.Drawing.11">
                  <p:embed/>
                  <p:pic>
                    <p:nvPicPr>
                      <p:cNvPr id="95239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3688" y="1270313"/>
                        <a:ext cx="4694237" cy="409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图片 4">
            <a:extLst>
              <a:ext uri="{FF2B5EF4-FFF2-40B4-BE49-F238E27FC236}">
                <a16:creationId xmlns:a16="http://schemas.microsoft.com/office/drawing/2014/main" id="{1F3EC97D-671D-DA9C-2B69-4217642422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41" r="16547"/>
          <a:stretch>
            <a:fillRect/>
          </a:stretch>
        </p:blipFill>
        <p:spPr>
          <a:xfrm>
            <a:off x="8518916" y="1270313"/>
            <a:ext cx="3558662" cy="40973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88AE2F8-D3B8-5D7D-E150-0F04E3A7AE21}"/>
              </a:ext>
            </a:extLst>
          </p:cNvPr>
          <p:cNvSpPr txBox="1"/>
          <p:nvPr/>
        </p:nvSpPr>
        <p:spPr>
          <a:xfrm>
            <a:off x="225031" y="5502206"/>
            <a:ext cx="11609918" cy="1690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satellite-based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quantum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(Quantum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distribution,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distribution,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nonlocality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QM,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teleportation,…):</a:t>
            </a:r>
          </a:p>
          <a:p>
            <a:pPr defTabSz="914400">
              <a:lnSpc>
                <a:spcPct val="150000"/>
              </a:lnSpc>
              <a:buClr>
                <a:schemeClr val="accent2"/>
              </a:buClr>
              <a:buFont typeface="Wingdings 3" panose="05040102010807070707" pitchFamily="18" charset="2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Nature 549, 43 (2017),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Nature 549, 70 (2017),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Nature 589, 214 (2021),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lang="en-US" altLang="zh-CN" sz="1600" noProof="1">
                <a:latin typeface="Arial" panose="020B0604020202020204" pitchFamily="34" charset="0"/>
                <a:cs typeface="Arial" panose="020B0604020202020204" pitchFamily="34" charset="0"/>
              </a:rPr>
              <a:t>PRL</a:t>
            </a:r>
            <a:r>
              <a:rPr lang="zh-CN" alt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noProof="1">
                <a:latin typeface="Arial" panose="020B0604020202020204" pitchFamily="34" charset="0"/>
                <a:cs typeface="Arial" panose="020B0604020202020204" pitchFamily="34" charset="0"/>
              </a:rPr>
              <a:t>120,</a:t>
            </a:r>
            <a:r>
              <a:rPr lang="zh-CN" alt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noProof="1">
                <a:latin typeface="Arial" panose="020B0604020202020204" pitchFamily="34" charset="0"/>
                <a:cs typeface="Arial" panose="020B0604020202020204" pitchFamily="34" charset="0"/>
              </a:rPr>
              <a:t>030501</a:t>
            </a:r>
            <a:r>
              <a:rPr lang="zh-CN" alt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noProof="1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  <a:p>
            <a:pPr defTabSz="914400">
              <a:lnSpc>
                <a:spcPct val="150000"/>
              </a:lnSpc>
              <a:buClr>
                <a:schemeClr val="accent2"/>
              </a:buClr>
              <a:buFont typeface="Wingdings 3" panose="05040102010807070707" pitchFamily="18" charset="2"/>
            </a:pP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Science 356, 1140 (2017)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Nature 582, 501 (2020)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Science 366, 132 (2019),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 Nature Physics 16, 848 (2020)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FFC000"/>
              </a:buClr>
              <a:defRPr/>
            </a:pP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4CFC9-AEBC-227A-D008-6D921229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64F85D-DBF4-E236-6628-3C8B507EBB70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51510"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The</a:t>
            </a:r>
            <a:r>
              <a:rPr lang="zh-CN" altLang="en-US" sz="3200" kern="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space-based quantum science</a:t>
            </a:r>
            <a:endParaRPr lang="zh-CN" altLang="en-US" sz="3200" kern="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图像" descr="图像">
            <a:extLst>
              <a:ext uri="{FF2B5EF4-FFF2-40B4-BE49-F238E27FC236}">
                <a16:creationId xmlns:a16="http://schemas.microsoft.com/office/drawing/2014/main" id="{B8F907E1-09FC-86B3-8BB5-4BCA0706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3" y="1381116"/>
            <a:ext cx="5139584" cy="177994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5F458F96-D169-BBF6-C640-ED4B3103CA71}"/>
              </a:ext>
            </a:extLst>
          </p:cNvPr>
          <p:cNvSpPr txBox="1"/>
          <p:nvPr/>
        </p:nvSpPr>
        <p:spPr>
          <a:xfrm>
            <a:off x="3165225" y="662998"/>
            <a:ext cx="6318409" cy="430887"/>
          </a:xfrm>
          <a:prstGeom prst="rect">
            <a:avLst/>
          </a:prstGeom>
          <a:solidFill>
            <a:srgbClr val="953735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dirty="0"/>
              <a:t>Long-distance</a:t>
            </a:r>
            <a:r>
              <a:rPr lang="zh-CN" altLang="en-US" dirty="0"/>
              <a:t> </a:t>
            </a:r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interference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 err="1"/>
              <a:t>freespace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6E67FC-3CC8-8754-ED86-F56C7A56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475" y="3330723"/>
            <a:ext cx="2038641" cy="1910498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B37439E3-F66B-F45A-CE34-8B995092C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3" y="3356888"/>
            <a:ext cx="2137450" cy="1884332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FF00B859-E9FB-A679-0A8B-21CA36F07F67}"/>
              </a:ext>
            </a:extLst>
          </p:cNvPr>
          <p:cNvSpPr/>
          <p:nvPr/>
        </p:nvSpPr>
        <p:spPr>
          <a:xfrm>
            <a:off x="2547257" y="4193179"/>
            <a:ext cx="352697" cy="2612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F873E-E6AB-71DB-4F7C-412457935CF3}"/>
              </a:ext>
            </a:extLst>
          </p:cNvPr>
          <p:cNvSpPr txBox="1"/>
          <p:nvPr/>
        </p:nvSpPr>
        <p:spPr>
          <a:xfrm>
            <a:off x="225031" y="5241220"/>
            <a:ext cx="5013085" cy="1391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turbulence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dramatically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disturbed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wavefront,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beam wandering, scintillation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and mode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expanding</a:t>
            </a:r>
          </a:p>
          <a:p>
            <a:pPr algn="ctr"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DISTINGUISHABILITY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2198BE42-A82A-C98A-8D8F-78B2888B2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139" y="2752113"/>
            <a:ext cx="6544076" cy="2965241"/>
          </a:xfrm>
          <a:prstGeom prst="rect">
            <a:avLst/>
          </a:prstGeom>
        </p:spPr>
      </p:pic>
      <p:sp>
        <p:nvSpPr>
          <p:cNvPr id="41" name="Right Arrow 40">
            <a:extLst>
              <a:ext uri="{FF2B5EF4-FFF2-40B4-BE49-F238E27FC236}">
                <a16:creationId xmlns:a16="http://schemas.microsoft.com/office/drawing/2014/main" id="{8AB0719B-EE4E-E831-6B83-453A57FDCAE3}"/>
              </a:ext>
            </a:extLst>
          </p:cNvPr>
          <p:cNvSpPr/>
          <p:nvPr/>
        </p:nvSpPr>
        <p:spPr>
          <a:xfrm>
            <a:off x="8223257" y="1649294"/>
            <a:ext cx="352697" cy="2612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DF741A-26A0-B789-EA7A-E6D3B76EB73C}"/>
              </a:ext>
            </a:extLst>
          </p:cNvPr>
          <p:cNvSpPr txBox="1"/>
          <p:nvPr/>
        </p:nvSpPr>
        <p:spPr>
          <a:xfrm>
            <a:off x="5537637" y="1172108"/>
            <a:ext cx="2795372" cy="1391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Single-mode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</a:p>
          <a:p>
            <a:pPr algn="just"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Adaptive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</a:p>
          <a:p>
            <a:pPr algn="just"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</a:p>
          <a:p>
            <a:pPr algn="just"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AA557F-4676-09FE-CEE2-9B339B76585F}"/>
              </a:ext>
            </a:extLst>
          </p:cNvPr>
          <p:cNvSpPr txBox="1"/>
          <p:nvPr/>
        </p:nvSpPr>
        <p:spPr>
          <a:xfrm>
            <a:off x="8632529" y="1172108"/>
            <a:ext cx="3559470" cy="1391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only report of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quantum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propagating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long-distance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FAE2F9-124D-2B0D-7891-FE5157E2544A}"/>
              </a:ext>
            </a:extLst>
          </p:cNvPr>
          <p:cNvSpPr txBox="1"/>
          <p:nvPr/>
        </p:nvSpPr>
        <p:spPr>
          <a:xfrm>
            <a:off x="5831343" y="5906017"/>
            <a:ext cx="6135626" cy="72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FFC000"/>
              </a:buClr>
              <a:defRPr/>
            </a:pP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PRL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125,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260503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(2020),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PRL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131,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100802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(2023),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OE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30,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11684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noProof="1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r>
              <a:rPr lang="zh-CN" altLang="en-US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51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The</a:t>
            </a:r>
            <a:r>
              <a:rPr lang="zh-CN" altLang="en-US" sz="3200" kern="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3200" kern="0" dirty="0">
                <a:solidFill>
                  <a:schemeClr val="bg1"/>
                </a:solidFill>
                <a:latin typeface="+mn-ea"/>
              </a:rPr>
              <a:t>space-based quantum science</a:t>
            </a:r>
            <a:endParaRPr lang="zh-CN" altLang="en-US" sz="3200" kern="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2" name="图片 12">
            <a:extLst>
              <a:ext uri="{FF2B5EF4-FFF2-40B4-BE49-F238E27FC236}">
                <a16:creationId xmlns:a16="http://schemas.microsoft.com/office/drawing/2014/main" id="{3F716FF5-2A77-C34B-B505-C8A1867E7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" y="1125486"/>
            <a:ext cx="6327270" cy="2408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5">
            <a:extLst>
              <a:ext uri="{FF2B5EF4-FFF2-40B4-BE49-F238E27FC236}">
                <a16:creationId xmlns:a16="http://schemas.microsoft.com/office/drawing/2014/main" id="{84EF873A-106A-F245-A1D5-88588657A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262" y="556745"/>
            <a:ext cx="2248626" cy="60070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B2BB4F68-EC8E-4D4F-9EAB-1F706C943E71}"/>
              </a:ext>
            </a:extLst>
          </p:cNvPr>
          <p:cNvSpPr/>
          <p:nvPr/>
        </p:nvSpPr>
        <p:spPr>
          <a:xfrm>
            <a:off x="8472264" y="5342593"/>
            <a:ext cx="3669507" cy="778500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+mn-ea"/>
              </a:rPr>
              <a:t>LEO Satellite: QKD. Moving Observers.Quantum Networks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+mn-ea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2CB757-67C0-7C48-A1C9-8C50A7D5161E}"/>
              </a:ext>
            </a:extLst>
          </p:cNvPr>
          <p:cNvSpPr/>
          <p:nvPr/>
        </p:nvSpPr>
        <p:spPr>
          <a:xfrm>
            <a:off x="8472264" y="4176657"/>
            <a:ext cx="3669506" cy="967487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GEO Satellite: Bell Test, QKD</a:t>
            </a:r>
            <a:r>
              <a:rPr lang="en-US" altLang="zh-CN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Optical</a:t>
            </a:r>
            <a:r>
              <a:rPr lang="zh-CN" altLang="en-US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Clock,</a:t>
            </a:r>
            <a:r>
              <a:rPr lang="zh-CN" altLang="en-US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b="1" noProof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Time Frequency Transfer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CC8EC1F-C768-804E-ACB4-C6B18E0B303D}"/>
              </a:ext>
            </a:extLst>
          </p:cNvPr>
          <p:cNvSpPr/>
          <p:nvPr/>
        </p:nvSpPr>
        <p:spPr>
          <a:xfrm>
            <a:off x="8472264" y="3275209"/>
            <a:ext cx="3597499" cy="577850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+mn-ea"/>
              </a:rPr>
              <a:t>Moon: Bell Test, Human Observers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+mn-ea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427F328-0863-CE4F-A344-7463DA318471}"/>
              </a:ext>
            </a:extLst>
          </p:cNvPr>
          <p:cNvSpPr/>
          <p:nvPr/>
        </p:nvSpPr>
        <p:spPr>
          <a:xfrm>
            <a:off x="8472264" y="1185153"/>
            <a:ext cx="3607024" cy="1182679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+mn-ea"/>
              </a:rPr>
              <a:t>Solar system or beyond: using spacecraft to test Quantum Gravity or Long-Range Entanglement.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+mn-ea"/>
            </a:endParaRPr>
          </a:p>
        </p:txBody>
      </p:sp>
      <p:sp>
        <p:nvSpPr>
          <p:cNvPr id="30" name="燕尾形 4">
            <a:extLst>
              <a:ext uri="{FF2B5EF4-FFF2-40B4-BE49-F238E27FC236}">
                <a16:creationId xmlns:a16="http://schemas.microsoft.com/office/drawing/2014/main" id="{AB9E291F-453D-3B47-B942-EE622C0C28D4}"/>
              </a:ext>
            </a:extLst>
          </p:cNvPr>
          <p:cNvSpPr/>
          <p:nvPr/>
        </p:nvSpPr>
        <p:spPr>
          <a:xfrm>
            <a:off x="245132" y="4127905"/>
            <a:ext cx="2307777" cy="500063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noProof="1"/>
              <a:t>LEO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燕尾形 6">
            <a:extLst>
              <a:ext uri="{FF2B5EF4-FFF2-40B4-BE49-F238E27FC236}">
                <a16:creationId xmlns:a16="http://schemas.microsoft.com/office/drawing/2014/main" id="{788BCA72-F880-BA4B-8BB4-477348D0DEDB}"/>
              </a:ext>
            </a:extLst>
          </p:cNvPr>
          <p:cNvSpPr/>
          <p:nvPr/>
        </p:nvSpPr>
        <p:spPr>
          <a:xfrm>
            <a:off x="2399852" y="4116554"/>
            <a:ext cx="1870595" cy="500063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noProof="1"/>
              <a:t>GEO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燕尾形 7">
            <a:extLst>
              <a:ext uri="{FF2B5EF4-FFF2-40B4-BE49-F238E27FC236}">
                <a16:creationId xmlns:a16="http://schemas.microsoft.com/office/drawing/2014/main" id="{08C48006-C104-6C43-BCA5-22AB3EA378B0}"/>
              </a:ext>
            </a:extLst>
          </p:cNvPr>
          <p:cNvSpPr/>
          <p:nvPr/>
        </p:nvSpPr>
        <p:spPr>
          <a:xfrm>
            <a:off x="4117389" y="4116555"/>
            <a:ext cx="2049418" cy="500063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noProof="1"/>
              <a:t>Deep space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燕尾形 9">
            <a:extLst>
              <a:ext uri="{FF2B5EF4-FFF2-40B4-BE49-F238E27FC236}">
                <a16:creationId xmlns:a16="http://schemas.microsoft.com/office/drawing/2014/main" id="{FDB0DF23-26C7-DE4A-8C9C-E256EAB5B34F}"/>
              </a:ext>
            </a:extLst>
          </p:cNvPr>
          <p:cNvSpPr/>
          <p:nvPr/>
        </p:nvSpPr>
        <p:spPr>
          <a:xfrm>
            <a:off x="205143" y="4834175"/>
            <a:ext cx="2387754" cy="635000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Quantum communication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燕尾形 13">
            <a:extLst>
              <a:ext uri="{FF2B5EF4-FFF2-40B4-BE49-F238E27FC236}">
                <a16:creationId xmlns:a16="http://schemas.microsoft.com/office/drawing/2014/main" id="{B25A166E-32B6-434C-904F-AFBE5C0328F8}"/>
              </a:ext>
            </a:extLst>
          </p:cNvPr>
          <p:cNvSpPr/>
          <p:nvPr/>
        </p:nvSpPr>
        <p:spPr>
          <a:xfrm>
            <a:off x="2341049" y="4834175"/>
            <a:ext cx="1870596" cy="635000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noProof="1"/>
              <a:t>Quantum</a:t>
            </a: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Metrology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燕尾形 14">
            <a:extLst>
              <a:ext uri="{FF2B5EF4-FFF2-40B4-BE49-F238E27FC236}">
                <a16:creationId xmlns:a16="http://schemas.microsoft.com/office/drawing/2014/main" id="{BEAAAD42-E8CF-C540-A189-8E0A580E9C7D}"/>
              </a:ext>
            </a:extLst>
          </p:cNvPr>
          <p:cNvSpPr/>
          <p:nvPr/>
        </p:nvSpPr>
        <p:spPr>
          <a:xfrm>
            <a:off x="4046582" y="4834175"/>
            <a:ext cx="2049418" cy="635000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noProof="1"/>
              <a:t>Quantum Foundation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5A312DB-3F1D-FF4E-885C-C1C019454E12}"/>
              </a:ext>
            </a:extLst>
          </p:cNvPr>
          <p:cNvSpPr/>
          <p:nvPr/>
        </p:nvSpPr>
        <p:spPr>
          <a:xfrm>
            <a:off x="5812919" y="2302338"/>
            <a:ext cx="627063" cy="22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E7D5AEB-D7CB-A446-97BB-E1C6641362AE}"/>
              </a:ext>
            </a:extLst>
          </p:cNvPr>
          <p:cNvSpPr/>
          <p:nvPr/>
        </p:nvSpPr>
        <p:spPr>
          <a:xfrm>
            <a:off x="87996" y="5968484"/>
            <a:ext cx="7278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C.-Y. Lu, Y. Cao, C.-Z. Peng &amp; J.-W. Pan, RMP 94, 035001</a:t>
            </a:r>
            <a:r>
              <a:rPr lang="da-DK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  <a:sym typeface="Times New Roman" pitchFamily="18" charset="0"/>
              </a:rPr>
              <a:t> (2022)</a:t>
            </a:r>
            <a:endParaRPr lang="zh-CN" altLang="en-US" dirty="0">
              <a:solidFill>
                <a:prstClr val="black"/>
              </a:solidFill>
              <a:latin typeface="Comic Sans MS" panose="030F0902030302020204" pitchFamily="66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矩形 36">
            <a:extLst>
              <a:ext uri="{FF2B5EF4-FFF2-40B4-BE49-F238E27FC236}">
                <a16:creationId xmlns:a16="http://schemas.microsoft.com/office/drawing/2014/main" id="{8C6DB12E-3389-DAE0-4FC6-EDD1ACE60E43}"/>
              </a:ext>
            </a:extLst>
          </p:cNvPr>
          <p:cNvSpPr/>
          <p:nvPr/>
        </p:nvSpPr>
        <p:spPr>
          <a:xfrm>
            <a:off x="5596167" y="6485505"/>
            <a:ext cx="7278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Rideout</a:t>
            </a:r>
            <a:r>
              <a:rPr lang="zh-CN" altLang="en-US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et</a:t>
            </a:r>
            <a:r>
              <a:rPr lang="zh-CN" altLang="en-US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al., Class.</a:t>
            </a:r>
            <a:r>
              <a:rPr lang="zh-CN" altLang="en-US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Quantum</a:t>
            </a:r>
            <a:r>
              <a:rPr lang="zh-CN" altLang="en-US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Grav.</a:t>
            </a:r>
            <a:r>
              <a:rPr lang="zh-CN" altLang="en-US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29, 224011</a:t>
            </a:r>
            <a:r>
              <a:rPr lang="da-DK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  <a:sym typeface="Times New Roman" pitchFamily="18" charset="0"/>
              </a:rPr>
              <a:t> (20</a:t>
            </a:r>
            <a:r>
              <a:rPr lang="en-US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  <a:sym typeface="Times New Roman" pitchFamily="18" charset="0"/>
              </a:rPr>
              <a:t>1</a:t>
            </a:r>
            <a:r>
              <a:rPr lang="da-DK" altLang="zh-CN" dirty="0">
                <a:solidFill>
                  <a:prstClr val="black"/>
                </a:solidFill>
                <a:latin typeface="Comic Sans MS" panose="030F0902030302020204" pitchFamily="66" charset="0"/>
                <a:ea typeface="微软雅黑" panose="020B0503020204020204" pitchFamily="34" charset="-122"/>
                <a:cs typeface="Calibri" panose="020F0502020204030204" pitchFamily="34" charset="0"/>
                <a:sym typeface="Times New Roman" pitchFamily="18" charset="0"/>
              </a:rPr>
              <a:t>2)</a:t>
            </a:r>
            <a:endParaRPr lang="zh-CN" altLang="en-US" dirty="0">
              <a:solidFill>
                <a:prstClr val="black"/>
              </a:solidFill>
              <a:latin typeface="Comic Sans MS" panose="030F0902030302020204" pitchFamily="66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Calibri"/>
        <a:ea typeface="微软雅黑"/>
        <a:cs typeface="Segoe Print"/>
      </a:majorFont>
      <a:minorFont>
        <a:latin typeface="Times New Roman"/>
        <a:ea typeface="微软雅黑"/>
        <a:cs typeface="Segoe Pri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Times New Roman"/>
        <a:ea typeface="微软雅黑"/>
        <a:cs typeface="Segoe Print"/>
      </a:majorFont>
      <a:minorFont>
        <a:latin typeface="Times New Roman"/>
        <a:ea typeface="微软雅黑"/>
        <a:cs typeface="Segoe Pri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Times New Roman"/>
        <a:ea typeface="微软雅黑"/>
        <a:cs typeface="Segoe Print"/>
      </a:majorFont>
      <a:minorFont>
        <a:latin typeface="Times New Roman"/>
        <a:ea typeface="微软雅黑"/>
        <a:cs typeface="Segoe Pri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Times New Roman"/>
        <a:ea typeface="微软雅黑"/>
        <a:cs typeface="Segoe Print"/>
      </a:majorFont>
      <a:minorFont>
        <a:latin typeface="Times New Roman"/>
        <a:ea typeface="微软雅黑"/>
        <a:cs typeface="Segoe Pri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Times New Roman"/>
        <a:ea typeface="微软雅黑"/>
        <a:cs typeface="Segoe Print"/>
      </a:majorFont>
      <a:minorFont>
        <a:latin typeface="Times New Roman"/>
        <a:ea typeface="微软雅黑"/>
        <a:cs typeface="Segoe Pri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Times New Roman"/>
        <a:ea typeface="微软雅黑"/>
        <a:cs typeface="Segoe Print"/>
      </a:majorFont>
      <a:minorFont>
        <a:latin typeface="Times New Roman"/>
        <a:ea typeface="微软雅黑"/>
        <a:cs typeface="Segoe Pri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Times New Roman"/>
        <a:ea typeface="微软雅黑"/>
        <a:cs typeface="Segoe Print"/>
      </a:majorFont>
      <a:minorFont>
        <a:latin typeface="Times New Roman"/>
        <a:ea typeface="微软雅黑"/>
        <a:cs typeface="Segoe Pri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Segoe Print"/>
        <a:cs typeface="Segoe Print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Segoe Print"/>
        <a:cs typeface="Segoe Print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Segoe Print"/>
        <a:cs typeface="Segoe Print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Segoe Print"/>
        <a:cs typeface="Segoe Print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10787</TotalTime>
  <Words>1383</Words>
  <Application>Microsoft Macintosh PowerPoint</Application>
  <PresentationFormat>Widescreen</PresentationFormat>
  <Paragraphs>202</Paragraphs>
  <Slides>19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.SF NS</vt:lpstr>
      <vt:lpstr>等线</vt:lpstr>
      <vt:lpstr>微软雅黑</vt:lpstr>
      <vt:lpstr>微软雅黑 Light</vt:lpstr>
      <vt:lpstr>Arial</vt:lpstr>
      <vt:lpstr>Calibri</vt:lpstr>
      <vt:lpstr>Cambria Math</vt:lpstr>
      <vt:lpstr>Comic Sans MS</vt:lpstr>
      <vt:lpstr>Times New Roman</vt:lpstr>
      <vt:lpstr>Wingdings</vt:lpstr>
      <vt:lpstr>Wingdings 2</vt:lpstr>
      <vt:lpstr>Wingdings 3</vt:lpstr>
      <vt:lpstr>1_Office 主题​​</vt:lpstr>
      <vt:lpstr>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Visio</vt:lpstr>
      <vt:lpstr>AxGlyph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eidos</dc:creator>
  <cp:lastModifiedBy>Hwaipy Li</cp:lastModifiedBy>
  <cp:revision>718</cp:revision>
  <cp:lastPrinted>2019-05-06T15:30:00Z</cp:lastPrinted>
  <dcterms:created xsi:type="dcterms:W3CDTF">2018-02-18T13:17:00Z</dcterms:created>
  <dcterms:modified xsi:type="dcterms:W3CDTF">2025-07-08T08:56:30Z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BB8D13AB49EB4ADC841F94824769C19E</vt:lpwstr>
  </property>
</Properties>
</file>