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64" r:id="rId3"/>
    <p:sldId id="259" r:id="rId4"/>
    <p:sldId id="265" r:id="rId5"/>
    <p:sldId id="266" r:id="rId6"/>
    <p:sldId id="269" r:id="rId7"/>
    <p:sldId id="268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64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8478E-058E-427B-B616-1905F9720D37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F351C-0D20-4109-B552-65CFBE078A6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8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F351C-0D20-4109-B552-65CFBE078A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62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F351C-0D20-4109-B552-65CFBE078A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7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E4278C-3D30-431B-BD79-0EAB46649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A06DC1-D7F0-4CA2-BDE0-B11393C66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0B2725-71C5-4A09-A632-A90D5086A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4CEF05-A28B-4339-8DB1-933152FD7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E8FC99-27EB-488C-8830-271BD5F3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2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BAAFF1-F33C-4C4C-BD35-0CAE75501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E041E67-96E0-497B-92E9-629E4045F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4EE683-1554-4024-8FB3-837ACAA38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F0668B-72C7-4420-A2C6-B92A649C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CAB393-0CBA-4E1A-B926-5291BD1B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31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BDE4AF4-166B-4225-AF87-443922100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D81CA7F-8FD4-4919-9AAA-5CD44B193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ABF4F0-D32E-40F0-8E69-53B8752E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D7F428-DA4D-48A4-B5B9-6C097EEC9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66FC8E-CDCE-4348-B8BF-EF93D598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6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257AA8-8631-4BE6-B4BF-8D3B5B145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218D58-E190-45D0-A6F3-CBFF05951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995F5F-575F-4347-AECB-E2521D255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1ED18E-E358-4C0E-84E2-761E29C03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F0DA03-C7D1-48EC-AA19-8564B804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0BA0A8-A17C-47AA-859A-4BBBBA08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F65BEF-9EE2-47FE-BAAE-998B5C3D2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C68054-AF8B-4107-B989-81B486EB8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09ACFB-AB49-464F-9F18-4050716F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8C3744-C39D-40DE-93AE-00EB3F50D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443C25-20B9-4F1D-B47C-49F41E14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56EEFB-C543-4933-9D55-56780D2ED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3DDC02-BA4D-45DD-933F-5ED3280A5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2BF158-A27E-498D-AAA8-92ABB8BFD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879567-B4CC-48EF-9792-62A21BCDE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294C98-810D-4728-BF1E-D57A32A6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3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17B5A1-6328-4912-AB7C-388B38A66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FFE7C5-81C4-4D86-989E-F179F7BC2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96A596-4F6B-4026-AB47-B346DB332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4BB45F-64F9-4F85-8A39-5FBB8BB1F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CF5C938-1871-4A17-839B-51D03FDF2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C856D85-74B4-4542-9960-CE54EA09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C2E631-DAD2-4A83-A2AF-140C4133C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580C49D-53F1-45DB-86B0-F02600DD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64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A86C2-C650-4BA6-98B8-93E59E976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BD18915-10CB-4C26-B369-6D4135A5A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030A0B9-CE0E-452E-A98B-7F8817CE0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C354B7-97AE-4F8B-B306-52532B00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9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0FEFA6-6992-4EE8-A30C-3E97DC80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C26EA2-D0A8-4863-8F41-90C0F1674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66030D-1FA0-4BD7-8CC2-13D7B54A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8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B1A9C-75A9-4F70-99FD-4D53B047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9F1235-9722-4DCA-9B8F-F2EFEF846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732A63F-A4A7-4B3A-9391-FCF264A09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4818AD-E660-4AA2-B83B-ED9AD232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6706F0-271A-4FB0-8B60-6D264EFD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CF6E58-F27E-4319-816C-D14167AB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80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D0FEF0-F1DC-4BBD-BAFA-C59967104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D3366A-D834-4966-BF3D-1816A2F9F1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31E737-8810-4EA4-898C-C1B27EF36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8A3ABC-DA83-4FD4-8BDF-043C7E4EB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919943-98B3-44E8-A49C-DB72BD675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BC06CA-6A8C-41AE-878D-AB980C3B8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2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8AC2A38-B2BF-4152-8C04-D7675711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D6BE91-EF04-40DD-982B-779D4288B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1650F7-FBCF-4F4E-A77F-0B3B8CFA5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3FA8-102B-4624-800B-7346B1D56F1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04EFC8-F264-4D68-AAFE-C2F2275F4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C1B2C1-B77C-4C8C-8CC4-779B4622EA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814B-FCC2-4202-AE14-DCBDA0368E8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97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8E05A-94F2-4285-BDC3-D14A0110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549"/>
          </a:xfrm>
        </p:spPr>
        <p:txBody>
          <a:bodyPr>
            <a:normAutofit/>
          </a:bodyPr>
          <a:lstStyle/>
          <a:p>
            <a:r>
              <a:rPr lang="fr-FR" sz="3000" dirty="0"/>
              <a:t>Démonstrateur pour le portage HW automatisé</a:t>
            </a:r>
            <a:endParaRPr lang="en-US" sz="3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2AD62C-DB2C-4060-AA00-3895F6156350}"/>
              </a:ext>
            </a:extLst>
          </p:cNvPr>
          <p:cNvSpPr/>
          <p:nvPr/>
        </p:nvSpPr>
        <p:spPr>
          <a:xfrm>
            <a:off x="6576726" y="676655"/>
            <a:ext cx="4327964" cy="37411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Dev </a:t>
            </a:r>
            <a:r>
              <a:rPr lang="fr-FR" dirty="0" err="1">
                <a:solidFill>
                  <a:schemeClr val="tx1"/>
                </a:solidFill>
              </a:rPr>
              <a:t>SW</a:t>
            </a:r>
            <a:r>
              <a:rPr lang="fr-FR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Adaptation lib pour </a:t>
            </a:r>
            <a:r>
              <a:rPr lang="fr-FR" dirty="0" err="1">
                <a:solidFill>
                  <a:schemeClr val="tx1"/>
                </a:solidFill>
              </a:rPr>
              <a:t>NN</a:t>
            </a:r>
            <a:r>
              <a:rPr lang="fr-FR" dirty="0">
                <a:solidFill>
                  <a:schemeClr val="tx1"/>
                </a:solidFill>
              </a:rPr>
              <a:t> choisi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Prise en compte des param HW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Entrainement avec dynamique réelle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Evaluation perf et </a:t>
            </a:r>
            <a:r>
              <a:rPr lang="fr-FR" dirty="0" err="1">
                <a:solidFill>
                  <a:schemeClr val="tx1"/>
                </a:solidFill>
              </a:rPr>
              <a:t>implémentatibilité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Dev passerelle </a:t>
            </a:r>
            <a:r>
              <a:rPr lang="fr-FR" dirty="0" err="1">
                <a:solidFill>
                  <a:schemeClr val="tx1"/>
                </a:solidFill>
              </a:rPr>
              <a:t>SW</a:t>
            </a:r>
            <a:r>
              <a:rPr lang="fr-FR" dirty="0">
                <a:solidFill>
                  <a:schemeClr val="tx1"/>
                </a:solidFill>
              </a:rPr>
              <a:t>/FW: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Lib </a:t>
            </a:r>
            <a:r>
              <a:rPr lang="fr-FR" dirty="0" err="1">
                <a:solidFill>
                  <a:schemeClr val="tx1"/>
                </a:solidFill>
              </a:rPr>
              <a:t>hdl</a:t>
            </a: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Script transfo </a:t>
            </a:r>
            <a:r>
              <a:rPr lang="fr-FR" dirty="0" err="1">
                <a:solidFill>
                  <a:schemeClr val="tx1"/>
                </a:solidFill>
              </a:rPr>
              <a:t>NN</a:t>
            </a:r>
            <a:r>
              <a:rPr lang="fr-FR" dirty="0">
                <a:solidFill>
                  <a:schemeClr val="tx1"/>
                </a:solidFill>
              </a:rPr>
              <a:t> -&gt; </a:t>
            </a:r>
            <a:r>
              <a:rPr lang="fr-FR" dirty="0" err="1">
                <a:solidFill>
                  <a:schemeClr val="tx1"/>
                </a:solidFill>
              </a:rPr>
              <a:t>rtl</a:t>
            </a: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Simulation </a:t>
            </a:r>
            <a:r>
              <a:rPr lang="fr-FR" dirty="0" err="1">
                <a:solidFill>
                  <a:schemeClr val="tx1"/>
                </a:solidFill>
              </a:rPr>
              <a:t>netlist</a:t>
            </a:r>
            <a:r>
              <a:rPr lang="fr-FR" dirty="0">
                <a:solidFill>
                  <a:schemeClr val="tx1"/>
                </a:solidFill>
              </a:rPr>
              <a:t> -&gt; validation perf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Synthèse -&gt; valider </a:t>
            </a:r>
            <a:r>
              <a:rPr lang="fr-FR" dirty="0" err="1">
                <a:solidFill>
                  <a:schemeClr val="tx1"/>
                </a:solidFill>
              </a:rPr>
              <a:t>estim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resources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Dev FW fixe: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Choix cible &amp; host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tx1"/>
                </a:solidFill>
              </a:rPr>
              <a:t>DAQ</a:t>
            </a:r>
            <a:r>
              <a:rPr lang="fr-FR" dirty="0">
                <a:solidFill>
                  <a:schemeClr val="tx1"/>
                </a:solidFill>
              </a:rPr>
              <a:t> drivers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D9D06F-9EA2-4192-81F2-0E7DCB922A6F}"/>
              </a:ext>
            </a:extLst>
          </p:cNvPr>
          <p:cNvSpPr/>
          <p:nvPr/>
        </p:nvSpPr>
        <p:spPr>
          <a:xfrm>
            <a:off x="8800631" y="4787530"/>
            <a:ext cx="799012" cy="605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FPGA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E441BD-105B-4F71-B541-E2B6DA4E0283}"/>
              </a:ext>
            </a:extLst>
          </p:cNvPr>
          <p:cNvSpPr/>
          <p:nvPr/>
        </p:nvSpPr>
        <p:spPr>
          <a:xfrm>
            <a:off x="2307719" y="3308029"/>
            <a:ext cx="1524276" cy="605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Neural Network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531D4A-B4F5-4232-97D1-6E0F6437CBBA}"/>
              </a:ext>
            </a:extLst>
          </p:cNvPr>
          <p:cNvSpPr/>
          <p:nvPr/>
        </p:nvSpPr>
        <p:spPr>
          <a:xfrm>
            <a:off x="1870662" y="1049613"/>
            <a:ext cx="1524277" cy="1012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Topology and parameters definition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E55A07-DD0C-4D60-97D0-B3D459EE7A4E}"/>
              </a:ext>
            </a:extLst>
          </p:cNvPr>
          <p:cNvSpPr/>
          <p:nvPr/>
        </p:nvSpPr>
        <p:spPr>
          <a:xfrm>
            <a:off x="85641" y="1049773"/>
            <a:ext cx="1138921" cy="5377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Scientific Data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91DB01-8ACE-4C6D-A95C-15913E7582B1}"/>
              </a:ext>
            </a:extLst>
          </p:cNvPr>
          <p:cNvSpPr/>
          <p:nvPr/>
        </p:nvSpPr>
        <p:spPr>
          <a:xfrm>
            <a:off x="9933488" y="4787530"/>
            <a:ext cx="1215936" cy="60524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DAQ</a:t>
            </a:r>
            <a:r>
              <a:rPr lang="en-US" dirty="0"/>
              <a:t> Drivers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DC125C-A705-487D-9453-AB14063F4AD9}"/>
              </a:ext>
            </a:extLst>
          </p:cNvPr>
          <p:cNvSpPr/>
          <p:nvPr/>
        </p:nvSpPr>
        <p:spPr>
          <a:xfrm>
            <a:off x="2024883" y="2405032"/>
            <a:ext cx="1524276" cy="6052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Software training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378C55-FFA3-4998-A7D1-4A335888693C}"/>
              </a:ext>
            </a:extLst>
          </p:cNvPr>
          <p:cNvSpPr/>
          <p:nvPr/>
        </p:nvSpPr>
        <p:spPr>
          <a:xfrm>
            <a:off x="2985642" y="4440378"/>
            <a:ext cx="1429989" cy="605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Performance evaluation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A233D7-49C6-4335-8118-E549D9D8BEEB}"/>
              </a:ext>
            </a:extLst>
          </p:cNvPr>
          <p:cNvSpPr/>
          <p:nvPr/>
        </p:nvSpPr>
        <p:spPr>
          <a:xfrm>
            <a:off x="10589910" y="3858464"/>
            <a:ext cx="1356027" cy="59218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Host Architecture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560690-F4FE-4392-A8C0-EA055390AF18}"/>
              </a:ext>
            </a:extLst>
          </p:cNvPr>
          <p:cNvSpPr/>
          <p:nvPr/>
        </p:nvSpPr>
        <p:spPr>
          <a:xfrm>
            <a:off x="10190635" y="5797311"/>
            <a:ext cx="1499503" cy="605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Efficiency measurement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B01956-E183-4163-9289-054CB6CE9DFF}"/>
              </a:ext>
            </a:extLst>
          </p:cNvPr>
          <p:cNvSpPr/>
          <p:nvPr/>
        </p:nvSpPr>
        <p:spPr>
          <a:xfrm>
            <a:off x="2895528" y="5339775"/>
            <a:ext cx="1743832" cy="605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Implementation feasibility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7E8464-19DE-47D7-9B53-51803BB83A09}"/>
              </a:ext>
            </a:extLst>
          </p:cNvPr>
          <p:cNvSpPr/>
          <p:nvPr/>
        </p:nvSpPr>
        <p:spPr>
          <a:xfrm>
            <a:off x="5247328" y="4796242"/>
            <a:ext cx="1215936" cy="60524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Netlist Simulation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F6ECE0-A831-4623-AE77-D6A3CE493F9A}"/>
              </a:ext>
            </a:extLst>
          </p:cNvPr>
          <p:cNvSpPr/>
          <p:nvPr/>
        </p:nvSpPr>
        <p:spPr>
          <a:xfrm>
            <a:off x="6777106" y="4787530"/>
            <a:ext cx="1702941" cy="60524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Synthesis &amp; Implementation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FAF00B-2F1E-49AE-A700-81B85836E06B}"/>
              </a:ext>
            </a:extLst>
          </p:cNvPr>
          <p:cNvSpPr/>
          <p:nvPr/>
        </p:nvSpPr>
        <p:spPr>
          <a:xfrm>
            <a:off x="4729473" y="3586735"/>
            <a:ext cx="1215936" cy="60524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Rtl</a:t>
            </a:r>
            <a:r>
              <a:rPr lang="en-US" dirty="0"/>
              <a:t> generation</a:t>
            </a:r>
          </a:p>
        </p:txBody>
      </p:sp>
      <p:cxnSp>
        <p:nvCxnSpPr>
          <p:cNvPr id="20" name="Connecteur : en arc 19">
            <a:extLst>
              <a:ext uri="{FF2B5EF4-FFF2-40B4-BE49-F238E27FC236}">
                <a16:creationId xmlns:a16="http://schemas.microsoft.com/office/drawing/2014/main" id="{A701646F-2BCB-4D0E-856E-35EB786E5A52}"/>
              </a:ext>
            </a:extLst>
          </p:cNvPr>
          <p:cNvCxnSpPr>
            <a:cxnSpLocks/>
            <a:stCxn id="8" idx="3"/>
            <a:endCxn id="19" idx="1"/>
          </p:cNvCxnSpPr>
          <p:nvPr/>
        </p:nvCxnSpPr>
        <p:spPr>
          <a:xfrm>
            <a:off x="3831995" y="3610653"/>
            <a:ext cx="897478" cy="27870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 : en arc 20">
            <a:extLst>
              <a:ext uri="{FF2B5EF4-FFF2-40B4-BE49-F238E27FC236}">
                <a16:creationId xmlns:a16="http://schemas.microsoft.com/office/drawing/2014/main" id="{97B1B1A0-6CBC-4D69-8F53-CCC69E3BBDE8}"/>
              </a:ext>
            </a:extLst>
          </p:cNvPr>
          <p:cNvCxnSpPr>
            <a:cxnSpLocks/>
            <a:stCxn id="19" idx="2"/>
            <a:endCxn id="17" idx="0"/>
          </p:cNvCxnSpPr>
          <p:nvPr/>
        </p:nvCxnSpPr>
        <p:spPr>
          <a:xfrm rot="16200000" flipH="1">
            <a:off x="5294239" y="4235184"/>
            <a:ext cx="604259" cy="51785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 : en arc 21">
            <a:extLst>
              <a:ext uri="{FF2B5EF4-FFF2-40B4-BE49-F238E27FC236}">
                <a16:creationId xmlns:a16="http://schemas.microsoft.com/office/drawing/2014/main" id="{112BAF26-062E-4CF8-9B2F-7D285BA32CE5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 rot="16200000" flipH="1">
            <a:off x="2538387" y="2156397"/>
            <a:ext cx="343049" cy="15422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 : en arc 22">
            <a:extLst>
              <a:ext uri="{FF2B5EF4-FFF2-40B4-BE49-F238E27FC236}">
                <a16:creationId xmlns:a16="http://schemas.microsoft.com/office/drawing/2014/main" id="{2BD9C3DC-9097-4E80-A2BF-0D483C7D80AB}"/>
              </a:ext>
            </a:extLst>
          </p:cNvPr>
          <p:cNvCxnSpPr>
            <a:cxnSpLocks/>
            <a:stCxn id="10" idx="3"/>
            <a:endCxn id="9" idx="1"/>
          </p:cNvCxnSpPr>
          <p:nvPr/>
        </p:nvCxnSpPr>
        <p:spPr>
          <a:xfrm>
            <a:off x="1224562" y="1318651"/>
            <a:ext cx="646100" cy="23714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rc 23">
            <a:extLst>
              <a:ext uri="{FF2B5EF4-FFF2-40B4-BE49-F238E27FC236}">
                <a16:creationId xmlns:a16="http://schemas.microsoft.com/office/drawing/2014/main" id="{22FFEC58-09C5-4A7E-9EBA-A34310B3AA74}"/>
              </a:ext>
            </a:extLst>
          </p:cNvPr>
          <p:cNvCxnSpPr>
            <a:stCxn id="10" idx="3"/>
            <a:endCxn id="12" idx="1"/>
          </p:cNvCxnSpPr>
          <p:nvPr/>
        </p:nvCxnSpPr>
        <p:spPr>
          <a:xfrm>
            <a:off x="1224562" y="1318651"/>
            <a:ext cx="800321" cy="138900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 : en arc 24">
            <a:extLst>
              <a:ext uri="{FF2B5EF4-FFF2-40B4-BE49-F238E27FC236}">
                <a16:creationId xmlns:a16="http://schemas.microsoft.com/office/drawing/2014/main" id="{F39FE80C-5B15-422F-BA36-7B4E8731014C}"/>
              </a:ext>
            </a:extLst>
          </p:cNvPr>
          <p:cNvCxnSpPr>
            <a:cxnSpLocks/>
            <a:stCxn id="12" idx="2"/>
            <a:endCxn id="8" idx="0"/>
          </p:cNvCxnSpPr>
          <p:nvPr/>
        </p:nvCxnSpPr>
        <p:spPr>
          <a:xfrm rot="16200000" flipH="1">
            <a:off x="2779565" y="3017736"/>
            <a:ext cx="297749" cy="28283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 : en arc 25">
            <a:extLst>
              <a:ext uri="{FF2B5EF4-FFF2-40B4-BE49-F238E27FC236}">
                <a16:creationId xmlns:a16="http://schemas.microsoft.com/office/drawing/2014/main" id="{77C3AFE5-9816-4955-98B8-1B528A5C57DA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>
          <a:xfrm rot="16200000" flipH="1">
            <a:off x="3121697" y="3861437"/>
            <a:ext cx="527101" cy="63078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 : en arc 26">
            <a:extLst>
              <a:ext uri="{FF2B5EF4-FFF2-40B4-BE49-F238E27FC236}">
                <a16:creationId xmlns:a16="http://schemas.microsoft.com/office/drawing/2014/main" id="{6818EC36-3F7D-4155-B928-6F278DA1AA91}"/>
              </a:ext>
            </a:extLst>
          </p:cNvPr>
          <p:cNvCxnSpPr>
            <a:cxnSpLocks/>
            <a:stCxn id="18" idx="2"/>
            <a:endCxn id="16" idx="3"/>
          </p:cNvCxnSpPr>
          <p:nvPr/>
        </p:nvCxnSpPr>
        <p:spPr>
          <a:xfrm rot="5400000">
            <a:off x="6009159" y="4022980"/>
            <a:ext cx="249621" cy="298921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84FE13C2-9D30-4824-87AB-F9366EE10B45}"/>
              </a:ext>
            </a:extLst>
          </p:cNvPr>
          <p:cNvSpPr/>
          <p:nvPr/>
        </p:nvSpPr>
        <p:spPr>
          <a:xfrm>
            <a:off x="7524619" y="5645999"/>
            <a:ext cx="1501481" cy="6052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FPGA related software</a:t>
            </a:r>
          </a:p>
        </p:txBody>
      </p:sp>
      <p:cxnSp>
        <p:nvCxnSpPr>
          <p:cNvPr id="29" name="Connecteur : en arc 28">
            <a:extLst>
              <a:ext uri="{FF2B5EF4-FFF2-40B4-BE49-F238E27FC236}">
                <a16:creationId xmlns:a16="http://schemas.microsoft.com/office/drawing/2014/main" id="{02BD743F-78E1-4616-91B5-13A898FF3BA0}"/>
              </a:ext>
            </a:extLst>
          </p:cNvPr>
          <p:cNvCxnSpPr>
            <a:stCxn id="17" idx="3"/>
            <a:endCxn id="18" idx="1"/>
          </p:cNvCxnSpPr>
          <p:nvPr/>
        </p:nvCxnSpPr>
        <p:spPr>
          <a:xfrm flipV="1">
            <a:off x="6463264" y="5090154"/>
            <a:ext cx="313842" cy="87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 : en arc 29">
            <a:extLst>
              <a:ext uri="{FF2B5EF4-FFF2-40B4-BE49-F238E27FC236}">
                <a16:creationId xmlns:a16="http://schemas.microsoft.com/office/drawing/2014/main" id="{2BDE934C-7395-432E-B5AD-229EFFFAF0A3}"/>
              </a:ext>
            </a:extLst>
          </p:cNvPr>
          <p:cNvCxnSpPr>
            <a:cxnSpLocks/>
            <a:stCxn id="18" idx="3"/>
            <a:endCxn id="7" idx="1"/>
          </p:cNvCxnSpPr>
          <p:nvPr/>
        </p:nvCxnSpPr>
        <p:spPr>
          <a:xfrm>
            <a:off x="8480047" y="5090154"/>
            <a:ext cx="320584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 : en arc 30">
            <a:extLst>
              <a:ext uri="{FF2B5EF4-FFF2-40B4-BE49-F238E27FC236}">
                <a16:creationId xmlns:a16="http://schemas.microsoft.com/office/drawing/2014/main" id="{89447435-18B5-46BE-A4A1-7FC3AB55F2B9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>
            <a:off x="9599643" y="5090154"/>
            <a:ext cx="333845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 : en arc 31">
            <a:extLst>
              <a:ext uri="{FF2B5EF4-FFF2-40B4-BE49-F238E27FC236}">
                <a16:creationId xmlns:a16="http://schemas.microsoft.com/office/drawing/2014/main" id="{27FF5B50-58C9-4727-B46C-B4A0097A36C7}"/>
              </a:ext>
            </a:extLst>
          </p:cNvPr>
          <p:cNvCxnSpPr>
            <a:cxnSpLocks/>
            <a:stCxn id="28" idx="1"/>
            <a:endCxn id="17" idx="2"/>
          </p:cNvCxnSpPr>
          <p:nvPr/>
        </p:nvCxnSpPr>
        <p:spPr>
          <a:xfrm rot="10800000">
            <a:off x="5855297" y="5401491"/>
            <a:ext cx="1669323" cy="54713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 : en arc 32">
            <a:extLst>
              <a:ext uri="{FF2B5EF4-FFF2-40B4-BE49-F238E27FC236}">
                <a16:creationId xmlns:a16="http://schemas.microsoft.com/office/drawing/2014/main" id="{ECC09661-2CA7-41FE-8871-557835A9287A}"/>
              </a:ext>
            </a:extLst>
          </p:cNvPr>
          <p:cNvCxnSpPr>
            <a:stCxn id="28" idx="3"/>
            <a:endCxn id="11" idx="2"/>
          </p:cNvCxnSpPr>
          <p:nvPr/>
        </p:nvCxnSpPr>
        <p:spPr>
          <a:xfrm flipV="1">
            <a:off x="9026100" y="5392778"/>
            <a:ext cx="1515356" cy="55584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 : en arc 33">
            <a:extLst>
              <a:ext uri="{FF2B5EF4-FFF2-40B4-BE49-F238E27FC236}">
                <a16:creationId xmlns:a16="http://schemas.microsoft.com/office/drawing/2014/main" id="{7FC866E7-1FE6-4808-A2FC-17C87C1CB120}"/>
              </a:ext>
            </a:extLst>
          </p:cNvPr>
          <p:cNvCxnSpPr>
            <a:stCxn id="14" idx="1"/>
            <a:endCxn id="7" idx="0"/>
          </p:cNvCxnSpPr>
          <p:nvPr/>
        </p:nvCxnSpPr>
        <p:spPr>
          <a:xfrm rot="10800000" flipV="1">
            <a:off x="9200138" y="4154556"/>
            <a:ext cx="1389773" cy="63297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 : en arc 34">
            <a:extLst>
              <a:ext uri="{FF2B5EF4-FFF2-40B4-BE49-F238E27FC236}">
                <a16:creationId xmlns:a16="http://schemas.microsoft.com/office/drawing/2014/main" id="{3B7B9839-CBCA-4480-A9B1-D25E9779A47A}"/>
              </a:ext>
            </a:extLst>
          </p:cNvPr>
          <p:cNvCxnSpPr>
            <a:stCxn id="14" idx="2"/>
            <a:endCxn id="11" idx="0"/>
          </p:cNvCxnSpPr>
          <p:nvPr/>
        </p:nvCxnSpPr>
        <p:spPr>
          <a:xfrm rot="5400000">
            <a:off x="10736249" y="4255854"/>
            <a:ext cx="336883" cy="72646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 : en arc 47">
            <a:extLst>
              <a:ext uri="{FF2B5EF4-FFF2-40B4-BE49-F238E27FC236}">
                <a16:creationId xmlns:a16="http://schemas.microsoft.com/office/drawing/2014/main" id="{A38A44C4-F47E-4E84-8D2F-D698FF6D1C1D}"/>
              </a:ext>
            </a:extLst>
          </p:cNvPr>
          <p:cNvCxnSpPr>
            <a:cxnSpLocks/>
            <a:stCxn id="28" idx="3"/>
            <a:endCxn id="15" idx="1"/>
          </p:cNvCxnSpPr>
          <p:nvPr/>
        </p:nvCxnSpPr>
        <p:spPr>
          <a:xfrm>
            <a:off x="9026100" y="5948623"/>
            <a:ext cx="1164535" cy="15131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513B9F26-F504-4DA0-B496-43DC95493CDD}"/>
              </a:ext>
            </a:extLst>
          </p:cNvPr>
          <p:cNvSpPr/>
          <p:nvPr/>
        </p:nvSpPr>
        <p:spPr>
          <a:xfrm>
            <a:off x="5007307" y="2613913"/>
            <a:ext cx="1215936" cy="60524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HDL Lib</a:t>
            </a:r>
          </a:p>
        </p:txBody>
      </p:sp>
      <p:cxnSp>
        <p:nvCxnSpPr>
          <p:cNvPr id="54" name="Connecteur : en arc 53">
            <a:extLst>
              <a:ext uri="{FF2B5EF4-FFF2-40B4-BE49-F238E27FC236}">
                <a16:creationId xmlns:a16="http://schemas.microsoft.com/office/drawing/2014/main" id="{055A3EBD-A75D-45D8-B7FE-5B3199090AFF}"/>
              </a:ext>
            </a:extLst>
          </p:cNvPr>
          <p:cNvCxnSpPr>
            <a:cxnSpLocks/>
            <a:stCxn id="53" idx="2"/>
            <a:endCxn id="19" idx="0"/>
          </p:cNvCxnSpPr>
          <p:nvPr/>
        </p:nvCxnSpPr>
        <p:spPr>
          <a:xfrm rot="5400000">
            <a:off x="5292571" y="3264031"/>
            <a:ext cx="367574" cy="27783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 : en arc 68">
            <a:extLst>
              <a:ext uri="{FF2B5EF4-FFF2-40B4-BE49-F238E27FC236}">
                <a16:creationId xmlns:a16="http://schemas.microsoft.com/office/drawing/2014/main" id="{8E489BEE-1E0C-41C0-8199-102441F8C8AF}"/>
              </a:ext>
            </a:extLst>
          </p:cNvPr>
          <p:cNvCxnSpPr>
            <a:cxnSpLocks/>
            <a:stCxn id="17" idx="1"/>
            <a:endCxn id="13" idx="3"/>
          </p:cNvCxnSpPr>
          <p:nvPr/>
        </p:nvCxnSpPr>
        <p:spPr>
          <a:xfrm rot="10800000">
            <a:off x="4415632" y="4743002"/>
            <a:ext cx="831697" cy="35586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 : en arc 37">
            <a:extLst>
              <a:ext uri="{FF2B5EF4-FFF2-40B4-BE49-F238E27FC236}">
                <a16:creationId xmlns:a16="http://schemas.microsoft.com/office/drawing/2014/main" id="{6800C52F-13EA-4950-B27C-B518389F3235}"/>
              </a:ext>
            </a:extLst>
          </p:cNvPr>
          <p:cNvCxnSpPr>
            <a:cxnSpLocks/>
            <a:stCxn id="16" idx="1"/>
            <a:endCxn id="12" idx="1"/>
          </p:cNvCxnSpPr>
          <p:nvPr/>
        </p:nvCxnSpPr>
        <p:spPr>
          <a:xfrm rot="10800000">
            <a:off x="2024884" y="2707657"/>
            <a:ext cx="870645" cy="2934743"/>
          </a:xfrm>
          <a:prstGeom prst="curvedConnector3">
            <a:avLst>
              <a:gd name="adj1" fmla="val 20127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 : en arc 43">
            <a:extLst>
              <a:ext uri="{FF2B5EF4-FFF2-40B4-BE49-F238E27FC236}">
                <a16:creationId xmlns:a16="http://schemas.microsoft.com/office/drawing/2014/main" id="{D4320F2B-3B9D-4C37-B5C8-B49CCACA0E3A}"/>
              </a:ext>
            </a:extLst>
          </p:cNvPr>
          <p:cNvCxnSpPr>
            <a:cxnSpLocks/>
            <a:stCxn id="12" idx="3"/>
            <a:endCxn id="9" idx="3"/>
          </p:cNvCxnSpPr>
          <p:nvPr/>
        </p:nvCxnSpPr>
        <p:spPr>
          <a:xfrm flipH="1" flipV="1">
            <a:off x="3394939" y="1555798"/>
            <a:ext cx="154220" cy="1151858"/>
          </a:xfrm>
          <a:prstGeom prst="curvedConnector3">
            <a:avLst>
              <a:gd name="adj1" fmla="val -14823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 : en arc 38">
            <a:extLst>
              <a:ext uri="{FF2B5EF4-FFF2-40B4-BE49-F238E27FC236}">
                <a16:creationId xmlns:a16="http://schemas.microsoft.com/office/drawing/2014/main" id="{1F7944C3-BEC5-43B2-9109-A9DA0603DF87}"/>
              </a:ext>
            </a:extLst>
          </p:cNvPr>
          <p:cNvCxnSpPr>
            <a:cxnSpLocks/>
            <a:stCxn id="16" idx="1"/>
            <a:endCxn id="19" idx="1"/>
          </p:cNvCxnSpPr>
          <p:nvPr/>
        </p:nvCxnSpPr>
        <p:spPr>
          <a:xfrm rot="10800000" flipH="1">
            <a:off x="2895527" y="3889359"/>
            <a:ext cx="1833945" cy="1753040"/>
          </a:xfrm>
          <a:prstGeom prst="curvedConnector3">
            <a:avLst>
              <a:gd name="adj1" fmla="val -124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02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11B4091-9499-4F52-BA5C-B0DC17C4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549"/>
          </a:xfrm>
        </p:spPr>
        <p:txBody>
          <a:bodyPr>
            <a:normAutofit/>
          </a:bodyPr>
          <a:lstStyle/>
          <a:p>
            <a:r>
              <a:rPr lang="fr-FR" sz="3000" dirty="0"/>
              <a:t>Library </a:t>
            </a:r>
            <a:r>
              <a:rPr lang="fr-FR" sz="3000" dirty="0" err="1"/>
              <a:t>HDL</a:t>
            </a:r>
            <a:r>
              <a:rPr lang="fr-FR" sz="3000" dirty="0"/>
              <a:t> - description des composants nécessaires</a:t>
            </a:r>
            <a:endParaRPr lang="en-US" sz="30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20E0964-A478-49DA-8F92-7FA7EBAAE8A4}"/>
              </a:ext>
            </a:extLst>
          </p:cNvPr>
          <p:cNvSpPr txBox="1"/>
          <p:nvPr/>
        </p:nvSpPr>
        <p:spPr>
          <a:xfrm>
            <a:off x="0" y="736856"/>
            <a:ext cx="508274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1" u="sng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TensorFlow description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	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x=layers.Conv1D(filters=</a:t>
            </a:r>
            <a:r>
              <a:rPr lang="en-US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16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sz="1400" b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kernel_size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8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)(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x=layers.MaxPool1D(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pool_size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x=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layers.Activation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(activation=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relu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x=layers.Conv1D(filters=</a:t>
            </a:r>
            <a:r>
              <a:rPr lang="en-US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32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sz="1400" b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kernel_size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x=layers.MaxPool1D(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pool_size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x=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layers.Activation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(activation=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relu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x=layers.Conv1D(filters=</a:t>
            </a:r>
            <a:r>
              <a:rPr lang="en-US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16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sz="1400" b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kernel_size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x=layers.MaxPool1D(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pool_size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)(x)</a:t>
            </a:r>
            <a:b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x=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layers.Activation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(activation=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relu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x=layers.Conv1D(filters=</a:t>
            </a:r>
            <a:r>
              <a:rPr lang="en-US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8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sz="1400" b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kernel_size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8</a:t>
            </a:r>
            <a:r>
              <a:rPr lang="en-US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x=layers.MaxPool1D(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pool_size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x=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layers.Activation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(activation=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relu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x=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layers.Flatten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()(x)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output=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layers.Dense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)(x)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E25727-88E9-4C32-919E-355D3AE78880}"/>
              </a:ext>
            </a:extLst>
          </p:cNvPr>
          <p:cNvSpPr/>
          <p:nvPr/>
        </p:nvSpPr>
        <p:spPr>
          <a:xfrm>
            <a:off x="5897880" y="1273629"/>
            <a:ext cx="6028509" cy="4931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Conv1D_Layer: GENERIC -&gt; </a:t>
            </a:r>
            <a:r>
              <a:rPr lang="en-US" dirty="0" err="1"/>
              <a:t>N_FILTERS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Parallel generic instantiation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472203-85FF-44EA-90A7-05A05CD02EEF}"/>
              </a:ext>
            </a:extLst>
          </p:cNvPr>
          <p:cNvSpPr/>
          <p:nvPr/>
        </p:nvSpPr>
        <p:spPr>
          <a:xfrm>
            <a:off x="6443254" y="2181498"/>
            <a:ext cx="4937760" cy="35400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Conv1D_Filter: GENERIC -&gt; </a:t>
            </a:r>
            <a:r>
              <a:rPr lang="en-US" dirty="0" err="1"/>
              <a:t>N_INPUTS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Parallel generic instantiation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CDEEC3-8032-4B44-9790-F386900750DB}"/>
              </a:ext>
            </a:extLst>
          </p:cNvPr>
          <p:cNvSpPr/>
          <p:nvPr/>
        </p:nvSpPr>
        <p:spPr>
          <a:xfrm>
            <a:off x="6964134" y="3122023"/>
            <a:ext cx="4046222" cy="21619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Kernel1D: GENERIC -&gt; </a:t>
            </a:r>
            <a:r>
              <a:rPr lang="en-US" dirty="0" err="1"/>
              <a:t>KER_SIZE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Chained generic instantiation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  <a:p>
            <a:r>
              <a:rPr lang="en-US" dirty="0"/>
              <a:t>    |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46C874-DF8A-4188-A33A-577BE9BB2B9D}"/>
              </a:ext>
            </a:extLst>
          </p:cNvPr>
          <p:cNvSpPr/>
          <p:nvPr/>
        </p:nvSpPr>
        <p:spPr>
          <a:xfrm>
            <a:off x="7515156" y="4085409"/>
            <a:ext cx="1158579" cy="40168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/>
              <a:t>DSP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575C2D-EA64-413D-A185-C659E14235FF}"/>
              </a:ext>
            </a:extLst>
          </p:cNvPr>
          <p:cNvSpPr/>
          <p:nvPr/>
        </p:nvSpPr>
        <p:spPr>
          <a:xfrm>
            <a:off x="7515155" y="4593228"/>
            <a:ext cx="1158580" cy="40168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Param reg</a:t>
            </a:r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FE2B75BC-BFC2-4729-8DD2-8E3589384DD1}"/>
              </a:ext>
            </a:extLst>
          </p:cNvPr>
          <p:cNvSpPr/>
          <p:nvPr/>
        </p:nvSpPr>
        <p:spPr>
          <a:xfrm>
            <a:off x="4257511" y="5148561"/>
            <a:ext cx="1634910" cy="425778"/>
          </a:xfrm>
          <a:prstGeom prst="rightArrow">
            <a:avLst>
              <a:gd name="adj1" fmla="val 73734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Data IN Bus</a:t>
            </a:r>
            <a:endParaRPr lang="en-US" dirty="0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26639873-7590-438C-B7A0-217C11C0F2D2}"/>
              </a:ext>
            </a:extLst>
          </p:cNvPr>
          <p:cNvSpPr/>
          <p:nvPr/>
        </p:nvSpPr>
        <p:spPr>
          <a:xfrm>
            <a:off x="4251278" y="4675439"/>
            <a:ext cx="1646601" cy="425778"/>
          </a:xfrm>
          <a:prstGeom prst="rightArrow">
            <a:avLst>
              <a:gd name="adj1" fmla="val 73734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Param Bus</a:t>
            </a:r>
            <a:endParaRPr lang="en-US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D2EC3D2-9C8B-4AAD-AE32-E1731CB52104}"/>
              </a:ext>
            </a:extLst>
          </p:cNvPr>
          <p:cNvSpPr txBox="1"/>
          <p:nvPr/>
        </p:nvSpPr>
        <p:spPr>
          <a:xfrm>
            <a:off x="3848809" y="6199105"/>
            <a:ext cx="311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Generic</a:t>
            </a:r>
            <a:r>
              <a:rPr lang="fr-FR" dirty="0"/>
              <a:t> layer interface</a:t>
            </a:r>
            <a:endParaRPr lang="en-US" dirty="0"/>
          </a:p>
        </p:txBody>
      </p:sp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ECF2C2A9-3AB7-461F-91AB-FB9B79588D0B}"/>
              </a:ext>
            </a:extLst>
          </p:cNvPr>
          <p:cNvSpPr/>
          <p:nvPr/>
        </p:nvSpPr>
        <p:spPr>
          <a:xfrm>
            <a:off x="4251278" y="4214582"/>
            <a:ext cx="1646600" cy="425778"/>
          </a:xfrm>
          <a:prstGeom prst="rightArrow">
            <a:avLst>
              <a:gd name="adj1" fmla="val 73734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Clk</a:t>
            </a:r>
            <a:r>
              <a:rPr lang="fr-FR" dirty="0"/>
              <a:t>, </a:t>
            </a:r>
            <a:r>
              <a:rPr lang="fr-FR" dirty="0" err="1"/>
              <a:t>Rst</a:t>
            </a:r>
            <a:r>
              <a:rPr lang="fr-FR" dirty="0"/>
              <a:t>,…</a:t>
            </a:r>
            <a:endParaRPr lang="en-US" dirty="0"/>
          </a:p>
        </p:txBody>
      </p:sp>
      <p:sp>
        <p:nvSpPr>
          <p:cNvPr id="19" name="Flèche : droite 18">
            <a:extLst>
              <a:ext uri="{FF2B5EF4-FFF2-40B4-BE49-F238E27FC236}">
                <a16:creationId xmlns:a16="http://schemas.microsoft.com/office/drawing/2014/main" id="{D514AEB4-30A2-457A-9144-18FA12C06D71}"/>
              </a:ext>
            </a:extLst>
          </p:cNvPr>
          <p:cNvSpPr/>
          <p:nvPr/>
        </p:nvSpPr>
        <p:spPr>
          <a:xfrm flipH="1">
            <a:off x="4245815" y="5656142"/>
            <a:ext cx="1646603" cy="425778"/>
          </a:xfrm>
          <a:prstGeom prst="rightArrow">
            <a:avLst>
              <a:gd name="adj1" fmla="val 73734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Data OUT 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67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B9CB7B9C-260D-4825-A624-F54BB5CD14A2}"/>
              </a:ext>
            </a:extLst>
          </p:cNvPr>
          <p:cNvSpPr/>
          <p:nvPr/>
        </p:nvSpPr>
        <p:spPr>
          <a:xfrm>
            <a:off x="2719819" y="1331554"/>
            <a:ext cx="1101636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17FC4E6-DE42-45CA-9824-32F20E2076AC}"/>
              </a:ext>
            </a:extLst>
          </p:cNvPr>
          <p:cNvSpPr/>
          <p:nvPr/>
        </p:nvSpPr>
        <p:spPr>
          <a:xfrm>
            <a:off x="2719819" y="2169754"/>
            <a:ext cx="1101636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5FA9651-8C92-469F-A078-319E3FECBADA}"/>
              </a:ext>
            </a:extLst>
          </p:cNvPr>
          <p:cNvSpPr/>
          <p:nvPr/>
        </p:nvSpPr>
        <p:spPr>
          <a:xfrm>
            <a:off x="2195130" y="1132651"/>
            <a:ext cx="2697477" cy="2713492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F0D063E-71AD-4879-B271-FA95684BF6A9}"/>
              </a:ext>
            </a:extLst>
          </p:cNvPr>
          <p:cNvSpPr/>
          <p:nvPr/>
        </p:nvSpPr>
        <p:spPr>
          <a:xfrm>
            <a:off x="2719819" y="3041307"/>
            <a:ext cx="1101636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BEA16B03-706D-4DEF-82C2-FF3F8917973A}"/>
              </a:ext>
            </a:extLst>
          </p:cNvPr>
          <p:cNvCxnSpPr>
            <a:cxnSpLocks/>
            <a:stCxn id="49" idx="3"/>
          </p:cNvCxnSpPr>
          <p:nvPr/>
        </p:nvCxnSpPr>
        <p:spPr>
          <a:xfrm>
            <a:off x="3821455" y="1643582"/>
            <a:ext cx="524688" cy="624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8BAA00AB-B640-479A-83E1-E940E5452484}"/>
              </a:ext>
            </a:extLst>
          </p:cNvPr>
          <p:cNvCxnSpPr>
            <a:cxnSpLocks/>
            <a:stCxn id="50" idx="3"/>
            <a:endCxn id="59" idx="1"/>
          </p:cNvCxnSpPr>
          <p:nvPr/>
        </p:nvCxnSpPr>
        <p:spPr>
          <a:xfrm>
            <a:off x="3821455" y="2481782"/>
            <a:ext cx="524689" cy="9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EA414C27-D297-4507-B66C-A086BB55CDEB}"/>
              </a:ext>
            </a:extLst>
          </p:cNvPr>
          <p:cNvCxnSpPr>
            <a:cxnSpLocks/>
            <a:stCxn id="54" idx="3"/>
          </p:cNvCxnSpPr>
          <p:nvPr/>
        </p:nvCxnSpPr>
        <p:spPr>
          <a:xfrm flipV="1">
            <a:off x="3821455" y="2793809"/>
            <a:ext cx="524688" cy="559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5A310038-3B3A-4C80-AF34-C25594C9E228}"/>
              </a:ext>
            </a:extLst>
          </p:cNvPr>
          <p:cNvSpPr/>
          <p:nvPr/>
        </p:nvSpPr>
        <p:spPr>
          <a:xfrm>
            <a:off x="4346144" y="1772732"/>
            <a:ext cx="359232" cy="14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</a:t>
            </a:r>
            <a:endParaRPr lang="en-US" dirty="0"/>
          </a:p>
        </p:txBody>
      </p: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D78985A5-7B63-4F52-8961-3A9317321880}"/>
              </a:ext>
            </a:extLst>
          </p:cNvPr>
          <p:cNvCxnSpPr>
            <a:cxnSpLocks/>
            <a:stCxn id="59" idx="3"/>
          </p:cNvCxnSpPr>
          <p:nvPr/>
        </p:nvCxnSpPr>
        <p:spPr>
          <a:xfrm>
            <a:off x="4705376" y="2491187"/>
            <a:ext cx="60446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861BD077-4D8A-40DD-AEE2-1107F0D0F86D}"/>
              </a:ext>
            </a:extLst>
          </p:cNvPr>
          <p:cNvCxnSpPr>
            <a:cxnSpLocks/>
          </p:cNvCxnSpPr>
          <p:nvPr/>
        </p:nvCxnSpPr>
        <p:spPr>
          <a:xfrm>
            <a:off x="2026399" y="1643582"/>
            <a:ext cx="674916" cy="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FD9ED6DB-6125-40B4-92C8-149D4781BE4E}"/>
              </a:ext>
            </a:extLst>
          </p:cNvPr>
          <p:cNvSpPr/>
          <p:nvPr/>
        </p:nvSpPr>
        <p:spPr>
          <a:xfrm>
            <a:off x="2719819" y="4159791"/>
            <a:ext cx="1101636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C2258BE-9AB7-404A-9E31-ED6235726D1A}"/>
              </a:ext>
            </a:extLst>
          </p:cNvPr>
          <p:cNvSpPr/>
          <p:nvPr/>
        </p:nvSpPr>
        <p:spPr>
          <a:xfrm>
            <a:off x="2719819" y="4997991"/>
            <a:ext cx="1101636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9743BB0-DA7E-4286-BE9C-6D8E4CF5DB17}"/>
              </a:ext>
            </a:extLst>
          </p:cNvPr>
          <p:cNvSpPr/>
          <p:nvPr/>
        </p:nvSpPr>
        <p:spPr>
          <a:xfrm>
            <a:off x="2195130" y="3960887"/>
            <a:ext cx="2697477" cy="2684967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736008D-230E-4D1E-8344-12E9C2630DA1}"/>
              </a:ext>
            </a:extLst>
          </p:cNvPr>
          <p:cNvSpPr/>
          <p:nvPr/>
        </p:nvSpPr>
        <p:spPr>
          <a:xfrm>
            <a:off x="2719819" y="5869544"/>
            <a:ext cx="1101636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D750027E-F0C3-4B4D-A0EA-D9386B52954E}"/>
              </a:ext>
            </a:extLst>
          </p:cNvPr>
          <p:cNvCxnSpPr>
            <a:cxnSpLocks/>
            <a:stCxn id="52" idx="3"/>
          </p:cNvCxnSpPr>
          <p:nvPr/>
        </p:nvCxnSpPr>
        <p:spPr>
          <a:xfrm>
            <a:off x="3821455" y="4471819"/>
            <a:ext cx="524688" cy="624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4A395AA4-54D9-4E91-BA33-BCFC37237ADF}"/>
              </a:ext>
            </a:extLst>
          </p:cNvPr>
          <p:cNvCxnSpPr>
            <a:cxnSpLocks/>
            <a:stCxn id="53" idx="3"/>
            <a:endCxn id="79" idx="1"/>
          </p:cNvCxnSpPr>
          <p:nvPr/>
        </p:nvCxnSpPr>
        <p:spPr>
          <a:xfrm>
            <a:off x="3821455" y="5310019"/>
            <a:ext cx="524689" cy="9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id="{51B54F50-A05F-43B9-9C80-003A06319888}"/>
              </a:ext>
            </a:extLst>
          </p:cNvPr>
          <p:cNvCxnSpPr>
            <a:cxnSpLocks/>
            <a:stCxn id="67" idx="3"/>
          </p:cNvCxnSpPr>
          <p:nvPr/>
        </p:nvCxnSpPr>
        <p:spPr>
          <a:xfrm flipV="1">
            <a:off x="3821455" y="5622046"/>
            <a:ext cx="524688" cy="559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8462AC31-35EF-49A5-AD0D-02B7F88BEB85}"/>
              </a:ext>
            </a:extLst>
          </p:cNvPr>
          <p:cNvSpPr/>
          <p:nvPr/>
        </p:nvSpPr>
        <p:spPr>
          <a:xfrm>
            <a:off x="4346144" y="4600969"/>
            <a:ext cx="359232" cy="14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</a:t>
            </a:r>
            <a:endParaRPr lang="en-US" dirty="0"/>
          </a:p>
        </p:txBody>
      </p: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088C7B5E-447E-496C-995B-8949BA7B5324}"/>
              </a:ext>
            </a:extLst>
          </p:cNvPr>
          <p:cNvCxnSpPr>
            <a:cxnSpLocks/>
            <a:stCxn id="79" idx="3"/>
          </p:cNvCxnSpPr>
          <p:nvPr/>
        </p:nvCxnSpPr>
        <p:spPr>
          <a:xfrm>
            <a:off x="4705376" y="5319424"/>
            <a:ext cx="60446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0D0E9223-0139-4C5C-B6E6-180138E7CF48}"/>
              </a:ext>
            </a:extLst>
          </p:cNvPr>
          <p:cNvCxnSpPr>
            <a:cxnSpLocks/>
          </p:cNvCxnSpPr>
          <p:nvPr/>
        </p:nvCxnSpPr>
        <p:spPr>
          <a:xfrm flipV="1">
            <a:off x="-1337286" y="4471820"/>
            <a:ext cx="4038601" cy="664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7A0F4E0B-F01A-4F26-B17F-7FBF644DF38C}"/>
              </a:ext>
            </a:extLst>
          </p:cNvPr>
          <p:cNvCxnSpPr/>
          <p:nvPr/>
        </p:nvCxnSpPr>
        <p:spPr>
          <a:xfrm>
            <a:off x="2026399" y="1643581"/>
            <a:ext cx="0" cy="282823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7EFD389D-3E1A-476B-A783-743A51CAD15F}"/>
              </a:ext>
            </a:extLst>
          </p:cNvPr>
          <p:cNvCxnSpPr>
            <a:cxnSpLocks/>
          </p:cNvCxnSpPr>
          <p:nvPr/>
        </p:nvCxnSpPr>
        <p:spPr>
          <a:xfrm>
            <a:off x="1688944" y="2481783"/>
            <a:ext cx="1009104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>
            <a:extLst>
              <a:ext uri="{FF2B5EF4-FFF2-40B4-BE49-F238E27FC236}">
                <a16:creationId xmlns:a16="http://schemas.microsoft.com/office/drawing/2014/main" id="{75DC5C7E-BF12-4D78-80F7-C81E5AA92FF6}"/>
              </a:ext>
            </a:extLst>
          </p:cNvPr>
          <p:cNvCxnSpPr>
            <a:cxnSpLocks/>
          </p:cNvCxnSpPr>
          <p:nvPr/>
        </p:nvCxnSpPr>
        <p:spPr>
          <a:xfrm flipV="1">
            <a:off x="-1337286" y="5310020"/>
            <a:ext cx="4035334" cy="9403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7B72A1B9-0F17-4AD1-B3F5-3FE9713FB0EE}"/>
              </a:ext>
            </a:extLst>
          </p:cNvPr>
          <p:cNvCxnSpPr/>
          <p:nvPr/>
        </p:nvCxnSpPr>
        <p:spPr>
          <a:xfrm>
            <a:off x="1688944" y="2481781"/>
            <a:ext cx="0" cy="2821589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233A3F65-35FC-42F5-9985-134457107F41}"/>
              </a:ext>
            </a:extLst>
          </p:cNvPr>
          <p:cNvCxnSpPr>
            <a:cxnSpLocks/>
          </p:cNvCxnSpPr>
          <p:nvPr/>
        </p:nvCxnSpPr>
        <p:spPr>
          <a:xfrm>
            <a:off x="1007497" y="3353334"/>
            <a:ext cx="1690551" cy="2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2D8AED6C-FDF0-405D-9B11-EDDFEDC84F5A}"/>
              </a:ext>
            </a:extLst>
          </p:cNvPr>
          <p:cNvCxnSpPr>
            <a:cxnSpLocks/>
          </p:cNvCxnSpPr>
          <p:nvPr/>
        </p:nvCxnSpPr>
        <p:spPr>
          <a:xfrm>
            <a:off x="-1337286" y="6181573"/>
            <a:ext cx="4035334" cy="0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6B06A28B-FE1E-471B-8661-840AD74A02FD}"/>
              </a:ext>
            </a:extLst>
          </p:cNvPr>
          <p:cNvCxnSpPr/>
          <p:nvPr/>
        </p:nvCxnSpPr>
        <p:spPr>
          <a:xfrm>
            <a:off x="1007497" y="3353334"/>
            <a:ext cx="0" cy="2828237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A34F62F8-662E-4C01-9B77-B1461CD063B8}"/>
              </a:ext>
            </a:extLst>
          </p:cNvPr>
          <p:cNvSpPr/>
          <p:nvPr/>
        </p:nvSpPr>
        <p:spPr>
          <a:xfrm>
            <a:off x="4044064" y="3495214"/>
            <a:ext cx="604158" cy="267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Bias</a:t>
            </a:r>
            <a:endParaRPr lang="en-US" dirty="0"/>
          </a:p>
        </p:txBody>
      </p: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885A7C65-D3D2-4004-B8CA-60A18A746B34}"/>
              </a:ext>
            </a:extLst>
          </p:cNvPr>
          <p:cNvCxnSpPr>
            <a:cxnSpLocks/>
            <a:stCxn id="85" idx="0"/>
            <a:endCxn id="59" idx="2"/>
          </p:cNvCxnSpPr>
          <p:nvPr/>
        </p:nvCxnSpPr>
        <p:spPr>
          <a:xfrm flipV="1">
            <a:off x="4346143" y="3209641"/>
            <a:ext cx="179617" cy="285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3CB7FFD1-63C6-45FA-B00E-BAB8C447B1B9}"/>
              </a:ext>
            </a:extLst>
          </p:cNvPr>
          <p:cNvSpPr/>
          <p:nvPr/>
        </p:nvSpPr>
        <p:spPr>
          <a:xfrm>
            <a:off x="4043794" y="6323973"/>
            <a:ext cx="604158" cy="267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Bias</a:t>
            </a:r>
            <a:endParaRPr lang="en-US" dirty="0"/>
          </a:p>
        </p:txBody>
      </p: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12218DBB-0D68-49B5-8AA2-AA3B1F9E9859}"/>
              </a:ext>
            </a:extLst>
          </p:cNvPr>
          <p:cNvCxnSpPr>
            <a:cxnSpLocks/>
            <a:stCxn id="87" idx="0"/>
            <a:endCxn id="79" idx="2"/>
          </p:cNvCxnSpPr>
          <p:nvPr/>
        </p:nvCxnSpPr>
        <p:spPr>
          <a:xfrm flipV="1">
            <a:off x="4345873" y="6037878"/>
            <a:ext cx="179887" cy="286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87BB3041-7D1C-4D75-AC57-1EF856200964}"/>
              </a:ext>
            </a:extLst>
          </p:cNvPr>
          <p:cNvSpPr txBox="1"/>
          <p:nvPr/>
        </p:nvSpPr>
        <p:spPr>
          <a:xfrm>
            <a:off x="710879" y="656246"/>
            <a:ext cx="5751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Conv1D_Layer (</a:t>
            </a:r>
            <a:r>
              <a:rPr lang="en-US" dirty="0" err="1"/>
              <a:t>N_INPUTS</a:t>
            </a:r>
            <a:r>
              <a:rPr lang="en-US" dirty="0"/>
              <a:t> =&gt; 3, </a:t>
            </a:r>
            <a:r>
              <a:rPr lang="en-US" dirty="0" err="1"/>
              <a:t>N_FILTERS</a:t>
            </a:r>
            <a:r>
              <a:rPr lang="en-US" dirty="0"/>
              <a:t> =&gt; 2)</a:t>
            </a:r>
          </a:p>
        </p:txBody>
      </p:sp>
      <p:sp>
        <p:nvSpPr>
          <p:cNvPr id="39" name="Titre 1">
            <a:extLst>
              <a:ext uri="{FF2B5EF4-FFF2-40B4-BE49-F238E27FC236}">
                <a16:creationId xmlns:a16="http://schemas.microsoft.com/office/drawing/2014/main" id="{72D7844B-74B4-48C6-A62B-EBA8B7146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549"/>
          </a:xfrm>
        </p:spPr>
        <p:txBody>
          <a:bodyPr>
            <a:normAutofit/>
          </a:bodyPr>
          <a:lstStyle/>
          <a:p>
            <a:r>
              <a:rPr lang="fr-FR" sz="3000" dirty="0"/>
              <a:t>Library </a:t>
            </a:r>
            <a:r>
              <a:rPr lang="fr-FR" sz="3000" dirty="0" err="1"/>
              <a:t>HDL</a:t>
            </a:r>
            <a:r>
              <a:rPr lang="fr-FR" sz="3000" dirty="0"/>
              <a:t> - description des composants nécessaires</a:t>
            </a:r>
            <a:endParaRPr lang="en-US" sz="3000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C8FB116F-407D-48C7-B682-033CCE27C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157" y="1025578"/>
            <a:ext cx="5194629" cy="2195220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02BC427B-2724-4619-88EE-E5500F8A5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5796" y="3904605"/>
            <a:ext cx="4398942" cy="2456262"/>
          </a:xfrm>
          <a:prstGeom prst="rect">
            <a:avLst/>
          </a:prstGeom>
        </p:spPr>
      </p:pic>
      <p:sp>
        <p:nvSpPr>
          <p:cNvPr id="48" name="Ellipse 47">
            <a:extLst>
              <a:ext uri="{FF2B5EF4-FFF2-40B4-BE49-F238E27FC236}">
                <a16:creationId xmlns:a16="http://schemas.microsoft.com/office/drawing/2014/main" id="{A07CBDBC-8D4F-45FD-9E3B-F2A6B1C04B13}"/>
              </a:ext>
            </a:extLst>
          </p:cNvPr>
          <p:cNvSpPr/>
          <p:nvPr/>
        </p:nvSpPr>
        <p:spPr>
          <a:xfrm>
            <a:off x="9018718" y="1960035"/>
            <a:ext cx="642003" cy="1149518"/>
          </a:xfrm>
          <a:prstGeom prst="ellipse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08392F3F-95FD-4116-A643-2577DE99E673}"/>
              </a:ext>
            </a:extLst>
          </p:cNvPr>
          <p:cNvSpPr/>
          <p:nvPr/>
        </p:nvSpPr>
        <p:spPr>
          <a:xfrm>
            <a:off x="7299395" y="3616309"/>
            <a:ext cx="5037954" cy="2852956"/>
          </a:xfrm>
          <a:prstGeom prst="ellipse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BD59EBF3-F3A9-4103-AF98-AD27A43AC862}"/>
              </a:ext>
            </a:extLst>
          </p:cNvPr>
          <p:cNvCxnSpPr>
            <a:cxnSpLocks/>
            <a:stCxn id="64" idx="0"/>
            <a:endCxn id="48" idx="4"/>
          </p:cNvCxnSpPr>
          <p:nvPr/>
        </p:nvCxnSpPr>
        <p:spPr>
          <a:xfrm flipH="1" flipV="1">
            <a:off x="9339720" y="3109553"/>
            <a:ext cx="478652" cy="506756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lipse 65">
            <a:extLst>
              <a:ext uri="{FF2B5EF4-FFF2-40B4-BE49-F238E27FC236}">
                <a16:creationId xmlns:a16="http://schemas.microsoft.com/office/drawing/2014/main" id="{D98049F5-6860-47A7-9431-034044441C0E}"/>
              </a:ext>
            </a:extLst>
          </p:cNvPr>
          <p:cNvSpPr/>
          <p:nvPr/>
        </p:nvSpPr>
        <p:spPr>
          <a:xfrm>
            <a:off x="2432893" y="3985000"/>
            <a:ext cx="1675487" cy="970527"/>
          </a:xfrm>
          <a:prstGeom prst="ellipse">
            <a:avLst/>
          </a:prstGeom>
          <a:noFill/>
          <a:ln w="19050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B39A6368-E060-4030-AF41-2D5DFEFC22B6}"/>
              </a:ext>
            </a:extLst>
          </p:cNvPr>
          <p:cNvSpPr/>
          <p:nvPr/>
        </p:nvSpPr>
        <p:spPr>
          <a:xfrm>
            <a:off x="6799517" y="1025578"/>
            <a:ext cx="5037954" cy="2483624"/>
          </a:xfrm>
          <a:prstGeom prst="ellipse">
            <a:avLst/>
          </a:prstGeom>
          <a:noFill/>
          <a:ln w="19050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83B8AAAD-9559-4F96-AB74-4255D5605E52}"/>
              </a:ext>
            </a:extLst>
          </p:cNvPr>
          <p:cNvCxnSpPr>
            <a:cxnSpLocks/>
            <a:stCxn id="69" idx="3"/>
            <a:endCxn id="66" idx="6"/>
          </p:cNvCxnSpPr>
          <p:nvPr/>
        </p:nvCxnSpPr>
        <p:spPr>
          <a:xfrm flipH="1">
            <a:off x="4108380" y="3145484"/>
            <a:ext cx="3428928" cy="1324780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4C96B8C8-1678-4F8F-92C4-2AFFCFFE82DF}"/>
              </a:ext>
            </a:extLst>
          </p:cNvPr>
          <p:cNvSpPr txBox="1"/>
          <p:nvPr/>
        </p:nvSpPr>
        <p:spPr>
          <a:xfrm>
            <a:off x="56047" y="4057232"/>
            <a:ext cx="1780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DATA IN</a:t>
            </a:r>
            <a:endParaRPr lang="en-US" dirty="0"/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0FA58DFE-EC96-48B5-A0A7-CF7E1304CF7B}"/>
              </a:ext>
            </a:extLst>
          </p:cNvPr>
          <p:cNvSpPr txBox="1"/>
          <p:nvPr/>
        </p:nvSpPr>
        <p:spPr>
          <a:xfrm>
            <a:off x="4892607" y="2064483"/>
            <a:ext cx="1780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DATA OUT</a:t>
            </a:r>
            <a:endParaRPr lang="en-US" dirty="0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2B1E8453-5939-4FF6-B931-0618C0247D58}"/>
              </a:ext>
            </a:extLst>
          </p:cNvPr>
          <p:cNvSpPr txBox="1"/>
          <p:nvPr/>
        </p:nvSpPr>
        <p:spPr>
          <a:xfrm>
            <a:off x="7769405" y="696118"/>
            <a:ext cx="3263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Kernel 1D module = </a:t>
            </a:r>
            <a:r>
              <a:rPr lang="fr-FR" dirty="0" err="1"/>
              <a:t>FIR</a:t>
            </a:r>
            <a:r>
              <a:rPr lang="fr-FR" dirty="0"/>
              <a:t> </a:t>
            </a:r>
            <a:r>
              <a:rPr lang="fr-FR" dirty="0" err="1"/>
              <a:t>filter</a:t>
            </a:r>
            <a:endParaRPr lang="fr-FR" dirty="0"/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2167D2C3-411E-45D5-9206-BD68A61A045C}"/>
              </a:ext>
            </a:extLst>
          </p:cNvPr>
          <p:cNvSpPr txBox="1"/>
          <p:nvPr/>
        </p:nvSpPr>
        <p:spPr>
          <a:xfrm>
            <a:off x="5793965" y="5934670"/>
            <a:ext cx="3845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Stratix 10 DSP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Native 32b floating point arithmetic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 to 4000 units available</a:t>
            </a:r>
          </a:p>
        </p:txBody>
      </p:sp>
    </p:spTree>
    <p:extLst>
      <p:ext uri="{BB962C8B-B14F-4D97-AF65-F5344CB8AC3E}">
        <p14:creationId xmlns:p14="http://schemas.microsoft.com/office/powerpoint/2010/main" val="310143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11B4091-9499-4F52-BA5C-B0DC17C4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549"/>
          </a:xfrm>
        </p:spPr>
        <p:txBody>
          <a:bodyPr>
            <a:normAutofit/>
          </a:bodyPr>
          <a:lstStyle/>
          <a:p>
            <a:r>
              <a:rPr lang="fr-FR" sz="3000" dirty="0"/>
              <a:t>RTL </a:t>
            </a:r>
            <a:r>
              <a:rPr lang="fr-FR" sz="3000" dirty="0" err="1"/>
              <a:t>Generation</a:t>
            </a:r>
            <a:r>
              <a:rPr lang="fr-FR" sz="3000" dirty="0"/>
              <a:t> script</a:t>
            </a:r>
            <a:endParaRPr lang="en-US" sz="3000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A294F123-32DA-48E4-8C62-F56AD1B705A4}"/>
              </a:ext>
            </a:extLst>
          </p:cNvPr>
          <p:cNvSpPr txBox="1">
            <a:spLocks/>
          </p:cNvSpPr>
          <p:nvPr/>
        </p:nvSpPr>
        <p:spPr>
          <a:xfrm>
            <a:off x="2878158" y="6393976"/>
            <a:ext cx="10515600" cy="464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dirty="0" err="1"/>
              <a:t>Fully</a:t>
            </a:r>
            <a:r>
              <a:rPr lang="fr-FR" sz="1800" dirty="0"/>
              <a:t> </a:t>
            </a:r>
            <a:r>
              <a:rPr lang="fr-FR" sz="1800" dirty="0" err="1"/>
              <a:t>unrolled</a:t>
            </a:r>
            <a:r>
              <a:rPr lang="fr-FR" sz="1800" dirty="0"/>
              <a:t> architecture (no </a:t>
            </a:r>
            <a:r>
              <a:rPr lang="fr-FR" sz="1800" dirty="0" err="1"/>
              <a:t>reusability</a:t>
            </a:r>
            <a:r>
              <a:rPr lang="fr-FR" sz="1800" dirty="0"/>
              <a:t>) -&gt; </a:t>
            </a:r>
            <a:r>
              <a:rPr lang="fr-FR" sz="1800" dirty="0" err="1"/>
              <a:t>only</a:t>
            </a:r>
            <a:r>
              <a:rPr lang="fr-FR" sz="1800" dirty="0"/>
              <a:t> </a:t>
            </a:r>
            <a:r>
              <a:rPr lang="fr-FR" sz="1800" dirty="0" err="1"/>
              <a:t>small</a:t>
            </a:r>
            <a:r>
              <a:rPr lang="fr-FR" sz="1800" dirty="0"/>
              <a:t> design can fit in FPGA</a:t>
            </a:r>
            <a:endParaRPr lang="en-US" sz="18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D82D348-0164-43EE-B752-765F78A696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561" y="1401358"/>
            <a:ext cx="10194878" cy="497536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9230457-6722-4EFD-994B-F28DB57BF14C}"/>
              </a:ext>
            </a:extLst>
          </p:cNvPr>
          <p:cNvSpPr/>
          <p:nvPr/>
        </p:nvSpPr>
        <p:spPr>
          <a:xfrm>
            <a:off x="1545609" y="842550"/>
            <a:ext cx="907576" cy="39000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</a:rPr>
              <a:t>Conv</a:t>
            </a:r>
            <a:r>
              <a:rPr lang="fr-FR" dirty="0">
                <a:solidFill>
                  <a:schemeClr val="tx1"/>
                </a:solidFill>
              </a:rPr>
              <a:t> Layer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FDE97-F3BF-46C4-AA8B-40867BD0A3AF}"/>
              </a:ext>
            </a:extLst>
          </p:cNvPr>
          <p:cNvSpPr/>
          <p:nvPr/>
        </p:nvSpPr>
        <p:spPr>
          <a:xfrm>
            <a:off x="2534565" y="842549"/>
            <a:ext cx="1126447" cy="27468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Activation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Layer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58ED59-A0E4-4FBF-9BBD-6A39D52A3EBA}"/>
              </a:ext>
            </a:extLst>
          </p:cNvPr>
          <p:cNvSpPr/>
          <p:nvPr/>
        </p:nvSpPr>
        <p:spPr>
          <a:xfrm>
            <a:off x="3742392" y="842550"/>
            <a:ext cx="907576" cy="55341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</a:rPr>
              <a:t>Conv</a:t>
            </a:r>
            <a:r>
              <a:rPr lang="fr-FR" dirty="0">
                <a:solidFill>
                  <a:schemeClr val="tx1"/>
                </a:solidFill>
              </a:rPr>
              <a:t> Layer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4C16C5-47E5-4833-9E45-3164B51D643A}"/>
              </a:ext>
            </a:extLst>
          </p:cNvPr>
          <p:cNvSpPr/>
          <p:nvPr/>
        </p:nvSpPr>
        <p:spPr>
          <a:xfrm>
            <a:off x="4731348" y="842549"/>
            <a:ext cx="1126447" cy="43981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Activation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Layer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794DBA-2CED-4044-AA5C-2EBD7C97B74F}"/>
              </a:ext>
            </a:extLst>
          </p:cNvPr>
          <p:cNvSpPr/>
          <p:nvPr/>
        </p:nvSpPr>
        <p:spPr>
          <a:xfrm>
            <a:off x="5939175" y="837996"/>
            <a:ext cx="907576" cy="39933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</a:rPr>
              <a:t>Conv</a:t>
            </a:r>
            <a:r>
              <a:rPr lang="fr-FR" dirty="0">
                <a:solidFill>
                  <a:schemeClr val="tx1"/>
                </a:solidFill>
              </a:rPr>
              <a:t> Layer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12D93-6059-47FB-9DDD-238A7172BEDF}"/>
              </a:ext>
            </a:extLst>
          </p:cNvPr>
          <p:cNvSpPr/>
          <p:nvPr/>
        </p:nvSpPr>
        <p:spPr>
          <a:xfrm>
            <a:off x="6928131" y="837996"/>
            <a:ext cx="1126447" cy="275136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Activation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Layer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79F39D-8F86-4E50-A1A0-635BDCF80DB3}"/>
              </a:ext>
            </a:extLst>
          </p:cNvPr>
          <p:cNvSpPr/>
          <p:nvPr/>
        </p:nvSpPr>
        <p:spPr>
          <a:xfrm>
            <a:off x="8135958" y="837996"/>
            <a:ext cx="1444770" cy="54740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</a:rPr>
              <a:t>Conv</a:t>
            </a:r>
            <a:r>
              <a:rPr lang="fr-FR" dirty="0">
                <a:solidFill>
                  <a:schemeClr val="tx1"/>
                </a:solidFill>
              </a:rPr>
              <a:t> Layer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3A8B9F-3622-49C5-9309-DBE7132D5849}"/>
              </a:ext>
            </a:extLst>
          </p:cNvPr>
          <p:cNvSpPr/>
          <p:nvPr/>
        </p:nvSpPr>
        <p:spPr>
          <a:xfrm>
            <a:off x="9713030" y="837996"/>
            <a:ext cx="1126447" cy="18710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Activation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Layer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B294308D-C6F4-4108-A5DA-B3CCA43AC174}"/>
              </a:ext>
            </a:extLst>
          </p:cNvPr>
          <p:cNvSpPr txBox="1">
            <a:spLocks/>
          </p:cNvSpPr>
          <p:nvPr/>
        </p:nvSpPr>
        <p:spPr>
          <a:xfrm>
            <a:off x="278069" y="4913195"/>
            <a:ext cx="3332021" cy="15353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>
                <a:latin typeface="+mn-lt"/>
              </a:rPr>
              <a:t>A python script generates the rtl top level architecture of the IP</a:t>
            </a:r>
          </a:p>
          <a:p>
            <a:endParaRPr lang="en-US" sz="1600">
              <a:latin typeface="+mn-lt"/>
            </a:endParaRPr>
          </a:p>
          <a:p>
            <a:r>
              <a:rPr lang="en-US" sz="1600">
                <a:latin typeface="+mn-lt"/>
              </a:rPr>
              <a:t>Desired architecture is a parameter of the script</a:t>
            </a:r>
          </a:p>
          <a:p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Synthesis allows to estimate the resource utilization</a:t>
            </a:r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76A39A95-A81F-4EF4-AAAB-C183759645BE}"/>
              </a:ext>
            </a:extLst>
          </p:cNvPr>
          <p:cNvSpPr txBox="1">
            <a:spLocks/>
          </p:cNvSpPr>
          <p:nvPr/>
        </p:nvSpPr>
        <p:spPr>
          <a:xfrm>
            <a:off x="413351" y="5481097"/>
            <a:ext cx="2793873" cy="464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2948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11B4091-9499-4F52-BA5C-B0DC17C4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549"/>
          </a:xfrm>
        </p:spPr>
        <p:txBody>
          <a:bodyPr>
            <a:normAutofit/>
          </a:bodyPr>
          <a:lstStyle/>
          <a:p>
            <a:r>
              <a:rPr lang="fr-FR" sz="3000" dirty="0"/>
              <a:t>RTL Simulation</a:t>
            </a:r>
            <a:endParaRPr lang="en-US" sz="3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54B3EA-39F4-4FDE-B12A-E929C79B7F18}"/>
              </a:ext>
            </a:extLst>
          </p:cNvPr>
          <p:cNvSpPr/>
          <p:nvPr/>
        </p:nvSpPr>
        <p:spPr>
          <a:xfrm>
            <a:off x="7757617" y="811303"/>
            <a:ext cx="2796653" cy="250510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 err="1"/>
              <a:t>TestBench</a:t>
            </a:r>
            <a:r>
              <a:rPr lang="fr-FR" dirty="0"/>
              <a:t> (</a:t>
            </a:r>
            <a:r>
              <a:rPr lang="fr-FR" dirty="0" err="1"/>
              <a:t>vhdl</a:t>
            </a:r>
            <a:r>
              <a:rPr lang="fr-FR" dirty="0"/>
              <a:t>)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810251-2090-48BC-9E12-DD3D2B798EDA}"/>
              </a:ext>
            </a:extLst>
          </p:cNvPr>
          <p:cNvSpPr/>
          <p:nvPr/>
        </p:nvSpPr>
        <p:spPr>
          <a:xfrm>
            <a:off x="1263556" y="1144937"/>
            <a:ext cx="2198422" cy="84254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Simulation script (Python)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E793E0-7842-4F7C-B83C-A48757F46B7C}"/>
              </a:ext>
            </a:extLst>
          </p:cNvPr>
          <p:cNvSpPr/>
          <p:nvPr/>
        </p:nvSpPr>
        <p:spPr>
          <a:xfrm>
            <a:off x="8167052" y="2477824"/>
            <a:ext cx="2107440" cy="6043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Generated</a:t>
            </a:r>
            <a:r>
              <a:rPr lang="fr-FR" dirty="0"/>
              <a:t> IP (</a:t>
            </a:r>
            <a:r>
              <a:rPr lang="fr-FR" dirty="0" err="1"/>
              <a:t>vhdl</a:t>
            </a:r>
            <a:r>
              <a:rPr lang="fr-FR" dirty="0"/>
              <a:t>)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78B333-D8C0-4A89-917D-AF0A1751D56B}"/>
              </a:ext>
            </a:extLst>
          </p:cNvPr>
          <p:cNvSpPr/>
          <p:nvPr/>
        </p:nvSpPr>
        <p:spPr>
          <a:xfrm>
            <a:off x="4905228" y="719828"/>
            <a:ext cx="1036094" cy="460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Param file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79D6B8-D9B7-4531-9B2F-8A6EFD0593C1}"/>
              </a:ext>
            </a:extLst>
          </p:cNvPr>
          <p:cNvSpPr/>
          <p:nvPr/>
        </p:nvSpPr>
        <p:spPr>
          <a:xfrm>
            <a:off x="4905228" y="1321044"/>
            <a:ext cx="1036094" cy="460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Data IN file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1499EC-84B4-46D7-B34D-A484B1C50DE4}"/>
              </a:ext>
            </a:extLst>
          </p:cNvPr>
          <p:cNvSpPr/>
          <p:nvPr/>
        </p:nvSpPr>
        <p:spPr>
          <a:xfrm>
            <a:off x="4219146" y="3594787"/>
            <a:ext cx="1036094" cy="570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Data OUT file</a:t>
            </a:r>
            <a:endParaRPr lang="en-US" dirty="0"/>
          </a:p>
        </p:txBody>
      </p:sp>
      <p:cxnSp>
        <p:nvCxnSpPr>
          <p:cNvPr id="9" name="Connecteur : en arc 8">
            <a:extLst>
              <a:ext uri="{FF2B5EF4-FFF2-40B4-BE49-F238E27FC236}">
                <a16:creationId xmlns:a16="http://schemas.microsoft.com/office/drawing/2014/main" id="{1BFDBA62-B790-413A-ADAF-EBBF69603406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3461978" y="950123"/>
            <a:ext cx="1443250" cy="616089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 : en arc 11">
            <a:extLst>
              <a:ext uri="{FF2B5EF4-FFF2-40B4-BE49-F238E27FC236}">
                <a16:creationId xmlns:a16="http://schemas.microsoft.com/office/drawing/2014/main" id="{DD2F44AB-9EB6-498E-82D2-A07BCFD8D762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 flipV="1">
            <a:off x="3461978" y="1551339"/>
            <a:ext cx="1443250" cy="14873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 : en arc 14">
            <a:extLst>
              <a:ext uri="{FF2B5EF4-FFF2-40B4-BE49-F238E27FC236}">
                <a16:creationId xmlns:a16="http://schemas.microsoft.com/office/drawing/2014/main" id="{DCF156BB-C94C-4B3B-88C7-76363BE3E0B2}"/>
              </a:ext>
            </a:extLst>
          </p:cNvPr>
          <p:cNvCxnSpPr>
            <a:cxnSpLocks/>
            <a:stCxn id="8" idx="1"/>
            <a:endCxn id="5" idx="2"/>
          </p:cNvCxnSpPr>
          <p:nvPr/>
        </p:nvCxnSpPr>
        <p:spPr>
          <a:xfrm rot="10800000">
            <a:off x="2362768" y="1987487"/>
            <a:ext cx="1856379" cy="1892567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8861187-7BAD-4ECE-85EB-551BE95B9EC9}"/>
              </a:ext>
            </a:extLst>
          </p:cNvPr>
          <p:cNvSpPr/>
          <p:nvPr/>
        </p:nvSpPr>
        <p:spPr>
          <a:xfrm>
            <a:off x="8167052" y="1479464"/>
            <a:ext cx="2107440" cy="6043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TestBench</a:t>
            </a:r>
            <a:r>
              <a:rPr lang="fr-FR" dirty="0"/>
              <a:t> Control</a:t>
            </a:r>
            <a:endParaRPr lang="en-US" dirty="0"/>
          </a:p>
        </p:txBody>
      </p:sp>
      <p:sp>
        <p:nvSpPr>
          <p:cNvPr id="26" name="Flèche : double flèche verticale 25">
            <a:extLst>
              <a:ext uri="{FF2B5EF4-FFF2-40B4-BE49-F238E27FC236}">
                <a16:creationId xmlns:a16="http://schemas.microsoft.com/office/drawing/2014/main" id="{010C91F3-6FF0-42A6-AAE5-4C659A012674}"/>
              </a:ext>
            </a:extLst>
          </p:cNvPr>
          <p:cNvSpPr/>
          <p:nvPr/>
        </p:nvSpPr>
        <p:spPr>
          <a:xfrm>
            <a:off x="9109883" y="2087504"/>
            <a:ext cx="221778" cy="382002"/>
          </a:xfrm>
          <a:prstGeom prst="upDownArrow">
            <a:avLst>
              <a:gd name="adj1" fmla="val 80768"/>
              <a:gd name="adj2" fmla="val 50000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Connecteur : en arc 30">
            <a:extLst>
              <a:ext uri="{FF2B5EF4-FFF2-40B4-BE49-F238E27FC236}">
                <a16:creationId xmlns:a16="http://schemas.microsoft.com/office/drawing/2014/main" id="{E3C6388C-B319-421C-8BDF-06E2F326F787}"/>
              </a:ext>
            </a:extLst>
          </p:cNvPr>
          <p:cNvCxnSpPr>
            <a:cxnSpLocks/>
            <a:stCxn id="6" idx="3"/>
            <a:endCxn id="24" idx="1"/>
          </p:cNvCxnSpPr>
          <p:nvPr/>
        </p:nvCxnSpPr>
        <p:spPr>
          <a:xfrm>
            <a:off x="5941322" y="950123"/>
            <a:ext cx="2225730" cy="831510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 : en arc 33">
            <a:extLst>
              <a:ext uri="{FF2B5EF4-FFF2-40B4-BE49-F238E27FC236}">
                <a16:creationId xmlns:a16="http://schemas.microsoft.com/office/drawing/2014/main" id="{C242241F-751C-4BCF-B15D-DF38B887E96C}"/>
              </a:ext>
            </a:extLst>
          </p:cNvPr>
          <p:cNvCxnSpPr>
            <a:cxnSpLocks/>
            <a:stCxn id="7" idx="3"/>
            <a:endCxn id="24" idx="1"/>
          </p:cNvCxnSpPr>
          <p:nvPr/>
        </p:nvCxnSpPr>
        <p:spPr>
          <a:xfrm>
            <a:off x="5941322" y="1551339"/>
            <a:ext cx="2225730" cy="230294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 : en arc 36">
            <a:extLst>
              <a:ext uri="{FF2B5EF4-FFF2-40B4-BE49-F238E27FC236}">
                <a16:creationId xmlns:a16="http://schemas.microsoft.com/office/drawing/2014/main" id="{35F1A680-8695-488B-A247-A38CE814C88C}"/>
              </a:ext>
            </a:extLst>
          </p:cNvPr>
          <p:cNvCxnSpPr>
            <a:cxnSpLocks/>
            <a:stCxn id="24" idx="1"/>
            <a:endCxn id="8" idx="3"/>
          </p:cNvCxnSpPr>
          <p:nvPr/>
        </p:nvCxnSpPr>
        <p:spPr>
          <a:xfrm rot="10800000" flipV="1">
            <a:off x="5255240" y="1781633"/>
            <a:ext cx="2911812" cy="2098420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CC3CBFD2-8277-4564-B3F8-06205A061216}"/>
              </a:ext>
            </a:extLst>
          </p:cNvPr>
          <p:cNvSpPr/>
          <p:nvPr/>
        </p:nvSpPr>
        <p:spPr>
          <a:xfrm>
            <a:off x="4701081" y="2217308"/>
            <a:ext cx="1889080" cy="38023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Quartus/</a:t>
            </a:r>
            <a:r>
              <a:rPr lang="fr-FR" dirty="0" err="1"/>
              <a:t>Questa</a:t>
            </a:r>
            <a:endParaRPr lang="en-US" dirty="0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41741A9C-294F-4468-9BE9-1C364BCD3744}"/>
              </a:ext>
            </a:extLst>
          </p:cNvPr>
          <p:cNvSpPr txBox="1"/>
          <p:nvPr/>
        </p:nvSpPr>
        <p:spPr>
          <a:xfrm>
            <a:off x="4144367" y="1100505"/>
            <a:ext cx="922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Write</a:t>
            </a:r>
            <a:endParaRPr lang="en-US" dirty="0"/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179019FF-6EB0-44CE-BD26-395A3ABF3EB1}"/>
              </a:ext>
            </a:extLst>
          </p:cNvPr>
          <p:cNvSpPr txBox="1"/>
          <p:nvPr/>
        </p:nvSpPr>
        <p:spPr>
          <a:xfrm>
            <a:off x="6367821" y="3534266"/>
            <a:ext cx="922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Write</a:t>
            </a:r>
            <a:endParaRPr lang="en-US" dirty="0"/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3547D557-E745-475D-86BD-2A62D6A75158}"/>
              </a:ext>
            </a:extLst>
          </p:cNvPr>
          <p:cNvSpPr txBox="1"/>
          <p:nvPr/>
        </p:nvSpPr>
        <p:spPr>
          <a:xfrm>
            <a:off x="4796052" y="2534756"/>
            <a:ext cx="18032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Compilation Elaboration</a:t>
            </a:r>
          </a:p>
          <a:p>
            <a:r>
              <a:rPr lang="fr-FR" dirty="0"/>
              <a:t>Run</a:t>
            </a:r>
            <a:endParaRPr lang="en-US" dirty="0"/>
          </a:p>
        </p:txBody>
      </p:sp>
      <p:cxnSp>
        <p:nvCxnSpPr>
          <p:cNvPr id="59" name="Connecteur : en arc 58">
            <a:extLst>
              <a:ext uri="{FF2B5EF4-FFF2-40B4-BE49-F238E27FC236}">
                <a16:creationId xmlns:a16="http://schemas.microsoft.com/office/drawing/2014/main" id="{E4CF4430-8103-4809-8150-B2B9D54807F5}"/>
              </a:ext>
            </a:extLst>
          </p:cNvPr>
          <p:cNvCxnSpPr>
            <a:cxnSpLocks/>
            <a:stCxn id="5" idx="3"/>
            <a:endCxn id="54" idx="1"/>
          </p:cNvCxnSpPr>
          <p:nvPr/>
        </p:nvCxnSpPr>
        <p:spPr>
          <a:xfrm>
            <a:off x="3461978" y="1566212"/>
            <a:ext cx="1239103" cy="841212"/>
          </a:xfrm>
          <a:prstGeom prst="curvedConnector3">
            <a:avLst>
              <a:gd name="adj1" fmla="val 50000"/>
            </a:avLst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 : en arc 69">
            <a:extLst>
              <a:ext uri="{FF2B5EF4-FFF2-40B4-BE49-F238E27FC236}">
                <a16:creationId xmlns:a16="http://schemas.microsoft.com/office/drawing/2014/main" id="{B0181C69-DB00-44AF-A7CB-FC83E6B68B39}"/>
              </a:ext>
            </a:extLst>
          </p:cNvPr>
          <p:cNvCxnSpPr>
            <a:cxnSpLocks/>
            <a:stCxn id="54" idx="3"/>
            <a:endCxn id="73" idx="2"/>
          </p:cNvCxnSpPr>
          <p:nvPr/>
        </p:nvCxnSpPr>
        <p:spPr>
          <a:xfrm flipV="1">
            <a:off x="6590161" y="2039898"/>
            <a:ext cx="586007" cy="367526"/>
          </a:xfrm>
          <a:prstGeom prst="curvedConnector3">
            <a:avLst>
              <a:gd name="adj1" fmla="val 50000"/>
            </a:avLst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Ellipse 72">
            <a:extLst>
              <a:ext uri="{FF2B5EF4-FFF2-40B4-BE49-F238E27FC236}">
                <a16:creationId xmlns:a16="http://schemas.microsoft.com/office/drawing/2014/main" id="{2A10E1F9-C5DE-4CF0-9281-C7F637B95B8C}"/>
              </a:ext>
            </a:extLst>
          </p:cNvPr>
          <p:cNvSpPr/>
          <p:nvPr/>
        </p:nvSpPr>
        <p:spPr>
          <a:xfrm>
            <a:off x="7176168" y="300250"/>
            <a:ext cx="3871695" cy="3479296"/>
          </a:xfrm>
          <a:prstGeom prst="ellipse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DDEA7EE5-CC82-4872-86FC-53A56EC45A5D}"/>
              </a:ext>
            </a:extLst>
          </p:cNvPr>
          <p:cNvSpPr txBox="1"/>
          <p:nvPr/>
        </p:nvSpPr>
        <p:spPr>
          <a:xfrm>
            <a:off x="3261243" y="3244334"/>
            <a:ext cx="922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Read</a:t>
            </a:r>
            <a:endParaRPr lang="en-US" dirty="0"/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AD709680-B3C0-4078-9D76-80336BBA64B5}"/>
              </a:ext>
            </a:extLst>
          </p:cNvPr>
          <p:cNvSpPr txBox="1"/>
          <p:nvPr/>
        </p:nvSpPr>
        <p:spPr>
          <a:xfrm>
            <a:off x="6010128" y="1106188"/>
            <a:ext cx="922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Read</a:t>
            </a:r>
            <a:endParaRPr lang="en-US" dirty="0"/>
          </a:p>
        </p:txBody>
      </p:sp>
      <p:pic>
        <p:nvPicPr>
          <p:cNvPr id="78" name="Image 77">
            <a:extLst>
              <a:ext uri="{FF2B5EF4-FFF2-40B4-BE49-F238E27FC236}">
                <a16:creationId xmlns:a16="http://schemas.microsoft.com/office/drawing/2014/main" id="{FC6C5B69-A58B-4C09-A7D9-CF54E8CAC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215" y="4548240"/>
            <a:ext cx="8004943" cy="1312183"/>
          </a:xfrm>
          <a:prstGeom prst="rect">
            <a:avLst/>
          </a:prstGeom>
        </p:spPr>
      </p:pic>
      <p:sp>
        <p:nvSpPr>
          <p:cNvPr id="91" name="ZoneTexte 90">
            <a:extLst>
              <a:ext uri="{FF2B5EF4-FFF2-40B4-BE49-F238E27FC236}">
                <a16:creationId xmlns:a16="http://schemas.microsoft.com/office/drawing/2014/main" id="{C0C1C82F-7866-429A-8EBE-AE7B69F84B02}"/>
              </a:ext>
            </a:extLst>
          </p:cNvPr>
          <p:cNvSpPr txBox="1"/>
          <p:nvPr/>
        </p:nvSpPr>
        <p:spPr>
          <a:xfrm>
            <a:off x="168980" y="3408529"/>
            <a:ext cx="40923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Le script Python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Fourni les entrées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Automatise les étapes nécessaires à la simulation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Récupère les résultats et les analyse (comparaison avec calcul soft)</a:t>
            </a:r>
            <a:br>
              <a:rPr lang="fr-FR" sz="1600" dirty="0"/>
            </a:br>
            <a:endParaRPr lang="fr-FR" sz="1600" dirty="0"/>
          </a:p>
          <a:p>
            <a:r>
              <a:rPr lang="fr-FR" sz="1600" dirty="0"/>
              <a:t>Le </a:t>
            </a:r>
            <a:r>
              <a:rPr lang="fr-FR" sz="1600" dirty="0" err="1"/>
              <a:t>TestBench</a:t>
            </a:r>
            <a:r>
              <a:rPr lang="fr-FR" sz="1600" dirty="0"/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Génère l’horloge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Instancie l’IP générée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Séquence le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Fait des accès aux fichiers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9825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B7231B0F-FD3D-4DBD-92FD-6CBCF9A2B763}"/>
              </a:ext>
            </a:extLst>
          </p:cNvPr>
          <p:cNvSpPr/>
          <p:nvPr/>
        </p:nvSpPr>
        <p:spPr>
          <a:xfrm>
            <a:off x="1453679" y="3935746"/>
            <a:ext cx="1404817" cy="412205"/>
          </a:xfrm>
          <a:prstGeom prst="rect">
            <a:avLst/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Impossible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Titre 1">
            <a:extLst>
              <a:ext uri="{FF2B5EF4-FFF2-40B4-BE49-F238E27FC236}">
                <a16:creationId xmlns:a16="http://schemas.microsoft.com/office/drawing/2014/main" id="{ECE6A30A-988F-4C46-957B-06B52D43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549"/>
          </a:xfrm>
        </p:spPr>
        <p:txBody>
          <a:bodyPr>
            <a:normAutofit/>
          </a:bodyPr>
          <a:lstStyle/>
          <a:p>
            <a:r>
              <a:rPr lang="fr-FR" sz="3000" dirty="0"/>
              <a:t>How to fit the system in a FPGA</a:t>
            </a:r>
            <a:endParaRPr lang="en-US" sz="3000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5CFE4AD0-7B95-4F01-B48E-23A0B34A5F83}"/>
              </a:ext>
            </a:extLst>
          </p:cNvPr>
          <p:cNvSpPr txBox="1"/>
          <p:nvPr/>
        </p:nvSpPr>
        <p:spPr>
          <a:xfrm>
            <a:off x="622061" y="885798"/>
            <a:ext cx="4691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/>
              <a:t>TradeOff</a:t>
            </a:r>
            <a:r>
              <a:rPr lang="fr-FR" sz="1600" dirty="0"/>
              <a:t> entre différentes grandeurs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Ressources disponibles (</a:t>
            </a:r>
            <a:r>
              <a:rPr lang="fr-FR" sz="1600" dirty="0" err="1"/>
              <a:t>DSP</a:t>
            </a:r>
            <a:r>
              <a:rPr lang="fr-FR" sz="1600" dirty="0"/>
              <a:t>, mémoire, routage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Latence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Précision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Consommation électrique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…</a:t>
            </a:r>
            <a:br>
              <a:rPr lang="fr-FR" sz="1600" dirty="0"/>
            </a:br>
            <a:endParaRPr lang="fr-FR" sz="1600" dirty="0"/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8DA99781-F47B-4C94-BB12-CF670E23921C}"/>
              </a:ext>
            </a:extLst>
          </p:cNvPr>
          <p:cNvCxnSpPr>
            <a:cxnSpLocks/>
          </p:cNvCxnSpPr>
          <p:nvPr/>
        </p:nvCxnSpPr>
        <p:spPr>
          <a:xfrm flipV="1">
            <a:off x="1207201" y="2942291"/>
            <a:ext cx="0" cy="169287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ADB9ED58-148F-4589-8B96-2560B1AB9399}"/>
              </a:ext>
            </a:extLst>
          </p:cNvPr>
          <p:cNvCxnSpPr>
            <a:cxnSpLocks/>
          </p:cNvCxnSpPr>
          <p:nvPr/>
        </p:nvCxnSpPr>
        <p:spPr>
          <a:xfrm flipV="1">
            <a:off x="1201023" y="4635167"/>
            <a:ext cx="2526957" cy="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A1EB6883-6261-4ABB-9242-273E16271A31}"/>
              </a:ext>
            </a:extLst>
          </p:cNvPr>
          <p:cNvCxnSpPr>
            <a:cxnSpLocks/>
          </p:cNvCxnSpPr>
          <p:nvPr/>
        </p:nvCxnSpPr>
        <p:spPr>
          <a:xfrm>
            <a:off x="1393882" y="3288515"/>
            <a:ext cx="107092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E4CABDEA-5D71-455A-A135-BAA28171E618}"/>
              </a:ext>
            </a:extLst>
          </p:cNvPr>
          <p:cNvCxnSpPr>
            <a:cxnSpLocks/>
          </p:cNvCxnSpPr>
          <p:nvPr/>
        </p:nvCxnSpPr>
        <p:spPr>
          <a:xfrm flipV="1">
            <a:off x="1500974" y="3288516"/>
            <a:ext cx="0" cy="107091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3EF06B20-F3FE-4B1B-93DF-8BB7A8B9043E}"/>
              </a:ext>
            </a:extLst>
          </p:cNvPr>
          <p:cNvCxnSpPr>
            <a:cxnSpLocks/>
          </p:cNvCxnSpPr>
          <p:nvPr/>
        </p:nvCxnSpPr>
        <p:spPr>
          <a:xfrm>
            <a:off x="1500974" y="3395607"/>
            <a:ext cx="609599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3891C11A-A8FD-4740-B622-2AB7A2D3C064}"/>
              </a:ext>
            </a:extLst>
          </p:cNvPr>
          <p:cNvCxnSpPr>
            <a:cxnSpLocks/>
          </p:cNvCxnSpPr>
          <p:nvPr/>
        </p:nvCxnSpPr>
        <p:spPr>
          <a:xfrm flipV="1">
            <a:off x="2110573" y="3395608"/>
            <a:ext cx="0" cy="160637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829C47BA-5C0F-4D3A-A901-6784CE75B07C}"/>
              </a:ext>
            </a:extLst>
          </p:cNvPr>
          <p:cNvCxnSpPr>
            <a:cxnSpLocks/>
          </p:cNvCxnSpPr>
          <p:nvPr/>
        </p:nvCxnSpPr>
        <p:spPr>
          <a:xfrm>
            <a:off x="2110573" y="3556245"/>
            <a:ext cx="271848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E4716560-1920-4050-8F86-D1ECDE28FF6F}"/>
              </a:ext>
            </a:extLst>
          </p:cNvPr>
          <p:cNvCxnSpPr>
            <a:cxnSpLocks/>
          </p:cNvCxnSpPr>
          <p:nvPr/>
        </p:nvCxnSpPr>
        <p:spPr>
          <a:xfrm flipV="1">
            <a:off x="2382421" y="3556245"/>
            <a:ext cx="0" cy="317157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A2836A14-E10A-4A8B-9500-9C9055CE9C65}"/>
              </a:ext>
            </a:extLst>
          </p:cNvPr>
          <p:cNvCxnSpPr>
            <a:cxnSpLocks/>
          </p:cNvCxnSpPr>
          <p:nvPr/>
        </p:nvCxnSpPr>
        <p:spPr>
          <a:xfrm>
            <a:off x="2382421" y="3873402"/>
            <a:ext cx="609599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F06C33B0-C86B-4F46-931F-794830BC99A8}"/>
              </a:ext>
            </a:extLst>
          </p:cNvPr>
          <p:cNvCxnSpPr>
            <a:cxnSpLocks/>
          </p:cNvCxnSpPr>
          <p:nvPr/>
        </p:nvCxnSpPr>
        <p:spPr>
          <a:xfrm flipV="1">
            <a:off x="2992020" y="3873403"/>
            <a:ext cx="0" cy="36658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6AE074E7-66B0-49EC-B2C9-6B9B97972A10}"/>
              </a:ext>
            </a:extLst>
          </p:cNvPr>
          <p:cNvCxnSpPr>
            <a:cxnSpLocks/>
          </p:cNvCxnSpPr>
          <p:nvPr/>
        </p:nvCxnSpPr>
        <p:spPr>
          <a:xfrm>
            <a:off x="2992020" y="4239986"/>
            <a:ext cx="215127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8B3CD1E6-3C03-4B45-8DDF-CB3C7683E575}"/>
              </a:ext>
            </a:extLst>
          </p:cNvPr>
          <p:cNvSpPr txBox="1"/>
          <p:nvPr/>
        </p:nvSpPr>
        <p:spPr>
          <a:xfrm>
            <a:off x="663070" y="2560375"/>
            <a:ext cx="1021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Latence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3452E4CA-F869-4443-906E-21F92B5B6EAC}"/>
              </a:ext>
            </a:extLst>
          </p:cNvPr>
          <p:cNvSpPr txBox="1"/>
          <p:nvPr/>
        </p:nvSpPr>
        <p:spPr>
          <a:xfrm>
            <a:off x="3727979" y="4580158"/>
            <a:ext cx="1393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Ressources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BFE98E21-E3B7-420D-83CB-44A1640920BC}"/>
              </a:ext>
            </a:extLst>
          </p:cNvPr>
          <p:cNvCxnSpPr>
            <a:cxnSpLocks/>
          </p:cNvCxnSpPr>
          <p:nvPr/>
        </p:nvCxnSpPr>
        <p:spPr>
          <a:xfrm flipV="1">
            <a:off x="1056131" y="4435871"/>
            <a:ext cx="2151015" cy="94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25CCF7B9-C03F-4649-A6DA-54D2A66BF732}"/>
              </a:ext>
            </a:extLst>
          </p:cNvPr>
          <p:cNvCxnSpPr>
            <a:cxnSpLocks/>
          </p:cNvCxnSpPr>
          <p:nvPr/>
        </p:nvCxnSpPr>
        <p:spPr>
          <a:xfrm>
            <a:off x="1056131" y="3288515"/>
            <a:ext cx="337751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>
            <a:extLst>
              <a:ext uri="{FF2B5EF4-FFF2-40B4-BE49-F238E27FC236}">
                <a16:creationId xmlns:a16="http://schemas.microsoft.com/office/drawing/2014/main" id="{857288A0-F33D-40D1-A31E-516BCBA730A3}"/>
              </a:ext>
            </a:extLst>
          </p:cNvPr>
          <p:cNvSpPr txBox="1"/>
          <p:nvPr/>
        </p:nvSpPr>
        <p:spPr>
          <a:xfrm>
            <a:off x="174683" y="3095865"/>
            <a:ext cx="9254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accent6">
                    <a:lumMod val="50000"/>
                  </a:schemeClr>
                </a:solidFill>
              </a:rPr>
              <a:t>Lat</a:t>
            </a:r>
            <a:r>
              <a:rPr lang="fr-FR" sz="1600" dirty="0">
                <a:solidFill>
                  <a:schemeClr val="accent6">
                    <a:lumMod val="50000"/>
                  </a:schemeClr>
                </a:solidFill>
              </a:rPr>
              <a:t> max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7C9317F3-2103-462B-975A-B7FFC9BB5BB4}"/>
              </a:ext>
            </a:extLst>
          </p:cNvPr>
          <p:cNvSpPr txBox="1"/>
          <p:nvPr/>
        </p:nvSpPr>
        <p:spPr>
          <a:xfrm>
            <a:off x="188087" y="4244333"/>
            <a:ext cx="8680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accent6">
                    <a:lumMod val="50000"/>
                  </a:schemeClr>
                </a:solidFill>
              </a:rPr>
              <a:t>Lat</a:t>
            </a:r>
            <a:r>
              <a:rPr lang="fr-FR" sz="1600" dirty="0">
                <a:solidFill>
                  <a:schemeClr val="accent6">
                    <a:lumMod val="50000"/>
                  </a:schemeClr>
                </a:solidFill>
              </a:rPr>
              <a:t> min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67830A9B-EE59-4378-92F6-F88C2FB28137}"/>
              </a:ext>
            </a:extLst>
          </p:cNvPr>
          <p:cNvCxnSpPr>
            <a:cxnSpLocks/>
          </p:cNvCxnSpPr>
          <p:nvPr/>
        </p:nvCxnSpPr>
        <p:spPr>
          <a:xfrm>
            <a:off x="1393882" y="3288515"/>
            <a:ext cx="0" cy="1605964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>
            <a:extLst>
              <a:ext uri="{FF2B5EF4-FFF2-40B4-BE49-F238E27FC236}">
                <a16:creationId xmlns:a16="http://schemas.microsoft.com/office/drawing/2014/main" id="{B8B84D5C-A4F3-463B-81EE-4101F054EE07}"/>
              </a:ext>
            </a:extLst>
          </p:cNvPr>
          <p:cNvSpPr txBox="1"/>
          <p:nvPr/>
        </p:nvSpPr>
        <p:spPr>
          <a:xfrm>
            <a:off x="952129" y="4887819"/>
            <a:ext cx="1930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accent2">
                    <a:lumMod val="75000"/>
                  </a:schemeClr>
                </a:solidFill>
              </a:rPr>
              <a:t>Ress</a:t>
            </a:r>
            <a:r>
              <a:rPr lang="fr-FR" sz="1600" dirty="0">
                <a:solidFill>
                  <a:schemeClr val="accent2">
                    <a:lumMod val="75000"/>
                  </a:schemeClr>
                </a:solidFill>
              </a:rPr>
              <a:t> min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D7561EE9-FB2E-4FC2-98C8-89159816086F}"/>
              </a:ext>
            </a:extLst>
          </p:cNvPr>
          <p:cNvSpPr txBox="1"/>
          <p:nvPr/>
        </p:nvSpPr>
        <p:spPr>
          <a:xfrm>
            <a:off x="2762608" y="4894479"/>
            <a:ext cx="1930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accent2">
                    <a:lumMod val="75000"/>
                  </a:schemeClr>
                </a:solidFill>
              </a:rPr>
              <a:t>Ress</a:t>
            </a:r>
            <a:r>
              <a:rPr lang="fr-FR" sz="1600" dirty="0">
                <a:solidFill>
                  <a:schemeClr val="accent2">
                    <a:lumMod val="75000"/>
                  </a:schemeClr>
                </a:solidFill>
              </a:rPr>
              <a:t> max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398950E9-8329-4838-90D2-E77E00B317D5}"/>
              </a:ext>
            </a:extLst>
          </p:cNvPr>
          <p:cNvCxnSpPr>
            <a:cxnSpLocks/>
          </p:cNvCxnSpPr>
          <p:nvPr/>
        </p:nvCxnSpPr>
        <p:spPr>
          <a:xfrm flipH="1">
            <a:off x="5191074" y="1295400"/>
            <a:ext cx="254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ccolade fermante 40">
            <a:extLst>
              <a:ext uri="{FF2B5EF4-FFF2-40B4-BE49-F238E27FC236}">
                <a16:creationId xmlns:a16="http://schemas.microsoft.com/office/drawing/2014/main" id="{A306C6FB-7470-4BE8-9E0D-F2244638937A}"/>
              </a:ext>
            </a:extLst>
          </p:cNvPr>
          <p:cNvSpPr/>
          <p:nvPr/>
        </p:nvSpPr>
        <p:spPr>
          <a:xfrm>
            <a:off x="5260477" y="1528703"/>
            <a:ext cx="185145" cy="8153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D9D94F40-7D1C-4DDD-8763-2C8E7A12D619}"/>
              </a:ext>
            </a:extLst>
          </p:cNvPr>
          <p:cNvSpPr txBox="1"/>
          <p:nvPr/>
        </p:nvSpPr>
        <p:spPr>
          <a:xfrm>
            <a:off x="5493608" y="1118443"/>
            <a:ext cx="4691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Dépends du FPGA et du système hôte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A1CBAC16-B637-466E-A8C0-AFF4A619BF34}"/>
              </a:ext>
            </a:extLst>
          </p:cNvPr>
          <p:cNvSpPr txBox="1"/>
          <p:nvPr/>
        </p:nvSpPr>
        <p:spPr>
          <a:xfrm>
            <a:off x="5493608" y="1767095"/>
            <a:ext cx="4691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Contraintes extérieures</a:t>
            </a:r>
          </a:p>
        </p:txBody>
      </p:sp>
      <p:cxnSp>
        <p:nvCxnSpPr>
          <p:cNvPr id="92" name="Connecteur droit 91">
            <a:extLst>
              <a:ext uri="{FF2B5EF4-FFF2-40B4-BE49-F238E27FC236}">
                <a16:creationId xmlns:a16="http://schemas.microsoft.com/office/drawing/2014/main" id="{580972E4-5EEA-4C5D-8FAA-B18595649540}"/>
              </a:ext>
            </a:extLst>
          </p:cNvPr>
          <p:cNvCxnSpPr>
            <a:cxnSpLocks/>
          </p:cNvCxnSpPr>
          <p:nvPr/>
        </p:nvCxnSpPr>
        <p:spPr>
          <a:xfrm>
            <a:off x="3212902" y="4445767"/>
            <a:ext cx="0" cy="44719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539654C5-6479-490C-A0D2-D90C069CBF00}"/>
              </a:ext>
            </a:extLst>
          </p:cNvPr>
          <p:cNvSpPr/>
          <p:nvPr/>
        </p:nvSpPr>
        <p:spPr>
          <a:xfrm>
            <a:off x="2496868" y="3141932"/>
            <a:ext cx="1582600" cy="475426"/>
          </a:xfrm>
          <a:prstGeom prst="rect">
            <a:avLst/>
          </a:prstGeom>
          <a:pattFill prst="wd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Possible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6" name="Connecteur droit 115">
            <a:extLst>
              <a:ext uri="{FF2B5EF4-FFF2-40B4-BE49-F238E27FC236}">
                <a16:creationId xmlns:a16="http://schemas.microsoft.com/office/drawing/2014/main" id="{6898AE14-664E-4EE2-9860-24EB601FD51D}"/>
              </a:ext>
            </a:extLst>
          </p:cNvPr>
          <p:cNvCxnSpPr>
            <a:cxnSpLocks/>
          </p:cNvCxnSpPr>
          <p:nvPr/>
        </p:nvCxnSpPr>
        <p:spPr>
          <a:xfrm>
            <a:off x="3207147" y="4439187"/>
            <a:ext cx="672706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:a16="http://schemas.microsoft.com/office/drawing/2014/main" id="{30EB2083-2F3F-4828-80D3-54F5C452E2C5}"/>
              </a:ext>
            </a:extLst>
          </p:cNvPr>
          <p:cNvCxnSpPr>
            <a:cxnSpLocks/>
          </p:cNvCxnSpPr>
          <p:nvPr/>
        </p:nvCxnSpPr>
        <p:spPr>
          <a:xfrm flipV="1">
            <a:off x="3207147" y="4239986"/>
            <a:ext cx="0" cy="199201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oneTexte 104">
            <a:extLst>
              <a:ext uri="{FF2B5EF4-FFF2-40B4-BE49-F238E27FC236}">
                <a16:creationId xmlns:a16="http://schemas.microsoft.com/office/drawing/2014/main" id="{EB73D184-4125-4484-92C1-04E105F42FBB}"/>
              </a:ext>
            </a:extLst>
          </p:cNvPr>
          <p:cNvSpPr txBox="1"/>
          <p:nvPr/>
        </p:nvSpPr>
        <p:spPr>
          <a:xfrm>
            <a:off x="3045176" y="3871335"/>
            <a:ext cx="1909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7030A0"/>
                </a:solidFill>
              </a:rPr>
              <a:t>Design optimal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E58229B6-5B19-419A-942E-E16E260152EA}"/>
              </a:ext>
            </a:extLst>
          </p:cNvPr>
          <p:cNvSpPr txBox="1"/>
          <p:nvPr/>
        </p:nvSpPr>
        <p:spPr>
          <a:xfrm>
            <a:off x="2580638" y="5154405"/>
            <a:ext cx="1612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= plus aucun gain de latence</a:t>
            </a:r>
            <a:endParaRPr lang="en-US" sz="1600" dirty="0"/>
          </a:p>
        </p:txBody>
      </p:sp>
      <p:sp>
        <p:nvSpPr>
          <p:cNvPr id="126" name="ZoneTexte 125">
            <a:extLst>
              <a:ext uri="{FF2B5EF4-FFF2-40B4-BE49-F238E27FC236}">
                <a16:creationId xmlns:a16="http://schemas.microsoft.com/office/drawing/2014/main" id="{5CFF35F5-D18E-48B5-B5B2-339707564808}"/>
              </a:ext>
            </a:extLst>
          </p:cNvPr>
          <p:cNvSpPr txBox="1"/>
          <p:nvPr/>
        </p:nvSpPr>
        <p:spPr>
          <a:xfrm>
            <a:off x="838200" y="5175358"/>
            <a:ext cx="1612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= réutilisation maximale</a:t>
            </a:r>
            <a:endParaRPr lang="en-US" sz="1600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1D6D309D-2D9C-4853-9BEB-FB508271958A}"/>
              </a:ext>
            </a:extLst>
          </p:cNvPr>
          <p:cNvSpPr/>
          <p:nvPr/>
        </p:nvSpPr>
        <p:spPr>
          <a:xfrm>
            <a:off x="6190716" y="4012143"/>
            <a:ext cx="1404817" cy="412205"/>
          </a:xfrm>
          <a:prstGeom prst="rect">
            <a:avLst/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Impossible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9" name="Connecteur droit avec flèche 128">
            <a:extLst>
              <a:ext uri="{FF2B5EF4-FFF2-40B4-BE49-F238E27FC236}">
                <a16:creationId xmlns:a16="http://schemas.microsoft.com/office/drawing/2014/main" id="{5EA05F9C-6F5E-41CB-8D0B-5DED600D745D}"/>
              </a:ext>
            </a:extLst>
          </p:cNvPr>
          <p:cNvCxnSpPr>
            <a:cxnSpLocks/>
          </p:cNvCxnSpPr>
          <p:nvPr/>
        </p:nvCxnSpPr>
        <p:spPr>
          <a:xfrm flipV="1">
            <a:off x="5989753" y="2959260"/>
            <a:ext cx="0" cy="169287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>
            <a:extLst>
              <a:ext uri="{FF2B5EF4-FFF2-40B4-BE49-F238E27FC236}">
                <a16:creationId xmlns:a16="http://schemas.microsoft.com/office/drawing/2014/main" id="{D669279E-0195-48F1-A43A-C50F0DEF6CC3}"/>
              </a:ext>
            </a:extLst>
          </p:cNvPr>
          <p:cNvCxnSpPr>
            <a:cxnSpLocks/>
          </p:cNvCxnSpPr>
          <p:nvPr/>
        </p:nvCxnSpPr>
        <p:spPr>
          <a:xfrm flipV="1">
            <a:off x="5983575" y="4652136"/>
            <a:ext cx="2526957" cy="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>
            <a:extLst>
              <a:ext uri="{FF2B5EF4-FFF2-40B4-BE49-F238E27FC236}">
                <a16:creationId xmlns:a16="http://schemas.microsoft.com/office/drawing/2014/main" id="{AC9A8316-EF32-496E-8660-FA210F6F3B64}"/>
              </a:ext>
            </a:extLst>
          </p:cNvPr>
          <p:cNvCxnSpPr>
            <a:cxnSpLocks/>
          </p:cNvCxnSpPr>
          <p:nvPr/>
        </p:nvCxnSpPr>
        <p:spPr>
          <a:xfrm>
            <a:off x="6176434" y="3305484"/>
            <a:ext cx="107092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133">
            <a:extLst>
              <a:ext uri="{FF2B5EF4-FFF2-40B4-BE49-F238E27FC236}">
                <a16:creationId xmlns:a16="http://schemas.microsoft.com/office/drawing/2014/main" id="{CE5C72B8-8E2D-4EDD-8FA9-5CF37D43EA6C}"/>
              </a:ext>
            </a:extLst>
          </p:cNvPr>
          <p:cNvCxnSpPr>
            <a:cxnSpLocks/>
          </p:cNvCxnSpPr>
          <p:nvPr/>
        </p:nvCxnSpPr>
        <p:spPr>
          <a:xfrm flipV="1">
            <a:off x="6283526" y="3305485"/>
            <a:ext cx="0" cy="107091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>
            <a:extLst>
              <a:ext uri="{FF2B5EF4-FFF2-40B4-BE49-F238E27FC236}">
                <a16:creationId xmlns:a16="http://schemas.microsoft.com/office/drawing/2014/main" id="{11C9E7B5-A4D2-46D6-A6B2-35ABD7123E5B}"/>
              </a:ext>
            </a:extLst>
          </p:cNvPr>
          <p:cNvCxnSpPr>
            <a:cxnSpLocks/>
          </p:cNvCxnSpPr>
          <p:nvPr/>
        </p:nvCxnSpPr>
        <p:spPr>
          <a:xfrm>
            <a:off x="6283526" y="3412576"/>
            <a:ext cx="609599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>
            <a:extLst>
              <a:ext uri="{FF2B5EF4-FFF2-40B4-BE49-F238E27FC236}">
                <a16:creationId xmlns:a16="http://schemas.microsoft.com/office/drawing/2014/main" id="{B26A4F84-FE87-49B5-910F-F2E588CE2423}"/>
              </a:ext>
            </a:extLst>
          </p:cNvPr>
          <p:cNvCxnSpPr>
            <a:cxnSpLocks/>
          </p:cNvCxnSpPr>
          <p:nvPr/>
        </p:nvCxnSpPr>
        <p:spPr>
          <a:xfrm flipV="1">
            <a:off x="6893125" y="3412577"/>
            <a:ext cx="0" cy="160637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>
            <a:extLst>
              <a:ext uri="{FF2B5EF4-FFF2-40B4-BE49-F238E27FC236}">
                <a16:creationId xmlns:a16="http://schemas.microsoft.com/office/drawing/2014/main" id="{B821A1A0-15EE-48D2-8689-05A158D3EC95}"/>
              </a:ext>
            </a:extLst>
          </p:cNvPr>
          <p:cNvCxnSpPr>
            <a:cxnSpLocks/>
          </p:cNvCxnSpPr>
          <p:nvPr/>
        </p:nvCxnSpPr>
        <p:spPr>
          <a:xfrm>
            <a:off x="6893125" y="3573214"/>
            <a:ext cx="271848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138">
            <a:extLst>
              <a:ext uri="{FF2B5EF4-FFF2-40B4-BE49-F238E27FC236}">
                <a16:creationId xmlns:a16="http://schemas.microsoft.com/office/drawing/2014/main" id="{6182EB14-5FA9-483A-AE85-3E31758F6389}"/>
              </a:ext>
            </a:extLst>
          </p:cNvPr>
          <p:cNvCxnSpPr>
            <a:cxnSpLocks/>
          </p:cNvCxnSpPr>
          <p:nvPr/>
        </p:nvCxnSpPr>
        <p:spPr>
          <a:xfrm flipV="1">
            <a:off x="7164973" y="3573214"/>
            <a:ext cx="0" cy="317157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139">
            <a:extLst>
              <a:ext uri="{FF2B5EF4-FFF2-40B4-BE49-F238E27FC236}">
                <a16:creationId xmlns:a16="http://schemas.microsoft.com/office/drawing/2014/main" id="{B5A63595-CEB3-442A-8451-3691575CE92C}"/>
              </a:ext>
            </a:extLst>
          </p:cNvPr>
          <p:cNvCxnSpPr>
            <a:cxnSpLocks/>
          </p:cNvCxnSpPr>
          <p:nvPr/>
        </p:nvCxnSpPr>
        <p:spPr>
          <a:xfrm>
            <a:off x="7164973" y="3890371"/>
            <a:ext cx="609599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>
            <a:extLst>
              <a:ext uri="{FF2B5EF4-FFF2-40B4-BE49-F238E27FC236}">
                <a16:creationId xmlns:a16="http://schemas.microsoft.com/office/drawing/2014/main" id="{8D404D27-B09F-4C78-86BC-473A56702922}"/>
              </a:ext>
            </a:extLst>
          </p:cNvPr>
          <p:cNvCxnSpPr>
            <a:cxnSpLocks/>
          </p:cNvCxnSpPr>
          <p:nvPr/>
        </p:nvCxnSpPr>
        <p:spPr>
          <a:xfrm flipV="1">
            <a:off x="7774572" y="3890372"/>
            <a:ext cx="0" cy="36658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145">
            <a:extLst>
              <a:ext uri="{FF2B5EF4-FFF2-40B4-BE49-F238E27FC236}">
                <a16:creationId xmlns:a16="http://schemas.microsoft.com/office/drawing/2014/main" id="{A51520DE-836F-490E-BD3C-67DCD32A36D2}"/>
              </a:ext>
            </a:extLst>
          </p:cNvPr>
          <p:cNvCxnSpPr>
            <a:cxnSpLocks/>
          </p:cNvCxnSpPr>
          <p:nvPr/>
        </p:nvCxnSpPr>
        <p:spPr>
          <a:xfrm>
            <a:off x="7774572" y="4256955"/>
            <a:ext cx="215127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ZoneTexte 147">
            <a:extLst>
              <a:ext uri="{FF2B5EF4-FFF2-40B4-BE49-F238E27FC236}">
                <a16:creationId xmlns:a16="http://schemas.microsoft.com/office/drawing/2014/main" id="{64D31320-6C5B-445E-9E9B-083CDF381829}"/>
              </a:ext>
            </a:extLst>
          </p:cNvPr>
          <p:cNvSpPr txBox="1"/>
          <p:nvPr/>
        </p:nvSpPr>
        <p:spPr>
          <a:xfrm>
            <a:off x="5445622" y="2577344"/>
            <a:ext cx="1021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Latence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9" name="ZoneTexte 148">
            <a:extLst>
              <a:ext uri="{FF2B5EF4-FFF2-40B4-BE49-F238E27FC236}">
                <a16:creationId xmlns:a16="http://schemas.microsoft.com/office/drawing/2014/main" id="{B033A326-A3B7-4BB6-A0EC-EE5B73B98DE5}"/>
              </a:ext>
            </a:extLst>
          </p:cNvPr>
          <p:cNvSpPr txBox="1"/>
          <p:nvPr/>
        </p:nvSpPr>
        <p:spPr>
          <a:xfrm>
            <a:off x="8510531" y="4597127"/>
            <a:ext cx="1393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Ressources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BAE466C1-FC31-4EA7-B256-F3757F2C1F98}"/>
              </a:ext>
            </a:extLst>
          </p:cNvPr>
          <p:cNvSpPr/>
          <p:nvPr/>
        </p:nvSpPr>
        <p:spPr>
          <a:xfrm>
            <a:off x="6377848" y="2756171"/>
            <a:ext cx="936660" cy="449305"/>
          </a:xfrm>
          <a:prstGeom prst="rect">
            <a:avLst/>
          </a:prstGeom>
          <a:pattFill prst="wd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Possible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>
            <a:extLst>
              <a:ext uri="{FF2B5EF4-FFF2-40B4-BE49-F238E27FC236}">
                <a16:creationId xmlns:a16="http://schemas.microsoft.com/office/drawing/2014/main" id="{856B80D8-A9E4-4904-B311-D89C119E84AB}"/>
              </a:ext>
            </a:extLst>
          </p:cNvPr>
          <p:cNvCxnSpPr>
            <a:cxnSpLocks/>
          </p:cNvCxnSpPr>
          <p:nvPr/>
        </p:nvCxnSpPr>
        <p:spPr>
          <a:xfrm>
            <a:off x="7989699" y="4456156"/>
            <a:ext cx="672706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057D6163-066D-4FF6-96F8-7EB01D23C2CB}"/>
              </a:ext>
            </a:extLst>
          </p:cNvPr>
          <p:cNvCxnSpPr>
            <a:cxnSpLocks/>
          </p:cNvCxnSpPr>
          <p:nvPr/>
        </p:nvCxnSpPr>
        <p:spPr>
          <a:xfrm flipV="1">
            <a:off x="7989699" y="4256955"/>
            <a:ext cx="0" cy="199201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>
            <a:extLst>
              <a:ext uri="{FF2B5EF4-FFF2-40B4-BE49-F238E27FC236}">
                <a16:creationId xmlns:a16="http://schemas.microsoft.com/office/drawing/2014/main" id="{3E965C82-739A-4EEF-8F36-DBDCD6C7F633}"/>
              </a:ext>
            </a:extLst>
          </p:cNvPr>
          <p:cNvSpPr/>
          <p:nvPr/>
        </p:nvSpPr>
        <p:spPr>
          <a:xfrm>
            <a:off x="7668597" y="3094056"/>
            <a:ext cx="1827783" cy="662163"/>
          </a:xfrm>
          <a:prstGeom prst="rect">
            <a:avLst/>
          </a:prstGeom>
          <a:pattFill prst="wdUpDiag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Impossible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pour la cible HW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A95E9B9E-4A30-47F7-A7F8-DD6DD2F0FFA0}"/>
              </a:ext>
            </a:extLst>
          </p:cNvPr>
          <p:cNvSpPr/>
          <p:nvPr/>
        </p:nvSpPr>
        <p:spPr>
          <a:xfrm>
            <a:off x="7105508" y="3823703"/>
            <a:ext cx="123780" cy="12933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88F5FCAF-BD79-46BA-B3BE-268C62A50BCF}"/>
              </a:ext>
            </a:extLst>
          </p:cNvPr>
          <p:cNvCxnSpPr>
            <a:cxnSpLocks/>
          </p:cNvCxnSpPr>
          <p:nvPr/>
        </p:nvCxnSpPr>
        <p:spPr>
          <a:xfrm>
            <a:off x="7444416" y="2745041"/>
            <a:ext cx="0" cy="2204449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oneTexte 159">
            <a:extLst>
              <a:ext uri="{FF2B5EF4-FFF2-40B4-BE49-F238E27FC236}">
                <a16:creationId xmlns:a16="http://schemas.microsoft.com/office/drawing/2014/main" id="{732322D9-C87D-4EE9-898E-31470579AD21}"/>
              </a:ext>
            </a:extLst>
          </p:cNvPr>
          <p:cNvSpPr txBox="1"/>
          <p:nvPr/>
        </p:nvSpPr>
        <p:spPr>
          <a:xfrm>
            <a:off x="6863641" y="4919865"/>
            <a:ext cx="1393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FPGA cible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83FD8ED7-E563-4F06-A3CF-BE0234C2F86D}"/>
              </a:ext>
            </a:extLst>
          </p:cNvPr>
          <p:cNvCxnSpPr>
            <a:cxnSpLocks/>
          </p:cNvCxnSpPr>
          <p:nvPr/>
        </p:nvCxnSpPr>
        <p:spPr>
          <a:xfrm>
            <a:off x="7989699" y="4445767"/>
            <a:ext cx="0" cy="44719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89CE538A-CB96-4752-BA3C-7761C8D3C257}"/>
              </a:ext>
            </a:extLst>
          </p:cNvPr>
          <p:cNvCxnSpPr>
            <a:cxnSpLocks/>
          </p:cNvCxnSpPr>
          <p:nvPr/>
        </p:nvCxnSpPr>
        <p:spPr>
          <a:xfrm>
            <a:off x="6176434" y="3305484"/>
            <a:ext cx="0" cy="1605964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163">
            <a:extLst>
              <a:ext uri="{FF2B5EF4-FFF2-40B4-BE49-F238E27FC236}">
                <a16:creationId xmlns:a16="http://schemas.microsoft.com/office/drawing/2014/main" id="{35C42108-F527-4033-8B91-C09847DE5129}"/>
              </a:ext>
            </a:extLst>
          </p:cNvPr>
          <p:cNvCxnSpPr>
            <a:cxnSpLocks/>
          </p:cNvCxnSpPr>
          <p:nvPr/>
        </p:nvCxnSpPr>
        <p:spPr>
          <a:xfrm>
            <a:off x="5838683" y="3305484"/>
            <a:ext cx="337751" cy="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>
            <a:extLst>
              <a:ext uri="{FF2B5EF4-FFF2-40B4-BE49-F238E27FC236}">
                <a16:creationId xmlns:a16="http://schemas.microsoft.com/office/drawing/2014/main" id="{0A38BC90-660B-4541-92FF-787B1E5A6694}"/>
              </a:ext>
            </a:extLst>
          </p:cNvPr>
          <p:cNvCxnSpPr>
            <a:cxnSpLocks/>
          </p:cNvCxnSpPr>
          <p:nvPr/>
        </p:nvCxnSpPr>
        <p:spPr>
          <a:xfrm flipV="1">
            <a:off x="5838683" y="4459450"/>
            <a:ext cx="2151015" cy="94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Ellipse 120">
            <a:extLst>
              <a:ext uri="{FF2B5EF4-FFF2-40B4-BE49-F238E27FC236}">
                <a16:creationId xmlns:a16="http://schemas.microsoft.com/office/drawing/2014/main" id="{E80C152B-64CD-48A2-9888-5039D6CDBCDE}"/>
              </a:ext>
            </a:extLst>
          </p:cNvPr>
          <p:cNvSpPr/>
          <p:nvPr/>
        </p:nvSpPr>
        <p:spPr>
          <a:xfrm>
            <a:off x="6125492" y="3254244"/>
            <a:ext cx="97681" cy="1070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02BE67D1-ADAE-4C25-BD8B-325D03DCF1EC}"/>
              </a:ext>
            </a:extLst>
          </p:cNvPr>
          <p:cNvSpPr/>
          <p:nvPr/>
        </p:nvSpPr>
        <p:spPr>
          <a:xfrm>
            <a:off x="7941419" y="4403932"/>
            <a:ext cx="97681" cy="1070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Ellipse 171">
            <a:extLst>
              <a:ext uri="{FF2B5EF4-FFF2-40B4-BE49-F238E27FC236}">
                <a16:creationId xmlns:a16="http://schemas.microsoft.com/office/drawing/2014/main" id="{5C9A6A52-021A-4836-92FB-CB1AA25A3685}"/>
              </a:ext>
            </a:extLst>
          </p:cNvPr>
          <p:cNvSpPr/>
          <p:nvPr/>
        </p:nvSpPr>
        <p:spPr>
          <a:xfrm>
            <a:off x="9776652" y="3887442"/>
            <a:ext cx="97681" cy="1070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ZoneTexte 172">
            <a:extLst>
              <a:ext uri="{FF2B5EF4-FFF2-40B4-BE49-F238E27FC236}">
                <a16:creationId xmlns:a16="http://schemas.microsoft.com/office/drawing/2014/main" id="{6846E1F8-E68B-4739-966E-C0B85EE36E0B}"/>
              </a:ext>
            </a:extLst>
          </p:cNvPr>
          <p:cNvSpPr txBox="1"/>
          <p:nvPr/>
        </p:nvSpPr>
        <p:spPr>
          <a:xfrm>
            <a:off x="9874334" y="3756219"/>
            <a:ext cx="2099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Points connus</a:t>
            </a:r>
            <a:endParaRPr lang="en-US" sz="1600" dirty="0"/>
          </a:p>
        </p:txBody>
      </p:sp>
      <p:sp>
        <p:nvSpPr>
          <p:cNvPr id="175" name="ZoneTexte 174">
            <a:extLst>
              <a:ext uri="{FF2B5EF4-FFF2-40B4-BE49-F238E27FC236}">
                <a16:creationId xmlns:a16="http://schemas.microsoft.com/office/drawing/2014/main" id="{531C9BDA-8521-426F-81BD-160EDCCB9435}"/>
              </a:ext>
            </a:extLst>
          </p:cNvPr>
          <p:cNvSpPr txBox="1"/>
          <p:nvPr/>
        </p:nvSpPr>
        <p:spPr>
          <a:xfrm>
            <a:off x="9874334" y="4066317"/>
            <a:ext cx="1859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Design attendu</a:t>
            </a:r>
            <a:endParaRPr lang="en-US" sz="1600" dirty="0"/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A485634B-3F74-41C7-89B3-49B771100961}"/>
              </a:ext>
            </a:extLst>
          </p:cNvPr>
          <p:cNvSpPr/>
          <p:nvPr/>
        </p:nvSpPr>
        <p:spPr>
          <a:xfrm>
            <a:off x="9750552" y="4185155"/>
            <a:ext cx="123780" cy="12933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2764380B-A5F6-4363-8206-BC6E6ECA366F}"/>
              </a:ext>
            </a:extLst>
          </p:cNvPr>
          <p:cNvSpPr txBox="1"/>
          <p:nvPr/>
        </p:nvSpPr>
        <p:spPr>
          <a:xfrm>
            <a:off x="1079392" y="5811067"/>
            <a:ext cx="9399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Approche choisie pour converger vers le design cible : Partir du design minimal (latence max) et en itérer en dupliquant le module de calcul permettant le meilleur gain en latence (valeur facile à estimer).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4302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lèche : angle droit 136">
            <a:extLst>
              <a:ext uri="{FF2B5EF4-FFF2-40B4-BE49-F238E27FC236}">
                <a16:creationId xmlns:a16="http://schemas.microsoft.com/office/drawing/2014/main" id="{0901232C-09EF-4656-84B3-3E4E85980F54}"/>
              </a:ext>
            </a:extLst>
          </p:cNvPr>
          <p:cNvSpPr/>
          <p:nvPr/>
        </p:nvSpPr>
        <p:spPr>
          <a:xfrm rot="5400000" flipH="1">
            <a:off x="1564446" y="2468769"/>
            <a:ext cx="2968611" cy="1497442"/>
          </a:xfrm>
          <a:prstGeom prst="bentUpArrow">
            <a:avLst>
              <a:gd name="adj1" fmla="val 12445"/>
              <a:gd name="adj2" fmla="val 12730"/>
              <a:gd name="adj3" fmla="val 20434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2F03156-FDAA-4BF0-8244-FC0E16C24106}"/>
              </a:ext>
            </a:extLst>
          </p:cNvPr>
          <p:cNvSpPr/>
          <p:nvPr/>
        </p:nvSpPr>
        <p:spPr>
          <a:xfrm>
            <a:off x="1683523" y="842549"/>
            <a:ext cx="7366473" cy="5788987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>
                <a:solidFill>
                  <a:schemeClr val="tx1"/>
                </a:solidFill>
              </a:rPr>
              <a:t>Top module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Titre 1">
            <a:extLst>
              <a:ext uri="{FF2B5EF4-FFF2-40B4-BE49-F238E27FC236}">
                <a16:creationId xmlns:a16="http://schemas.microsoft.com/office/drawing/2014/main" id="{ECE6A30A-988F-4C46-957B-06B52D43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549"/>
          </a:xfrm>
        </p:spPr>
        <p:txBody>
          <a:bodyPr>
            <a:normAutofit/>
          </a:bodyPr>
          <a:lstStyle/>
          <a:p>
            <a:r>
              <a:rPr lang="fr-FR" sz="3000" dirty="0"/>
              <a:t>Minimal design, </a:t>
            </a:r>
            <a:r>
              <a:rPr lang="fr-FR" sz="3000" dirty="0" err="1"/>
              <a:t>highest</a:t>
            </a:r>
            <a:r>
              <a:rPr lang="fr-FR" sz="3000" dirty="0"/>
              <a:t> </a:t>
            </a:r>
            <a:r>
              <a:rPr lang="fr-FR" sz="3000" dirty="0" err="1"/>
              <a:t>resources</a:t>
            </a:r>
            <a:r>
              <a:rPr lang="fr-FR" sz="3000" dirty="0"/>
              <a:t> </a:t>
            </a:r>
            <a:r>
              <a:rPr lang="fr-FR" sz="3000" dirty="0" err="1"/>
              <a:t>reusability</a:t>
            </a:r>
            <a:endParaRPr lang="en-US" sz="30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CC932FD-F4ED-49A8-8B05-E6C78393855D}"/>
              </a:ext>
            </a:extLst>
          </p:cNvPr>
          <p:cNvSpPr/>
          <p:nvPr/>
        </p:nvSpPr>
        <p:spPr>
          <a:xfrm>
            <a:off x="2066226" y="3640509"/>
            <a:ext cx="1325470" cy="743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Memory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C25662-932E-4B15-8E73-154474051280}"/>
              </a:ext>
            </a:extLst>
          </p:cNvPr>
          <p:cNvSpPr/>
          <p:nvPr/>
        </p:nvSpPr>
        <p:spPr>
          <a:xfrm>
            <a:off x="2066226" y="4632533"/>
            <a:ext cx="1325470" cy="7438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Parameter Memory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B3B1EC9-72ED-4DEB-8A2E-C4AF999B46AA}"/>
              </a:ext>
            </a:extLst>
          </p:cNvPr>
          <p:cNvSpPr/>
          <p:nvPr/>
        </p:nvSpPr>
        <p:spPr>
          <a:xfrm>
            <a:off x="2066226" y="5624557"/>
            <a:ext cx="1325470" cy="7438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Instruction Memory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47A2270-6C15-4DB9-864A-669BE5E2492F}"/>
              </a:ext>
            </a:extLst>
          </p:cNvPr>
          <p:cNvSpPr/>
          <p:nvPr/>
        </p:nvSpPr>
        <p:spPr>
          <a:xfrm>
            <a:off x="4857850" y="4713843"/>
            <a:ext cx="1325470" cy="698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Memory manager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F43956B3-03ED-4EA3-B844-C7540B33188A}"/>
              </a:ext>
            </a:extLst>
          </p:cNvPr>
          <p:cNvSpPr/>
          <p:nvPr/>
        </p:nvSpPr>
        <p:spPr>
          <a:xfrm>
            <a:off x="1401510" y="3805511"/>
            <a:ext cx="664715" cy="405748"/>
          </a:xfrm>
          <a:prstGeom prst="rightArrow">
            <a:avLst>
              <a:gd name="adj1" fmla="val 7527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Flèche : droite 49">
            <a:extLst>
              <a:ext uri="{FF2B5EF4-FFF2-40B4-BE49-F238E27FC236}">
                <a16:creationId xmlns:a16="http://schemas.microsoft.com/office/drawing/2014/main" id="{43CDDCDF-048C-4350-B058-EE86A6A34CC4}"/>
              </a:ext>
            </a:extLst>
          </p:cNvPr>
          <p:cNvSpPr/>
          <p:nvPr/>
        </p:nvSpPr>
        <p:spPr>
          <a:xfrm>
            <a:off x="1401510" y="4797535"/>
            <a:ext cx="664715" cy="405748"/>
          </a:xfrm>
          <a:prstGeom prst="rightArrow">
            <a:avLst>
              <a:gd name="adj1" fmla="val 75275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Flèche : droite 50">
            <a:extLst>
              <a:ext uri="{FF2B5EF4-FFF2-40B4-BE49-F238E27FC236}">
                <a16:creationId xmlns:a16="http://schemas.microsoft.com/office/drawing/2014/main" id="{EFE75808-EC15-4BB1-8F66-F69E526F8F63}"/>
              </a:ext>
            </a:extLst>
          </p:cNvPr>
          <p:cNvSpPr/>
          <p:nvPr/>
        </p:nvSpPr>
        <p:spPr>
          <a:xfrm>
            <a:off x="1401510" y="5789559"/>
            <a:ext cx="664715" cy="405748"/>
          </a:xfrm>
          <a:prstGeom prst="rightArrow">
            <a:avLst>
              <a:gd name="adj1" fmla="val 75275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EB4C5C3-BEF5-4315-963E-3E7CA52FC371}"/>
              </a:ext>
            </a:extLst>
          </p:cNvPr>
          <p:cNvSpPr/>
          <p:nvPr/>
        </p:nvSpPr>
        <p:spPr>
          <a:xfrm>
            <a:off x="3797836" y="1692818"/>
            <a:ext cx="1005389" cy="11709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 Crossbar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FCD1F91-FBE1-4990-9B99-5D9B50C1F86C}"/>
              </a:ext>
            </a:extLst>
          </p:cNvPr>
          <p:cNvSpPr/>
          <p:nvPr/>
        </p:nvSpPr>
        <p:spPr>
          <a:xfrm>
            <a:off x="7249847" y="2019253"/>
            <a:ext cx="1005389" cy="842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 Crossbar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FB5DB8E-B903-4170-907F-6430F8E90D9A}"/>
              </a:ext>
            </a:extLst>
          </p:cNvPr>
          <p:cNvSpPr/>
          <p:nvPr/>
        </p:nvSpPr>
        <p:spPr>
          <a:xfrm>
            <a:off x="5504475" y="1416255"/>
            <a:ext cx="1140781" cy="311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Kernel 1D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00683E-1037-4738-8D63-38441D77071B}"/>
              </a:ext>
            </a:extLst>
          </p:cNvPr>
          <p:cNvSpPr/>
          <p:nvPr/>
        </p:nvSpPr>
        <p:spPr>
          <a:xfrm>
            <a:off x="5504476" y="1865674"/>
            <a:ext cx="1140781" cy="311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</a:t>
            </a:r>
            <a:r>
              <a:rPr lang="en-US" dirty="0" err="1"/>
              <a:t>elu</a:t>
            </a:r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FFBCC9B-417E-412B-A80F-92EA1A9E00D8}"/>
              </a:ext>
            </a:extLst>
          </p:cNvPr>
          <p:cNvSpPr/>
          <p:nvPr/>
        </p:nvSpPr>
        <p:spPr>
          <a:xfrm>
            <a:off x="5504475" y="2306862"/>
            <a:ext cx="1140781" cy="311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Flatten</a:t>
            </a:r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8982C73-3489-438A-A242-C5395ACD8943}"/>
              </a:ext>
            </a:extLst>
          </p:cNvPr>
          <p:cNvSpPr/>
          <p:nvPr/>
        </p:nvSpPr>
        <p:spPr>
          <a:xfrm>
            <a:off x="5504473" y="3382391"/>
            <a:ext cx="1140781" cy="311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Bypass</a:t>
            </a:r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FB36CB8-D12C-4516-95B2-B19E40267D94}"/>
              </a:ext>
            </a:extLst>
          </p:cNvPr>
          <p:cNvSpPr/>
          <p:nvPr/>
        </p:nvSpPr>
        <p:spPr>
          <a:xfrm>
            <a:off x="5504474" y="2727472"/>
            <a:ext cx="1140781" cy="311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Neuron</a:t>
            </a:r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3C593EB-4339-490E-9292-219EA0BAC0F3}"/>
              </a:ext>
            </a:extLst>
          </p:cNvPr>
          <p:cNvSpPr/>
          <p:nvPr/>
        </p:nvSpPr>
        <p:spPr>
          <a:xfrm>
            <a:off x="4857850" y="5624557"/>
            <a:ext cx="1325470" cy="743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Instruction decoder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EC8FC7BD-BFC8-4B7F-97F0-1D7159ADC58A}"/>
              </a:ext>
            </a:extLst>
          </p:cNvPr>
          <p:cNvCxnSpPr>
            <a:cxnSpLocks/>
            <a:stCxn id="54" idx="3"/>
            <a:endCxn id="56" idx="1"/>
          </p:cNvCxnSpPr>
          <p:nvPr/>
        </p:nvCxnSpPr>
        <p:spPr>
          <a:xfrm flipV="1">
            <a:off x="4803225" y="1571798"/>
            <a:ext cx="701250" cy="706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CB4423ED-4F59-45F1-8F01-C8A95E719911}"/>
              </a:ext>
            </a:extLst>
          </p:cNvPr>
          <p:cNvCxnSpPr>
            <a:cxnSpLocks/>
            <a:stCxn id="54" idx="3"/>
            <a:endCxn id="57" idx="1"/>
          </p:cNvCxnSpPr>
          <p:nvPr/>
        </p:nvCxnSpPr>
        <p:spPr>
          <a:xfrm flipV="1">
            <a:off x="4803225" y="2021217"/>
            <a:ext cx="701251" cy="257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CCB12CC6-7063-471A-B629-B0D75B1F1394}"/>
              </a:ext>
            </a:extLst>
          </p:cNvPr>
          <p:cNvCxnSpPr>
            <a:cxnSpLocks/>
            <a:stCxn id="54" idx="3"/>
            <a:endCxn id="58" idx="1"/>
          </p:cNvCxnSpPr>
          <p:nvPr/>
        </p:nvCxnSpPr>
        <p:spPr>
          <a:xfrm>
            <a:off x="4803225" y="2278292"/>
            <a:ext cx="701250" cy="184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0BCFFDD6-4AB2-403B-A73D-142554D713EE}"/>
              </a:ext>
            </a:extLst>
          </p:cNvPr>
          <p:cNvCxnSpPr>
            <a:cxnSpLocks/>
            <a:stCxn id="54" idx="3"/>
            <a:endCxn id="60" idx="1"/>
          </p:cNvCxnSpPr>
          <p:nvPr/>
        </p:nvCxnSpPr>
        <p:spPr>
          <a:xfrm>
            <a:off x="4803225" y="2278292"/>
            <a:ext cx="701249" cy="604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67BDA817-8E26-43E2-820C-C74F067FB39E}"/>
              </a:ext>
            </a:extLst>
          </p:cNvPr>
          <p:cNvCxnSpPr>
            <a:cxnSpLocks/>
            <a:stCxn id="54" idx="3"/>
            <a:endCxn id="59" idx="1"/>
          </p:cNvCxnSpPr>
          <p:nvPr/>
        </p:nvCxnSpPr>
        <p:spPr>
          <a:xfrm>
            <a:off x="4803225" y="2278292"/>
            <a:ext cx="701248" cy="1259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AAB5C9CA-A456-4173-95E9-088F9E88B893}"/>
              </a:ext>
            </a:extLst>
          </p:cNvPr>
          <p:cNvCxnSpPr>
            <a:cxnSpLocks/>
            <a:stCxn id="56" idx="3"/>
            <a:endCxn id="55" idx="1"/>
          </p:cNvCxnSpPr>
          <p:nvPr/>
        </p:nvCxnSpPr>
        <p:spPr>
          <a:xfrm>
            <a:off x="6645256" y="1571798"/>
            <a:ext cx="604591" cy="868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57145CE6-E4B1-4E67-84E5-90E02B0F8968}"/>
              </a:ext>
            </a:extLst>
          </p:cNvPr>
          <p:cNvCxnSpPr>
            <a:cxnSpLocks/>
            <a:stCxn id="57" idx="3"/>
            <a:endCxn id="55" idx="1"/>
          </p:cNvCxnSpPr>
          <p:nvPr/>
        </p:nvCxnSpPr>
        <p:spPr>
          <a:xfrm>
            <a:off x="6645257" y="2021217"/>
            <a:ext cx="604590" cy="419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>
            <a:extLst>
              <a:ext uri="{FF2B5EF4-FFF2-40B4-BE49-F238E27FC236}">
                <a16:creationId xmlns:a16="http://schemas.microsoft.com/office/drawing/2014/main" id="{1C456D48-DE67-45B4-969D-80BE5979C493}"/>
              </a:ext>
            </a:extLst>
          </p:cNvPr>
          <p:cNvCxnSpPr>
            <a:cxnSpLocks/>
            <a:stCxn id="58" idx="3"/>
            <a:endCxn id="55" idx="1"/>
          </p:cNvCxnSpPr>
          <p:nvPr/>
        </p:nvCxnSpPr>
        <p:spPr>
          <a:xfrm flipV="1">
            <a:off x="6645256" y="2440528"/>
            <a:ext cx="604591" cy="21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55B27CE5-362B-464C-8109-81094C44191F}"/>
              </a:ext>
            </a:extLst>
          </p:cNvPr>
          <p:cNvCxnSpPr>
            <a:cxnSpLocks/>
            <a:stCxn id="60" idx="3"/>
            <a:endCxn id="55" idx="1"/>
          </p:cNvCxnSpPr>
          <p:nvPr/>
        </p:nvCxnSpPr>
        <p:spPr>
          <a:xfrm flipV="1">
            <a:off x="6645255" y="2440528"/>
            <a:ext cx="604592" cy="442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>
            <a:extLst>
              <a:ext uri="{FF2B5EF4-FFF2-40B4-BE49-F238E27FC236}">
                <a16:creationId xmlns:a16="http://schemas.microsoft.com/office/drawing/2014/main" id="{94E08297-F3A0-4049-839A-7E78963BE8A5}"/>
              </a:ext>
            </a:extLst>
          </p:cNvPr>
          <p:cNvCxnSpPr>
            <a:cxnSpLocks/>
            <a:stCxn id="59" idx="3"/>
            <a:endCxn id="55" idx="1"/>
          </p:cNvCxnSpPr>
          <p:nvPr/>
        </p:nvCxnSpPr>
        <p:spPr>
          <a:xfrm flipV="1">
            <a:off x="6645254" y="2440528"/>
            <a:ext cx="604593" cy="1097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èche : droite 39">
            <a:extLst>
              <a:ext uri="{FF2B5EF4-FFF2-40B4-BE49-F238E27FC236}">
                <a16:creationId xmlns:a16="http://schemas.microsoft.com/office/drawing/2014/main" id="{EB84C039-B2E8-4DFB-AC9D-07715AEFE526}"/>
              </a:ext>
            </a:extLst>
          </p:cNvPr>
          <p:cNvSpPr/>
          <p:nvPr/>
        </p:nvSpPr>
        <p:spPr>
          <a:xfrm>
            <a:off x="8255236" y="2155546"/>
            <a:ext cx="1290123" cy="5507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èche : angle droit 40">
            <a:extLst>
              <a:ext uri="{FF2B5EF4-FFF2-40B4-BE49-F238E27FC236}">
                <a16:creationId xmlns:a16="http://schemas.microsoft.com/office/drawing/2014/main" id="{0EB61306-12DE-4D2F-92EC-D42175CB0076}"/>
              </a:ext>
            </a:extLst>
          </p:cNvPr>
          <p:cNvSpPr/>
          <p:nvPr/>
        </p:nvSpPr>
        <p:spPr>
          <a:xfrm rot="5400000" flipH="1">
            <a:off x="2491314" y="2321285"/>
            <a:ext cx="1472260" cy="114078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èche : angle droit 93">
            <a:extLst>
              <a:ext uri="{FF2B5EF4-FFF2-40B4-BE49-F238E27FC236}">
                <a16:creationId xmlns:a16="http://schemas.microsoft.com/office/drawing/2014/main" id="{3F31CBE7-5E21-4A40-BEB1-54B8AA0E1005}"/>
              </a:ext>
            </a:extLst>
          </p:cNvPr>
          <p:cNvSpPr/>
          <p:nvPr/>
        </p:nvSpPr>
        <p:spPr>
          <a:xfrm rot="16200000" flipH="1">
            <a:off x="5257641" y="707186"/>
            <a:ext cx="1687130" cy="5419017"/>
          </a:xfrm>
          <a:prstGeom prst="bentUpArrow">
            <a:avLst>
              <a:gd name="adj1" fmla="val 15726"/>
              <a:gd name="adj2" fmla="val 13518"/>
              <a:gd name="adj3" fmla="val 22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0C150BA3-DF03-43B2-8BA3-1DFED65B2A38}"/>
              </a:ext>
            </a:extLst>
          </p:cNvPr>
          <p:cNvSpPr txBox="1"/>
          <p:nvPr/>
        </p:nvSpPr>
        <p:spPr>
          <a:xfrm>
            <a:off x="9595384" y="2230872"/>
            <a:ext cx="12989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Data OUT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C275D66-2033-4A1D-B72D-6B5BB34324E7}"/>
              </a:ext>
            </a:extLst>
          </p:cNvPr>
          <p:cNvSpPr/>
          <p:nvPr/>
        </p:nvSpPr>
        <p:spPr>
          <a:xfrm>
            <a:off x="5274171" y="993101"/>
            <a:ext cx="1632800" cy="281241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 err="1">
                <a:solidFill>
                  <a:schemeClr val="tx1"/>
                </a:solidFill>
              </a:rPr>
              <a:t>Processing</a:t>
            </a:r>
            <a:r>
              <a:rPr lang="fr-FR" dirty="0">
                <a:solidFill>
                  <a:schemeClr val="tx1"/>
                </a:solidFill>
              </a:rPr>
              <a:t> unit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61DF7B83-A7E0-4DDE-A406-4D3032AFFD46}"/>
              </a:ext>
            </a:extLst>
          </p:cNvPr>
          <p:cNvCxnSpPr>
            <a:cxnSpLocks/>
            <a:stCxn id="47" idx="3"/>
            <a:endCxn id="61" idx="1"/>
          </p:cNvCxnSpPr>
          <p:nvPr/>
        </p:nvCxnSpPr>
        <p:spPr>
          <a:xfrm>
            <a:off x="3391696" y="5996478"/>
            <a:ext cx="14661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ZoneTexte 103">
            <a:extLst>
              <a:ext uri="{FF2B5EF4-FFF2-40B4-BE49-F238E27FC236}">
                <a16:creationId xmlns:a16="http://schemas.microsoft.com/office/drawing/2014/main" id="{BAE225D0-CD47-4F32-B580-7430C34D9C14}"/>
              </a:ext>
            </a:extLst>
          </p:cNvPr>
          <p:cNvSpPr txBox="1"/>
          <p:nvPr/>
        </p:nvSpPr>
        <p:spPr>
          <a:xfrm>
            <a:off x="243555" y="3805511"/>
            <a:ext cx="12989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Data 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A5FC8E1E-5342-44AB-9D81-C5504A2CA2B1}"/>
              </a:ext>
            </a:extLst>
          </p:cNvPr>
          <p:cNvSpPr txBox="1"/>
          <p:nvPr/>
        </p:nvSpPr>
        <p:spPr>
          <a:xfrm>
            <a:off x="136733" y="4797535"/>
            <a:ext cx="14057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Param 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DB7FE6CB-E0F5-4260-847F-AF0ABE30073A}"/>
              </a:ext>
            </a:extLst>
          </p:cNvPr>
          <p:cNvSpPr txBox="1"/>
          <p:nvPr/>
        </p:nvSpPr>
        <p:spPr>
          <a:xfrm>
            <a:off x="0" y="5786946"/>
            <a:ext cx="1551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Instruction IN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7" name="Connecteur droit avec flèche 106">
            <a:extLst>
              <a:ext uri="{FF2B5EF4-FFF2-40B4-BE49-F238E27FC236}">
                <a16:creationId xmlns:a16="http://schemas.microsoft.com/office/drawing/2014/main" id="{C5E7BEC4-B944-4EEC-832D-7AEE42D9A69C}"/>
              </a:ext>
            </a:extLst>
          </p:cNvPr>
          <p:cNvCxnSpPr>
            <a:cxnSpLocks/>
            <a:stCxn id="61" idx="0"/>
            <a:endCxn id="48" idx="2"/>
          </p:cNvCxnSpPr>
          <p:nvPr/>
        </p:nvCxnSpPr>
        <p:spPr>
          <a:xfrm flipV="1">
            <a:off x="5520585" y="5412374"/>
            <a:ext cx="0" cy="212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7FD3328-EB2B-4B9D-8E10-869A59B3A5C4}"/>
              </a:ext>
            </a:extLst>
          </p:cNvPr>
          <p:cNvSpPr/>
          <p:nvPr/>
        </p:nvSpPr>
        <p:spPr>
          <a:xfrm>
            <a:off x="4716036" y="4347274"/>
            <a:ext cx="3134790" cy="2157793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>
                <a:solidFill>
                  <a:schemeClr val="tx1"/>
                </a:solidFill>
              </a:rPr>
              <a:t>Control unit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4" name="Connecteur droit avec flèche 113">
            <a:extLst>
              <a:ext uri="{FF2B5EF4-FFF2-40B4-BE49-F238E27FC236}">
                <a16:creationId xmlns:a16="http://schemas.microsoft.com/office/drawing/2014/main" id="{79F3D8C4-A925-4154-8276-AAD040B880FC}"/>
              </a:ext>
            </a:extLst>
          </p:cNvPr>
          <p:cNvCxnSpPr>
            <a:cxnSpLocks/>
            <a:stCxn id="48" idx="1"/>
            <a:endCxn id="46" idx="3"/>
          </p:cNvCxnSpPr>
          <p:nvPr/>
        </p:nvCxnSpPr>
        <p:spPr>
          <a:xfrm flipH="1" flipV="1">
            <a:off x="3391696" y="5004454"/>
            <a:ext cx="1466154" cy="5865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>
            <a:extLst>
              <a:ext uri="{FF2B5EF4-FFF2-40B4-BE49-F238E27FC236}">
                <a16:creationId xmlns:a16="http://schemas.microsoft.com/office/drawing/2014/main" id="{10DCA4E7-4528-47ED-9914-D07B5F91D306}"/>
              </a:ext>
            </a:extLst>
          </p:cNvPr>
          <p:cNvCxnSpPr>
            <a:cxnSpLocks/>
            <a:stCxn id="48" idx="1"/>
          </p:cNvCxnSpPr>
          <p:nvPr/>
        </p:nvCxnSpPr>
        <p:spPr>
          <a:xfrm flipH="1" flipV="1">
            <a:off x="3391696" y="4211259"/>
            <a:ext cx="1466154" cy="85185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ZoneTexte 92">
            <a:extLst>
              <a:ext uri="{FF2B5EF4-FFF2-40B4-BE49-F238E27FC236}">
                <a16:creationId xmlns:a16="http://schemas.microsoft.com/office/drawing/2014/main" id="{154FB1A0-1A0A-401F-9E37-C2DF6028C636}"/>
              </a:ext>
            </a:extLst>
          </p:cNvPr>
          <p:cNvSpPr txBox="1"/>
          <p:nvPr/>
        </p:nvSpPr>
        <p:spPr>
          <a:xfrm>
            <a:off x="3415522" y="4449006"/>
            <a:ext cx="1487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R/W pointers</a:t>
            </a:r>
            <a:br>
              <a:rPr lang="fr-FR" sz="1600" dirty="0"/>
            </a:br>
            <a:r>
              <a:rPr lang="fr-FR" sz="1600" dirty="0"/>
              <a:t>Read </a:t>
            </a:r>
            <a:r>
              <a:rPr lang="fr-FR" sz="1600" dirty="0" err="1"/>
              <a:t>requests</a:t>
            </a:r>
            <a:endParaRPr lang="en-US" sz="1600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9C4FAFAA-4619-4961-9B91-427C7093F66B}"/>
              </a:ext>
            </a:extLst>
          </p:cNvPr>
          <p:cNvSpPr/>
          <p:nvPr/>
        </p:nvSpPr>
        <p:spPr>
          <a:xfrm>
            <a:off x="6384350" y="4713842"/>
            <a:ext cx="1325470" cy="698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Switch manager</a:t>
            </a:r>
          </a:p>
        </p:txBody>
      </p:sp>
      <p:cxnSp>
        <p:nvCxnSpPr>
          <p:cNvPr id="125" name="Connecteur droit avec flèche 124">
            <a:extLst>
              <a:ext uri="{FF2B5EF4-FFF2-40B4-BE49-F238E27FC236}">
                <a16:creationId xmlns:a16="http://schemas.microsoft.com/office/drawing/2014/main" id="{F9C566F7-3D25-44B0-BE49-4BE55843F613}"/>
              </a:ext>
            </a:extLst>
          </p:cNvPr>
          <p:cNvCxnSpPr>
            <a:cxnSpLocks/>
            <a:stCxn id="61" idx="3"/>
            <a:endCxn id="122" idx="2"/>
          </p:cNvCxnSpPr>
          <p:nvPr/>
        </p:nvCxnSpPr>
        <p:spPr>
          <a:xfrm flipV="1">
            <a:off x="6183320" y="5412373"/>
            <a:ext cx="863765" cy="584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>
            <a:extLst>
              <a:ext uri="{FF2B5EF4-FFF2-40B4-BE49-F238E27FC236}">
                <a16:creationId xmlns:a16="http://schemas.microsoft.com/office/drawing/2014/main" id="{65AF42FF-AEEC-4333-8127-E4B48E697705}"/>
              </a:ext>
            </a:extLst>
          </p:cNvPr>
          <p:cNvCxnSpPr>
            <a:cxnSpLocks/>
            <a:stCxn id="122" idx="0"/>
            <a:endCxn id="54" idx="2"/>
          </p:cNvCxnSpPr>
          <p:nvPr/>
        </p:nvCxnSpPr>
        <p:spPr>
          <a:xfrm flipH="1" flipV="1">
            <a:off x="4300531" y="2863766"/>
            <a:ext cx="2746554" cy="1850076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>
            <a:extLst>
              <a:ext uri="{FF2B5EF4-FFF2-40B4-BE49-F238E27FC236}">
                <a16:creationId xmlns:a16="http://schemas.microsoft.com/office/drawing/2014/main" id="{DF40495E-E7FD-4526-918F-9BFAA13D3905}"/>
              </a:ext>
            </a:extLst>
          </p:cNvPr>
          <p:cNvCxnSpPr>
            <a:cxnSpLocks/>
            <a:stCxn id="122" idx="0"/>
            <a:endCxn id="55" idx="2"/>
          </p:cNvCxnSpPr>
          <p:nvPr/>
        </p:nvCxnSpPr>
        <p:spPr>
          <a:xfrm flipV="1">
            <a:off x="7047085" y="2861802"/>
            <a:ext cx="705457" cy="185204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ZoneTexte 132">
            <a:extLst>
              <a:ext uri="{FF2B5EF4-FFF2-40B4-BE49-F238E27FC236}">
                <a16:creationId xmlns:a16="http://schemas.microsoft.com/office/drawing/2014/main" id="{F2D147DF-C257-49A3-9B81-AA97FBE383DA}"/>
              </a:ext>
            </a:extLst>
          </p:cNvPr>
          <p:cNvSpPr txBox="1"/>
          <p:nvPr/>
        </p:nvSpPr>
        <p:spPr>
          <a:xfrm>
            <a:off x="3511287" y="5709781"/>
            <a:ext cx="1487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Instructions</a:t>
            </a:r>
            <a:endParaRPr lang="en-US" sz="1600" dirty="0"/>
          </a:p>
        </p:txBody>
      </p:sp>
      <p:sp>
        <p:nvSpPr>
          <p:cNvPr id="146" name="ZoneTexte 145">
            <a:extLst>
              <a:ext uri="{FF2B5EF4-FFF2-40B4-BE49-F238E27FC236}">
                <a16:creationId xmlns:a16="http://schemas.microsoft.com/office/drawing/2014/main" id="{32F5B8E6-6225-4470-AEF1-2FD55959C766}"/>
              </a:ext>
            </a:extLst>
          </p:cNvPr>
          <p:cNvSpPr txBox="1"/>
          <p:nvPr/>
        </p:nvSpPr>
        <p:spPr>
          <a:xfrm>
            <a:off x="5508842" y="2973384"/>
            <a:ext cx="11364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…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41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FD9ED6DB-6125-40B4-92C8-149D4781BE4E}"/>
              </a:ext>
            </a:extLst>
          </p:cNvPr>
          <p:cNvSpPr/>
          <p:nvPr/>
        </p:nvSpPr>
        <p:spPr>
          <a:xfrm>
            <a:off x="1792719" y="1060618"/>
            <a:ext cx="1101636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C2258BE-9AB7-404A-9E31-ED6235726D1A}"/>
              </a:ext>
            </a:extLst>
          </p:cNvPr>
          <p:cNvSpPr/>
          <p:nvPr/>
        </p:nvSpPr>
        <p:spPr>
          <a:xfrm>
            <a:off x="1792719" y="1898818"/>
            <a:ext cx="1101636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9743BB0-DA7E-4286-BE9C-6D8E4CF5DB17}"/>
              </a:ext>
            </a:extLst>
          </p:cNvPr>
          <p:cNvSpPr/>
          <p:nvPr/>
        </p:nvSpPr>
        <p:spPr>
          <a:xfrm>
            <a:off x="1268030" y="861714"/>
            <a:ext cx="2697477" cy="2684967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736008D-230E-4D1E-8344-12E9C2630DA1}"/>
              </a:ext>
            </a:extLst>
          </p:cNvPr>
          <p:cNvSpPr/>
          <p:nvPr/>
        </p:nvSpPr>
        <p:spPr>
          <a:xfrm>
            <a:off x="1792719" y="2770371"/>
            <a:ext cx="1101636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D750027E-F0C3-4B4D-A0EA-D9386B52954E}"/>
              </a:ext>
            </a:extLst>
          </p:cNvPr>
          <p:cNvCxnSpPr>
            <a:cxnSpLocks/>
            <a:stCxn id="52" idx="3"/>
          </p:cNvCxnSpPr>
          <p:nvPr/>
        </p:nvCxnSpPr>
        <p:spPr>
          <a:xfrm>
            <a:off x="2894355" y="1372646"/>
            <a:ext cx="524688" cy="624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4A395AA4-54D9-4E91-BA33-BCFC37237ADF}"/>
              </a:ext>
            </a:extLst>
          </p:cNvPr>
          <p:cNvCxnSpPr>
            <a:cxnSpLocks/>
            <a:stCxn id="53" idx="3"/>
            <a:endCxn id="79" idx="1"/>
          </p:cNvCxnSpPr>
          <p:nvPr/>
        </p:nvCxnSpPr>
        <p:spPr>
          <a:xfrm>
            <a:off x="2894355" y="2210846"/>
            <a:ext cx="524689" cy="9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id="{51B54F50-A05F-43B9-9C80-003A06319888}"/>
              </a:ext>
            </a:extLst>
          </p:cNvPr>
          <p:cNvCxnSpPr>
            <a:cxnSpLocks/>
            <a:stCxn id="67" idx="3"/>
          </p:cNvCxnSpPr>
          <p:nvPr/>
        </p:nvCxnSpPr>
        <p:spPr>
          <a:xfrm flipV="1">
            <a:off x="2894355" y="2522873"/>
            <a:ext cx="524688" cy="559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8462AC31-35EF-49A5-AD0D-02B7F88BEB85}"/>
              </a:ext>
            </a:extLst>
          </p:cNvPr>
          <p:cNvSpPr/>
          <p:nvPr/>
        </p:nvSpPr>
        <p:spPr>
          <a:xfrm>
            <a:off x="3419044" y="1501796"/>
            <a:ext cx="359232" cy="14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</a:t>
            </a:r>
            <a:endParaRPr lang="en-US" dirty="0"/>
          </a:p>
        </p:txBody>
      </p: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088C7B5E-447E-496C-995B-8949BA7B5324}"/>
              </a:ext>
            </a:extLst>
          </p:cNvPr>
          <p:cNvCxnSpPr>
            <a:cxnSpLocks/>
            <a:stCxn id="79" idx="3"/>
          </p:cNvCxnSpPr>
          <p:nvPr/>
        </p:nvCxnSpPr>
        <p:spPr>
          <a:xfrm>
            <a:off x="3778276" y="2220251"/>
            <a:ext cx="60446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0D0E9223-0139-4C5C-B6E6-180138E7CF48}"/>
              </a:ext>
            </a:extLst>
          </p:cNvPr>
          <p:cNvCxnSpPr>
            <a:cxnSpLocks/>
          </p:cNvCxnSpPr>
          <p:nvPr/>
        </p:nvCxnSpPr>
        <p:spPr>
          <a:xfrm>
            <a:off x="-730566" y="1372647"/>
            <a:ext cx="2504781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>
            <a:extLst>
              <a:ext uri="{FF2B5EF4-FFF2-40B4-BE49-F238E27FC236}">
                <a16:creationId xmlns:a16="http://schemas.microsoft.com/office/drawing/2014/main" id="{75DC5C7E-BF12-4D78-80F7-C81E5AA92FF6}"/>
              </a:ext>
            </a:extLst>
          </p:cNvPr>
          <p:cNvCxnSpPr>
            <a:cxnSpLocks/>
          </p:cNvCxnSpPr>
          <p:nvPr/>
        </p:nvCxnSpPr>
        <p:spPr>
          <a:xfrm>
            <a:off x="-730566" y="2210846"/>
            <a:ext cx="2501514" cy="2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2D8AED6C-FDF0-405D-9B11-EDDFEDC84F5A}"/>
              </a:ext>
            </a:extLst>
          </p:cNvPr>
          <p:cNvCxnSpPr>
            <a:cxnSpLocks/>
          </p:cNvCxnSpPr>
          <p:nvPr/>
        </p:nvCxnSpPr>
        <p:spPr>
          <a:xfrm flipV="1">
            <a:off x="-770346" y="3082400"/>
            <a:ext cx="2541294" cy="20181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3CB7FFD1-63C6-45FA-B00E-BAB8C447B1B9}"/>
              </a:ext>
            </a:extLst>
          </p:cNvPr>
          <p:cNvSpPr/>
          <p:nvPr/>
        </p:nvSpPr>
        <p:spPr>
          <a:xfrm>
            <a:off x="3116694" y="3224800"/>
            <a:ext cx="604158" cy="267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Bias</a:t>
            </a:r>
            <a:endParaRPr lang="en-US" dirty="0"/>
          </a:p>
        </p:txBody>
      </p: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12218DBB-0D68-49B5-8AA2-AA3B1F9E9859}"/>
              </a:ext>
            </a:extLst>
          </p:cNvPr>
          <p:cNvCxnSpPr>
            <a:cxnSpLocks/>
            <a:stCxn id="87" idx="0"/>
            <a:endCxn id="79" idx="2"/>
          </p:cNvCxnSpPr>
          <p:nvPr/>
        </p:nvCxnSpPr>
        <p:spPr>
          <a:xfrm flipV="1">
            <a:off x="3418773" y="2938705"/>
            <a:ext cx="179887" cy="286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re 1">
            <a:extLst>
              <a:ext uri="{FF2B5EF4-FFF2-40B4-BE49-F238E27FC236}">
                <a16:creationId xmlns:a16="http://schemas.microsoft.com/office/drawing/2014/main" id="{72D7844B-74B4-48C6-A62B-EBA8B7146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549"/>
          </a:xfrm>
        </p:spPr>
        <p:txBody>
          <a:bodyPr>
            <a:normAutofit/>
          </a:bodyPr>
          <a:lstStyle/>
          <a:p>
            <a:r>
              <a:rPr lang="fr-FR" sz="3000" dirty="0"/>
              <a:t>Exemple d’instructions</a:t>
            </a:r>
            <a:endParaRPr lang="en-US" sz="30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C96B8C8-1678-4F8F-92C4-2AFFCFFE82DF}"/>
              </a:ext>
            </a:extLst>
          </p:cNvPr>
          <p:cNvSpPr txBox="1"/>
          <p:nvPr/>
        </p:nvSpPr>
        <p:spPr>
          <a:xfrm>
            <a:off x="260061" y="958657"/>
            <a:ext cx="1780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DATA IN</a:t>
            </a:r>
            <a:endParaRPr lang="en-US" dirty="0"/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0FA58DFE-EC96-48B5-A0A7-CF7E1304CF7B}"/>
              </a:ext>
            </a:extLst>
          </p:cNvPr>
          <p:cNvSpPr txBox="1"/>
          <p:nvPr/>
        </p:nvSpPr>
        <p:spPr>
          <a:xfrm>
            <a:off x="4037540" y="1697138"/>
            <a:ext cx="1780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DATA OUT</a:t>
            </a:r>
            <a:endParaRPr lang="en-US" dirty="0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C81D2B83-7067-411E-85B5-70529718074C}"/>
              </a:ext>
            </a:extLst>
          </p:cNvPr>
          <p:cNvSpPr txBox="1"/>
          <p:nvPr/>
        </p:nvSpPr>
        <p:spPr>
          <a:xfrm>
            <a:off x="6184800" y="265344"/>
            <a:ext cx="486563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CROSSBAR</a:t>
            </a:r>
            <a:r>
              <a:rPr lang="fr-FR" sz="1200" b="1" dirty="0">
                <a:latin typeface="Consolas" panose="020B0609020204030204" pitchFamily="49" charset="0"/>
              </a:rPr>
              <a:t> MODE </a:t>
            </a:r>
            <a:r>
              <a:rPr lang="fr-FR" sz="1200" dirty="0">
                <a:latin typeface="Consolas" panose="020B0609020204030204" pitchFamily="49" charset="0"/>
              </a:rPr>
              <a:t>-&gt; KERNEL 1D (1 </a:t>
            </a:r>
            <a:r>
              <a:rPr lang="fr-FR" sz="1200" dirty="0" err="1">
                <a:latin typeface="Consolas" panose="020B0609020204030204" pitchFamily="49" charset="0"/>
              </a:rPr>
              <a:t>Dataflow</a:t>
            </a:r>
            <a:r>
              <a:rPr lang="fr-FR" sz="1200" dirty="0">
                <a:latin typeface="Consolas" panose="020B0609020204030204" pitchFamily="49" charset="0"/>
              </a:rPr>
              <a:t>)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PRP </a:t>
            </a:r>
            <a:r>
              <a:rPr lang="fr-FR" sz="1200" dirty="0">
                <a:latin typeface="Consolas" panose="020B0609020204030204" pitchFamily="49" charset="0"/>
              </a:rPr>
              <a:t>= K0 param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Param</a:t>
            </a:r>
            <a:r>
              <a:rPr lang="fr-FR" sz="1200" dirty="0">
                <a:latin typeface="Consolas" panose="020B0609020204030204" pitchFamily="49" charset="0"/>
              </a:rPr>
              <a:t> 8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DWP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res0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DRP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In0 data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Data </a:t>
            </a:r>
            <a:r>
              <a:rPr lang="fr-FR" sz="1200" dirty="0">
                <a:latin typeface="Consolas" panose="020B0609020204030204" pitchFamily="49" charset="0"/>
              </a:rPr>
              <a:t>2048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PRP </a:t>
            </a:r>
            <a:r>
              <a:rPr lang="fr-FR" sz="1200" dirty="0">
                <a:latin typeface="Consolas" panose="020B0609020204030204" pitchFamily="49" charset="0"/>
              </a:rPr>
              <a:t>= K1 param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Param </a:t>
            </a:r>
            <a:r>
              <a:rPr lang="fr-FR" sz="1200" dirty="0">
                <a:latin typeface="Consolas" panose="020B0609020204030204" pitchFamily="49" charset="0"/>
              </a:rPr>
              <a:t>8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DWP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res1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DRP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In1 data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Data </a:t>
            </a:r>
            <a:r>
              <a:rPr lang="fr-FR" sz="1200" dirty="0">
                <a:latin typeface="Consolas" panose="020B0609020204030204" pitchFamily="49" charset="0"/>
              </a:rPr>
              <a:t>2048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PRP </a:t>
            </a:r>
            <a:r>
              <a:rPr lang="fr-FR" sz="1200" dirty="0">
                <a:latin typeface="Consolas" panose="020B0609020204030204" pitchFamily="49" charset="0"/>
              </a:rPr>
              <a:t>= K2 param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Param </a:t>
            </a:r>
            <a:r>
              <a:rPr lang="fr-FR" sz="1200" dirty="0">
                <a:latin typeface="Consolas" panose="020B0609020204030204" pitchFamily="49" charset="0"/>
              </a:rPr>
              <a:t>8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DWP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res2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DRP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In2 data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Data </a:t>
            </a:r>
            <a:r>
              <a:rPr lang="fr-FR" sz="1200" dirty="0">
                <a:latin typeface="Consolas" panose="020B0609020204030204" pitchFamily="49" charset="0"/>
              </a:rPr>
              <a:t>2048</a:t>
            </a:r>
          </a:p>
          <a:p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CROSSBAR</a:t>
            </a:r>
            <a:r>
              <a:rPr lang="fr-FR" sz="1200" b="1" dirty="0">
                <a:latin typeface="Consolas" panose="020B0609020204030204" pitchFamily="49" charset="0"/>
              </a:rPr>
              <a:t> MODE </a:t>
            </a:r>
            <a:r>
              <a:rPr lang="fr-FR" sz="1200" dirty="0">
                <a:latin typeface="Consolas" panose="020B0609020204030204" pitchFamily="49" charset="0"/>
              </a:rPr>
              <a:t>-&gt; Reduction </a:t>
            </a:r>
            <a:r>
              <a:rPr lang="fr-FR" sz="1200" dirty="0" err="1">
                <a:latin typeface="Consolas" panose="020B0609020204030204" pitchFamily="49" charset="0"/>
              </a:rPr>
              <a:t>Adder</a:t>
            </a:r>
            <a:r>
              <a:rPr lang="fr-FR" sz="1200" dirty="0">
                <a:latin typeface="Consolas" panose="020B0609020204030204" pitchFamily="49" charset="0"/>
              </a:rPr>
              <a:t> (2 </a:t>
            </a:r>
            <a:r>
              <a:rPr lang="fr-FR" sz="1200" dirty="0" err="1">
                <a:latin typeface="Consolas" panose="020B0609020204030204" pitchFamily="49" charset="0"/>
              </a:rPr>
              <a:t>Dataflows</a:t>
            </a:r>
            <a:r>
              <a:rPr lang="fr-FR" sz="1200" dirty="0">
                <a:latin typeface="Consolas" panose="020B0609020204030204" pitchFamily="49" charset="0"/>
              </a:rPr>
              <a:t>)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DRP0 </a:t>
            </a:r>
            <a:r>
              <a:rPr lang="fr-FR" sz="1200" dirty="0">
                <a:latin typeface="Consolas" panose="020B0609020204030204" pitchFamily="49" charset="0"/>
              </a:rPr>
              <a:t>= res0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DRP1 </a:t>
            </a:r>
            <a:r>
              <a:rPr lang="fr-FR" sz="1200" dirty="0">
                <a:latin typeface="Consolas" panose="020B0609020204030204" pitchFamily="49" charset="0"/>
              </a:rPr>
              <a:t>= res1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DWP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res0+1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Data </a:t>
            </a:r>
            <a:r>
              <a:rPr lang="fr-FR" sz="1200" dirty="0">
                <a:latin typeface="Consolas" panose="020B0609020204030204" pitchFamily="49" charset="0"/>
              </a:rPr>
              <a:t>2048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DRP0 </a:t>
            </a:r>
            <a:r>
              <a:rPr lang="fr-FR" sz="1200" dirty="0">
                <a:latin typeface="Consolas" panose="020B0609020204030204" pitchFamily="49" charset="0"/>
              </a:rPr>
              <a:t>= res0+1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DRP1 </a:t>
            </a:r>
            <a:r>
              <a:rPr lang="fr-FR" sz="1200" dirty="0">
                <a:latin typeface="Consolas" panose="020B0609020204030204" pitchFamily="49" charset="0"/>
              </a:rPr>
              <a:t>= res2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DWP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res0+1+2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Data </a:t>
            </a:r>
            <a:r>
              <a:rPr lang="fr-FR" sz="1200" dirty="0">
                <a:latin typeface="Consolas" panose="020B0609020204030204" pitchFamily="49" charset="0"/>
              </a:rPr>
              <a:t>2048</a:t>
            </a:r>
          </a:p>
          <a:p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CROSSBAR</a:t>
            </a:r>
            <a:r>
              <a:rPr lang="fr-FR" sz="1200" b="1" dirty="0">
                <a:latin typeface="Consolas" panose="020B0609020204030204" pitchFamily="49" charset="0"/>
              </a:rPr>
              <a:t> MODE </a:t>
            </a:r>
            <a:r>
              <a:rPr lang="fr-FR" sz="1200" dirty="0">
                <a:latin typeface="Consolas" panose="020B0609020204030204" pitchFamily="49" charset="0"/>
              </a:rPr>
              <a:t>-&gt; Constant </a:t>
            </a:r>
            <a:r>
              <a:rPr lang="fr-FR" sz="1200" dirty="0" err="1">
                <a:latin typeface="Consolas" panose="020B0609020204030204" pitchFamily="49" charset="0"/>
              </a:rPr>
              <a:t>Adder</a:t>
            </a:r>
            <a:r>
              <a:rPr lang="fr-FR" sz="1200" dirty="0">
                <a:latin typeface="Consolas" panose="020B0609020204030204" pitchFamily="49" charset="0"/>
              </a:rPr>
              <a:t> (1 </a:t>
            </a:r>
            <a:r>
              <a:rPr lang="fr-FR" sz="1200" dirty="0" err="1">
                <a:latin typeface="Consolas" panose="020B0609020204030204" pitchFamily="49" charset="0"/>
              </a:rPr>
              <a:t>Dataflow</a:t>
            </a:r>
            <a:r>
              <a:rPr lang="fr-FR" sz="1200" dirty="0">
                <a:latin typeface="Consolas" panose="020B0609020204030204" pitchFamily="49" charset="0"/>
              </a:rPr>
              <a:t>)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PRP </a:t>
            </a:r>
            <a:r>
              <a:rPr lang="fr-FR" sz="1200" dirty="0">
                <a:latin typeface="Consolas" panose="020B0609020204030204" pitchFamily="49" charset="0"/>
              </a:rPr>
              <a:t>= Bias0 param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Param </a:t>
            </a:r>
            <a:r>
              <a:rPr lang="fr-FR" sz="1200" dirty="0">
                <a:latin typeface="Consolas" panose="020B0609020204030204" pitchFamily="49" charset="0"/>
              </a:rPr>
              <a:t>1</a:t>
            </a: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DRP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res0+1+2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Set </a:t>
            </a:r>
            <a:r>
              <a:rPr lang="fr-FR" sz="1200" b="1" dirty="0" err="1">
                <a:latin typeface="Consolas" panose="020B0609020204030204" pitchFamily="49" charset="0"/>
              </a:rPr>
              <a:t>DWP</a:t>
            </a:r>
            <a:r>
              <a:rPr lang="fr-FR" sz="1200" b="1" dirty="0">
                <a:latin typeface="Consolas" panose="020B0609020204030204" pitchFamily="49" charset="0"/>
              </a:rPr>
              <a:t> </a:t>
            </a:r>
            <a:r>
              <a:rPr lang="fr-FR" sz="1200" dirty="0">
                <a:latin typeface="Consolas" panose="020B0609020204030204" pitchFamily="49" charset="0"/>
              </a:rPr>
              <a:t>= res0+1+2 Base </a:t>
            </a:r>
            <a:r>
              <a:rPr lang="fr-FR" sz="1200" dirty="0" err="1">
                <a:latin typeface="Consolas" panose="020B0609020204030204" pitchFamily="49" charset="0"/>
              </a:rPr>
              <a:t>addr</a:t>
            </a:r>
            <a:endParaRPr lang="fr-FR" sz="1200" dirty="0">
              <a:latin typeface="Consolas" panose="020B0609020204030204" pitchFamily="49" charset="0"/>
            </a:endParaRPr>
          </a:p>
          <a:p>
            <a:r>
              <a:rPr lang="fr-FR" sz="1200" b="1" dirty="0">
                <a:latin typeface="Consolas" panose="020B0609020204030204" pitchFamily="49" charset="0"/>
              </a:rPr>
              <a:t>Read Data </a:t>
            </a:r>
            <a:r>
              <a:rPr lang="fr-FR" sz="1200" dirty="0">
                <a:latin typeface="Consolas" panose="020B0609020204030204" pitchFamily="49" charset="0"/>
              </a:rPr>
              <a:t>2048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40DB168-C7AD-4C38-9CAB-679F7755E00D}"/>
              </a:ext>
            </a:extLst>
          </p:cNvPr>
          <p:cNvSpPr/>
          <p:nvPr/>
        </p:nvSpPr>
        <p:spPr>
          <a:xfrm>
            <a:off x="2234222" y="4633025"/>
            <a:ext cx="1078037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C705AF3-DF55-4B38-9E12-70F975C64E9F}"/>
              </a:ext>
            </a:extLst>
          </p:cNvPr>
          <p:cNvSpPr/>
          <p:nvPr/>
        </p:nvSpPr>
        <p:spPr>
          <a:xfrm>
            <a:off x="2581826" y="5410320"/>
            <a:ext cx="359232" cy="428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</a:t>
            </a:r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D3E8EE5-E21E-4C4E-AAFC-26BE491CEE3F}"/>
              </a:ext>
            </a:extLst>
          </p:cNvPr>
          <p:cNvSpPr/>
          <p:nvPr/>
        </p:nvSpPr>
        <p:spPr>
          <a:xfrm>
            <a:off x="2408652" y="5991594"/>
            <a:ext cx="817651" cy="360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 </a:t>
            </a:r>
            <a:r>
              <a:rPr lang="fr-FR" dirty="0" err="1"/>
              <a:t>Bias</a:t>
            </a:r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FC241AA-20FE-4781-A20B-A80EF8E1C732}"/>
              </a:ext>
            </a:extLst>
          </p:cNvPr>
          <p:cNvSpPr/>
          <p:nvPr/>
        </p:nvSpPr>
        <p:spPr>
          <a:xfrm>
            <a:off x="744551" y="5257080"/>
            <a:ext cx="1005389" cy="641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 Crossbar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DD19EDCE-5785-4613-9216-F3A7C51F1B0E}"/>
              </a:ext>
            </a:extLst>
          </p:cNvPr>
          <p:cNvCxnSpPr>
            <a:cxnSpLocks/>
            <a:endCxn id="76" idx="1"/>
          </p:cNvCxnSpPr>
          <p:nvPr/>
        </p:nvCxnSpPr>
        <p:spPr>
          <a:xfrm flipV="1">
            <a:off x="1749940" y="4945053"/>
            <a:ext cx="484282" cy="465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id="{F40F951A-5DD3-4850-8D6B-D95AF246FB1F}"/>
              </a:ext>
            </a:extLst>
          </p:cNvPr>
          <p:cNvCxnSpPr>
            <a:cxnSpLocks/>
          </p:cNvCxnSpPr>
          <p:nvPr/>
        </p:nvCxnSpPr>
        <p:spPr>
          <a:xfrm>
            <a:off x="1749940" y="5421738"/>
            <a:ext cx="831886" cy="70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>
            <a:extLst>
              <a:ext uri="{FF2B5EF4-FFF2-40B4-BE49-F238E27FC236}">
                <a16:creationId xmlns:a16="http://schemas.microsoft.com/office/drawing/2014/main" id="{CA4B9118-97E2-42D5-BF81-5FE62A2D9954}"/>
              </a:ext>
            </a:extLst>
          </p:cNvPr>
          <p:cNvCxnSpPr>
            <a:cxnSpLocks/>
          </p:cNvCxnSpPr>
          <p:nvPr/>
        </p:nvCxnSpPr>
        <p:spPr>
          <a:xfrm>
            <a:off x="1749940" y="5722348"/>
            <a:ext cx="8318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>
            <a:extLst>
              <a:ext uri="{FF2B5EF4-FFF2-40B4-BE49-F238E27FC236}">
                <a16:creationId xmlns:a16="http://schemas.microsoft.com/office/drawing/2014/main" id="{B102FADA-40A2-4D6E-85E0-976255068011}"/>
              </a:ext>
            </a:extLst>
          </p:cNvPr>
          <p:cNvCxnSpPr>
            <a:cxnSpLocks/>
            <a:endCxn id="84" idx="1"/>
          </p:cNvCxnSpPr>
          <p:nvPr/>
        </p:nvCxnSpPr>
        <p:spPr>
          <a:xfrm>
            <a:off x="1696033" y="5410320"/>
            <a:ext cx="712619" cy="76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E5D52400-F583-4027-A60E-DB03FABA4535}"/>
              </a:ext>
            </a:extLst>
          </p:cNvPr>
          <p:cNvSpPr/>
          <p:nvPr/>
        </p:nvSpPr>
        <p:spPr>
          <a:xfrm>
            <a:off x="3772944" y="5149045"/>
            <a:ext cx="1005389" cy="842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 Crossbar</a:t>
            </a:r>
          </a:p>
        </p:txBody>
      </p: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3BD0BCCC-058D-4A1C-BC15-2D1100292082}"/>
              </a:ext>
            </a:extLst>
          </p:cNvPr>
          <p:cNvCxnSpPr>
            <a:cxnSpLocks/>
            <a:stCxn id="76" idx="3"/>
            <a:endCxn id="93" idx="1"/>
          </p:cNvCxnSpPr>
          <p:nvPr/>
        </p:nvCxnSpPr>
        <p:spPr>
          <a:xfrm>
            <a:off x="3312259" y="4945053"/>
            <a:ext cx="460685" cy="625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>
            <a:extLst>
              <a:ext uri="{FF2B5EF4-FFF2-40B4-BE49-F238E27FC236}">
                <a16:creationId xmlns:a16="http://schemas.microsoft.com/office/drawing/2014/main" id="{2C6435FA-78C1-469B-8B38-48628BFB4E42}"/>
              </a:ext>
            </a:extLst>
          </p:cNvPr>
          <p:cNvCxnSpPr>
            <a:cxnSpLocks/>
            <a:stCxn id="77" idx="3"/>
            <a:endCxn id="93" idx="1"/>
          </p:cNvCxnSpPr>
          <p:nvPr/>
        </p:nvCxnSpPr>
        <p:spPr>
          <a:xfrm flipV="1">
            <a:off x="2941058" y="5570320"/>
            <a:ext cx="831886" cy="54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avec flèche 95">
            <a:extLst>
              <a:ext uri="{FF2B5EF4-FFF2-40B4-BE49-F238E27FC236}">
                <a16:creationId xmlns:a16="http://schemas.microsoft.com/office/drawing/2014/main" id="{C79F9F12-2DA9-46D5-9FC8-A268EC60206D}"/>
              </a:ext>
            </a:extLst>
          </p:cNvPr>
          <p:cNvCxnSpPr>
            <a:cxnSpLocks/>
            <a:stCxn id="84" idx="3"/>
            <a:endCxn id="93" idx="1"/>
          </p:cNvCxnSpPr>
          <p:nvPr/>
        </p:nvCxnSpPr>
        <p:spPr>
          <a:xfrm flipV="1">
            <a:off x="3226303" y="5570320"/>
            <a:ext cx="546641" cy="60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96EFEDBB-2D5B-4666-8D9A-465918BE2F92}"/>
              </a:ext>
            </a:extLst>
          </p:cNvPr>
          <p:cNvSpPr/>
          <p:nvPr/>
        </p:nvSpPr>
        <p:spPr>
          <a:xfrm>
            <a:off x="1935669" y="4263542"/>
            <a:ext cx="1638717" cy="2334687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 err="1">
                <a:solidFill>
                  <a:schemeClr val="tx1"/>
                </a:solidFill>
              </a:rPr>
              <a:t>Processing</a:t>
            </a:r>
            <a:r>
              <a:rPr lang="fr-FR" dirty="0">
                <a:solidFill>
                  <a:schemeClr val="tx1"/>
                </a:solidFill>
              </a:rPr>
              <a:t> unit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396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re 1">
            <a:extLst>
              <a:ext uri="{FF2B5EF4-FFF2-40B4-BE49-F238E27FC236}">
                <a16:creationId xmlns:a16="http://schemas.microsoft.com/office/drawing/2014/main" id="{72D7844B-74B4-48C6-A62B-EBA8B7146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549"/>
          </a:xfrm>
        </p:spPr>
        <p:txBody>
          <a:bodyPr>
            <a:normAutofit/>
          </a:bodyPr>
          <a:lstStyle/>
          <a:p>
            <a:r>
              <a:rPr lang="fr-FR" sz="3000" dirty="0"/>
              <a:t>Evolution par itérations successives</a:t>
            </a:r>
            <a:endParaRPr lang="en-US" sz="30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40DB168-C7AD-4C38-9CAB-679F7755E00D}"/>
              </a:ext>
            </a:extLst>
          </p:cNvPr>
          <p:cNvSpPr/>
          <p:nvPr/>
        </p:nvSpPr>
        <p:spPr>
          <a:xfrm>
            <a:off x="4385978" y="4676182"/>
            <a:ext cx="1078037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C705AF3-DF55-4B38-9E12-70F975C64E9F}"/>
              </a:ext>
            </a:extLst>
          </p:cNvPr>
          <p:cNvSpPr/>
          <p:nvPr/>
        </p:nvSpPr>
        <p:spPr>
          <a:xfrm>
            <a:off x="4733582" y="5453477"/>
            <a:ext cx="359232" cy="428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</a:t>
            </a:r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D3E8EE5-E21E-4C4E-AAFC-26BE491CEE3F}"/>
              </a:ext>
            </a:extLst>
          </p:cNvPr>
          <p:cNvSpPr/>
          <p:nvPr/>
        </p:nvSpPr>
        <p:spPr>
          <a:xfrm>
            <a:off x="4560408" y="6034751"/>
            <a:ext cx="817651" cy="360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 </a:t>
            </a:r>
            <a:r>
              <a:rPr lang="fr-FR" dirty="0" err="1"/>
              <a:t>Bias</a:t>
            </a:r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FC241AA-20FE-4781-A20B-A80EF8E1C732}"/>
              </a:ext>
            </a:extLst>
          </p:cNvPr>
          <p:cNvSpPr/>
          <p:nvPr/>
        </p:nvSpPr>
        <p:spPr>
          <a:xfrm>
            <a:off x="2896307" y="5300237"/>
            <a:ext cx="1005389" cy="641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 Crossbar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DD19EDCE-5785-4613-9216-F3A7C51F1B0E}"/>
              </a:ext>
            </a:extLst>
          </p:cNvPr>
          <p:cNvCxnSpPr>
            <a:cxnSpLocks/>
            <a:endCxn id="76" idx="1"/>
          </p:cNvCxnSpPr>
          <p:nvPr/>
        </p:nvCxnSpPr>
        <p:spPr>
          <a:xfrm flipV="1">
            <a:off x="3901696" y="4988210"/>
            <a:ext cx="484282" cy="788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id="{F40F951A-5DD3-4850-8D6B-D95AF246FB1F}"/>
              </a:ext>
            </a:extLst>
          </p:cNvPr>
          <p:cNvCxnSpPr>
            <a:cxnSpLocks/>
          </p:cNvCxnSpPr>
          <p:nvPr/>
        </p:nvCxnSpPr>
        <p:spPr>
          <a:xfrm>
            <a:off x="3901696" y="5464895"/>
            <a:ext cx="831886" cy="70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>
            <a:extLst>
              <a:ext uri="{FF2B5EF4-FFF2-40B4-BE49-F238E27FC236}">
                <a16:creationId xmlns:a16="http://schemas.microsoft.com/office/drawing/2014/main" id="{CA4B9118-97E2-42D5-BF81-5FE62A2D9954}"/>
              </a:ext>
            </a:extLst>
          </p:cNvPr>
          <p:cNvCxnSpPr>
            <a:cxnSpLocks/>
          </p:cNvCxnSpPr>
          <p:nvPr/>
        </p:nvCxnSpPr>
        <p:spPr>
          <a:xfrm>
            <a:off x="3901696" y="5765505"/>
            <a:ext cx="8318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>
            <a:extLst>
              <a:ext uri="{FF2B5EF4-FFF2-40B4-BE49-F238E27FC236}">
                <a16:creationId xmlns:a16="http://schemas.microsoft.com/office/drawing/2014/main" id="{B102FADA-40A2-4D6E-85E0-976255068011}"/>
              </a:ext>
            </a:extLst>
          </p:cNvPr>
          <p:cNvCxnSpPr>
            <a:cxnSpLocks/>
            <a:endCxn id="84" idx="1"/>
          </p:cNvCxnSpPr>
          <p:nvPr/>
        </p:nvCxnSpPr>
        <p:spPr>
          <a:xfrm>
            <a:off x="3847789" y="5453477"/>
            <a:ext cx="712619" cy="76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E5D52400-F583-4027-A60E-DB03FABA4535}"/>
              </a:ext>
            </a:extLst>
          </p:cNvPr>
          <p:cNvSpPr/>
          <p:nvPr/>
        </p:nvSpPr>
        <p:spPr>
          <a:xfrm>
            <a:off x="5924700" y="5192202"/>
            <a:ext cx="1005389" cy="842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 Crossbar</a:t>
            </a:r>
          </a:p>
        </p:txBody>
      </p: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3BD0BCCC-058D-4A1C-BC15-2D1100292082}"/>
              </a:ext>
            </a:extLst>
          </p:cNvPr>
          <p:cNvCxnSpPr>
            <a:cxnSpLocks/>
            <a:stCxn id="76" idx="3"/>
            <a:endCxn id="93" idx="1"/>
          </p:cNvCxnSpPr>
          <p:nvPr/>
        </p:nvCxnSpPr>
        <p:spPr>
          <a:xfrm>
            <a:off x="5464015" y="4988210"/>
            <a:ext cx="460685" cy="625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>
            <a:extLst>
              <a:ext uri="{FF2B5EF4-FFF2-40B4-BE49-F238E27FC236}">
                <a16:creationId xmlns:a16="http://schemas.microsoft.com/office/drawing/2014/main" id="{2C6435FA-78C1-469B-8B38-48628BFB4E42}"/>
              </a:ext>
            </a:extLst>
          </p:cNvPr>
          <p:cNvCxnSpPr>
            <a:cxnSpLocks/>
            <a:stCxn id="77" idx="3"/>
            <a:endCxn id="93" idx="1"/>
          </p:cNvCxnSpPr>
          <p:nvPr/>
        </p:nvCxnSpPr>
        <p:spPr>
          <a:xfrm flipV="1">
            <a:off x="5092814" y="5613477"/>
            <a:ext cx="831886" cy="54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avec flèche 95">
            <a:extLst>
              <a:ext uri="{FF2B5EF4-FFF2-40B4-BE49-F238E27FC236}">
                <a16:creationId xmlns:a16="http://schemas.microsoft.com/office/drawing/2014/main" id="{C79F9F12-2DA9-46D5-9FC8-A268EC60206D}"/>
              </a:ext>
            </a:extLst>
          </p:cNvPr>
          <p:cNvCxnSpPr>
            <a:cxnSpLocks/>
            <a:stCxn id="84" idx="3"/>
            <a:endCxn id="93" idx="1"/>
          </p:cNvCxnSpPr>
          <p:nvPr/>
        </p:nvCxnSpPr>
        <p:spPr>
          <a:xfrm flipV="1">
            <a:off x="5378059" y="5613477"/>
            <a:ext cx="546641" cy="60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96EFEDBB-2D5B-4666-8D9A-465918BE2F92}"/>
              </a:ext>
            </a:extLst>
          </p:cNvPr>
          <p:cNvSpPr/>
          <p:nvPr/>
        </p:nvSpPr>
        <p:spPr>
          <a:xfrm>
            <a:off x="4139517" y="3652828"/>
            <a:ext cx="1638717" cy="28801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 err="1">
                <a:solidFill>
                  <a:schemeClr val="tx1"/>
                </a:solidFill>
              </a:rPr>
              <a:t>Processing</a:t>
            </a:r>
            <a:r>
              <a:rPr lang="fr-FR" dirty="0">
                <a:solidFill>
                  <a:schemeClr val="tx1"/>
                </a:solidFill>
              </a:rPr>
              <a:t> unit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B3E2EE8-CB33-4DD8-AEF7-4DD485E9B8A9}"/>
              </a:ext>
            </a:extLst>
          </p:cNvPr>
          <p:cNvSpPr/>
          <p:nvPr/>
        </p:nvSpPr>
        <p:spPr>
          <a:xfrm>
            <a:off x="4385978" y="4002973"/>
            <a:ext cx="1078037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555DF039-39C2-4925-9051-B94E7034487B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3901696" y="4315001"/>
            <a:ext cx="484282" cy="1149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823EDA5D-30A4-4EE8-9E50-E12369441A49}"/>
              </a:ext>
            </a:extLst>
          </p:cNvPr>
          <p:cNvCxnSpPr>
            <a:cxnSpLocks/>
            <a:stCxn id="33" idx="3"/>
            <a:endCxn id="93" idx="1"/>
          </p:cNvCxnSpPr>
          <p:nvPr/>
        </p:nvCxnSpPr>
        <p:spPr>
          <a:xfrm>
            <a:off x="5464015" y="4315001"/>
            <a:ext cx="460685" cy="1298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F77A8982-9949-42E0-A3C6-966A926D95A9}"/>
              </a:ext>
            </a:extLst>
          </p:cNvPr>
          <p:cNvSpPr/>
          <p:nvPr/>
        </p:nvSpPr>
        <p:spPr>
          <a:xfrm>
            <a:off x="8892141" y="4818589"/>
            <a:ext cx="1078037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232BE79-1FCB-438B-846F-2E224023969F}"/>
              </a:ext>
            </a:extLst>
          </p:cNvPr>
          <p:cNvSpPr/>
          <p:nvPr/>
        </p:nvSpPr>
        <p:spPr>
          <a:xfrm>
            <a:off x="9239745" y="5595884"/>
            <a:ext cx="359232" cy="428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</a:t>
            </a:r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C836192-84A8-4880-9C40-2D249E3501FB}"/>
              </a:ext>
            </a:extLst>
          </p:cNvPr>
          <p:cNvSpPr/>
          <p:nvPr/>
        </p:nvSpPr>
        <p:spPr>
          <a:xfrm>
            <a:off x="9066571" y="6177158"/>
            <a:ext cx="817651" cy="360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 </a:t>
            </a:r>
            <a:r>
              <a:rPr lang="fr-FR" dirty="0" err="1"/>
              <a:t>Bias</a:t>
            </a:r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87A849D-4AD6-4D50-AEB4-BA8230697549}"/>
              </a:ext>
            </a:extLst>
          </p:cNvPr>
          <p:cNvSpPr/>
          <p:nvPr/>
        </p:nvSpPr>
        <p:spPr>
          <a:xfrm>
            <a:off x="7402470" y="5442644"/>
            <a:ext cx="1005389" cy="641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 Crossbar</a:t>
            </a:r>
          </a:p>
        </p:txBody>
      </p: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38807A5F-62FB-432E-8D8E-8EFDB71BC570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8407859" y="5130617"/>
            <a:ext cx="484282" cy="788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6AEDE74D-E781-4129-A1E7-D1AD903D5BB5}"/>
              </a:ext>
            </a:extLst>
          </p:cNvPr>
          <p:cNvCxnSpPr>
            <a:cxnSpLocks/>
          </p:cNvCxnSpPr>
          <p:nvPr/>
        </p:nvCxnSpPr>
        <p:spPr>
          <a:xfrm>
            <a:off x="8407859" y="5607302"/>
            <a:ext cx="831886" cy="70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85FFB68B-F061-4CBE-83D8-418EC4AC7EF3}"/>
              </a:ext>
            </a:extLst>
          </p:cNvPr>
          <p:cNvCxnSpPr>
            <a:cxnSpLocks/>
          </p:cNvCxnSpPr>
          <p:nvPr/>
        </p:nvCxnSpPr>
        <p:spPr>
          <a:xfrm>
            <a:off x="8407859" y="5907912"/>
            <a:ext cx="8318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9C10ABE7-9ED3-43E8-BB42-C691B1892A64}"/>
              </a:ext>
            </a:extLst>
          </p:cNvPr>
          <p:cNvCxnSpPr>
            <a:cxnSpLocks/>
            <a:endCxn id="43" idx="1"/>
          </p:cNvCxnSpPr>
          <p:nvPr/>
        </p:nvCxnSpPr>
        <p:spPr>
          <a:xfrm>
            <a:off x="8353952" y="5595884"/>
            <a:ext cx="712619" cy="76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1862B645-4AE0-4763-9831-3895E7C767C9}"/>
              </a:ext>
            </a:extLst>
          </p:cNvPr>
          <p:cNvSpPr/>
          <p:nvPr/>
        </p:nvSpPr>
        <p:spPr>
          <a:xfrm>
            <a:off x="10813076" y="5334609"/>
            <a:ext cx="1005389" cy="842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 Crossbar</a:t>
            </a:r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93C17E17-B61C-4A1B-88C6-278BB9222C8F}"/>
              </a:ext>
            </a:extLst>
          </p:cNvPr>
          <p:cNvCxnSpPr>
            <a:cxnSpLocks/>
            <a:stCxn id="41" idx="3"/>
            <a:endCxn id="60" idx="2"/>
          </p:cNvCxnSpPr>
          <p:nvPr/>
        </p:nvCxnSpPr>
        <p:spPr>
          <a:xfrm flipV="1">
            <a:off x="9970178" y="5028621"/>
            <a:ext cx="339489" cy="101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24C1D50F-B7E7-4971-8F83-865BD6107126}"/>
              </a:ext>
            </a:extLst>
          </p:cNvPr>
          <p:cNvCxnSpPr>
            <a:cxnSpLocks/>
            <a:stCxn id="42" idx="3"/>
            <a:endCxn id="49" idx="1"/>
          </p:cNvCxnSpPr>
          <p:nvPr/>
        </p:nvCxnSpPr>
        <p:spPr>
          <a:xfrm flipV="1">
            <a:off x="9598977" y="5755884"/>
            <a:ext cx="1214099" cy="54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FE40052A-8465-4D1B-92BD-915D5B0D0A3C}"/>
              </a:ext>
            </a:extLst>
          </p:cNvPr>
          <p:cNvCxnSpPr>
            <a:cxnSpLocks/>
            <a:stCxn id="43" idx="3"/>
            <a:endCxn id="49" idx="1"/>
          </p:cNvCxnSpPr>
          <p:nvPr/>
        </p:nvCxnSpPr>
        <p:spPr>
          <a:xfrm flipV="1">
            <a:off x="9884222" y="5755884"/>
            <a:ext cx="928854" cy="60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B40302D2-3C0F-4FC3-A402-0D8F60D2005D}"/>
              </a:ext>
            </a:extLst>
          </p:cNvPr>
          <p:cNvSpPr/>
          <p:nvPr/>
        </p:nvSpPr>
        <p:spPr>
          <a:xfrm>
            <a:off x="8645680" y="3795235"/>
            <a:ext cx="1938500" cy="28801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 err="1">
                <a:solidFill>
                  <a:schemeClr val="tx1"/>
                </a:solidFill>
              </a:rPr>
              <a:t>Processing</a:t>
            </a:r>
            <a:r>
              <a:rPr lang="fr-FR" dirty="0">
                <a:solidFill>
                  <a:schemeClr val="tx1"/>
                </a:solidFill>
              </a:rPr>
              <a:t> unit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4A7672A-6ECC-48CB-81B5-D8FD238E917C}"/>
              </a:ext>
            </a:extLst>
          </p:cNvPr>
          <p:cNvSpPr/>
          <p:nvPr/>
        </p:nvSpPr>
        <p:spPr>
          <a:xfrm>
            <a:off x="8892141" y="4145380"/>
            <a:ext cx="1078037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86D23869-D566-43C2-ABEB-7F3007EAFD66}"/>
              </a:ext>
            </a:extLst>
          </p:cNvPr>
          <p:cNvCxnSpPr>
            <a:cxnSpLocks/>
            <a:endCxn id="57" idx="1"/>
          </p:cNvCxnSpPr>
          <p:nvPr/>
        </p:nvCxnSpPr>
        <p:spPr>
          <a:xfrm flipV="1">
            <a:off x="8407859" y="4457408"/>
            <a:ext cx="484282" cy="1149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11B64396-2455-442F-A6A1-1EFBA904E702}"/>
              </a:ext>
            </a:extLst>
          </p:cNvPr>
          <p:cNvCxnSpPr>
            <a:cxnSpLocks/>
            <a:stCxn id="57" idx="3"/>
            <a:endCxn id="60" idx="0"/>
          </p:cNvCxnSpPr>
          <p:nvPr/>
        </p:nvCxnSpPr>
        <p:spPr>
          <a:xfrm>
            <a:off x="9970178" y="4457408"/>
            <a:ext cx="339489" cy="143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EAE220AF-925D-4C2D-A83F-0DB8D4D7F885}"/>
              </a:ext>
            </a:extLst>
          </p:cNvPr>
          <p:cNvSpPr/>
          <p:nvPr/>
        </p:nvSpPr>
        <p:spPr>
          <a:xfrm>
            <a:off x="10130051" y="4600587"/>
            <a:ext cx="359232" cy="428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</a:t>
            </a:r>
            <a:endParaRPr lang="en-US" dirty="0"/>
          </a:p>
        </p:txBody>
      </p: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263E3435-65C0-4FD8-8DF2-1740432A0D6A}"/>
              </a:ext>
            </a:extLst>
          </p:cNvPr>
          <p:cNvCxnSpPr>
            <a:cxnSpLocks/>
            <a:stCxn id="60" idx="3"/>
            <a:endCxn id="49" idx="1"/>
          </p:cNvCxnSpPr>
          <p:nvPr/>
        </p:nvCxnSpPr>
        <p:spPr>
          <a:xfrm>
            <a:off x="10489283" y="4814604"/>
            <a:ext cx="323793" cy="941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A025071F-0951-4418-BAF4-E4C5BAED0F69}"/>
              </a:ext>
            </a:extLst>
          </p:cNvPr>
          <p:cNvSpPr/>
          <p:nvPr/>
        </p:nvSpPr>
        <p:spPr>
          <a:xfrm>
            <a:off x="1768972" y="1521031"/>
            <a:ext cx="1078037" cy="62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Kernel1D</a:t>
            </a:r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8CD80D9-7425-4FF1-BDBF-EAFB48A7A680}"/>
              </a:ext>
            </a:extLst>
          </p:cNvPr>
          <p:cNvSpPr/>
          <p:nvPr/>
        </p:nvSpPr>
        <p:spPr>
          <a:xfrm>
            <a:off x="2116576" y="2298326"/>
            <a:ext cx="359232" cy="428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</a:t>
            </a:r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2659EAC-9AFE-4D3F-A421-46BD64341634}"/>
              </a:ext>
            </a:extLst>
          </p:cNvPr>
          <p:cNvSpPr/>
          <p:nvPr/>
        </p:nvSpPr>
        <p:spPr>
          <a:xfrm>
            <a:off x="1943402" y="2879600"/>
            <a:ext cx="817651" cy="360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+ </a:t>
            </a:r>
            <a:r>
              <a:rPr lang="fr-FR" dirty="0" err="1"/>
              <a:t>Bias</a:t>
            </a:r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FE517AA-0884-4700-8CC8-806182BF9428}"/>
              </a:ext>
            </a:extLst>
          </p:cNvPr>
          <p:cNvSpPr/>
          <p:nvPr/>
        </p:nvSpPr>
        <p:spPr>
          <a:xfrm>
            <a:off x="279301" y="2145086"/>
            <a:ext cx="1005389" cy="641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 Crossbar</a:t>
            </a:r>
          </a:p>
        </p:txBody>
      </p: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6CA3191F-8AB5-4DA6-95D5-A72E0003145A}"/>
              </a:ext>
            </a:extLst>
          </p:cNvPr>
          <p:cNvCxnSpPr>
            <a:cxnSpLocks/>
            <a:endCxn id="65" idx="1"/>
          </p:cNvCxnSpPr>
          <p:nvPr/>
        </p:nvCxnSpPr>
        <p:spPr>
          <a:xfrm flipV="1">
            <a:off x="1284690" y="1833059"/>
            <a:ext cx="484282" cy="465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>
            <a:extLst>
              <a:ext uri="{FF2B5EF4-FFF2-40B4-BE49-F238E27FC236}">
                <a16:creationId xmlns:a16="http://schemas.microsoft.com/office/drawing/2014/main" id="{7FEFE3E8-3F7E-4146-9C57-3424FD310E9C}"/>
              </a:ext>
            </a:extLst>
          </p:cNvPr>
          <p:cNvCxnSpPr>
            <a:cxnSpLocks/>
          </p:cNvCxnSpPr>
          <p:nvPr/>
        </p:nvCxnSpPr>
        <p:spPr>
          <a:xfrm>
            <a:off x="1284690" y="2309744"/>
            <a:ext cx="831886" cy="70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>
            <a:extLst>
              <a:ext uri="{FF2B5EF4-FFF2-40B4-BE49-F238E27FC236}">
                <a16:creationId xmlns:a16="http://schemas.microsoft.com/office/drawing/2014/main" id="{75431309-90A7-45BE-9F9D-91A099A3501A}"/>
              </a:ext>
            </a:extLst>
          </p:cNvPr>
          <p:cNvCxnSpPr>
            <a:cxnSpLocks/>
          </p:cNvCxnSpPr>
          <p:nvPr/>
        </p:nvCxnSpPr>
        <p:spPr>
          <a:xfrm>
            <a:off x="1284690" y="2610354"/>
            <a:ext cx="8318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0425907F-BC45-4F70-B36F-2AD414ED6E78}"/>
              </a:ext>
            </a:extLst>
          </p:cNvPr>
          <p:cNvCxnSpPr>
            <a:cxnSpLocks/>
            <a:endCxn id="69" idx="1"/>
          </p:cNvCxnSpPr>
          <p:nvPr/>
        </p:nvCxnSpPr>
        <p:spPr>
          <a:xfrm>
            <a:off x="1230783" y="2298326"/>
            <a:ext cx="712619" cy="76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75005963-3AD7-4FEA-9065-15CC048936C5}"/>
              </a:ext>
            </a:extLst>
          </p:cNvPr>
          <p:cNvSpPr/>
          <p:nvPr/>
        </p:nvSpPr>
        <p:spPr>
          <a:xfrm>
            <a:off x="3307694" y="2037051"/>
            <a:ext cx="1005389" cy="842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 Crossbar</a:t>
            </a:r>
          </a:p>
        </p:txBody>
      </p:sp>
      <p:cxnSp>
        <p:nvCxnSpPr>
          <p:cNvPr id="99" name="Connecteur droit avec flèche 98">
            <a:extLst>
              <a:ext uri="{FF2B5EF4-FFF2-40B4-BE49-F238E27FC236}">
                <a16:creationId xmlns:a16="http://schemas.microsoft.com/office/drawing/2014/main" id="{7182A56D-2F45-47ED-BB74-56F354A7637B}"/>
              </a:ext>
            </a:extLst>
          </p:cNvPr>
          <p:cNvCxnSpPr>
            <a:cxnSpLocks/>
            <a:stCxn id="65" idx="3"/>
            <a:endCxn id="98" idx="1"/>
          </p:cNvCxnSpPr>
          <p:nvPr/>
        </p:nvCxnSpPr>
        <p:spPr>
          <a:xfrm>
            <a:off x="2847009" y="1833059"/>
            <a:ext cx="460685" cy="625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>
            <a:extLst>
              <a:ext uri="{FF2B5EF4-FFF2-40B4-BE49-F238E27FC236}">
                <a16:creationId xmlns:a16="http://schemas.microsoft.com/office/drawing/2014/main" id="{C4348B22-8C46-4A8B-A587-35E92A515F81}"/>
              </a:ext>
            </a:extLst>
          </p:cNvPr>
          <p:cNvCxnSpPr>
            <a:cxnSpLocks/>
            <a:stCxn id="66" idx="3"/>
            <a:endCxn id="98" idx="1"/>
          </p:cNvCxnSpPr>
          <p:nvPr/>
        </p:nvCxnSpPr>
        <p:spPr>
          <a:xfrm flipV="1">
            <a:off x="2475808" y="2458326"/>
            <a:ext cx="831886" cy="54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>
            <a:extLst>
              <a:ext uri="{FF2B5EF4-FFF2-40B4-BE49-F238E27FC236}">
                <a16:creationId xmlns:a16="http://schemas.microsoft.com/office/drawing/2014/main" id="{0F2DA71A-2455-4325-98C8-91F7C5A6D26F}"/>
              </a:ext>
            </a:extLst>
          </p:cNvPr>
          <p:cNvCxnSpPr>
            <a:cxnSpLocks/>
            <a:stCxn id="69" idx="3"/>
            <a:endCxn id="98" idx="1"/>
          </p:cNvCxnSpPr>
          <p:nvPr/>
        </p:nvCxnSpPr>
        <p:spPr>
          <a:xfrm flipV="1">
            <a:off x="2761053" y="2458326"/>
            <a:ext cx="546641" cy="60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205575D-B643-4708-863E-85BE79170995}"/>
              </a:ext>
            </a:extLst>
          </p:cNvPr>
          <p:cNvSpPr/>
          <p:nvPr/>
        </p:nvSpPr>
        <p:spPr>
          <a:xfrm>
            <a:off x="1470419" y="1151548"/>
            <a:ext cx="1638717" cy="2334687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 err="1">
                <a:solidFill>
                  <a:schemeClr val="tx1"/>
                </a:solidFill>
              </a:rPr>
              <a:t>Processing</a:t>
            </a:r>
            <a:r>
              <a:rPr lang="fr-FR" dirty="0">
                <a:solidFill>
                  <a:schemeClr val="tx1"/>
                </a:solidFill>
              </a:rPr>
              <a:t> unit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" name="Connecteur : en arc 2">
            <a:extLst>
              <a:ext uri="{FF2B5EF4-FFF2-40B4-BE49-F238E27FC236}">
                <a16:creationId xmlns:a16="http://schemas.microsoft.com/office/drawing/2014/main" id="{365DB087-6E7A-4C77-AA95-A38259CEB7B4}"/>
              </a:ext>
            </a:extLst>
          </p:cNvPr>
          <p:cNvCxnSpPr/>
          <p:nvPr/>
        </p:nvCxnSpPr>
        <p:spPr>
          <a:xfrm>
            <a:off x="2253343" y="3716383"/>
            <a:ext cx="1325880" cy="741025"/>
          </a:xfrm>
          <a:prstGeom prst="curvedConnector3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 : en arc 51">
            <a:extLst>
              <a:ext uri="{FF2B5EF4-FFF2-40B4-BE49-F238E27FC236}">
                <a16:creationId xmlns:a16="http://schemas.microsoft.com/office/drawing/2014/main" id="{F3A76704-7965-4B31-840A-97ADA9596734}"/>
              </a:ext>
            </a:extLst>
          </p:cNvPr>
          <p:cNvCxnSpPr/>
          <p:nvPr/>
        </p:nvCxnSpPr>
        <p:spPr>
          <a:xfrm>
            <a:off x="6311196" y="4108951"/>
            <a:ext cx="1325880" cy="741025"/>
          </a:xfrm>
          <a:prstGeom prst="curvedConnector3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>
            <a:extLst>
              <a:ext uri="{FF2B5EF4-FFF2-40B4-BE49-F238E27FC236}">
                <a16:creationId xmlns:a16="http://schemas.microsoft.com/office/drawing/2014/main" id="{5DD1F1D7-3727-4299-B034-3C11B6F51BA1}"/>
              </a:ext>
            </a:extLst>
          </p:cNvPr>
          <p:cNvSpPr txBox="1"/>
          <p:nvPr/>
        </p:nvSpPr>
        <p:spPr>
          <a:xfrm>
            <a:off x="4293036" y="894173"/>
            <a:ext cx="40609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Guidée par une recherche de « patterns » sur l’arbre de calcul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Les instructions sont regénérées pour chaque nouvelle architecture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133A9555-AFF3-40F4-92E5-06B028AE5DBA}"/>
              </a:ext>
            </a:extLst>
          </p:cNvPr>
          <p:cNvSpPr txBox="1"/>
          <p:nvPr/>
        </p:nvSpPr>
        <p:spPr>
          <a:xfrm>
            <a:off x="3585962" y="3007308"/>
            <a:ext cx="41308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Duplication de modules les plus utilisés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= verticale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9BD06EA8-EBA8-496F-AFFB-E35A3B12D1C8}"/>
              </a:ext>
            </a:extLst>
          </p:cNvPr>
          <p:cNvSpPr txBox="1"/>
          <p:nvPr/>
        </p:nvSpPr>
        <p:spPr>
          <a:xfrm>
            <a:off x="8407859" y="3007308"/>
            <a:ext cx="26515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Prolongement des blocs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= horizontal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F89C942E-BA71-405A-8734-A4B0F71FBA32}"/>
              </a:ext>
            </a:extLst>
          </p:cNvPr>
          <p:cNvGrpSpPr/>
          <p:nvPr/>
        </p:nvGrpSpPr>
        <p:grpSpPr>
          <a:xfrm rot="16200000">
            <a:off x="8469007" y="339226"/>
            <a:ext cx="2407221" cy="2309184"/>
            <a:chOff x="5694357" y="1357002"/>
            <a:chExt cx="3545388" cy="1765211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3260BBD4-8837-4D59-B21F-F75AADD3D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4357" y="1357002"/>
              <a:ext cx="3349102" cy="1765211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A34365F-FB9B-4F27-B69F-44B13AEDB8DC}"/>
                </a:ext>
              </a:extLst>
            </p:cNvPr>
            <p:cNvSpPr/>
            <p:nvPr/>
          </p:nvSpPr>
          <p:spPr>
            <a:xfrm>
              <a:off x="6096000" y="1740927"/>
              <a:ext cx="603746" cy="348031"/>
            </a:xfrm>
            <a:prstGeom prst="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B7A3735-5FF8-4ADC-822F-F6473C6B0F74}"/>
                </a:ext>
              </a:extLst>
            </p:cNvPr>
            <p:cNvSpPr/>
            <p:nvPr/>
          </p:nvSpPr>
          <p:spPr>
            <a:xfrm>
              <a:off x="8343807" y="1734694"/>
              <a:ext cx="603746" cy="348031"/>
            </a:xfrm>
            <a:prstGeom prst="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48FA586-2F86-4872-8EB5-3D9B4F8E17EE}"/>
                </a:ext>
              </a:extLst>
            </p:cNvPr>
            <p:cNvSpPr/>
            <p:nvPr/>
          </p:nvSpPr>
          <p:spPr>
            <a:xfrm>
              <a:off x="5790496" y="1649188"/>
              <a:ext cx="1230790" cy="809138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0802A57-9B59-4105-8761-9625E37A47BA}"/>
                </a:ext>
              </a:extLst>
            </p:cNvPr>
            <p:cNvSpPr/>
            <p:nvPr/>
          </p:nvSpPr>
          <p:spPr>
            <a:xfrm>
              <a:off x="8008955" y="1632482"/>
              <a:ext cx="1230790" cy="809138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16641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1052</Words>
  <Application>Microsoft Office PowerPoint</Application>
  <PresentationFormat>Grand écran</PresentationFormat>
  <Paragraphs>275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Thème Office</vt:lpstr>
      <vt:lpstr>Démonstrateur pour le portage HW automatisé</vt:lpstr>
      <vt:lpstr>Library HDL - description des composants nécessaires</vt:lpstr>
      <vt:lpstr>Library HDL - description des composants nécessaires</vt:lpstr>
      <vt:lpstr>RTL Generation script</vt:lpstr>
      <vt:lpstr>RTL Simulation</vt:lpstr>
      <vt:lpstr>How to fit the system in a FPGA</vt:lpstr>
      <vt:lpstr>Minimal design, highest resources reusability</vt:lpstr>
      <vt:lpstr>Exemple d’instructions</vt:lpstr>
      <vt:lpstr>Evolution par itérations successives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Geoffrey Galbit</dc:creator>
  <cp:lastModifiedBy>Geoffrey Galbit</cp:lastModifiedBy>
  <cp:revision>76</cp:revision>
  <dcterms:created xsi:type="dcterms:W3CDTF">2024-01-24T09:13:16Z</dcterms:created>
  <dcterms:modified xsi:type="dcterms:W3CDTF">2024-12-12T09:01:24Z</dcterms:modified>
</cp:coreProperties>
</file>