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4"/>
    <p:restoredTop sz="94720"/>
  </p:normalViewPr>
  <p:slideViewPr>
    <p:cSldViewPr snapToGrid="0">
      <p:cViewPr varScale="1">
        <p:scale>
          <a:sx n="127" d="100"/>
          <a:sy n="127" d="100"/>
        </p:scale>
        <p:origin x="1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7B3C3-2FA9-094E-B041-D4E57E7723CD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BE3E8-5EB7-7246-9EFF-445BDE6EA784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651115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200" dirty="0"/>
              <a:t>Service communication dans les laboratoires (souvent dilué dans un service événementiel/documentaire – effectif réduit et personnel non scientifique)</a:t>
            </a:r>
            <a:endParaRPr lang="en-FR" sz="1200" dirty="0"/>
          </a:p>
          <a:p>
            <a:pPr lvl="0"/>
            <a:r>
              <a:rPr lang="fr-FR" sz="1200" dirty="0"/>
              <a:t>Initiatives individuelles (souvent sans structuration institutionnelles et/ou locales)</a:t>
            </a:r>
          </a:p>
          <a:p>
            <a:pPr marL="0" lvl="0" indent="0">
              <a:buNone/>
            </a:pPr>
            <a:endParaRPr lang="fr-FR" sz="1200" dirty="0"/>
          </a:p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BE3E8-5EB7-7246-9EFF-445BDE6EA784}" type="slidenum">
              <a:rPr lang="en-FR" smtClean="0"/>
              <a:t>2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4912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7CA60-5672-BB29-EC6B-A6D0D1132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11BFF6-28B5-8A61-B067-E7C156452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26A29-79A8-08C0-A918-F8E65FC33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556AF-4EE5-A4BB-2D90-51AE6CED7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6C24B-4CE3-4561-3F4C-614E2A85E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550766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C1262-0AC1-7F6E-1107-0DA740E26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DFD524-F481-2D9A-E8C2-548FFC105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22F81-A9B4-CB16-7514-17E4F8C7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7E66D-B2FF-A28E-2257-A3D09EDE0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9E369-0F03-7F12-F4F8-675974CD1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62807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EA8B33-AA4E-46FF-962B-531C3B324B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59DE2-BA55-0494-C2CE-EF4188F00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18D1D-5929-7F3C-BF14-7F1A06EC4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3F43E-CC08-8A9A-E391-ED49441D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F435C-459B-DDEA-B358-3ACD98EDB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77226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C6B57-0B94-D0B8-00FA-6886BEEA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C72E5-DAFB-71C7-D18C-1D09A3EE3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2E4DF-1DA3-CDF0-72B5-612CA0F34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1C4D5-1E7B-6773-902C-BE67EF6E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5EA64-C689-2F8A-AC78-19E79663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82539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97DF0-6494-5349-9846-A32D35614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E21F4-6931-EC62-4287-05431CD54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EE16D-A02E-DA67-F30D-E976FDA4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E0F4C-C8C7-430E-0897-C0A681BE5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D777C-F07A-5F46-7D9F-DBB004B43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81877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7F0A3-A6AC-3B21-7004-4C7CF737D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4EF34-8D48-9F99-F7F7-5CF092717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D5F58-F9A3-5307-BE62-4464802D2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443B8-CE2B-C4CC-A28B-401B71141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6DC1A-12FE-71D6-927D-2A494804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14C1B-141C-AE20-A9E2-8A570890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7695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CA00-1651-58A0-A102-6CB2D7932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47181-1CEE-100F-EF88-84AA11BB7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7724C-077F-6927-4603-7F0160DA0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C3DDA-8D57-771C-E9E7-C265CF8112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109BF-C138-BEE0-7A43-5CE9213F2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6966C-6317-6D57-7CC1-E142F1A27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CE6859-7075-0A6E-F5EF-42AE2D73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D0DBD6-149C-1D9E-31BB-67970D027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94277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D7167-DBFA-833E-5117-141FD0A74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B3B3C-3186-B6CD-D90D-6E1B2A54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57D85-CC5D-725C-ED44-CAF069909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1077B8-B74F-0335-34D8-F855212FF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460109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2520E1-6C2B-1BA0-7B5C-DD2D423F8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48B5E7-DFAA-FB0E-2660-74E4FB5D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2E56DE-1DDF-CDCE-B3D8-734A4987C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20924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B7E9-6343-4C0B-26D4-4457BCC97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42359-04DA-B3B3-58F0-EC4A025E7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0E6573-D959-439B-E3A9-A5ADA945C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7075D-002E-15FB-4B3B-F69E48FE8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A4BBA-9229-C0D7-4F91-F4F27E821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F54FB-D588-8ED9-80C8-AB5C0724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515474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CE2B4-3450-D7CC-3400-73FD5E15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95633-1CC0-8A18-4CE6-1F9956E298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CF012-B536-7EDA-F4BE-D9CD0A607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175FF-EA16-1CE9-F836-162D95D80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B7CD5-A307-C47F-7A5E-346B7D6C7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B18A4-F02F-B8E9-809B-87600C4E1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79194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C29BE0-0342-A0AB-1414-DBC352B53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EBABA2-ABCA-BA65-D68C-00FCFDC43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212FD-A5F3-8BDF-4842-79BBCA15B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66789-B0F8-0446-9940-12A1C83DA2F5}" type="datetimeFigureOut">
              <a:rPr lang="en-FR" smtClean="0"/>
              <a:t>06/11/2025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DA45F-4714-770C-05A1-14C2A53B4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FE51D-F7D7-91B8-7539-129016ED7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C4AE7-1722-D646-AF6C-597F2A2BF852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92941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85DC-ACD3-4959-4DDC-B87860415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354" y="468906"/>
            <a:ext cx="11465169" cy="2387600"/>
          </a:xfrm>
        </p:spPr>
        <p:txBody>
          <a:bodyPr>
            <a:normAutofit fontScale="90000"/>
          </a:bodyPr>
          <a:lstStyle/>
          <a:p>
            <a:r>
              <a:rPr lang="en-FR" dirty="0"/>
              <a:t>TABLE RONDE </a:t>
            </a:r>
            <a:br>
              <a:rPr lang="en-FR" dirty="0"/>
            </a:br>
            <a:r>
              <a:rPr lang="en-FR" dirty="0"/>
              <a:t>sur la Communication Scientifique dans les laboratoires de l’IN2P3 et du CEA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FEBA6F-2A43-DFCB-B873-742FF8E092C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3778250" y="2856506"/>
            <a:ext cx="4635500" cy="367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447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17ED47C-51CB-921B-EA52-AB64385691AA}"/>
              </a:ext>
            </a:extLst>
          </p:cNvPr>
          <p:cNvSpPr/>
          <p:nvPr/>
        </p:nvSpPr>
        <p:spPr>
          <a:xfrm>
            <a:off x="641292" y="146298"/>
            <a:ext cx="3993931" cy="1891862"/>
          </a:xfrm>
          <a:prstGeom prst="ellipse">
            <a:avLst/>
          </a:prstGeom>
          <a:solidFill>
            <a:srgbClr val="92D050">
              <a:alpha val="6933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R" sz="2400" dirty="0">
                <a:solidFill>
                  <a:schemeClr val="tx1"/>
                </a:solidFill>
              </a:rPr>
              <a:t>Cellule de communication des instituts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EBA80B2-40C7-8418-1765-055571CFFBCD}"/>
              </a:ext>
            </a:extLst>
          </p:cNvPr>
          <p:cNvSpPr/>
          <p:nvPr/>
        </p:nvSpPr>
        <p:spPr>
          <a:xfrm>
            <a:off x="7316501" y="146298"/>
            <a:ext cx="3993931" cy="1891862"/>
          </a:xfrm>
          <a:prstGeom prst="ellipse">
            <a:avLst/>
          </a:prstGeom>
          <a:solidFill>
            <a:srgbClr val="FFC000">
              <a:alpha val="51957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R" sz="2400" dirty="0">
                <a:solidFill>
                  <a:schemeClr val="tx1"/>
                </a:solidFill>
              </a:rPr>
              <a:t>Service de communication des laboratoires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6D40A70-FF0F-113F-9C43-3814227B6C42}"/>
              </a:ext>
            </a:extLst>
          </p:cNvPr>
          <p:cNvSpPr/>
          <p:nvPr/>
        </p:nvSpPr>
        <p:spPr>
          <a:xfrm>
            <a:off x="3853337" y="4819841"/>
            <a:ext cx="4215323" cy="1891862"/>
          </a:xfrm>
          <a:prstGeom prst="ellipse">
            <a:avLst/>
          </a:prstGeom>
          <a:solidFill>
            <a:srgbClr val="0070C0">
              <a:alpha val="41789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R" sz="2400" dirty="0">
                <a:solidFill>
                  <a:schemeClr val="tx1"/>
                </a:solidFill>
              </a:rPr>
              <a:t>Initiatives individuelles des chercheurs/ingénieurs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3F6C22D-6FCB-5F60-C0F6-BCAE02C4B85C}"/>
              </a:ext>
            </a:extLst>
          </p:cNvPr>
          <p:cNvSpPr/>
          <p:nvPr/>
        </p:nvSpPr>
        <p:spPr>
          <a:xfrm>
            <a:off x="4151347" y="1762557"/>
            <a:ext cx="3405432" cy="2175443"/>
          </a:xfrm>
          <a:prstGeom prst="ellipse">
            <a:avLst/>
          </a:prstGeom>
          <a:solidFill>
            <a:srgbClr val="FF0000">
              <a:alpha val="67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R" sz="2400" b="1" dirty="0">
                <a:solidFill>
                  <a:schemeClr val="tx1"/>
                </a:solidFill>
              </a:rPr>
              <a:t>Grand public</a:t>
            </a:r>
          </a:p>
          <a:p>
            <a:pPr algn="ctr"/>
            <a:r>
              <a:rPr lang="en-GB" sz="2400" b="1" dirty="0" err="1">
                <a:solidFill>
                  <a:schemeClr val="tx1"/>
                </a:solidFill>
              </a:rPr>
              <a:t>É</a:t>
            </a:r>
            <a:r>
              <a:rPr lang="en-FR" sz="2400" b="1" dirty="0">
                <a:solidFill>
                  <a:schemeClr val="tx1"/>
                </a:solidFill>
              </a:rPr>
              <a:t>coliers⇾lycéens</a:t>
            </a:r>
          </a:p>
          <a:p>
            <a:pPr algn="ctr"/>
            <a:r>
              <a:rPr lang="en-GB" sz="2400" b="1" dirty="0" err="1">
                <a:solidFill>
                  <a:schemeClr val="tx1"/>
                </a:solidFill>
              </a:rPr>
              <a:t>É</a:t>
            </a:r>
            <a:r>
              <a:rPr lang="en-FR" sz="2400" b="1" dirty="0">
                <a:solidFill>
                  <a:schemeClr val="tx1"/>
                </a:solidFill>
              </a:rPr>
              <a:t>tudiants</a:t>
            </a:r>
          </a:p>
          <a:p>
            <a:pPr algn="ctr"/>
            <a:r>
              <a:rPr lang="en-FR" sz="2400" b="1" dirty="0">
                <a:solidFill>
                  <a:schemeClr val="tx1"/>
                </a:solidFill>
              </a:rPr>
              <a:t>Chercheurs</a:t>
            </a:r>
          </a:p>
          <a:p>
            <a:pPr algn="ctr"/>
            <a:r>
              <a:rPr lang="en-FR" sz="2400" b="1" dirty="0">
                <a:solidFill>
                  <a:schemeClr val="tx1"/>
                </a:solidFill>
              </a:rPr>
              <a:t>Tutelles</a:t>
            </a: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2A84B997-94C1-8411-07FA-73769A385042}"/>
              </a:ext>
            </a:extLst>
          </p:cNvPr>
          <p:cNvSpPr/>
          <p:nvPr/>
        </p:nvSpPr>
        <p:spPr>
          <a:xfrm rot="2424272">
            <a:off x="3643892" y="2081168"/>
            <a:ext cx="696311" cy="19602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19C1A1D5-2015-1998-21DF-04724BDD001E}"/>
              </a:ext>
            </a:extLst>
          </p:cNvPr>
          <p:cNvSpPr/>
          <p:nvPr/>
        </p:nvSpPr>
        <p:spPr>
          <a:xfrm rot="8334664">
            <a:off x="7278804" y="1943129"/>
            <a:ext cx="696311" cy="17835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CD15264C-0F42-994E-69C6-90C23C662FE1}"/>
              </a:ext>
            </a:extLst>
          </p:cNvPr>
          <p:cNvSpPr/>
          <p:nvPr/>
        </p:nvSpPr>
        <p:spPr>
          <a:xfrm rot="16200000">
            <a:off x="5678366" y="4258792"/>
            <a:ext cx="696311" cy="1758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7BE5036D-9D9E-7967-4D61-E9C8267B570B}"/>
              </a:ext>
            </a:extLst>
          </p:cNvPr>
          <p:cNvSpPr/>
          <p:nvPr/>
        </p:nvSpPr>
        <p:spPr>
          <a:xfrm>
            <a:off x="1419062" y="2080762"/>
            <a:ext cx="2197827" cy="3516923"/>
          </a:xfrm>
          <a:custGeom>
            <a:avLst/>
            <a:gdLst>
              <a:gd name="connsiteX0" fmla="*/ 288640 w 2197827"/>
              <a:gd name="connsiteY0" fmla="*/ 0 h 3516923"/>
              <a:gd name="connsiteX1" fmla="*/ 158012 w 2197827"/>
              <a:gd name="connsiteY1" fmla="*/ 2069960 h 3516923"/>
              <a:gd name="connsiteX2" fmla="*/ 2197827 w 2197827"/>
              <a:gd name="connsiteY2" fmla="*/ 3516923 h 3516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7827" h="3516923">
                <a:moveTo>
                  <a:pt x="288640" y="0"/>
                </a:moveTo>
                <a:cubicBezTo>
                  <a:pt x="64227" y="741903"/>
                  <a:pt x="-160186" y="1483806"/>
                  <a:pt x="158012" y="2069960"/>
                </a:cubicBezTo>
                <a:cubicBezTo>
                  <a:pt x="476210" y="2656114"/>
                  <a:pt x="1337018" y="3086518"/>
                  <a:pt x="2197827" y="3516923"/>
                </a:cubicBezTo>
              </a:path>
            </a:pathLst>
          </a:custGeom>
          <a:noFill/>
          <a:ln w="88900">
            <a:headEnd type="triangle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6B2874E4-E493-EEDF-023B-F4584257227F}"/>
              </a:ext>
            </a:extLst>
          </p:cNvPr>
          <p:cNvSpPr/>
          <p:nvPr/>
        </p:nvSpPr>
        <p:spPr>
          <a:xfrm rot="13728684">
            <a:off x="7984340" y="2351561"/>
            <a:ext cx="2197827" cy="3516923"/>
          </a:xfrm>
          <a:custGeom>
            <a:avLst/>
            <a:gdLst>
              <a:gd name="connsiteX0" fmla="*/ 288640 w 2197827"/>
              <a:gd name="connsiteY0" fmla="*/ 0 h 3516923"/>
              <a:gd name="connsiteX1" fmla="*/ 158012 w 2197827"/>
              <a:gd name="connsiteY1" fmla="*/ 2069960 h 3516923"/>
              <a:gd name="connsiteX2" fmla="*/ 2197827 w 2197827"/>
              <a:gd name="connsiteY2" fmla="*/ 3516923 h 3516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7827" h="3516923">
                <a:moveTo>
                  <a:pt x="288640" y="0"/>
                </a:moveTo>
                <a:cubicBezTo>
                  <a:pt x="64227" y="741903"/>
                  <a:pt x="-160186" y="1483806"/>
                  <a:pt x="158012" y="2069960"/>
                </a:cubicBezTo>
                <a:cubicBezTo>
                  <a:pt x="476210" y="2656114"/>
                  <a:pt x="1337018" y="3086518"/>
                  <a:pt x="2197827" y="3516923"/>
                </a:cubicBezTo>
              </a:path>
            </a:pathLst>
          </a:custGeom>
          <a:noFill/>
          <a:ln w="79375">
            <a:headEnd type="triangle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9D671F21-8102-612C-C3C2-1622FE7F6018}"/>
              </a:ext>
            </a:extLst>
          </p:cNvPr>
          <p:cNvSpPr/>
          <p:nvPr/>
        </p:nvSpPr>
        <p:spPr>
          <a:xfrm rot="6601054">
            <a:off x="5426477" y="-517076"/>
            <a:ext cx="1005933" cy="2365927"/>
          </a:xfrm>
          <a:custGeom>
            <a:avLst/>
            <a:gdLst>
              <a:gd name="connsiteX0" fmla="*/ 288640 w 2197827"/>
              <a:gd name="connsiteY0" fmla="*/ 0 h 3516923"/>
              <a:gd name="connsiteX1" fmla="*/ 158012 w 2197827"/>
              <a:gd name="connsiteY1" fmla="*/ 2069960 h 3516923"/>
              <a:gd name="connsiteX2" fmla="*/ 2197827 w 2197827"/>
              <a:gd name="connsiteY2" fmla="*/ 3516923 h 3516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7827" h="3516923">
                <a:moveTo>
                  <a:pt x="288640" y="0"/>
                </a:moveTo>
                <a:cubicBezTo>
                  <a:pt x="64227" y="741903"/>
                  <a:pt x="-160186" y="1483806"/>
                  <a:pt x="158012" y="2069960"/>
                </a:cubicBezTo>
                <a:cubicBezTo>
                  <a:pt x="476210" y="2656114"/>
                  <a:pt x="1337018" y="3086518"/>
                  <a:pt x="2197827" y="3516923"/>
                </a:cubicBezTo>
              </a:path>
            </a:pathLst>
          </a:custGeom>
          <a:noFill/>
          <a:ln w="69850">
            <a:headEnd type="triangle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71506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E7F8E-EFFE-52CC-F457-AAF405778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10" y="381427"/>
            <a:ext cx="1194237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b="1" dirty="0"/>
              <a:t>Communication institutionnelle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sz="2000" dirty="0"/>
              <a:t>Panorama de la communication institutionnelle en physique nucléaire (qui, comment, pourquoi ?)</a:t>
            </a:r>
          </a:p>
          <a:p>
            <a:r>
              <a:rPr lang="fr-FR" sz="2000" dirty="0"/>
              <a:t>Comment s’articule la communication institutionnelle avec celle des tutelles et celle des laboratoires ? </a:t>
            </a:r>
            <a:endParaRPr lang="fr-FR" sz="2000" b="1" dirty="0"/>
          </a:p>
          <a:p>
            <a:r>
              <a:rPr lang="fr-FR" sz="2000" dirty="0"/>
              <a:t>« Fait marquant » (procédure, niveau de vulgarisation, combien de faits marquants dans notre discipline comparée aux autres, qui décide qu’un résultat est un fait marquant, à quoi ça sert, validation du contenu)?  </a:t>
            </a:r>
          </a:p>
          <a:p>
            <a:pPr marL="0" indent="0">
              <a:buNone/>
            </a:pPr>
            <a:endParaRPr lang="en-FR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0D1236-B33D-3117-9D7D-4CC7E2128AE1}"/>
              </a:ext>
            </a:extLst>
          </p:cNvPr>
          <p:cNvSpPr txBox="1"/>
          <p:nvPr/>
        </p:nvSpPr>
        <p:spPr>
          <a:xfrm rot="19878252">
            <a:off x="4909403" y="468131"/>
            <a:ext cx="1521570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FR" sz="2400" dirty="0"/>
              <a:t>Emmanuel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F4C82C1-DDE4-EB5D-9BD9-AE11BFAC761C}"/>
              </a:ext>
            </a:extLst>
          </p:cNvPr>
          <p:cNvGrpSpPr/>
          <p:nvPr/>
        </p:nvGrpSpPr>
        <p:grpSpPr>
          <a:xfrm>
            <a:off x="3406454" y="3340659"/>
            <a:ext cx="5870827" cy="2784211"/>
            <a:chOff x="3406454" y="3340659"/>
            <a:chExt cx="5870827" cy="278421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EAF6B05-77AB-1EAC-DA52-F5D997EE38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06454" y="3340659"/>
              <a:ext cx="5870827" cy="2784211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  <a:effectLst>
              <a:outerShdw blurRad="242808" dist="38100" dir="2340000" algn="tl" rotWithShape="0">
                <a:prstClr val="black">
                  <a:alpha val="40000"/>
                </a:prstClr>
              </a:outerShdw>
              <a:softEdge rad="31750"/>
            </a:effec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C3F5BDD-8973-0E47-CB2A-B977FFAC42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76000"/>
            </a:blip>
            <a:stretch>
              <a:fillRect/>
            </a:stretch>
          </p:blipFill>
          <p:spPr>
            <a:xfrm>
              <a:off x="5302599" y="4779788"/>
              <a:ext cx="1297354" cy="1297354"/>
            </a:xfrm>
            <a:prstGeom prst="rect">
              <a:avLst/>
            </a:prstGeom>
            <a:effectLst>
              <a:softEdge rad="0"/>
            </a:effectLst>
          </p:spPr>
        </p:pic>
      </p:grpSp>
    </p:spTree>
    <p:extLst>
      <p:ext uri="{BB962C8B-B14F-4D97-AF65-F5344CB8AC3E}">
        <p14:creationId xmlns:p14="http://schemas.microsoft.com/office/powerpoint/2010/main" val="258269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5EF2-7A84-5CCA-CDA4-D271CC65E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724" y="1162896"/>
            <a:ext cx="1138807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/>
              <a:t>Service communication dans les laboratoires souvent dilué dans un service événementiel/documentaire: effectif réduit et personnel plutôt administratif. </a:t>
            </a:r>
            <a:endParaRPr lang="en-FR" sz="2400" dirty="0"/>
          </a:p>
          <a:p>
            <a:pPr marL="0" indent="0">
              <a:buNone/>
            </a:pPr>
            <a:r>
              <a:rPr lang="fr-FR" sz="2400" dirty="0"/>
              <a:t>Grande variation des actions mises en place (qui dépendent du budget alloué et des effectifs dédiés à la communication). </a:t>
            </a:r>
            <a:endParaRPr lang="en-FR" sz="2400" dirty="0"/>
          </a:p>
          <a:p>
            <a:pPr marL="0" indent="0">
              <a:buNone/>
            </a:pPr>
            <a:r>
              <a:rPr lang="fr-FR" sz="2400" dirty="0"/>
              <a:t>Ce qui existe en principe dans chaque labo :</a:t>
            </a:r>
            <a:endParaRPr lang="en-FR" sz="2400" dirty="0"/>
          </a:p>
          <a:p>
            <a:pPr marL="0"/>
            <a:r>
              <a:rPr lang="fr-FR" sz="2400" dirty="0"/>
              <a:t>Page web &amp; réseaux sociaux</a:t>
            </a:r>
            <a:endParaRPr lang="en-FR" sz="2400" dirty="0"/>
          </a:p>
          <a:p>
            <a:pPr marL="0"/>
            <a:r>
              <a:rPr lang="fr-FR" sz="2400" dirty="0"/>
              <a:t>Fête de la Science </a:t>
            </a:r>
            <a:endParaRPr lang="en-FR" sz="2400" dirty="0"/>
          </a:p>
          <a:p>
            <a:pPr marL="0"/>
            <a:r>
              <a:rPr lang="fr-FR" sz="2400" dirty="0"/>
              <a:t>Accueil de stagiaires et parfois accueil de visites de classes lorsque sollicité</a:t>
            </a:r>
          </a:p>
          <a:p>
            <a:pPr marL="0" indent="0">
              <a:buNone/>
            </a:pPr>
            <a:r>
              <a:rPr lang="fr-FR" sz="2400" b="1" dirty="0"/>
              <a:t>GANIL :</a:t>
            </a:r>
            <a:r>
              <a:rPr lang="fr-FR" sz="2400" dirty="0"/>
              <a:t> des profs au GANIL (inspiré des profs au CERN), stand au village des Sciences durant la fête de la science, stand à la fête de l’Excellence Normande, actions Science et Arts</a:t>
            </a:r>
          </a:p>
          <a:p>
            <a:pPr marL="0" indent="0">
              <a:buNone/>
            </a:pPr>
            <a:r>
              <a:rPr lang="en-FR" sz="2400" b="1" dirty="0"/>
              <a:t>LP2I-B:</a:t>
            </a:r>
            <a:r>
              <a:rPr lang="en-FR" sz="2400" dirty="0"/>
              <a:t> Stand au coin des manips à la Nuit de la Recherche de Cap Sciences</a:t>
            </a:r>
            <a:endParaRPr lang="fr-FR" sz="2400" dirty="0"/>
          </a:p>
          <a:p>
            <a:pPr marL="0" indent="0">
              <a:buNone/>
            </a:pPr>
            <a:r>
              <a:rPr lang="fr-FR" sz="2400" dirty="0"/>
              <a:t>Rien d’équivalent aux masters classes du CERN en physique nucléaire </a:t>
            </a:r>
            <a:endParaRPr lang="en-FR" sz="2400" dirty="0"/>
          </a:p>
          <a:p>
            <a:pPr marL="0" indent="0">
              <a:buNone/>
            </a:pPr>
            <a:endParaRPr lang="en-FR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2EC7E4-68B3-6592-7DE4-0A9C5A1D8C8F}"/>
              </a:ext>
            </a:extLst>
          </p:cNvPr>
          <p:cNvSpPr txBox="1"/>
          <p:nvPr/>
        </p:nvSpPr>
        <p:spPr>
          <a:xfrm>
            <a:off x="90436" y="140677"/>
            <a:ext cx="50207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C</a:t>
            </a:r>
            <a:r>
              <a:rPr lang="en-FR" sz="2800" b="1" dirty="0"/>
              <a:t>ommunication des laboratoires</a:t>
            </a:r>
            <a:endParaRPr lang="en-FR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BAC5F5-1116-2728-B418-F0A9C6091C5E}"/>
              </a:ext>
            </a:extLst>
          </p:cNvPr>
          <p:cNvSpPr txBox="1"/>
          <p:nvPr/>
        </p:nvSpPr>
        <p:spPr>
          <a:xfrm rot="18920222">
            <a:off x="11188303" y="4722726"/>
            <a:ext cx="901209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FR" sz="2400" dirty="0"/>
              <a:t>Julien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7079F-E43F-4C7F-8720-34134AA865FF}"/>
              </a:ext>
            </a:extLst>
          </p:cNvPr>
          <p:cNvSpPr txBox="1"/>
          <p:nvPr/>
        </p:nvSpPr>
        <p:spPr>
          <a:xfrm rot="18920222">
            <a:off x="9567727" y="5618705"/>
            <a:ext cx="1052211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FR" sz="2400" dirty="0"/>
              <a:t>Beatriz</a:t>
            </a:r>
          </a:p>
        </p:txBody>
      </p:sp>
    </p:spTree>
    <p:extLst>
      <p:ext uri="{BB962C8B-B14F-4D97-AF65-F5344CB8AC3E}">
        <p14:creationId xmlns:p14="http://schemas.microsoft.com/office/powerpoint/2010/main" val="147166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60873-4704-148A-ED59-99EAB0C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43" y="1092557"/>
            <a:ext cx="1162175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/>
              <a:t>Initiatives individuelles (souvent sans structuration institutionnelles et/ou locales)</a:t>
            </a:r>
          </a:p>
          <a:p>
            <a:pPr marL="0" indent="0">
              <a:buNone/>
            </a:pPr>
            <a:r>
              <a:rPr lang="fr-FR" sz="2400" dirty="0"/>
              <a:t>Conférences préparées souvent sans support préalable et données au gré des invitations. </a:t>
            </a:r>
            <a:endParaRPr lang="en-FR" sz="2400" dirty="0"/>
          </a:p>
          <a:p>
            <a:pPr marL="0" indent="0">
              <a:buNone/>
            </a:pPr>
            <a:r>
              <a:rPr lang="fr-FR" sz="2400" dirty="0"/>
              <a:t>Participation ponctuelle à des articles/dossier dans des revues spécialisées ou dans des émissions de radio à la demande de journalistes</a:t>
            </a:r>
            <a:endParaRPr lang="en-FR" sz="2400" dirty="0"/>
          </a:p>
          <a:p>
            <a:pPr marL="0" indent="0">
              <a:buNone/>
            </a:pPr>
            <a:r>
              <a:rPr lang="fr-FR" sz="2400" dirty="0"/>
              <a:t>Certaines personnes ont du matériel sur place et même itinérant pour faire des démonstrations (</a:t>
            </a:r>
            <a:r>
              <a:rPr lang="fr-FR" sz="2400" b="1" i="1" dirty="0"/>
              <a:t>chambre à brouillard</a:t>
            </a:r>
            <a:r>
              <a:rPr lang="fr-FR" sz="2400" dirty="0"/>
              <a:t>, escape </a:t>
            </a:r>
            <a:r>
              <a:rPr lang="fr-FR" sz="2400" dirty="0" err="1"/>
              <a:t>game</a:t>
            </a:r>
            <a:r>
              <a:rPr lang="fr-FR" sz="2400" dirty="0"/>
              <a:t> et autres jeux, </a:t>
            </a:r>
            <a:r>
              <a:rPr lang="fr-FR" sz="2400" dirty="0" err="1"/>
              <a:t>malette</a:t>
            </a:r>
            <a:r>
              <a:rPr lang="fr-FR" sz="2400" dirty="0"/>
              <a:t> </a:t>
            </a:r>
            <a:r>
              <a:rPr lang="fr-FR" sz="2400" dirty="0" err="1"/>
              <a:t>cosmix</a:t>
            </a:r>
            <a:r>
              <a:rPr lang="fr-FR" sz="2400" dirty="0"/>
              <a:t>, …)</a:t>
            </a:r>
            <a:endParaRPr lang="en-FR" sz="2400" dirty="0"/>
          </a:p>
          <a:p>
            <a:pPr marL="0" indent="0">
              <a:buNone/>
            </a:pPr>
            <a:r>
              <a:rPr lang="fr-FR" sz="2400" dirty="0"/>
              <a:t>Certaines actions individuelles sont structurées :</a:t>
            </a:r>
            <a:endParaRPr lang="en-FR" sz="2400" dirty="0"/>
          </a:p>
          <a:p>
            <a:pPr marL="0" indent="0">
              <a:buNone/>
            </a:pPr>
            <a:r>
              <a:rPr lang="fr-FR" sz="2400" b="1" dirty="0"/>
              <a:t>GRES</a:t>
            </a:r>
            <a:r>
              <a:rPr lang="fr-FR" sz="2400" dirty="0"/>
              <a:t> (</a:t>
            </a:r>
            <a:r>
              <a:rPr lang="en-FR" sz="2400" dirty="0"/>
              <a:t>Groupe de Réflexion sur l'Enseignement des Sciences de l’Académie de Normandie) : chercheurs du GANIL et du LPC font des conférences dans des lycées</a:t>
            </a:r>
          </a:p>
          <a:p>
            <a:pPr marL="0" indent="0">
              <a:buNone/>
            </a:pPr>
            <a:r>
              <a:rPr lang="en-FR" sz="2400" b="1" i="1" dirty="0"/>
              <a:t>ILE</a:t>
            </a:r>
            <a:r>
              <a:rPr lang="en-FR" sz="2400" dirty="0"/>
              <a:t> (Infini à l’Ecole piloté par le CNRS-in2p3): des chercheurs d’IJCLAB et IP2I participent</a:t>
            </a:r>
          </a:p>
          <a:p>
            <a:pPr marL="0" indent="0">
              <a:buNone/>
            </a:pPr>
            <a:r>
              <a:rPr lang="en-FR" sz="2400" b="1" dirty="0"/>
              <a:t>Science XXElles</a:t>
            </a:r>
            <a:r>
              <a:rPr lang="en-FR" sz="2400" dirty="0"/>
              <a:t> (piloté par le CNRS et Femmes et Science): chercheuse d’IJCLab intervient dans des lycées et auprès du grand public</a:t>
            </a:r>
          </a:p>
          <a:p>
            <a:pPr marL="0" indent="0">
              <a:buNone/>
            </a:pPr>
            <a:r>
              <a:rPr lang="en-FR" sz="2400" b="1" dirty="0"/>
              <a:t>Sciences à l’école</a:t>
            </a:r>
            <a:r>
              <a:rPr lang="en-FR" sz="2400" dirty="0"/>
              <a:t> (GANIL, IN2P3, Université Paris Saclay sont partenaires): “cosmos à l’école” util</a:t>
            </a:r>
            <a:r>
              <a:rPr lang="fr-FR" sz="2400" dirty="0"/>
              <a:t>i</a:t>
            </a:r>
            <a:r>
              <a:rPr lang="en-FR" sz="2400" dirty="0"/>
              <a:t>se un détecteur de cosmiques.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165402-5036-499E-9374-5F6E10731DB2}"/>
              </a:ext>
            </a:extLst>
          </p:cNvPr>
          <p:cNvSpPr txBox="1"/>
          <p:nvPr/>
        </p:nvSpPr>
        <p:spPr>
          <a:xfrm>
            <a:off x="164543" y="251209"/>
            <a:ext cx="3818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sz="2800" b="1" dirty="0"/>
              <a:t>Démarches individuelles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532DB0-9AAE-F13C-5ED5-A53D77A958CF}"/>
              </a:ext>
            </a:extLst>
          </p:cNvPr>
          <p:cNvSpPr txBox="1"/>
          <p:nvPr/>
        </p:nvSpPr>
        <p:spPr>
          <a:xfrm rot="18920222">
            <a:off x="11054860" y="2945318"/>
            <a:ext cx="902298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FR" sz="2400" dirty="0"/>
              <a:t>Diego</a:t>
            </a:r>
          </a:p>
        </p:txBody>
      </p:sp>
    </p:spTree>
    <p:extLst>
      <p:ext uri="{BB962C8B-B14F-4D97-AF65-F5344CB8AC3E}">
        <p14:creationId xmlns:p14="http://schemas.microsoft.com/office/powerpoint/2010/main" val="300720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CBCCF-89DF-B630-D45B-6A02293EB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53" y="629872"/>
            <a:ext cx="1133035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FR" b="1" dirty="0"/>
              <a:t>Questions générales pour la discussion: </a:t>
            </a:r>
          </a:p>
          <a:p>
            <a:pPr marL="0" indent="0">
              <a:buNone/>
            </a:pPr>
            <a:endParaRPr lang="en-FR" sz="2400" b="1" dirty="0"/>
          </a:p>
          <a:p>
            <a:pPr marL="0" indent="0">
              <a:buNone/>
            </a:pPr>
            <a:r>
              <a:rPr lang="fr-FR" sz="2400" dirty="0"/>
              <a:t>Comment pallier au manque de visibilité de la physique nucléaire (toujours peut-être perçue comme physique </a:t>
            </a:r>
            <a:r>
              <a:rPr lang="fr-FR" sz="2400" dirty="0" err="1"/>
              <a:t>désuette</a:t>
            </a:r>
            <a:r>
              <a:rPr lang="fr-FR" sz="2400" dirty="0"/>
              <a:t> et/ou dangereuse) ?</a:t>
            </a:r>
          </a:p>
          <a:p>
            <a:pPr marL="0" indent="0">
              <a:buNone/>
            </a:pPr>
            <a:endParaRPr lang="en-FR" sz="800" b="1" dirty="0"/>
          </a:p>
          <a:p>
            <a:pPr marL="0" indent="0">
              <a:buNone/>
            </a:pPr>
            <a:r>
              <a:rPr lang="fr-FR" sz="2400" dirty="0"/>
              <a:t>Y a-t-il un équivalent du système des conférences NEPAL (Noyaux Et Particules Au Lycée, piloté par l’in2p3) ? </a:t>
            </a:r>
          </a:p>
          <a:p>
            <a:pPr marL="0" indent="0">
              <a:buNone/>
            </a:pPr>
            <a:endParaRPr lang="fr-FR" sz="800" dirty="0"/>
          </a:p>
          <a:p>
            <a:pPr marL="0" indent="0">
              <a:buNone/>
            </a:pPr>
            <a:r>
              <a:rPr lang="en-FR" sz="2400" dirty="0"/>
              <a:t>Comment concentrer l’information sur toutes ces actions et supports existants ? Sont-ils mutualisables ? </a:t>
            </a:r>
          </a:p>
          <a:p>
            <a:pPr marL="0" indent="0">
              <a:buNone/>
            </a:pPr>
            <a:endParaRPr lang="en-FR" sz="800" dirty="0"/>
          </a:p>
          <a:p>
            <a:pPr marL="0" indent="0">
              <a:buNone/>
            </a:pPr>
            <a:r>
              <a:rPr lang="en-FR" sz="2400" dirty="0"/>
              <a:t>Pourrait-on réfléchir à d’autres expériences/expos plus en lien avec la physique nucléaire à réaliser et mettre en commun ou mettre à la disposition de programmes nationaux ?</a:t>
            </a:r>
            <a:r>
              <a:rPr lang="fr-FR" sz="2400" dirty="0"/>
              <a:t> </a:t>
            </a:r>
          </a:p>
          <a:p>
            <a:pPr marL="0" indent="0">
              <a:buNone/>
            </a:pPr>
            <a:endParaRPr lang="fr-FR" sz="800" dirty="0"/>
          </a:p>
          <a:p>
            <a:pPr marL="0" indent="0">
              <a:buNone/>
            </a:pPr>
            <a:r>
              <a:rPr lang="fr-FR" sz="2400" dirty="0"/>
              <a:t>Quel rôle de </a:t>
            </a:r>
            <a:r>
              <a:rPr lang="fr-FR" sz="2400" dirty="0" err="1"/>
              <a:t>Resanet</a:t>
            </a:r>
            <a:r>
              <a:rPr lang="fr-FR" sz="2400" dirty="0"/>
              <a:t> ?</a:t>
            </a:r>
          </a:p>
          <a:p>
            <a:pPr marL="0" indent="0">
              <a:buNone/>
            </a:pPr>
            <a:endParaRPr lang="en-FR" sz="2400" dirty="0"/>
          </a:p>
          <a:p>
            <a:pPr marL="0" indent="0">
              <a:buNone/>
            </a:pPr>
            <a:endParaRPr lang="en-FR" sz="2400" dirty="0"/>
          </a:p>
        </p:txBody>
      </p:sp>
    </p:spTree>
    <p:extLst>
      <p:ext uri="{BB962C8B-B14F-4D97-AF65-F5344CB8AC3E}">
        <p14:creationId xmlns:p14="http://schemas.microsoft.com/office/powerpoint/2010/main" val="1548255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565</Words>
  <Application>Microsoft Macintosh PowerPoint</Application>
  <PresentationFormat>Widescreen</PresentationFormat>
  <Paragraphs>52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TABLE RONDE  sur la Communication Scientifique dans les laboratoires de l’IN2P3 et du CEA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Araceli Lopez</dc:creator>
  <cp:lastModifiedBy>Araceli Lopez</cp:lastModifiedBy>
  <cp:revision>21</cp:revision>
  <dcterms:created xsi:type="dcterms:W3CDTF">2025-10-11T10:40:13Z</dcterms:created>
  <dcterms:modified xsi:type="dcterms:W3CDTF">2025-11-06T13:08:47Z</dcterms:modified>
</cp:coreProperties>
</file>