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01" r:id="rId2"/>
  </p:sldMasterIdLst>
  <p:notesMasterIdLst>
    <p:notesMasterId r:id="rId23"/>
  </p:notesMasterIdLst>
  <p:handoutMasterIdLst>
    <p:handoutMasterId r:id="rId24"/>
  </p:handoutMasterIdLst>
  <p:sldIdLst>
    <p:sldId id="438" r:id="rId3"/>
    <p:sldId id="6037" r:id="rId4"/>
    <p:sldId id="6062" r:id="rId5"/>
    <p:sldId id="6053" r:id="rId6"/>
    <p:sldId id="2147375485" r:id="rId7"/>
    <p:sldId id="6066" r:id="rId8"/>
    <p:sldId id="6067" r:id="rId9"/>
    <p:sldId id="2147375483" r:id="rId10"/>
    <p:sldId id="6013" r:id="rId11"/>
    <p:sldId id="2147375481" r:id="rId12"/>
    <p:sldId id="2147375488" r:id="rId13"/>
    <p:sldId id="2147375486" r:id="rId14"/>
    <p:sldId id="6064" r:id="rId15"/>
    <p:sldId id="1154" r:id="rId16"/>
    <p:sldId id="2147375484" r:id="rId17"/>
    <p:sldId id="2147375489" r:id="rId18"/>
    <p:sldId id="2147375482" r:id="rId19"/>
    <p:sldId id="2147375494" r:id="rId20"/>
    <p:sldId id="2147375493" r:id="rId21"/>
    <p:sldId id="89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AFF"/>
    <a:srgbClr val="FFBC75"/>
    <a:srgbClr val="011945"/>
    <a:srgbClr val="005493"/>
    <a:srgbClr val="FFEB6E"/>
    <a:srgbClr val="FFFFFF"/>
    <a:srgbClr val="000A46"/>
    <a:srgbClr val="0D0346"/>
    <a:srgbClr val="9AE2FF"/>
    <a:srgbClr val="75A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 autoAdjust="0"/>
    <p:restoredTop sz="94428" autoAdjust="0"/>
  </p:normalViewPr>
  <p:slideViewPr>
    <p:cSldViewPr showGuides="1">
      <p:cViewPr varScale="1">
        <p:scale>
          <a:sx n="110" d="100"/>
          <a:sy n="110" d="100"/>
        </p:scale>
        <p:origin x="82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05/11/2025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05/11/2025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18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864A8-E5E8-4C6C-89E7-BC8C8B4867B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948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359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547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38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116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46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146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042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900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40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B5BFF64-8579-44B8-8E60-2E09906F3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10882" y="-21183"/>
            <a:ext cx="12302882" cy="6882452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1" r="-1016"/>
          <a:stretch/>
        </p:blipFill>
        <p:spPr>
          <a:xfrm>
            <a:off x="-143779" y="-21183"/>
            <a:ext cx="4871589" cy="687918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89A15148-CA74-259E-BACB-524A926D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DD1968-A784-B472-059C-5ACAAEDB09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7210" y="327695"/>
            <a:ext cx="1125421" cy="11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776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717040"/>
            <a:ext cx="5366603" cy="2450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1128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0197" y="476250"/>
            <a:ext cx="535551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E3B9AF7-8B4B-A316-5524-5B19503467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1289" y="1746296"/>
            <a:ext cx="5355511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8633BF5-108A-77A3-84FF-E4F0D2FE1B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197" y="3717040"/>
            <a:ext cx="5355511" cy="2531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65CA1DBB-A8B1-5E5C-B650-A8BDB4975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859A047-36DB-A826-109A-1597E2492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880000"/>
            <a:ext cx="5366603" cy="32878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C49267D-13DD-51A2-701E-D4ABC69163E7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1" i="0" smtClean="0">
                <a:latin typeface="Arial" panose="020B0604020202020204" pitchFamily="34" charset="0"/>
              </a:rPr>
              <a:t>‹N°›</a:t>
            </a:fld>
            <a:endParaRPr lang="fr-FR" sz="1000" b="1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13622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2E0B094D-9DCF-97E2-56AE-F005BF30B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690" y="6398133"/>
            <a:ext cx="947310" cy="3985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rgbClr val="11284B"/>
                </a:solidFill>
                <a:latin typeface="Arial" panose="020B0604020202020204" pitchFamily="34" charset="0"/>
              </a:defRPr>
            </a:lvl1pPr>
          </a:lstStyle>
          <a:p>
            <a:fld id="{2C0A5345-16E1-8A41-8897-3EFCC67CC93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70716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2A3BBBA-BE0C-4144-EE3E-6508402B96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696B6B3D-3C2C-7E46-393C-E713ADFE76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DDD54A2B-2650-D070-4575-3801BBC2ED9D}"/>
              </a:ext>
            </a:extLst>
          </p:cNvPr>
          <p:cNvSpPr txBox="1">
            <a:spLocks/>
          </p:cNvSpPr>
          <p:nvPr userDrawn="1"/>
        </p:nvSpPr>
        <p:spPr>
          <a:xfrm>
            <a:off x="11552194" y="6507510"/>
            <a:ext cx="432060" cy="899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550" b="0" i="0" kern="1200" dirty="0" smtClean="0">
                <a:solidFill>
                  <a:schemeClr val="accent1"/>
                </a:solidFill>
                <a:latin typeface="Satoshi Med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 smtClean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900" b="1" i="0" kern="1200" dirty="0">
                <a:solidFill>
                  <a:schemeClr val="tx1"/>
                </a:solidFill>
                <a:latin typeface="Satoshi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r"/>
            <a:fld id="{5A4A322A-766F-E640-B821-9AE8FB32EE1A}" type="slidenum">
              <a:rPr lang="fr-FR" sz="1000" b="0" i="0" smtClean="0"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7660" y="476250"/>
            <a:ext cx="8208935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94F2418C-1DFC-48A6-A831-8BCFB6B37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8752" y="1746296"/>
            <a:ext cx="819784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EE76EA93-6823-45AC-47F3-73CE494C2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8752" y="3717040"/>
            <a:ext cx="8197843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CC20F23C-BF47-14DB-BDE9-56E947A879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7E47BF2-8D80-A4B8-E233-5F98653FA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717040"/>
            <a:ext cx="11222058" cy="24508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777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11233150" cy="10804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4655" y="2542044"/>
            <a:ext cx="11235377" cy="1033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une introduction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52F0032-4F3D-B893-5B5A-CB5DB0B9FC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112331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57D0E84-04ED-EDDA-B42A-506F13DA04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202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03C71A5-6321-FE30-29A6-4B185406FF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6040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B760DAB-596C-3421-9734-598CEB6003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839" y="3715049"/>
            <a:ext cx="3539920" cy="24528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C9938B6-C03C-6102-AB56-55B2C5844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76250"/>
            <a:ext cx="536660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D99A6B2A-98EC-B4C2-A033-3F03A2907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7" y="1746296"/>
            <a:ext cx="536660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680"/>
              </a:lnSpc>
              <a:spcBef>
                <a:spcPts val="0"/>
              </a:spcBef>
              <a:buNone/>
              <a:defRPr sz="23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9265F8B-52C7-4329-E09E-76B2CDFE25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17" y="3057824"/>
            <a:ext cx="5366603" cy="3110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780"/>
              </a:lnSpc>
              <a:spcBef>
                <a:spcPts val="0"/>
              </a:spcBef>
              <a:buNone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8575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0000" indent="-285750">
              <a:lnSpc>
                <a:spcPts val="1780"/>
              </a:lnSpc>
              <a:spcBef>
                <a:spcPts val="0"/>
              </a:spcBef>
              <a:buFont typeface="Wingdings" pitchFamily="2" charset="2"/>
              <a:buChar char="Ø"/>
              <a:defRPr sz="1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  <a:p>
            <a:pPr lvl="1"/>
            <a:r>
              <a:rPr lang="fr-FR" dirty="0"/>
              <a:t>Premier niveau</a:t>
            </a:r>
          </a:p>
          <a:p>
            <a:pPr lvl="2"/>
            <a:r>
              <a:rPr lang="fr-FR" dirty="0"/>
              <a:t>Deuxième niveau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B06BDF21-987A-789E-F451-D0B27F4FEB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6" y="476250"/>
            <a:ext cx="2371332" cy="1466170"/>
          </a:xfrm>
          <a:prstGeom prst="rect">
            <a:avLst/>
          </a:prstGeom>
        </p:spPr>
        <p:txBody>
          <a:bodyPr lIns="0" tIns="0" rIns="360000" bIns="0"/>
          <a:lstStyle>
            <a:lvl1pPr marL="0" indent="0">
              <a:lnSpc>
                <a:spcPts val="27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titre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74458A-5EDF-D9FE-DC57-24E1D8721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518" y="2113974"/>
            <a:ext cx="2371332" cy="552331"/>
          </a:xfrm>
          <a:prstGeom prst="rect">
            <a:avLst/>
          </a:prstGeom>
        </p:spPr>
        <p:txBody>
          <a:bodyPr wrap="square" lIns="0" tIns="0" rIns="180000" bIns="0">
            <a:spAutoFit/>
          </a:bodyPr>
          <a:lstStyle>
            <a:lvl1pPr marL="0" indent="0">
              <a:lnSpc>
                <a:spcPts val="2180"/>
              </a:lnSpc>
              <a:spcBef>
                <a:spcPts val="0"/>
              </a:spcBef>
              <a:buNone/>
              <a:defRPr sz="1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</a:t>
            </a:r>
            <a:br>
              <a:rPr lang="fr-FR" dirty="0"/>
            </a:br>
            <a:r>
              <a:rPr lang="fr-FR" dirty="0"/>
              <a:t>ajouter un sous-titre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40400" y="0"/>
            <a:ext cx="3051600" cy="3434399"/>
          </a:xfrm>
          <a:prstGeom prst="rect">
            <a:avLst/>
          </a:prstGeom>
          <a:solidFill>
            <a:srgbClr val="9AE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690B32D1-99A9-E6E9-8A78-F557D9F6598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21471" y="2106604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124C42DF-9D8B-D2B8-C078-39196DD417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1471" y="5530205"/>
            <a:ext cx="2592258" cy="461665"/>
          </a:xfrm>
          <a:prstGeom prst="rect">
            <a:avLst/>
          </a:prstGeom>
        </p:spPr>
        <p:txBody>
          <a:bodyPr wrap="square" lIns="108000" tIns="0" rIns="108000" bIns="0" anchor="ctr" anchorCtr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461665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Cliquez ici pour ajouter du texte courant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859" y="1"/>
            <a:ext cx="5616576" cy="6885480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56FBDA-B443-D8CB-0127-2A4014940A61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F240CB38-B869-1D6D-8F1B-77C1FBBC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4" name="Graphique 2">
            <a:extLst>
              <a:ext uri="{FF2B5EF4-FFF2-40B4-BE49-F238E27FC236}">
                <a16:creationId xmlns:a16="http://schemas.microsoft.com/office/drawing/2014/main" id="{29B2A740-BCD7-E328-EB34-FCB4242AF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D50E3E-72C2-82D7-6B9C-A6EC2CB3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196E65-B9FA-51F8-DA41-681BFA99F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2B7036-1BC1-8C95-8941-89CDBF124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302FF-C0F0-1344-B1CF-5A2E955EBA7C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7CB753-7450-94AE-559B-2CA824EF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A65D68-D81F-81B3-B36D-D2A05300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684D-61AD-734A-9A3E-2C92CCBF74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5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ce réservé du titre 1">
            <a:extLst>
              <a:ext uri="{FF2B5EF4-FFF2-40B4-BE49-F238E27FC236}">
                <a16:creationId xmlns:a16="http://schemas.microsoft.com/office/drawing/2014/main" id="{4FB1C52D-0501-A67C-7103-DF4FF4C6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6" name="Graphique 2">
            <a:extLst>
              <a:ext uri="{FF2B5EF4-FFF2-40B4-BE49-F238E27FC236}">
                <a16:creationId xmlns:a16="http://schemas.microsoft.com/office/drawing/2014/main" id="{4E8F2876-8BB7-E603-67B5-65D37A5ADE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624FACE4-7A27-9A61-9464-A8FD518603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BCAC6964-66DB-4558-4AB0-EC60E1678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598" y="6271868"/>
            <a:ext cx="163920" cy="10108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53E3C3C-2C8D-A620-1029-CB83D2F2E407}"/>
              </a:ext>
            </a:extLst>
          </p:cNvPr>
          <p:cNvSpPr txBox="1"/>
          <p:nvPr userDrawn="1"/>
        </p:nvSpPr>
        <p:spPr>
          <a:xfrm>
            <a:off x="695863" y="6247936"/>
            <a:ext cx="836768" cy="1800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1EE7E6F-E690-594F-AA95-A2E190D12AE4}" type="datetime1">
              <a:rPr lang="fr-FR" sz="1300" b="0" i="0" kern="120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05/11/2025</a:t>
            </a:fld>
            <a:endParaRPr lang="fr-FR" sz="1300" b="0" i="0" kern="1200" dirty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3726589-2426-0836-2EBE-B00BD5D8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12682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4721134-DE1C-23A6-7F71-F7A7C62EC7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550" b="3550"/>
          <a:stretch/>
        </p:blipFill>
        <p:spPr>
          <a:xfrm>
            <a:off x="205456" y="245252"/>
            <a:ext cx="4021836" cy="14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F9B1C5-83B3-F822-0594-EA9E32D2B8D7}"/>
              </a:ext>
            </a:extLst>
          </p:cNvPr>
          <p:cNvSpPr txBox="1"/>
          <p:nvPr userDrawn="1"/>
        </p:nvSpPr>
        <p:spPr>
          <a:xfrm>
            <a:off x="2351480" y="1124680"/>
            <a:ext cx="63927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Sommaire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5"/>
            <a:ext cx="7344815" cy="36004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0F10A617-A8B7-1F89-4AEA-6893D28149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7760" y="3524387"/>
            <a:ext cx="734481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40295F2-3CBA-0088-CBC2-AC1E758521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7760" y="416852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109EFE1D-BACF-65DD-CA28-B0250B6B1A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760" y="4812670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3B00144-1958-E96E-40C2-1CCEB3C847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5456812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fr-FR" dirty="0"/>
              <a:t>Titre partie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E62565-8B6B-8868-5365-CC7774CE11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630" y="211095"/>
            <a:ext cx="1253645" cy="13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94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780482"/>
            <a:ext cx="1043940" cy="122417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4" y="2900648"/>
            <a:ext cx="9217076" cy="123110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760"/>
              </a:lnSpc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PARTIE</a:t>
            </a:r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uverture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UN TITRE DE SOUS-PARTIE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Cliquez ici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8" r:id="rId2"/>
    <p:sldLayoutId id="2147483684" r:id="rId3"/>
    <p:sldLayoutId id="2147483699" r:id="rId4"/>
    <p:sldLayoutId id="2147483693" r:id="rId5"/>
    <p:sldLayoutId id="2147483704" r:id="rId6"/>
    <p:sldLayoutId id="2147483705" r:id="rId7"/>
    <p:sldLayoutId id="2147483706" r:id="rId8"/>
    <p:sldLayoutId id="2147483707" r:id="rId9"/>
    <p:sldLayoutId id="2147483653" r:id="rId10"/>
    <p:sldLayoutId id="2147483696" r:id="rId11"/>
    <p:sldLayoutId id="2147483665" r:id="rId12"/>
    <p:sldLayoutId id="2147483654" r:id="rId13"/>
    <p:sldLayoutId id="2147483661" r:id="rId14"/>
    <p:sldLayoutId id="2147483695" r:id="rId15"/>
    <p:sldLayoutId id="2147483676" r:id="rId16"/>
    <p:sldLayoutId id="2147483659" r:id="rId17"/>
    <p:sldLayoutId id="2147483666" r:id="rId18"/>
    <p:sldLayoutId id="2147483697" r:id="rId19"/>
    <p:sldLayoutId id="2147483708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1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3AD421AA-D93E-002C-4BD2-39F910C8809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-744950" y="2204830"/>
            <a:ext cx="5623377" cy="11521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fr-FR" sz="8000" dirty="0">
                <a:solidFill>
                  <a:schemeClr val="accent1">
                    <a:lumMod val="90000"/>
                    <a:lumOff val="10000"/>
                  </a:schemeClr>
                </a:solidFill>
                <a:latin typeface="Satoshi" pitchFamily="2" charset="77"/>
              </a:rPr>
              <a:t>Marcella Grasso</a:t>
            </a:r>
          </a:p>
          <a:p>
            <a:pPr algn="ctr"/>
            <a:endParaRPr lang="fr-FR" sz="8000" dirty="0">
              <a:solidFill>
                <a:schemeClr val="accent1">
                  <a:lumMod val="90000"/>
                  <a:lumOff val="10000"/>
                </a:schemeClr>
              </a:solidFill>
              <a:latin typeface="Satoshi" pitchFamily="2" charset="77"/>
            </a:endParaRPr>
          </a:p>
          <a:p>
            <a:pPr algn="ctr"/>
            <a:r>
              <a:rPr lang="en-US" sz="8000" dirty="0">
                <a:solidFill>
                  <a:schemeClr val="accent1">
                    <a:lumMod val="90000"/>
                    <a:lumOff val="10000"/>
                  </a:schemeClr>
                </a:solidFill>
                <a:latin typeface="Satoshi" pitchFamily="2" charset="77"/>
              </a:rPr>
              <a:t>Scientific Director </a:t>
            </a:r>
          </a:p>
          <a:p>
            <a:pPr algn="ctr"/>
            <a:r>
              <a:rPr lang="en-US" sz="8000" dirty="0">
                <a:solidFill>
                  <a:schemeClr val="accent1">
                    <a:lumMod val="90000"/>
                    <a:lumOff val="10000"/>
                  </a:schemeClr>
                </a:solidFill>
                <a:latin typeface="Satoshi" pitchFamily="2" charset="77"/>
              </a:rPr>
              <a:t>Nuclear and Hadronic Physics</a:t>
            </a:r>
          </a:p>
          <a:p>
            <a:pPr algn="ctr"/>
            <a:endParaRPr lang="fr-FR" sz="8000" dirty="0">
              <a:latin typeface="Satoshi" pitchFamily="2" charset="77"/>
            </a:endParaRPr>
          </a:p>
          <a:p>
            <a:pPr algn="ctr"/>
            <a:endParaRPr lang="fr-FR" sz="6400" dirty="0">
              <a:latin typeface="Satoshi Light" pitchFamily="2" charset="77"/>
            </a:endParaRPr>
          </a:p>
          <a:p>
            <a:pPr algn="ctr"/>
            <a:r>
              <a:rPr lang="fr-FR" sz="6400" dirty="0">
                <a:latin typeface="Satoshi Light" pitchFamily="2" charset="77"/>
              </a:rPr>
              <a:t>CNRS  Nucléaire &amp; Particules</a:t>
            </a:r>
          </a:p>
          <a:p>
            <a:pPr algn="ctr"/>
            <a:r>
              <a:rPr lang="fr-FR" sz="6400" dirty="0">
                <a:latin typeface="Satoshi Light" pitchFamily="2" charset="77"/>
              </a:rPr>
              <a:t>IN2P3, France</a:t>
            </a:r>
          </a:p>
          <a:p>
            <a:endParaRPr lang="fr-FR" b="0" dirty="0">
              <a:latin typeface="Satoshi Light" pitchFamily="2" charset="77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B3A7F8C-674A-8202-68C3-42EC87DB1B71}"/>
              </a:ext>
            </a:extLst>
          </p:cNvPr>
          <p:cNvSpPr txBox="1">
            <a:spLocks/>
          </p:cNvSpPr>
          <p:nvPr/>
        </p:nvSpPr>
        <p:spPr>
          <a:xfrm>
            <a:off x="4583790" y="692620"/>
            <a:ext cx="6738763" cy="115216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73000">
                <a:schemeClr val="bg2">
                  <a:lumMod val="75000"/>
                </a:schemeClr>
              </a:gs>
              <a:gs pos="83000">
                <a:schemeClr val="bg2">
                  <a:lumMod val="50000"/>
                </a:schemeClr>
              </a:gs>
              <a:gs pos="100000">
                <a:schemeClr val="bg2">
                  <a:lumMod val="10000"/>
                </a:schemeClr>
              </a:gs>
            </a:gsLst>
            <a:lin ang="5400000" scaled="1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International: tools and actions at CNRS-IN2P3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Focus on nuclear physics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1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BF5646-EF3A-DAD2-497A-7D1317FEEDE8}"/>
              </a:ext>
            </a:extLst>
          </p:cNvPr>
          <p:cNvSpPr/>
          <p:nvPr/>
        </p:nvSpPr>
        <p:spPr>
          <a:xfrm>
            <a:off x="263190" y="44530"/>
            <a:ext cx="917192" cy="394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C5F2FC-51C7-A040-BF55-36E2C2E2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8" y="438780"/>
            <a:ext cx="1162935" cy="12009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35F6EF9-CA27-676B-70C6-37DD9F4C80E0}"/>
              </a:ext>
            </a:extLst>
          </p:cNvPr>
          <p:cNvSpPr txBox="1"/>
          <p:nvPr/>
        </p:nvSpPr>
        <p:spPr>
          <a:xfrm>
            <a:off x="1415350" y="223948"/>
            <a:ext cx="5393106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4 visits (1 colloquium, 2 collaboration, 1 experiment)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ACTAR campaign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F2CFC5-2ABD-1E47-9D30-832AF205D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99" y="1124680"/>
            <a:ext cx="10733441" cy="56545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F011AB-4CFF-A71C-ABA5-0FDFC00A86CD}"/>
              </a:ext>
            </a:extLst>
          </p:cNvPr>
          <p:cNvSpPr txBox="1"/>
          <p:nvPr/>
        </p:nvSpPr>
        <p:spPr>
          <a:xfrm>
            <a:off x="2351480" y="6381410"/>
            <a:ext cx="38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D. </a:t>
            </a:r>
            <a:r>
              <a:rPr lang="fr-FR" dirty="0" err="1"/>
              <a:t>Lunney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15DADB-8F09-58A0-FF96-25E1FD22BFD0}"/>
              </a:ext>
            </a:extLst>
          </p:cNvPr>
          <p:cNvSpPr txBox="1"/>
          <p:nvPr/>
        </p:nvSpPr>
        <p:spPr>
          <a:xfrm>
            <a:off x="7185619" y="269040"/>
            <a:ext cx="458205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Under discussion for next year 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Hiring of 1 postdoc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Joint IRL-ARIEL workshop in April 2026</a:t>
            </a:r>
          </a:p>
        </p:txBody>
      </p:sp>
    </p:spTree>
    <p:extLst>
      <p:ext uri="{BB962C8B-B14F-4D97-AF65-F5344CB8AC3E}">
        <p14:creationId xmlns:p14="http://schemas.microsoft.com/office/powerpoint/2010/main" val="166530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D36E34-55E6-5623-49D0-610DEF7F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350"/>
            <a:ext cx="11568760" cy="69876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6D6A63-DC31-D917-1CB6-E836B65E1A11}"/>
              </a:ext>
            </a:extLst>
          </p:cNvPr>
          <p:cNvSpPr txBox="1"/>
          <p:nvPr/>
        </p:nvSpPr>
        <p:spPr>
          <a:xfrm>
            <a:off x="5879969" y="428421"/>
            <a:ext cx="165623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S.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Franchoo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, Laser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spectroscopy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of cold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molecules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sensitive to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parity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and time-reversal violations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2AE2DB-32FB-DB3F-5CDF-B64F8CA70AE0}"/>
              </a:ext>
            </a:extLst>
          </p:cNvPr>
          <p:cNvSpPr txBox="1"/>
          <p:nvPr/>
        </p:nvSpPr>
        <p:spPr>
          <a:xfrm>
            <a:off x="5879970" y="2633526"/>
            <a:ext cx="165623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G.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Hupin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, Applications of ab-initio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nuclear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theory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to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electroweak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process in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atomic</a:t>
            </a:r>
            <a:r>
              <a:rPr lang="fr-FR" sz="12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1200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nuclei</a:t>
            </a:r>
            <a:endParaRPr lang="fr-FR" sz="1200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2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CE1ABB2-6243-AB1D-FB75-5C3C379371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DDB696-99CF-9CE3-01E8-C8208851DA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7C4DB3-FB7E-7557-DF23-6E50F66F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703"/>
            <a:ext cx="12192000" cy="63187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0E5732-328C-CEE2-090C-A0E1F709B334}"/>
              </a:ext>
            </a:extLst>
          </p:cNvPr>
          <p:cNvSpPr txBox="1"/>
          <p:nvPr/>
        </p:nvSpPr>
        <p:spPr>
          <a:xfrm>
            <a:off x="7104140" y="6381410"/>
            <a:ext cx="388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Courtesy</a:t>
            </a:r>
            <a:r>
              <a:rPr lang="fr-FR" dirty="0"/>
              <a:t> of D. </a:t>
            </a:r>
            <a:r>
              <a:rPr lang="fr-FR" dirty="0" err="1"/>
              <a:t>Lunney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46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8D7783E-F004-94F3-B575-D1A97D81CBD0}"/>
              </a:ext>
            </a:extLst>
          </p:cNvPr>
          <p:cNvSpPr txBox="1"/>
          <p:nvPr/>
        </p:nvSpPr>
        <p:spPr>
          <a:xfrm>
            <a:off x="119170" y="2060810"/>
            <a:ext cx="11809640" cy="36933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Ongoing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Memorandum</a:t>
            </a:r>
            <a:r>
              <a:rPr lang="fr-FR" b="1" dirty="0">
                <a:solidFill>
                  <a:schemeClr val="bg1"/>
                </a:solidFill>
              </a:rPr>
              <a:t> of </a:t>
            </a:r>
            <a:r>
              <a:rPr lang="fr-FR" b="1" dirty="0" err="1">
                <a:solidFill>
                  <a:schemeClr val="bg1"/>
                </a:solidFill>
              </a:rPr>
              <a:t>Understanding</a:t>
            </a:r>
            <a:r>
              <a:rPr lang="fr-FR" b="1" dirty="0">
                <a:solidFill>
                  <a:schemeClr val="bg1"/>
                </a:solidFill>
              </a:rPr>
              <a:t> for </a:t>
            </a:r>
            <a:r>
              <a:rPr lang="fr-FR" b="1" dirty="0" err="1">
                <a:solidFill>
                  <a:schemeClr val="bg1"/>
                </a:solidFill>
              </a:rPr>
              <a:t>projects</a:t>
            </a:r>
            <a:r>
              <a:rPr lang="fr-FR" b="1" dirty="0">
                <a:solidFill>
                  <a:schemeClr val="bg1"/>
                </a:solidFill>
              </a:rPr>
              <a:t> in </a:t>
            </a:r>
            <a:r>
              <a:rPr lang="fr-FR" b="1" dirty="0" err="1">
                <a:solidFill>
                  <a:schemeClr val="bg1"/>
                </a:solidFill>
              </a:rPr>
              <a:t>nuclear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physics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A23210-5047-4603-A99F-A0C0943383EA}"/>
              </a:ext>
            </a:extLst>
          </p:cNvPr>
          <p:cNvSpPr txBox="1"/>
          <p:nvPr/>
        </p:nvSpPr>
        <p:spPr>
          <a:xfrm>
            <a:off x="144020" y="2420860"/>
            <a:ext cx="11712780" cy="4370427"/>
          </a:xfrm>
          <a:prstGeom prst="rect">
            <a:avLst/>
          </a:prstGeom>
          <a:solidFill>
            <a:srgbClr val="FBFDE4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AGATA </a:t>
            </a:r>
            <a:r>
              <a:rPr lang="fr-FR" sz="1200" b="1" dirty="0"/>
              <a:t>(CNRS-IN2P3, CEA, GANIL). IN2P3 : GANIL, </a:t>
            </a:r>
            <a:r>
              <a:rPr lang="fr-FR" sz="1200" b="1" dirty="0" err="1"/>
              <a:t>IJCLab</a:t>
            </a:r>
            <a:r>
              <a:rPr lang="fr-FR" sz="1200" b="1" dirty="0"/>
              <a:t>, IPHC, IP2I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1200" b="1" dirty="0"/>
              <a:t>Collaboration, 13 pays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Amendment MoU for 2026-2030 signed in  2025 (CNRS)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b="1" dirty="0"/>
          </a:p>
          <a:p>
            <a:r>
              <a:rPr lang="en-US" sz="1200" b="1" dirty="0">
                <a:solidFill>
                  <a:srgbClr val="C00000"/>
                </a:solidFill>
              </a:rPr>
              <a:t>GRIT  </a:t>
            </a:r>
            <a:r>
              <a:rPr lang="en-US" sz="1200" b="1" dirty="0"/>
              <a:t>(CNRS-IN2P3, GANIL). IN2P3 : GANIL, </a:t>
            </a:r>
            <a:r>
              <a:rPr lang="en-US" sz="1200" b="1" dirty="0" err="1"/>
              <a:t>IJCLab</a:t>
            </a:r>
            <a:r>
              <a:rPr lang="en-US" sz="1200" b="1" dirty="0"/>
              <a:t>, LPCC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b="1" dirty="0"/>
              <a:t>Collaboration : IN2P3, GANIL, INFN, Valencia, Santiago de Compostela, Huelva, STFC (Surrey), Ruder Boskovic Institute (Croatia)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b="1" dirty="0"/>
              <a:t>New MOU under discussion to complete the construction and cover the first GRIT-AGATA campaign :  2026-2030</a:t>
            </a:r>
          </a:p>
          <a:p>
            <a:endParaRPr lang="en-US" sz="1200" b="1" dirty="0"/>
          </a:p>
          <a:p>
            <a:r>
              <a:rPr lang="en-US" sz="1200" b="1" dirty="0">
                <a:solidFill>
                  <a:srgbClr val="C00000"/>
                </a:solidFill>
              </a:rPr>
              <a:t>NUSTAR </a:t>
            </a:r>
            <a:r>
              <a:rPr lang="en-US" sz="1200" b="1" dirty="0"/>
              <a:t> (CNRS-IN2P3, CEA, GANIL). IN2P3 : LP2I, IPHC, </a:t>
            </a:r>
            <a:r>
              <a:rPr lang="en-US" sz="1200" b="1" dirty="0" err="1"/>
              <a:t>IJCLab</a:t>
            </a:r>
            <a:r>
              <a:rPr lang="en-US" sz="1200" b="1" dirty="0"/>
              <a:t>, GANIL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Collaboration: more than 25 pays (a NUSTAR Council is being created (chair B. Rubio) and an operation-MoU starts to be discussed)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Construction ongoing (IN2P3: common funds and cost-matrix, </a:t>
            </a:r>
            <a:r>
              <a:rPr lang="en-US" sz="1200" b="1" dirty="0" err="1"/>
              <a:t>gSPEC</a:t>
            </a:r>
            <a:r>
              <a:rPr lang="en-US" sz="1200" b="1" dirty="0"/>
              <a:t>). Start of operation with HEB -&gt; 2028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b="1" dirty="0"/>
          </a:p>
          <a:p>
            <a:r>
              <a:rPr lang="en-US" sz="1200" b="1" dirty="0">
                <a:solidFill>
                  <a:srgbClr val="C00000"/>
                </a:solidFill>
              </a:rPr>
              <a:t>NA2STARS  </a:t>
            </a:r>
            <a:r>
              <a:rPr lang="en-US" sz="1200" b="1" dirty="0"/>
              <a:t>(CNRS-IN2P3, GANIL). IN2P3 : SUBATECH, GANIL, IP2I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Collaboration : IN2P3, GANIL, Spain (Madrid, Valencia, Huelva), STFC (Surrey), Turkey (Istanbul), Czech Republic (NPI CAS)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2024-2028</a:t>
            </a:r>
          </a:p>
          <a:p>
            <a:endParaRPr lang="en-US" sz="1400" b="1" dirty="0"/>
          </a:p>
          <a:p>
            <a:r>
              <a:rPr lang="en-US" sz="1200" b="1" dirty="0">
                <a:solidFill>
                  <a:srgbClr val="C00000"/>
                </a:solidFill>
              </a:rPr>
              <a:t>FAZIA </a:t>
            </a:r>
            <a:r>
              <a:rPr lang="en-US" sz="1200" b="1" dirty="0"/>
              <a:t>(CNRS-IN2P3, GANIL). IN2P3 : GANIL, LPC Caen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Collaboration : IN2P3, GANIL, Italy, South Korea, Spain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b="1" dirty="0"/>
              <a:t>2023-2027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200" b="1" dirty="0"/>
          </a:p>
          <a:p>
            <a:r>
              <a:rPr lang="en-US" sz="1200" b="1" dirty="0">
                <a:solidFill>
                  <a:srgbClr val="C00000"/>
                </a:solidFill>
              </a:rPr>
              <a:t>PARIS  </a:t>
            </a:r>
            <a:r>
              <a:rPr lang="en-US" sz="1200" b="1" dirty="0"/>
              <a:t>(CNRS-IN2P3, GANIL). IN2P3 : </a:t>
            </a:r>
            <a:r>
              <a:rPr lang="en-US" sz="1200" b="1" dirty="0" err="1"/>
              <a:t>IJCLab</a:t>
            </a:r>
            <a:r>
              <a:rPr lang="en-US" sz="1200" b="1" dirty="0"/>
              <a:t>, GANIL, IPHC, IP2I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b="1" dirty="0"/>
              <a:t>Collaboration : IN2P3, GANIL, Poland, INFN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200" b="1" dirty="0"/>
              <a:t>Amendment for constructing the Paris </a:t>
            </a:r>
            <a:r>
              <a:rPr lang="en-US" sz="1200" b="1" dirty="0" err="1"/>
              <a:t>Minicube</a:t>
            </a:r>
            <a:r>
              <a:rPr lang="en-US" sz="1200" b="1" dirty="0"/>
              <a:t> geometry: 2022-2026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8D9B-1819-E73F-4D02-67B61BD727EC}"/>
              </a:ext>
            </a:extLst>
          </p:cNvPr>
          <p:cNvSpPr txBox="1"/>
          <p:nvPr/>
        </p:nvSpPr>
        <p:spPr>
          <a:xfrm>
            <a:off x="142750" y="44530"/>
            <a:ext cx="11809640" cy="369332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Commitments (nuclear physics)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F493E3-370F-37BC-BE26-5600E8A3CEF8}"/>
              </a:ext>
            </a:extLst>
          </p:cNvPr>
          <p:cNvSpPr txBox="1"/>
          <p:nvPr/>
        </p:nvSpPr>
        <p:spPr>
          <a:xfrm>
            <a:off x="191180" y="419140"/>
            <a:ext cx="11712780" cy="1569660"/>
          </a:xfrm>
          <a:prstGeom prst="rect">
            <a:avLst/>
          </a:prstGeom>
          <a:solidFill>
            <a:srgbClr val="FBFDE4"/>
          </a:solidFill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FAIR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/>
              <a:t>France </a:t>
            </a:r>
            <a:r>
              <a:rPr lang="fr-FR" sz="1200" b="1" dirty="0" err="1"/>
              <a:t>is</a:t>
            </a:r>
            <a:r>
              <a:rPr lang="fr-FR" sz="1200" b="1" dirty="0"/>
              <a:t> </a:t>
            </a:r>
            <a:r>
              <a:rPr lang="en-US" sz="1200" b="1" dirty="0"/>
              <a:t>shareholder (CNRS and CEA vote at FAIR Council and are represented at the NUSTAR Resources Review Board)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Contributions from the Ministry for the construction, commissioning, pre-operation and to operation (starting from 2028, First Science) (Agreements  FAIR-GANIL have been discussed recently)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ISOLDE </a:t>
            </a: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France is member (CNRS and CEA). We contribute every year (ISOLDE fee) (Steering Committee, Resources Review Board)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ECT* Trento </a:t>
            </a: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IN2P3 contributes every year, with INFN, STFC, BMFTR, …</a:t>
            </a:r>
          </a:p>
        </p:txBody>
      </p:sp>
    </p:spTree>
    <p:extLst>
      <p:ext uri="{BB962C8B-B14F-4D97-AF65-F5344CB8AC3E}">
        <p14:creationId xmlns:p14="http://schemas.microsoft.com/office/powerpoint/2010/main" val="297084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50DFE7-9298-994B-8D2A-C367FBF3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" y="333997"/>
            <a:ext cx="12034157" cy="554457"/>
          </a:xfrm>
        </p:spPr>
        <p:txBody>
          <a:bodyPr>
            <a:noAutofit/>
          </a:bodyPr>
          <a:lstStyle/>
          <a:p>
            <a:pPr algn="ctr"/>
            <a:b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– nuclear physics and nuclear astrophysics networks (IRNs)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A4FF6-9D9B-FD3A-9468-F97A92118485}"/>
              </a:ext>
            </a:extLst>
          </p:cNvPr>
          <p:cNvSpPr/>
          <p:nvPr/>
        </p:nvSpPr>
        <p:spPr>
          <a:xfrm>
            <a:off x="339980" y="3577901"/>
            <a:ext cx="2211127" cy="55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7B8A8B-6642-C63C-D016-29F0B1D32CD0}"/>
              </a:ext>
            </a:extLst>
          </p:cNvPr>
          <p:cNvSpPr txBox="1"/>
          <p:nvPr/>
        </p:nvSpPr>
        <p:spPr>
          <a:xfrm>
            <a:off x="625888" y="1592972"/>
            <a:ext cx="10940224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Spain)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ASTRANUCAP: Astrophysics,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Reactions, and Analysis with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beams and Applications, January 2021, 5 years, ending in December 2025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Nicolas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</a:pPr>
            <a:endParaRPr lang="en-US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Italy)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FENMTO: Frontiers in Exotic Nuclei, Multidisciplinary research and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January 2024, 5 years </a:t>
            </a:r>
          </a:p>
          <a:p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Research Network (France, US)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FANPEN: France North-America Network on the Physics of Exotic Nuclei, January 2024, 5 years</a:t>
            </a:r>
          </a:p>
          <a:p>
            <a:pPr>
              <a:buClr>
                <a:schemeClr val="tx1"/>
              </a:buClr>
            </a:pPr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62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860D29-5C8E-D30F-47B5-8DCFD4FE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0" y="180598"/>
            <a:ext cx="5904820" cy="24665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96790B-5961-2AA3-ED68-E36FA99B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40" y="2433743"/>
            <a:ext cx="6910620" cy="19905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CAADB4-EDA7-9FD5-E2A8-876604DC7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0" y="4390590"/>
            <a:ext cx="6910620" cy="242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F83172-9A39-693E-16AC-D95B755416BF}"/>
              </a:ext>
            </a:extLst>
          </p:cNvPr>
          <p:cNvSpPr/>
          <p:nvPr/>
        </p:nvSpPr>
        <p:spPr>
          <a:xfrm>
            <a:off x="1847410" y="1556740"/>
            <a:ext cx="108015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12EA9-8779-53F3-BBBE-764A841D72AD}"/>
              </a:ext>
            </a:extLst>
          </p:cNvPr>
          <p:cNvSpPr/>
          <p:nvPr/>
        </p:nvSpPr>
        <p:spPr>
          <a:xfrm>
            <a:off x="6744090" y="3356990"/>
            <a:ext cx="108015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714E9-A751-C71C-7AC0-52794E5E2A77}"/>
              </a:ext>
            </a:extLst>
          </p:cNvPr>
          <p:cNvSpPr/>
          <p:nvPr/>
        </p:nvSpPr>
        <p:spPr>
          <a:xfrm>
            <a:off x="2063440" y="5373270"/>
            <a:ext cx="108015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DFF740F-6160-B298-09FC-C6A7E40863BA}"/>
              </a:ext>
            </a:extLst>
          </p:cNvPr>
          <p:cNvSpPr txBox="1"/>
          <p:nvPr/>
        </p:nvSpPr>
        <p:spPr>
          <a:xfrm>
            <a:off x="6744090" y="1168211"/>
            <a:ext cx="417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From</a:t>
            </a:r>
            <a:r>
              <a:rPr lang="fr-FR" b="1" dirty="0">
                <a:solidFill>
                  <a:srgbClr val="FF0000"/>
                </a:solidFill>
              </a:rPr>
              <a:t> RESANET web site</a:t>
            </a:r>
          </a:p>
        </p:txBody>
      </p:sp>
    </p:spTree>
    <p:extLst>
      <p:ext uri="{BB962C8B-B14F-4D97-AF65-F5344CB8AC3E}">
        <p14:creationId xmlns:p14="http://schemas.microsoft.com/office/powerpoint/2010/main" val="11659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D8C584B-810D-3BA9-1E52-788855D47AAC}"/>
              </a:ext>
            </a:extLst>
          </p:cNvPr>
          <p:cNvSpPr txBox="1"/>
          <p:nvPr/>
        </p:nvSpPr>
        <p:spPr>
          <a:xfrm>
            <a:off x="587235" y="301893"/>
            <a:ext cx="11017530" cy="38472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After</a:t>
            </a:r>
            <a:r>
              <a:rPr lang="fr-F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the first 5-year </a:t>
            </a:r>
            <a:r>
              <a:rPr lang="fr-FR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period</a:t>
            </a:r>
            <a:r>
              <a:rPr lang="fr-F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, ASTRANUCAP (N. De </a:t>
            </a:r>
            <a:r>
              <a:rPr lang="fr-FR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Séréville</a:t>
            </a:r>
            <a:r>
              <a:rPr lang="fr-FR" dirty="0"/>
              <a:t>)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80 trips </a:t>
            </a:r>
            <a:r>
              <a:rPr lang="fr-FR" sz="1600" b="1" dirty="0" err="1"/>
              <a:t>were</a:t>
            </a:r>
            <a:r>
              <a:rPr lang="fr-FR" sz="1600" b="1" dirty="0"/>
              <a:t> </a:t>
            </a:r>
            <a:r>
              <a:rPr lang="fr-FR" sz="1600" b="1" dirty="0" err="1"/>
              <a:t>undertaken</a:t>
            </a:r>
            <a:r>
              <a:rPr lang="fr-FR" sz="1600" b="1" dirty="0"/>
              <a:t> </a:t>
            </a:r>
            <a:r>
              <a:rPr lang="fr-FR" sz="1600" b="1" dirty="0" err="1"/>
              <a:t>representing</a:t>
            </a:r>
            <a:r>
              <a:rPr lang="fr-FR" sz="1600" b="1" dirty="0"/>
              <a:t> an </a:t>
            </a:r>
            <a:r>
              <a:rPr lang="fr-FR" sz="1600" b="1" dirty="0" err="1"/>
              <a:t>average</a:t>
            </a:r>
            <a:r>
              <a:rPr lang="fr-FR" sz="1600" b="1" dirty="0"/>
              <a:t> of 20 trips per </a:t>
            </a:r>
            <a:r>
              <a:rPr lang="fr-FR" sz="1600" b="1" dirty="0" err="1"/>
              <a:t>year</a:t>
            </a:r>
            <a:r>
              <a:rPr lang="fr-FR" sz="1600" b="1" dirty="0"/>
              <a:t>, 55% </a:t>
            </a:r>
            <a:r>
              <a:rPr lang="fr-FR" sz="1600" b="1" dirty="0" err="1"/>
              <a:t>from</a:t>
            </a:r>
            <a:r>
              <a:rPr lang="fr-FR" sz="1600" b="1" dirty="0"/>
              <a:t> France to Spain, 45% </a:t>
            </a:r>
            <a:r>
              <a:rPr lang="fr-FR" sz="1600" b="1" dirty="0" err="1"/>
              <a:t>were</a:t>
            </a:r>
            <a:r>
              <a:rPr lang="fr-FR" sz="1600" b="1" dirty="0"/>
              <a:t> </a:t>
            </a:r>
            <a:r>
              <a:rPr lang="fr-FR" sz="1600" b="1" dirty="0" err="1"/>
              <a:t>from</a:t>
            </a:r>
            <a:r>
              <a:rPr lang="fr-FR" sz="1600" b="1" dirty="0"/>
              <a:t> Spain to France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Training of PhD </a:t>
            </a:r>
            <a:r>
              <a:rPr lang="fr-FR" sz="1600" b="1" dirty="0" err="1"/>
              <a:t>students</a:t>
            </a:r>
            <a:r>
              <a:rPr lang="fr-FR" sz="1600" b="1" dirty="0"/>
              <a:t> </a:t>
            </a:r>
            <a:r>
              <a:rPr lang="fr-FR" sz="1600" b="1" dirty="0" err="1"/>
              <a:t>is</a:t>
            </a:r>
            <a:r>
              <a:rPr lang="fr-FR" sz="1600" b="1" dirty="0"/>
              <a:t> a </a:t>
            </a:r>
            <a:r>
              <a:rPr lang="fr-FR" sz="1600" b="1" dirty="0" err="1"/>
              <a:t>core</a:t>
            </a:r>
            <a:r>
              <a:rPr lang="fr-FR" sz="1600" b="1" dirty="0"/>
              <a:t> </a:t>
            </a:r>
            <a:r>
              <a:rPr lang="fr-FR" sz="1600" b="1" dirty="0" err="1"/>
              <a:t>priority</a:t>
            </a:r>
            <a:r>
              <a:rPr lang="fr-FR" sz="1600" b="1" dirty="0"/>
              <a:t> of ASTRANUCAP (</a:t>
            </a:r>
            <a:r>
              <a:rPr lang="fr-FR" sz="1600" b="1" dirty="0" err="1"/>
              <a:t>approximately</a:t>
            </a:r>
            <a:r>
              <a:rPr lang="fr-FR" sz="1600" b="1" dirty="0"/>
              <a:t> </a:t>
            </a:r>
            <a:r>
              <a:rPr lang="fr-FR" sz="1600" b="1" dirty="0" err="1"/>
              <a:t>half</a:t>
            </a:r>
            <a:r>
              <a:rPr lang="fr-FR" sz="1600" b="1" dirty="0"/>
              <a:t> of all trips)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err="1"/>
              <a:t>Several</a:t>
            </a:r>
            <a:r>
              <a:rPr lang="fr-FR" sz="1600" b="1" dirty="0"/>
              <a:t> PhD </a:t>
            </a:r>
            <a:r>
              <a:rPr lang="fr-FR" sz="1600" b="1" dirty="0" err="1"/>
              <a:t>projects</a:t>
            </a:r>
            <a:r>
              <a:rPr lang="fr-FR" sz="1600" b="1" dirty="0"/>
              <a:t> have been </a:t>
            </a:r>
            <a:r>
              <a:rPr lang="fr-FR" sz="1600" b="1" dirty="0" err="1"/>
              <a:t>jointly</a:t>
            </a:r>
            <a:r>
              <a:rPr lang="fr-FR" sz="1600" b="1" dirty="0"/>
              <a:t> </a:t>
            </a:r>
            <a:r>
              <a:rPr lang="fr-FR" sz="1600" b="1" dirty="0" err="1"/>
              <a:t>supervised</a:t>
            </a:r>
            <a:r>
              <a:rPr lang="fr-FR" sz="1600" b="1" dirty="0"/>
              <a:t> </a:t>
            </a:r>
            <a:r>
              <a:rPr lang="fr-FR" sz="1600" b="1" dirty="0" err="1"/>
              <a:t>between</a:t>
            </a:r>
            <a:r>
              <a:rPr lang="fr-FR" sz="1600" b="1" dirty="0"/>
              <a:t> France and Spain, </a:t>
            </a:r>
            <a:r>
              <a:rPr lang="fr-FR" sz="1600" b="1" dirty="0" err="1"/>
              <a:t>including</a:t>
            </a:r>
            <a:r>
              <a:rPr lang="fr-FR" sz="1600" b="1" dirty="0"/>
              <a:t> LP2IB/</a:t>
            </a:r>
            <a:r>
              <a:rPr lang="fr-FR" sz="1600" b="1" dirty="0" err="1"/>
              <a:t>University</a:t>
            </a:r>
            <a:r>
              <a:rPr lang="fr-FR" sz="1600" b="1" dirty="0"/>
              <a:t> of Santiago de </a:t>
            </a:r>
            <a:r>
              <a:rPr lang="fr-FR" sz="1600" b="1" dirty="0" err="1"/>
              <a:t>Compostela</a:t>
            </a:r>
            <a:r>
              <a:rPr lang="fr-FR" sz="1600" b="1" dirty="0"/>
              <a:t>, GANIL/</a:t>
            </a:r>
            <a:r>
              <a:rPr lang="fr-FR" sz="1600" b="1" dirty="0" err="1"/>
              <a:t>University</a:t>
            </a:r>
            <a:r>
              <a:rPr lang="fr-FR" sz="1600" b="1" dirty="0"/>
              <a:t> of Santiago de </a:t>
            </a:r>
            <a:r>
              <a:rPr lang="fr-FR" sz="1600" b="1" dirty="0" err="1"/>
              <a:t>Compostela</a:t>
            </a:r>
            <a:r>
              <a:rPr lang="fr-FR" sz="1600" b="1" dirty="0"/>
              <a:t> and </a:t>
            </a:r>
            <a:r>
              <a:rPr lang="fr-FR" sz="1600" b="1" dirty="0" err="1"/>
              <a:t>Subatech</a:t>
            </a:r>
            <a:r>
              <a:rPr lang="fr-FR" sz="1600" b="1" dirty="0"/>
              <a:t>/</a:t>
            </a:r>
            <a:r>
              <a:rPr lang="fr-FR" sz="1600" b="1" dirty="0" err="1"/>
              <a:t>University</a:t>
            </a:r>
            <a:r>
              <a:rPr lang="fr-FR" sz="1600" b="1" dirty="0"/>
              <a:t> of Valencia. 3 PhD </a:t>
            </a:r>
            <a:r>
              <a:rPr lang="fr-FR" sz="1600" b="1" dirty="0" err="1"/>
              <a:t>thesis</a:t>
            </a:r>
            <a:r>
              <a:rPr lang="fr-FR" sz="1600" b="1" dirty="0"/>
              <a:t> </a:t>
            </a:r>
            <a:r>
              <a:rPr lang="fr-FR" sz="1600" b="1" dirty="0" err="1"/>
              <a:t>defended</a:t>
            </a:r>
            <a:r>
              <a:rPr lang="fr-FR" sz="1600" b="1" dirty="0"/>
              <a:t>, 4 </a:t>
            </a:r>
            <a:r>
              <a:rPr lang="fr-FR" sz="1600" b="1" dirty="0" err="1"/>
              <a:t>ongoing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3 to 5 publications per </a:t>
            </a:r>
            <a:r>
              <a:rPr lang="fr-FR" sz="1600" b="1" dirty="0" err="1"/>
              <a:t>year</a:t>
            </a:r>
            <a:endParaRPr lang="fr-FR" sz="1600" b="1" dirty="0"/>
          </a:p>
          <a:p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err="1"/>
              <a:t>Kickoff</a:t>
            </a:r>
            <a:r>
              <a:rPr lang="fr-FR" sz="1600" b="1" dirty="0"/>
              <a:t> meeting (zoom, 24/03/2021, 42 participants): https://indico.in2p3.fr/event/23858/, First ASTRANUCAP workshop (Madrid, 18-19/11/2024, 30 participants): https://indico.in2p3.fr/</a:t>
            </a:r>
            <a:r>
              <a:rPr lang="fr-FR" sz="1600" b="1" dirty="0" err="1"/>
              <a:t>event</a:t>
            </a:r>
            <a:r>
              <a:rPr lang="fr-FR" sz="1600" b="1" dirty="0"/>
              <a:t>/33761/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22134-6328-C63D-82BB-125636FF434C}"/>
              </a:ext>
            </a:extLst>
          </p:cNvPr>
          <p:cNvSpPr txBox="1"/>
          <p:nvPr/>
        </p:nvSpPr>
        <p:spPr>
          <a:xfrm>
            <a:off x="552271" y="4401772"/>
            <a:ext cx="11017530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In 2024, FENMTO (M. </a:t>
            </a:r>
            <a:r>
              <a:rPr lang="fr-FR" b="1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Assié</a:t>
            </a:r>
            <a:r>
              <a:rPr lang="fr-F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)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14 </a:t>
            </a:r>
            <a:r>
              <a:rPr lang="fr-FR" sz="1600" b="1" dirty="0" err="1"/>
              <a:t>scientists</a:t>
            </a:r>
            <a:r>
              <a:rPr lang="fr-FR" sz="1600" b="1" dirty="0"/>
              <a:t> France to </a:t>
            </a:r>
            <a:r>
              <a:rPr lang="fr-FR" sz="1600" b="1" dirty="0" err="1"/>
              <a:t>Italy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3 workshops, 1 data </a:t>
            </a:r>
            <a:r>
              <a:rPr lang="fr-FR" sz="1600" b="1" dirty="0" err="1"/>
              <a:t>analysis</a:t>
            </a:r>
            <a:r>
              <a:rPr lang="fr-FR" sz="1600" b="1" dirty="0"/>
              <a:t>,  3 </a:t>
            </a:r>
            <a:r>
              <a:rPr lang="fr-FR" sz="1600" b="1" dirty="0" err="1"/>
              <a:t>exp</a:t>
            </a:r>
            <a:r>
              <a:rPr lang="fr-FR" sz="1600" b="1" dirty="0"/>
              <a:t> + maintenance of AGATA clusters, 2 collaboration meetings (1 </a:t>
            </a:r>
            <a:r>
              <a:rPr lang="fr-FR" sz="1600" b="1" dirty="0" err="1"/>
              <a:t>exp</a:t>
            </a:r>
            <a:r>
              <a:rPr lang="fr-FR" sz="1600" b="1" dirty="0"/>
              <a:t>, 1 th)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IRN workshop </a:t>
            </a:r>
            <a:r>
              <a:rPr lang="fr-FR" sz="1600" b="1" dirty="0" err="1"/>
              <a:t>planned</a:t>
            </a:r>
            <a:r>
              <a:rPr lang="fr-FR" sz="1600" b="1" dirty="0"/>
              <a:t> in Spring 2026 in </a:t>
            </a:r>
            <a:r>
              <a:rPr lang="fr-FR" sz="1600" b="1" dirty="0" err="1"/>
              <a:t>Italy</a:t>
            </a:r>
            <a:endParaRPr lang="fr-FR" sz="1600" b="1" dirty="0"/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02606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D617479-362C-CBF5-4B56-81F042F7D49A}"/>
              </a:ext>
            </a:extLst>
          </p:cNvPr>
          <p:cNvSpPr txBox="1"/>
          <p:nvPr/>
        </p:nvSpPr>
        <p:spPr>
          <a:xfrm>
            <a:off x="551230" y="1988800"/>
            <a:ext cx="1108954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Other actions at IN2P3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IRPs, with Japan (J. </a:t>
            </a:r>
            <a:r>
              <a:rPr lang="en-US" sz="1600" b="1" dirty="0" err="1"/>
              <a:t>Gibelin</a:t>
            </a:r>
            <a:r>
              <a:rPr lang="en-US" sz="1600" b="1" dirty="0"/>
              <a:t>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International theses and joint PhD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Agreements (Poland, GSI)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102546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060C1A1-4C36-825A-4F65-FF3279BD91B9}"/>
              </a:ext>
            </a:extLst>
          </p:cNvPr>
          <p:cNvSpPr txBox="1"/>
          <p:nvPr/>
        </p:nvSpPr>
        <p:spPr>
          <a:xfrm>
            <a:off x="551230" y="1053357"/>
            <a:ext cx="11089540" cy="4031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Participation of French scientists in projects and experiences done abroad. Why?</a:t>
            </a:r>
          </a:p>
          <a:p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International scientific collaborations and emulation are fundamental for achievements and progress. IN2P3 direction strongly supports this.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Scientific solidarity at the international level is essential for promoting fundamental science (in general) and pushing for scientific progress, in all domains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Training of young generations (also) through international projects and in international facilities is beneficial for their future career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Obvious constraints to be taken into account: needs for the projects to be done at GANIL, manpower, financial constraints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/>
              <a:t>Globally, a very reasonable balance exists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65572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B14E4C1-45A0-898C-66ED-5D6912388960}"/>
              </a:ext>
            </a:extLst>
          </p:cNvPr>
          <p:cNvSpPr txBox="1"/>
          <p:nvPr/>
        </p:nvSpPr>
        <p:spPr>
          <a:xfrm>
            <a:off x="822233" y="333843"/>
            <a:ext cx="1038647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Scientific impact</a:t>
            </a:r>
          </a:p>
          <a:p>
            <a:pPr algn="ctr"/>
            <a:endParaRPr lang="fr-FR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Some high-impact publications are highlighted and illustrated every year at the annual IN2P3 meeting (</a:t>
            </a:r>
            <a:r>
              <a:rPr lang="en-US" b="1" dirty="0" err="1"/>
              <a:t>journée</a:t>
            </a:r>
            <a:r>
              <a:rPr lang="en-US" b="1" dirty="0"/>
              <a:t> </a:t>
            </a:r>
            <a:r>
              <a:rPr lang="en-US" b="1" dirty="0" err="1"/>
              <a:t>projets</a:t>
            </a:r>
            <a:r>
              <a:rPr lang="en-US" b="1" dirty="0"/>
              <a:t>) (NATURE and PRL, exp and </a:t>
            </a:r>
            <a:r>
              <a:rPr lang="en-US" b="1" dirty="0" err="1"/>
              <a:t>th</a:t>
            </a:r>
            <a:r>
              <a:rPr lang="en-US" b="1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EEC09C-016F-75AD-FFC6-6E925710F9B6}"/>
              </a:ext>
            </a:extLst>
          </p:cNvPr>
          <p:cNvSpPr txBox="1"/>
          <p:nvPr/>
        </p:nvSpPr>
        <p:spPr>
          <a:xfrm>
            <a:off x="155175" y="2132820"/>
            <a:ext cx="11881650" cy="4247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Exp, facilities outside France: highlighted publications at the annual  ‘</a:t>
            </a:r>
            <a:r>
              <a:rPr lang="en-US" b="1" dirty="0" err="1"/>
              <a:t>journée</a:t>
            </a:r>
            <a:r>
              <a:rPr lang="en-US" b="1" dirty="0"/>
              <a:t> </a:t>
            </a:r>
            <a:r>
              <a:rPr lang="en-US" b="1" dirty="0" err="1"/>
              <a:t>projets’</a:t>
            </a: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2022</a:t>
            </a:r>
          </a:p>
          <a:p>
            <a:r>
              <a:rPr lang="en-US" b="1" dirty="0"/>
              <a:t>1 Nature (exp at RIKEN), 1 PRL (exp at </a:t>
            </a:r>
            <a:r>
              <a:rPr lang="en-US" b="1" dirty="0" err="1"/>
              <a:t>iThemba</a:t>
            </a:r>
            <a:r>
              <a:rPr lang="en-US" b="1" dirty="0"/>
              <a:t> LABS)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2023</a:t>
            </a:r>
          </a:p>
          <a:p>
            <a:r>
              <a:rPr lang="en-US" b="1" dirty="0"/>
              <a:t>1 Nature (exp at RIKEN), 1 Nature Communications (exp at </a:t>
            </a:r>
            <a:r>
              <a:rPr lang="en-US" b="1" dirty="0" err="1"/>
              <a:t>Yuväskylä</a:t>
            </a:r>
            <a:r>
              <a:rPr lang="en-US" b="1" dirty="0"/>
              <a:t>), 3 PRL (exp at ISOLDE), 2 PRL (exp at RIKEN)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2024</a:t>
            </a:r>
          </a:p>
          <a:p>
            <a:r>
              <a:rPr lang="en-US" b="1" dirty="0"/>
              <a:t>1 Nature and 1 PRL (exp at Berkeley), 1 Nature (exp at GSI), 1 Nature Physics and 1 PRL (exp at ISOLDE), 2 PRL (exp at RIKEN)</a:t>
            </a:r>
          </a:p>
          <a:p>
            <a:endParaRPr lang="en-U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2025 </a:t>
            </a:r>
          </a:p>
          <a:p>
            <a:r>
              <a:rPr lang="en-US" b="1" dirty="0"/>
              <a:t>To be done</a:t>
            </a:r>
          </a:p>
        </p:txBody>
      </p:sp>
    </p:spTree>
    <p:extLst>
      <p:ext uri="{BB962C8B-B14F-4D97-AF65-F5344CB8AC3E}">
        <p14:creationId xmlns:p14="http://schemas.microsoft.com/office/powerpoint/2010/main" val="129852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B3E5B56-7808-4573-844A-D49FB73BC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32" y="204319"/>
            <a:ext cx="1385188" cy="120840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5C5754-FF9B-E245-ECE0-C82F2131E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48" y="188788"/>
            <a:ext cx="1385188" cy="121684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71B61A-2B75-CB82-53C5-4A6D53411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11" y="346850"/>
            <a:ext cx="1385189" cy="9218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6BED91-47EC-239D-6EDE-8B4FD4AD1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09" y="166799"/>
            <a:ext cx="1362101" cy="122050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CB4F22-5822-9485-4063-25586D05E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92" y="168578"/>
            <a:ext cx="1301461" cy="125726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E151C1-F65D-BD6C-86D2-29374E4289B0}"/>
              </a:ext>
            </a:extLst>
          </p:cNvPr>
          <p:cNvSpPr txBox="1"/>
          <p:nvPr/>
        </p:nvSpPr>
        <p:spPr>
          <a:xfrm>
            <a:off x="3684042" y="2011572"/>
            <a:ext cx="3805654" cy="584775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Institute Director: C Roy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Deputy: J-L </a:t>
            </a:r>
            <a:r>
              <a:rPr lang="en-US" sz="1600" b="1" dirty="0" err="1">
                <a:solidFill>
                  <a:schemeClr val="bg1"/>
                </a:solidFill>
              </a:rPr>
              <a:t>Biarrotte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5652DC-8BDD-68E0-5D3B-0B6F1EDC8050}"/>
              </a:ext>
            </a:extLst>
          </p:cNvPr>
          <p:cNvSpPr txBox="1"/>
          <p:nvPr/>
        </p:nvSpPr>
        <p:spPr>
          <a:xfrm>
            <a:off x="8832380" y="2267513"/>
            <a:ext cx="2825958" cy="1323439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Administrative Director :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S </a:t>
            </a:r>
            <a:r>
              <a:rPr lang="en-US" sz="1600" b="1" dirty="0" err="1">
                <a:solidFill>
                  <a:schemeClr val="bg1"/>
                </a:solidFill>
              </a:rPr>
              <a:t>Pannetier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Technical Director: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R </a:t>
            </a:r>
            <a:r>
              <a:rPr lang="en-US" sz="1600" b="1" dirty="0" err="1">
                <a:solidFill>
                  <a:schemeClr val="bg1"/>
                </a:solidFill>
              </a:rPr>
              <a:t>Cornat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48744B-2A4A-2BE7-43BC-FD181C4C801F}"/>
              </a:ext>
            </a:extLst>
          </p:cNvPr>
          <p:cNvSpPr txBox="1"/>
          <p:nvPr/>
        </p:nvSpPr>
        <p:spPr>
          <a:xfrm>
            <a:off x="168881" y="2708900"/>
            <a:ext cx="8426472" cy="338554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Scientific Directors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D5E0C0-5124-595E-8719-1606768250A3}"/>
              </a:ext>
            </a:extLst>
          </p:cNvPr>
          <p:cNvSpPr txBox="1"/>
          <p:nvPr/>
        </p:nvSpPr>
        <p:spPr>
          <a:xfrm>
            <a:off x="168880" y="3068950"/>
            <a:ext cx="1656229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Accelerators and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Technologies 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A </a:t>
            </a:r>
            <a:r>
              <a:rPr lang="fr-FR" sz="1600" b="1" dirty="0" err="1">
                <a:solidFill>
                  <a:schemeClr val="bg1"/>
                </a:solidFill>
              </a:rPr>
              <a:t>Lucotte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611859-FBA2-C9F9-4798-B2B65D784F74}"/>
              </a:ext>
            </a:extLst>
          </p:cNvPr>
          <p:cNvSpPr txBox="1"/>
          <p:nvPr/>
        </p:nvSpPr>
        <p:spPr>
          <a:xfrm>
            <a:off x="1847410" y="3068950"/>
            <a:ext cx="1656230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Astroparticle</a:t>
            </a:r>
            <a:r>
              <a:rPr lang="en-US" sz="1600" b="1" dirty="0">
                <a:solidFill>
                  <a:schemeClr val="bg1"/>
                </a:solidFill>
              </a:rPr>
              <a:t> Physics and Cosmology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N </a:t>
            </a:r>
            <a:r>
              <a:rPr lang="fr-FR" sz="1600" b="1" dirty="0">
                <a:solidFill>
                  <a:schemeClr val="bg1"/>
                </a:solidFill>
              </a:rPr>
              <a:t>Leroy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124DE6-0220-B51A-1226-332E39AD9E4C}"/>
              </a:ext>
            </a:extLst>
          </p:cNvPr>
          <p:cNvSpPr txBox="1"/>
          <p:nvPr/>
        </p:nvSpPr>
        <p:spPr>
          <a:xfrm>
            <a:off x="3503640" y="3068950"/>
            <a:ext cx="1593384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Nuclear and Hadronic Physics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M Grasso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6E2FC1-47D7-8C78-E7D4-9BB5E9A2DB3A}"/>
              </a:ext>
            </a:extLst>
          </p:cNvPr>
          <p:cNvSpPr txBox="1"/>
          <p:nvPr/>
        </p:nvSpPr>
        <p:spPr>
          <a:xfrm>
            <a:off x="5087860" y="3068950"/>
            <a:ext cx="1285186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Particle Physics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L </a:t>
            </a:r>
            <a:r>
              <a:rPr lang="fr-FR" sz="1600" b="1" dirty="0" err="1">
                <a:solidFill>
                  <a:schemeClr val="bg1"/>
                </a:solidFill>
              </a:rPr>
              <a:t>Vacavant</a:t>
            </a:r>
            <a:endParaRPr lang="fr-FR" sz="1600" b="1" dirty="0">
              <a:solidFill>
                <a:schemeClr val="bg1"/>
              </a:solidFill>
            </a:endParaRPr>
          </a:p>
          <a:p>
            <a:endParaRPr lang="fr-FR" sz="16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8A7ABD-4A2C-5CCD-F9EA-422A75D799C8}"/>
              </a:ext>
            </a:extLst>
          </p:cNvPr>
          <p:cNvSpPr txBox="1"/>
          <p:nvPr/>
        </p:nvSpPr>
        <p:spPr>
          <a:xfrm>
            <a:off x="6384040" y="3068950"/>
            <a:ext cx="2211313" cy="1077218"/>
          </a:xfrm>
          <a:prstGeom prst="rect">
            <a:avLst/>
          </a:prstGeom>
          <a:solidFill>
            <a:srgbClr val="011945"/>
          </a:solidFill>
          <a:ln>
            <a:solidFill>
              <a:srgbClr val="FFC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Societal-impact activities (energy, health, environment)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J Marteau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47E632-3A81-0682-8712-7C68AC062D70}"/>
              </a:ext>
            </a:extLst>
          </p:cNvPr>
          <p:cNvSpPr txBox="1"/>
          <p:nvPr/>
        </p:nvSpPr>
        <p:spPr>
          <a:xfrm>
            <a:off x="8597011" y="4697921"/>
            <a:ext cx="335102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/>
              <a:t>Advisory Committee: </a:t>
            </a:r>
          </a:p>
          <a:p>
            <a:endParaRPr lang="en-US" sz="1600" b="1" dirty="0"/>
          </a:p>
          <a:p>
            <a:r>
              <a:rPr lang="en-US" sz="1600" b="1" dirty="0"/>
              <a:t>IN2P3 Scientific Council (3 sessions per year)</a:t>
            </a:r>
          </a:p>
          <a:p>
            <a:endParaRPr lang="en-US" sz="1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9BA6B-3244-3683-DE00-52944C2A7FEB}"/>
              </a:ext>
            </a:extLst>
          </p:cNvPr>
          <p:cNvSpPr txBox="1"/>
          <p:nvPr/>
        </p:nvSpPr>
        <p:spPr>
          <a:xfrm>
            <a:off x="368645" y="4293120"/>
            <a:ext cx="7925557" cy="23391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 Narrow" charset="0"/>
              </a:rPr>
              <a:t> </a:t>
            </a:r>
            <a:r>
              <a:rPr lang="en-US" sz="1600" b="1" dirty="0">
                <a:latin typeface="Arial Narrow" charset="0"/>
              </a:rPr>
              <a:t>15 laboratories (partnerships with local universities), GANIL (CNRS and CEA), 8 national science &amp; technology platforms</a:t>
            </a:r>
          </a:p>
          <a:p>
            <a:endParaRPr lang="en-US" sz="1600" b="1" dirty="0">
              <a:latin typeface="Arial Narrow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latin typeface="Arial Narrow" charset="0"/>
              </a:rPr>
              <a:t>About: 1000 physicists (half of them CNRS staff), 1400 engineers, technicians and administration staff (1200 CNRS staff)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latin typeface="Arial Narrow" charset="0"/>
              </a:rPr>
              <a:t>About 300 post-doc, 500 PhD students, and 200 engineers, technicians and administration staff with fixed-term contracts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u="sng" dirty="0">
                <a:solidFill>
                  <a:srgbClr val="FF0000"/>
                </a:solidFill>
                <a:latin typeface="Arial Narrow" charset="0"/>
              </a:rPr>
              <a:t>Almost all projects are carried out within international collaborations (exp and </a:t>
            </a:r>
            <a:r>
              <a:rPr lang="en-US" sz="1600" b="1" u="sng" dirty="0" err="1">
                <a:solidFill>
                  <a:srgbClr val="FF0000"/>
                </a:solidFill>
                <a:latin typeface="Arial Narrow" charset="0"/>
              </a:rPr>
              <a:t>th</a:t>
            </a:r>
            <a:r>
              <a:rPr lang="en-US" sz="1600" b="1" u="sng" dirty="0">
                <a:solidFill>
                  <a:srgbClr val="FF0000"/>
                </a:solidFill>
                <a:latin typeface="Arial Narrow" charset="0"/>
              </a:rPr>
              <a:t>) (about 40 </a:t>
            </a:r>
            <a:r>
              <a:rPr lang="en-US" sz="1600" b="1" u="sng" dirty="0" err="1">
                <a:solidFill>
                  <a:srgbClr val="FF0000"/>
                </a:solidFill>
                <a:latin typeface="Arial Narrow" charset="0"/>
              </a:rPr>
              <a:t>MoUs</a:t>
            </a:r>
            <a:r>
              <a:rPr lang="en-US" sz="1600" b="1" u="sng" dirty="0">
                <a:solidFill>
                  <a:srgbClr val="FF0000"/>
                </a:solidFill>
                <a:latin typeface="Arial Narrow" charset="0"/>
              </a:rPr>
              <a:t> ongoing)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6726A0-D3DF-9172-7901-9C0E96222A4C}"/>
              </a:ext>
            </a:extLst>
          </p:cNvPr>
          <p:cNvSpPr txBox="1"/>
          <p:nvPr/>
        </p:nvSpPr>
        <p:spPr>
          <a:xfrm>
            <a:off x="3208309" y="1503601"/>
            <a:ext cx="470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IN2P3 Organization Chart</a:t>
            </a:r>
          </a:p>
        </p:txBody>
      </p:sp>
    </p:spTree>
    <p:extLst>
      <p:ext uri="{BB962C8B-B14F-4D97-AF65-F5344CB8AC3E}">
        <p14:creationId xmlns:p14="http://schemas.microsoft.com/office/powerpoint/2010/main" val="346655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5FC55BC-73BA-7241-D377-BFEC23A8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930" y="2636890"/>
            <a:ext cx="5616575" cy="129618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algn="ctr"/>
            <a:r>
              <a:rPr lang="fr-FR" sz="2800" b="1" dirty="0" err="1">
                <a:latin typeface="+mj-lt"/>
              </a:rPr>
              <a:t>Thank</a:t>
            </a:r>
            <a:r>
              <a:rPr lang="fr-FR" sz="2800" b="1" dirty="0">
                <a:latin typeface="+mj-lt"/>
              </a:rPr>
              <a:t> </a:t>
            </a:r>
            <a:r>
              <a:rPr lang="fr-FR" sz="2800" b="1" dirty="0" err="1">
                <a:latin typeface="+mj-lt"/>
              </a:rPr>
              <a:t>you</a:t>
            </a:r>
            <a:r>
              <a:rPr lang="fr-FR" sz="2800" b="1" dirty="0">
                <a:latin typeface="+mj-lt"/>
              </a:rPr>
              <a:t> </a:t>
            </a:r>
            <a:br>
              <a:rPr lang="fr-FR" sz="2800" b="1" dirty="0">
                <a:latin typeface="+mj-lt"/>
              </a:rPr>
            </a:br>
            <a:r>
              <a:rPr lang="fr-FR" sz="2800" b="1" dirty="0">
                <a:latin typeface="+mj-lt"/>
              </a:rPr>
              <a:t>for </a:t>
            </a:r>
            <a:r>
              <a:rPr lang="fr-FR" sz="2800" b="1" dirty="0" err="1">
                <a:latin typeface="+mj-lt"/>
              </a:rPr>
              <a:t>your</a:t>
            </a:r>
            <a:r>
              <a:rPr lang="fr-FR" sz="2800" b="1" dirty="0">
                <a:latin typeface="+mj-lt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67206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07EA23AE-178E-EB68-70E7-793E87D81CB2}"/>
              </a:ext>
            </a:extLst>
          </p:cNvPr>
          <p:cNvSpPr txBox="1">
            <a:spLocks/>
          </p:cNvSpPr>
          <p:nvPr/>
        </p:nvSpPr>
        <p:spPr>
          <a:xfrm>
            <a:off x="623240" y="620610"/>
            <a:ext cx="7849090" cy="27035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b="1" dirty="0"/>
              <a:t>National road map: selected international facilities and projects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/>
              <a:t>IN2P3 contributes to the overall French strategy for research infrastructures driven by the ministry : national road map.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/>
              <a:t>An update is ongoing -&gt; new road map is  expected in 2026</a:t>
            </a:r>
            <a:endParaRPr lang="en-US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3080D8F-ED5C-8706-3671-75D69A922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420" y="692620"/>
            <a:ext cx="2016280" cy="285079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CFAC5B7-14AE-5068-26BF-77D647265E14}"/>
              </a:ext>
            </a:extLst>
          </p:cNvPr>
          <p:cNvSpPr txBox="1">
            <a:spLocks/>
          </p:cNvSpPr>
          <p:nvPr/>
        </p:nvSpPr>
        <p:spPr>
          <a:xfrm>
            <a:off x="1271330" y="4077090"/>
            <a:ext cx="6552910" cy="188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b="1" dirty="0"/>
              <a:t>European Long-Range Plan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dirty="0"/>
              <a:t>IN2P3 scientists strongly contribute to </a:t>
            </a:r>
            <a:r>
              <a:rPr lang="en-US" sz="2000" b="1" dirty="0" err="1"/>
              <a:t>NuPECC</a:t>
            </a:r>
            <a:r>
              <a:rPr lang="en-US" sz="2000" b="1" dirty="0"/>
              <a:t> and have strongly contributed to its recent Long Range Plan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925DDC-2C34-A5A3-3DE8-33D17DE2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430" y="3861060"/>
            <a:ext cx="2079016" cy="24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2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8D7783E-F004-94F3-B575-D1A97D81CBD0}"/>
              </a:ext>
            </a:extLst>
          </p:cNvPr>
          <p:cNvSpPr txBox="1"/>
          <p:nvPr/>
        </p:nvSpPr>
        <p:spPr>
          <a:xfrm>
            <a:off x="191180" y="219914"/>
            <a:ext cx="118096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2021 </a:t>
            </a:r>
            <a:r>
              <a:rPr lang="fr-FR" b="1" dirty="0" err="1"/>
              <a:t>Research</a:t>
            </a:r>
            <a:r>
              <a:rPr lang="fr-FR" b="1" dirty="0"/>
              <a:t> Infrastructure French Road </a:t>
            </a:r>
            <a:r>
              <a:rPr lang="fr-FR" b="1" dirty="0" err="1"/>
              <a:t>Map</a:t>
            </a:r>
            <a:r>
              <a:rPr lang="fr-FR" b="1" dirty="0"/>
              <a:t> (</a:t>
            </a:r>
            <a:r>
              <a:rPr lang="fr-FR" b="1" dirty="0" err="1"/>
              <a:t>Minister</a:t>
            </a:r>
            <a:r>
              <a:rPr lang="fr-FR" b="1" dirty="0"/>
              <a:t> of </a:t>
            </a:r>
            <a:r>
              <a:rPr lang="fr-FR" b="1" dirty="0" err="1"/>
              <a:t>Higher</a:t>
            </a:r>
            <a:r>
              <a:rPr lang="fr-FR" b="1" dirty="0"/>
              <a:t> Education, </a:t>
            </a:r>
            <a:r>
              <a:rPr lang="fr-FR" b="1" dirty="0" err="1"/>
              <a:t>Research</a:t>
            </a:r>
            <a:r>
              <a:rPr lang="fr-FR" b="1" dirty="0"/>
              <a:t> and Innovation). </a:t>
            </a:r>
          </a:p>
          <a:p>
            <a:pPr algn="ctr"/>
            <a:r>
              <a:rPr lang="fr-FR" b="1" dirty="0" err="1"/>
              <a:t>Dedicated</a:t>
            </a:r>
            <a:r>
              <a:rPr lang="fr-FR" b="1" dirty="0"/>
              <a:t> funding </a:t>
            </a:r>
            <a:r>
              <a:rPr lang="fr-FR" b="1" dirty="0" err="1"/>
              <a:t>from</a:t>
            </a:r>
            <a:r>
              <a:rPr lang="fr-FR" b="1" dirty="0"/>
              <a:t> the Ministry for RI*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5499459-B9E5-40C5-A36B-9BEFA2B7F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0" y="1556740"/>
            <a:ext cx="8840512" cy="50351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B19F95-6DD3-E459-F383-060422927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70" y="955720"/>
            <a:ext cx="8840512" cy="52901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729377F-8C5D-B0AA-7C13-751CB2C9DD54}"/>
              </a:ext>
            </a:extLst>
          </p:cNvPr>
          <p:cNvSpPr txBox="1"/>
          <p:nvPr/>
        </p:nvSpPr>
        <p:spPr>
          <a:xfrm>
            <a:off x="9001250" y="1190441"/>
            <a:ext cx="3143590" cy="5262979"/>
          </a:xfrm>
          <a:prstGeom prst="rect">
            <a:avLst/>
          </a:prstGeom>
          <a:solidFill>
            <a:srgbClr val="011945"/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IO: International </a:t>
            </a:r>
            <a:r>
              <a:rPr lang="en-US" sz="1600" b="1" dirty="0">
                <a:solidFill>
                  <a:schemeClr val="bg1"/>
                </a:solidFill>
              </a:rPr>
              <a:t>Organizations, 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legally based on an intergovernmental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convention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RI*: (large) </a:t>
            </a:r>
            <a:r>
              <a:rPr lang="fr-FR" sz="1600" b="1" dirty="0" err="1">
                <a:solidFill>
                  <a:schemeClr val="bg1"/>
                </a:solidFill>
              </a:rPr>
              <a:t>Research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Infrastructures, </a:t>
            </a:r>
            <a:r>
              <a:rPr lang="fr-FR" sz="1600" b="1" dirty="0" err="1">
                <a:solidFill>
                  <a:schemeClr val="bg1"/>
                </a:solidFill>
              </a:rPr>
              <a:t>under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the </a:t>
            </a:r>
            <a:r>
              <a:rPr lang="fr-FR" sz="1600" b="1" dirty="0" err="1">
                <a:solidFill>
                  <a:schemeClr val="bg1"/>
                </a:solidFill>
              </a:rPr>
              <a:t>scientific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responsibility</a:t>
            </a:r>
            <a:r>
              <a:rPr lang="fr-FR" sz="1600" b="1" dirty="0">
                <a:solidFill>
                  <a:schemeClr val="bg1"/>
                </a:solidFill>
              </a:rPr>
              <a:t> of </a:t>
            </a:r>
            <a:r>
              <a:rPr lang="fr-FR" sz="1600" b="1" dirty="0" err="1">
                <a:solidFill>
                  <a:schemeClr val="bg1"/>
                </a:solidFill>
              </a:rPr>
              <a:t>research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operators</a:t>
            </a:r>
            <a:r>
              <a:rPr lang="fr-FR" sz="1600" b="1" dirty="0">
                <a:solidFill>
                  <a:schemeClr val="bg1"/>
                </a:solidFill>
              </a:rPr>
              <a:t>, </a:t>
            </a:r>
            <a:r>
              <a:rPr lang="fr-FR" sz="1600" b="1" dirty="0" err="1">
                <a:solidFill>
                  <a:schemeClr val="bg1"/>
                </a:solidFill>
              </a:rPr>
              <a:t>subject</a:t>
            </a:r>
            <a:r>
              <a:rPr lang="fr-FR" sz="1600" b="1" dirty="0">
                <a:solidFill>
                  <a:schemeClr val="bg1"/>
                </a:solidFill>
              </a:rPr>
              <a:t> to </a:t>
            </a:r>
            <a:r>
              <a:rPr lang="fr-FR" sz="1600" b="1" dirty="0" err="1">
                <a:solidFill>
                  <a:schemeClr val="bg1"/>
                </a:solidFill>
              </a:rPr>
              <a:t>specific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budgetary</a:t>
            </a:r>
            <a:r>
              <a:rPr lang="fr-FR" sz="1600" b="1" dirty="0">
                <a:solidFill>
                  <a:schemeClr val="bg1"/>
                </a:solidFill>
              </a:rPr>
              <a:t> allocation by the Ministry  </a:t>
            </a:r>
          </a:p>
          <a:p>
            <a:endParaRPr lang="fr-FR" sz="1600" b="1" dirty="0">
              <a:solidFill>
                <a:schemeClr val="bg1"/>
              </a:solidFill>
            </a:endParaRPr>
          </a:p>
          <a:p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RI: </a:t>
            </a:r>
            <a:r>
              <a:rPr lang="fr-FR" sz="1600" b="1" dirty="0" err="1">
                <a:solidFill>
                  <a:schemeClr val="bg1"/>
                </a:solidFill>
              </a:rPr>
              <a:t>Research</a:t>
            </a:r>
            <a:r>
              <a:rPr lang="fr-FR" sz="1600" b="1" dirty="0">
                <a:solidFill>
                  <a:schemeClr val="bg1"/>
                </a:solidFill>
              </a:rPr>
              <a:t> infrastructures</a:t>
            </a:r>
          </a:p>
          <a:p>
            <a:r>
              <a:rPr lang="fr-FR" sz="1600" b="1" dirty="0" err="1">
                <a:solidFill>
                  <a:schemeClr val="bg1"/>
                </a:solidFill>
              </a:rPr>
              <a:t>whose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scientific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strategy</a:t>
            </a:r>
            <a:r>
              <a:rPr lang="fr-FR" sz="1600" b="1" dirty="0">
                <a:solidFill>
                  <a:schemeClr val="bg1"/>
                </a:solidFill>
              </a:rPr>
              <a:t> and </a:t>
            </a:r>
            <a:r>
              <a:rPr lang="fr-FR" sz="1600" b="1" dirty="0" err="1">
                <a:solidFill>
                  <a:schemeClr val="bg1"/>
                </a:solidFill>
              </a:rPr>
              <a:t>budgetary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monitoring are the </a:t>
            </a:r>
            <a:r>
              <a:rPr lang="fr-FR" sz="1600" b="1" dirty="0" err="1">
                <a:solidFill>
                  <a:schemeClr val="bg1"/>
                </a:solidFill>
              </a:rPr>
              <a:t>responsibility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of </a:t>
            </a:r>
            <a:r>
              <a:rPr lang="fr-FR" sz="1600" b="1" dirty="0" err="1">
                <a:solidFill>
                  <a:schemeClr val="bg1"/>
                </a:solidFill>
              </a:rPr>
              <a:t>research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operators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40FAD33-7521-97B6-244C-A0CEDA09D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87BE4EB2-B331-976F-9364-6FF4D7068B28}"/>
              </a:ext>
            </a:extLst>
          </p:cNvPr>
          <p:cNvSpPr txBox="1">
            <a:spLocks/>
          </p:cNvSpPr>
          <p:nvPr/>
        </p:nvSpPr>
        <p:spPr>
          <a:xfrm>
            <a:off x="371205" y="476590"/>
            <a:ext cx="11449590" cy="5832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/>
              <a:t>IN2P3 regularly meets other funding agencies abroad: bilateral meeting every year with some of them, to discuss about common interests and projects</a:t>
            </a:r>
          </a:p>
          <a:p>
            <a:pPr>
              <a:lnSpc>
                <a:spcPct val="150000"/>
              </a:lnSpc>
            </a:pP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Some examples, for nuclear physics: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b="1" dirty="0"/>
              <a:t>DOE Nuclear Physics -&gt; GANIL (visit in 2023) and FRIB -&gt; IRL NPA, IRN FANPEN (after FUSTIPEN, under discussion), isotope procurement for GANIL from Oak </a:t>
            </a:r>
            <a:r>
              <a:rPr lang="en-US" sz="1800" b="1" dirty="0" err="1"/>
              <a:t>RIdge</a:t>
            </a:r>
            <a:r>
              <a:rPr lang="en-US" sz="1800" b="1" dirty="0"/>
              <a:t> (for example, </a:t>
            </a:r>
            <a:r>
              <a:rPr lang="en-US" sz="1800" b="1" baseline="30000" dirty="0"/>
              <a:t>48</a:t>
            </a:r>
            <a:r>
              <a:rPr lang="en-US" sz="1800" b="1" dirty="0"/>
              <a:t>Ca)---- double beta decay projects ---- Electron Ion Collider at BNL, ….</a:t>
            </a:r>
          </a:p>
          <a:p>
            <a:pPr>
              <a:lnSpc>
                <a:spcPct val="150000"/>
              </a:lnSpc>
            </a:pPr>
            <a:endParaRPr lang="en-US" sz="18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b="1" dirty="0"/>
              <a:t>STFC (UK) -&gt; visit of GANIL in 2023, UK participation in the MoU GRIT, projects for S3 and DESIR submitted to the ongoing update of the UK roadmap, contacts established for NFS ….</a:t>
            </a:r>
          </a:p>
          <a:p>
            <a:pPr>
              <a:lnSpc>
                <a:spcPct val="150000"/>
              </a:lnSpc>
            </a:pPr>
            <a:endParaRPr lang="en-US" sz="1800" b="1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b="1" dirty="0"/>
              <a:t>INFN -&gt; GANIL, LNL, LNS, International Research Network FENMTO, double beta decay</a:t>
            </a:r>
            <a:r>
              <a:rPr lang="en-US" sz="2000" b="1" dirty="0"/>
              <a:t>, … 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712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07EA23AE-178E-EB68-70E7-793E87D81CB2}"/>
              </a:ext>
            </a:extLst>
          </p:cNvPr>
          <p:cNvSpPr txBox="1">
            <a:spLocks/>
          </p:cNvSpPr>
          <p:nvPr/>
        </p:nvSpPr>
        <p:spPr>
          <a:xfrm>
            <a:off x="497346" y="116540"/>
            <a:ext cx="11449590" cy="1296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2800" b="1" dirty="0"/>
              <a:t>International links and actions at CNRS-IN2P3. </a:t>
            </a:r>
            <a:r>
              <a:rPr lang="en-US" sz="2800" b="1" dirty="0"/>
              <a:t>Some examples  </a:t>
            </a:r>
            <a:endParaRPr lang="en-US" sz="18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51747D-C5D0-DAEA-AE86-708DF3917AB9}"/>
              </a:ext>
            </a:extLst>
          </p:cNvPr>
          <p:cNvSpPr txBox="1"/>
          <p:nvPr/>
        </p:nvSpPr>
        <p:spPr>
          <a:xfrm>
            <a:off x="623240" y="908650"/>
            <a:ext cx="11089540" cy="5293757"/>
          </a:xfrm>
          <a:prstGeom prst="rect">
            <a:avLst/>
          </a:prstGeom>
          <a:solidFill>
            <a:srgbClr val="011945"/>
          </a:solidFill>
          <a:effectLst>
            <a:outerShdw blurRad="50800" dist="317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en-US" sz="1600" b="1" dirty="0">
              <a:solidFill>
                <a:schemeClr val="bg1"/>
              </a:solidFill>
              <a:ea typeface="ＭＳ Ｐゴシック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</a:rPr>
              <a:t>9 International Research Networks (IRNs), to favor exchanges and links with other countries (scientific animation and common projects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 International Research Laboratories (IRLs), where our scientists and engineers may spend periods of a few years (CNRS secondments and expatriation allowances), and students and post-doc may be co-trained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Canada: 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-NPAT (Nuclear Physics, Nuclear Astrophysics and Accelerator Technologies), TRIUMF</a:t>
            </a:r>
          </a:p>
          <a:p>
            <a:endParaRPr 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Germany: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1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DMLab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(Dark Matter Laboratory), DESY </a:t>
            </a:r>
          </a:p>
          <a:p>
            <a:endParaRPr 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Japan: 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-ILANCE (International Laboratory for Astrophysics, Neutrino and Cosmology Experiments),Tokyo Univ. 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 TYL (Toshiko Yuasa Laboratory, particle physics), KEK </a:t>
            </a:r>
          </a:p>
          <a:p>
            <a:endParaRPr lang="en-US" sz="1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 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-CPB (Centre Pierre </a:t>
            </a:r>
            <a:r>
              <a:rPr lang="en-US" sz="1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Binétruy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astroparticle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physics), University of California, Berkeley 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-NPA (Nuclear Physics and Nuclear Astrophysics), Michigan State University, FRIB</a:t>
            </a:r>
          </a:p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-PPC (Particle Physics and Cosmology), University of Chicago, Fermilab</a:t>
            </a:r>
          </a:p>
        </p:txBody>
      </p:sp>
    </p:spTree>
    <p:extLst>
      <p:ext uri="{BB962C8B-B14F-4D97-AF65-F5344CB8AC3E}">
        <p14:creationId xmlns:p14="http://schemas.microsoft.com/office/powerpoint/2010/main" val="29457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07EA23AE-178E-EB68-70E7-793E87D81CB2}"/>
              </a:ext>
            </a:extLst>
          </p:cNvPr>
          <p:cNvSpPr txBox="1">
            <a:spLocks/>
          </p:cNvSpPr>
          <p:nvPr/>
        </p:nvSpPr>
        <p:spPr>
          <a:xfrm>
            <a:off x="335200" y="116540"/>
            <a:ext cx="11521600" cy="15310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ea typeface="ＭＳ Ｐゴシック" charset="0"/>
              </a:rPr>
              <a:t>IN2P3 today, a distributed laboratory in France</a:t>
            </a:r>
            <a:endParaRPr lang="fr-FR" sz="1800" b="1" dirty="0"/>
          </a:p>
          <a:p>
            <a:pPr algn="ctr">
              <a:lnSpc>
                <a:spcPct val="150000"/>
              </a:lnSpc>
            </a:pPr>
            <a:r>
              <a:rPr lang="fr-FR" sz="1800" b="1" dirty="0"/>
              <a:t>Partnerships </a:t>
            </a:r>
            <a:r>
              <a:rPr lang="fr-FR" sz="1800" b="1" dirty="0" err="1"/>
              <a:t>with</a:t>
            </a:r>
            <a:r>
              <a:rPr lang="fr-FR" sz="1800" b="1" dirty="0"/>
              <a:t> </a:t>
            </a:r>
            <a:r>
              <a:rPr lang="fr-FR" sz="1800" b="1" dirty="0" err="1"/>
              <a:t>Universities</a:t>
            </a:r>
            <a:r>
              <a:rPr lang="fr-FR" sz="18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fr-FR" sz="1800" b="1" dirty="0"/>
              <a:t>GANIL </a:t>
            </a:r>
            <a:r>
              <a:rPr lang="fr-FR" sz="1800" b="1" dirty="0" err="1"/>
              <a:t>is</a:t>
            </a:r>
            <a:r>
              <a:rPr lang="fr-FR" sz="1800" b="1" dirty="0"/>
              <a:t> a CNRS-CEA </a:t>
            </a:r>
            <a:r>
              <a:rPr lang="fr-FR" sz="1800" b="1" dirty="0" err="1"/>
              <a:t>laboratory</a:t>
            </a:r>
            <a:endParaRPr lang="fr-FR" sz="1800" b="1" dirty="0"/>
          </a:p>
          <a:p>
            <a:pPr>
              <a:lnSpc>
                <a:spcPct val="150000"/>
              </a:lnSpc>
            </a:pPr>
            <a:endParaRPr lang="en-US" sz="18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4DC877-E2A3-4053-C420-4545750E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0" y="1772770"/>
            <a:ext cx="11521600" cy="484132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F172E-99E6-8D72-D1C3-05BBB70BB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400" y="3444795"/>
            <a:ext cx="1429678" cy="9537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715926-62AC-4769-5513-C7671A6FEE8B}"/>
              </a:ext>
            </a:extLst>
          </p:cNvPr>
          <p:cNvSpPr txBox="1"/>
          <p:nvPr/>
        </p:nvSpPr>
        <p:spPr>
          <a:xfrm>
            <a:off x="10160066" y="2474893"/>
            <a:ext cx="169673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</a:t>
            </a:r>
          </a:p>
          <a:p>
            <a:r>
              <a:rPr lang="fr-FR" sz="1400" b="1" i="1" dirty="0"/>
              <a:t>Inauguration </a:t>
            </a:r>
            <a:r>
              <a:rPr lang="fr-FR" sz="1400" b="1" i="1" dirty="0" err="1"/>
              <a:t>ceremony</a:t>
            </a:r>
            <a:r>
              <a:rPr lang="fr-FR" sz="1400" b="1" i="1" dirty="0"/>
              <a:t>, </a:t>
            </a:r>
          </a:p>
          <a:p>
            <a:r>
              <a:rPr lang="fr-FR" sz="1400" b="1" i="1" dirty="0"/>
              <a:t>July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A116E9-572B-E36C-FBFC-2EA972FDF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372" y="1318982"/>
            <a:ext cx="1432055" cy="9541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6A70F7-FD0D-17C0-09E9-893CF89D39AE}"/>
              </a:ext>
            </a:extLst>
          </p:cNvPr>
          <p:cNvSpPr txBox="1"/>
          <p:nvPr/>
        </p:nvSpPr>
        <p:spPr>
          <a:xfrm>
            <a:off x="9694293" y="1181357"/>
            <a:ext cx="169673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/>
              <a:t>NPAT</a:t>
            </a:r>
          </a:p>
          <a:p>
            <a:r>
              <a:rPr lang="fr-FR" sz="1400" b="1" i="1" dirty="0"/>
              <a:t>Inauguration </a:t>
            </a:r>
            <a:r>
              <a:rPr lang="fr-FR" sz="1400" b="1" i="1" dirty="0" err="1"/>
              <a:t>ceremony</a:t>
            </a:r>
            <a:r>
              <a:rPr lang="fr-FR" sz="1400" b="1" i="1" dirty="0"/>
              <a:t>, </a:t>
            </a:r>
            <a:r>
              <a:rPr lang="fr-FR" sz="1400" b="1" i="1" dirty="0" err="1"/>
              <a:t>November</a:t>
            </a:r>
            <a:r>
              <a:rPr lang="fr-FR" sz="1400" b="1" i="1" dirty="0"/>
              <a:t>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A23838-3BE1-0168-497B-65FD521C583D}"/>
              </a:ext>
            </a:extLst>
          </p:cNvPr>
          <p:cNvSpPr txBox="1"/>
          <p:nvPr/>
        </p:nvSpPr>
        <p:spPr>
          <a:xfrm>
            <a:off x="7824240" y="5013220"/>
            <a:ext cx="72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53632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5D810C-4C01-DCD0-BEB7-BDA46F3A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20" y="159658"/>
            <a:ext cx="8065120" cy="33924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841AC2-4784-D00C-0A20-DDB0E0B24A34}"/>
              </a:ext>
            </a:extLst>
          </p:cNvPr>
          <p:cNvSpPr txBox="1"/>
          <p:nvPr/>
        </p:nvSpPr>
        <p:spPr>
          <a:xfrm>
            <a:off x="3056526" y="4077090"/>
            <a:ext cx="83531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IRL ‘</a:t>
            </a:r>
            <a:r>
              <a:rPr lang="fr-FR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Nuclear</a:t>
            </a:r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Physics</a:t>
            </a:r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, </a:t>
            </a:r>
            <a:r>
              <a:rPr lang="fr-FR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Nuclear</a:t>
            </a:r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Astrophysics</a:t>
            </a:r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and Accelerator Technologies, </a:t>
            </a:r>
            <a:r>
              <a:rPr lang="fr-FR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between</a:t>
            </a:r>
            <a:r>
              <a:rPr lang="fr-FR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CNRS and TRIUMF</a:t>
            </a:r>
          </a:p>
          <a:p>
            <a:endParaRPr lang="fr-FR" dirty="0"/>
          </a:p>
          <a:p>
            <a:r>
              <a:rPr lang="fr-FR" sz="1600" dirty="0" err="1"/>
              <a:t>Director</a:t>
            </a:r>
            <a:r>
              <a:rPr lang="fr-FR" sz="1600" dirty="0"/>
              <a:t>: </a:t>
            </a:r>
            <a:r>
              <a:rPr lang="fr-FR" sz="1600" b="1" dirty="0"/>
              <a:t>David </a:t>
            </a:r>
            <a:r>
              <a:rPr lang="fr-FR" sz="1600" b="1" dirty="0" err="1"/>
              <a:t>Lunney</a:t>
            </a:r>
            <a:endParaRPr lang="fr-FR" sz="1600" b="1" dirty="0"/>
          </a:p>
          <a:p>
            <a:r>
              <a:rPr lang="fr-FR" sz="1600" dirty="0" err="1"/>
              <a:t>Deputy</a:t>
            </a:r>
            <a:r>
              <a:rPr lang="fr-FR" sz="1600" dirty="0"/>
              <a:t>: </a:t>
            </a:r>
            <a:r>
              <a:rPr lang="fr-FR" sz="1600" b="1" dirty="0" err="1"/>
              <a:t>Ritu</a:t>
            </a:r>
            <a:r>
              <a:rPr lang="fr-FR" sz="1600" b="1" dirty="0"/>
              <a:t> </a:t>
            </a:r>
            <a:r>
              <a:rPr lang="fr-FR" sz="1600" b="1" dirty="0" err="1"/>
              <a:t>Kanungo</a:t>
            </a:r>
            <a:endParaRPr lang="fr-FR" sz="1600" b="1" dirty="0"/>
          </a:p>
          <a:p>
            <a:endParaRPr lang="fr-FR" dirty="0"/>
          </a:p>
          <a:p>
            <a:r>
              <a:rPr lang="fr-FR" sz="1600" b="1" dirty="0"/>
              <a:t>Scientific </a:t>
            </a:r>
            <a:r>
              <a:rPr lang="fr-FR" sz="1600" b="1" dirty="0" err="1"/>
              <a:t>counci</a:t>
            </a:r>
            <a:r>
              <a:rPr lang="fr-FR" sz="1600" dirty="0" err="1"/>
              <a:t>l</a:t>
            </a:r>
            <a:r>
              <a:rPr lang="fr-FR" sz="1600" dirty="0"/>
              <a:t>: Martin </a:t>
            </a:r>
            <a:r>
              <a:rPr lang="fr-FR" sz="1600" dirty="0" err="1"/>
              <a:t>Alcorta</a:t>
            </a:r>
            <a:r>
              <a:rPr lang="fr-FR" sz="1600" dirty="0"/>
              <a:t> (TRIUMF), Maud </a:t>
            </a:r>
            <a:r>
              <a:rPr lang="fr-FR" sz="1600" dirty="0" err="1"/>
              <a:t>Baylac</a:t>
            </a:r>
            <a:r>
              <a:rPr lang="fr-FR" sz="1600" dirty="0"/>
              <a:t> (LPCS), Oliver </a:t>
            </a:r>
            <a:r>
              <a:rPr lang="fr-FR" sz="1600" dirty="0" err="1"/>
              <a:t>Kester</a:t>
            </a:r>
            <a:r>
              <a:rPr lang="fr-FR" sz="1600" dirty="0"/>
              <a:t> (TRIUMF), Thomas Roger (GANIL), Christopher Ruiz (TRIUMF), Nicolas de </a:t>
            </a:r>
            <a:r>
              <a:rPr lang="fr-FR" sz="1600" dirty="0" err="1"/>
              <a:t>Serveville</a:t>
            </a:r>
            <a:r>
              <a:rPr lang="fr-FR" sz="1600" dirty="0"/>
              <a:t> (</a:t>
            </a:r>
            <a:r>
              <a:rPr lang="fr-FR" sz="1600" dirty="0" err="1"/>
              <a:t>IJCLab</a:t>
            </a:r>
            <a:r>
              <a:rPr lang="fr-FR" sz="1600" dirty="0"/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389871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CC82AF1-0416-D556-0D1B-21EFB8D7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0" y="2348850"/>
            <a:ext cx="1260322" cy="8274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089462-FB7B-81A7-297C-4469B36D368F}"/>
              </a:ext>
            </a:extLst>
          </p:cNvPr>
          <p:cNvSpPr txBox="1"/>
          <p:nvPr/>
        </p:nvSpPr>
        <p:spPr>
          <a:xfrm>
            <a:off x="1199320" y="458473"/>
            <a:ext cx="5393106" cy="1415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French participation in 3 experiences at FRIB (2 nuclear astrophysics, 1 instrumentation)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1 French visitor (</a:t>
            </a:r>
            <a:r>
              <a:rPr lang="en-US" sz="1400" b="1" dirty="0" err="1"/>
              <a:t>IJCLab</a:t>
            </a:r>
            <a:r>
              <a:rPr lang="en-US" sz="1400" b="1" dirty="0"/>
              <a:t> Orsay)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1 workshop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8F8846-1C98-9AE7-8C29-9C3934FD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20" y="4638519"/>
            <a:ext cx="2760740" cy="17428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0A7C3D-469A-50C4-C367-0328D42A685C}"/>
              </a:ext>
            </a:extLst>
          </p:cNvPr>
          <p:cNvSpPr/>
          <p:nvPr/>
        </p:nvSpPr>
        <p:spPr>
          <a:xfrm>
            <a:off x="263190" y="1050896"/>
            <a:ext cx="917192" cy="394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0BF769-C1A2-36E8-0551-A06C6E3F3940}"/>
              </a:ext>
            </a:extLst>
          </p:cNvPr>
          <p:cNvSpPr/>
          <p:nvPr/>
        </p:nvSpPr>
        <p:spPr>
          <a:xfrm>
            <a:off x="263190" y="4330635"/>
            <a:ext cx="917192" cy="394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9928D-3427-98F2-8995-534524868755}"/>
              </a:ext>
            </a:extLst>
          </p:cNvPr>
          <p:cNvSpPr/>
          <p:nvPr/>
        </p:nvSpPr>
        <p:spPr>
          <a:xfrm>
            <a:off x="263190" y="44530"/>
            <a:ext cx="917192" cy="394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A29310-E764-6F3D-6DE3-41263F86D740}"/>
              </a:ext>
            </a:extLst>
          </p:cNvPr>
          <p:cNvSpPr txBox="1"/>
          <p:nvPr/>
        </p:nvSpPr>
        <p:spPr>
          <a:xfrm>
            <a:off x="1199320" y="100398"/>
            <a:ext cx="5393106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Kickoff meeting end of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F5BD47-E8BD-34DF-DBF7-211D373FB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942" y="819095"/>
            <a:ext cx="3365358" cy="22435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979FD2-DC8F-FEEE-CB93-C5E338525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843" y="476589"/>
            <a:ext cx="3118455" cy="1683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01E21F-BF38-5C30-683F-FBF7C498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302" y="2609537"/>
            <a:ext cx="3185157" cy="168358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0319A33-14F1-BBA8-5804-E6A92D15E8B9}"/>
              </a:ext>
            </a:extLst>
          </p:cNvPr>
          <p:cNvSpPr txBox="1"/>
          <p:nvPr/>
        </p:nvSpPr>
        <p:spPr>
          <a:xfrm>
            <a:off x="1271330" y="2636890"/>
            <a:ext cx="7056980" cy="41857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3 Master-2 French Students (Univ of Bordeaux, Caen, Strasbourg) have done  4-month internships at the IRL  (MSU local supervisors: Paul </a:t>
            </a:r>
            <a:r>
              <a:rPr lang="en-US" sz="1400" b="1" dirty="0" err="1"/>
              <a:t>Gueye</a:t>
            </a:r>
            <a:r>
              <a:rPr lang="en-US" sz="1400" b="1" dirty="0"/>
              <a:t>, Aldric Revel, Xing Wu)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2 MSU students were selected by the French Embassy through the Chateaubriand fellowship  program to spend a few months in French laboratories (Orsay and Toulouse)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3 French visitors (GANIL, </a:t>
            </a:r>
            <a:r>
              <a:rPr lang="en-US" sz="1400" b="1" dirty="0" err="1"/>
              <a:t>IJCLab</a:t>
            </a:r>
            <a:r>
              <a:rPr lang="en-US" sz="1400" b="1" dirty="0"/>
              <a:t> Orsay, LP2I Bordeaux)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French participation in 1 experience at FRIB (Near-barrier fusion of 18-22O + 12C)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2 workshops</a:t>
            </a:r>
          </a:p>
          <a:p>
            <a:endParaRPr lang="en-US" sz="14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The IRL is hiring a post-doc </a:t>
            </a:r>
          </a:p>
          <a:p>
            <a:r>
              <a:rPr lang="en-US" sz="1400" b="1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b="1" dirty="0"/>
              <a:t>Under discussion, for next year: summer training program, 1 international thesis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B49B81-B17C-F855-C271-79E98EB187D7}"/>
              </a:ext>
            </a:extLst>
          </p:cNvPr>
          <p:cNvSpPr txBox="1"/>
          <p:nvPr/>
        </p:nvSpPr>
        <p:spPr>
          <a:xfrm>
            <a:off x="8275237" y="6484147"/>
            <a:ext cx="393995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Visit</a:t>
            </a:r>
            <a:r>
              <a:rPr lang="fr-FR" sz="1400" b="1" dirty="0"/>
              <a:t> of the FR </a:t>
            </a:r>
            <a:r>
              <a:rPr lang="en-US" sz="1400" b="1" dirty="0"/>
              <a:t>Ambassador, July 2024</a:t>
            </a:r>
          </a:p>
        </p:txBody>
      </p:sp>
    </p:spTree>
    <p:extLst>
      <p:ext uri="{BB962C8B-B14F-4D97-AF65-F5344CB8AC3E}">
        <p14:creationId xmlns:p14="http://schemas.microsoft.com/office/powerpoint/2010/main" val="17556250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000000"/>
      </a:dk1>
      <a:lt1>
        <a:srgbClr val="FFFFFF"/>
      </a:lt1>
      <a:dk2>
        <a:srgbClr val="CDD7DC"/>
      </a:dk2>
      <a:lt2>
        <a:srgbClr val="EBF0F5"/>
      </a:lt2>
      <a:accent1>
        <a:srgbClr val="00284B"/>
      </a:accent1>
      <a:accent2>
        <a:srgbClr val="6941EB"/>
      </a:accent2>
      <a:accent3>
        <a:srgbClr val="FFEB6E"/>
      </a:accent3>
      <a:accent4>
        <a:srgbClr val="8296A5"/>
      </a:accent4>
      <a:accent5>
        <a:srgbClr val="FFBC75"/>
      </a:accent5>
      <a:accent6>
        <a:srgbClr val="B0EE89"/>
      </a:accent6>
      <a:hlink>
        <a:srgbClr val="6941EB"/>
      </a:hlink>
      <a:folHlink>
        <a:srgbClr val="6941E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81337</TotalTime>
  <Words>1836</Words>
  <Application>Microsoft Macintosh PowerPoint</Application>
  <PresentationFormat>Grand écran</PresentationFormat>
  <Paragraphs>234</Paragraphs>
  <Slides>20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Satoshi</vt:lpstr>
      <vt:lpstr>Satoshi Light</vt:lpstr>
      <vt:lpstr>Arial</vt:lpstr>
      <vt:lpstr>Arial Narrow</vt:lpstr>
      <vt:lpstr>IBM Plex Sans</vt:lpstr>
      <vt:lpstr>IBM Plex Sans SemiBold</vt:lpstr>
      <vt:lpstr>Wingdings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International – nuclear physics and nuclear astrophysics networks (IRNs)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HORTALA Thomas</dc:creator>
  <cp:keywords/>
  <dc:description/>
  <cp:lastModifiedBy>Marcella Grasso</cp:lastModifiedBy>
  <cp:revision>955</cp:revision>
  <dcterms:created xsi:type="dcterms:W3CDTF">2023-11-07T22:06:45Z</dcterms:created>
  <dcterms:modified xsi:type="dcterms:W3CDTF">2025-11-07T04:52:13Z</dcterms:modified>
  <cp:category/>
</cp:coreProperties>
</file>