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350" r:id="rId3"/>
    <p:sldId id="440" r:id="rId4"/>
    <p:sldId id="446" r:id="rId5"/>
    <p:sldId id="477" r:id="rId6"/>
    <p:sldId id="476" r:id="rId7"/>
    <p:sldId id="455" r:id="rId8"/>
    <p:sldId id="424" r:id="rId9"/>
    <p:sldId id="308" r:id="rId10"/>
    <p:sldId id="468" r:id="rId11"/>
    <p:sldId id="430" r:id="rId12"/>
    <p:sldId id="273" r:id="rId13"/>
    <p:sldId id="274" r:id="rId14"/>
    <p:sldId id="478" r:id="rId15"/>
    <p:sldId id="465" r:id="rId16"/>
    <p:sldId id="298" r:id="rId17"/>
    <p:sldId id="349" r:id="rId18"/>
    <p:sldId id="329" r:id="rId19"/>
    <p:sldId id="475" r:id="rId20"/>
    <p:sldId id="420" r:id="rId21"/>
    <p:sldId id="459" r:id="rId22"/>
    <p:sldId id="264" r:id="rId23"/>
    <p:sldId id="414" r:id="rId24"/>
    <p:sldId id="415" r:id="rId25"/>
    <p:sldId id="432" r:id="rId26"/>
    <p:sldId id="287" r:id="rId27"/>
    <p:sldId id="433" r:id="rId28"/>
    <p:sldId id="450" r:id="rId29"/>
    <p:sldId id="471" r:id="rId30"/>
    <p:sldId id="449" r:id="rId31"/>
    <p:sldId id="267" r:id="rId32"/>
    <p:sldId id="359" r:id="rId33"/>
    <p:sldId id="473" r:id="rId34"/>
    <p:sldId id="421" r:id="rId35"/>
    <p:sldId id="408" r:id="rId36"/>
    <p:sldId id="407" r:id="rId37"/>
    <p:sldId id="332" r:id="rId38"/>
    <p:sldId id="354" r:id="rId39"/>
    <p:sldId id="464" r:id="rId40"/>
    <p:sldId id="466" r:id="rId41"/>
    <p:sldId id="467" r:id="rId42"/>
    <p:sldId id="279" r:id="rId43"/>
    <p:sldId id="313" r:id="rId44"/>
    <p:sldId id="472" r:id="rId45"/>
    <p:sldId id="474" r:id="rId4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5939"/>
    <a:srgbClr val="00863D"/>
    <a:srgbClr val="4747E7"/>
    <a:srgbClr val="1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6" autoAdjust="0"/>
    <p:restoredTop sz="88666" autoAdjust="0"/>
  </p:normalViewPr>
  <p:slideViewPr>
    <p:cSldViewPr snapToGrid="0" showGuides="1">
      <p:cViewPr>
        <p:scale>
          <a:sx n="75" d="100"/>
          <a:sy n="75" d="100"/>
        </p:scale>
        <p:origin x="845" y="57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54C999-F69C-4178-9EB8-4A1F9955C275}" type="datetimeFigureOut">
              <a:rPr lang="fr-FR" smtClean="0"/>
              <a:t>01/11/2025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1D91C0-B2CA-44B7-9F79-E5CE1922A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1333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D91C0-B2CA-44B7-9F79-E5CE1922A51D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8419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68BB8-F6AC-4D88-BF68-25EC59526D80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95797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68BB8-F6AC-4D88-BF68-25EC59526D80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8645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56448-2321-494A-836D-044E67A0433D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4160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827CE-D00E-41D2-AF21-DDC277A152EF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0618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650FC-C3FD-4E94-9B12-2DCB5D092063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81652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5DB4F-C8DC-444D-B2CB-0338F619CAB2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10527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err="1"/>
              <a:t>Shiptrap</a:t>
            </a:r>
            <a:r>
              <a:rPr lang="fr-FR" baseline="0" dirty="0"/>
              <a:t> 2e-10/min sans </a:t>
            </a:r>
            <a:r>
              <a:rPr lang="fr-FR" baseline="0" dirty="0" err="1"/>
              <a:t>stab</a:t>
            </a:r>
            <a:r>
              <a:rPr lang="fr-FR" baseline="0" dirty="0"/>
              <a:t> et avec </a:t>
            </a:r>
            <a:r>
              <a:rPr lang="fr-FR" baseline="0" dirty="0" err="1"/>
              <a:t>stab</a:t>
            </a:r>
            <a:r>
              <a:rPr lang="fr-FR" baseline="0" dirty="0"/>
              <a:t> 1e-12/min</a:t>
            </a:r>
          </a:p>
          <a:p>
            <a:r>
              <a:rPr lang="fr-FR" baseline="0" dirty="0" err="1"/>
              <a:t>Jyfltrap</a:t>
            </a:r>
            <a:r>
              <a:rPr lang="fr-FR" baseline="0" dirty="0"/>
              <a:t> 2e-12/min sans </a:t>
            </a:r>
            <a:r>
              <a:rPr lang="fr-FR" baseline="0" dirty="0" err="1"/>
              <a:t>stab</a:t>
            </a:r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5DB4F-C8DC-444D-B2CB-0338F619CAB2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764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5DB4F-C8DC-444D-B2CB-0338F619CAB2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84721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68BB8-F6AC-4D88-BF68-25EC59526D80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70647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68BB8-F6AC-4D88-BF68-25EC59526D80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9485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D91C0-B2CA-44B7-9F79-E5CE1922A51D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54076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-&gt; ToF-ICR : see a resonance around nu</a:t>
            </a:r>
            <a:r>
              <a:rPr lang="en-GB" err="1"/>
              <a:t>_</a:t>
            </a:r>
            <a:r>
              <a:rPr lang="en-GB"/>
              <a:t>c (value in the center) -&gt; find m with this equation -&gt; with multiple ToF-ICR measurement -&gt; mass plot (longer excitation time give smaller error bar) -&gt; we routinely use it </a:t>
            </a:r>
            <a:endParaRPr lang="en-GB" dirty="0"/>
          </a:p>
          <a:p>
            <a:r>
              <a:rPr lang="en-GB"/>
              <a:t>-&gt; PI-ICR: this method use position of 3 spot : center {reduced cyclotron and magnetron} which constitute the cyclotron motion in the traps -&gt; extract the angle between the two -&gt; obtain nu</a:t>
            </a:r>
            <a:r>
              <a:rPr lang="en-GB" err="1"/>
              <a:t>_</a:t>
            </a:r>
            <a:r>
              <a:rPr lang="en-GB"/>
              <a:t>c with this equation -&gt; same as ToF-ICR after that multiple Pi-ICR -&gt; mass plot -&gt; need more development for the moment </a:t>
            </a:r>
            <a:endParaRPr lang="en-GB" dirty="0"/>
          </a:p>
          <a:p>
            <a:r>
              <a:rPr lang="en-GB"/>
              <a:t>-&gt; both need systematics studies -&gt; I will add a little more explanation on the ToF-ICR analysis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E8C08-F169-4A49-91A8-2E4C8BA1C928}" type="slidenum">
              <a:rPr lang="fr-FR" smtClean="0"/>
              <a:pPr/>
              <a:t>37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44333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CA63C-6BC4-4D8C-ACAD-654D2924883B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63639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CA63C-6BC4-4D8C-ACAD-654D2924883B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75173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D91C0-B2CA-44B7-9F79-E5CE1922A51D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7193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D91C0-B2CA-44B7-9F79-E5CE1922A51D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6794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56448-2321-494A-836D-044E67A0433D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5361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CA63C-6BC4-4D8C-ACAD-654D2924883B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5899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D91C0-B2CA-44B7-9F79-E5CE1922A51D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0192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827CE-D00E-41D2-AF21-DDC277A152EF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64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827CE-D00E-41D2-AF21-DDC277A152EF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4397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68BB8-F6AC-4D88-BF68-25EC59526D80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9501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62B0F5-5EAF-4B7D-8711-CC4D744A4E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920FBA8-36C8-4C52-B4BB-AEE9E8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5FBD06-7F99-43CC-B570-02FD2E07A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DC47-2534-4665-BA81-7D96A0891AFD}" type="datetimeFigureOut">
              <a:rPr lang="fr-FR" smtClean="0"/>
              <a:t>01/11/2025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E46D17-7B73-4442-8F27-2500E435A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6E55D1-D27B-4DBD-A64A-B3F526A4E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2A2CD-4476-4E46-81BB-7161492182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42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A1CE86-9548-4416-BE24-1D4868D14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F230D39-38A4-4F3E-9C75-E823A27A16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8F7424B-D93B-413B-90D9-197C3CAF1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DC47-2534-4665-BA81-7D96A0891AFD}" type="datetimeFigureOut">
              <a:rPr lang="fr-FR" smtClean="0"/>
              <a:t>01/11/2025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9A90E49-BDFC-4711-9E4E-8AA6525F2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8F552F-FE55-40ED-AF0E-6E63A9182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2A2CD-4476-4E46-81BB-7161492182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0788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07706D8-5E3E-4034-86C0-72F8E46956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F0C1977-F832-4ADD-B946-230B4CAC44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020D74-EF51-4570-AE41-B57BF0F14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DC47-2534-4665-BA81-7D96A0891AFD}" type="datetimeFigureOut">
              <a:rPr lang="fr-FR" smtClean="0"/>
              <a:t>01/11/2025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159F39A-4206-4D31-92AF-C6C386C81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79540E9-9C06-4545-BC8B-3E7E09FC1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2A2CD-4476-4E46-81BB-7161492182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6147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91F1C0-C37E-4898-8AAD-150F95FD3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BC043C-C9A0-4F23-A63E-27A1849C7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A15BBD-426E-48D3-943C-EEB4BDA0C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DC47-2534-4665-BA81-7D96A0891AFD}" type="datetimeFigureOut">
              <a:rPr lang="fr-FR" smtClean="0"/>
              <a:t>01/11/2025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A53C6B-6B87-4E44-929F-DE0D472EA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8E40CD-63F8-4554-B54C-BE6E67E73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2A2CD-4476-4E46-81BB-7161492182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157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45BDCC-0E54-4237-905F-5EC38A833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F3968FE-E220-4769-805E-613931E3B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C20F255-7016-413A-9821-C7AD97305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DC47-2534-4665-BA81-7D96A0891AFD}" type="datetimeFigureOut">
              <a:rPr lang="fr-FR" smtClean="0"/>
              <a:t>01/11/2025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E979360-B2B8-4778-B2BB-FC7ADFCF2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5493E9-995B-437A-9719-3C3A66C54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2A2CD-4476-4E46-81BB-7161492182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9120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210BDA-CE7D-414D-A8F9-CD5C17856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D911B0-358C-4160-B58F-9E6E8A7A04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9B40DE3-ED88-46A3-A25A-7BA3B1665B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9F891C1-915D-44E9-A263-4BA93A2C9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DC47-2534-4665-BA81-7D96A0891AFD}" type="datetimeFigureOut">
              <a:rPr lang="fr-FR" smtClean="0"/>
              <a:t>01/11/2025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93500BE-B5F2-4E1F-B7FC-1B605CD33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845E04A-3D55-4C12-8121-0F388A016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2A2CD-4476-4E46-81BB-7161492182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1987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D05C97-911E-4736-869E-01B12DD3D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C5EFF77-8139-4266-9F22-99236A253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7C1AA4E-8F77-42F1-97E6-1B0C3FC71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A930D7B-9B66-4029-AF03-91D556866F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A360313-768B-46D0-8903-4669869E12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EC311CB-5098-4233-9D02-CF35B58E0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DC47-2534-4665-BA81-7D96A0891AFD}" type="datetimeFigureOut">
              <a:rPr lang="fr-FR" smtClean="0"/>
              <a:t>01/11/2025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4C0892A-31FD-4F1E-8E8A-0E4AE1A33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66E551A-2B3D-4566-9EEB-B819C34AB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2A2CD-4476-4E46-81BB-7161492182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3772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6DEA4A-1DC3-4A8E-8E22-C471EAC77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79948D8-152B-4D05-B66B-DA52B92BC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DC47-2534-4665-BA81-7D96A0891AFD}" type="datetimeFigureOut">
              <a:rPr lang="fr-FR" smtClean="0"/>
              <a:t>01/11/2025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5D73105-30FA-4618-BD61-FB804B743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297C7A7-06F8-46AB-8BBF-EDE92E3AC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2A2CD-4476-4E46-81BB-7161492182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0803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3E63059-1225-4117-9262-6A5B79743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DC47-2534-4665-BA81-7D96A0891AFD}" type="datetimeFigureOut">
              <a:rPr lang="fr-FR" smtClean="0"/>
              <a:t>01/11/2025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BE5B332-0EBC-4F1C-8A83-83E9F3998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2014068-66D5-46D0-AED1-805F624A0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2A2CD-4476-4E46-81BB-7161492182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568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DBCA71-3E89-4950-B749-83C857ECB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FFBBA3-153B-4769-A16E-9F3CF4A07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9C1DEBA-2E02-49F2-A421-873864F576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D31672D-C5AB-4114-90EB-5A4B1B152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DC47-2534-4665-BA81-7D96A0891AFD}" type="datetimeFigureOut">
              <a:rPr lang="fr-FR" smtClean="0"/>
              <a:t>01/11/2025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C34DAD7-61F0-439A-985A-7B466DBF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4EE7A9F-D45C-4E3A-B6BC-0852D4DDD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2A2CD-4476-4E46-81BB-7161492182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4243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FBC8EC-9755-4C95-9510-A9845FB9E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93CB8A3-FED1-4A03-9B11-516782DFAD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14ECD16-C3A6-406A-A323-39E6A9E32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313D617-29A1-4269-9267-DA6EF39D7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DC47-2534-4665-BA81-7D96A0891AFD}" type="datetimeFigureOut">
              <a:rPr lang="fr-FR" smtClean="0"/>
              <a:t>01/11/2025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BC05989-1C95-4DBD-BFCE-2FDAF1B5F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D05868F-0F66-453F-BF44-EDE609A11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2A2CD-4476-4E46-81BB-7161492182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6797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FB4D849-79B5-4B1C-BC99-53ACA0DAE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559ECC7-5AFD-4B29-8E7D-95B53886F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6271E4-D4DF-454D-8B62-5EC90D87D4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0DC47-2534-4665-BA81-7D96A0891AFD}" type="datetimeFigureOut">
              <a:rPr lang="fr-FR" smtClean="0"/>
              <a:t>01/11/2025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04D335-4F58-4963-B94C-5E7EB8F8FE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89ADE9-A593-4E03-AA29-23BA160F87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2A2CD-4476-4E46-81BB-7161492182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4716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3" Type="http://schemas.openxmlformats.org/officeDocument/2006/relationships/image" Target="../media/image21.png"/><Relationship Id="rId12" Type="http://schemas.openxmlformats.org/officeDocument/2006/relationships/image" Target="../media/image2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1.png"/><Relationship Id="rId5" Type="http://schemas.openxmlformats.org/officeDocument/2006/relationships/image" Target="../media/image23.png"/><Relationship Id="rId10" Type="http://schemas.openxmlformats.org/officeDocument/2006/relationships/image" Target="../media/image7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1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1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1.png"/><Relationship Id="rId4" Type="http://schemas.openxmlformats.org/officeDocument/2006/relationships/image" Target="../media/image55.jp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6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63.jpg"/><Relationship Id="rId4" Type="http://schemas.openxmlformats.org/officeDocument/2006/relationships/image" Target="../media/image62.jpeg"/><Relationship Id="rId9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2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70.pn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1.pn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.png"/><Relationship Id="rId7" Type="http://schemas.openxmlformats.org/officeDocument/2006/relationships/image" Target="../media/image81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54.png"/><Relationship Id="rId4" Type="http://schemas.openxmlformats.org/officeDocument/2006/relationships/image" Target="../media/image79.png"/><Relationship Id="rId9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4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91.jpg"/><Relationship Id="rId4" Type="http://schemas.openxmlformats.org/officeDocument/2006/relationships/image" Target="../media/image90.png"/><Relationship Id="rId9" Type="http://schemas.openxmlformats.org/officeDocument/2006/relationships/image" Target="../media/image4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98.png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1.png"/><Relationship Id="rId18" Type="http://schemas.openxmlformats.org/officeDocument/2006/relationships/image" Target="../media/image290.png"/><Relationship Id="rId3" Type="http://schemas.openxmlformats.org/officeDocument/2006/relationships/image" Target="../media/image4800.png"/><Relationship Id="rId12" Type="http://schemas.openxmlformats.org/officeDocument/2006/relationships/image" Target="../media/image530.png"/><Relationship Id="rId17" Type="http://schemas.openxmlformats.org/officeDocument/2006/relationships/image" Target="../media/image280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271.png"/><Relationship Id="rId20" Type="http://schemas.openxmlformats.org/officeDocument/2006/relationships/image" Target="../media/image581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00.png"/><Relationship Id="rId5" Type="http://schemas.openxmlformats.org/officeDocument/2006/relationships/image" Target="../media/image500.png"/><Relationship Id="rId15" Type="http://schemas.openxmlformats.org/officeDocument/2006/relationships/image" Target="../media/image103.png"/><Relationship Id="rId10" Type="http://schemas.openxmlformats.org/officeDocument/2006/relationships/image" Target="../media/image232.png"/><Relationship Id="rId19" Type="http://schemas.openxmlformats.org/officeDocument/2006/relationships/image" Target="../media/image88.png"/><Relationship Id="rId4" Type="http://schemas.openxmlformats.org/officeDocument/2006/relationships/image" Target="../media/image99.png"/><Relationship Id="rId14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10" Type="http://schemas.openxmlformats.org/officeDocument/2006/relationships/image" Target="../media/image1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16.png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080.png"/><Relationship Id="rId13" Type="http://schemas.openxmlformats.org/officeDocument/2006/relationships/image" Target="../media/image610.png"/><Relationship Id="rId25" Type="http://schemas.openxmlformats.org/officeDocument/2006/relationships/image" Target="../media/image117.png"/><Relationship Id="rId2" Type="http://schemas.openxmlformats.org/officeDocument/2006/relationships/notesSlide" Target="../notesSlides/notesSlide23.xml"/><Relationship Id="rId20" Type="http://schemas.openxmlformats.org/officeDocument/2006/relationships/image" Target="../media/image690.png"/><Relationship Id="rId29" Type="http://schemas.openxmlformats.org/officeDocument/2006/relationships/image" Target="../media/image760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740.png"/><Relationship Id="rId28" Type="http://schemas.openxmlformats.org/officeDocument/2006/relationships/image" Target="../media/image88.png"/><Relationship Id="rId31" Type="http://schemas.openxmlformats.org/officeDocument/2006/relationships/image" Target="../media/image1.png"/><Relationship Id="rId27" Type="http://schemas.openxmlformats.org/officeDocument/2006/relationships/image" Target="../media/image118.png"/><Relationship Id="rId30" Type="http://schemas.openxmlformats.org/officeDocument/2006/relationships/image" Target="../media/image7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5CFF14C-FF7D-4771-9E4A-FB95EE00DDBF}"/>
              </a:ext>
            </a:extLst>
          </p:cNvPr>
          <p:cNvSpPr txBox="1"/>
          <p:nvPr/>
        </p:nvSpPr>
        <p:spPr>
          <a:xfrm>
            <a:off x="1" y="1146823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Bahnschrift" panose="020B0502040204020203" pitchFamily="34" charset="0"/>
              </a:rPr>
              <a:t>MASS MEASUREMENTS: 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Bahnschrift" panose="020B0502040204020203" pitchFamily="34" charset="0"/>
              </a:rPr>
              <a:t>RECENT ACHIEVEMENTS AND PERSPECTIVES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689C610-F429-4F09-AC46-8FE5DFF31297}"/>
              </a:ext>
            </a:extLst>
          </p:cNvPr>
          <p:cNvSpPr txBox="1"/>
          <p:nvPr/>
        </p:nvSpPr>
        <p:spPr>
          <a:xfrm>
            <a:off x="-1" y="6584410"/>
            <a:ext cx="12192000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Pauline Ascher – RESANET Meeting – 3-7 </a:t>
            </a:r>
            <a:r>
              <a:rPr lang="fr-FR" sz="1200" dirty="0" err="1">
                <a:solidFill>
                  <a:schemeClr val="bg1"/>
                </a:solidFill>
                <a:latin typeface="Bahnschrift" panose="020B0502040204020203" pitchFamily="34" charset="0"/>
              </a:rPr>
              <a:t>November</a:t>
            </a:r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 2025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6A68A7F-37E6-498A-B65C-EC4E2A8858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54" y="-152513"/>
            <a:ext cx="2028529" cy="130943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CEFB5BE-B564-4B6A-B8E3-84474CEF6DA8}"/>
              </a:ext>
            </a:extLst>
          </p:cNvPr>
          <p:cNvSpPr txBox="1"/>
          <p:nvPr/>
        </p:nvSpPr>
        <p:spPr>
          <a:xfrm>
            <a:off x="498231" y="2743345"/>
            <a:ext cx="6541477" cy="2585323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rgbClr val="002060"/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Context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of mass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spectrometry</a:t>
            </a:r>
            <a:endParaRPr lang="fr-FR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Recent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highlights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Neutron-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rich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isotopes in the Zr-Rh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region</a:t>
            </a:r>
            <a:endParaRPr lang="fr-FR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Neutron-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rich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Co isotopes in the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region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of N=40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Future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PIPERADE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developments</a:t>
            </a:r>
            <a:endParaRPr lang="fr-FR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Perspectives of mass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measurements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8919705-2B58-4352-A4DD-538DDD18B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353582" y="2815189"/>
            <a:ext cx="4423140" cy="248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74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EB52160-F6EF-42AF-AB7D-8C0AC61EF9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0976"/>
          <a:stretch/>
        </p:blipFill>
        <p:spPr>
          <a:xfrm>
            <a:off x="30333" y="671606"/>
            <a:ext cx="6889826" cy="224489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85EC81C-49EA-4504-BEDB-AFE42271C52B}"/>
              </a:ext>
            </a:extLst>
          </p:cNvPr>
          <p:cNvSpPr txBox="1"/>
          <p:nvPr/>
        </p:nvSpPr>
        <p:spPr>
          <a:xfrm>
            <a:off x="8150517" y="3031895"/>
            <a:ext cx="3217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PI-ICR</a:t>
            </a:r>
          </a:p>
          <a:p>
            <a:r>
              <a:rPr lang="fr-FR" sz="1200" dirty="0">
                <a:solidFill>
                  <a:srgbClr val="002060"/>
                </a:solidFill>
                <a:latin typeface="Bahnschrift" panose="020B0502040204020203" pitchFamily="34" charset="0"/>
              </a:rPr>
              <a:t>(Phase-Imaging Ion–Cyclotron-</a:t>
            </a:r>
            <a:r>
              <a:rPr lang="fr-FR" sz="1200" dirty="0" err="1">
                <a:solidFill>
                  <a:srgbClr val="002060"/>
                </a:solidFill>
                <a:latin typeface="Bahnschrift" panose="020B0502040204020203" pitchFamily="34" charset="0"/>
              </a:rPr>
              <a:t>Resonance</a:t>
            </a:r>
            <a:r>
              <a:rPr lang="fr-FR" sz="1200" dirty="0">
                <a:solidFill>
                  <a:srgbClr val="002060"/>
                </a:solidFill>
                <a:latin typeface="Bahnschrift" panose="020B0502040204020203" pitchFamily="34" charset="0"/>
              </a:rPr>
              <a:t>)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37B2091-4DEB-4B2C-92BD-7AE6A8B51974}"/>
              </a:ext>
            </a:extLst>
          </p:cNvPr>
          <p:cNvSpPr txBox="1"/>
          <p:nvPr/>
        </p:nvSpPr>
        <p:spPr>
          <a:xfrm>
            <a:off x="0" y="-154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2060"/>
                </a:solidFill>
                <a:latin typeface="Bahnschrift" panose="020B0502040204020203" pitchFamily="34" charset="0"/>
              </a:rPr>
              <a:t>JYFLTRAP DOUBLE PENNING TRAP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699A97-5140-45DA-A025-C2A59152C58C}"/>
              </a:ext>
            </a:extLst>
          </p:cNvPr>
          <p:cNvSpPr/>
          <p:nvPr/>
        </p:nvSpPr>
        <p:spPr>
          <a:xfrm>
            <a:off x="264796" y="813017"/>
            <a:ext cx="524490" cy="322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DEB64A-A0D2-42B6-8A00-AB228F798560}"/>
              </a:ext>
            </a:extLst>
          </p:cNvPr>
          <p:cNvSpPr/>
          <p:nvPr/>
        </p:nvSpPr>
        <p:spPr>
          <a:xfrm>
            <a:off x="3476918" y="822081"/>
            <a:ext cx="284315" cy="313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CD18B4A-1DFD-4452-B030-DB77332A17FA}"/>
              </a:ext>
            </a:extLst>
          </p:cNvPr>
          <p:cNvSpPr txBox="1"/>
          <p:nvPr/>
        </p:nvSpPr>
        <p:spPr>
          <a:xfrm>
            <a:off x="424707" y="3024237"/>
            <a:ext cx="344373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Mass-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selective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buffer-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gas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cooling</a:t>
            </a:r>
            <a:endParaRPr lang="fr-FR" sz="1600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600E283-AC32-401F-977E-D7FEB55BF37E}"/>
              </a:ext>
            </a:extLst>
          </p:cNvPr>
          <p:cNvSpPr txBox="1"/>
          <p:nvPr/>
        </p:nvSpPr>
        <p:spPr>
          <a:xfrm>
            <a:off x="4520100" y="3031895"/>
            <a:ext cx="331319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ToF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-ICR</a:t>
            </a:r>
          </a:p>
          <a:p>
            <a:r>
              <a:rPr lang="fr-FR" sz="1200" dirty="0">
                <a:solidFill>
                  <a:srgbClr val="002060"/>
                </a:solidFill>
                <a:latin typeface="Bahnschrift" panose="020B0502040204020203" pitchFamily="34" charset="0"/>
              </a:rPr>
              <a:t>(Time-of-Flight Ion–Cyclotron-</a:t>
            </a:r>
            <a:r>
              <a:rPr lang="fr-FR" sz="1200" dirty="0" err="1">
                <a:solidFill>
                  <a:srgbClr val="002060"/>
                </a:solidFill>
                <a:latin typeface="Bahnschrift" panose="020B0502040204020203" pitchFamily="34" charset="0"/>
              </a:rPr>
              <a:t>Resonance</a:t>
            </a:r>
            <a:r>
              <a:rPr lang="fr-FR" sz="1200" dirty="0">
                <a:solidFill>
                  <a:srgbClr val="002060"/>
                </a:solidFill>
                <a:latin typeface="Bahnschrift" panose="020B0502040204020203" pitchFamily="34" charset="0"/>
              </a:rPr>
              <a:t>) 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FBA3BA1-1CD1-43E6-BB3E-D70131718144}"/>
              </a:ext>
            </a:extLst>
          </p:cNvPr>
          <p:cNvSpPr/>
          <p:nvPr/>
        </p:nvSpPr>
        <p:spPr>
          <a:xfrm>
            <a:off x="8435531" y="918772"/>
            <a:ext cx="1990141" cy="1934714"/>
          </a:xfrm>
          <a:prstGeom prst="ellipse">
            <a:avLst/>
          </a:prstGeom>
          <a:solidFill>
            <a:schemeClr val="bg1"/>
          </a:solidFill>
          <a:ln>
            <a:solidFill>
              <a:srgbClr val="1D2B53"/>
            </a:solidFill>
          </a:ln>
          <a:scene3d>
            <a:camera prst="orthographicFront">
              <a:rot lat="0" lon="21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6D5D47EC-2D65-4CF0-8B9C-E8B33DE421F2}"/>
              </a:ext>
            </a:extLst>
          </p:cNvPr>
          <p:cNvGrpSpPr/>
          <p:nvPr/>
        </p:nvGrpSpPr>
        <p:grpSpPr>
          <a:xfrm>
            <a:off x="8432642" y="912551"/>
            <a:ext cx="1990141" cy="1934714"/>
            <a:chOff x="12573000" y="3619500"/>
            <a:chExt cx="3684002" cy="3581400"/>
          </a:xfrm>
          <a:scene3d>
            <a:camera prst="orthographicFront">
              <a:rot lat="0" lon="2100000" rev="0"/>
            </a:camera>
            <a:lightRig rig="threePt" dir="t"/>
          </a:scene3d>
        </p:grpSpPr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43C8F7F8-548B-497F-945F-A81E2E07DA28}"/>
                </a:ext>
              </a:extLst>
            </p:cNvPr>
            <p:cNvSpPr/>
            <p:nvPr/>
          </p:nvSpPr>
          <p:spPr>
            <a:xfrm>
              <a:off x="12573000" y="3619500"/>
              <a:ext cx="3684002" cy="35814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D2B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pic>
          <p:nvPicPr>
            <p:cNvPr id="25" name="Espace réservé du contenu 3">
              <a:extLst>
                <a:ext uri="{FF2B5EF4-FFF2-40B4-BE49-F238E27FC236}">
                  <a16:creationId xmlns:a16="http://schemas.microsoft.com/office/drawing/2014/main" id="{0A3153B9-B7CA-401B-A2AB-6CAB99AEC3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76" t="71241" r="46144" b="5437"/>
            <a:stretch/>
          </p:blipFill>
          <p:spPr>
            <a:xfrm rot="18986176">
              <a:off x="13420112" y="4400246"/>
              <a:ext cx="2142124" cy="1987876"/>
            </a:xfrm>
            <a:prstGeom prst="rect">
              <a:avLst/>
            </a:prstGeom>
          </p:spPr>
        </p:pic>
      </p:grp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AB366F51-347B-4F8B-A25B-506F029A8617}"/>
              </a:ext>
            </a:extLst>
          </p:cNvPr>
          <p:cNvCxnSpPr/>
          <p:nvPr/>
        </p:nvCxnSpPr>
        <p:spPr>
          <a:xfrm flipV="1">
            <a:off x="4368191" y="1878822"/>
            <a:ext cx="4849460" cy="14617"/>
          </a:xfrm>
          <a:prstGeom prst="straightConnector1">
            <a:avLst/>
          </a:prstGeom>
          <a:ln w="25400">
            <a:gradFill flip="none" rotWithShape="1">
              <a:gsLst>
                <a:gs pos="0">
                  <a:schemeClr val="tx1"/>
                </a:gs>
                <a:gs pos="100000">
                  <a:srgbClr val="00FFFF"/>
                </a:gs>
              </a:gsLst>
              <a:lin ang="1080000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rme libre 32">
            <a:extLst>
              <a:ext uri="{FF2B5EF4-FFF2-40B4-BE49-F238E27FC236}">
                <a16:creationId xmlns:a16="http://schemas.microsoft.com/office/drawing/2014/main" id="{2484B5AB-70AA-4FC9-ACF7-3BBF02CDA41C}"/>
              </a:ext>
            </a:extLst>
          </p:cNvPr>
          <p:cNvSpPr/>
          <p:nvPr/>
        </p:nvSpPr>
        <p:spPr>
          <a:xfrm>
            <a:off x="4368191" y="1518260"/>
            <a:ext cx="5043270" cy="334625"/>
          </a:xfrm>
          <a:custGeom>
            <a:avLst/>
            <a:gdLst>
              <a:gd name="connsiteX0" fmla="*/ 0 w 9247238"/>
              <a:gd name="connsiteY0" fmla="*/ 486085 h 486085"/>
              <a:gd name="connsiteX1" fmla="*/ 4380271 w 9247238"/>
              <a:gd name="connsiteY1" fmla="*/ 14136 h 486085"/>
              <a:gd name="connsiteX2" fmla="*/ 9247238 w 9247238"/>
              <a:gd name="connsiteY2" fmla="*/ 87878 h 486085"/>
              <a:gd name="connsiteX0" fmla="*/ 0 w 9247238"/>
              <a:gd name="connsiteY0" fmla="*/ 398207 h 423256"/>
              <a:gd name="connsiteX1" fmla="*/ 6622026 w 9247238"/>
              <a:gd name="connsiteY1" fmla="*/ 412955 h 423256"/>
              <a:gd name="connsiteX2" fmla="*/ 9247238 w 9247238"/>
              <a:gd name="connsiteY2" fmla="*/ 0 h 423256"/>
              <a:gd name="connsiteX0" fmla="*/ 0 w 9247238"/>
              <a:gd name="connsiteY0" fmla="*/ 398207 h 414415"/>
              <a:gd name="connsiteX1" fmla="*/ 6622026 w 9247238"/>
              <a:gd name="connsiteY1" fmla="*/ 412955 h 414415"/>
              <a:gd name="connsiteX2" fmla="*/ 9247238 w 9247238"/>
              <a:gd name="connsiteY2" fmla="*/ 0 h 414415"/>
              <a:gd name="connsiteX0" fmla="*/ 0 w 9247238"/>
              <a:gd name="connsiteY0" fmla="*/ 398207 h 412955"/>
              <a:gd name="connsiteX1" fmla="*/ 6622026 w 9247238"/>
              <a:gd name="connsiteY1" fmla="*/ 412955 h 412955"/>
              <a:gd name="connsiteX2" fmla="*/ 9247238 w 9247238"/>
              <a:gd name="connsiteY2" fmla="*/ 0 h 412955"/>
              <a:gd name="connsiteX0" fmla="*/ 0 w 10153745"/>
              <a:gd name="connsiteY0" fmla="*/ 398207 h 413689"/>
              <a:gd name="connsiteX1" fmla="*/ 6622026 w 10153745"/>
              <a:gd name="connsiteY1" fmla="*/ 412955 h 413689"/>
              <a:gd name="connsiteX2" fmla="*/ 9247238 w 10153745"/>
              <a:gd name="connsiteY2" fmla="*/ 0 h 413689"/>
              <a:gd name="connsiteX0" fmla="*/ 0 w 9247238"/>
              <a:gd name="connsiteY0" fmla="*/ 398207 h 413004"/>
              <a:gd name="connsiteX1" fmla="*/ 6622026 w 9247238"/>
              <a:gd name="connsiteY1" fmla="*/ 412955 h 413004"/>
              <a:gd name="connsiteX2" fmla="*/ 9247238 w 9247238"/>
              <a:gd name="connsiteY2" fmla="*/ 0 h 413004"/>
              <a:gd name="connsiteX0" fmla="*/ 0 w 9247238"/>
              <a:gd name="connsiteY0" fmla="*/ 398207 h 413048"/>
              <a:gd name="connsiteX1" fmla="*/ 6622026 w 9247238"/>
              <a:gd name="connsiteY1" fmla="*/ 412955 h 413048"/>
              <a:gd name="connsiteX2" fmla="*/ 9247238 w 9247238"/>
              <a:gd name="connsiteY2" fmla="*/ 0 h 413048"/>
              <a:gd name="connsiteX0" fmla="*/ 0 w 9247238"/>
              <a:gd name="connsiteY0" fmla="*/ 398207 h 398207"/>
              <a:gd name="connsiteX1" fmla="*/ 4277033 w 9247238"/>
              <a:gd name="connsiteY1" fmla="*/ 383458 h 398207"/>
              <a:gd name="connsiteX2" fmla="*/ 9247238 w 9247238"/>
              <a:gd name="connsiteY2" fmla="*/ 0 h 398207"/>
              <a:gd name="connsiteX0" fmla="*/ 0 w 9335728"/>
              <a:gd name="connsiteY0" fmla="*/ 619433 h 653488"/>
              <a:gd name="connsiteX1" fmla="*/ 4277033 w 9335728"/>
              <a:gd name="connsiteY1" fmla="*/ 604684 h 653488"/>
              <a:gd name="connsiteX2" fmla="*/ 9335728 w 9335728"/>
              <a:gd name="connsiteY2" fmla="*/ 0 h 653488"/>
              <a:gd name="connsiteX0" fmla="*/ 0 w 9335728"/>
              <a:gd name="connsiteY0" fmla="*/ 619433 h 653488"/>
              <a:gd name="connsiteX1" fmla="*/ 4277033 w 9335728"/>
              <a:gd name="connsiteY1" fmla="*/ 604684 h 653488"/>
              <a:gd name="connsiteX2" fmla="*/ 9335728 w 9335728"/>
              <a:gd name="connsiteY2" fmla="*/ 0 h 653488"/>
              <a:gd name="connsiteX0" fmla="*/ 0 w 9335728"/>
              <a:gd name="connsiteY0" fmla="*/ 619433 h 619433"/>
              <a:gd name="connsiteX1" fmla="*/ 4277033 w 9335728"/>
              <a:gd name="connsiteY1" fmla="*/ 604684 h 619433"/>
              <a:gd name="connsiteX2" fmla="*/ 9335728 w 9335728"/>
              <a:gd name="connsiteY2" fmla="*/ 0 h 61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35728" h="619433">
                <a:moveTo>
                  <a:pt x="0" y="619433"/>
                </a:moveTo>
                <a:lnTo>
                  <a:pt x="4277033" y="604684"/>
                </a:lnTo>
                <a:cubicBezTo>
                  <a:pt x="5788742" y="604684"/>
                  <a:pt x="7919883" y="597308"/>
                  <a:pt x="9335728" y="0"/>
                </a:cubicBezTo>
              </a:path>
            </a:pathLst>
          </a:custGeom>
          <a:noFill/>
          <a:ln>
            <a:gradFill>
              <a:gsLst>
                <a:gs pos="78000">
                  <a:srgbClr val="1D2B53"/>
                </a:gs>
                <a:gs pos="100000">
                  <a:srgbClr val="00FFFF"/>
                </a:gs>
              </a:gsLst>
              <a:lin ang="5400000" scaled="1"/>
            </a:gra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21" name="Forme libre 62">
            <a:extLst>
              <a:ext uri="{FF2B5EF4-FFF2-40B4-BE49-F238E27FC236}">
                <a16:creationId xmlns:a16="http://schemas.microsoft.com/office/drawing/2014/main" id="{01B9E38D-57BF-49F9-AF77-F5C45279D8BB}"/>
              </a:ext>
            </a:extLst>
          </p:cNvPr>
          <p:cNvSpPr/>
          <p:nvPr/>
        </p:nvSpPr>
        <p:spPr>
          <a:xfrm>
            <a:off x="4368191" y="1936848"/>
            <a:ext cx="5003433" cy="254953"/>
          </a:xfrm>
          <a:custGeom>
            <a:avLst/>
            <a:gdLst>
              <a:gd name="connsiteX0" fmla="*/ 0 w 9247238"/>
              <a:gd name="connsiteY0" fmla="*/ 486085 h 486085"/>
              <a:gd name="connsiteX1" fmla="*/ 4380271 w 9247238"/>
              <a:gd name="connsiteY1" fmla="*/ 14136 h 486085"/>
              <a:gd name="connsiteX2" fmla="*/ 9247238 w 9247238"/>
              <a:gd name="connsiteY2" fmla="*/ 87878 h 486085"/>
              <a:gd name="connsiteX0" fmla="*/ 0 w 9247238"/>
              <a:gd name="connsiteY0" fmla="*/ 398207 h 423256"/>
              <a:gd name="connsiteX1" fmla="*/ 6622026 w 9247238"/>
              <a:gd name="connsiteY1" fmla="*/ 412955 h 423256"/>
              <a:gd name="connsiteX2" fmla="*/ 9247238 w 9247238"/>
              <a:gd name="connsiteY2" fmla="*/ 0 h 423256"/>
              <a:gd name="connsiteX0" fmla="*/ 0 w 9247238"/>
              <a:gd name="connsiteY0" fmla="*/ 398207 h 414415"/>
              <a:gd name="connsiteX1" fmla="*/ 6622026 w 9247238"/>
              <a:gd name="connsiteY1" fmla="*/ 412955 h 414415"/>
              <a:gd name="connsiteX2" fmla="*/ 9247238 w 9247238"/>
              <a:gd name="connsiteY2" fmla="*/ 0 h 414415"/>
              <a:gd name="connsiteX0" fmla="*/ 0 w 9247238"/>
              <a:gd name="connsiteY0" fmla="*/ 398207 h 412955"/>
              <a:gd name="connsiteX1" fmla="*/ 6622026 w 9247238"/>
              <a:gd name="connsiteY1" fmla="*/ 412955 h 412955"/>
              <a:gd name="connsiteX2" fmla="*/ 9247238 w 9247238"/>
              <a:gd name="connsiteY2" fmla="*/ 0 h 412955"/>
              <a:gd name="connsiteX0" fmla="*/ 0 w 10153745"/>
              <a:gd name="connsiteY0" fmla="*/ 398207 h 413689"/>
              <a:gd name="connsiteX1" fmla="*/ 6622026 w 10153745"/>
              <a:gd name="connsiteY1" fmla="*/ 412955 h 413689"/>
              <a:gd name="connsiteX2" fmla="*/ 9247238 w 10153745"/>
              <a:gd name="connsiteY2" fmla="*/ 0 h 413689"/>
              <a:gd name="connsiteX0" fmla="*/ 0 w 9247238"/>
              <a:gd name="connsiteY0" fmla="*/ 398207 h 413004"/>
              <a:gd name="connsiteX1" fmla="*/ 6622026 w 9247238"/>
              <a:gd name="connsiteY1" fmla="*/ 412955 h 413004"/>
              <a:gd name="connsiteX2" fmla="*/ 9247238 w 9247238"/>
              <a:gd name="connsiteY2" fmla="*/ 0 h 413004"/>
              <a:gd name="connsiteX0" fmla="*/ 0 w 9247238"/>
              <a:gd name="connsiteY0" fmla="*/ 398207 h 413048"/>
              <a:gd name="connsiteX1" fmla="*/ 6622026 w 9247238"/>
              <a:gd name="connsiteY1" fmla="*/ 412955 h 413048"/>
              <a:gd name="connsiteX2" fmla="*/ 9247238 w 9247238"/>
              <a:gd name="connsiteY2" fmla="*/ 0 h 413048"/>
              <a:gd name="connsiteX0" fmla="*/ 0 w 9247238"/>
              <a:gd name="connsiteY0" fmla="*/ 398207 h 398207"/>
              <a:gd name="connsiteX1" fmla="*/ 4277033 w 9247238"/>
              <a:gd name="connsiteY1" fmla="*/ 383458 h 398207"/>
              <a:gd name="connsiteX2" fmla="*/ 9247238 w 9247238"/>
              <a:gd name="connsiteY2" fmla="*/ 0 h 398207"/>
              <a:gd name="connsiteX0" fmla="*/ 0 w 9335728"/>
              <a:gd name="connsiteY0" fmla="*/ 619433 h 653488"/>
              <a:gd name="connsiteX1" fmla="*/ 4277033 w 9335728"/>
              <a:gd name="connsiteY1" fmla="*/ 604684 h 653488"/>
              <a:gd name="connsiteX2" fmla="*/ 9335728 w 9335728"/>
              <a:gd name="connsiteY2" fmla="*/ 0 h 653488"/>
              <a:gd name="connsiteX0" fmla="*/ 0 w 9335728"/>
              <a:gd name="connsiteY0" fmla="*/ 619433 h 653488"/>
              <a:gd name="connsiteX1" fmla="*/ 4277033 w 9335728"/>
              <a:gd name="connsiteY1" fmla="*/ 604684 h 653488"/>
              <a:gd name="connsiteX2" fmla="*/ 9335728 w 9335728"/>
              <a:gd name="connsiteY2" fmla="*/ 0 h 653488"/>
              <a:gd name="connsiteX0" fmla="*/ 0 w 9335728"/>
              <a:gd name="connsiteY0" fmla="*/ 619433 h 619433"/>
              <a:gd name="connsiteX1" fmla="*/ 4277033 w 9335728"/>
              <a:gd name="connsiteY1" fmla="*/ 604684 h 619433"/>
              <a:gd name="connsiteX2" fmla="*/ 9335728 w 9335728"/>
              <a:gd name="connsiteY2" fmla="*/ 0 h 619433"/>
              <a:gd name="connsiteX0" fmla="*/ 0 w 9143999"/>
              <a:gd name="connsiteY0" fmla="*/ 54801 h 807764"/>
              <a:gd name="connsiteX1" fmla="*/ 4277033 w 9143999"/>
              <a:gd name="connsiteY1" fmla="*/ 40052 h 807764"/>
              <a:gd name="connsiteX2" fmla="*/ 9143999 w 9143999"/>
              <a:gd name="connsiteY2" fmla="*/ 629988 h 807764"/>
              <a:gd name="connsiteX0" fmla="*/ 0 w 9143999"/>
              <a:gd name="connsiteY0" fmla="*/ 54801 h 629988"/>
              <a:gd name="connsiteX1" fmla="*/ 4277033 w 9143999"/>
              <a:gd name="connsiteY1" fmla="*/ 40052 h 629988"/>
              <a:gd name="connsiteX2" fmla="*/ 9143999 w 9143999"/>
              <a:gd name="connsiteY2" fmla="*/ 629988 h 629988"/>
              <a:gd name="connsiteX0" fmla="*/ 0 w 9261986"/>
              <a:gd name="connsiteY0" fmla="*/ 46102 h 503302"/>
              <a:gd name="connsiteX1" fmla="*/ 4277033 w 9261986"/>
              <a:gd name="connsiteY1" fmla="*/ 31353 h 503302"/>
              <a:gd name="connsiteX2" fmla="*/ 9261986 w 9261986"/>
              <a:gd name="connsiteY2" fmla="*/ 503302 h 503302"/>
              <a:gd name="connsiteX0" fmla="*/ 0 w 9261986"/>
              <a:gd name="connsiteY0" fmla="*/ 14749 h 471949"/>
              <a:gd name="connsiteX1" fmla="*/ 4277033 w 9261986"/>
              <a:gd name="connsiteY1" fmla="*/ 0 h 471949"/>
              <a:gd name="connsiteX2" fmla="*/ 9261986 w 9261986"/>
              <a:gd name="connsiteY2" fmla="*/ 471949 h 47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61986" h="471949">
                <a:moveTo>
                  <a:pt x="0" y="14749"/>
                </a:moveTo>
                <a:lnTo>
                  <a:pt x="4277033" y="0"/>
                </a:lnTo>
                <a:cubicBezTo>
                  <a:pt x="5791200" y="17206"/>
                  <a:pt x="7890386" y="-22124"/>
                  <a:pt x="9261986" y="471949"/>
                </a:cubicBezTo>
              </a:path>
            </a:pathLst>
          </a:custGeom>
          <a:noFill/>
          <a:ln>
            <a:gradFill flip="none" rotWithShape="1">
              <a:gsLst>
                <a:gs pos="0">
                  <a:srgbClr val="1D2B53"/>
                </a:gs>
                <a:gs pos="100000">
                  <a:srgbClr val="00FFFF"/>
                </a:gs>
              </a:gsLst>
              <a:lin ang="10800000" scaled="1"/>
              <a:tileRect/>
            </a:gra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29235D6-0837-46EF-B40F-CA65423A3081}"/>
              </a:ext>
            </a:extLst>
          </p:cNvPr>
          <p:cNvSpPr txBox="1"/>
          <p:nvPr/>
        </p:nvSpPr>
        <p:spPr>
          <a:xfrm>
            <a:off x="10040321" y="1430871"/>
            <a:ext cx="2312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Position-sensitive MCP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5D1D15-239E-4456-B674-4FAEE86396E5}"/>
              </a:ext>
            </a:extLst>
          </p:cNvPr>
          <p:cNvSpPr/>
          <p:nvPr/>
        </p:nvSpPr>
        <p:spPr>
          <a:xfrm>
            <a:off x="317992" y="705315"/>
            <a:ext cx="6495107" cy="446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4BC8053-BF7D-4078-9237-C7AC662E68EF}"/>
              </a:ext>
            </a:extLst>
          </p:cNvPr>
          <p:cNvSpPr txBox="1"/>
          <p:nvPr/>
        </p:nvSpPr>
        <p:spPr>
          <a:xfrm>
            <a:off x="1108103" y="734343"/>
            <a:ext cx="2510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PURIFICATION TRAP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75C069C-5BC5-464E-A7BD-D4CE0465A295}"/>
              </a:ext>
            </a:extLst>
          </p:cNvPr>
          <p:cNvSpPr txBox="1"/>
          <p:nvPr/>
        </p:nvSpPr>
        <p:spPr>
          <a:xfrm>
            <a:off x="3500664" y="732594"/>
            <a:ext cx="265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MEASUREMENT TRAP</a:t>
            </a:r>
          </a:p>
        </p:txBody>
      </p: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F3E64CF5-8961-4275-8D24-C31444C80932}"/>
              </a:ext>
            </a:extLst>
          </p:cNvPr>
          <p:cNvGrpSpPr/>
          <p:nvPr/>
        </p:nvGrpSpPr>
        <p:grpSpPr>
          <a:xfrm>
            <a:off x="75205" y="3313896"/>
            <a:ext cx="3739354" cy="2391996"/>
            <a:chOff x="557694" y="3196346"/>
            <a:chExt cx="4440629" cy="2390464"/>
          </a:xfrm>
        </p:grpSpPr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DB393DD4-B2DC-4CB5-9DD0-16426491B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7694" y="3196346"/>
              <a:ext cx="4440629" cy="2339472"/>
            </a:xfrm>
            <a:prstGeom prst="rect">
              <a:avLst/>
            </a:prstGeom>
          </p:spPr>
        </p:pic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8C9E4A6A-F4D6-4268-933D-4701B6168E65}"/>
                </a:ext>
              </a:extLst>
            </p:cNvPr>
            <p:cNvSpPr txBox="1"/>
            <p:nvPr/>
          </p:nvSpPr>
          <p:spPr>
            <a:xfrm>
              <a:off x="1703587" y="5298767"/>
              <a:ext cx="3193216" cy="2880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100" dirty="0" err="1">
                  <a:latin typeface="Bahnschrift" panose="020B0502040204020203" pitchFamily="34" charset="0"/>
                </a:rPr>
                <a:t>Recentering</a:t>
              </a:r>
              <a:r>
                <a:rPr lang="fr-FR" sz="1100" dirty="0">
                  <a:latin typeface="Bahnschrift" panose="020B0502040204020203" pitchFamily="34" charset="0"/>
                </a:rPr>
                <a:t> </a:t>
              </a:r>
              <a:r>
                <a:rPr lang="fr-FR" sz="1100" dirty="0" err="1">
                  <a:latin typeface="Bahnschrift" panose="020B0502040204020203" pitchFamily="34" charset="0"/>
                </a:rPr>
                <a:t>frequency</a:t>
              </a:r>
              <a:r>
                <a:rPr lang="fr-FR" sz="1100" dirty="0">
                  <a:latin typeface="Bahnschrift" panose="020B0502040204020203" pitchFamily="34" charset="0"/>
                </a:rPr>
                <a:t> (Hz)</a:t>
              </a:r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C8DE4756-1282-4757-9D77-8A53D12E2876}"/>
                </a:ext>
              </a:extLst>
            </p:cNvPr>
            <p:cNvSpPr txBox="1"/>
            <p:nvPr/>
          </p:nvSpPr>
          <p:spPr>
            <a:xfrm rot="16200000">
              <a:off x="-154888" y="4122420"/>
              <a:ext cx="1783896" cy="3463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>
                  <a:latin typeface="Bahnschrift" panose="020B0502040204020203" pitchFamily="34" charset="0"/>
                </a:rPr>
                <a:t>MCP </a:t>
              </a:r>
              <a:r>
                <a:rPr lang="fr-FR" sz="1100" dirty="0" err="1">
                  <a:latin typeface="Bahnschrift" panose="020B0502040204020203" pitchFamily="34" charset="0"/>
                </a:rPr>
                <a:t>counts</a:t>
              </a:r>
              <a:endParaRPr lang="fr-FR" sz="1100" dirty="0">
                <a:latin typeface="Bahnschrift" panose="020B0502040204020203" pitchFamily="34" charset="0"/>
              </a:endParaRPr>
            </a:p>
          </p:txBody>
        </p:sp>
      </p:grpSp>
      <p:sp>
        <p:nvSpPr>
          <p:cNvPr id="59" name="ZoneTexte 58">
            <a:extLst>
              <a:ext uri="{FF2B5EF4-FFF2-40B4-BE49-F238E27FC236}">
                <a16:creationId xmlns:a16="http://schemas.microsoft.com/office/drawing/2014/main" id="{3540D7EA-977A-4B0D-8824-8454BEDC44DD}"/>
              </a:ext>
            </a:extLst>
          </p:cNvPr>
          <p:cNvSpPr txBox="1"/>
          <p:nvPr/>
        </p:nvSpPr>
        <p:spPr>
          <a:xfrm>
            <a:off x="511664" y="3449100"/>
            <a:ext cx="1121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002060"/>
                </a:solidFill>
              </a:rPr>
              <a:t>A = 112</a:t>
            </a:r>
          </a:p>
        </p:txBody>
      </p: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23859D83-44E8-425D-B40C-F7E760E04E7D}"/>
              </a:ext>
            </a:extLst>
          </p:cNvPr>
          <p:cNvCxnSpPr>
            <a:cxnSpLocks/>
          </p:cNvCxnSpPr>
          <p:nvPr/>
        </p:nvCxnSpPr>
        <p:spPr>
          <a:xfrm flipH="1">
            <a:off x="1986872" y="2068546"/>
            <a:ext cx="404920" cy="999057"/>
          </a:xfrm>
          <a:prstGeom prst="straightConnector1">
            <a:avLst/>
          </a:prstGeom>
          <a:ln w="4762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33ACC5BF-5017-4F36-A454-B201FEF0FF88}"/>
              </a:ext>
            </a:extLst>
          </p:cNvPr>
          <p:cNvCxnSpPr>
            <a:cxnSpLocks/>
          </p:cNvCxnSpPr>
          <p:nvPr/>
        </p:nvCxnSpPr>
        <p:spPr>
          <a:xfrm>
            <a:off x="4368191" y="1900764"/>
            <a:ext cx="298558" cy="1131131"/>
          </a:xfrm>
          <a:prstGeom prst="straightConnector1">
            <a:avLst/>
          </a:prstGeom>
          <a:ln w="4762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6A456295-A7A1-48AF-A766-EF0D5C9FE2D5}"/>
              </a:ext>
            </a:extLst>
          </p:cNvPr>
          <p:cNvCxnSpPr>
            <a:cxnSpLocks/>
          </p:cNvCxnSpPr>
          <p:nvPr/>
        </p:nvCxnSpPr>
        <p:spPr>
          <a:xfrm>
            <a:off x="4357065" y="1899563"/>
            <a:ext cx="3793452" cy="1280336"/>
          </a:xfrm>
          <a:prstGeom prst="straightConnector1">
            <a:avLst/>
          </a:prstGeom>
          <a:ln w="4762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Image 80">
            <a:extLst>
              <a:ext uri="{FF2B5EF4-FFF2-40B4-BE49-F238E27FC236}">
                <a16:creationId xmlns:a16="http://schemas.microsoft.com/office/drawing/2014/main" id="{D0238248-D6CD-4904-B781-15BD7E0157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656" b="1"/>
          <a:stretch/>
        </p:blipFill>
        <p:spPr>
          <a:xfrm>
            <a:off x="4290525" y="3550131"/>
            <a:ext cx="2776453" cy="21924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2D9AB8BA-4790-4722-8A67-409082A7763B}"/>
                  </a:ext>
                </a:extLst>
              </p:cNvPr>
              <p:cNvSpPr/>
              <p:nvPr/>
            </p:nvSpPr>
            <p:spPr>
              <a:xfrm>
                <a:off x="6889826" y="5784969"/>
                <a:ext cx="1378839" cy="610873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88000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solidFill>
                                <a:srgbClr val="80002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80002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fr-FR" b="1" i="1" smtClean="0">
                              <a:solidFill>
                                <a:srgbClr val="80002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fr-FR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𝒒𝑩</m:t>
                          </m:r>
                        </m:num>
                        <m:den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  <m:r>
                            <a:rPr lang="fr-FR" b="1" i="1" smtClean="0">
                              <a:solidFill>
                                <a:srgbClr val="80002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</m:den>
                      </m:f>
                    </m:oMath>
                  </m:oMathPara>
                </a14:m>
                <a:endParaRPr lang="en-GB" dirty="0">
                  <a:latin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2D9AB8BA-4790-4722-8A67-409082A776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826" y="5784969"/>
                <a:ext cx="1378839" cy="61087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>
                <a:solidFill>
                  <a:srgbClr val="88000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3" name="Connecteur droit avec flèche 112">
            <a:extLst>
              <a:ext uri="{FF2B5EF4-FFF2-40B4-BE49-F238E27FC236}">
                <a16:creationId xmlns:a16="http://schemas.microsoft.com/office/drawing/2014/main" id="{FFC16FC9-BEB1-40C0-B837-EBA8A6773FEB}"/>
              </a:ext>
            </a:extLst>
          </p:cNvPr>
          <p:cNvCxnSpPr>
            <a:cxnSpLocks/>
          </p:cNvCxnSpPr>
          <p:nvPr/>
        </p:nvCxnSpPr>
        <p:spPr>
          <a:xfrm>
            <a:off x="5849157" y="5450906"/>
            <a:ext cx="963942" cy="588155"/>
          </a:xfrm>
          <a:prstGeom prst="straightConnector1">
            <a:avLst/>
          </a:prstGeom>
          <a:ln w="158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 droit avec flèche 115">
            <a:extLst>
              <a:ext uri="{FF2B5EF4-FFF2-40B4-BE49-F238E27FC236}">
                <a16:creationId xmlns:a16="http://schemas.microsoft.com/office/drawing/2014/main" id="{AAE873F8-8817-4352-BEDF-2F99AFDE6984}"/>
              </a:ext>
            </a:extLst>
          </p:cNvPr>
          <p:cNvCxnSpPr>
            <a:cxnSpLocks/>
          </p:cNvCxnSpPr>
          <p:nvPr/>
        </p:nvCxnSpPr>
        <p:spPr>
          <a:xfrm flipH="1">
            <a:off x="8296432" y="5679549"/>
            <a:ext cx="961528" cy="426947"/>
          </a:xfrm>
          <a:prstGeom prst="straightConnector1">
            <a:avLst/>
          </a:prstGeom>
          <a:ln w="158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Image 37">
            <a:extLst>
              <a:ext uri="{FF2B5EF4-FFF2-40B4-BE49-F238E27FC236}">
                <a16:creationId xmlns:a16="http://schemas.microsoft.com/office/drawing/2014/main" id="{F7BBF03F-9151-4F02-8B8D-371AEED314C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54" y="-152513"/>
            <a:ext cx="2028529" cy="1309430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5E9D9518-3BF7-4077-8872-C3C65EA7E370}"/>
              </a:ext>
            </a:extLst>
          </p:cNvPr>
          <p:cNvSpPr txBox="1"/>
          <p:nvPr/>
        </p:nvSpPr>
        <p:spPr>
          <a:xfrm>
            <a:off x="-1" y="6584410"/>
            <a:ext cx="12192000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Pauline Ascher – RESANET Meeting – 3-7 </a:t>
            </a:r>
            <a:r>
              <a:rPr lang="fr-FR" sz="1200" dirty="0" err="1">
                <a:solidFill>
                  <a:schemeClr val="bg1"/>
                </a:solidFill>
                <a:latin typeface="Bahnschrift" panose="020B0502040204020203" pitchFamily="34" charset="0"/>
              </a:rPr>
              <a:t>November</a:t>
            </a:r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 2025</a:t>
            </a: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920B44D5-81B2-4E25-A36C-0480921971E4}"/>
              </a:ext>
            </a:extLst>
          </p:cNvPr>
          <p:cNvGrpSpPr/>
          <p:nvPr/>
        </p:nvGrpSpPr>
        <p:grpSpPr>
          <a:xfrm>
            <a:off x="8777196" y="3458507"/>
            <a:ext cx="2483412" cy="2256979"/>
            <a:chOff x="4474483" y="3179310"/>
            <a:chExt cx="4233258" cy="3762799"/>
          </a:xfrm>
        </p:grpSpPr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A013CBA9-D4A6-420C-9D5D-037A46CACDBB}"/>
                </a:ext>
              </a:extLst>
            </p:cNvPr>
            <p:cNvGrpSpPr/>
            <p:nvPr/>
          </p:nvGrpSpPr>
          <p:grpSpPr>
            <a:xfrm>
              <a:off x="4474483" y="3179310"/>
              <a:ext cx="4233258" cy="3762799"/>
              <a:chOff x="11467585" y="4011896"/>
              <a:chExt cx="6349888" cy="5644199"/>
            </a:xfrm>
          </p:grpSpPr>
          <p:grpSp>
            <p:nvGrpSpPr>
              <p:cNvPr id="52" name="Groupe 51">
                <a:extLst>
                  <a:ext uri="{FF2B5EF4-FFF2-40B4-BE49-F238E27FC236}">
                    <a16:creationId xmlns:a16="http://schemas.microsoft.com/office/drawing/2014/main" id="{536617CE-E0E6-4F6F-B904-58DC6E7F7158}"/>
                  </a:ext>
                </a:extLst>
              </p:cNvPr>
              <p:cNvGrpSpPr/>
              <p:nvPr/>
            </p:nvGrpSpPr>
            <p:grpSpPr>
              <a:xfrm>
                <a:off x="11467585" y="4011896"/>
                <a:ext cx="6349888" cy="5644199"/>
                <a:chOff x="7482267" y="2417032"/>
                <a:chExt cx="4233258" cy="3762799"/>
              </a:xfrm>
            </p:grpSpPr>
            <p:grpSp>
              <p:nvGrpSpPr>
                <p:cNvPr id="75" name="Groupe 74">
                  <a:extLst>
                    <a:ext uri="{FF2B5EF4-FFF2-40B4-BE49-F238E27FC236}">
                      <a16:creationId xmlns:a16="http://schemas.microsoft.com/office/drawing/2014/main" id="{B00F2969-DC97-461D-91D0-E3E9D0CE7C4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7482267" y="2579831"/>
                  <a:ext cx="3600000" cy="3600000"/>
                  <a:chOff x="1800000" y="3119831"/>
                  <a:chExt cx="2520000" cy="2520000"/>
                </a:xfrm>
              </p:grpSpPr>
              <p:cxnSp>
                <p:nvCxnSpPr>
                  <p:cNvPr id="78" name="Connecteur droit avec flèche 77">
                    <a:extLst>
                      <a:ext uri="{FF2B5EF4-FFF2-40B4-BE49-F238E27FC236}">
                        <a16:creationId xmlns:a16="http://schemas.microsoft.com/office/drawing/2014/main" id="{3F747B24-87B6-4167-B067-55381EDF9796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3060000" y="3119831"/>
                    <a:ext cx="0" cy="2520000"/>
                  </a:xfrm>
                  <a:prstGeom prst="straightConnector1">
                    <a:avLst/>
                  </a:prstGeom>
                  <a:ln>
                    <a:solidFill>
                      <a:schemeClr val="tx2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Connecteur droit avec flèche 79">
                    <a:extLst>
                      <a:ext uri="{FF2B5EF4-FFF2-40B4-BE49-F238E27FC236}">
                        <a16:creationId xmlns:a16="http://schemas.microsoft.com/office/drawing/2014/main" id="{EE4B1645-044B-4CDB-88DC-2B6970410562}"/>
                      </a:ext>
                    </a:extLst>
                  </p:cNvPr>
                  <p:cNvCxnSpPr/>
                  <p:nvPr/>
                </p:nvCxnSpPr>
                <p:spPr>
                  <a:xfrm rot="5400000" flipH="1" flipV="1">
                    <a:off x="3060000" y="3119831"/>
                    <a:ext cx="0" cy="2520000"/>
                  </a:xfrm>
                  <a:prstGeom prst="straightConnector1">
                    <a:avLst/>
                  </a:prstGeom>
                  <a:ln>
                    <a:solidFill>
                      <a:schemeClr val="tx2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6" name="ZoneTexte 75">
                  <a:extLst>
                    <a:ext uri="{FF2B5EF4-FFF2-40B4-BE49-F238E27FC236}">
                      <a16:creationId xmlns:a16="http://schemas.microsoft.com/office/drawing/2014/main" id="{C3C28C19-4A48-4199-B9E3-E38F027130C4}"/>
                    </a:ext>
                  </a:extLst>
                </p:cNvPr>
                <p:cNvSpPr txBox="1"/>
                <p:nvPr/>
              </p:nvSpPr>
              <p:spPr>
                <a:xfrm>
                  <a:off x="10999251" y="4279943"/>
                  <a:ext cx="716274" cy="5299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i="1" dirty="0" err="1">
                      <a:latin typeface="CMU Sans Serif" panose="02000603000000000000" pitchFamily="2" charset="0"/>
                      <a:ea typeface="CMU Sans Serif" panose="02000603000000000000" pitchFamily="2" charset="0"/>
                      <a:cs typeface="CMU Sans Serif" panose="02000603000000000000" pitchFamily="2" charset="0"/>
                    </a:rPr>
                    <a:t>x</a:t>
                  </a:r>
                  <a:r>
                    <a:rPr lang="fr-FR" i="1" baseline="-25000" dirty="0" err="1">
                      <a:latin typeface="CMU Sans Serif" panose="02000603000000000000" pitchFamily="2" charset="0"/>
                      <a:ea typeface="CMU Sans Serif" panose="02000603000000000000" pitchFamily="2" charset="0"/>
                      <a:cs typeface="CMU Sans Serif" panose="02000603000000000000" pitchFamily="2" charset="0"/>
                    </a:rPr>
                    <a:t>d</a:t>
                  </a:r>
                  <a:endParaRPr lang="fr-FR" sz="2400" i="1" baseline="-25000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endParaRPr>
                </a:p>
              </p:txBody>
            </p:sp>
            <p:sp>
              <p:nvSpPr>
                <p:cNvPr id="77" name="ZoneTexte 76">
                  <a:extLst>
                    <a:ext uri="{FF2B5EF4-FFF2-40B4-BE49-F238E27FC236}">
                      <a16:creationId xmlns:a16="http://schemas.microsoft.com/office/drawing/2014/main" id="{9EA06C2D-1E48-4B76-BECF-803BDAC33BEE}"/>
                    </a:ext>
                  </a:extLst>
                </p:cNvPr>
                <p:cNvSpPr txBox="1"/>
                <p:nvPr/>
              </p:nvSpPr>
              <p:spPr>
                <a:xfrm>
                  <a:off x="8852541" y="2417032"/>
                  <a:ext cx="658712" cy="5299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i="1" dirty="0" err="1">
                      <a:latin typeface="CMU Sans Serif" panose="02000603000000000000" pitchFamily="2" charset="0"/>
                      <a:ea typeface="CMU Sans Serif" panose="02000603000000000000" pitchFamily="2" charset="0"/>
                      <a:cs typeface="CMU Sans Serif" panose="02000603000000000000" pitchFamily="2" charset="0"/>
                    </a:rPr>
                    <a:t>y</a:t>
                  </a:r>
                  <a:r>
                    <a:rPr lang="fr-FR" i="1" baseline="-25000" dirty="0" err="1">
                      <a:latin typeface="CMU Sans Serif" panose="02000603000000000000" pitchFamily="2" charset="0"/>
                      <a:ea typeface="CMU Sans Serif" panose="02000603000000000000" pitchFamily="2" charset="0"/>
                      <a:cs typeface="CMU Sans Serif" panose="02000603000000000000" pitchFamily="2" charset="0"/>
                    </a:rPr>
                    <a:t>d</a:t>
                  </a:r>
                  <a:endParaRPr lang="fr-FR" sz="2400" i="1" baseline="-25000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endParaRPr>
                </a:p>
              </p:txBody>
            </p:sp>
          </p:grpSp>
          <p:sp>
            <p:nvSpPr>
              <p:cNvPr id="53" name="Arc 52">
                <a:extLst>
                  <a:ext uri="{FF2B5EF4-FFF2-40B4-BE49-F238E27FC236}">
                    <a16:creationId xmlns:a16="http://schemas.microsoft.com/office/drawing/2014/main" id="{2FD0F93C-67DF-4AAF-BB65-C1BE15EF6DFA}"/>
                  </a:ext>
                </a:extLst>
              </p:cNvPr>
              <p:cNvSpPr/>
              <p:nvPr/>
            </p:nvSpPr>
            <p:spPr>
              <a:xfrm>
                <a:off x="12019483" y="4797643"/>
                <a:ext cx="4320000" cy="4320000"/>
              </a:xfrm>
              <a:prstGeom prst="arc">
                <a:avLst>
                  <a:gd name="adj1" fmla="val 956022"/>
                  <a:gd name="adj2" fmla="val 952498"/>
                </a:avLst>
              </a:prstGeom>
              <a:noFill/>
              <a:ln w="381000" cap="rnd">
                <a:solidFill>
                  <a:schemeClr val="accent1">
                    <a:alpha val="50000"/>
                  </a:schemeClr>
                </a:solidFill>
                <a:prstDash val="solid"/>
                <a:round/>
                <a:headEnd type="none"/>
              </a:ln>
              <a:effectLst>
                <a:softEdge rad="152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4" name="Ellipse 53">
                <a:extLst>
                  <a:ext uri="{FF2B5EF4-FFF2-40B4-BE49-F238E27FC236}">
                    <a16:creationId xmlns:a16="http://schemas.microsoft.com/office/drawing/2014/main" id="{E3A176DF-F3D3-4F70-8F98-A1D433737427}"/>
                  </a:ext>
                </a:extLst>
              </p:cNvPr>
              <p:cNvSpPr/>
              <p:nvPr/>
            </p:nvSpPr>
            <p:spPr>
              <a:xfrm>
                <a:off x="11889311" y="6305233"/>
                <a:ext cx="108000" cy="108000"/>
              </a:xfrm>
              <a:prstGeom prst="ellipse">
                <a:avLst/>
              </a:prstGeom>
              <a:solidFill>
                <a:schemeClr val="accent1"/>
              </a:solidFill>
              <a:ln w="0"/>
              <a:scene3d>
                <a:camera prst="orthographicFront"/>
                <a:lightRig rig="threePt" dir="t"/>
              </a:scene3d>
              <a:sp3d>
                <a:bevelT w="4445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0" name="Ellipse 59">
                <a:extLst>
                  <a:ext uri="{FF2B5EF4-FFF2-40B4-BE49-F238E27FC236}">
                    <a16:creationId xmlns:a16="http://schemas.microsoft.com/office/drawing/2014/main" id="{409826BB-BFDF-4CA7-8709-A0F5BFB939A0}"/>
                  </a:ext>
                </a:extLst>
              </p:cNvPr>
              <p:cNvSpPr/>
              <p:nvPr/>
            </p:nvSpPr>
            <p:spPr>
              <a:xfrm>
                <a:off x="12041194" y="6312910"/>
                <a:ext cx="108000" cy="108000"/>
              </a:xfrm>
              <a:prstGeom prst="ellipse">
                <a:avLst/>
              </a:prstGeom>
              <a:solidFill>
                <a:schemeClr val="accent1"/>
              </a:solidFill>
              <a:ln w="0"/>
              <a:scene3d>
                <a:camera prst="orthographicFront"/>
                <a:lightRig rig="threePt" dir="t"/>
              </a:scene3d>
              <a:sp3d>
                <a:bevelT w="4445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" name="Ellipse 60">
                <a:extLst>
                  <a:ext uri="{FF2B5EF4-FFF2-40B4-BE49-F238E27FC236}">
                    <a16:creationId xmlns:a16="http://schemas.microsoft.com/office/drawing/2014/main" id="{20B2B3C2-E2C1-48EB-8FD7-085D00156683}"/>
                  </a:ext>
                </a:extLst>
              </p:cNvPr>
              <p:cNvSpPr/>
              <p:nvPr/>
            </p:nvSpPr>
            <p:spPr>
              <a:xfrm>
                <a:off x="12135965" y="6379611"/>
                <a:ext cx="108000" cy="108000"/>
              </a:xfrm>
              <a:prstGeom prst="ellipse">
                <a:avLst/>
              </a:prstGeom>
              <a:solidFill>
                <a:schemeClr val="accent1"/>
              </a:solidFill>
              <a:ln w="0"/>
              <a:scene3d>
                <a:camera prst="orthographicFront"/>
                <a:lightRig rig="threePt" dir="t"/>
              </a:scene3d>
              <a:sp3d>
                <a:bevelT w="4445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2" name="Ellipse 61">
                <a:extLst>
                  <a:ext uri="{FF2B5EF4-FFF2-40B4-BE49-F238E27FC236}">
                    <a16:creationId xmlns:a16="http://schemas.microsoft.com/office/drawing/2014/main" id="{1B403822-EB74-4946-B464-401C0780490A}"/>
                  </a:ext>
                </a:extLst>
              </p:cNvPr>
              <p:cNvSpPr/>
              <p:nvPr/>
            </p:nvSpPr>
            <p:spPr>
              <a:xfrm>
                <a:off x="12087154" y="6439683"/>
                <a:ext cx="108000" cy="108000"/>
              </a:xfrm>
              <a:prstGeom prst="ellipse">
                <a:avLst/>
              </a:prstGeom>
              <a:solidFill>
                <a:schemeClr val="accent1"/>
              </a:solidFill>
              <a:ln w="0"/>
              <a:scene3d>
                <a:camera prst="orthographicFront"/>
                <a:lightRig rig="threePt" dir="t"/>
              </a:scene3d>
              <a:sp3d>
                <a:bevelT w="4445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4" name="Ellipse 63">
                <a:extLst>
                  <a:ext uri="{FF2B5EF4-FFF2-40B4-BE49-F238E27FC236}">
                    <a16:creationId xmlns:a16="http://schemas.microsoft.com/office/drawing/2014/main" id="{D37B4BE1-4BF3-446C-8C1F-EBC6F34DBBC9}"/>
                  </a:ext>
                </a:extLst>
              </p:cNvPr>
              <p:cNvSpPr/>
              <p:nvPr/>
            </p:nvSpPr>
            <p:spPr>
              <a:xfrm>
                <a:off x="12081965" y="6228690"/>
                <a:ext cx="108000" cy="108000"/>
              </a:xfrm>
              <a:prstGeom prst="ellipse">
                <a:avLst/>
              </a:prstGeom>
              <a:solidFill>
                <a:schemeClr val="accent1"/>
              </a:solidFill>
              <a:ln w="0"/>
              <a:scene3d>
                <a:camera prst="orthographicFront"/>
                <a:lightRig rig="threePt" dir="t"/>
              </a:scene3d>
              <a:sp3d>
                <a:bevelT w="4445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6" name="Ellipse 65">
                <a:extLst>
                  <a:ext uri="{FF2B5EF4-FFF2-40B4-BE49-F238E27FC236}">
                    <a16:creationId xmlns:a16="http://schemas.microsoft.com/office/drawing/2014/main" id="{3588103B-4130-4F9E-BF0F-8799D6C4C33C}"/>
                  </a:ext>
                </a:extLst>
              </p:cNvPr>
              <p:cNvSpPr/>
              <p:nvPr/>
            </p:nvSpPr>
            <p:spPr>
              <a:xfrm>
                <a:off x="11929471" y="6433611"/>
                <a:ext cx="108000" cy="108000"/>
              </a:xfrm>
              <a:prstGeom prst="ellipse">
                <a:avLst/>
              </a:prstGeom>
              <a:solidFill>
                <a:schemeClr val="accent1"/>
              </a:solidFill>
              <a:ln w="0"/>
              <a:scene3d>
                <a:camera prst="orthographicFront"/>
                <a:lightRig rig="threePt" dir="t"/>
              </a:scene3d>
              <a:sp3d>
                <a:bevelT w="4445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" name="Ellipse 66">
                <a:extLst>
                  <a:ext uri="{FF2B5EF4-FFF2-40B4-BE49-F238E27FC236}">
                    <a16:creationId xmlns:a16="http://schemas.microsoft.com/office/drawing/2014/main" id="{8F94133B-56E0-493C-A20C-1271639FE21E}"/>
                  </a:ext>
                </a:extLst>
              </p:cNvPr>
              <p:cNvSpPr/>
              <p:nvPr/>
            </p:nvSpPr>
            <p:spPr>
              <a:xfrm>
                <a:off x="11975104" y="6206583"/>
                <a:ext cx="108000" cy="108000"/>
              </a:xfrm>
              <a:prstGeom prst="ellipse">
                <a:avLst/>
              </a:prstGeom>
              <a:solidFill>
                <a:schemeClr val="accent1"/>
              </a:solidFill>
              <a:ln w="0"/>
              <a:scene3d>
                <a:camera prst="orthographicFront"/>
                <a:lightRig rig="threePt" dir="t"/>
              </a:scene3d>
              <a:sp3d>
                <a:bevelT w="4445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8" name="Ellipse 67">
                <a:extLst>
                  <a:ext uri="{FF2B5EF4-FFF2-40B4-BE49-F238E27FC236}">
                    <a16:creationId xmlns:a16="http://schemas.microsoft.com/office/drawing/2014/main" id="{DE27CC33-9231-4E0F-AB8B-CA562A25E5B5}"/>
                  </a:ext>
                </a:extLst>
              </p:cNvPr>
              <p:cNvSpPr/>
              <p:nvPr/>
            </p:nvSpPr>
            <p:spPr>
              <a:xfrm>
                <a:off x="12281780" y="6283096"/>
                <a:ext cx="108000" cy="108000"/>
              </a:xfrm>
              <a:prstGeom prst="ellipse">
                <a:avLst/>
              </a:prstGeom>
              <a:solidFill>
                <a:schemeClr val="accent1"/>
              </a:solidFill>
              <a:ln w="0"/>
              <a:scene3d>
                <a:camera prst="orthographicFront"/>
                <a:lightRig rig="threePt" dir="t"/>
              </a:scene3d>
              <a:sp3d>
                <a:bevelT w="4445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70" name="Connecteur droit avec flèche 69">
                <a:extLst>
                  <a:ext uri="{FF2B5EF4-FFF2-40B4-BE49-F238E27FC236}">
                    <a16:creationId xmlns:a16="http://schemas.microsoft.com/office/drawing/2014/main" id="{4A20D69F-6E12-4B70-944F-F5F01451D038}"/>
                  </a:ext>
                </a:extLst>
              </p:cNvPr>
              <p:cNvCxnSpPr/>
              <p:nvPr/>
            </p:nvCxnSpPr>
            <p:spPr>
              <a:xfrm flipH="1" flipV="1">
                <a:off x="12059643" y="6413234"/>
                <a:ext cx="2107943" cy="539558"/>
              </a:xfrm>
              <a:prstGeom prst="straightConnector1">
                <a:avLst/>
              </a:prstGeom>
              <a:ln w="25400">
                <a:solidFill>
                  <a:srgbClr val="97A05D"/>
                </a:solidFill>
                <a:tailEnd type="triangle"/>
              </a:ln>
              <a:effectLst>
                <a:glow rad="38100">
                  <a:schemeClr val="bg1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Ellipse 70">
                <a:extLst>
                  <a:ext uri="{FF2B5EF4-FFF2-40B4-BE49-F238E27FC236}">
                    <a16:creationId xmlns:a16="http://schemas.microsoft.com/office/drawing/2014/main" id="{B9D7CB10-DFB2-48B8-9288-A3A372A42F14}"/>
                  </a:ext>
                </a:extLst>
              </p:cNvPr>
              <p:cNvSpPr/>
              <p:nvPr/>
            </p:nvSpPr>
            <p:spPr>
              <a:xfrm>
                <a:off x="11786890" y="5975053"/>
                <a:ext cx="702000" cy="702000"/>
              </a:xfrm>
              <a:prstGeom prst="ellipse">
                <a:avLst/>
              </a:prstGeom>
              <a:noFill/>
              <a:ln w="31750" cap="rnd">
                <a:solidFill>
                  <a:srgbClr val="97A05D"/>
                </a:solidFill>
                <a:prstDash val="sys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1D2B53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ZoneTexte 71">
                    <a:extLst>
                      <a:ext uri="{FF2B5EF4-FFF2-40B4-BE49-F238E27FC236}">
                        <a16:creationId xmlns:a16="http://schemas.microsoft.com/office/drawing/2014/main" id="{37918750-5C2F-4831-8620-5A7DABF71C96}"/>
                      </a:ext>
                    </a:extLst>
                  </p:cNvPr>
                  <p:cNvSpPr txBox="1"/>
                  <p:nvPr/>
                </p:nvSpPr>
                <p:spPr>
                  <a:xfrm>
                    <a:off x="12149194" y="6453561"/>
                    <a:ext cx="1203967" cy="92361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</m:e>
                            <m:sub>
                              <m:r>
                                <a:rPr lang="fr-FR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</m:oMath>
                      </m:oMathPara>
                    </a14:m>
                    <a:endParaRPr lang="fr-FR" b="1" dirty="0">
                      <a:solidFill>
                        <a:srgbClr val="1D2B53"/>
                      </a:solidFill>
                      <a:latin typeface="Symbol" panose="05050102010706020507" pitchFamily="18" charset="2"/>
                    </a:endParaRPr>
                  </a:p>
                </p:txBody>
              </p:sp>
            </mc:Choice>
            <mc:Fallback xmlns="">
              <p:sp>
                <p:nvSpPr>
                  <p:cNvPr id="72" name="ZoneTexte 71">
                    <a:extLst>
                      <a:ext uri="{FF2B5EF4-FFF2-40B4-BE49-F238E27FC236}">
                        <a16:creationId xmlns:a16="http://schemas.microsoft.com/office/drawing/2014/main" id="{37918750-5C2F-4831-8620-5A7DABF71C9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149194" y="6453561"/>
                    <a:ext cx="1203967" cy="923617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34506A47-4EF5-40BE-915F-BD0701B1FBDA}"/>
                  </a:ext>
                </a:extLst>
              </p:cNvPr>
              <p:cNvSpPr/>
              <p:nvPr/>
            </p:nvSpPr>
            <p:spPr>
              <a:xfrm>
                <a:off x="13809065" y="6611616"/>
                <a:ext cx="702000" cy="702000"/>
              </a:xfrm>
              <a:prstGeom prst="ellipse">
                <a:avLst/>
              </a:prstGeom>
              <a:noFill/>
              <a:ln w="31750" cap="rnd">
                <a:solidFill>
                  <a:srgbClr val="CF5939"/>
                </a:solidFill>
                <a:prstDash val="sys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4" name="Arc 73">
                <a:extLst>
                  <a:ext uri="{FF2B5EF4-FFF2-40B4-BE49-F238E27FC236}">
                    <a16:creationId xmlns:a16="http://schemas.microsoft.com/office/drawing/2014/main" id="{1E882C4C-845F-4ADA-86D1-F52650023D12}"/>
                  </a:ext>
                </a:extLst>
              </p:cNvPr>
              <p:cNvSpPr/>
              <p:nvPr/>
            </p:nvSpPr>
            <p:spPr>
              <a:xfrm rot="15238527">
                <a:off x="13354428" y="6141861"/>
                <a:ext cx="1620000" cy="1620000"/>
              </a:xfrm>
              <a:prstGeom prst="arc">
                <a:avLst>
                  <a:gd name="adj1" fmla="val 15662545"/>
                  <a:gd name="adj2" fmla="val 18025630"/>
                </a:avLst>
              </a:prstGeom>
              <a:ln w="25400">
                <a:solidFill>
                  <a:srgbClr val="C00000"/>
                </a:solidFill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1D2B53"/>
                  </a:solidFill>
                </a:endParaRPr>
              </a:p>
            </p:txBody>
          </p:sp>
        </p:grp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8A971E4A-52F4-416F-8622-9297B9AD65D5}"/>
                </a:ext>
              </a:extLst>
            </p:cNvPr>
            <p:cNvSpPr/>
            <p:nvPr/>
          </p:nvSpPr>
          <p:spPr>
            <a:xfrm>
              <a:off x="4829316" y="5710687"/>
              <a:ext cx="72000" cy="72000"/>
            </a:xfrm>
            <a:prstGeom prst="ellipse">
              <a:avLst/>
            </a:prstGeom>
            <a:solidFill>
              <a:schemeClr val="accent1"/>
            </a:solidFill>
            <a:ln w="0"/>
            <a:scene3d>
              <a:camera prst="orthographicFront"/>
              <a:lightRig rig="threePt" dir="t"/>
            </a:scene3d>
            <a:sp3d>
              <a:bevelT w="4445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D8D158C2-6188-44FB-801E-4BF484A4F709}"/>
                </a:ext>
              </a:extLst>
            </p:cNvPr>
            <p:cNvSpPr/>
            <p:nvPr/>
          </p:nvSpPr>
          <p:spPr>
            <a:xfrm>
              <a:off x="4930571" y="5715805"/>
              <a:ext cx="72000" cy="72000"/>
            </a:xfrm>
            <a:prstGeom prst="ellipse">
              <a:avLst/>
            </a:prstGeom>
            <a:solidFill>
              <a:schemeClr val="accent1"/>
            </a:solidFill>
            <a:ln w="0"/>
            <a:scene3d>
              <a:camera prst="orthographicFront"/>
              <a:lightRig rig="threePt" dir="t"/>
            </a:scene3d>
            <a:sp3d>
              <a:bevelT w="4445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4827E286-4347-4A54-9796-601317AC7767}"/>
                </a:ext>
              </a:extLst>
            </p:cNvPr>
            <p:cNvSpPr/>
            <p:nvPr/>
          </p:nvSpPr>
          <p:spPr>
            <a:xfrm>
              <a:off x="4993752" y="5760272"/>
              <a:ext cx="72000" cy="72000"/>
            </a:xfrm>
            <a:prstGeom prst="ellipse">
              <a:avLst/>
            </a:prstGeom>
            <a:solidFill>
              <a:schemeClr val="accent1"/>
            </a:solidFill>
            <a:ln w="0"/>
            <a:scene3d>
              <a:camera prst="orthographicFront"/>
              <a:lightRig rig="threePt" dir="t"/>
            </a:scene3d>
            <a:sp3d>
              <a:bevelT w="4445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87F69F39-DACC-45C5-B38C-793B8D076D06}"/>
                </a:ext>
              </a:extLst>
            </p:cNvPr>
            <p:cNvSpPr/>
            <p:nvPr/>
          </p:nvSpPr>
          <p:spPr>
            <a:xfrm>
              <a:off x="4961211" y="5800320"/>
              <a:ext cx="72000" cy="72000"/>
            </a:xfrm>
            <a:prstGeom prst="ellipse">
              <a:avLst/>
            </a:prstGeom>
            <a:solidFill>
              <a:schemeClr val="accent1"/>
            </a:solidFill>
            <a:ln w="0"/>
            <a:scene3d>
              <a:camera prst="orthographicFront"/>
              <a:lightRig rig="threePt" dir="t"/>
            </a:scene3d>
            <a:sp3d>
              <a:bevelT w="4445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9477D539-6B59-4B70-8F3B-CCE62CDF83C8}"/>
                </a:ext>
              </a:extLst>
            </p:cNvPr>
            <p:cNvSpPr/>
            <p:nvPr/>
          </p:nvSpPr>
          <p:spPr>
            <a:xfrm>
              <a:off x="4957752" y="5659658"/>
              <a:ext cx="72000" cy="72000"/>
            </a:xfrm>
            <a:prstGeom prst="ellipse">
              <a:avLst/>
            </a:prstGeom>
            <a:solidFill>
              <a:schemeClr val="accent1"/>
            </a:solidFill>
            <a:ln w="0"/>
            <a:scene3d>
              <a:camera prst="orthographicFront"/>
              <a:lightRig rig="threePt" dir="t"/>
            </a:scene3d>
            <a:sp3d>
              <a:bevelT w="4445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4AE7E179-A028-4693-B269-FF221A3AA2BB}"/>
                </a:ext>
              </a:extLst>
            </p:cNvPr>
            <p:cNvSpPr/>
            <p:nvPr/>
          </p:nvSpPr>
          <p:spPr>
            <a:xfrm>
              <a:off x="4856089" y="5796272"/>
              <a:ext cx="72000" cy="72000"/>
            </a:xfrm>
            <a:prstGeom prst="ellipse">
              <a:avLst/>
            </a:prstGeom>
            <a:solidFill>
              <a:schemeClr val="accent1"/>
            </a:solidFill>
            <a:ln w="0"/>
            <a:scene3d>
              <a:camera prst="orthographicFront"/>
              <a:lightRig rig="threePt" dir="t"/>
            </a:scene3d>
            <a:sp3d>
              <a:bevelT w="4445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9F3FC2E9-E764-4213-9AC8-D148CF8390A8}"/>
                </a:ext>
              </a:extLst>
            </p:cNvPr>
            <p:cNvSpPr/>
            <p:nvPr/>
          </p:nvSpPr>
          <p:spPr>
            <a:xfrm>
              <a:off x="4886511" y="5644920"/>
              <a:ext cx="72000" cy="72000"/>
            </a:xfrm>
            <a:prstGeom prst="ellipse">
              <a:avLst/>
            </a:prstGeom>
            <a:solidFill>
              <a:schemeClr val="accent1"/>
            </a:solidFill>
            <a:ln w="0"/>
            <a:scene3d>
              <a:camera prst="orthographicFront"/>
              <a:lightRig rig="threePt" dir="t"/>
            </a:scene3d>
            <a:sp3d>
              <a:bevelT w="4445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8608EB23-91FA-4A22-8888-5FE8850B19A0}"/>
                </a:ext>
              </a:extLst>
            </p:cNvPr>
            <p:cNvSpPr/>
            <p:nvPr/>
          </p:nvSpPr>
          <p:spPr>
            <a:xfrm>
              <a:off x="5090962" y="5695929"/>
              <a:ext cx="72000" cy="72000"/>
            </a:xfrm>
            <a:prstGeom prst="ellipse">
              <a:avLst/>
            </a:prstGeom>
            <a:solidFill>
              <a:schemeClr val="accent1"/>
            </a:solidFill>
            <a:ln w="0"/>
            <a:scene3d>
              <a:camera prst="orthographicFront"/>
              <a:lightRig rig="threePt" dir="t"/>
            </a:scene3d>
            <a:sp3d>
              <a:bevelT w="4445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0" name="Connecteur droit avec flèche 49">
              <a:extLst>
                <a:ext uri="{FF2B5EF4-FFF2-40B4-BE49-F238E27FC236}">
                  <a16:creationId xmlns:a16="http://schemas.microsoft.com/office/drawing/2014/main" id="{103BE490-AC68-4ADC-A132-384FE3F4575E}"/>
                </a:ext>
              </a:extLst>
            </p:cNvPr>
            <p:cNvCxnSpPr/>
            <p:nvPr/>
          </p:nvCxnSpPr>
          <p:spPr>
            <a:xfrm flipH="1">
              <a:off x="4960619" y="5135918"/>
              <a:ext cx="1313865" cy="634318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triangle"/>
            </a:ln>
            <a:effectLst>
              <a:glow rad="381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4BAE25B2-9BCB-46FA-B9A6-D27132860F0B}"/>
                </a:ext>
              </a:extLst>
            </p:cNvPr>
            <p:cNvSpPr/>
            <p:nvPr/>
          </p:nvSpPr>
          <p:spPr>
            <a:xfrm>
              <a:off x="4753800" y="5520359"/>
              <a:ext cx="468000" cy="468000"/>
            </a:xfrm>
            <a:prstGeom prst="ellipse">
              <a:avLst/>
            </a:prstGeom>
            <a:noFill/>
            <a:ln w="31750" cap="rnd">
              <a:solidFill>
                <a:srgbClr val="0070C0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2" name="ZoneTexte 81">
            <a:extLst>
              <a:ext uri="{FF2B5EF4-FFF2-40B4-BE49-F238E27FC236}">
                <a16:creationId xmlns:a16="http://schemas.microsoft.com/office/drawing/2014/main" id="{CB97FF37-0A29-40A7-B211-2819DFC77FED}"/>
              </a:ext>
            </a:extLst>
          </p:cNvPr>
          <p:cNvSpPr txBox="1"/>
          <p:nvPr/>
        </p:nvSpPr>
        <p:spPr>
          <a:xfrm>
            <a:off x="8062869" y="3936005"/>
            <a:ext cx="1338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>
                <a:solidFill>
                  <a:srgbClr val="97A05D"/>
                </a:solidFill>
                <a:latin typeface="Bahnschrift" panose="020B0502040204020203" pitchFamily="34" charset="0"/>
              </a:rPr>
              <a:t>reduced</a:t>
            </a:r>
            <a:r>
              <a:rPr lang="fr-FR" sz="1100" dirty="0">
                <a:solidFill>
                  <a:srgbClr val="97A05D"/>
                </a:solidFill>
                <a:latin typeface="Bahnschrift" panose="020B0502040204020203" pitchFamily="34" charset="0"/>
              </a:rPr>
              <a:t> cyclotron</a:t>
            </a: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FFF6AE92-B273-4F22-A3BF-B5A883AEA6F7}"/>
              </a:ext>
            </a:extLst>
          </p:cNvPr>
          <p:cNvSpPr txBox="1"/>
          <p:nvPr/>
        </p:nvSpPr>
        <p:spPr>
          <a:xfrm>
            <a:off x="8186032" y="5035309"/>
            <a:ext cx="9663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>
                <a:solidFill>
                  <a:srgbClr val="4747E7"/>
                </a:solidFill>
                <a:latin typeface="Bahnschrift" panose="020B0502040204020203" pitchFamily="34" charset="0"/>
              </a:rPr>
              <a:t>magnetron</a:t>
            </a:r>
            <a:endParaRPr lang="fr-FR" sz="1100" dirty="0">
              <a:solidFill>
                <a:srgbClr val="4747E7"/>
              </a:solidFill>
              <a:latin typeface="Bahnschrift" panose="020B0502040204020203" pitchFamily="34" charset="0"/>
            </a:endParaRP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9E4AE57C-2124-4859-B2F5-962F65DEA775}"/>
              </a:ext>
            </a:extLst>
          </p:cNvPr>
          <p:cNvSpPr txBox="1"/>
          <p:nvPr/>
        </p:nvSpPr>
        <p:spPr>
          <a:xfrm>
            <a:off x="9171366" y="4061837"/>
            <a:ext cx="6160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rgbClr val="CF5939"/>
                </a:solidFill>
                <a:latin typeface="Bahnschrift" panose="020B0502040204020203" pitchFamily="34" charset="0"/>
              </a:rPr>
              <a:t>center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kstiruutu 4">
                <a:extLst>
                  <a:ext uri="{FF2B5EF4-FFF2-40B4-BE49-F238E27FC236}">
                    <a16:creationId xmlns:a16="http://schemas.microsoft.com/office/drawing/2014/main" id="{3C5D40B3-D907-496C-A0A2-E3696DE5D7E3}"/>
                  </a:ext>
                </a:extLst>
              </p:cNvPr>
              <p:cNvSpPr txBox="1"/>
              <p:nvPr/>
            </p:nvSpPr>
            <p:spPr>
              <a:xfrm>
                <a:off x="9298501" y="5179125"/>
                <a:ext cx="1689532" cy="659540"/>
              </a:xfrm>
              <a:prstGeom prst="rect">
                <a:avLst/>
              </a:prstGeom>
              <a:noFill/>
              <a:ln w="38100" cap="flat" cmpd="sng" algn="ctr">
                <a:noFill/>
                <a:prstDash val="solid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defTabSz="457223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fi-FI" i="1" ker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fr-FR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𝑐</m:t>
                          </m:r>
                        </m:sub>
                      </m:sSub>
                      <m:r>
                        <a:rPr lang="en-US" i="1" ker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</m:e>
                            <m:sub>
                              <m:r>
                                <a:rPr lang="fi-FI" b="1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  <m:r>
                            <a:rPr lang="en-US" i="1" ker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+ 2</m:t>
                          </m:r>
                          <m:r>
                            <a:rPr lang="en-US" i="1" ker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en-US" i="1" ker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𝑛</m:t>
                          </m:r>
                        </m:num>
                        <m:den>
                          <m:r>
                            <a:rPr lang="en-US" i="1" ker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en-US" i="1" ker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fi-FI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b="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fr-FR" b="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𝑎𝑐𝑐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933" kern="0" dirty="0">
                  <a:solidFill>
                    <a:srgbClr val="1D2B53"/>
                  </a:solidFill>
                  <a:latin typeface="Bahnschrift" panose="020B0502040204020203" pitchFamily="34" charset="0"/>
                </a:endParaRPr>
              </a:p>
            </p:txBody>
          </p:sp>
        </mc:Choice>
        <mc:Fallback xmlns="">
          <p:sp>
            <p:nvSpPr>
              <p:cNvPr id="86" name="Tekstiruutu 4">
                <a:extLst>
                  <a:ext uri="{FF2B5EF4-FFF2-40B4-BE49-F238E27FC236}">
                    <a16:creationId xmlns:a16="http://schemas.microsoft.com/office/drawing/2014/main" id="{3C5D40B3-D907-496C-A0A2-E3696DE5D7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8501" y="5179125"/>
                <a:ext cx="1689532" cy="65954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38100" cap="flat" cmpd="sng" algn="ctr">
                <a:noFill/>
                <a:prstDash val="solid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ZoneTexte 15">
            <a:extLst>
              <a:ext uri="{FF2B5EF4-FFF2-40B4-BE49-F238E27FC236}">
                <a16:creationId xmlns:a16="http://schemas.microsoft.com/office/drawing/2014/main" id="{13C39E74-10C5-4E2E-8445-EBBCF8F7DEFB}"/>
              </a:ext>
            </a:extLst>
          </p:cNvPr>
          <p:cNvSpPr txBox="1"/>
          <p:nvPr/>
        </p:nvSpPr>
        <p:spPr>
          <a:xfrm>
            <a:off x="8432642" y="6092028"/>
            <a:ext cx="3479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2060"/>
                </a:solidFill>
                <a:latin typeface="Bahnschrift" panose="020B0502040204020203" pitchFamily="34" charset="0"/>
              </a:rPr>
              <a:t>B </a:t>
            </a:r>
            <a:r>
              <a:rPr lang="fr-FR" sz="1400" dirty="0" err="1">
                <a:solidFill>
                  <a:srgbClr val="002060"/>
                </a:solidFill>
                <a:latin typeface="Bahnschrift" panose="020B0502040204020203" pitchFamily="34" charset="0"/>
              </a:rPr>
              <a:t>measured</a:t>
            </a:r>
            <a:r>
              <a:rPr lang="fr-FR" sz="1400" dirty="0">
                <a:solidFill>
                  <a:srgbClr val="002060"/>
                </a:solidFill>
                <a:latin typeface="Bahnschrift" panose="020B0502040204020203" pitchFamily="34" charset="0"/>
              </a:rPr>
              <a:t> via </a:t>
            </a:r>
            <a:r>
              <a:rPr lang="fr-FR" sz="1400" dirty="0" err="1">
                <a:solidFill>
                  <a:srgbClr val="002060"/>
                </a:solidFill>
                <a:latin typeface="Symbol" panose="05050102010706020507" pitchFamily="18" charset="2"/>
              </a:rPr>
              <a:t>n</a:t>
            </a:r>
            <a:r>
              <a:rPr lang="fr-FR" sz="1400" baseline="-25000" dirty="0" err="1">
                <a:solidFill>
                  <a:srgbClr val="002060"/>
                </a:solidFill>
                <a:latin typeface="Bahnschrift" panose="020B0502040204020203" pitchFamily="34" charset="0"/>
              </a:rPr>
              <a:t>c</a:t>
            </a:r>
            <a:r>
              <a:rPr lang="fr-FR" sz="1400" dirty="0">
                <a:solidFill>
                  <a:srgbClr val="002060"/>
                </a:solidFill>
                <a:latin typeface="Bahnschrift" panose="020B0502040204020203" pitchFamily="34" charset="0"/>
              </a:rPr>
              <a:t> of a </a:t>
            </a:r>
            <a:r>
              <a:rPr lang="fr-FR" sz="1400" dirty="0" err="1">
                <a:solidFill>
                  <a:srgbClr val="002060"/>
                </a:solidFill>
                <a:latin typeface="Bahnschrift" panose="020B0502040204020203" pitchFamily="34" charset="0"/>
              </a:rPr>
              <a:t>well-known</a:t>
            </a:r>
            <a:r>
              <a:rPr lang="fr-FR" sz="1400" dirty="0">
                <a:solidFill>
                  <a:srgbClr val="002060"/>
                </a:solidFill>
                <a:latin typeface="Bahnschrift" panose="020B0502040204020203" pitchFamily="34" charset="0"/>
              </a:rPr>
              <a:t> mass</a:t>
            </a:r>
          </a:p>
        </p:txBody>
      </p:sp>
    </p:spTree>
    <p:extLst>
      <p:ext uri="{BB962C8B-B14F-4D97-AF65-F5344CB8AC3E}">
        <p14:creationId xmlns:p14="http://schemas.microsoft.com/office/powerpoint/2010/main" val="4156060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>
            <a:extLst>
              <a:ext uri="{FF2B5EF4-FFF2-40B4-BE49-F238E27FC236}">
                <a16:creationId xmlns:a16="http://schemas.microsoft.com/office/drawing/2014/main" id="{509E92A0-2F7B-4AED-8CBE-80036C7CD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5207" y="614178"/>
            <a:ext cx="5716513" cy="30688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C5396D-DBFD-401E-AADF-00B056A24714}"/>
              </a:ext>
            </a:extLst>
          </p:cNvPr>
          <p:cNvSpPr/>
          <p:nvPr/>
        </p:nvSpPr>
        <p:spPr>
          <a:xfrm>
            <a:off x="304752" y="1065957"/>
            <a:ext cx="5745604" cy="2964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15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ground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-state masses and 8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isomeric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states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were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measured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(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two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one-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week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beam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times)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fr-FR" sz="16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Masses of </a:t>
            </a:r>
            <a:r>
              <a:rPr lang="fr-FR" sz="1600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113,113m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Ru, </a:t>
            </a:r>
            <a:r>
              <a:rPr lang="fr-FR" sz="1600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115,115m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Ru, </a:t>
            </a:r>
            <a:r>
              <a:rPr lang="fr-FR" sz="1600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110,110m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Rh, </a:t>
            </a:r>
            <a:r>
              <a:rPr lang="en-US" sz="1600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112,112m</a:t>
            </a:r>
            <a:r>
              <a:rPr lang="en-US" sz="1600" dirty="0">
                <a:solidFill>
                  <a:srgbClr val="002060"/>
                </a:solidFill>
                <a:latin typeface="Bahnschrift" panose="020B0502040204020203" pitchFamily="34" charset="0"/>
              </a:rPr>
              <a:t>Rh, </a:t>
            </a:r>
            <a:r>
              <a:rPr lang="en-US" sz="1600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114,114m</a:t>
            </a:r>
            <a:r>
              <a:rPr lang="en-US" sz="1600" dirty="0">
                <a:solidFill>
                  <a:srgbClr val="002060"/>
                </a:solidFill>
                <a:latin typeface="Bahnschrift" panose="020B0502040204020203" pitchFamily="34" charset="0"/>
              </a:rPr>
              <a:t>Rh, </a:t>
            </a:r>
            <a:r>
              <a:rPr lang="en-US" sz="1600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116,116m</a:t>
            </a:r>
            <a:r>
              <a:rPr lang="en-US" sz="1600" dirty="0">
                <a:solidFill>
                  <a:srgbClr val="002060"/>
                </a:solidFill>
                <a:latin typeface="Bahnschrift" panose="020B0502040204020203" pitchFamily="34" charset="0"/>
              </a:rPr>
              <a:t>Rh, </a:t>
            </a:r>
            <a:r>
              <a:rPr lang="en-US" sz="1600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118,118m</a:t>
            </a:r>
            <a:r>
              <a:rPr lang="en-US" sz="1600" dirty="0">
                <a:solidFill>
                  <a:srgbClr val="002060"/>
                </a:solidFill>
                <a:latin typeface="Bahnschrift" panose="020B0502040204020203" pitchFamily="34" charset="0"/>
              </a:rPr>
              <a:t>Rh, </a:t>
            </a:r>
            <a:r>
              <a:rPr lang="fr-FR" sz="1600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104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Y, </a:t>
            </a:r>
            <a:r>
              <a:rPr lang="fr-FR" sz="1600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106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Zr, </a:t>
            </a:r>
            <a:r>
              <a:rPr lang="fr-FR" sz="1600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104,104m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Nb,, </a:t>
            </a:r>
            <a:r>
              <a:rPr lang="fr-FR" sz="1600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111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Mo</a:t>
            </a:r>
            <a:r>
              <a:rPr lang="en-US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measured with PI-ICR </a:t>
            </a:r>
          </a:p>
          <a:p>
            <a:pPr lvl="1"/>
            <a:r>
              <a:rPr lang="en-US" sz="1600" dirty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  </a:t>
            </a:r>
            <a:r>
              <a:rPr lang="en-US" sz="1600" dirty="0">
                <a:solidFill>
                  <a:srgbClr val="002060"/>
                </a:solidFill>
                <a:latin typeface="Bahnschrift" panose="020B0502040204020203" pitchFamily="34" charset="0"/>
              </a:rPr>
              <a:t>Isomer excitation energies </a:t>
            </a:r>
          </a:p>
          <a:p>
            <a:pPr marL="742950" lvl="1" indent="-285750">
              <a:buFont typeface="Wingdings" panose="05000000000000000000" pitchFamily="2" charset="2"/>
              <a:buChar char="à"/>
            </a:pPr>
            <a:r>
              <a:rPr lang="en-US" sz="1600" dirty="0">
                <a:solidFill>
                  <a:srgbClr val="002060"/>
                </a:solidFill>
                <a:latin typeface="Bahnschrift" panose="020B0502040204020203" pitchFamily="34" charset="0"/>
              </a:rPr>
              <a:t>Accurate ground-state masses (previous </a:t>
            </a:r>
            <a:r>
              <a:rPr lang="en-US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ToF</a:t>
            </a:r>
            <a:r>
              <a:rPr lang="en-US" sz="1600" dirty="0">
                <a:solidFill>
                  <a:srgbClr val="002060"/>
                </a:solidFill>
                <a:latin typeface="Bahnschrift" panose="020B0502040204020203" pitchFamily="34" charset="0"/>
              </a:rPr>
              <a:t>-ICR measurements from Hager </a:t>
            </a:r>
            <a:r>
              <a:rPr lang="en-US" sz="1600" i="1" dirty="0">
                <a:solidFill>
                  <a:srgbClr val="002060"/>
                </a:solidFill>
                <a:latin typeface="Bahnschrift" panose="020B0502040204020203" pitchFamily="34" charset="0"/>
              </a:rPr>
              <a:t>et al.</a:t>
            </a:r>
            <a:r>
              <a:rPr lang="en-US" sz="1600" dirty="0">
                <a:solidFill>
                  <a:srgbClr val="002060"/>
                </a:solidFill>
                <a:latin typeface="Bahnschrift" panose="020B0502040204020203" pitchFamily="34" charset="0"/>
              </a:rPr>
              <a:t>: mixture of states)</a:t>
            </a:r>
          </a:p>
          <a:p>
            <a:pPr marL="742950" lvl="1" indent="-285750">
              <a:buFont typeface="Wingdings" panose="05000000000000000000" pitchFamily="2" charset="2"/>
              <a:buChar char="à"/>
            </a:pPr>
            <a:endParaRPr lang="en-US" sz="16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2060"/>
                </a:solidFill>
                <a:latin typeface="Bahnschrift" panose="020B0502040204020203" pitchFamily="34" charset="0"/>
              </a:rPr>
              <a:t>Masses of </a:t>
            </a:r>
            <a:r>
              <a:rPr lang="en-US" sz="1600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117</a:t>
            </a:r>
            <a:r>
              <a:rPr lang="en-US" sz="1600" dirty="0">
                <a:solidFill>
                  <a:srgbClr val="002060"/>
                </a:solidFill>
                <a:latin typeface="Bahnschrift" panose="020B0502040204020203" pitchFamily="34" charset="0"/>
              </a:rPr>
              <a:t>Ru, </a:t>
            </a:r>
            <a:r>
              <a:rPr lang="en-US" sz="1600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120</a:t>
            </a:r>
            <a:r>
              <a:rPr lang="en-US" sz="1600" dirty="0">
                <a:solidFill>
                  <a:srgbClr val="002060"/>
                </a:solidFill>
                <a:latin typeface="Bahnschrift" panose="020B0502040204020203" pitchFamily="34" charset="0"/>
              </a:rPr>
              <a:t>Rh, </a:t>
            </a:r>
            <a:r>
              <a:rPr lang="fr-FR" sz="1600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109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Nb, </a:t>
            </a:r>
            <a:r>
              <a:rPr lang="fr-FR" sz="1600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112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Mo </a:t>
            </a:r>
            <a:r>
              <a:rPr lang="en-US" sz="1600" dirty="0">
                <a:solidFill>
                  <a:srgbClr val="002060"/>
                </a:solidFill>
                <a:latin typeface="Bahnschrift" panose="020B0502040204020203" pitchFamily="34" charset="0"/>
              </a:rPr>
              <a:t>measured with </a:t>
            </a:r>
            <a:r>
              <a:rPr lang="en-US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ToF</a:t>
            </a:r>
            <a:r>
              <a:rPr lang="en-US" sz="1600" dirty="0">
                <a:solidFill>
                  <a:srgbClr val="002060"/>
                </a:solidFill>
                <a:latin typeface="Bahnschrift" panose="020B0502040204020203" pitchFamily="34" charset="0"/>
              </a:rPr>
              <a:t>-ICR</a:t>
            </a:r>
          </a:p>
          <a:p>
            <a:endParaRPr lang="en-US" sz="1600" baseline="30000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Étoile : 5 branches 10">
            <a:extLst>
              <a:ext uri="{FF2B5EF4-FFF2-40B4-BE49-F238E27FC236}">
                <a16:creationId xmlns:a16="http://schemas.microsoft.com/office/drawing/2014/main" id="{40283507-5440-4807-84DE-3147973A74BF}"/>
              </a:ext>
            </a:extLst>
          </p:cNvPr>
          <p:cNvSpPr/>
          <p:nvPr/>
        </p:nvSpPr>
        <p:spPr>
          <a:xfrm>
            <a:off x="11541496" y="685897"/>
            <a:ext cx="288000" cy="288000"/>
          </a:xfrm>
          <a:prstGeom prst="star5">
            <a:avLst/>
          </a:prstGeom>
          <a:solidFill>
            <a:srgbClr val="00206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Étoile : 5 branches 11">
            <a:extLst>
              <a:ext uri="{FF2B5EF4-FFF2-40B4-BE49-F238E27FC236}">
                <a16:creationId xmlns:a16="http://schemas.microsoft.com/office/drawing/2014/main" id="{82A4D45E-8863-4AD6-AEFE-810068E42FE9}"/>
              </a:ext>
            </a:extLst>
          </p:cNvPr>
          <p:cNvSpPr/>
          <p:nvPr/>
        </p:nvSpPr>
        <p:spPr>
          <a:xfrm>
            <a:off x="10817741" y="620122"/>
            <a:ext cx="180000" cy="180000"/>
          </a:xfrm>
          <a:prstGeom prst="star5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Étoile : 5 branches 12">
            <a:extLst>
              <a:ext uri="{FF2B5EF4-FFF2-40B4-BE49-F238E27FC236}">
                <a16:creationId xmlns:a16="http://schemas.microsoft.com/office/drawing/2014/main" id="{48401DE3-660D-4ABE-B2EF-BAAF836E59FA}"/>
              </a:ext>
            </a:extLst>
          </p:cNvPr>
          <p:cNvSpPr/>
          <p:nvPr/>
        </p:nvSpPr>
        <p:spPr>
          <a:xfrm>
            <a:off x="10628216" y="829897"/>
            <a:ext cx="180000" cy="180000"/>
          </a:xfrm>
          <a:prstGeom prst="star5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Étoile : 5 branches 13">
            <a:extLst>
              <a:ext uri="{FF2B5EF4-FFF2-40B4-BE49-F238E27FC236}">
                <a16:creationId xmlns:a16="http://schemas.microsoft.com/office/drawing/2014/main" id="{A9687D39-3F02-48C7-A79C-C467A3BA2DDF}"/>
              </a:ext>
            </a:extLst>
          </p:cNvPr>
          <p:cNvSpPr/>
          <p:nvPr/>
        </p:nvSpPr>
        <p:spPr>
          <a:xfrm>
            <a:off x="9742391" y="829897"/>
            <a:ext cx="180000" cy="180000"/>
          </a:xfrm>
          <a:prstGeom prst="star5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Étoile : 5 branches 14">
            <a:extLst>
              <a:ext uri="{FF2B5EF4-FFF2-40B4-BE49-F238E27FC236}">
                <a16:creationId xmlns:a16="http://schemas.microsoft.com/office/drawing/2014/main" id="{49C853B7-8A0E-47D9-A4C5-AE092AD6B375}"/>
              </a:ext>
            </a:extLst>
          </p:cNvPr>
          <p:cNvSpPr/>
          <p:nvPr/>
        </p:nvSpPr>
        <p:spPr>
          <a:xfrm>
            <a:off x="8856566" y="829897"/>
            <a:ext cx="180000" cy="180000"/>
          </a:xfrm>
          <a:prstGeom prst="star5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Étoile : 5 branches 15">
            <a:extLst>
              <a:ext uri="{FF2B5EF4-FFF2-40B4-BE49-F238E27FC236}">
                <a16:creationId xmlns:a16="http://schemas.microsoft.com/office/drawing/2014/main" id="{A85D17AF-4B06-4DC7-8A4B-8BD92503916C}"/>
              </a:ext>
            </a:extLst>
          </p:cNvPr>
          <p:cNvSpPr/>
          <p:nvPr/>
        </p:nvSpPr>
        <p:spPr>
          <a:xfrm>
            <a:off x="9069291" y="649897"/>
            <a:ext cx="180000" cy="180000"/>
          </a:xfrm>
          <a:prstGeom prst="star5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Étoile : 5 branches 16">
            <a:extLst>
              <a:ext uri="{FF2B5EF4-FFF2-40B4-BE49-F238E27FC236}">
                <a16:creationId xmlns:a16="http://schemas.microsoft.com/office/drawing/2014/main" id="{16E146BC-D3B6-4455-B2F9-BF37EDAD239B}"/>
              </a:ext>
            </a:extLst>
          </p:cNvPr>
          <p:cNvSpPr/>
          <p:nvPr/>
        </p:nvSpPr>
        <p:spPr>
          <a:xfrm>
            <a:off x="9949398" y="617898"/>
            <a:ext cx="180000" cy="180000"/>
          </a:xfrm>
          <a:prstGeom prst="star5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Étoile : 5 branches 17">
            <a:extLst>
              <a:ext uri="{FF2B5EF4-FFF2-40B4-BE49-F238E27FC236}">
                <a16:creationId xmlns:a16="http://schemas.microsoft.com/office/drawing/2014/main" id="{A8D34FF3-BA9A-49A3-9491-768239E4EA65}"/>
              </a:ext>
            </a:extLst>
          </p:cNvPr>
          <p:cNvSpPr/>
          <p:nvPr/>
        </p:nvSpPr>
        <p:spPr>
          <a:xfrm>
            <a:off x="7978395" y="829897"/>
            <a:ext cx="180000" cy="180000"/>
          </a:xfrm>
          <a:prstGeom prst="star5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Étoile : 5 branches 18">
            <a:extLst>
              <a:ext uri="{FF2B5EF4-FFF2-40B4-BE49-F238E27FC236}">
                <a16:creationId xmlns:a16="http://schemas.microsoft.com/office/drawing/2014/main" id="{9CC44D13-67EA-4963-8FE3-4A98119F34B4}"/>
              </a:ext>
            </a:extLst>
          </p:cNvPr>
          <p:cNvSpPr/>
          <p:nvPr/>
        </p:nvSpPr>
        <p:spPr>
          <a:xfrm>
            <a:off x="8195066" y="617898"/>
            <a:ext cx="180000" cy="180000"/>
          </a:xfrm>
          <a:prstGeom prst="star5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Étoile : 5 branches 19">
            <a:extLst>
              <a:ext uri="{FF2B5EF4-FFF2-40B4-BE49-F238E27FC236}">
                <a16:creationId xmlns:a16="http://schemas.microsoft.com/office/drawing/2014/main" id="{7548E4F2-FEF9-40E6-8861-3BBF24A574D2}"/>
              </a:ext>
            </a:extLst>
          </p:cNvPr>
          <p:cNvSpPr/>
          <p:nvPr/>
        </p:nvSpPr>
        <p:spPr>
          <a:xfrm>
            <a:off x="7100224" y="829897"/>
            <a:ext cx="180000" cy="180000"/>
          </a:xfrm>
          <a:prstGeom prst="star5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Étoile : 5 branches 20">
            <a:extLst>
              <a:ext uri="{FF2B5EF4-FFF2-40B4-BE49-F238E27FC236}">
                <a16:creationId xmlns:a16="http://schemas.microsoft.com/office/drawing/2014/main" id="{B0289596-3508-4096-BA90-1A03714540BE}"/>
              </a:ext>
            </a:extLst>
          </p:cNvPr>
          <p:cNvSpPr/>
          <p:nvPr/>
        </p:nvSpPr>
        <p:spPr>
          <a:xfrm>
            <a:off x="7309017" y="617898"/>
            <a:ext cx="180000" cy="180000"/>
          </a:xfrm>
          <a:prstGeom prst="star5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Étoile : 5 branches 21">
            <a:extLst>
              <a:ext uri="{FF2B5EF4-FFF2-40B4-BE49-F238E27FC236}">
                <a16:creationId xmlns:a16="http://schemas.microsoft.com/office/drawing/2014/main" id="{19E85ABA-EF8A-4906-B91D-DD5C67965334}"/>
              </a:ext>
            </a:extLst>
          </p:cNvPr>
          <p:cNvSpPr/>
          <p:nvPr/>
        </p:nvSpPr>
        <p:spPr>
          <a:xfrm>
            <a:off x="8856315" y="1259248"/>
            <a:ext cx="180000" cy="180000"/>
          </a:xfrm>
          <a:prstGeom prst="star5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Étoile : 5 branches 22">
            <a:extLst>
              <a:ext uri="{FF2B5EF4-FFF2-40B4-BE49-F238E27FC236}">
                <a16:creationId xmlns:a16="http://schemas.microsoft.com/office/drawing/2014/main" id="{B615ED57-8330-4243-86AC-A33AE5CD00E3}"/>
              </a:ext>
            </a:extLst>
          </p:cNvPr>
          <p:cNvSpPr/>
          <p:nvPr/>
        </p:nvSpPr>
        <p:spPr>
          <a:xfrm>
            <a:off x="9069291" y="1079248"/>
            <a:ext cx="180000" cy="180000"/>
          </a:xfrm>
          <a:prstGeom prst="star5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Étoile : 5 branches 23">
            <a:extLst>
              <a:ext uri="{FF2B5EF4-FFF2-40B4-BE49-F238E27FC236}">
                <a16:creationId xmlns:a16="http://schemas.microsoft.com/office/drawing/2014/main" id="{B2544C8F-70A7-4BAD-99F4-FE4B0B40D2D1}"/>
              </a:ext>
            </a:extLst>
          </p:cNvPr>
          <p:cNvSpPr/>
          <p:nvPr/>
        </p:nvSpPr>
        <p:spPr>
          <a:xfrm>
            <a:off x="9742391" y="1283068"/>
            <a:ext cx="180000" cy="180000"/>
          </a:xfrm>
          <a:prstGeom prst="star5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Étoile : 5 branches 24">
            <a:extLst>
              <a:ext uri="{FF2B5EF4-FFF2-40B4-BE49-F238E27FC236}">
                <a16:creationId xmlns:a16="http://schemas.microsoft.com/office/drawing/2014/main" id="{EBEEDFA7-4146-48AB-9188-686EE47D273F}"/>
              </a:ext>
            </a:extLst>
          </p:cNvPr>
          <p:cNvSpPr/>
          <p:nvPr/>
        </p:nvSpPr>
        <p:spPr>
          <a:xfrm>
            <a:off x="9949398" y="1079248"/>
            <a:ext cx="180000" cy="180000"/>
          </a:xfrm>
          <a:prstGeom prst="star5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Étoile : 5 branches 25">
            <a:extLst>
              <a:ext uri="{FF2B5EF4-FFF2-40B4-BE49-F238E27FC236}">
                <a16:creationId xmlns:a16="http://schemas.microsoft.com/office/drawing/2014/main" id="{2128865C-B947-4372-93E6-97C9973623E5}"/>
              </a:ext>
            </a:extLst>
          </p:cNvPr>
          <p:cNvSpPr/>
          <p:nvPr/>
        </p:nvSpPr>
        <p:spPr>
          <a:xfrm>
            <a:off x="10674782" y="1114718"/>
            <a:ext cx="288000" cy="288000"/>
          </a:xfrm>
          <a:prstGeom prst="star5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Étoile : 5 branches 26">
            <a:extLst>
              <a:ext uri="{FF2B5EF4-FFF2-40B4-BE49-F238E27FC236}">
                <a16:creationId xmlns:a16="http://schemas.microsoft.com/office/drawing/2014/main" id="{E70E3A62-A952-47F0-84A6-8D398C639800}"/>
              </a:ext>
            </a:extLst>
          </p:cNvPr>
          <p:cNvSpPr/>
          <p:nvPr/>
        </p:nvSpPr>
        <p:spPr>
          <a:xfrm>
            <a:off x="7136224" y="3300827"/>
            <a:ext cx="288000" cy="288000"/>
          </a:xfrm>
          <a:prstGeom prst="star5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Étoile : 5 branches 27">
            <a:extLst>
              <a:ext uri="{FF2B5EF4-FFF2-40B4-BE49-F238E27FC236}">
                <a16:creationId xmlns:a16="http://schemas.microsoft.com/office/drawing/2014/main" id="{E2C9B9A2-EBE7-44F6-8CE3-D4E95ED5B000}"/>
              </a:ext>
            </a:extLst>
          </p:cNvPr>
          <p:cNvSpPr/>
          <p:nvPr/>
        </p:nvSpPr>
        <p:spPr>
          <a:xfrm>
            <a:off x="7568217" y="2899627"/>
            <a:ext cx="288000" cy="284798"/>
          </a:xfrm>
          <a:prstGeom prst="star5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Étoile : 5 branches 28">
            <a:extLst>
              <a:ext uri="{FF2B5EF4-FFF2-40B4-BE49-F238E27FC236}">
                <a16:creationId xmlns:a16="http://schemas.microsoft.com/office/drawing/2014/main" id="{567CA628-2F47-4351-BAE3-E3671751E928}"/>
              </a:ext>
            </a:extLst>
          </p:cNvPr>
          <p:cNvSpPr/>
          <p:nvPr/>
        </p:nvSpPr>
        <p:spPr>
          <a:xfrm>
            <a:off x="8469917" y="2438497"/>
            <a:ext cx="288000" cy="284798"/>
          </a:xfrm>
          <a:prstGeom prst="star5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Étoile : 5 branches 29">
            <a:extLst>
              <a:ext uri="{FF2B5EF4-FFF2-40B4-BE49-F238E27FC236}">
                <a16:creationId xmlns:a16="http://schemas.microsoft.com/office/drawing/2014/main" id="{B2DAC46D-45CE-4FEB-9D19-731553171AAB}"/>
              </a:ext>
            </a:extLst>
          </p:cNvPr>
          <p:cNvSpPr/>
          <p:nvPr/>
        </p:nvSpPr>
        <p:spPr>
          <a:xfrm>
            <a:off x="9366582" y="2000106"/>
            <a:ext cx="288000" cy="284798"/>
          </a:xfrm>
          <a:prstGeom prst="star5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Étoile : 5 branches 30">
            <a:extLst>
              <a:ext uri="{FF2B5EF4-FFF2-40B4-BE49-F238E27FC236}">
                <a16:creationId xmlns:a16="http://schemas.microsoft.com/office/drawing/2014/main" id="{DADC80D1-3D1A-4D53-995A-7C1BF00B0113}"/>
              </a:ext>
            </a:extLst>
          </p:cNvPr>
          <p:cNvSpPr/>
          <p:nvPr/>
        </p:nvSpPr>
        <p:spPr>
          <a:xfrm>
            <a:off x="8907115" y="1993131"/>
            <a:ext cx="288000" cy="284798"/>
          </a:xfrm>
          <a:prstGeom prst="star5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23681B6-CB12-4980-9CBD-238CBEAB499A}"/>
              </a:ext>
            </a:extLst>
          </p:cNvPr>
          <p:cNvSpPr txBox="1"/>
          <p:nvPr/>
        </p:nvSpPr>
        <p:spPr>
          <a:xfrm>
            <a:off x="0" y="0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2060"/>
                </a:solidFill>
                <a:latin typeface="Bahnschrift" panose="020B0502040204020203" pitchFamily="34" charset="0"/>
              </a:rPr>
              <a:t>MASS MEASUREMENTS AT JYFLTRAP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0B0B0CE3-C5EA-438F-BE7B-FC730DF1C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7592" y="2279626"/>
            <a:ext cx="929709" cy="1403417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E7945420-E9D6-4DCF-93B4-DCAAB3CF5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6722" y="3917764"/>
            <a:ext cx="7626741" cy="2393433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D8D0CEF3-ACF4-4910-8168-D06542053C4E}"/>
              </a:ext>
            </a:extLst>
          </p:cNvPr>
          <p:cNvSpPr/>
          <p:nvPr/>
        </p:nvSpPr>
        <p:spPr>
          <a:xfrm>
            <a:off x="8856315" y="6261397"/>
            <a:ext cx="33902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>
                <a:solidFill>
                  <a:srgbClr val="002060"/>
                </a:solidFill>
              </a:rPr>
              <a:t>M. </a:t>
            </a:r>
            <a:r>
              <a:rPr lang="fr-FR" sz="1400" i="1" dirty="0" err="1">
                <a:solidFill>
                  <a:srgbClr val="002060"/>
                </a:solidFill>
              </a:rPr>
              <a:t>Hukkanen</a:t>
            </a:r>
            <a:r>
              <a:rPr lang="fr-FR" sz="1400" i="1" dirty="0">
                <a:solidFill>
                  <a:srgbClr val="002060"/>
                </a:solidFill>
              </a:rPr>
              <a:t> et al., </a:t>
            </a:r>
            <a:r>
              <a:rPr lang="en-US" sz="1400" i="1" dirty="0">
                <a:solidFill>
                  <a:srgbClr val="002060"/>
                </a:solidFill>
              </a:rPr>
              <a:t>PRC 107, 014306 (2023)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2C0DFC1F-44CE-4B96-BC43-CD39C6F54A1C}"/>
              </a:ext>
            </a:extLst>
          </p:cNvPr>
          <p:cNvSpPr txBox="1"/>
          <p:nvPr/>
        </p:nvSpPr>
        <p:spPr>
          <a:xfrm>
            <a:off x="8162880" y="3812787"/>
            <a:ext cx="2203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2060"/>
                </a:solidFill>
                <a:latin typeface="Bahnschrift" panose="020B0502040204020203" pitchFamily="34" charset="0"/>
              </a:rPr>
              <a:t>JYFLTRAP </a:t>
            </a:r>
            <a:r>
              <a:rPr lang="fr-FR" sz="1400" dirty="0" err="1">
                <a:solidFill>
                  <a:srgbClr val="002060"/>
                </a:solidFill>
                <a:latin typeface="Bahnschrift" panose="020B0502040204020203" pitchFamily="34" charset="0"/>
              </a:rPr>
              <a:t>ToF</a:t>
            </a:r>
            <a:r>
              <a:rPr lang="fr-FR" sz="1400" dirty="0">
                <a:solidFill>
                  <a:srgbClr val="002060"/>
                </a:solidFill>
                <a:latin typeface="Bahnschrift" panose="020B0502040204020203" pitchFamily="34" charset="0"/>
              </a:rPr>
              <a:t>-ICR 2007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87E9AB88-FCEF-48C0-8D06-BA5AC4FC3481}"/>
              </a:ext>
            </a:extLst>
          </p:cNvPr>
          <p:cNvCxnSpPr>
            <a:cxnSpLocks/>
          </p:cNvCxnSpPr>
          <p:nvPr/>
        </p:nvCxnSpPr>
        <p:spPr>
          <a:xfrm flipH="1">
            <a:off x="7608033" y="3994829"/>
            <a:ext cx="630895" cy="27045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Image 47">
            <a:extLst>
              <a:ext uri="{FF2B5EF4-FFF2-40B4-BE49-F238E27FC236}">
                <a16:creationId xmlns:a16="http://schemas.microsoft.com/office/drawing/2014/main" id="{8BC8F5C0-6BA5-4161-AA06-5502E94EC1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54" y="-152513"/>
            <a:ext cx="2028529" cy="1309430"/>
          </a:xfrm>
          <a:prstGeom prst="rect">
            <a:avLst/>
          </a:prstGeom>
        </p:spPr>
      </p:pic>
      <p:sp>
        <p:nvSpPr>
          <p:cNvPr id="49" name="ZoneTexte 48">
            <a:extLst>
              <a:ext uri="{FF2B5EF4-FFF2-40B4-BE49-F238E27FC236}">
                <a16:creationId xmlns:a16="http://schemas.microsoft.com/office/drawing/2014/main" id="{EE3E1E0C-D883-447D-AD57-0A3FEA5A31C5}"/>
              </a:ext>
            </a:extLst>
          </p:cNvPr>
          <p:cNvSpPr txBox="1"/>
          <p:nvPr/>
        </p:nvSpPr>
        <p:spPr>
          <a:xfrm>
            <a:off x="-1" y="6584410"/>
            <a:ext cx="12192000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Pauline Ascher – RESANET Meeting – 3-7 </a:t>
            </a:r>
            <a:r>
              <a:rPr lang="fr-FR" sz="1200" dirty="0" err="1">
                <a:solidFill>
                  <a:schemeClr val="bg1"/>
                </a:solidFill>
                <a:latin typeface="Bahnschrift" panose="020B0502040204020203" pitchFamily="34" charset="0"/>
              </a:rPr>
              <a:t>November</a:t>
            </a:r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2448158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4DBAA29-9D45-42D0-A3F5-1B38438299C9}"/>
              </a:ext>
            </a:extLst>
          </p:cNvPr>
          <p:cNvSpPr/>
          <p:nvPr/>
        </p:nvSpPr>
        <p:spPr>
          <a:xfrm>
            <a:off x="353618" y="3377647"/>
            <a:ext cx="579099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Bahnschrift" panose="020B0502040204020203" pitchFamily="34" charset="0"/>
              </a:rPr>
              <a:t>THE CASE OF </a:t>
            </a:r>
            <a:r>
              <a:rPr lang="en-US" sz="1600" b="1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112</a:t>
            </a:r>
            <a:r>
              <a:rPr lang="en-US" sz="1600" b="1" dirty="0">
                <a:solidFill>
                  <a:srgbClr val="002060"/>
                </a:solidFill>
                <a:latin typeface="Bahnschrift" panose="020B0502040204020203" pitchFamily="34" charset="0"/>
              </a:rPr>
              <a:t>Rh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Bahnschrift" panose="020B0502040204020203" pitchFamily="34" charset="0"/>
              </a:rPr>
              <a:t>Proton-induced fission at 25 MeV mainly produces the isomeric state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Ground state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was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produced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by in-trap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decay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of </a:t>
            </a:r>
            <a:r>
              <a:rPr lang="fr-FR" sz="1600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112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Ru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16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Half-life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measurements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of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both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states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with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a Si detector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downstream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</a:p>
          <a:p>
            <a:pPr lvl="1"/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	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assignment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of states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16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Also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a few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low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-spin states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events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in fission (30 keV excitation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energy</a:t>
            </a:r>
            <a:endParaRPr lang="fr-FR" sz="1600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CE7C89E-CE5E-4B7A-A849-9A7075B4CDC2}"/>
              </a:ext>
            </a:extLst>
          </p:cNvPr>
          <p:cNvSpPr txBox="1"/>
          <p:nvPr/>
        </p:nvSpPr>
        <p:spPr>
          <a:xfrm>
            <a:off x="0" y="0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2060"/>
                </a:solidFill>
                <a:latin typeface="Bahnschrift" panose="020B0502040204020203" pitchFamily="34" charset="0"/>
              </a:rPr>
              <a:t>IN-TRAP DECAY – ASSISTED PTMS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599AE93-B40E-4827-AA84-C5BDC6ECE220}"/>
              </a:ext>
            </a:extLst>
          </p:cNvPr>
          <p:cNvSpPr txBox="1"/>
          <p:nvPr/>
        </p:nvSpPr>
        <p:spPr>
          <a:xfrm>
            <a:off x="397028" y="1059066"/>
            <a:ext cx="576262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Let the ions beta-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decaying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in the first trap (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waiting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time)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Capture the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daughter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ions (2+ charge state)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Send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to MT for PI-ICR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measurement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(factor of 2 in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precision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due to charge state)</a:t>
            </a:r>
          </a:p>
          <a:p>
            <a:endParaRPr lang="fr-FR" sz="16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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Allow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 to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produce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 states or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elements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 not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produced</a:t>
            </a:r>
            <a:endParaRPr lang="fr-FR" sz="16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endParaRPr lang="fr-FR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0DC7F302-3348-4623-957B-C731F6C92D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76" t="6215"/>
          <a:stretch/>
        </p:blipFill>
        <p:spPr>
          <a:xfrm>
            <a:off x="6616076" y="1016695"/>
            <a:ext cx="5047270" cy="4327605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BE5D1CB7-7AD9-4EE7-A6B3-6F9B99DC35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54" y="-152513"/>
            <a:ext cx="2028529" cy="1309430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2DD936F2-6EC6-48CF-A5F0-59AAE062F836}"/>
              </a:ext>
            </a:extLst>
          </p:cNvPr>
          <p:cNvSpPr txBox="1"/>
          <p:nvPr/>
        </p:nvSpPr>
        <p:spPr>
          <a:xfrm>
            <a:off x="-1" y="6584410"/>
            <a:ext cx="12192000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Pauline Ascher – RESANET Meeting – 3-7 </a:t>
            </a:r>
            <a:r>
              <a:rPr lang="fr-FR" sz="1200" dirty="0" err="1">
                <a:solidFill>
                  <a:schemeClr val="bg1"/>
                </a:solidFill>
                <a:latin typeface="Bahnschrift" panose="020B0502040204020203" pitchFamily="34" charset="0"/>
              </a:rPr>
              <a:t>November</a:t>
            </a:r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 2025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D2D5E9A-939A-44EF-BF69-A0317A28C772}"/>
              </a:ext>
            </a:extLst>
          </p:cNvPr>
          <p:cNvSpPr txBox="1"/>
          <p:nvPr/>
        </p:nvSpPr>
        <p:spPr>
          <a:xfrm>
            <a:off x="6476178" y="5735081"/>
            <a:ext cx="5539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In-trap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decay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assisted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PTMS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also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used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for </a:t>
            </a:r>
            <a:r>
              <a:rPr lang="fr-FR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104, 104m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Nb   (in-trap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decay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of </a:t>
            </a:r>
            <a:r>
              <a:rPr lang="fr-FR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104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Zr) 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 10 keV excitation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energy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11254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41163" y="977888"/>
            <a:ext cx="451633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Collaboration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with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W.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Ryssens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(ULB) and           M. Bender (IP2I)</a:t>
            </a:r>
          </a:p>
          <a:p>
            <a:pPr lvl="1"/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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BSKG1: non-axial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shapes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(axial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symmetry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breaking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) and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odd-odd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calculations</a:t>
            </a:r>
            <a:endParaRPr lang="fr-FR" sz="16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endParaRPr lang="fr-FR" sz="16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Comparisons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experimental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results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with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calculations</a:t>
            </a:r>
            <a:endParaRPr lang="fr-FR" sz="16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Importance of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triaxiality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in Rh et Ru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Tentative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interpretation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of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isomers</a:t>
            </a:r>
            <a:endParaRPr lang="fr-FR" sz="16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Tentative reproduction of Zr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isotopic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chain</a:t>
            </a:r>
            <a:endParaRPr lang="fr-FR" sz="16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2060"/>
                </a:solidFill>
                <a:latin typeface="Symbol" panose="05050102010706020507" pitchFamily="18" charset="2"/>
              </a:rPr>
              <a:t>D</a:t>
            </a:r>
            <a:r>
              <a:rPr lang="fr-FR" sz="1600" baseline="-25000" dirty="0">
                <a:solidFill>
                  <a:srgbClr val="002060"/>
                </a:solidFill>
                <a:latin typeface="Bahnschrift" panose="020B0502040204020203" pitchFamily="34" charset="0"/>
              </a:rPr>
              <a:t>3n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: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defficiency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to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reproduce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odd-odd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masses</a:t>
            </a:r>
          </a:p>
          <a:p>
            <a:pPr lvl="1"/>
            <a:r>
              <a:rPr lang="fr-FR" sz="1200" dirty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 </a:t>
            </a:r>
            <a:r>
              <a:rPr lang="fr-FR" sz="1200" dirty="0">
                <a:solidFill>
                  <a:srgbClr val="002060"/>
                </a:solidFill>
                <a:latin typeface="Bahnschrift" panose="020B0502040204020203" pitchFamily="34" charset="0"/>
              </a:rPr>
              <a:t>W. </a:t>
            </a:r>
            <a:r>
              <a:rPr lang="fr-FR" sz="1200" dirty="0" err="1">
                <a:solidFill>
                  <a:srgbClr val="002060"/>
                </a:solidFill>
                <a:latin typeface="Bahnschrift" panose="020B0502040204020203" pitchFamily="34" charset="0"/>
              </a:rPr>
              <a:t>Ryssens</a:t>
            </a:r>
            <a:r>
              <a:rPr lang="fr-FR" sz="1200" dirty="0">
                <a:solidFill>
                  <a:srgbClr val="002060"/>
                </a:solidFill>
                <a:latin typeface="Bahnschrift" panose="020B0502040204020203" pitchFamily="34" charset="0"/>
              </a:rPr>
              <a:t> et al, J. Phys.: Conf. </a:t>
            </a:r>
            <a:r>
              <a:rPr lang="fr-FR" sz="1200" dirty="0" err="1">
                <a:solidFill>
                  <a:srgbClr val="002060"/>
                </a:solidFill>
                <a:latin typeface="Bahnschrift" panose="020B0502040204020203" pitchFamily="34" charset="0"/>
              </a:rPr>
              <a:t>Ser</a:t>
            </a:r>
            <a:r>
              <a:rPr lang="fr-FR" sz="1200" dirty="0">
                <a:solidFill>
                  <a:srgbClr val="002060"/>
                </a:solidFill>
                <a:latin typeface="Bahnschrift" panose="020B0502040204020203" pitchFamily="34" charset="0"/>
              </a:rPr>
              <a:t>. 2586 012097 (2023)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 …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5D777C0-B44A-4BC5-A293-09F1B7D77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7036" y="4603369"/>
            <a:ext cx="5865514" cy="194050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6C01018-4493-4217-BB77-D83FE2A5E3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62"/>
          <a:stretch/>
        </p:blipFill>
        <p:spPr>
          <a:xfrm>
            <a:off x="4582782" y="675733"/>
            <a:ext cx="3439518" cy="388710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0B7ED33-8CB5-408B-9EC2-F6E4A2B011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82" t="5577"/>
          <a:stretch/>
        </p:blipFill>
        <p:spPr>
          <a:xfrm>
            <a:off x="4947770" y="2997371"/>
            <a:ext cx="1611476" cy="122144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C6AEC2F-677E-44E5-A249-106DA55597B7}"/>
              </a:ext>
            </a:extLst>
          </p:cNvPr>
          <p:cNvSpPr txBox="1"/>
          <p:nvPr/>
        </p:nvSpPr>
        <p:spPr>
          <a:xfrm>
            <a:off x="0" y="0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2060"/>
                </a:solidFill>
                <a:latin typeface="Bahnschrift" panose="020B0502040204020203" pitchFamily="34" charset="0"/>
              </a:rPr>
              <a:t>COMPARISON WITH BSKG CALCULATIONS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EA50AE7-996F-4A03-BFFB-33843CD77F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54" y="-152513"/>
            <a:ext cx="2028529" cy="130943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A65903A-B4E1-4356-BA2C-94668CCFA706}"/>
              </a:ext>
            </a:extLst>
          </p:cNvPr>
          <p:cNvSpPr txBox="1"/>
          <p:nvPr/>
        </p:nvSpPr>
        <p:spPr>
          <a:xfrm>
            <a:off x="-1" y="6584410"/>
            <a:ext cx="12192000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Pauline Ascher – RESANET Meeting – 3-7 </a:t>
            </a:r>
            <a:r>
              <a:rPr lang="fr-FR" sz="1200" dirty="0" err="1">
                <a:solidFill>
                  <a:schemeClr val="bg1"/>
                </a:solidFill>
                <a:latin typeface="Bahnschrift" panose="020B0502040204020203" pitchFamily="34" charset="0"/>
              </a:rPr>
              <a:t>November</a:t>
            </a:r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 2025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015003-D186-4CE8-99A0-3F03D665D7E7}"/>
              </a:ext>
            </a:extLst>
          </p:cNvPr>
          <p:cNvSpPr/>
          <p:nvPr/>
        </p:nvSpPr>
        <p:spPr>
          <a:xfrm>
            <a:off x="642686" y="5533340"/>
            <a:ext cx="371328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i="1" dirty="0">
                <a:solidFill>
                  <a:srgbClr val="002060"/>
                </a:solidFill>
                <a:latin typeface="Bahnschrift" panose="020B0502040204020203" pitchFamily="34" charset="0"/>
              </a:rPr>
              <a:t>M. </a:t>
            </a:r>
            <a:r>
              <a:rPr lang="fr-FR" sz="1200" i="1" dirty="0" err="1">
                <a:solidFill>
                  <a:srgbClr val="002060"/>
                </a:solidFill>
                <a:latin typeface="Bahnschrift" panose="020B0502040204020203" pitchFamily="34" charset="0"/>
              </a:rPr>
              <a:t>Hukkanen</a:t>
            </a:r>
            <a:r>
              <a:rPr lang="fr-FR" sz="1200" i="1" dirty="0">
                <a:solidFill>
                  <a:srgbClr val="002060"/>
                </a:solidFill>
                <a:latin typeface="Bahnschrift" panose="020B0502040204020203" pitchFamily="34" charset="0"/>
              </a:rPr>
              <a:t> et al., </a:t>
            </a:r>
            <a:r>
              <a:rPr lang="en-US" sz="1200" i="1" dirty="0">
                <a:solidFill>
                  <a:srgbClr val="002060"/>
                </a:solidFill>
                <a:latin typeface="Bahnschrift" panose="020B0502040204020203" pitchFamily="34" charset="0"/>
              </a:rPr>
              <a:t>PRC 107, 014306 (2023)</a:t>
            </a:r>
          </a:p>
          <a:p>
            <a:r>
              <a:rPr lang="fr-FR" sz="1200" i="1" dirty="0">
                <a:solidFill>
                  <a:srgbClr val="002060"/>
                </a:solidFill>
                <a:latin typeface="Bahnschrift" panose="020B0502040204020203" pitchFamily="34" charset="0"/>
              </a:rPr>
              <a:t>M. </a:t>
            </a:r>
            <a:r>
              <a:rPr lang="fr-FR" sz="1200" i="1" dirty="0" err="1">
                <a:solidFill>
                  <a:srgbClr val="002060"/>
                </a:solidFill>
                <a:latin typeface="Bahnschrift" panose="020B0502040204020203" pitchFamily="34" charset="0"/>
              </a:rPr>
              <a:t>Hukkanen</a:t>
            </a:r>
            <a:r>
              <a:rPr lang="fr-FR" sz="1200" i="1" dirty="0">
                <a:solidFill>
                  <a:srgbClr val="002060"/>
                </a:solidFill>
                <a:latin typeface="Bahnschrift" panose="020B0502040204020203" pitchFamily="34" charset="0"/>
              </a:rPr>
              <a:t> et al.,</a:t>
            </a:r>
            <a:r>
              <a:rPr lang="en-US" sz="1200" i="1" dirty="0">
                <a:solidFill>
                  <a:srgbClr val="002060"/>
                </a:solidFill>
                <a:latin typeface="Bahnschrift" panose="020B0502040204020203" pitchFamily="34" charset="0"/>
              </a:rPr>
              <a:t> PRC 108, 064315 (2023)</a:t>
            </a:r>
          </a:p>
          <a:p>
            <a:r>
              <a:rPr lang="fr-FR" sz="1200" i="1" dirty="0">
                <a:solidFill>
                  <a:srgbClr val="002060"/>
                </a:solidFill>
                <a:latin typeface="Bahnschrift" panose="020B0502040204020203" pitchFamily="34" charset="0"/>
              </a:rPr>
              <a:t>M. </a:t>
            </a:r>
            <a:r>
              <a:rPr lang="fr-FR" sz="1200" i="1" dirty="0" err="1">
                <a:solidFill>
                  <a:srgbClr val="002060"/>
                </a:solidFill>
                <a:latin typeface="Bahnschrift" panose="020B0502040204020203" pitchFamily="34" charset="0"/>
              </a:rPr>
              <a:t>Hukkanen</a:t>
            </a:r>
            <a:r>
              <a:rPr lang="fr-FR" sz="1200" i="1" dirty="0">
                <a:solidFill>
                  <a:srgbClr val="002060"/>
                </a:solidFill>
                <a:latin typeface="Bahnschrift" panose="020B0502040204020203" pitchFamily="34" charset="0"/>
              </a:rPr>
              <a:t> et al., PLB 856, 138916 (2024</a:t>
            </a:r>
            <a:r>
              <a:rPr lang="fr-FR" sz="1400" i="1" dirty="0">
                <a:solidFill>
                  <a:srgbClr val="002060"/>
                </a:solidFill>
                <a:latin typeface="Bahnschrift" panose="020B0502040204020203" pitchFamily="34" charset="0"/>
              </a:rPr>
              <a:t>)</a:t>
            </a:r>
            <a:endParaRPr lang="en-US" sz="1400" i="1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7E7DD4D-7AF9-4FF6-9FB2-6403281940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8973" y="1128456"/>
            <a:ext cx="1268586" cy="103756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956D17E-3A70-4FD8-A8AC-784762D24AEA}"/>
              </a:ext>
            </a:extLst>
          </p:cNvPr>
          <p:cNvSpPr txBox="1"/>
          <p:nvPr/>
        </p:nvSpPr>
        <p:spPr>
          <a:xfrm>
            <a:off x="6604101" y="1163473"/>
            <a:ext cx="6239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112</a:t>
            </a:r>
            <a:r>
              <a:rPr lang="fr-FR" sz="1400" dirty="0">
                <a:solidFill>
                  <a:srgbClr val="002060"/>
                </a:solidFill>
                <a:latin typeface="Bahnschrift" panose="020B0502040204020203" pitchFamily="34" charset="0"/>
              </a:rPr>
              <a:t>Rh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3293AB3-ACDD-4ADD-AE17-93F4D35465B4}"/>
              </a:ext>
            </a:extLst>
          </p:cNvPr>
          <p:cNvGrpSpPr/>
          <p:nvPr/>
        </p:nvGrpSpPr>
        <p:grpSpPr>
          <a:xfrm>
            <a:off x="8260566" y="561962"/>
            <a:ext cx="3525034" cy="4000874"/>
            <a:chOff x="4226951" y="152400"/>
            <a:chExt cx="4294242" cy="5120725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FDDDDB9-8750-441F-891D-0770D25457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530" t="71539"/>
            <a:stretch/>
          </p:blipFill>
          <p:spPr>
            <a:xfrm>
              <a:off x="4226951" y="3321232"/>
              <a:ext cx="4294242" cy="1951893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71659412-899D-4508-8BE6-0F6B2A4ED6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530" b="53232"/>
            <a:stretch/>
          </p:blipFill>
          <p:spPr>
            <a:xfrm>
              <a:off x="4226951" y="152400"/>
              <a:ext cx="4294242" cy="3207374"/>
            </a:xfrm>
            <a:prstGeom prst="rect">
              <a:avLst/>
            </a:prstGeom>
          </p:spPr>
        </p:pic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EEBF240B-D97F-49E5-9FCF-F98ACEC01F4E}"/>
              </a:ext>
            </a:extLst>
          </p:cNvPr>
          <p:cNvSpPr txBox="1"/>
          <p:nvPr/>
        </p:nvSpPr>
        <p:spPr>
          <a:xfrm>
            <a:off x="5224737" y="659216"/>
            <a:ext cx="623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Rh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755878D-B48C-457B-B43F-BB58BE049D8F}"/>
              </a:ext>
            </a:extLst>
          </p:cNvPr>
          <p:cNvSpPr txBox="1"/>
          <p:nvPr/>
        </p:nvSpPr>
        <p:spPr>
          <a:xfrm>
            <a:off x="4947770" y="1534798"/>
            <a:ext cx="623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Ru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D47EF64-306B-407C-BE5A-D0D7623FCEFE}"/>
              </a:ext>
            </a:extLst>
          </p:cNvPr>
          <p:cNvSpPr txBox="1"/>
          <p:nvPr/>
        </p:nvSpPr>
        <p:spPr>
          <a:xfrm>
            <a:off x="8925321" y="704110"/>
            <a:ext cx="623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Zr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10AD182D-11E9-4465-BCB8-7C41145B2D1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11" t="12392"/>
          <a:stretch/>
        </p:blipFill>
        <p:spPr>
          <a:xfrm>
            <a:off x="8815531" y="2357438"/>
            <a:ext cx="1103437" cy="106354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22C7E1B6-7C17-4096-B3D8-76221A822506}"/>
              </a:ext>
            </a:extLst>
          </p:cNvPr>
          <p:cNvSpPr txBox="1"/>
          <p:nvPr/>
        </p:nvSpPr>
        <p:spPr>
          <a:xfrm>
            <a:off x="8787133" y="2409406"/>
            <a:ext cx="6239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106</a:t>
            </a:r>
            <a:r>
              <a:rPr lang="fr-FR" sz="1400" dirty="0">
                <a:solidFill>
                  <a:srgbClr val="002060"/>
                </a:solidFill>
                <a:latin typeface="Bahnschrift" panose="020B0502040204020203" pitchFamily="34" charset="0"/>
              </a:rPr>
              <a:t>Zr</a:t>
            </a:r>
          </a:p>
        </p:txBody>
      </p:sp>
    </p:spTree>
    <p:extLst>
      <p:ext uri="{BB962C8B-B14F-4D97-AF65-F5344CB8AC3E}">
        <p14:creationId xmlns:p14="http://schemas.microsoft.com/office/powerpoint/2010/main" val="1163934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que 7">
            <a:extLst>
              <a:ext uri="{FF2B5EF4-FFF2-40B4-BE49-F238E27FC236}">
                <a16:creationId xmlns:a16="http://schemas.microsoft.com/office/drawing/2014/main" id="{F8C67C84-53DC-4BF4-A76F-1D6BF364BB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792" t="10635" r="8250" b="9512"/>
          <a:stretch/>
        </p:blipFill>
        <p:spPr>
          <a:xfrm>
            <a:off x="1601733" y="828499"/>
            <a:ext cx="8868965" cy="583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43D4C53-730B-413A-959C-4F4BCDD793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54" y="-152513"/>
            <a:ext cx="2028529" cy="1309430"/>
          </a:xfrm>
          <a:prstGeom prst="rect">
            <a:avLst/>
          </a:prstGeom>
          <a:noFill/>
          <a:effectLst>
            <a:outerShdw blurRad="190500" dir="9300000" sx="108000" sy="108000" algn="ctr" rotWithShape="0">
              <a:schemeClr val="bg1"/>
            </a:outerShdw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0900DDF-130B-4D9F-96EC-B086ABE15615}"/>
              </a:ext>
            </a:extLst>
          </p:cNvPr>
          <p:cNvSpPr txBox="1"/>
          <p:nvPr/>
        </p:nvSpPr>
        <p:spPr>
          <a:xfrm>
            <a:off x="-1" y="6684994"/>
            <a:ext cx="12192000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Pauline Ascher – RESANET Meeting – 3-7 </a:t>
            </a:r>
            <a:r>
              <a:rPr lang="fr-FR" sz="1200" dirty="0" err="1">
                <a:solidFill>
                  <a:schemeClr val="bg1"/>
                </a:solidFill>
                <a:latin typeface="Bahnschrift" panose="020B0502040204020203" pitchFamily="34" charset="0"/>
              </a:rPr>
              <a:t>November</a:t>
            </a:r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 2025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A19FAF1-9C78-44AF-8B3B-30267E76B300}"/>
              </a:ext>
            </a:extLst>
          </p:cNvPr>
          <p:cNvSpPr txBox="1"/>
          <p:nvPr/>
        </p:nvSpPr>
        <p:spPr>
          <a:xfrm>
            <a:off x="0" y="33096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2060"/>
                </a:solidFill>
                <a:latin typeface="Bahnschrift" panose="020B0502040204020203" pitchFamily="34" charset="0"/>
              </a:rPr>
              <a:t>RECENT « FRENCH » HIGHLIGHTS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F4C66FA-ECD5-4CD5-AA09-29C6BD5D1819}"/>
              </a:ext>
            </a:extLst>
          </p:cNvPr>
          <p:cNvSpPr/>
          <p:nvPr/>
        </p:nvSpPr>
        <p:spPr>
          <a:xfrm>
            <a:off x="4442199" y="4592402"/>
            <a:ext cx="365760" cy="119471"/>
          </a:xfrm>
          <a:prstGeom prst="ellipse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7728F7A-8851-461A-84E8-7EF88243AB22}"/>
              </a:ext>
            </a:extLst>
          </p:cNvPr>
          <p:cNvSpPr/>
          <p:nvPr/>
        </p:nvSpPr>
        <p:spPr>
          <a:xfrm rot="20374390">
            <a:off x="6108520" y="3441924"/>
            <a:ext cx="982284" cy="388191"/>
          </a:xfrm>
          <a:prstGeom prst="ellipse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3467893-93B3-4D64-B767-86ECAB2B1EC4}"/>
              </a:ext>
            </a:extLst>
          </p:cNvPr>
          <p:cNvSpPr/>
          <p:nvPr/>
        </p:nvSpPr>
        <p:spPr>
          <a:xfrm rot="20374390">
            <a:off x="5049591" y="4366633"/>
            <a:ext cx="178318" cy="159340"/>
          </a:xfrm>
          <a:prstGeom prst="ellipse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1FDA704-4E01-40E7-BB96-DAD2A7D596DB}"/>
              </a:ext>
            </a:extLst>
          </p:cNvPr>
          <p:cNvSpPr/>
          <p:nvPr/>
        </p:nvSpPr>
        <p:spPr>
          <a:xfrm>
            <a:off x="7165085" y="3318645"/>
            <a:ext cx="3680870" cy="1046440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Y-Rh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region</a:t>
            </a:r>
            <a:endParaRPr lang="fr-FR" sz="14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r>
              <a:rPr lang="fr-FR" sz="1400" i="1" dirty="0">
                <a:solidFill>
                  <a:srgbClr val="002060"/>
                </a:solidFill>
                <a:latin typeface="Bahnschrift" panose="020B0502040204020203" pitchFamily="34" charset="0"/>
              </a:rPr>
              <a:t>M. </a:t>
            </a:r>
            <a:r>
              <a:rPr lang="fr-FR" sz="1400" i="1" dirty="0" err="1">
                <a:solidFill>
                  <a:srgbClr val="002060"/>
                </a:solidFill>
                <a:latin typeface="Bahnschrift" panose="020B0502040204020203" pitchFamily="34" charset="0"/>
              </a:rPr>
              <a:t>Hukkanen</a:t>
            </a:r>
            <a:r>
              <a:rPr lang="fr-FR" sz="1400" i="1" dirty="0">
                <a:solidFill>
                  <a:srgbClr val="002060"/>
                </a:solidFill>
                <a:latin typeface="Bahnschrift" panose="020B0502040204020203" pitchFamily="34" charset="0"/>
              </a:rPr>
              <a:t> et al., </a:t>
            </a:r>
            <a:r>
              <a:rPr lang="en-US" sz="1400" i="1" dirty="0">
                <a:solidFill>
                  <a:srgbClr val="002060"/>
                </a:solidFill>
                <a:latin typeface="Bahnschrift" panose="020B0502040204020203" pitchFamily="34" charset="0"/>
              </a:rPr>
              <a:t>PRC 107, 014306 (2023)</a:t>
            </a:r>
          </a:p>
          <a:p>
            <a:r>
              <a:rPr lang="fr-FR" sz="1400" i="1" dirty="0">
                <a:solidFill>
                  <a:srgbClr val="002060"/>
                </a:solidFill>
                <a:latin typeface="Bahnschrift" panose="020B0502040204020203" pitchFamily="34" charset="0"/>
              </a:rPr>
              <a:t>M. </a:t>
            </a:r>
            <a:r>
              <a:rPr lang="fr-FR" sz="1400" i="1" dirty="0" err="1">
                <a:solidFill>
                  <a:srgbClr val="002060"/>
                </a:solidFill>
                <a:latin typeface="Bahnschrift" panose="020B0502040204020203" pitchFamily="34" charset="0"/>
              </a:rPr>
              <a:t>Hukkanen</a:t>
            </a:r>
            <a:r>
              <a:rPr lang="fr-FR" sz="1400" i="1" dirty="0">
                <a:solidFill>
                  <a:srgbClr val="002060"/>
                </a:solidFill>
                <a:latin typeface="Bahnschrift" panose="020B0502040204020203" pitchFamily="34" charset="0"/>
              </a:rPr>
              <a:t> et al.,</a:t>
            </a:r>
            <a:r>
              <a:rPr lang="en-US" sz="1400" i="1" dirty="0">
                <a:solidFill>
                  <a:srgbClr val="002060"/>
                </a:solidFill>
                <a:latin typeface="Bahnschrift" panose="020B0502040204020203" pitchFamily="34" charset="0"/>
              </a:rPr>
              <a:t> PRC 108, 064315 (2023)</a:t>
            </a:r>
            <a:endParaRPr lang="fr-FR" sz="1400" i="1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r>
              <a:rPr lang="fr-FR" sz="1400" i="1" dirty="0">
                <a:solidFill>
                  <a:srgbClr val="002060"/>
                </a:solidFill>
                <a:latin typeface="Bahnschrift" panose="020B0502040204020203" pitchFamily="34" charset="0"/>
              </a:rPr>
              <a:t>M. </a:t>
            </a:r>
            <a:r>
              <a:rPr lang="fr-FR" sz="1400" i="1" dirty="0" err="1">
                <a:solidFill>
                  <a:srgbClr val="002060"/>
                </a:solidFill>
                <a:latin typeface="Bahnschrift" panose="020B0502040204020203" pitchFamily="34" charset="0"/>
              </a:rPr>
              <a:t>Hukkanen</a:t>
            </a:r>
            <a:r>
              <a:rPr lang="fr-FR" sz="1400" i="1" dirty="0">
                <a:solidFill>
                  <a:srgbClr val="002060"/>
                </a:solidFill>
                <a:latin typeface="Bahnschrift" panose="020B0502040204020203" pitchFamily="34" charset="0"/>
              </a:rPr>
              <a:t> et al., PLB 856, 138916 (2024)</a:t>
            </a:r>
            <a:endParaRPr lang="en-US" sz="1400" i="1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ABD4AE-6757-453F-8DE4-744F78F549FF}"/>
              </a:ext>
            </a:extLst>
          </p:cNvPr>
          <p:cNvSpPr/>
          <p:nvPr/>
        </p:nvSpPr>
        <p:spPr>
          <a:xfrm>
            <a:off x="4743069" y="4833100"/>
            <a:ext cx="2810520" cy="58477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fr-FR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68-70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Co</a:t>
            </a:r>
            <a:endParaRPr lang="fr-FR" sz="14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r>
              <a:rPr lang="fr-FR" sz="1400" i="1" dirty="0">
                <a:solidFill>
                  <a:srgbClr val="002060"/>
                </a:solidFill>
                <a:latin typeface="Bahnschrift" panose="020B0502040204020203" pitchFamily="34" charset="0"/>
              </a:rPr>
              <a:t>M. </a:t>
            </a:r>
            <a:r>
              <a:rPr lang="fr-FR" sz="1400" i="1" dirty="0" err="1">
                <a:solidFill>
                  <a:srgbClr val="002060"/>
                </a:solidFill>
                <a:latin typeface="Bahnschrift" panose="020B0502040204020203" pitchFamily="34" charset="0"/>
              </a:rPr>
              <a:t>Flayol</a:t>
            </a:r>
            <a:r>
              <a:rPr lang="fr-FR" sz="1400" i="1" dirty="0">
                <a:solidFill>
                  <a:srgbClr val="002060"/>
                </a:solidFill>
                <a:latin typeface="Bahnschrift" panose="020B0502040204020203" pitchFamily="34" charset="0"/>
              </a:rPr>
              <a:t> et al., in </a:t>
            </a:r>
            <a:r>
              <a:rPr lang="fr-FR" sz="1400" i="1" dirty="0" err="1">
                <a:solidFill>
                  <a:srgbClr val="002060"/>
                </a:solidFill>
                <a:latin typeface="Bahnschrift" panose="020B0502040204020203" pitchFamily="34" charset="0"/>
              </a:rPr>
              <a:t>preparation</a:t>
            </a:r>
            <a:endParaRPr lang="en-US" sz="1400" i="1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A09EB3D-C79A-4D38-A279-00E8104A91A0}"/>
              </a:ext>
            </a:extLst>
          </p:cNvPr>
          <p:cNvSpPr txBox="1"/>
          <p:nvPr/>
        </p:nvSpPr>
        <p:spPr>
          <a:xfrm>
            <a:off x="5638448" y="4445247"/>
            <a:ext cx="3503116" cy="5847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863D">
                <a:alpha val="74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79m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Zn</a:t>
            </a:r>
          </a:p>
          <a:p>
            <a:r>
              <a:rPr lang="fr-FR" sz="1400" i="1" dirty="0">
                <a:solidFill>
                  <a:srgbClr val="002060"/>
                </a:solidFill>
                <a:latin typeface="Bahnschrift" panose="020B0502040204020203" pitchFamily="34" charset="0"/>
              </a:rPr>
              <a:t>L. Nies et al., PRL 131, 222503 (2023</a:t>
            </a:r>
            <a:r>
              <a:rPr lang="fr-FR" sz="1400" i="1" dirty="0">
                <a:solidFill>
                  <a:srgbClr val="00B050"/>
                </a:solidFill>
              </a:rPr>
              <a:t>)</a:t>
            </a:r>
            <a:endParaRPr lang="fr-FR" sz="1400" i="1" dirty="0">
              <a:solidFill>
                <a:srgbClr val="00B050"/>
              </a:solidFill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4BA75D-36D9-4691-A537-D17F29A20F17}"/>
              </a:ext>
            </a:extLst>
          </p:cNvPr>
          <p:cNvSpPr/>
          <p:nvPr/>
        </p:nvSpPr>
        <p:spPr>
          <a:xfrm>
            <a:off x="6175070" y="4037215"/>
            <a:ext cx="35031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aseline="30000" dirty="0">
                <a:solidFill>
                  <a:srgbClr val="00863D"/>
                </a:solidFill>
                <a:latin typeface="Bahnschrift" panose="020B0502040204020203" pitchFamily="34" charset="0"/>
              </a:rPr>
              <a:t>96-98</a:t>
            </a:r>
            <a:r>
              <a:rPr lang="fr-FR" dirty="0">
                <a:solidFill>
                  <a:srgbClr val="00863D"/>
                </a:solidFill>
                <a:latin typeface="Bahnschrift" panose="020B0502040204020203" pitchFamily="34" charset="0"/>
              </a:rPr>
              <a:t>Kr</a:t>
            </a:r>
          </a:p>
          <a:p>
            <a:r>
              <a:rPr lang="fr-FR" sz="1400" i="1" dirty="0">
                <a:solidFill>
                  <a:srgbClr val="00863D"/>
                </a:solidFill>
                <a:latin typeface="Bahnschrift" panose="020B0502040204020203" pitchFamily="34" charset="0"/>
              </a:rPr>
              <a:t>D. </a:t>
            </a:r>
            <a:r>
              <a:rPr lang="fr-FR" sz="1400" i="1" dirty="0" err="1">
                <a:solidFill>
                  <a:srgbClr val="00863D"/>
                </a:solidFill>
                <a:latin typeface="Bahnschrift" panose="020B0502040204020203" pitchFamily="34" charset="0"/>
              </a:rPr>
              <a:t>Lunney</a:t>
            </a:r>
            <a:r>
              <a:rPr lang="fr-FR" sz="1400" i="1" dirty="0">
                <a:solidFill>
                  <a:srgbClr val="00863D"/>
                </a:solidFill>
                <a:latin typeface="Bahnschrift" panose="020B0502040204020203" pitchFamily="34" charset="0"/>
              </a:rPr>
              <a:t> et al., PRC </a:t>
            </a:r>
            <a:r>
              <a:rPr lang="fr-FR" sz="1400" b="1" i="1" dirty="0">
                <a:solidFill>
                  <a:srgbClr val="00863D"/>
                </a:solidFill>
                <a:latin typeface="Bahnschrift" panose="020B0502040204020203" pitchFamily="34" charset="0"/>
              </a:rPr>
              <a:t>112</a:t>
            </a:r>
            <a:r>
              <a:rPr lang="fr-FR" sz="1400" i="1" dirty="0">
                <a:solidFill>
                  <a:srgbClr val="00863D"/>
                </a:solidFill>
                <a:latin typeface="Bahnschrift" panose="020B0502040204020203" pitchFamily="34" charset="0"/>
              </a:rPr>
              <a:t>, 034307 (2025)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372665A-9470-445A-BD80-BE1D853287AC}"/>
              </a:ext>
            </a:extLst>
          </p:cNvPr>
          <p:cNvSpPr/>
          <p:nvPr/>
        </p:nvSpPr>
        <p:spPr>
          <a:xfrm>
            <a:off x="5782569" y="3987353"/>
            <a:ext cx="234362" cy="132527"/>
          </a:xfrm>
          <a:prstGeom prst="ellipse">
            <a:avLst/>
          </a:prstGeom>
          <a:noFill/>
          <a:ln w="25400">
            <a:solidFill>
              <a:srgbClr val="0086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68B7C2B-8659-4158-A170-2C39A63E9511}"/>
              </a:ext>
            </a:extLst>
          </p:cNvPr>
          <p:cNvSpPr/>
          <p:nvPr/>
        </p:nvSpPr>
        <p:spPr>
          <a:xfrm>
            <a:off x="3514992" y="1897515"/>
            <a:ext cx="3044141" cy="1015663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r>
              <a:rPr lang="fr-FR" baseline="30000" dirty="0">
                <a:solidFill>
                  <a:srgbClr val="00863D"/>
                </a:solidFill>
                <a:latin typeface="Bahnschrift" panose="020B0502040204020203" pitchFamily="34" charset="0"/>
              </a:rPr>
              <a:t>103</a:t>
            </a:r>
            <a:r>
              <a:rPr lang="fr-FR" dirty="0">
                <a:solidFill>
                  <a:srgbClr val="00863D"/>
                </a:solidFill>
                <a:latin typeface="Bahnschrift" panose="020B0502040204020203" pitchFamily="34" charset="0"/>
              </a:rPr>
              <a:t>Sn, </a:t>
            </a:r>
            <a:r>
              <a:rPr lang="fr-FR" baseline="30000" dirty="0">
                <a:solidFill>
                  <a:srgbClr val="00863D"/>
                </a:solidFill>
                <a:latin typeface="Bahnschrift" panose="020B0502040204020203" pitchFamily="34" charset="0"/>
              </a:rPr>
              <a:t>99-101</a:t>
            </a:r>
            <a:r>
              <a:rPr lang="fr-FR" dirty="0">
                <a:solidFill>
                  <a:srgbClr val="00863D"/>
                </a:solidFill>
                <a:latin typeface="Bahnschrift" panose="020B0502040204020203" pitchFamily="34" charset="0"/>
              </a:rPr>
              <a:t>In,</a:t>
            </a:r>
            <a:r>
              <a:rPr lang="fr-FR" baseline="30000" dirty="0">
                <a:solidFill>
                  <a:srgbClr val="00863D"/>
                </a:solidFill>
                <a:latin typeface="Bahnschrift" panose="020B0502040204020203" pitchFamily="34" charset="0"/>
              </a:rPr>
              <a:t>97,98</a:t>
            </a:r>
            <a:r>
              <a:rPr lang="fr-FR" dirty="0">
                <a:solidFill>
                  <a:srgbClr val="00863D"/>
                </a:solidFill>
                <a:latin typeface="Bahnschrift" panose="020B0502040204020203" pitchFamily="34" charset="0"/>
              </a:rPr>
              <a:t>Cd</a:t>
            </a:r>
          </a:p>
          <a:p>
            <a:r>
              <a:rPr lang="fr-FR" sz="1400" i="1" dirty="0">
                <a:solidFill>
                  <a:srgbClr val="00863D"/>
                </a:solidFill>
                <a:latin typeface="Bahnschrift" panose="020B0502040204020203" pitchFamily="34" charset="0"/>
              </a:rPr>
              <a:t>L. Nies et al., PRC 111, 014315 (2025)</a:t>
            </a:r>
          </a:p>
          <a:p>
            <a:r>
              <a:rPr lang="en-US" sz="1400" i="1" dirty="0">
                <a:solidFill>
                  <a:srgbClr val="00863D"/>
                </a:solidFill>
                <a:latin typeface="Bahnschrift" panose="020B0502040204020203" pitchFamily="34" charset="0"/>
              </a:rPr>
              <a:t>L. </a:t>
            </a:r>
            <a:r>
              <a:rPr lang="en-US" sz="1400" i="1" dirty="0" err="1">
                <a:solidFill>
                  <a:srgbClr val="00863D"/>
                </a:solidFill>
                <a:latin typeface="Bahnschrift" panose="020B0502040204020203" pitchFamily="34" charset="0"/>
              </a:rPr>
              <a:t>Nies</a:t>
            </a:r>
            <a:r>
              <a:rPr lang="en-US" sz="1400" i="1" dirty="0">
                <a:solidFill>
                  <a:srgbClr val="00863D"/>
                </a:solidFill>
                <a:latin typeface="Bahnschrift" panose="020B0502040204020203" pitchFamily="34" charset="0"/>
              </a:rPr>
              <a:t> et al., PRL 131, 022502 (2023)</a:t>
            </a:r>
          </a:p>
          <a:p>
            <a:r>
              <a:rPr lang="en-US" sz="1400" i="1" dirty="0">
                <a:solidFill>
                  <a:srgbClr val="00863D"/>
                </a:solidFill>
                <a:latin typeface="Bahnschrift" panose="020B0502040204020203" pitchFamily="34" charset="0"/>
              </a:rPr>
              <a:t>M. </a:t>
            </a:r>
            <a:r>
              <a:rPr lang="en-US" sz="1400" i="1" dirty="0" err="1">
                <a:solidFill>
                  <a:srgbClr val="00863D"/>
                </a:solidFill>
                <a:latin typeface="Bahnschrift" panose="020B0502040204020203" pitchFamily="34" charset="0"/>
              </a:rPr>
              <a:t>Benhatchi</a:t>
            </a:r>
            <a:r>
              <a:rPr lang="en-US" sz="1400" i="1" dirty="0">
                <a:solidFill>
                  <a:srgbClr val="00863D"/>
                </a:solidFill>
                <a:latin typeface="Bahnschrift" panose="020B0502040204020203" pitchFamily="34" charset="0"/>
              </a:rPr>
              <a:t>, in preparation</a:t>
            </a:r>
            <a:endParaRPr lang="fr-FR" sz="1400" i="1" dirty="0">
              <a:solidFill>
                <a:srgbClr val="00863D"/>
              </a:solidFill>
              <a:latin typeface="Bahnschrift" panose="020B0502040204020203" pitchFamily="34" charset="0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91E0D80-10C4-4A80-80A2-4487C458BBBD}"/>
              </a:ext>
            </a:extLst>
          </p:cNvPr>
          <p:cNvSpPr/>
          <p:nvPr/>
        </p:nvSpPr>
        <p:spPr>
          <a:xfrm rot="21348182">
            <a:off x="5151323" y="3074937"/>
            <a:ext cx="536647" cy="250154"/>
          </a:xfrm>
          <a:prstGeom prst="ellipse">
            <a:avLst/>
          </a:prstGeom>
          <a:noFill/>
          <a:ln w="25400">
            <a:solidFill>
              <a:srgbClr val="0086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863D"/>
              </a:solidFill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8228CA9E-CF10-49B3-AC61-CBE8C522C7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46" y="1630507"/>
            <a:ext cx="2811302" cy="188786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B57B6E9-763C-4BF7-A519-EC5867A2D246}"/>
              </a:ext>
            </a:extLst>
          </p:cNvPr>
          <p:cNvSpPr/>
          <p:nvPr/>
        </p:nvSpPr>
        <p:spPr>
          <a:xfrm>
            <a:off x="35874" y="1000400"/>
            <a:ext cx="3829724" cy="553998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rgbClr val="00863D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rgbClr val="00863D"/>
                </a:solidFill>
                <a:latin typeface="Bahnschrift" panose="020B0502040204020203" pitchFamily="34" charset="0"/>
              </a:rPr>
              <a:t>ISOLTRAP @ISOLDE/CERN </a:t>
            </a:r>
          </a:p>
          <a:p>
            <a:pPr algn="ctr"/>
            <a:r>
              <a:rPr lang="fr-FR" sz="1400" dirty="0">
                <a:solidFill>
                  <a:srgbClr val="00863D"/>
                </a:solidFill>
                <a:latin typeface="Bahnschrift" panose="020B0502040204020203" pitchFamily="34" charset="0"/>
              </a:rPr>
              <a:t>(D. </a:t>
            </a:r>
            <a:r>
              <a:rPr lang="fr-FR" sz="1400" dirty="0" err="1">
                <a:solidFill>
                  <a:srgbClr val="00863D"/>
                </a:solidFill>
                <a:latin typeface="Bahnschrift" panose="020B0502040204020203" pitchFamily="34" charset="0"/>
              </a:rPr>
              <a:t>Lunney</a:t>
            </a:r>
            <a:r>
              <a:rPr lang="fr-FR" sz="1400" dirty="0">
                <a:solidFill>
                  <a:srgbClr val="00863D"/>
                </a:solidFill>
                <a:latin typeface="Bahnschrift" panose="020B0502040204020203" pitchFamily="34" charset="0"/>
              </a:rPr>
              <a:t>, S. </a:t>
            </a:r>
            <a:r>
              <a:rPr lang="fr-FR" sz="1400" dirty="0" err="1">
                <a:solidFill>
                  <a:srgbClr val="00863D"/>
                </a:solidFill>
                <a:latin typeface="Bahnschrift" panose="020B0502040204020203" pitchFamily="34" charset="0"/>
              </a:rPr>
              <a:t>Naimi</a:t>
            </a:r>
            <a:r>
              <a:rPr lang="fr-FR" sz="1400" dirty="0">
                <a:solidFill>
                  <a:srgbClr val="00863D"/>
                </a:solidFill>
                <a:latin typeface="Bahnschrift" panose="020B0502040204020203" pitchFamily="34" charset="0"/>
              </a:rPr>
              <a:t>, M. </a:t>
            </a:r>
            <a:r>
              <a:rPr lang="fr-FR" sz="1400" dirty="0" err="1">
                <a:solidFill>
                  <a:srgbClr val="00863D"/>
                </a:solidFill>
                <a:latin typeface="Bahnschrift" panose="020B0502040204020203" pitchFamily="34" charset="0"/>
              </a:rPr>
              <a:t>Benhatchi</a:t>
            </a:r>
            <a:r>
              <a:rPr lang="fr-FR" sz="1400" dirty="0">
                <a:solidFill>
                  <a:srgbClr val="00863D"/>
                </a:solidFill>
                <a:latin typeface="Bahnschrift" panose="020B0502040204020203" pitchFamily="34" charset="0"/>
              </a:rPr>
              <a:t>, V. </a:t>
            </a:r>
            <a:r>
              <a:rPr lang="fr-FR" sz="1400" dirty="0" err="1">
                <a:solidFill>
                  <a:srgbClr val="00863D"/>
                </a:solidFill>
                <a:latin typeface="Bahnschrift" panose="020B0502040204020203" pitchFamily="34" charset="0"/>
              </a:rPr>
              <a:t>Manea</a:t>
            </a:r>
            <a:r>
              <a:rPr lang="fr-FR" sz="1400" dirty="0">
                <a:solidFill>
                  <a:srgbClr val="00863D"/>
                </a:solidFill>
                <a:latin typeface="Bahnschrift" panose="020B0502040204020203" pitchFamily="34" charset="0"/>
              </a:rPr>
              <a:t>)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578BE45A-CE9E-402D-A838-D2BDDAB33D3F}"/>
              </a:ext>
            </a:extLst>
          </p:cNvPr>
          <p:cNvSpPr/>
          <p:nvPr/>
        </p:nvSpPr>
        <p:spPr>
          <a:xfrm>
            <a:off x="3721176" y="5118954"/>
            <a:ext cx="205754" cy="223260"/>
          </a:xfrm>
          <a:prstGeom prst="ellipse">
            <a:avLst/>
          </a:prstGeom>
          <a:noFill/>
          <a:ln w="25400">
            <a:solidFill>
              <a:srgbClr val="0086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863D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6FA3623-A49C-4F59-B25F-95326CFADC7C}"/>
              </a:ext>
            </a:extLst>
          </p:cNvPr>
          <p:cNvSpPr txBox="1"/>
          <p:nvPr/>
        </p:nvSpPr>
        <p:spPr>
          <a:xfrm>
            <a:off x="3917088" y="5390475"/>
            <a:ext cx="2547478" cy="58477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aseline="30000" dirty="0">
                <a:solidFill>
                  <a:srgbClr val="00863D"/>
                </a:solidFill>
                <a:latin typeface="Bahnschrift" panose="020B0502040204020203" pitchFamily="34" charset="0"/>
              </a:rPr>
              <a:t>49</a:t>
            </a:r>
            <a:r>
              <a:rPr lang="fr-FR" dirty="0">
                <a:solidFill>
                  <a:srgbClr val="00863D"/>
                </a:solidFill>
                <a:latin typeface="Bahnschrift" panose="020B0502040204020203" pitchFamily="34" charset="0"/>
              </a:rPr>
              <a:t>Ar</a:t>
            </a:r>
          </a:p>
          <a:p>
            <a:r>
              <a:rPr lang="fr-FR" sz="1400" i="1" dirty="0">
                <a:solidFill>
                  <a:srgbClr val="00863D"/>
                </a:solidFill>
                <a:latin typeface="Bahnschrift" panose="020B0502040204020203" pitchFamily="34" charset="0"/>
              </a:rPr>
              <a:t>M. </a:t>
            </a:r>
            <a:r>
              <a:rPr lang="fr-FR" sz="1400" i="1" dirty="0" err="1">
                <a:solidFill>
                  <a:srgbClr val="00863D"/>
                </a:solidFill>
                <a:latin typeface="Bahnschrift" panose="020B0502040204020203" pitchFamily="34" charset="0"/>
              </a:rPr>
              <a:t>Benhatchi</a:t>
            </a:r>
            <a:r>
              <a:rPr lang="fr-FR" sz="1400" i="1" dirty="0">
                <a:solidFill>
                  <a:srgbClr val="00863D"/>
                </a:solidFill>
                <a:latin typeface="Bahnschrift" panose="020B0502040204020203" pitchFamily="34" charset="0"/>
              </a:rPr>
              <a:t>, in </a:t>
            </a:r>
            <a:r>
              <a:rPr lang="fr-FR" sz="1400" i="1" dirty="0" err="1">
                <a:solidFill>
                  <a:srgbClr val="00863D"/>
                </a:solidFill>
                <a:latin typeface="Bahnschrift" panose="020B0502040204020203" pitchFamily="34" charset="0"/>
              </a:rPr>
              <a:t>preparation</a:t>
            </a:r>
            <a:endParaRPr lang="fr-FR" sz="1400" i="1" dirty="0">
              <a:solidFill>
                <a:srgbClr val="00863D"/>
              </a:solidFill>
              <a:latin typeface="Bahnschrift" panose="020B05020402040202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E6D3D35-7F2A-47A3-91ED-69A1FB6FFDAE}"/>
              </a:ext>
            </a:extLst>
          </p:cNvPr>
          <p:cNvSpPr/>
          <p:nvPr/>
        </p:nvSpPr>
        <p:spPr>
          <a:xfrm>
            <a:off x="9270439" y="582445"/>
            <a:ext cx="2810520" cy="584775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rgbClr val="002060"/>
            </a:outerShdw>
          </a:effectLst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JYFLTRAP @IGISOL</a:t>
            </a:r>
          </a:p>
          <a:p>
            <a:r>
              <a:rPr lang="fr-FR" sz="1400" dirty="0">
                <a:solidFill>
                  <a:srgbClr val="002060"/>
                </a:solidFill>
                <a:latin typeface="Bahnschrift" panose="020B0502040204020203" pitchFamily="34" charset="0"/>
              </a:rPr>
              <a:t>(P. Ascher, S. Grévy, M. </a:t>
            </a:r>
            <a:r>
              <a:rPr lang="fr-FR" sz="1400" dirty="0" err="1">
                <a:solidFill>
                  <a:srgbClr val="002060"/>
                </a:solidFill>
                <a:latin typeface="Bahnschrift" panose="020B0502040204020203" pitchFamily="34" charset="0"/>
              </a:rPr>
              <a:t>Gerbaux</a:t>
            </a:r>
            <a:r>
              <a:rPr lang="fr-FR" sz="1400" dirty="0">
                <a:solidFill>
                  <a:srgbClr val="002060"/>
                </a:solidFill>
                <a:latin typeface="Bahnschrift" panose="020B0502040204020203" pitchFamily="34" charset="0"/>
              </a:rPr>
              <a:t>)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8263B5F8-323D-4CAF-B5DA-FECE17C339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995" r="2455" b="12289"/>
          <a:stretch/>
        </p:blipFill>
        <p:spPr>
          <a:xfrm>
            <a:off x="9604471" y="1204121"/>
            <a:ext cx="1993683" cy="2318298"/>
          </a:xfrm>
          <a:prstGeom prst="rect">
            <a:avLst/>
          </a:prstGeom>
        </p:spPr>
      </p:pic>
      <p:pic>
        <p:nvPicPr>
          <p:cNvPr id="33" name="Picture 88" descr="A diagram of a machine&#10;&#10;AI-generated content may be incorrect.">
            <a:extLst>
              <a:ext uri="{FF2B5EF4-FFF2-40B4-BE49-F238E27FC236}">
                <a16:creationId xmlns:a16="http://schemas.microsoft.com/office/drawing/2014/main" id="{B9EA025C-C632-4F71-9438-866AF56D39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81" y="4286920"/>
            <a:ext cx="1882031" cy="238838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9D4BEC2-2374-455F-8194-1D7C5006958E}"/>
              </a:ext>
            </a:extLst>
          </p:cNvPr>
          <p:cNvSpPr/>
          <p:nvPr/>
        </p:nvSpPr>
        <p:spPr>
          <a:xfrm>
            <a:off x="82842" y="3760216"/>
            <a:ext cx="1882031" cy="553998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rgbClr val="C00000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rgbClr val="C00000"/>
                </a:solidFill>
                <a:latin typeface="Bahnschrift" panose="020B0502040204020203" pitchFamily="34" charset="0"/>
              </a:rPr>
              <a:t>TITAN @TRIUMF</a:t>
            </a:r>
          </a:p>
          <a:p>
            <a:pPr algn="ctr"/>
            <a:r>
              <a:rPr lang="fr-FR" sz="1400" dirty="0">
                <a:solidFill>
                  <a:srgbClr val="C00000"/>
                </a:solidFill>
                <a:latin typeface="Bahnschrift" panose="020B0502040204020203" pitchFamily="34" charset="0"/>
              </a:rPr>
              <a:t>(D. </a:t>
            </a:r>
            <a:r>
              <a:rPr lang="fr-FR" sz="1400" dirty="0" err="1">
                <a:solidFill>
                  <a:srgbClr val="C00000"/>
                </a:solidFill>
                <a:latin typeface="Bahnschrift" panose="020B0502040204020203" pitchFamily="34" charset="0"/>
              </a:rPr>
              <a:t>Lunney</a:t>
            </a:r>
            <a:r>
              <a:rPr lang="fr-FR" sz="1400" dirty="0">
                <a:solidFill>
                  <a:srgbClr val="C00000"/>
                </a:solidFill>
                <a:latin typeface="Bahnschrift" panose="020B0502040204020203" pitchFamily="34" charset="0"/>
              </a:rPr>
              <a:t>)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39EF81C5-B59A-497F-89D9-4F0E561B7134}"/>
              </a:ext>
            </a:extLst>
          </p:cNvPr>
          <p:cNvSpPr txBox="1"/>
          <p:nvPr/>
        </p:nvSpPr>
        <p:spPr>
          <a:xfrm>
            <a:off x="3204741" y="5935478"/>
            <a:ext cx="4348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aseline="30000" dirty="0">
                <a:solidFill>
                  <a:srgbClr val="C00000"/>
                </a:solidFill>
                <a:latin typeface="Bahnschrift" panose="020B0502040204020203" pitchFamily="34" charset="0"/>
              </a:rPr>
              <a:t>31-33</a:t>
            </a:r>
            <a:r>
              <a:rPr lang="fr-FR" dirty="0">
                <a:solidFill>
                  <a:srgbClr val="C00000"/>
                </a:solidFill>
                <a:latin typeface="Bahnschrift" panose="020B0502040204020203" pitchFamily="34" charset="0"/>
              </a:rPr>
              <a:t>Na, </a:t>
            </a:r>
            <a:r>
              <a:rPr lang="fr-FR" baseline="30000" dirty="0">
                <a:solidFill>
                  <a:srgbClr val="C00000"/>
                </a:solidFill>
                <a:latin typeface="Bahnschrift" panose="020B0502040204020203" pitchFamily="34" charset="0"/>
              </a:rPr>
              <a:t>31-35</a:t>
            </a:r>
            <a:r>
              <a:rPr lang="fr-FR" dirty="0">
                <a:solidFill>
                  <a:srgbClr val="C00000"/>
                </a:solidFill>
                <a:latin typeface="Bahnschrift" panose="020B0502040204020203" pitchFamily="34" charset="0"/>
              </a:rPr>
              <a:t>Mg</a:t>
            </a:r>
          </a:p>
          <a:p>
            <a:r>
              <a:rPr lang="fr-FR" sz="1400" i="1" dirty="0">
                <a:solidFill>
                  <a:srgbClr val="C00000"/>
                </a:solidFill>
                <a:latin typeface="Bahnschrift" panose="020B0502040204020203" pitchFamily="34" charset="0"/>
              </a:rPr>
              <a:t>E. M. </a:t>
            </a:r>
            <a:r>
              <a:rPr lang="fr-FR" sz="1400" i="1" dirty="0" err="1">
                <a:solidFill>
                  <a:srgbClr val="C00000"/>
                </a:solidFill>
                <a:latin typeface="Bahnschrift" panose="020B0502040204020203" pitchFamily="34" charset="0"/>
              </a:rPr>
              <a:t>Lkiardopoulou</a:t>
            </a:r>
            <a:r>
              <a:rPr lang="fr-FR" sz="1400" i="1" dirty="0">
                <a:solidFill>
                  <a:srgbClr val="C00000"/>
                </a:solidFill>
                <a:latin typeface="Bahnschrift" panose="020B0502040204020203" pitchFamily="34" charset="0"/>
              </a:rPr>
              <a:t> et al., PRL 134, 052503 (2025)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F6871DD7-20EC-4A04-8037-292DAD8CB953}"/>
              </a:ext>
            </a:extLst>
          </p:cNvPr>
          <p:cNvSpPr/>
          <p:nvPr/>
        </p:nvSpPr>
        <p:spPr>
          <a:xfrm>
            <a:off x="3145479" y="5660121"/>
            <a:ext cx="283732" cy="126979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C387878-BEE3-4FE9-951D-D505144E3D61}"/>
              </a:ext>
            </a:extLst>
          </p:cNvPr>
          <p:cNvSpPr txBox="1"/>
          <p:nvPr/>
        </p:nvSpPr>
        <p:spPr>
          <a:xfrm>
            <a:off x="7926628" y="5245792"/>
            <a:ext cx="39769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Bahnschrift" panose="020B0502040204020203" pitchFamily="34" charset="0"/>
              </a:rPr>
              <a:t>+ Collaborations </a:t>
            </a:r>
            <a:r>
              <a:rPr lang="fr-FR" sz="1600" dirty="0" err="1">
                <a:latin typeface="Bahnschrift" panose="020B0502040204020203" pitchFamily="34" charset="0"/>
              </a:rPr>
              <a:t>with</a:t>
            </a:r>
            <a:r>
              <a:rPr lang="fr-FR" sz="1600" dirty="0">
                <a:latin typeface="Bahnschrift" panose="020B0502040204020203" pitchFamily="34" charset="0"/>
              </a:rPr>
              <a:t> </a:t>
            </a:r>
            <a:r>
              <a:rPr lang="fr-FR" sz="1600" dirty="0" err="1">
                <a:latin typeface="Bahnschrift" panose="020B0502040204020203" pitchFamily="34" charset="0"/>
              </a:rPr>
              <a:t>theoreticians</a:t>
            </a:r>
            <a:r>
              <a:rPr lang="fr-FR" sz="1600" dirty="0">
                <a:latin typeface="Bahnschrift" panose="020B0502040204020203" pitchFamily="34" charset="0"/>
              </a:rPr>
              <a:t> </a:t>
            </a:r>
            <a:r>
              <a:rPr lang="fr-FR" sz="1600" dirty="0" err="1">
                <a:latin typeface="Bahnschrift" panose="020B0502040204020203" pitchFamily="34" charset="0"/>
              </a:rPr>
              <a:t>from</a:t>
            </a:r>
            <a:r>
              <a:rPr lang="fr-FR" sz="1600" dirty="0">
                <a:latin typeface="Bahnschrift" panose="020B0502040204020203" pitchFamily="34" charset="0"/>
              </a:rPr>
              <a:t> </a:t>
            </a:r>
            <a:r>
              <a:rPr lang="fr-FR" sz="1400" dirty="0">
                <a:latin typeface="Bahnschrift" panose="020B0502040204020203" pitchFamily="34" charset="0"/>
              </a:rPr>
              <a:t>CEA (T. </a:t>
            </a:r>
            <a:r>
              <a:rPr lang="fr-FR" sz="1400" dirty="0" err="1">
                <a:latin typeface="Bahnschrift" panose="020B0502040204020203" pitchFamily="34" charset="0"/>
              </a:rPr>
              <a:t>Duguet</a:t>
            </a:r>
            <a:r>
              <a:rPr lang="fr-FR" sz="1400" dirty="0">
                <a:latin typeface="Bahnschrift" panose="020B0502040204020203" pitchFamily="34" charset="0"/>
              </a:rPr>
              <a:t>, J.-P. Ebran, …)</a:t>
            </a:r>
          </a:p>
          <a:p>
            <a:r>
              <a:rPr lang="fr-FR" sz="1400" dirty="0">
                <a:latin typeface="Bahnschrift" panose="020B0502040204020203" pitchFamily="34" charset="0"/>
              </a:rPr>
              <a:t>IPHC (F. Nowacki, K. </a:t>
            </a:r>
            <a:r>
              <a:rPr lang="fr-FR" sz="1400" dirty="0" err="1">
                <a:latin typeface="Bahnschrift" panose="020B0502040204020203" pitchFamily="34" charset="0"/>
              </a:rPr>
              <a:t>Sieja</a:t>
            </a:r>
            <a:r>
              <a:rPr lang="fr-FR" sz="1400" dirty="0">
                <a:latin typeface="Bahnschrift" panose="020B0502040204020203" pitchFamily="34" charset="0"/>
              </a:rPr>
              <a:t>, D.D. Dao)</a:t>
            </a:r>
          </a:p>
          <a:p>
            <a:r>
              <a:rPr lang="fr-FR" sz="1400" dirty="0">
                <a:latin typeface="Bahnschrift" panose="020B0502040204020203" pitchFamily="34" charset="0"/>
              </a:rPr>
              <a:t>IP2I (M. Bender)</a:t>
            </a:r>
          </a:p>
        </p:txBody>
      </p:sp>
    </p:spTree>
    <p:extLst>
      <p:ext uri="{BB962C8B-B14F-4D97-AF65-F5344CB8AC3E}">
        <p14:creationId xmlns:p14="http://schemas.microsoft.com/office/powerpoint/2010/main" val="686924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EB9A4F90-1A40-47BB-98B2-F1B1C8F0C6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29"/>
          <a:stretch/>
        </p:blipFill>
        <p:spPr>
          <a:xfrm>
            <a:off x="565463" y="1096856"/>
            <a:ext cx="5801523" cy="339031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377F07D-DCE1-4283-9C98-5D04F0F725D2}"/>
              </a:ext>
            </a:extLst>
          </p:cNvPr>
          <p:cNvSpPr txBox="1"/>
          <p:nvPr/>
        </p:nvSpPr>
        <p:spPr>
          <a:xfrm>
            <a:off x="0" y="-1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2060"/>
                </a:solidFill>
                <a:latin typeface="Bahnschrift" panose="020B0502040204020203" pitchFamily="34" charset="0"/>
              </a:rPr>
              <a:t>N=40 REGION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9298B44-D5AA-406A-BD72-49922BF2066C}"/>
              </a:ext>
            </a:extLst>
          </p:cNvPr>
          <p:cNvSpPr txBox="1"/>
          <p:nvPr/>
        </p:nvSpPr>
        <p:spPr>
          <a:xfrm>
            <a:off x="4350468" y="4589804"/>
            <a:ext cx="816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  <a:latin typeface="Bahnschrift" panose="020B0502040204020203" pitchFamily="34" charset="0"/>
              </a:rPr>
              <a:t>g</a:t>
            </a:r>
            <a:r>
              <a:rPr lang="fr-FR" b="1" baseline="-25000" dirty="0">
                <a:solidFill>
                  <a:srgbClr val="002060"/>
                </a:solidFill>
                <a:latin typeface="Bahnschrift" panose="020B0502040204020203" pitchFamily="34" charset="0"/>
              </a:rPr>
              <a:t>9/2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762E6892-A737-4503-B6B7-39730E974D76}"/>
              </a:ext>
            </a:extLst>
          </p:cNvPr>
          <p:cNvCxnSpPr>
            <a:cxnSpLocks/>
          </p:cNvCxnSpPr>
          <p:nvPr/>
        </p:nvCxnSpPr>
        <p:spPr>
          <a:xfrm flipH="1">
            <a:off x="2678776" y="1017940"/>
            <a:ext cx="16010" cy="3434671"/>
          </a:xfrm>
          <a:prstGeom prst="line">
            <a:avLst/>
          </a:prstGeom>
          <a:ln w="317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B1B003D4-4675-4FAF-8041-8BE1D3B83FB1}"/>
              </a:ext>
            </a:extLst>
          </p:cNvPr>
          <p:cNvSpPr txBox="1"/>
          <p:nvPr/>
        </p:nvSpPr>
        <p:spPr>
          <a:xfrm>
            <a:off x="2384055" y="715008"/>
            <a:ext cx="660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N=40</a:t>
            </a: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EB9B03D8-AD59-4C7A-B81B-D373001E8A7F}"/>
              </a:ext>
            </a:extLst>
          </p:cNvPr>
          <p:cNvCxnSpPr>
            <a:cxnSpLocks/>
          </p:cNvCxnSpPr>
          <p:nvPr/>
        </p:nvCxnSpPr>
        <p:spPr>
          <a:xfrm flipH="1">
            <a:off x="501332" y="1803186"/>
            <a:ext cx="5865654" cy="12204"/>
          </a:xfrm>
          <a:prstGeom prst="line">
            <a:avLst/>
          </a:prstGeom>
          <a:ln w="317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>
            <a:extLst>
              <a:ext uri="{FF2B5EF4-FFF2-40B4-BE49-F238E27FC236}">
                <a16:creationId xmlns:a16="http://schemas.microsoft.com/office/drawing/2014/main" id="{0B172F12-6378-44C2-A609-AC3F93DDB83F}"/>
              </a:ext>
            </a:extLst>
          </p:cNvPr>
          <p:cNvSpPr txBox="1"/>
          <p:nvPr/>
        </p:nvSpPr>
        <p:spPr>
          <a:xfrm rot="16200000">
            <a:off x="-4185" y="1573875"/>
            <a:ext cx="726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Z=28</a:t>
            </a: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D01906A4-7D24-4087-BBCE-8E0427A92B1B}"/>
              </a:ext>
            </a:extLst>
          </p:cNvPr>
          <p:cNvCxnSpPr>
            <a:cxnSpLocks/>
          </p:cNvCxnSpPr>
          <p:nvPr/>
        </p:nvCxnSpPr>
        <p:spPr>
          <a:xfrm flipV="1">
            <a:off x="6438998" y="1602195"/>
            <a:ext cx="0" cy="3001826"/>
          </a:xfrm>
          <a:prstGeom prst="straightConnector1">
            <a:avLst/>
          </a:prstGeom>
          <a:ln w="19050">
            <a:solidFill>
              <a:srgbClr val="002060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2D96A0DF-7712-42F5-AC8A-36AA3B26E6FE}"/>
              </a:ext>
            </a:extLst>
          </p:cNvPr>
          <p:cNvSpPr txBox="1"/>
          <p:nvPr/>
        </p:nvSpPr>
        <p:spPr>
          <a:xfrm rot="5400000">
            <a:off x="6244593" y="3118124"/>
            <a:ext cx="828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2060"/>
                </a:solidFill>
                <a:latin typeface="Bahnschrift" panose="020B0502040204020203" pitchFamily="34" charset="0"/>
              </a:rPr>
              <a:t>f</a:t>
            </a:r>
            <a:r>
              <a:rPr lang="fr-FR" sz="2000" b="1" baseline="-25000" dirty="0">
                <a:solidFill>
                  <a:srgbClr val="002060"/>
                </a:solidFill>
                <a:latin typeface="Bahnschrift" panose="020B0502040204020203" pitchFamily="34" charset="0"/>
              </a:rPr>
              <a:t>7/2</a:t>
            </a: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79371757-DEE5-4F9A-9A21-8DF78E9858E8}"/>
              </a:ext>
            </a:extLst>
          </p:cNvPr>
          <p:cNvCxnSpPr>
            <a:cxnSpLocks/>
          </p:cNvCxnSpPr>
          <p:nvPr/>
        </p:nvCxnSpPr>
        <p:spPr>
          <a:xfrm flipV="1">
            <a:off x="2490330" y="4645682"/>
            <a:ext cx="3978008" cy="12204"/>
          </a:xfrm>
          <a:prstGeom prst="straightConnector1">
            <a:avLst/>
          </a:prstGeom>
          <a:ln w="19050">
            <a:solidFill>
              <a:srgbClr val="002060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4BC04985-D076-42B2-92D6-078D3B173CCE}"/>
              </a:ext>
            </a:extLst>
          </p:cNvPr>
          <p:cNvSpPr/>
          <p:nvPr/>
        </p:nvSpPr>
        <p:spPr>
          <a:xfrm>
            <a:off x="2862448" y="1909228"/>
            <a:ext cx="2151331" cy="745945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6E08E5C-A196-45B3-8D60-01638A31B7A0}"/>
              </a:ext>
            </a:extLst>
          </p:cNvPr>
          <p:cNvCxnSpPr>
            <a:cxnSpLocks/>
          </p:cNvCxnSpPr>
          <p:nvPr/>
        </p:nvCxnSpPr>
        <p:spPr>
          <a:xfrm>
            <a:off x="4038202" y="5509136"/>
            <a:ext cx="904877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B649F2BF-6F12-4591-85D7-F679523D02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163"/>
          <a:stretch/>
        </p:blipFill>
        <p:spPr>
          <a:xfrm>
            <a:off x="3431214" y="5746912"/>
            <a:ext cx="535736" cy="5040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01017DFD-9E1A-452D-8CDF-5D654C3A46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268"/>
          <a:stretch/>
        </p:blipFill>
        <p:spPr>
          <a:xfrm>
            <a:off x="3387986" y="5200518"/>
            <a:ext cx="558901" cy="504000"/>
          </a:xfrm>
          <a:prstGeom prst="rect">
            <a:avLst/>
          </a:prstGeom>
        </p:spPr>
      </p:pic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47D61E3A-3B20-4EA2-89CF-50E49F9BB5D7}"/>
              </a:ext>
            </a:extLst>
          </p:cNvPr>
          <p:cNvCxnSpPr>
            <a:cxnSpLocks/>
          </p:cNvCxnSpPr>
          <p:nvPr/>
        </p:nvCxnSpPr>
        <p:spPr>
          <a:xfrm>
            <a:off x="4038202" y="6053990"/>
            <a:ext cx="904877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22FC8969-4BD2-4022-9CAA-45487F15E46D}"/>
              </a:ext>
            </a:extLst>
          </p:cNvPr>
          <p:cNvCxnSpPr>
            <a:cxnSpLocks/>
          </p:cNvCxnSpPr>
          <p:nvPr/>
        </p:nvCxnSpPr>
        <p:spPr>
          <a:xfrm>
            <a:off x="6438998" y="5509136"/>
            <a:ext cx="904877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age 32">
            <a:extLst>
              <a:ext uri="{FF2B5EF4-FFF2-40B4-BE49-F238E27FC236}">
                <a16:creationId xmlns:a16="http://schemas.microsoft.com/office/drawing/2014/main" id="{20D5F95C-6A4B-420B-9174-92C6B2A973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163"/>
          <a:stretch/>
        </p:blipFill>
        <p:spPr>
          <a:xfrm>
            <a:off x="5903262" y="5183132"/>
            <a:ext cx="535736" cy="5040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643913CE-7ACB-4D9B-B844-7C52B57819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268"/>
          <a:stretch/>
        </p:blipFill>
        <p:spPr>
          <a:xfrm>
            <a:off x="5880097" y="5707558"/>
            <a:ext cx="558901" cy="504000"/>
          </a:xfrm>
          <a:prstGeom prst="rect">
            <a:avLst/>
          </a:prstGeom>
        </p:spPr>
      </p:pic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DF1840ED-B60E-4691-A944-63534AD4E686}"/>
              </a:ext>
            </a:extLst>
          </p:cNvPr>
          <p:cNvCxnSpPr>
            <a:cxnSpLocks/>
          </p:cNvCxnSpPr>
          <p:nvPr/>
        </p:nvCxnSpPr>
        <p:spPr>
          <a:xfrm>
            <a:off x="6438998" y="6053990"/>
            <a:ext cx="904877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C7C70919-6C74-4907-BAE2-D266D5862DED}"/>
              </a:ext>
            </a:extLst>
          </p:cNvPr>
          <p:cNvSpPr txBox="1"/>
          <p:nvPr/>
        </p:nvSpPr>
        <p:spPr>
          <a:xfrm>
            <a:off x="3528189" y="6185233"/>
            <a:ext cx="1983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2060"/>
                </a:solidFill>
                <a:latin typeface="Bahnschrift" panose="020B0502040204020203" pitchFamily="34" charset="0"/>
              </a:rPr>
              <a:t>« normal configuration »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85C7603-0730-4FB3-ABE7-F5593416FF82}"/>
              </a:ext>
            </a:extLst>
          </p:cNvPr>
          <p:cNvSpPr txBox="1"/>
          <p:nvPr/>
        </p:nvSpPr>
        <p:spPr>
          <a:xfrm>
            <a:off x="5884035" y="6200622"/>
            <a:ext cx="18113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rgbClr val="002060"/>
                </a:solidFill>
                <a:latin typeface="Bahnschrift" panose="020B0502040204020203" pitchFamily="34" charset="0"/>
              </a:rPr>
              <a:t>« </a:t>
            </a:r>
            <a:r>
              <a:rPr lang="fr-FR" sz="1100" dirty="0" err="1">
                <a:solidFill>
                  <a:srgbClr val="002060"/>
                </a:solidFill>
                <a:latin typeface="Bahnschrift" panose="020B0502040204020203" pitchFamily="34" charset="0"/>
              </a:rPr>
              <a:t>intruder</a:t>
            </a:r>
            <a:r>
              <a:rPr lang="fr-FR" sz="1100" dirty="0">
                <a:solidFill>
                  <a:srgbClr val="002060"/>
                </a:solidFill>
                <a:latin typeface="Bahnschrift" panose="020B0502040204020203" pitchFamily="34" charset="0"/>
              </a:rPr>
              <a:t> configuration »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1CC54746-C37E-48BA-BE44-731B57BF97EA}"/>
              </a:ext>
            </a:extLst>
          </p:cNvPr>
          <p:cNvCxnSpPr>
            <a:cxnSpLocks/>
          </p:cNvCxnSpPr>
          <p:nvPr/>
        </p:nvCxnSpPr>
        <p:spPr>
          <a:xfrm>
            <a:off x="5085584" y="5509136"/>
            <a:ext cx="794513" cy="593645"/>
          </a:xfrm>
          <a:prstGeom prst="straightConnector1">
            <a:avLst/>
          </a:prstGeom>
          <a:ln>
            <a:solidFill>
              <a:srgbClr val="00206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BA19EB5F-E886-42A3-BA47-1CFBA749B24B}"/>
              </a:ext>
            </a:extLst>
          </p:cNvPr>
          <p:cNvCxnSpPr>
            <a:cxnSpLocks/>
            <a:endCxn id="33" idx="1"/>
          </p:cNvCxnSpPr>
          <p:nvPr/>
        </p:nvCxnSpPr>
        <p:spPr>
          <a:xfrm flipV="1">
            <a:off x="5125709" y="5435132"/>
            <a:ext cx="777553" cy="663720"/>
          </a:xfrm>
          <a:prstGeom prst="straightConnector1">
            <a:avLst/>
          </a:prstGeom>
          <a:ln>
            <a:solidFill>
              <a:srgbClr val="00206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A7FBF097-8151-45BB-97AD-B7AB8B5B6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153" y="2926618"/>
            <a:ext cx="969437" cy="156055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3F4DEBB-3408-4454-9034-951F5C0775BF}"/>
              </a:ext>
            </a:extLst>
          </p:cNvPr>
          <p:cNvSpPr txBox="1"/>
          <p:nvPr/>
        </p:nvSpPr>
        <p:spPr>
          <a:xfrm>
            <a:off x="169276" y="630245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2060"/>
                </a:solidFill>
                <a:latin typeface="Symbol" panose="05050102010706020507" pitchFamily="18" charset="2"/>
              </a:rPr>
              <a:t>p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F037A64D-53F6-4AD8-918D-22314EE6A21F}"/>
              </a:ext>
            </a:extLst>
          </p:cNvPr>
          <p:cNvSpPr txBox="1"/>
          <p:nvPr/>
        </p:nvSpPr>
        <p:spPr>
          <a:xfrm>
            <a:off x="1889802" y="5791125"/>
            <a:ext cx="44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Symbol" panose="05050102010706020507" pitchFamily="18" charset="2"/>
              </a:rPr>
              <a:t>n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154FA5DE-0FBD-482E-A263-290140B57682}"/>
              </a:ext>
            </a:extLst>
          </p:cNvPr>
          <p:cNvSpPr txBox="1"/>
          <p:nvPr/>
        </p:nvSpPr>
        <p:spPr>
          <a:xfrm>
            <a:off x="146067" y="5939063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1D2B53"/>
                </a:solidFill>
                <a:latin typeface="Bahnschrift" panose="020B0502040204020203" pitchFamily="34" charset="0"/>
              </a:rPr>
              <a:t>28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2A8FFFD-E0F0-4B72-B8B0-A3D1B49830B1}"/>
              </a:ext>
            </a:extLst>
          </p:cNvPr>
          <p:cNvSpPr/>
          <p:nvPr/>
        </p:nvSpPr>
        <p:spPr>
          <a:xfrm>
            <a:off x="446475" y="5918901"/>
            <a:ext cx="360000" cy="36000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3912F6E-B79A-4AE3-AFEC-3CBFB1425B45}"/>
              </a:ext>
            </a:extLst>
          </p:cNvPr>
          <p:cNvSpPr txBox="1"/>
          <p:nvPr/>
        </p:nvSpPr>
        <p:spPr>
          <a:xfrm>
            <a:off x="1143628" y="6135527"/>
            <a:ext cx="5900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2060"/>
                </a:solidFill>
                <a:latin typeface="Bahnschrift" panose="020B0502040204020203" pitchFamily="34" charset="0"/>
              </a:rPr>
              <a:t>f</a:t>
            </a:r>
            <a:r>
              <a:rPr lang="fr-FR" sz="1200" baseline="-25000" dirty="0">
                <a:solidFill>
                  <a:srgbClr val="002060"/>
                </a:solidFill>
                <a:latin typeface="Bahnschrift" panose="020B0502040204020203" pitchFamily="34" charset="0"/>
              </a:rPr>
              <a:t>7/2</a:t>
            </a:r>
          </a:p>
        </p:txBody>
      </p: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7914F2EA-E069-48D3-A7E9-FC67C51055BD}"/>
              </a:ext>
            </a:extLst>
          </p:cNvPr>
          <p:cNvCxnSpPr/>
          <p:nvPr/>
        </p:nvCxnSpPr>
        <p:spPr>
          <a:xfrm>
            <a:off x="196794" y="6322796"/>
            <a:ext cx="914400" cy="0"/>
          </a:xfrm>
          <a:prstGeom prst="line">
            <a:avLst/>
          </a:prstGeom>
          <a:ln w="38100">
            <a:solidFill>
              <a:srgbClr val="1D2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896BCEEB-894E-4E65-B427-BFDC1DE6B120}"/>
              </a:ext>
            </a:extLst>
          </p:cNvPr>
          <p:cNvCxnSpPr/>
          <p:nvPr/>
        </p:nvCxnSpPr>
        <p:spPr>
          <a:xfrm>
            <a:off x="196794" y="5829159"/>
            <a:ext cx="914400" cy="0"/>
          </a:xfrm>
          <a:prstGeom prst="line">
            <a:avLst/>
          </a:prstGeom>
          <a:ln w="38100">
            <a:solidFill>
              <a:srgbClr val="1D2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07F2D00F-AE9B-4C58-8958-9B88869E96FD}"/>
              </a:ext>
            </a:extLst>
          </p:cNvPr>
          <p:cNvCxnSpPr/>
          <p:nvPr/>
        </p:nvCxnSpPr>
        <p:spPr>
          <a:xfrm>
            <a:off x="196794" y="5753093"/>
            <a:ext cx="914400" cy="0"/>
          </a:xfrm>
          <a:prstGeom prst="line">
            <a:avLst/>
          </a:prstGeom>
          <a:ln w="38100">
            <a:solidFill>
              <a:srgbClr val="1D2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3EE8FEAB-7E03-4EC1-9D14-BF83D06AD0CF}"/>
              </a:ext>
            </a:extLst>
          </p:cNvPr>
          <p:cNvCxnSpPr/>
          <p:nvPr/>
        </p:nvCxnSpPr>
        <p:spPr>
          <a:xfrm>
            <a:off x="196794" y="5662472"/>
            <a:ext cx="914400" cy="0"/>
          </a:xfrm>
          <a:prstGeom prst="line">
            <a:avLst/>
          </a:prstGeom>
          <a:ln w="38100">
            <a:solidFill>
              <a:srgbClr val="1D2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51BC6AB4-94A5-4936-B201-533606E2D6B1}"/>
              </a:ext>
            </a:extLst>
          </p:cNvPr>
          <p:cNvCxnSpPr/>
          <p:nvPr/>
        </p:nvCxnSpPr>
        <p:spPr>
          <a:xfrm>
            <a:off x="1627163" y="5829159"/>
            <a:ext cx="914400" cy="0"/>
          </a:xfrm>
          <a:prstGeom prst="line">
            <a:avLst/>
          </a:prstGeom>
          <a:ln w="38100">
            <a:solidFill>
              <a:srgbClr val="1D2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355B30F4-B296-42C8-BA2A-3183B8D4EF43}"/>
              </a:ext>
            </a:extLst>
          </p:cNvPr>
          <p:cNvCxnSpPr/>
          <p:nvPr/>
        </p:nvCxnSpPr>
        <p:spPr>
          <a:xfrm>
            <a:off x="1627163" y="5753093"/>
            <a:ext cx="914400" cy="0"/>
          </a:xfrm>
          <a:prstGeom prst="line">
            <a:avLst/>
          </a:prstGeom>
          <a:ln w="38100">
            <a:solidFill>
              <a:srgbClr val="1D2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20B5FFD9-83D7-475D-8DB0-5CBBD0F13396}"/>
              </a:ext>
            </a:extLst>
          </p:cNvPr>
          <p:cNvCxnSpPr/>
          <p:nvPr/>
        </p:nvCxnSpPr>
        <p:spPr>
          <a:xfrm>
            <a:off x="1627163" y="5662472"/>
            <a:ext cx="914400" cy="0"/>
          </a:xfrm>
          <a:prstGeom prst="line">
            <a:avLst/>
          </a:prstGeom>
          <a:ln w="38100">
            <a:solidFill>
              <a:srgbClr val="1D2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ZoneTexte 60">
            <a:extLst>
              <a:ext uri="{FF2B5EF4-FFF2-40B4-BE49-F238E27FC236}">
                <a16:creationId xmlns:a16="http://schemas.microsoft.com/office/drawing/2014/main" id="{4772A93E-B1BC-4CEA-94E8-1FF188A18B18}"/>
              </a:ext>
            </a:extLst>
          </p:cNvPr>
          <p:cNvSpPr txBox="1"/>
          <p:nvPr/>
        </p:nvSpPr>
        <p:spPr>
          <a:xfrm>
            <a:off x="1605276" y="5250643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1D2B53"/>
                </a:solidFill>
                <a:latin typeface="Bahnschrift" panose="020B0502040204020203" pitchFamily="34" charset="0"/>
              </a:rPr>
              <a:t>40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1FF0E467-AD56-42FA-9B58-2A9CB37640C7}"/>
              </a:ext>
            </a:extLst>
          </p:cNvPr>
          <p:cNvSpPr/>
          <p:nvPr/>
        </p:nvSpPr>
        <p:spPr>
          <a:xfrm>
            <a:off x="1889802" y="5240039"/>
            <a:ext cx="360000" cy="36000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780B4A28-AC8E-4D0D-B617-7C013AC8CA68}"/>
              </a:ext>
            </a:extLst>
          </p:cNvPr>
          <p:cNvCxnSpPr/>
          <p:nvPr/>
        </p:nvCxnSpPr>
        <p:spPr>
          <a:xfrm>
            <a:off x="1627163" y="5165271"/>
            <a:ext cx="914400" cy="0"/>
          </a:xfrm>
          <a:prstGeom prst="line">
            <a:avLst/>
          </a:prstGeom>
          <a:ln w="38100">
            <a:solidFill>
              <a:srgbClr val="1D2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ZoneTexte 63">
            <a:extLst>
              <a:ext uri="{FF2B5EF4-FFF2-40B4-BE49-F238E27FC236}">
                <a16:creationId xmlns:a16="http://schemas.microsoft.com/office/drawing/2014/main" id="{2CBAEFDE-AF7D-40CE-9169-E3AD00ACDDEE}"/>
              </a:ext>
            </a:extLst>
          </p:cNvPr>
          <p:cNvSpPr txBox="1"/>
          <p:nvPr/>
        </p:nvSpPr>
        <p:spPr>
          <a:xfrm>
            <a:off x="1172590" y="4973380"/>
            <a:ext cx="5900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2060"/>
                </a:solidFill>
                <a:latin typeface="Bahnschrift" panose="020B0502040204020203" pitchFamily="34" charset="0"/>
              </a:rPr>
              <a:t>g</a:t>
            </a:r>
            <a:r>
              <a:rPr lang="fr-FR" sz="1200" baseline="-25000" dirty="0">
                <a:solidFill>
                  <a:srgbClr val="002060"/>
                </a:solidFill>
                <a:latin typeface="Bahnschrift" panose="020B0502040204020203" pitchFamily="34" charset="0"/>
              </a:rPr>
              <a:t>9/2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8E778E03-2167-4C35-B518-EB348409221A}"/>
              </a:ext>
            </a:extLst>
          </p:cNvPr>
          <p:cNvSpPr/>
          <p:nvPr/>
        </p:nvSpPr>
        <p:spPr>
          <a:xfrm>
            <a:off x="1879134" y="4744993"/>
            <a:ext cx="360000" cy="36000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6274B260-BD48-4EDC-B26B-5C53069F10DA}"/>
              </a:ext>
            </a:extLst>
          </p:cNvPr>
          <p:cNvSpPr txBox="1"/>
          <p:nvPr/>
        </p:nvSpPr>
        <p:spPr>
          <a:xfrm>
            <a:off x="1595557" y="4779588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1D2B53"/>
                </a:solidFill>
                <a:latin typeface="Bahnschrift" panose="020B0502040204020203" pitchFamily="34" charset="0"/>
              </a:rPr>
              <a:t>50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6256F9A8-F6FD-4F1F-829E-B04348C721F5}"/>
              </a:ext>
            </a:extLst>
          </p:cNvPr>
          <p:cNvSpPr txBox="1"/>
          <p:nvPr/>
        </p:nvSpPr>
        <p:spPr>
          <a:xfrm>
            <a:off x="1126183" y="5416109"/>
            <a:ext cx="5900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2060"/>
                </a:solidFill>
                <a:latin typeface="Bahnschrift" panose="020B0502040204020203" pitchFamily="34" charset="0"/>
              </a:rPr>
              <a:t>p</a:t>
            </a:r>
            <a:r>
              <a:rPr lang="fr-FR" sz="1200" baseline="-25000" dirty="0">
                <a:solidFill>
                  <a:srgbClr val="002060"/>
                </a:solidFill>
                <a:latin typeface="Bahnschrift" panose="020B0502040204020203" pitchFamily="34" charset="0"/>
              </a:rPr>
              <a:t>1/2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676BA5F4-15E6-4FF8-A64F-456A1B553BB8}"/>
              </a:ext>
            </a:extLst>
          </p:cNvPr>
          <p:cNvSpPr txBox="1"/>
          <p:nvPr/>
        </p:nvSpPr>
        <p:spPr>
          <a:xfrm>
            <a:off x="1150139" y="5559367"/>
            <a:ext cx="5900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2060"/>
                </a:solidFill>
                <a:latin typeface="Bahnschrift" panose="020B0502040204020203" pitchFamily="34" charset="0"/>
              </a:rPr>
              <a:t>f</a:t>
            </a:r>
            <a:r>
              <a:rPr lang="fr-FR" sz="1200" baseline="-25000" dirty="0">
                <a:solidFill>
                  <a:srgbClr val="002060"/>
                </a:solidFill>
                <a:latin typeface="Bahnschrift" panose="020B0502040204020203" pitchFamily="34" charset="0"/>
              </a:rPr>
              <a:t>5/2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E821B044-C090-4B92-B174-EC73E9171335}"/>
              </a:ext>
            </a:extLst>
          </p:cNvPr>
          <p:cNvSpPr txBox="1"/>
          <p:nvPr/>
        </p:nvSpPr>
        <p:spPr>
          <a:xfrm>
            <a:off x="1118689" y="5672756"/>
            <a:ext cx="496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2060"/>
                </a:solidFill>
                <a:latin typeface="Bahnschrift" panose="020B0502040204020203" pitchFamily="34" charset="0"/>
              </a:rPr>
              <a:t>p</a:t>
            </a:r>
            <a:r>
              <a:rPr lang="fr-FR" sz="1200" baseline="-25000" dirty="0">
                <a:solidFill>
                  <a:srgbClr val="002060"/>
                </a:solidFill>
                <a:latin typeface="Bahnschrift" panose="020B0502040204020203" pitchFamily="34" charset="0"/>
              </a:rPr>
              <a:t>3/2</a:t>
            </a: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482CC908-C311-4F12-B3B7-5B398BC0A2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54" y="-152513"/>
            <a:ext cx="2028529" cy="1309430"/>
          </a:xfrm>
          <a:prstGeom prst="rect">
            <a:avLst/>
          </a:prstGeom>
        </p:spPr>
      </p:pic>
      <p:sp>
        <p:nvSpPr>
          <p:cNvPr id="51" name="ZoneTexte 50">
            <a:extLst>
              <a:ext uri="{FF2B5EF4-FFF2-40B4-BE49-F238E27FC236}">
                <a16:creationId xmlns:a16="http://schemas.microsoft.com/office/drawing/2014/main" id="{E673DECD-A7E6-48D4-A81B-8F1F667EA0FA}"/>
              </a:ext>
            </a:extLst>
          </p:cNvPr>
          <p:cNvSpPr txBox="1"/>
          <p:nvPr/>
        </p:nvSpPr>
        <p:spPr>
          <a:xfrm>
            <a:off x="-1" y="6584410"/>
            <a:ext cx="12192000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Pauline Ascher – RESANET Meeting – 3-7 </a:t>
            </a:r>
            <a:r>
              <a:rPr lang="fr-FR" sz="1200" dirty="0" err="1">
                <a:solidFill>
                  <a:schemeClr val="bg1"/>
                </a:solidFill>
                <a:latin typeface="Bahnschrift" panose="020B0502040204020203" pitchFamily="34" charset="0"/>
              </a:rPr>
              <a:t>November</a:t>
            </a:r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 2025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5C83EF49-C9C9-496B-9A0F-CC4414A21603}"/>
              </a:ext>
            </a:extLst>
          </p:cNvPr>
          <p:cNvSpPr txBox="1"/>
          <p:nvPr/>
        </p:nvSpPr>
        <p:spPr>
          <a:xfrm>
            <a:off x="6878932" y="947172"/>
            <a:ext cx="4945741" cy="2369880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rgbClr val="002060"/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Previous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PT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measurements</a:t>
            </a:r>
            <a:endParaRPr lang="fr-FR" sz="16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2018 LEBIT 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 </a:t>
            </a:r>
            <a:r>
              <a:rPr lang="fr-FR" sz="1600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68,69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Co          </a:t>
            </a:r>
          </a:p>
          <a:p>
            <a:pPr lvl="1"/>
            <a:r>
              <a:rPr lang="fr-FR" sz="1200" i="1" dirty="0">
                <a:solidFill>
                  <a:srgbClr val="002060"/>
                </a:solidFill>
                <a:latin typeface="Bahnschrift" panose="020B0502040204020203" pitchFamily="34" charset="0"/>
              </a:rPr>
              <a:t>		</a:t>
            </a:r>
            <a:r>
              <a:rPr lang="fr-FR" sz="1200" i="1" dirty="0" err="1">
                <a:solidFill>
                  <a:srgbClr val="002060"/>
                </a:solidFill>
                <a:latin typeface="Bahnschrift" panose="020B0502040204020203" pitchFamily="34" charset="0"/>
              </a:rPr>
              <a:t>Izzo</a:t>
            </a:r>
            <a:r>
              <a:rPr lang="fr-FR" sz="1200" i="1" dirty="0">
                <a:solidFill>
                  <a:srgbClr val="002060"/>
                </a:solidFill>
                <a:latin typeface="Bahnschrift" panose="020B0502040204020203" pitchFamily="34" charset="0"/>
              </a:rPr>
              <a:t> et al., PRC97 014309 (2018)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2020 JYFL  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 </a:t>
            </a:r>
            <a:r>
              <a:rPr lang="fr-FR" sz="1600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69,69m, 70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Co    </a:t>
            </a:r>
          </a:p>
          <a:p>
            <a:pPr lvl="1"/>
            <a:r>
              <a:rPr lang="fr-FR" sz="1200" i="1" dirty="0">
                <a:solidFill>
                  <a:srgbClr val="002060"/>
                </a:solidFill>
                <a:latin typeface="Bahnschrift" panose="020B0502040204020203" pitchFamily="34" charset="0"/>
              </a:rPr>
              <a:t>		Canete et al., PRC 101 041304 (2020)</a:t>
            </a:r>
          </a:p>
          <a:p>
            <a:pPr lvl="1"/>
            <a:endParaRPr lang="fr-FR" sz="1200" i="1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Lead to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different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trends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Isomer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in </a:t>
            </a:r>
            <a:r>
              <a:rPr lang="fr-FR" sz="1600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68,70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Co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measured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?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Gs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masses of </a:t>
            </a:r>
            <a:r>
              <a:rPr lang="fr-FR" sz="1600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68,70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Co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unknown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?</a:t>
            </a:r>
          </a:p>
        </p:txBody>
      </p:sp>
      <p:pic>
        <p:nvPicPr>
          <p:cNvPr id="70" name="Image 69">
            <a:extLst>
              <a:ext uri="{FF2B5EF4-FFF2-40B4-BE49-F238E27FC236}">
                <a16:creationId xmlns:a16="http://schemas.microsoft.com/office/drawing/2014/main" id="{35B37C3E-1698-4B04-943C-70C8E873DB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611" y="3453541"/>
            <a:ext cx="3624629" cy="263941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6377A2AB-3661-4F25-B829-2964ABD39160}"/>
              </a:ext>
            </a:extLst>
          </p:cNvPr>
          <p:cNvSpPr/>
          <p:nvPr/>
        </p:nvSpPr>
        <p:spPr>
          <a:xfrm>
            <a:off x="8352145" y="6154356"/>
            <a:ext cx="30877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i="1" dirty="0">
                <a:solidFill>
                  <a:srgbClr val="002060"/>
                </a:solidFill>
                <a:latin typeface="Bahnschrift" panose="020B0502040204020203" pitchFamily="34" charset="0"/>
              </a:rPr>
              <a:t>L. Canete et al, </a:t>
            </a:r>
            <a:r>
              <a:rPr lang="en-US" sz="1200" i="1" dirty="0">
                <a:solidFill>
                  <a:srgbClr val="002060"/>
                </a:solidFill>
                <a:latin typeface="Bahnschrift" panose="020B0502040204020203" pitchFamily="34" charset="0"/>
              </a:rPr>
              <a:t>PRC 101, 041304(R) (2020)</a:t>
            </a:r>
            <a:endParaRPr lang="fr-FR" sz="1200" i="1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036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ZoneTexte 84">
            <a:extLst>
              <a:ext uri="{FF2B5EF4-FFF2-40B4-BE49-F238E27FC236}">
                <a16:creationId xmlns:a16="http://schemas.microsoft.com/office/drawing/2014/main" id="{CE67AF69-1FBE-49B4-A87F-4AA649B082E6}"/>
              </a:ext>
            </a:extLst>
          </p:cNvPr>
          <p:cNvSpPr txBox="1"/>
          <p:nvPr/>
        </p:nvSpPr>
        <p:spPr>
          <a:xfrm>
            <a:off x="0" y="-154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2060"/>
                </a:solidFill>
                <a:latin typeface="Bahnschrift" panose="020B0502040204020203" pitchFamily="34" charset="0"/>
              </a:rPr>
              <a:t>RESULTS: MASSES and STATE ASSIGNMENT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9EA56F2-4627-4644-AA15-54682CB3132A}"/>
              </a:ext>
            </a:extLst>
          </p:cNvPr>
          <p:cNvSpPr txBox="1"/>
          <p:nvPr/>
        </p:nvSpPr>
        <p:spPr>
          <a:xfrm>
            <a:off x="794918" y="1006766"/>
            <a:ext cx="9456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>
                <a:latin typeface="Bahnschrift" panose="020B0502040204020203" pitchFamily="34" charset="0"/>
              </a:rPr>
              <a:t>AME2020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E5900A90-46DE-4C08-BDBA-12BA40016E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54" y="-152513"/>
            <a:ext cx="2028529" cy="1309430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70A60839-C936-43B7-A9EC-0A1BA62749B2}"/>
              </a:ext>
            </a:extLst>
          </p:cNvPr>
          <p:cNvSpPr txBox="1"/>
          <p:nvPr/>
        </p:nvSpPr>
        <p:spPr>
          <a:xfrm>
            <a:off x="-1" y="6584410"/>
            <a:ext cx="12192000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Pauline Ascher – RESANET Meeting – 3-7 </a:t>
            </a:r>
            <a:r>
              <a:rPr lang="fr-FR" sz="1200" dirty="0" err="1">
                <a:solidFill>
                  <a:schemeClr val="bg1"/>
                </a:solidFill>
                <a:latin typeface="Bahnschrift" panose="020B0502040204020203" pitchFamily="34" charset="0"/>
              </a:rPr>
              <a:t>November</a:t>
            </a:r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 2025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9D82503-ED0D-4009-840B-1EB8D2A37979}"/>
              </a:ext>
            </a:extLst>
          </p:cNvPr>
          <p:cNvSpPr txBox="1"/>
          <p:nvPr/>
        </p:nvSpPr>
        <p:spPr>
          <a:xfrm rot="16200000">
            <a:off x="2178199" y="2260849"/>
            <a:ext cx="2356776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ME - ME(AME20) (keV)</a:t>
            </a:r>
            <a:endParaRPr lang="fr-FR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FC0A575-FDF8-4681-BD77-5194AF4FE0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2" b="10086"/>
          <a:stretch/>
        </p:blipFill>
        <p:spPr>
          <a:xfrm>
            <a:off x="3438775" y="785013"/>
            <a:ext cx="3199169" cy="3249747"/>
          </a:xfrm>
          <a:prstGeom prst="rect">
            <a:avLst/>
          </a:prstGeom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E2903E57-1898-4023-A831-926AD2F33A83}"/>
              </a:ext>
            </a:extLst>
          </p:cNvPr>
          <p:cNvSpPr txBox="1"/>
          <p:nvPr/>
        </p:nvSpPr>
        <p:spPr>
          <a:xfrm>
            <a:off x="3844246" y="880970"/>
            <a:ext cx="656066" cy="369332"/>
          </a:xfrm>
          <a:prstGeom prst="rect">
            <a:avLst/>
          </a:prstGeom>
          <a:solidFill>
            <a:schemeClr val="bg1"/>
          </a:solidFill>
          <a:ln>
            <a:solidFill>
              <a:srgbClr val="1D2B53"/>
            </a:solidFill>
          </a:ln>
        </p:spPr>
        <p:txBody>
          <a:bodyPr wrap="square" rtlCol="0">
            <a:spAutoFit/>
          </a:bodyPr>
          <a:lstStyle/>
          <a:p>
            <a:r>
              <a:rPr lang="fr-FR" baseline="30000" dirty="0">
                <a:solidFill>
                  <a:srgbClr val="1D2B53"/>
                </a:solidFill>
                <a:latin typeface="Bahnschrift" panose="020B0502040204020203" pitchFamily="34" charset="0"/>
              </a:rPr>
              <a:t>69</a:t>
            </a:r>
            <a:r>
              <a:rPr lang="fr-FR" dirty="0">
                <a:solidFill>
                  <a:srgbClr val="1D2B53"/>
                </a:solidFill>
                <a:latin typeface="Bahnschrift" panose="020B0502040204020203" pitchFamily="34" charset="0"/>
              </a:rPr>
              <a:t>Co</a:t>
            </a:r>
            <a:endParaRPr lang="fr-FR" sz="1400" dirty="0">
              <a:solidFill>
                <a:srgbClr val="1D2B53"/>
              </a:solidFill>
              <a:latin typeface="Bahnschrift" panose="020B0502040204020203" pitchFamily="34" charset="0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7EC7314F-6DEF-4486-BB8F-20051CAEBD1B}"/>
              </a:ext>
            </a:extLst>
          </p:cNvPr>
          <p:cNvSpPr txBox="1"/>
          <p:nvPr/>
        </p:nvSpPr>
        <p:spPr>
          <a:xfrm>
            <a:off x="5170090" y="1396091"/>
            <a:ext cx="3713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rgbClr val="1D2B53"/>
                </a:solidFill>
                <a:latin typeface="Bahnschrift" panose="020B0502040204020203" pitchFamily="34" charset="0"/>
              </a:rPr>
              <a:t>m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D5F0D5C-7761-48BD-A01C-9099E7BA5797}"/>
              </a:ext>
            </a:extLst>
          </p:cNvPr>
          <p:cNvSpPr txBox="1"/>
          <p:nvPr/>
        </p:nvSpPr>
        <p:spPr>
          <a:xfrm>
            <a:off x="5884817" y="1045420"/>
            <a:ext cx="3713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rgbClr val="1D2B53"/>
                </a:solidFill>
                <a:latin typeface="Bahnschrift" panose="020B0502040204020203" pitchFamily="34" charset="0"/>
              </a:rPr>
              <a:t>m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23D7DE5-8D8C-440B-AD92-1B2BB025F416}"/>
              </a:ext>
            </a:extLst>
          </p:cNvPr>
          <p:cNvSpPr txBox="1"/>
          <p:nvPr/>
        </p:nvSpPr>
        <p:spPr>
          <a:xfrm>
            <a:off x="4412045" y="1307030"/>
            <a:ext cx="3713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rgbClr val="1D2B53"/>
                </a:solidFill>
                <a:latin typeface="Bahnschrift" panose="020B0502040204020203" pitchFamily="34" charset="0"/>
              </a:rPr>
              <a:t>m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75EE8B4-5C90-4F5B-9506-E7EAAAAA78FA}"/>
              </a:ext>
            </a:extLst>
          </p:cNvPr>
          <p:cNvSpPr txBox="1"/>
          <p:nvPr/>
        </p:nvSpPr>
        <p:spPr>
          <a:xfrm>
            <a:off x="5827844" y="2312888"/>
            <a:ext cx="7223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err="1">
                <a:solidFill>
                  <a:srgbClr val="1D2B53"/>
                </a:solidFill>
                <a:latin typeface="Bahnschrift" panose="020B0502040204020203" pitchFamily="34" charset="0"/>
              </a:rPr>
              <a:t>g.s</a:t>
            </a:r>
            <a:r>
              <a:rPr lang="fr-FR" sz="1050" dirty="0">
                <a:solidFill>
                  <a:srgbClr val="1D2B53"/>
                </a:solidFill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FE6644D-15E2-4AD6-9533-174469D73FC0}"/>
              </a:ext>
            </a:extLst>
          </p:cNvPr>
          <p:cNvSpPr txBox="1"/>
          <p:nvPr/>
        </p:nvSpPr>
        <p:spPr>
          <a:xfrm>
            <a:off x="5120935" y="2794732"/>
            <a:ext cx="7223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err="1">
                <a:solidFill>
                  <a:srgbClr val="1D2B53"/>
                </a:solidFill>
                <a:latin typeface="Bahnschrift" panose="020B0502040204020203" pitchFamily="34" charset="0"/>
              </a:rPr>
              <a:t>g.s</a:t>
            </a:r>
            <a:r>
              <a:rPr lang="fr-FR" sz="1050" dirty="0">
                <a:solidFill>
                  <a:srgbClr val="1D2B53"/>
                </a:solidFill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41368DD-8501-4A95-A351-F9D3B5B1B468}"/>
              </a:ext>
            </a:extLst>
          </p:cNvPr>
          <p:cNvSpPr txBox="1"/>
          <p:nvPr/>
        </p:nvSpPr>
        <p:spPr>
          <a:xfrm flipH="1">
            <a:off x="4354616" y="2822002"/>
            <a:ext cx="5339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err="1">
                <a:solidFill>
                  <a:srgbClr val="1D2B53"/>
                </a:solidFill>
                <a:latin typeface="Bahnschrift" panose="020B0502040204020203" pitchFamily="34" charset="0"/>
              </a:rPr>
              <a:t>g.s</a:t>
            </a:r>
            <a:r>
              <a:rPr lang="fr-FR" sz="1050" dirty="0">
                <a:solidFill>
                  <a:srgbClr val="1D2B53"/>
                </a:solidFill>
                <a:latin typeface="Bahnschrift" panose="020B0502040204020203" pitchFamily="34" charset="0"/>
              </a:rPr>
              <a:t>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295CEFD-4C09-47B6-A36F-4061160949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7003" y="550323"/>
            <a:ext cx="4485812" cy="3761277"/>
          </a:xfrm>
          <a:prstGeom prst="rect">
            <a:avLst/>
          </a:prstGeom>
        </p:spPr>
      </p:pic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B850251E-7EEE-4CE5-89A3-12FB6DCD14A7}"/>
              </a:ext>
            </a:extLst>
          </p:cNvPr>
          <p:cNvCxnSpPr>
            <a:cxnSpLocks/>
          </p:cNvCxnSpPr>
          <p:nvPr/>
        </p:nvCxnSpPr>
        <p:spPr>
          <a:xfrm>
            <a:off x="1290796" y="6164791"/>
            <a:ext cx="1114425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F2ADE74A-795A-442F-BCDA-BBF21F3A97F0}"/>
              </a:ext>
            </a:extLst>
          </p:cNvPr>
          <p:cNvCxnSpPr>
            <a:cxnSpLocks/>
          </p:cNvCxnSpPr>
          <p:nvPr/>
        </p:nvCxnSpPr>
        <p:spPr>
          <a:xfrm>
            <a:off x="1303238" y="5522611"/>
            <a:ext cx="1114425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8854BD6E-4DAB-44AB-9315-0D507F1CEF2C}"/>
              </a:ext>
            </a:extLst>
          </p:cNvPr>
          <p:cNvSpPr txBox="1"/>
          <p:nvPr/>
        </p:nvSpPr>
        <p:spPr>
          <a:xfrm>
            <a:off x="1495718" y="6136623"/>
            <a:ext cx="1114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68</a:t>
            </a:r>
            <a:r>
              <a:rPr lang="fr-FR" sz="2400" dirty="0">
                <a:solidFill>
                  <a:srgbClr val="002060"/>
                </a:solidFill>
                <a:latin typeface="Bahnschrift" panose="020B0502040204020203" pitchFamily="34" charset="0"/>
              </a:rPr>
              <a:t>Co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01CA64D8-007A-4574-B6BE-EFA80DACDC6F}"/>
              </a:ext>
            </a:extLst>
          </p:cNvPr>
          <p:cNvSpPr txBox="1"/>
          <p:nvPr/>
        </p:nvSpPr>
        <p:spPr>
          <a:xfrm>
            <a:off x="1191293" y="5860723"/>
            <a:ext cx="602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(7-)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9C5E404F-08D9-46C2-8EAD-849D87A56022}"/>
              </a:ext>
            </a:extLst>
          </p:cNvPr>
          <p:cNvSpPr txBox="1"/>
          <p:nvPr/>
        </p:nvSpPr>
        <p:spPr>
          <a:xfrm>
            <a:off x="1167861" y="5219889"/>
            <a:ext cx="580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(2-)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3EF47F30-CFDA-40A9-82DC-4D005C230F00}"/>
              </a:ext>
            </a:extLst>
          </p:cNvPr>
          <p:cNvSpPr txBox="1"/>
          <p:nvPr/>
        </p:nvSpPr>
        <p:spPr>
          <a:xfrm>
            <a:off x="1215446" y="5472655"/>
            <a:ext cx="2160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2060"/>
                </a:solidFill>
                <a:latin typeface="Bahnschrift" panose="020B0502040204020203" pitchFamily="34" charset="0"/>
              </a:rPr>
              <a:t>E* =  79.5(2) keV    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70BDB10F-6E2C-4A90-92EF-04A45648C5DA}"/>
              </a:ext>
            </a:extLst>
          </p:cNvPr>
          <p:cNvSpPr txBox="1"/>
          <p:nvPr/>
        </p:nvSpPr>
        <p:spPr>
          <a:xfrm>
            <a:off x="1663877" y="5859015"/>
            <a:ext cx="1442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solidFill>
                  <a:srgbClr val="002060"/>
                </a:solidFill>
                <a:latin typeface="Bahnschrift" panose="020B0502040204020203" pitchFamily="34" charset="0"/>
              </a:rPr>
              <a:t>200(20) ms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76EF821C-1BA6-4660-A16E-2FAEB0E41FAD}"/>
              </a:ext>
            </a:extLst>
          </p:cNvPr>
          <p:cNvSpPr txBox="1"/>
          <p:nvPr/>
        </p:nvSpPr>
        <p:spPr>
          <a:xfrm>
            <a:off x="1961468" y="5220392"/>
            <a:ext cx="907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solidFill>
                  <a:srgbClr val="002060"/>
                </a:solidFill>
                <a:latin typeface="Bahnschrift" panose="020B0502040204020203" pitchFamily="34" charset="0"/>
              </a:rPr>
              <a:t>1.6(3) s</a:t>
            </a: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679D45D2-5EC2-48A4-9ADF-C1F2758554BE}"/>
              </a:ext>
            </a:extLst>
          </p:cNvPr>
          <p:cNvCxnSpPr>
            <a:cxnSpLocks/>
          </p:cNvCxnSpPr>
          <p:nvPr/>
        </p:nvCxnSpPr>
        <p:spPr>
          <a:xfrm>
            <a:off x="3568564" y="6196712"/>
            <a:ext cx="1114425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BE891F24-0960-4687-A5FF-CDC9C6C92F24}"/>
              </a:ext>
            </a:extLst>
          </p:cNvPr>
          <p:cNvSpPr txBox="1"/>
          <p:nvPr/>
        </p:nvSpPr>
        <p:spPr>
          <a:xfrm>
            <a:off x="3793300" y="6148262"/>
            <a:ext cx="918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70</a:t>
            </a:r>
            <a:r>
              <a:rPr lang="fr-FR" sz="2400" dirty="0">
                <a:solidFill>
                  <a:srgbClr val="002060"/>
                </a:solidFill>
                <a:latin typeface="Bahnschrift" panose="020B0502040204020203" pitchFamily="34" charset="0"/>
              </a:rPr>
              <a:t>Co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DB49534E-033A-4E51-8DCD-F5CC8E572E4A}"/>
              </a:ext>
            </a:extLst>
          </p:cNvPr>
          <p:cNvSpPr txBox="1"/>
          <p:nvPr/>
        </p:nvSpPr>
        <p:spPr>
          <a:xfrm>
            <a:off x="3479424" y="5877208"/>
            <a:ext cx="627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(1+)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BC4A5AC2-E23A-44B4-AF07-D15B358DA70F}"/>
              </a:ext>
            </a:extLst>
          </p:cNvPr>
          <p:cNvSpPr txBox="1"/>
          <p:nvPr/>
        </p:nvSpPr>
        <p:spPr>
          <a:xfrm>
            <a:off x="3410519" y="4798138"/>
            <a:ext cx="5802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(7-)</a:t>
            </a:r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78644EBE-09F3-4399-9534-6AD5A24CD5BA}"/>
              </a:ext>
            </a:extLst>
          </p:cNvPr>
          <p:cNvCxnSpPr>
            <a:cxnSpLocks/>
          </p:cNvCxnSpPr>
          <p:nvPr/>
        </p:nvCxnSpPr>
        <p:spPr>
          <a:xfrm>
            <a:off x="3573734" y="5111416"/>
            <a:ext cx="1114425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587CE1CF-FCE0-497B-B7BB-A773F8E394DE}"/>
              </a:ext>
            </a:extLst>
          </p:cNvPr>
          <p:cNvSpPr txBox="1"/>
          <p:nvPr/>
        </p:nvSpPr>
        <p:spPr>
          <a:xfrm>
            <a:off x="4107177" y="5877208"/>
            <a:ext cx="1667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solidFill>
                  <a:srgbClr val="002060"/>
                </a:solidFill>
                <a:latin typeface="Bahnschrift" panose="020B0502040204020203" pitchFamily="34" charset="0"/>
              </a:rPr>
              <a:t>508(7) ms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47007673-5D7A-4CF5-B7EF-142DBD598161}"/>
              </a:ext>
            </a:extLst>
          </p:cNvPr>
          <p:cNvSpPr txBox="1"/>
          <p:nvPr/>
        </p:nvSpPr>
        <p:spPr>
          <a:xfrm>
            <a:off x="4067583" y="4798138"/>
            <a:ext cx="1114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solidFill>
                  <a:srgbClr val="002060"/>
                </a:solidFill>
                <a:latin typeface="Bahnschrift" panose="020B0502040204020203" pitchFamily="34" charset="0"/>
              </a:rPr>
              <a:t>113(7) ms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638F6D45-17C0-4745-972D-7298F2203832}"/>
              </a:ext>
            </a:extLst>
          </p:cNvPr>
          <p:cNvSpPr txBox="1"/>
          <p:nvPr/>
        </p:nvSpPr>
        <p:spPr>
          <a:xfrm>
            <a:off x="3366935" y="5419717"/>
            <a:ext cx="1942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2060"/>
                </a:solidFill>
                <a:latin typeface="Bahnschrift" panose="020B0502040204020203" pitchFamily="34" charset="0"/>
              </a:rPr>
              <a:t>E* = 268.4(50) keV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26A76E65-B611-4BB6-A640-0D465C9710AC}"/>
              </a:ext>
            </a:extLst>
          </p:cNvPr>
          <p:cNvSpPr txBox="1"/>
          <p:nvPr/>
        </p:nvSpPr>
        <p:spPr>
          <a:xfrm>
            <a:off x="131377" y="4516604"/>
            <a:ext cx="5050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PI-ICR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allows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individual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state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counting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! </a:t>
            </a:r>
          </a:p>
          <a:p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(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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half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-life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assignments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)</a:t>
            </a:r>
            <a:endParaRPr lang="fr-FR" sz="1600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02E7C8F1-F1B0-4C16-BE88-8579CFB09D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367" y="875920"/>
            <a:ext cx="1957460" cy="17730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16E47B88-369A-45D8-B661-DB1EE63456C1}"/>
                  </a:ext>
                </a:extLst>
              </p:cNvPr>
              <p:cNvSpPr txBox="1"/>
              <p:nvPr/>
            </p:nvSpPr>
            <p:spPr>
              <a:xfrm>
                <a:off x="1299998" y="2740871"/>
                <a:ext cx="664927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fr-FR" sz="1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𝑚𝑚</m:t>
                      </m:r>
                      <m:r>
                        <a:rPr lang="fr-FR" sz="1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200" dirty="0">
                  <a:solidFill>
                    <a:srgbClr val="002060"/>
                  </a:solidFill>
                  <a:latin typeface="Bahnschrift" panose="020B0502040204020203" pitchFamily="34" charset="0"/>
                </a:endParaRPr>
              </a:p>
            </p:txBody>
          </p:sp>
        </mc:Choice>
        <mc:Fallback xmlns="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16E47B88-369A-45D8-B661-DB1EE63456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9998" y="2740871"/>
                <a:ext cx="664927" cy="184666"/>
              </a:xfrm>
              <a:prstGeom prst="rect">
                <a:avLst/>
              </a:prstGeom>
              <a:blipFill>
                <a:blip r:embed="rId7"/>
                <a:stretch>
                  <a:fillRect b="-4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ZoneTexte 54">
            <a:extLst>
              <a:ext uri="{FF2B5EF4-FFF2-40B4-BE49-F238E27FC236}">
                <a16:creationId xmlns:a16="http://schemas.microsoft.com/office/drawing/2014/main" id="{5C49474C-4010-4E8C-8A70-7D87480964AF}"/>
              </a:ext>
            </a:extLst>
          </p:cNvPr>
          <p:cNvSpPr txBox="1"/>
          <p:nvPr/>
        </p:nvSpPr>
        <p:spPr>
          <a:xfrm>
            <a:off x="1717851" y="1779556"/>
            <a:ext cx="579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aseline="30000" dirty="0" err="1">
                <a:solidFill>
                  <a:srgbClr val="002060"/>
                </a:solidFill>
                <a:latin typeface="Bahnschrift" panose="020B0502040204020203" pitchFamily="34" charset="0"/>
              </a:rPr>
              <a:t>g.s</a:t>
            </a:r>
            <a:r>
              <a:rPr lang="fr-FR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.</a:t>
            </a:r>
            <a:endParaRPr lang="fr-FR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09FA3F01-F98D-473C-A7EE-0A18F3DD6F8E}"/>
              </a:ext>
            </a:extLst>
          </p:cNvPr>
          <p:cNvSpPr txBox="1"/>
          <p:nvPr/>
        </p:nvSpPr>
        <p:spPr>
          <a:xfrm flipH="1">
            <a:off x="921660" y="1418290"/>
            <a:ext cx="346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m</a:t>
            </a:r>
            <a:endParaRPr lang="fr-FR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5AB87EAE-D289-4695-B5F9-C924B15CA796}"/>
              </a:ext>
            </a:extLst>
          </p:cNvPr>
          <p:cNvSpPr txBox="1"/>
          <p:nvPr/>
        </p:nvSpPr>
        <p:spPr>
          <a:xfrm>
            <a:off x="744833" y="2205132"/>
            <a:ext cx="1183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solidFill>
                  <a:srgbClr val="002060"/>
                </a:solidFill>
                <a:latin typeface="Bahnschrift" panose="020B0502040204020203" pitchFamily="34" charset="0"/>
              </a:rPr>
              <a:t>T</a:t>
            </a:r>
            <a:r>
              <a:rPr lang="fr-FR" sz="1400" baseline="-25000" dirty="0" err="1">
                <a:solidFill>
                  <a:srgbClr val="002060"/>
                </a:solidFill>
                <a:latin typeface="Bahnschrift" panose="020B0502040204020203" pitchFamily="34" charset="0"/>
              </a:rPr>
              <a:t>acc</a:t>
            </a:r>
            <a:r>
              <a:rPr lang="fr-FR" sz="1400" dirty="0">
                <a:solidFill>
                  <a:srgbClr val="002060"/>
                </a:solidFill>
                <a:latin typeface="Bahnschrift" panose="020B0502040204020203" pitchFamily="34" charset="0"/>
              </a:rPr>
              <a:t> = 113 ms</a:t>
            </a:r>
          </a:p>
        </p:txBody>
      </p:sp>
      <p:pic>
        <p:nvPicPr>
          <p:cNvPr id="58" name="Image 57">
            <a:extLst>
              <a:ext uri="{FF2B5EF4-FFF2-40B4-BE49-F238E27FC236}">
                <a16:creationId xmlns:a16="http://schemas.microsoft.com/office/drawing/2014/main" id="{0E17CE97-ED15-4E6A-B797-2F39714FA5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303" y="2520805"/>
            <a:ext cx="1957460" cy="17730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A511151B-877D-44C4-A66B-7D1407AC0EBF}"/>
                  </a:ext>
                </a:extLst>
              </p:cNvPr>
              <p:cNvSpPr txBox="1"/>
              <p:nvPr/>
            </p:nvSpPr>
            <p:spPr>
              <a:xfrm rot="16200000">
                <a:off x="183763" y="3141058"/>
                <a:ext cx="625217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fr-FR" sz="1200" dirty="0">
                    <a:solidFill>
                      <a:srgbClr val="002060"/>
                    </a:solidFill>
                    <a:latin typeface="Bahnschrift" panose="020B0502040204020203" pitchFamily="34" charset="0"/>
                  </a:rPr>
                  <a:t>Y</a:t>
                </a:r>
                <a14:m>
                  <m:oMath xmlns:m="http://schemas.openxmlformats.org/officeDocument/2006/math">
                    <m:r>
                      <a:rPr lang="fr-FR" sz="1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1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fr-FR" sz="1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sz="1200" dirty="0">
                  <a:solidFill>
                    <a:srgbClr val="002060"/>
                  </a:solidFill>
                  <a:latin typeface="Bahnschrift" panose="020B0502040204020203" pitchFamily="34" charset="0"/>
                </a:endParaRPr>
              </a:p>
            </p:txBody>
          </p:sp>
        </mc:Choice>
        <mc:Fallback xmlns=""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A511151B-877D-44C4-A66B-7D1407AC0E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83763" y="3141058"/>
                <a:ext cx="625217" cy="184666"/>
              </a:xfrm>
              <a:prstGeom prst="rect">
                <a:avLst/>
              </a:prstGeom>
              <a:blipFill>
                <a:blip r:embed="rId9"/>
                <a:stretch>
                  <a:fillRect l="-25806" r="-48387" b="-145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E226F390-81C3-453A-A844-05D5A3F6F184}"/>
                  </a:ext>
                </a:extLst>
              </p:cNvPr>
              <p:cNvSpPr txBox="1"/>
              <p:nvPr/>
            </p:nvSpPr>
            <p:spPr>
              <a:xfrm>
                <a:off x="1292558" y="4264005"/>
                <a:ext cx="664927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fr-FR" sz="1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𝑚𝑚</m:t>
                      </m:r>
                      <m:r>
                        <a:rPr lang="fr-FR" sz="1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200" dirty="0">
                  <a:solidFill>
                    <a:srgbClr val="002060"/>
                  </a:solidFill>
                  <a:latin typeface="Bahnschrift" panose="020B0502040204020203" pitchFamily="34" charset="0"/>
                </a:endParaRPr>
              </a:p>
            </p:txBody>
          </p:sp>
        </mc:Choice>
        <mc:Fallback xmlns=""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E226F390-81C3-453A-A844-05D5A3F6F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2558" y="4264005"/>
                <a:ext cx="664927" cy="184666"/>
              </a:xfrm>
              <a:prstGeom prst="rect">
                <a:avLst/>
              </a:prstGeom>
              <a:blipFill>
                <a:blip r:embed="rId10"/>
                <a:stretch>
                  <a:fillRect b="-4193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ZoneTexte 60">
            <a:extLst>
              <a:ext uri="{FF2B5EF4-FFF2-40B4-BE49-F238E27FC236}">
                <a16:creationId xmlns:a16="http://schemas.microsoft.com/office/drawing/2014/main" id="{14DC27EC-0DAE-46F0-82BD-336E599399D0}"/>
              </a:ext>
            </a:extLst>
          </p:cNvPr>
          <p:cNvSpPr txBox="1"/>
          <p:nvPr/>
        </p:nvSpPr>
        <p:spPr>
          <a:xfrm flipH="1">
            <a:off x="1043034" y="3126004"/>
            <a:ext cx="346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m</a:t>
            </a:r>
            <a:endParaRPr lang="fr-FR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21EB841B-7F9E-46FD-ADD0-B52A8E0CA330}"/>
              </a:ext>
            </a:extLst>
          </p:cNvPr>
          <p:cNvSpPr txBox="1"/>
          <p:nvPr/>
        </p:nvSpPr>
        <p:spPr>
          <a:xfrm>
            <a:off x="1761662" y="3329731"/>
            <a:ext cx="49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aseline="30000" dirty="0" err="1">
                <a:solidFill>
                  <a:srgbClr val="002060"/>
                </a:solidFill>
                <a:latin typeface="Bahnschrift" panose="020B0502040204020203" pitchFamily="34" charset="0"/>
              </a:rPr>
              <a:t>g.s</a:t>
            </a:r>
            <a:r>
              <a:rPr lang="fr-FR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.</a:t>
            </a:r>
            <a:endParaRPr lang="fr-FR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4BB0228B-6DCE-444D-A1AA-49C45706005F}"/>
              </a:ext>
            </a:extLst>
          </p:cNvPr>
          <p:cNvSpPr txBox="1"/>
          <p:nvPr/>
        </p:nvSpPr>
        <p:spPr>
          <a:xfrm>
            <a:off x="744833" y="3818278"/>
            <a:ext cx="1205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solidFill>
                  <a:srgbClr val="002060"/>
                </a:solidFill>
                <a:latin typeface="Bahnschrift" panose="020B0502040204020203" pitchFamily="34" charset="0"/>
              </a:rPr>
              <a:t>T</a:t>
            </a:r>
            <a:r>
              <a:rPr lang="fr-FR" sz="1400" baseline="-25000" dirty="0" err="1">
                <a:solidFill>
                  <a:srgbClr val="002060"/>
                </a:solidFill>
                <a:latin typeface="Bahnschrift" panose="020B0502040204020203" pitchFamily="34" charset="0"/>
              </a:rPr>
              <a:t>acc</a:t>
            </a:r>
            <a:r>
              <a:rPr lang="fr-FR" sz="1400" dirty="0">
                <a:solidFill>
                  <a:srgbClr val="002060"/>
                </a:solidFill>
                <a:latin typeface="Bahnschrift" panose="020B0502040204020203" pitchFamily="34" charset="0"/>
              </a:rPr>
              <a:t> = 35 ms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9BAB202A-2BE7-4C62-BF05-447C77084876}"/>
              </a:ext>
            </a:extLst>
          </p:cNvPr>
          <p:cNvSpPr txBox="1"/>
          <p:nvPr/>
        </p:nvSpPr>
        <p:spPr>
          <a:xfrm>
            <a:off x="5846334" y="4557814"/>
            <a:ext cx="5891176" cy="1846659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Isomeric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and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ground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states  in </a:t>
            </a:r>
            <a:r>
              <a:rPr lang="fr-FR" sz="1600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68,69,70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Co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separated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and BE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individually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measured</a:t>
            </a:r>
            <a:endParaRPr lang="fr-FR" sz="16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fr-FR" sz="16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Clarified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S</a:t>
            </a:r>
            <a:r>
              <a:rPr lang="fr-FR" sz="1600" baseline="-25000" dirty="0">
                <a:solidFill>
                  <a:srgbClr val="002060"/>
                </a:solidFill>
                <a:latin typeface="Bahnschrift" panose="020B0502040204020203" pitchFamily="34" charset="0"/>
              </a:rPr>
              <a:t>2N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trend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Isomers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exc.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energy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in </a:t>
            </a:r>
            <a:r>
              <a:rPr lang="fr-FR" sz="1600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68,70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Co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measured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for the first time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State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assignment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with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PI-ICR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counting</a:t>
            </a:r>
            <a:endParaRPr lang="fr-FR" sz="16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fr-FR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7781C35-37FA-45D8-902F-895D685EFF6E}"/>
              </a:ext>
            </a:extLst>
          </p:cNvPr>
          <p:cNvSpPr txBox="1"/>
          <p:nvPr/>
        </p:nvSpPr>
        <p:spPr>
          <a:xfrm>
            <a:off x="5846334" y="3959383"/>
            <a:ext cx="9035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FF0000"/>
                </a:solidFill>
                <a:latin typeface="Bahnschrift" panose="020B0502040204020203" pitchFamily="34" charset="0"/>
              </a:rPr>
              <a:t>This </a:t>
            </a:r>
            <a:r>
              <a:rPr lang="fr-FR" sz="1100" b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work</a:t>
            </a:r>
            <a:endParaRPr lang="fr-FR" sz="1100" b="1" dirty="0">
              <a:solidFill>
                <a:srgbClr val="FF0000"/>
              </a:solidFill>
              <a:latin typeface="Bahnschrift" panose="020B0502040204020203" pitchFamily="34" charset="0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951E8A9B-C190-489D-9FCE-228BB30B1E32}"/>
              </a:ext>
            </a:extLst>
          </p:cNvPr>
          <p:cNvSpPr txBox="1"/>
          <p:nvPr/>
        </p:nvSpPr>
        <p:spPr>
          <a:xfrm>
            <a:off x="3702781" y="3966379"/>
            <a:ext cx="5497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>
                <a:solidFill>
                  <a:srgbClr val="00863D"/>
                </a:solidFill>
                <a:latin typeface="Bahnschrift" panose="020B0502040204020203" pitchFamily="34" charset="0"/>
              </a:rPr>
              <a:t>LEBIT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AD4C6E3-4845-425C-A2C0-76C38E25AB29}"/>
              </a:ext>
            </a:extLst>
          </p:cNvPr>
          <p:cNvSpPr txBox="1"/>
          <p:nvPr/>
        </p:nvSpPr>
        <p:spPr>
          <a:xfrm>
            <a:off x="4317503" y="3963956"/>
            <a:ext cx="7865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>
                <a:solidFill>
                  <a:srgbClr val="FFC000"/>
                </a:solidFill>
                <a:latin typeface="Bahnschrift" panose="020B0502040204020203" pitchFamily="34" charset="0"/>
              </a:rPr>
              <a:t>JYFL</a:t>
            </a:r>
            <a:r>
              <a:rPr lang="fr-FR" sz="1050" b="1" i="1" dirty="0">
                <a:solidFill>
                  <a:srgbClr val="FFC000"/>
                </a:solidFill>
                <a:latin typeface="Bahnschrift" panose="020B0502040204020203" pitchFamily="34" charset="0"/>
              </a:rPr>
              <a:t> </a:t>
            </a:r>
            <a:r>
              <a:rPr lang="fr-FR" sz="1050" b="1" dirty="0">
                <a:solidFill>
                  <a:srgbClr val="FFC000"/>
                </a:solidFill>
                <a:latin typeface="Bahnschrift" panose="020B0502040204020203" pitchFamily="34" charset="0"/>
              </a:rPr>
              <a:t>2020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ZoneTexte 64">
                <a:extLst>
                  <a:ext uri="{FF2B5EF4-FFF2-40B4-BE49-F238E27FC236}">
                    <a16:creationId xmlns:a16="http://schemas.microsoft.com/office/drawing/2014/main" id="{9432288C-1146-4647-987C-7E938A300C6C}"/>
                  </a:ext>
                </a:extLst>
              </p:cNvPr>
              <p:cNvSpPr txBox="1"/>
              <p:nvPr/>
            </p:nvSpPr>
            <p:spPr>
              <a:xfrm rot="16200000">
                <a:off x="157929" y="1718924"/>
                <a:ext cx="625217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fr-FR" sz="1200" dirty="0">
                    <a:solidFill>
                      <a:srgbClr val="002060"/>
                    </a:solidFill>
                    <a:latin typeface="Bahnschrift" panose="020B0502040204020203" pitchFamily="34" charset="0"/>
                  </a:rPr>
                  <a:t>Y</a:t>
                </a:r>
                <a14:m>
                  <m:oMath xmlns:m="http://schemas.openxmlformats.org/officeDocument/2006/math">
                    <m:r>
                      <a:rPr lang="fr-FR" sz="1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1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fr-FR" sz="1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sz="1200" dirty="0">
                  <a:solidFill>
                    <a:srgbClr val="002060"/>
                  </a:solidFill>
                  <a:latin typeface="Bahnschrift" panose="020B0502040204020203" pitchFamily="34" charset="0"/>
                </a:endParaRPr>
              </a:p>
            </p:txBody>
          </p:sp>
        </mc:Choice>
        <mc:Fallback xmlns="">
          <p:sp>
            <p:nvSpPr>
              <p:cNvPr id="65" name="ZoneTexte 64">
                <a:extLst>
                  <a:ext uri="{FF2B5EF4-FFF2-40B4-BE49-F238E27FC236}">
                    <a16:creationId xmlns:a16="http://schemas.microsoft.com/office/drawing/2014/main" id="{9432288C-1146-4647-987C-7E938A300C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57929" y="1718924"/>
                <a:ext cx="625217" cy="184666"/>
              </a:xfrm>
              <a:prstGeom prst="rect">
                <a:avLst/>
              </a:prstGeom>
              <a:blipFill>
                <a:blip r:embed="rId11"/>
                <a:stretch>
                  <a:fillRect l="-26667" r="-53333" b="-1568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ZoneTexte 66">
            <a:extLst>
              <a:ext uri="{FF2B5EF4-FFF2-40B4-BE49-F238E27FC236}">
                <a16:creationId xmlns:a16="http://schemas.microsoft.com/office/drawing/2014/main" id="{5F092F81-9C5B-402D-A9D4-707975FFB388}"/>
              </a:ext>
            </a:extLst>
          </p:cNvPr>
          <p:cNvSpPr txBox="1"/>
          <p:nvPr/>
        </p:nvSpPr>
        <p:spPr>
          <a:xfrm>
            <a:off x="779802" y="2523470"/>
            <a:ext cx="739752" cy="369332"/>
          </a:xfrm>
          <a:prstGeom prst="rect">
            <a:avLst/>
          </a:prstGeom>
          <a:solidFill>
            <a:schemeClr val="bg1"/>
          </a:solidFill>
          <a:ln>
            <a:solidFill>
              <a:srgbClr val="1D2B53"/>
            </a:solidFill>
          </a:ln>
        </p:spPr>
        <p:txBody>
          <a:bodyPr wrap="square" rtlCol="0">
            <a:spAutoFit/>
          </a:bodyPr>
          <a:lstStyle/>
          <a:p>
            <a:r>
              <a:rPr lang="fr-FR" baseline="30000" dirty="0">
                <a:solidFill>
                  <a:srgbClr val="1D2B53"/>
                </a:solidFill>
                <a:latin typeface="Bahnschrift" panose="020B0502040204020203" pitchFamily="34" charset="0"/>
              </a:rPr>
              <a:t>70</a:t>
            </a:r>
            <a:r>
              <a:rPr lang="fr-FR" dirty="0">
                <a:solidFill>
                  <a:srgbClr val="1D2B53"/>
                </a:solidFill>
                <a:latin typeface="Bahnschrift" panose="020B0502040204020203" pitchFamily="34" charset="0"/>
              </a:rPr>
              <a:t>Co</a:t>
            </a:r>
            <a:r>
              <a:rPr lang="fr-FR" baseline="30000" dirty="0">
                <a:solidFill>
                  <a:srgbClr val="1D2B53"/>
                </a:solidFill>
                <a:latin typeface="Bahnschrift" panose="020B0502040204020203" pitchFamily="34" charset="0"/>
              </a:rPr>
              <a:t>+</a:t>
            </a:r>
            <a:endParaRPr lang="fr-FR" sz="1400" baseline="30000" dirty="0">
              <a:solidFill>
                <a:srgbClr val="1D2B53"/>
              </a:solidFill>
              <a:latin typeface="Bahnschrift" panose="020B0502040204020203" pitchFamily="34" charset="0"/>
            </a:endParaRP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6ABDC8CD-3C90-4E76-8942-0ACD1C5D4D0F}"/>
              </a:ext>
            </a:extLst>
          </p:cNvPr>
          <p:cNvSpPr txBox="1"/>
          <p:nvPr/>
        </p:nvSpPr>
        <p:spPr>
          <a:xfrm>
            <a:off x="788997" y="882965"/>
            <a:ext cx="739610" cy="369332"/>
          </a:xfrm>
          <a:prstGeom prst="rect">
            <a:avLst/>
          </a:prstGeom>
          <a:solidFill>
            <a:schemeClr val="bg1"/>
          </a:solidFill>
          <a:ln>
            <a:solidFill>
              <a:srgbClr val="1D2B53"/>
            </a:solidFill>
          </a:ln>
        </p:spPr>
        <p:txBody>
          <a:bodyPr wrap="square" rtlCol="0">
            <a:spAutoFit/>
          </a:bodyPr>
          <a:lstStyle/>
          <a:p>
            <a:r>
              <a:rPr lang="fr-FR" baseline="30000" dirty="0">
                <a:solidFill>
                  <a:srgbClr val="1D2B53"/>
                </a:solidFill>
                <a:latin typeface="Bahnschrift" panose="020B0502040204020203" pitchFamily="34" charset="0"/>
              </a:rPr>
              <a:t>68</a:t>
            </a:r>
            <a:r>
              <a:rPr lang="fr-FR" dirty="0">
                <a:solidFill>
                  <a:srgbClr val="1D2B53"/>
                </a:solidFill>
                <a:latin typeface="Bahnschrift" panose="020B0502040204020203" pitchFamily="34" charset="0"/>
              </a:rPr>
              <a:t>Co</a:t>
            </a:r>
            <a:r>
              <a:rPr lang="fr-FR" baseline="30000" dirty="0">
                <a:solidFill>
                  <a:srgbClr val="1D2B53"/>
                </a:solidFill>
                <a:latin typeface="Bahnschrift" panose="020B0502040204020203" pitchFamily="34" charset="0"/>
              </a:rPr>
              <a:t>+</a:t>
            </a:r>
            <a:endParaRPr lang="fr-FR" sz="1400" baseline="30000" dirty="0">
              <a:solidFill>
                <a:srgbClr val="1D2B53"/>
              </a:solidFill>
              <a:latin typeface="Bahnschrift" panose="020B0502040204020203" pitchFamily="34" charset="0"/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3DABDD18-18B7-46CA-926D-6CC60D0BFC99}"/>
              </a:ext>
            </a:extLst>
          </p:cNvPr>
          <p:cNvSpPr txBox="1"/>
          <p:nvPr/>
        </p:nvSpPr>
        <p:spPr>
          <a:xfrm>
            <a:off x="5182009" y="3963230"/>
            <a:ext cx="5479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>
                <a:latin typeface="Bahnschrift" panose="020B0502040204020203" pitchFamily="34" charset="0"/>
              </a:rPr>
              <a:t>AME</a:t>
            </a:r>
          </a:p>
        </p:txBody>
      </p:sp>
    </p:spTree>
    <p:extLst>
      <p:ext uri="{BB962C8B-B14F-4D97-AF65-F5344CB8AC3E}">
        <p14:creationId xmlns:p14="http://schemas.microsoft.com/office/powerpoint/2010/main" val="908680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AFC5C868-D20F-407D-A375-852A7D67E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2043"/>
            <a:ext cx="2743200" cy="365125"/>
          </a:xfrm>
        </p:spPr>
        <p:txBody>
          <a:bodyPr/>
          <a:lstStyle/>
          <a:p>
            <a:fld id="{1A4DEB88-C9E0-4D6D-A3AB-0CF444BF3A86}" type="slidenum">
              <a:rPr lang="fr-FR" smtClean="0"/>
              <a:t>17</a:t>
            </a:fld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2F0CAFF-7FDD-4D83-B5DB-9A32D1056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27" y="1727521"/>
            <a:ext cx="4138019" cy="215089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4EDD427-2692-47A9-B35E-B3E3DEC9B480}"/>
              </a:ext>
            </a:extLst>
          </p:cNvPr>
          <p:cNvSpPr txBox="1"/>
          <p:nvPr/>
        </p:nvSpPr>
        <p:spPr>
          <a:xfrm>
            <a:off x="0" y="0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2060"/>
                </a:solidFill>
                <a:latin typeface="Bahnschrift" panose="020B0502040204020203" pitchFamily="34" charset="0"/>
              </a:rPr>
              <a:t>LARGE-SCALE SHELL-MODEL CALCULATIONS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4B40D2D-06FE-4F99-987A-8E951310C496}"/>
              </a:ext>
            </a:extLst>
          </p:cNvPr>
          <p:cNvSpPr txBox="1"/>
          <p:nvPr/>
        </p:nvSpPr>
        <p:spPr>
          <a:xfrm>
            <a:off x="828509" y="3878419"/>
            <a:ext cx="576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>
                <a:solidFill>
                  <a:srgbClr val="002060"/>
                </a:solidFill>
                <a:sym typeface="Wingdings" panose="05000000000000000000" pitchFamily="2" charset="2"/>
              </a:rPr>
              <a:t>Final </a:t>
            </a:r>
            <a:r>
              <a:rPr lang="fr-FR" dirty="0" err="1">
                <a:solidFill>
                  <a:srgbClr val="002060"/>
                </a:solidFill>
                <a:sym typeface="Wingdings" panose="05000000000000000000" pitchFamily="2" charset="2"/>
              </a:rPr>
              <a:t>rms</a:t>
            </a:r>
            <a:r>
              <a:rPr lang="fr-FR" dirty="0">
                <a:solidFill>
                  <a:srgbClr val="002060"/>
                </a:solidFill>
                <a:sym typeface="Wingdings" panose="05000000000000000000" pitchFamily="2" charset="2"/>
              </a:rPr>
              <a:t> of 170 keV </a:t>
            </a:r>
            <a:r>
              <a:rPr lang="fr-FR" dirty="0" err="1">
                <a:solidFill>
                  <a:srgbClr val="002060"/>
                </a:solidFill>
                <a:sym typeface="Wingdings" panose="05000000000000000000" pitchFamily="2" charset="2"/>
              </a:rPr>
              <a:t>with</a:t>
            </a:r>
            <a:r>
              <a:rPr lang="fr-FR" dirty="0">
                <a:solidFill>
                  <a:srgbClr val="002060"/>
                </a:solidFill>
                <a:sym typeface="Wingdings" panose="05000000000000000000" pitchFamily="2" charset="2"/>
              </a:rPr>
              <a:t> 3-body </a:t>
            </a:r>
            <a:r>
              <a:rPr lang="fr-FR" dirty="0" err="1">
                <a:solidFill>
                  <a:srgbClr val="002060"/>
                </a:solidFill>
                <a:sym typeface="Wingdings" panose="05000000000000000000" pitchFamily="2" charset="2"/>
              </a:rPr>
              <a:t>term</a:t>
            </a:r>
            <a:r>
              <a:rPr lang="fr-FR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>
                <a:solidFill>
                  <a:srgbClr val="002060"/>
                </a:solidFill>
                <a:sym typeface="Wingdings" panose="05000000000000000000" pitchFamily="2" charset="2"/>
              </a:rPr>
              <a:t>Final </a:t>
            </a:r>
            <a:r>
              <a:rPr lang="fr-FR" dirty="0" err="1">
                <a:solidFill>
                  <a:srgbClr val="002060"/>
                </a:solidFill>
                <a:sym typeface="Wingdings" panose="05000000000000000000" pitchFamily="2" charset="2"/>
              </a:rPr>
              <a:t>rms</a:t>
            </a:r>
            <a:r>
              <a:rPr lang="fr-FR" dirty="0">
                <a:solidFill>
                  <a:srgbClr val="002060"/>
                </a:solidFill>
                <a:sym typeface="Wingdings" panose="05000000000000000000" pitchFamily="2" charset="2"/>
              </a:rPr>
              <a:t> of 513 keV </a:t>
            </a:r>
            <a:r>
              <a:rPr lang="fr-FR" dirty="0" err="1">
                <a:solidFill>
                  <a:srgbClr val="002060"/>
                </a:solidFill>
                <a:sym typeface="Wingdings" panose="05000000000000000000" pitchFamily="2" charset="2"/>
              </a:rPr>
              <a:t>with</a:t>
            </a:r>
            <a:r>
              <a:rPr lang="fr-FR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rgbClr val="002060"/>
                </a:solidFill>
                <a:sym typeface="Wingdings" panose="05000000000000000000" pitchFamily="2" charset="2"/>
              </a:rPr>
              <a:t>only</a:t>
            </a:r>
            <a:r>
              <a:rPr lang="fr-FR" dirty="0">
                <a:solidFill>
                  <a:srgbClr val="002060"/>
                </a:solidFill>
                <a:sym typeface="Wingdings" panose="05000000000000000000" pitchFamily="2" charset="2"/>
              </a:rPr>
              <a:t> 2-body </a:t>
            </a:r>
            <a:r>
              <a:rPr lang="fr-FR" dirty="0" err="1">
                <a:solidFill>
                  <a:srgbClr val="002060"/>
                </a:solidFill>
                <a:sym typeface="Wingdings" panose="05000000000000000000" pitchFamily="2" charset="2"/>
              </a:rPr>
              <a:t>term</a:t>
            </a:r>
            <a:r>
              <a:rPr lang="fr-FR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10DADC2-96DE-4121-94BB-19FB230A3CD7}"/>
              </a:ext>
            </a:extLst>
          </p:cNvPr>
          <p:cNvSpPr txBox="1"/>
          <p:nvPr/>
        </p:nvSpPr>
        <p:spPr>
          <a:xfrm>
            <a:off x="8628834" y="633196"/>
            <a:ext cx="3481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solidFill>
                  <a:srgbClr val="002060"/>
                </a:solidFill>
              </a:rPr>
              <a:t>LNPS Interaction, PRC 82 054301 (2010)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9C9D7B2-0F78-4EDE-A90F-9D6838569AD1}"/>
              </a:ext>
            </a:extLst>
          </p:cNvPr>
          <p:cNvSpPr txBox="1"/>
          <p:nvPr/>
        </p:nvSpPr>
        <p:spPr>
          <a:xfrm>
            <a:off x="9575483" y="353886"/>
            <a:ext cx="2616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2060"/>
                </a:solidFill>
              </a:rPr>
              <a:t>F. Nowacki and D. D. Dao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A8354CD-DACC-4CA0-8432-4E6CEFCB8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25" y="1866043"/>
            <a:ext cx="4992529" cy="374439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A737A1C-7B82-4F58-8E2D-6C05C25D0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443" y="4570109"/>
            <a:ext cx="2420849" cy="210363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A686AD4B-57DA-43A6-9895-A80260AD64C6}"/>
              </a:ext>
            </a:extLst>
          </p:cNvPr>
          <p:cNvSpPr txBox="1"/>
          <p:nvPr/>
        </p:nvSpPr>
        <p:spPr>
          <a:xfrm>
            <a:off x="4370750" y="5257238"/>
            <a:ext cx="44471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2060"/>
                </a:solidFill>
                <a:sym typeface="Wingdings" panose="05000000000000000000" pitchFamily="2" charset="2"/>
              </a:rPr>
              <a:t>Nickel isotopes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>
                <a:solidFill>
                  <a:srgbClr val="002060"/>
                </a:solidFill>
                <a:sym typeface="Wingdings" panose="05000000000000000000" pitchFamily="2" charset="2"/>
              </a:rPr>
              <a:t>Final </a:t>
            </a:r>
            <a:r>
              <a:rPr lang="fr-FR" dirty="0" err="1">
                <a:solidFill>
                  <a:srgbClr val="002060"/>
                </a:solidFill>
                <a:sym typeface="Wingdings" panose="05000000000000000000" pitchFamily="2" charset="2"/>
              </a:rPr>
              <a:t>rms</a:t>
            </a:r>
            <a:r>
              <a:rPr lang="fr-FR" dirty="0">
                <a:solidFill>
                  <a:srgbClr val="002060"/>
                </a:solidFill>
                <a:sym typeface="Wingdings" panose="05000000000000000000" pitchFamily="2" charset="2"/>
              </a:rPr>
              <a:t> of 207 keV </a:t>
            </a:r>
            <a:r>
              <a:rPr lang="fr-FR" dirty="0" err="1">
                <a:solidFill>
                  <a:srgbClr val="002060"/>
                </a:solidFill>
                <a:sym typeface="Wingdings" panose="05000000000000000000" pitchFamily="2" charset="2"/>
              </a:rPr>
              <a:t>with</a:t>
            </a:r>
            <a:r>
              <a:rPr lang="fr-FR" dirty="0">
                <a:solidFill>
                  <a:srgbClr val="002060"/>
                </a:solidFill>
                <a:sym typeface="Wingdings" panose="05000000000000000000" pitchFamily="2" charset="2"/>
              </a:rPr>
              <a:t> 3-body </a:t>
            </a:r>
            <a:r>
              <a:rPr lang="fr-FR" dirty="0" err="1">
                <a:solidFill>
                  <a:srgbClr val="002060"/>
                </a:solidFill>
                <a:sym typeface="Wingdings" panose="05000000000000000000" pitchFamily="2" charset="2"/>
              </a:rPr>
              <a:t>term</a:t>
            </a:r>
            <a:r>
              <a:rPr lang="fr-FR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>
                <a:solidFill>
                  <a:srgbClr val="002060"/>
                </a:solidFill>
                <a:sym typeface="Wingdings" panose="05000000000000000000" pitchFamily="2" charset="2"/>
              </a:rPr>
              <a:t>Final </a:t>
            </a:r>
            <a:r>
              <a:rPr lang="fr-FR" dirty="0" err="1">
                <a:solidFill>
                  <a:srgbClr val="002060"/>
                </a:solidFill>
                <a:sym typeface="Wingdings" panose="05000000000000000000" pitchFamily="2" charset="2"/>
              </a:rPr>
              <a:t>rms</a:t>
            </a:r>
            <a:r>
              <a:rPr lang="fr-FR" dirty="0">
                <a:solidFill>
                  <a:srgbClr val="002060"/>
                </a:solidFill>
                <a:sym typeface="Wingdings" panose="05000000000000000000" pitchFamily="2" charset="2"/>
              </a:rPr>
              <a:t> of 893keV </a:t>
            </a:r>
            <a:r>
              <a:rPr lang="fr-FR" dirty="0" err="1">
                <a:solidFill>
                  <a:srgbClr val="002060"/>
                </a:solidFill>
                <a:sym typeface="Wingdings" panose="05000000000000000000" pitchFamily="2" charset="2"/>
              </a:rPr>
              <a:t>with</a:t>
            </a:r>
            <a:r>
              <a:rPr lang="fr-FR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rgbClr val="002060"/>
                </a:solidFill>
                <a:sym typeface="Wingdings" panose="05000000000000000000" pitchFamily="2" charset="2"/>
              </a:rPr>
              <a:t>only</a:t>
            </a:r>
            <a:r>
              <a:rPr lang="fr-FR" dirty="0">
                <a:solidFill>
                  <a:srgbClr val="002060"/>
                </a:solidFill>
                <a:sym typeface="Wingdings" panose="05000000000000000000" pitchFamily="2" charset="2"/>
              </a:rPr>
              <a:t> 2-body </a:t>
            </a:r>
            <a:r>
              <a:rPr lang="fr-FR" dirty="0" err="1">
                <a:solidFill>
                  <a:srgbClr val="002060"/>
                </a:solidFill>
                <a:sym typeface="Wingdings" panose="05000000000000000000" pitchFamily="2" charset="2"/>
              </a:rPr>
              <a:t>term</a:t>
            </a:r>
            <a:r>
              <a:rPr lang="fr-FR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9582E71-87BB-4373-89AA-645CEB6AB2B4}"/>
              </a:ext>
            </a:extLst>
          </p:cNvPr>
          <p:cNvSpPr txBox="1"/>
          <p:nvPr/>
        </p:nvSpPr>
        <p:spPr>
          <a:xfrm>
            <a:off x="4633023" y="6107505"/>
            <a:ext cx="5783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2060"/>
                </a:solidFill>
                <a:latin typeface="Bahnschrift" panose="020B0502040204020203" pitchFamily="34" charset="0"/>
              </a:rPr>
              <a:t>Work in </a:t>
            </a:r>
            <a:r>
              <a:rPr lang="fr-FR" i="1" dirty="0" err="1">
                <a:solidFill>
                  <a:srgbClr val="002060"/>
                </a:solidFill>
                <a:latin typeface="Bahnschrift" panose="020B0502040204020203" pitchFamily="34" charset="0"/>
              </a:rPr>
              <a:t>progress</a:t>
            </a:r>
            <a:r>
              <a:rPr lang="fr-FR" i="1" dirty="0">
                <a:solidFill>
                  <a:srgbClr val="002060"/>
                </a:solidFill>
                <a:latin typeface="Bahnschrift" panose="020B0502040204020203" pitchFamily="34" charset="0"/>
              </a:rPr>
              <a:t>, </a:t>
            </a:r>
            <a:r>
              <a:rPr lang="fr-FR" i="1" dirty="0" err="1">
                <a:solidFill>
                  <a:srgbClr val="002060"/>
                </a:solidFill>
                <a:latin typeface="Bahnschrift" panose="020B0502040204020203" pitchFamily="34" charset="0"/>
              </a:rPr>
              <a:t>aim</a:t>
            </a:r>
            <a:r>
              <a:rPr lang="fr-FR" i="1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i="1" dirty="0" err="1">
                <a:solidFill>
                  <a:srgbClr val="002060"/>
                </a:solidFill>
                <a:latin typeface="Bahnschrift" panose="020B0502040204020203" pitchFamily="34" charset="0"/>
              </a:rPr>
              <a:t>is</a:t>
            </a:r>
            <a:r>
              <a:rPr lang="fr-FR" i="1" dirty="0">
                <a:solidFill>
                  <a:srgbClr val="002060"/>
                </a:solidFill>
                <a:latin typeface="Bahnschrift" panose="020B0502040204020203" pitchFamily="34" charset="0"/>
              </a:rPr>
              <a:t> to fit Ni, Co, Fe </a:t>
            </a:r>
            <a:r>
              <a:rPr lang="fr-FR" i="1" dirty="0" err="1">
                <a:solidFill>
                  <a:srgbClr val="002060"/>
                </a:solidFill>
                <a:latin typeface="Bahnschrift" panose="020B0502040204020203" pitchFamily="34" charset="0"/>
              </a:rPr>
              <a:t>together</a:t>
            </a:r>
            <a:r>
              <a:rPr lang="fr-FR" i="1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3C2BFC7-DE65-418C-97D3-69BAF82779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54" y="-152513"/>
            <a:ext cx="2028529" cy="130943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2C0A65AD-81E3-49F2-A86B-FEFBFD36B767}"/>
              </a:ext>
            </a:extLst>
          </p:cNvPr>
          <p:cNvSpPr txBox="1"/>
          <p:nvPr/>
        </p:nvSpPr>
        <p:spPr>
          <a:xfrm>
            <a:off x="-1" y="6584410"/>
            <a:ext cx="12192000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Pauline Ascher – RESANET Meeting – 3-7 </a:t>
            </a:r>
            <a:r>
              <a:rPr lang="fr-FR" sz="1200" dirty="0" err="1">
                <a:solidFill>
                  <a:schemeClr val="bg1"/>
                </a:solidFill>
                <a:latin typeface="Bahnschrift" panose="020B0502040204020203" pitchFamily="34" charset="0"/>
              </a:rPr>
              <a:t>November</a:t>
            </a:r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 2025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D69591C-43B1-4A18-B864-FBD46734CF2D}"/>
              </a:ext>
            </a:extLst>
          </p:cNvPr>
          <p:cNvSpPr txBox="1"/>
          <p:nvPr/>
        </p:nvSpPr>
        <p:spPr>
          <a:xfrm>
            <a:off x="218026" y="869097"/>
            <a:ext cx="11755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002060"/>
                </a:solidFill>
              </a:rPr>
              <a:t>Phenomenological</a:t>
            </a:r>
            <a:r>
              <a:rPr lang="fr-FR" dirty="0">
                <a:solidFill>
                  <a:srgbClr val="002060"/>
                </a:solidFill>
              </a:rPr>
              <a:t> correction on master </a:t>
            </a:r>
            <a:r>
              <a:rPr lang="fr-FR" dirty="0" err="1">
                <a:solidFill>
                  <a:srgbClr val="002060"/>
                </a:solidFill>
              </a:rPr>
              <a:t>term</a:t>
            </a:r>
            <a:r>
              <a:rPr lang="fr-FR" dirty="0">
                <a:solidFill>
                  <a:srgbClr val="002060"/>
                </a:solidFill>
              </a:rPr>
              <a:t> of Duflo/</a:t>
            </a:r>
            <a:r>
              <a:rPr lang="fr-FR" dirty="0" err="1">
                <a:solidFill>
                  <a:srgbClr val="002060"/>
                </a:solidFill>
              </a:rPr>
              <a:t>Zucker</a:t>
            </a:r>
            <a:r>
              <a:rPr lang="fr-FR" dirty="0">
                <a:solidFill>
                  <a:srgbClr val="002060"/>
                </a:solidFill>
              </a:rPr>
              <a:t> mass formula    </a:t>
            </a:r>
            <a:r>
              <a:rPr lang="fr-FR" sz="1600" i="1" dirty="0">
                <a:solidFill>
                  <a:srgbClr val="002060"/>
                </a:solidFill>
              </a:rPr>
              <a:t>Duflo, </a:t>
            </a:r>
            <a:r>
              <a:rPr lang="fr-FR" sz="1600" i="1" dirty="0" err="1">
                <a:solidFill>
                  <a:srgbClr val="002060"/>
                </a:solidFill>
              </a:rPr>
              <a:t>Zucker</a:t>
            </a:r>
            <a:r>
              <a:rPr lang="fr-FR" sz="1600" i="1" dirty="0">
                <a:solidFill>
                  <a:srgbClr val="002060"/>
                </a:solidFill>
              </a:rPr>
              <a:t>, PRC 52, R23 (1995</a:t>
            </a:r>
            <a:r>
              <a:rPr lang="fr-FR" dirty="0">
                <a:solidFill>
                  <a:srgbClr val="002060"/>
                </a:solidFill>
              </a:rPr>
              <a:t>)</a:t>
            </a:r>
          </a:p>
          <a:p>
            <a:r>
              <a:rPr lang="fr-FR" dirty="0">
                <a:solidFill>
                  <a:srgbClr val="002060"/>
                </a:solidFill>
                <a:sym typeface="Wingdings" panose="05000000000000000000" pitchFamily="2" charset="2"/>
              </a:rPr>
              <a:t> </a:t>
            </a:r>
            <a:r>
              <a:rPr lang="fr-FR" dirty="0" err="1">
                <a:solidFill>
                  <a:srgbClr val="002060"/>
                </a:solidFill>
                <a:sym typeface="Wingdings" panose="05000000000000000000" pitchFamily="2" charset="2"/>
              </a:rPr>
              <a:t>U</a:t>
            </a:r>
            <a:r>
              <a:rPr lang="fr-FR" dirty="0" err="1">
                <a:solidFill>
                  <a:srgbClr val="002060"/>
                </a:solidFill>
              </a:rPr>
              <a:t>sing</a:t>
            </a:r>
            <a:r>
              <a:rPr lang="fr-FR" dirty="0">
                <a:solidFill>
                  <a:srgbClr val="002060"/>
                </a:solidFill>
              </a:rPr>
              <a:t> </a:t>
            </a:r>
            <a:r>
              <a:rPr lang="fr-FR" dirty="0" err="1">
                <a:solidFill>
                  <a:srgbClr val="002060"/>
                </a:solidFill>
              </a:rPr>
              <a:t>only</a:t>
            </a:r>
            <a:r>
              <a:rPr lang="fr-FR" dirty="0">
                <a:solidFill>
                  <a:srgbClr val="002060"/>
                </a:solidFill>
              </a:rPr>
              <a:t> a 2-body </a:t>
            </a:r>
            <a:r>
              <a:rPr lang="fr-FR" dirty="0" err="1">
                <a:solidFill>
                  <a:srgbClr val="002060"/>
                </a:solidFill>
              </a:rPr>
              <a:t>term</a:t>
            </a:r>
            <a:r>
              <a:rPr lang="fr-FR" dirty="0">
                <a:solidFill>
                  <a:srgbClr val="002060"/>
                </a:solidFill>
              </a:rPr>
              <a:t> H</a:t>
            </a:r>
            <a:r>
              <a:rPr lang="fr-FR" baseline="30000" dirty="0">
                <a:solidFill>
                  <a:srgbClr val="002060"/>
                </a:solidFill>
              </a:rPr>
              <a:t>2N</a:t>
            </a:r>
            <a:r>
              <a:rPr lang="fr-FR" dirty="0">
                <a:solidFill>
                  <a:srgbClr val="002060"/>
                </a:solidFill>
              </a:rPr>
              <a:t> or a 3-body </a:t>
            </a:r>
            <a:r>
              <a:rPr lang="fr-FR" dirty="0" err="1">
                <a:solidFill>
                  <a:srgbClr val="002060"/>
                </a:solidFill>
              </a:rPr>
              <a:t>term</a:t>
            </a:r>
            <a:r>
              <a:rPr lang="fr-FR" dirty="0">
                <a:solidFill>
                  <a:srgbClr val="002060"/>
                </a:solidFill>
              </a:rPr>
              <a:t> H</a:t>
            </a:r>
            <a:r>
              <a:rPr lang="fr-FR" baseline="30000" dirty="0">
                <a:solidFill>
                  <a:srgbClr val="002060"/>
                </a:solidFill>
              </a:rPr>
              <a:t>3N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44970FE-14F3-4580-850F-6966D20C02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464" y="1166396"/>
            <a:ext cx="4138019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76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3ED59C9-D1A5-4F10-B9A5-701591388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521" y="325506"/>
            <a:ext cx="9573271" cy="369666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15D75AC-2847-4CCA-8A1A-4776B7382C63}"/>
              </a:ext>
            </a:extLst>
          </p:cNvPr>
          <p:cNvSpPr txBox="1"/>
          <p:nvPr/>
        </p:nvSpPr>
        <p:spPr>
          <a:xfrm>
            <a:off x="0" y="0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2060"/>
                </a:solidFill>
                <a:latin typeface="Bahnschrift" panose="020B0502040204020203" pitchFamily="34" charset="0"/>
              </a:rPr>
              <a:t>LSSM CALCULATIONS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780C7E6-62F8-43AE-92EE-6A2EC2BF91B8}"/>
              </a:ext>
            </a:extLst>
          </p:cNvPr>
          <p:cNvSpPr txBox="1"/>
          <p:nvPr/>
        </p:nvSpPr>
        <p:spPr>
          <a:xfrm>
            <a:off x="0" y="1051282"/>
            <a:ext cx="2436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2060"/>
                </a:solidFill>
              </a:rPr>
              <a:t>F. Nowacki, D. D. Dao</a:t>
            </a:r>
          </a:p>
          <a:p>
            <a:r>
              <a:rPr lang="fr-FR" dirty="0">
                <a:solidFill>
                  <a:srgbClr val="002060"/>
                </a:solidFill>
              </a:rPr>
              <a:t>LNPS interaction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8CC60A4-EFD3-4EF5-87E4-FE3727534B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19" y="3971925"/>
            <a:ext cx="5400280" cy="245580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67B3486-4B3A-4B65-9DC9-CEBFCFF36152}"/>
              </a:ext>
            </a:extLst>
          </p:cNvPr>
          <p:cNvSpPr txBox="1"/>
          <p:nvPr/>
        </p:nvSpPr>
        <p:spPr>
          <a:xfrm>
            <a:off x="5809460" y="4369581"/>
            <a:ext cx="62872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Overall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good agreement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between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experiment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and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theory</a:t>
            </a:r>
            <a:endParaRPr lang="fr-FR" sz="16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Inversion of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intruder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and « normal » configuration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from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N=43 and ½- state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is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predicted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to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increase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again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for </a:t>
            </a:r>
            <a:r>
              <a:rPr lang="fr-FR" sz="1600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71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Northern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border of IOI: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transitional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regime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between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Ni and Fe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77AFAB5-1331-4800-B382-33FAD9368608}"/>
              </a:ext>
            </a:extLst>
          </p:cNvPr>
          <p:cNvSpPr txBox="1"/>
          <p:nvPr/>
        </p:nvSpPr>
        <p:spPr>
          <a:xfrm rot="16200000">
            <a:off x="-824256" y="4927226"/>
            <a:ext cx="228885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 err="1">
                <a:latin typeface="Bahnschrift" panose="020B0502040204020203" pitchFamily="34" charset="0"/>
              </a:rPr>
              <a:t>Number</a:t>
            </a:r>
            <a:r>
              <a:rPr lang="fr-FR" sz="1400" dirty="0">
                <a:latin typeface="Bahnschrift" panose="020B0502040204020203" pitchFamily="34" charset="0"/>
              </a:rPr>
              <a:t> of ph excitations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517580-FD68-4745-9CD2-116CA8528BCA}"/>
              </a:ext>
            </a:extLst>
          </p:cNvPr>
          <p:cNvSpPr/>
          <p:nvPr/>
        </p:nvSpPr>
        <p:spPr>
          <a:xfrm>
            <a:off x="4535236" y="4112937"/>
            <a:ext cx="1023565" cy="395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B90D77B-6D04-484A-8BA5-3133EBCB6753}"/>
              </a:ext>
            </a:extLst>
          </p:cNvPr>
          <p:cNvSpPr txBox="1"/>
          <p:nvPr/>
        </p:nvSpPr>
        <p:spPr>
          <a:xfrm>
            <a:off x="4451232" y="4052428"/>
            <a:ext cx="10235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Bahnschrift" panose="020B0502040204020203" pitchFamily="34" charset="0"/>
              </a:rPr>
              <a:t>Ground state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ED22F86-9565-43F2-BBD1-C89C2E8728A1}"/>
              </a:ext>
            </a:extLst>
          </p:cNvPr>
          <p:cNvSpPr txBox="1"/>
          <p:nvPr/>
        </p:nvSpPr>
        <p:spPr>
          <a:xfrm>
            <a:off x="4458376" y="4261950"/>
            <a:ext cx="10235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>
                <a:latin typeface="Bahnschrift" panose="020B0502040204020203" pitchFamily="34" charset="0"/>
              </a:rPr>
              <a:t>Isomeric</a:t>
            </a:r>
            <a:r>
              <a:rPr lang="fr-FR" sz="1000" dirty="0">
                <a:latin typeface="Bahnschrift" panose="020B0502040204020203" pitchFamily="34" charset="0"/>
              </a:rPr>
              <a:t> state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528D22B-1B82-4798-96F2-6E8B6EE730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54" y="-152513"/>
            <a:ext cx="2028529" cy="130943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AA12ECA3-730A-421C-892D-0F7B13BDF586}"/>
              </a:ext>
            </a:extLst>
          </p:cNvPr>
          <p:cNvSpPr txBox="1"/>
          <p:nvPr/>
        </p:nvSpPr>
        <p:spPr>
          <a:xfrm>
            <a:off x="-1" y="6584410"/>
            <a:ext cx="12192000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Pauline Ascher – RESANET Meeting – 3-7 </a:t>
            </a:r>
            <a:r>
              <a:rPr lang="fr-FR" sz="1200" dirty="0" err="1">
                <a:solidFill>
                  <a:schemeClr val="bg1"/>
                </a:solidFill>
                <a:latin typeface="Bahnschrift" panose="020B0502040204020203" pitchFamily="34" charset="0"/>
              </a:rPr>
              <a:t>November</a:t>
            </a:r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9274048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5CFF14C-FF7D-4771-9E4A-FB95EE00DDBF}"/>
              </a:ext>
            </a:extLst>
          </p:cNvPr>
          <p:cNvSpPr txBox="1"/>
          <p:nvPr/>
        </p:nvSpPr>
        <p:spPr>
          <a:xfrm>
            <a:off x="1" y="1146823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Bahnschrift" panose="020B0502040204020203" pitchFamily="34" charset="0"/>
              </a:rPr>
              <a:t>MASS MEASUREMENTS: 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Bahnschrift" panose="020B0502040204020203" pitchFamily="34" charset="0"/>
              </a:rPr>
              <a:t>RECENT ACHIEVEMENTS AND PERSPECTIVES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689C610-F429-4F09-AC46-8FE5DFF31297}"/>
              </a:ext>
            </a:extLst>
          </p:cNvPr>
          <p:cNvSpPr txBox="1"/>
          <p:nvPr/>
        </p:nvSpPr>
        <p:spPr>
          <a:xfrm>
            <a:off x="-1" y="6584410"/>
            <a:ext cx="12192000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Pauline Ascher – RESANET Meeting – 3-7 </a:t>
            </a:r>
            <a:r>
              <a:rPr lang="fr-FR" sz="1200" dirty="0" err="1">
                <a:solidFill>
                  <a:schemeClr val="bg1"/>
                </a:solidFill>
                <a:latin typeface="Bahnschrift" panose="020B0502040204020203" pitchFamily="34" charset="0"/>
              </a:rPr>
              <a:t>November</a:t>
            </a:r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 2025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6A68A7F-37E6-498A-B65C-EC4E2A8858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54" y="-152513"/>
            <a:ext cx="2028529" cy="130943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CEFB5BE-B564-4B6A-B8E3-84474CEF6DA8}"/>
              </a:ext>
            </a:extLst>
          </p:cNvPr>
          <p:cNvSpPr txBox="1"/>
          <p:nvPr/>
        </p:nvSpPr>
        <p:spPr>
          <a:xfrm>
            <a:off x="498231" y="2743345"/>
            <a:ext cx="6541477" cy="2585323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rgbClr val="002060"/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Context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of mass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spectrometry</a:t>
            </a:r>
            <a:endParaRPr lang="fr-FR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Recent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highlights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Neutron-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rich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isotopes in the Zr-Rh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region</a:t>
            </a:r>
            <a:endParaRPr lang="fr-FR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Neutron-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rich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Co isotopes in the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region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of N=40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Future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PIPERADE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developments</a:t>
            </a:r>
            <a:endParaRPr lang="fr-FR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Perspectives of mass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measurements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8919705-2B58-4352-A4DD-538DDD18B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353582" y="2815189"/>
            <a:ext cx="4423140" cy="248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21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A963B9E2-FE7F-4A63-B540-36658B81E350}"/>
              </a:ext>
            </a:extLst>
          </p:cNvPr>
          <p:cNvSpPr txBox="1"/>
          <p:nvPr/>
        </p:nvSpPr>
        <p:spPr>
          <a:xfrm>
            <a:off x="0" y="-207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2060"/>
                </a:solidFill>
                <a:latin typeface="Bahnschrift" panose="020B0502040204020203" pitchFamily="34" charset="0"/>
              </a:rPr>
              <a:t>MASS SPECTROMETRY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7FB4774-0758-4BA6-8B35-14AF253685A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3" t="4774" r="4712" b="18988"/>
          <a:stretch/>
        </p:blipFill>
        <p:spPr>
          <a:xfrm>
            <a:off x="6532624" y="538276"/>
            <a:ext cx="1659238" cy="11220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959CDCFD-8529-4EC2-B4BA-ADA05B079835}"/>
                  </a:ext>
                </a:extLst>
              </p:cNvPr>
              <p:cNvSpPr txBox="1"/>
              <p:nvPr/>
            </p:nvSpPr>
            <p:spPr>
              <a:xfrm>
                <a:off x="1966248" y="869499"/>
                <a:ext cx="4457502" cy="307777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50800" dir="5400000" algn="ctr" rotWithShape="0">
                  <a:srgbClr val="002060">
                    <a:alpha val="60000"/>
                  </a:srgb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fr-FR" sz="2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2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𝒁</m:t>
                      </m:r>
                      <m:r>
                        <a:rPr lang="fr-FR" sz="2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𝑵</m:t>
                      </m:r>
                      <m:r>
                        <a:rPr lang="fr-FR" sz="2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fr-FR" sz="2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𝒁</m:t>
                      </m:r>
                      <m:r>
                        <a:rPr lang="fr-FR" sz="2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fr-FR" sz="2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𝑴𝒑</m:t>
                      </m:r>
                      <m:r>
                        <a:rPr lang="fr-FR" sz="2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𝑵</m:t>
                      </m:r>
                      <m:r>
                        <a:rPr lang="fr-FR" sz="2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fr-FR" sz="2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𝑴𝒏</m:t>
                      </m:r>
                      <m:r>
                        <a:rPr lang="fr-FR" sz="20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20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𝑩𝑬</m:t>
                      </m:r>
                      <m:r>
                        <a:rPr lang="fr-FR" sz="20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20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𝒁</m:t>
                      </m:r>
                      <m:r>
                        <a:rPr lang="fr-FR" sz="20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0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𝑵</m:t>
                      </m:r>
                      <m:r>
                        <a:rPr lang="fr-FR" sz="20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2000" b="1" dirty="0">
                  <a:solidFill>
                    <a:srgbClr val="002060"/>
                  </a:solidFill>
                  <a:latin typeface="Bahnschrift" panose="020B0502040204020203" pitchFamily="34" charset="0"/>
                </a:endParaRPr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959CDCFD-8529-4EC2-B4BA-ADA05B079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6248" y="869499"/>
                <a:ext cx="4457502" cy="307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50800" dir="5400000" algn="ctr" rotWithShape="0">
                  <a:srgbClr val="002060">
                    <a:alpha val="60000"/>
                  </a:srgbClr>
                </a:outerShdw>
              </a:effec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2807D03E-36C1-441C-8442-AD6B8F72132D}"/>
                  </a:ext>
                </a:extLst>
              </p:cNvPr>
              <p:cNvSpPr txBox="1"/>
              <p:nvPr/>
            </p:nvSpPr>
            <p:spPr>
              <a:xfrm>
                <a:off x="101079" y="4902155"/>
                <a:ext cx="4148222" cy="2873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fr-FR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fr-FR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fr-FR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𝐵𝐸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fr-FR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fr-FR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𝐵𝐸</m:t>
                      </m:r>
                      <m:r>
                        <a:rPr lang="fr-FR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fr-FR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fr-FR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fr-FR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>
                  <a:solidFill>
                    <a:srgbClr val="002060"/>
                  </a:solidFill>
                  <a:latin typeface="Bahnschrift" panose="020B0502040204020203" pitchFamily="34" charset="0"/>
                </a:endParaRPr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2807D03E-36C1-441C-8442-AD6B8F7213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79" y="4902155"/>
                <a:ext cx="4148222" cy="287323"/>
              </a:xfrm>
              <a:prstGeom prst="rect">
                <a:avLst/>
              </a:prstGeom>
              <a:blipFill>
                <a:blip r:embed="rId4"/>
                <a:stretch>
                  <a:fillRect b="-340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>
            <a:extLst>
              <a:ext uri="{FF2B5EF4-FFF2-40B4-BE49-F238E27FC236}">
                <a16:creationId xmlns:a16="http://schemas.microsoft.com/office/drawing/2014/main" id="{391943A0-4A49-4AD4-859E-CB7DF40C9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1" y="2483139"/>
            <a:ext cx="3608108" cy="240540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B113C2B-4562-4FAC-97DB-BC4D508F1C0E}"/>
              </a:ext>
            </a:extLst>
          </p:cNvPr>
          <p:cNvSpPr txBox="1"/>
          <p:nvPr/>
        </p:nvSpPr>
        <p:spPr>
          <a:xfrm>
            <a:off x="771607" y="1918829"/>
            <a:ext cx="265920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rgbClr val="00206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NUCLEAR STRUCTURE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9FADE17-9C33-4032-B3C4-C580421F0375}"/>
              </a:ext>
            </a:extLst>
          </p:cNvPr>
          <p:cNvSpPr txBox="1"/>
          <p:nvPr/>
        </p:nvSpPr>
        <p:spPr>
          <a:xfrm>
            <a:off x="4487320" y="1918829"/>
            <a:ext cx="2992724" cy="369332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rgbClr val="00206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NUCLEAR ASTROPHYSICS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6DCE732-8CAE-44B2-81DE-529ABA5374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54" y="-152513"/>
            <a:ext cx="2028529" cy="130943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53D8A86-D8BC-4CA7-8C3C-BF04ADAB6664}"/>
              </a:ext>
            </a:extLst>
          </p:cNvPr>
          <p:cNvSpPr txBox="1"/>
          <p:nvPr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Pauline Ascher – RESANET Meeting – 3-7 </a:t>
            </a:r>
            <a:r>
              <a:rPr lang="fr-FR" sz="1200" dirty="0" err="1">
                <a:solidFill>
                  <a:schemeClr val="bg1"/>
                </a:solidFill>
                <a:latin typeface="Bahnschrift" panose="020B0502040204020203" pitchFamily="34" charset="0"/>
              </a:rPr>
              <a:t>November</a:t>
            </a:r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 2025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D0B133F-8CD6-4DF7-865D-50AE15D1CB4C}"/>
              </a:ext>
            </a:extLst>
          </p:cNvPr>
          <p:cNvSpPr txBox="1"/>
          <p:nvPr/>
        </p:nvSpPr>
        <p:spPr>
          <a:xfrm>
            <a:off x="8536558" y="1918829"/>
            <a:ext cx="3393496" cy="369332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rgbClr val="002060"/>
            </a:outerShdw>
          </a:effectLst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WEAK INTERACTION STUDIES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A36E527-6468-4FE1-8A84-244588D5826C}"/>
              </a:ext>
            </a:extLst>
          </p:cNvPr>
          <p:cNvSpPr txBox="1"/>
          <p:nvPr/>
        </p:nvSpPr>
        <p:spPr>
          <a:xfrm>
            <a:off x="8191862" y="6109248"/>
            <a:ext cx="3831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>
                <a:solidFill>
                  <a:srgbClr val="002060"/>
                </a:solidFill>
              </a:rPr>
              <a:t>See</a:t>
            </a:r>
            <a:r>
              <a:rPr lang="fr-FR" i="1" dirty="0">
                <a:solidFill>
                  <a:srgbClr val="002060"/>
                </a:solidFill>
              </a:rPr>
              <a:t> talk of M. </a:t>
            </a:r>
            <a:r>
              <a:rPr lang="fr-FR" i="1" dirty="0" err="1">
                <a:solidFill>
                  <a:srgbClr val="002060"/>
                </a:solidFill>
              </a:rPr>
              <a:t>Versteegen</a:t>
            </a:r>
            <a:r>
              <a:rPr lang="fr-FR" i="1" dirty="0">
                <a:solidFill>
                  <a:srgbClr val="002060"/>
                </a:solidFill>
              </a:rPr>
              <a:t> on Thursday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DB1F2D5-E886-478C-8CED-BE5ACABB2FF2}"/>
              </a:ext>
            </a:extLst>
          </p:cNvPr>
          <p:cNvSpPr txBox="1"/>
          <p:nvPr/>
        </p:nvSpPr>
        <p:spPr>
          <a:xfrm>
            <a:off x="13769" y="5395257"/>
            <a:ext cx="4673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Trends of « mass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filters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 » (S</a:t>
            </a:r>
            <a:r>
              <a:rPr lang="fr-FR" sz="1600" baseline="-25000" dirty="0">
                <a:solidFill>
                  <a:srgbClr val="002060"/>
                </a:solidFill>
                <a:latin typeface="Bahnschrift" panose="020B0502040204020203" pitchFamily="34" charset="0"/>
              </a:rPr>
              <a:t>n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, S</a:t>
            </a:r>
            <a:r>
              <a:rPr lang="fr-FR" sz="1600" baseline="-25000" dirty="0">
                <a:solidFill>
                  <a:srgbClr val="002060"/>
                </a:solidFill>
                <a:latin typeface="Bahnschrift" panose="020B0502040204020203" pitchFamily="34" charset="0"/>
              </a:rPr>
              <a:t>2n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sz="1600" dirty="0">
                <a:solidFill>
                  <a:srgbClr val="002060"/>
                </a:solidFill>
                <a:latin typeface="Symbol" panose="05050102010706020507" pitchFamily="18" charset="2"/>
              </a:rPr>
              <a:t>D</a:t>
            </a:r>
            <a:r>
              <a:rPr lang="fr-FR" sz="1600" baseline="-25000" dirty="0">
                <a:solidFill>
                  <a:srgbClr val="002060"/>
                </a:solidFill>
                <a:latin typeface="Bahnschrift" panose="020B0502040204020203" pitchFamily="34" charset="0"/>
              </a:rPr>
              <a:t>3n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, …)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Spectrocopic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information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with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isomers</a:t>
            </a:r>
            <a:endParaRPr lang="fr-FR" sz="1600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9D077E90-AAFB-44B2-BA2E-3D4A314A0F5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4" t="18759" r="25454" b="16199"/>
          <a:stretch/>
        </p:blipFill>
        <p:spPr>
          <a:xfrm>
            <a:off x="4637426" y="2551645"/>
            <a:ext cx="2842618" cy="260522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561B6E3-C739-448D-8F85-0E06CB07F440}"/>
              </a:ext>
            </a:extLst>
          </p:cNvPr>
          <p:cNvSpPr txBox="1"/>
          <p:nvPr/>
        </p:nvSpPr>
        <p:spPr>
          <a:xfrm>
            <a:off x="4393921" y="5395257"/>
            <a:ext cx="3706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Example: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rp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process (X-ray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bursts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Isotope &amp;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energy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production,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timescale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, all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depend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on Q-values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F5A5C0E-82E6-45A1-AE92-F4ADF170D7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6073" y="2416983"/>
            <a:ext cx="2842618" cy="2797208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2190CDD8-38D9-466E-84A0-701F4E502081}"/>
              </a:ext>
            </a:extLst>
          </p:cNvPr>
          <p:cNvSpPr txBox="1"/>
          <p:nvPr/>
        </p:nvSpPr>
        <p:spPr>
          <a:xfrm>
            <a:off x="8576293" y="5199157"/>
            <a:ext cx="3314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Test of CVC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hypothesis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and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determination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of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V</a:t>
            </a:r>
            <a:r>
              <a:rPr lang="fr-FR" sz="1600" baseline="-25000" dirty="0" err="1">
                <a:solidFill>
                  <a:srgbClr val="002060"/>
                </a:solidFill>
                <a:latin typeface="Bahnschrift" panose="020B0502040204020203" pitchFamily="34" charset="0"/>
              </a:rPr>
              <a:t>ud</a:t>
            </a:r>
            <a:endParaRPr lang="fr-FR" sz="1600" baseline="-250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i="1" dirty="0" err="1">
                <a:solidFill>
                  <a:srgbClr val="002060"/>
                </a:solidFill>
                <a:latin typeface="Bahnschrift" panose="020B0502040204020203" pitchFamily="34" charset="0"/>
              </a:rPr>
              <a:t>ft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-values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depend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on Q-values</a:t>
            </a:r>
          </a:p>
        </p:txBody>
      </p:sp>
    </p:spTree>
    <p:extLst>
      <p:ext uri="{BB962C8B-B14F-4D97-AF65-F5344CB8AC3E}">
        <p14:creationId xmlns:p14="http://schemas.microsoft.com/office/powerpoint/2010/main" val="647974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C5557E5-98F2-43B1-8C5F-AB4A90786A04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2060"/>
                </a:solidFill>
                <a:latin typeface="Bahnschrift" panose="020B0502040204020203" pitchFamily="34" charset="0"/>
              </a:rPr>
              <a:t>PIPERADE @DESIR and @LP2iB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19FF3E-2B0B-430A-90B1-1315B14A9F9E}"/>
              </a:ext>
            </a:extLst>
          </p:cNvPr>
          <p:cNvSpPr/>
          <p:nvPr/>
        </p:nvSpPr>
        <p:spPr>
          <a:xfrm>
            <a:off x="7542510" y="1056814"/>
            <a:ext cx="1473200" cy="570446"/>
          </a:xfrm>
          <a:prstGeom prst="rect">
            <a:avLst/>
          </a:prstGeom>
          <a:solidFill>
            <a:schemeClr val="bg1"/>
          </a:solidFill>
          <a:ln w="15875">
            <a:noFill/>
          </a:ln>
          <a:effectLst>
            <a:outerShdw blurRad="50800" dist="50800" dir="5400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2AB9AD8-2EDD-4AC8-A8B0-9962F0E30098}"/>
              </a:ext>
            </a:extLst>
          </p:cNvPr>
          <p:cNvSpPr txBox="1"/>
          <p:nvPr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Pauline Ascher – RESANET Meeting – 3-7 </a:t>
            </a:r>
            <a:r>
              <a:rPr lang="fr-FR" sz="1200" dirty="0" err="1">
                <a:solidFill>
                  <a:schemeClr val="bg1"/>
                </a:solidFill>
                <a:latin typeface="Bahnschrift" panose="020B0502040204020203" pitchFamily="34" charset="0"/>
              </a:rPr>
              <a:t>November</a:t>
            </a:r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 2025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9F6BAB0-59BD-413D-A765-FA8691256BB6}"/>
              </a:ext>
            </a:extLst>
          </p:cNvPr>
          <p:cNvSpPr/>
          <p:nvPr/>
        </p:nvSpPr>
        <p:spPr>
          <a:xfrm>
            <a:off x="7653792" y="920398"/>
            <a:ext cx="4289103" cy="2128355"/>
          </a:xfrm>
          <a:prstGeom prst="rect">
            <a:avLst/>
          </a:prstGeom>
          <a:solidFill>
            <a:schemeClr val="bg1"/>
          </a:solidFill>
          <a:ln w="15875">
            <a:noFill/>
          </a:ln>
          <a:effectLst>
            <a:outerShdw blurRad="50800" dist="508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 vers le bas 20">
            <a:extLst>
              <a:ext uri="{FF2B5EF4-FFF2-40B4-BE49-F238E27FC236}">
                <a16:creationId xmlns:a16="http://schemas.microsoft.com/office/drawing/2014/main" id="{BA48251A-6284-4EAD-B982-338B22D5F6AE}"/>
              </a:ext>
            </a:extLst>
          </p:cNvPr>
          <p:cNvSpPr/>
          <p:nvPr/>
        </p:nvSpPr>
        <p:spPr>
          <a:xfrm>
            <a:off x="10615117" y="1048902"/>
            <a:ext cx="504056" cy="1828908"/>
          </a:xfrm>
          <a:prstGeom prst="downArrow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870000"/>
              </a:gs>
              <a:gs pos="100000">
                <a:srgbClr val="FF8200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72000" tIns="0" rIns="0" bIns="0" rtlCol="0" anchor="ctr"/>
          <a:lstStyle/>
          <a:p>
            <a:pPr algn="ctr"/>
            <a:r>
              <a:rPr lang="fr-FR" sz="1600" b="1" dirty="0" err="1">
                <a:latin typeface="Bahnschrift" panose="020B0502040204020203" pitchFamily="34" charset="0"/>
                <a:cs typeface="Estrangelo Edessa" panose="03080600000000000000" pitchFamily="66" charset="0"/>
              </a:rPr>
              <a:t>selectivity</a:t>
            </a:r>
            <a:endParaRPr lang="fr-FR" sz="1600" b="1" dirty="0">
              <a:latin typeface="Bahnschrift" panose="020B0502040204020203" pitchFamily="34" charset="0"/>
              <a:cs typeface="Estrangelo Edessa" panose="03080600000000000000" pitchFamily="66" charset="0"/>
            </a:endParaRPr>
          </a:p>
        </p:txBody>
      </p:sp>
      <p:sp>
        <p:nvSpPr>
          <p:cNvPr id="22" name="Flèche vers le bas 21">
            <a:extLst>
              <a:ext uri="{FF2B5EF4-FFF2-40B4-BE49-F238E27FC236}">
                <a16:creationId xmlns:a16="http://schemas.microsoft.com/office/drawing/2014/main" id="{26DB36AE-A16A-45BE-A991-AC1AAC2AB26A}"/>
              </a:ext>
            </a:extLst>
          </p:cNvPr>
          <p:cNvSpPr/>
          <p:nvPr/>
        </p:nvSpPr>
        <p:spPr>
          <a:xfrm rot="10800000">
            <a:off x="8742965" y="1048994"/>
            <a:ext cx="504000" cy="1848694"/>
          </a:xfrm>
          <a:prstGeom prst="downArrow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870000"/>
              </a:gs>
              <a:gs pos="100000">
                <a:srgbClr val="FF8200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72000" tIns="0" rIns="0" bIns="0" rtlCol="0" anchor="ctr"/>
          <a:lstStyle/>
          <a:p>
            <a:pPr algn="ctr"/>
            <a:r>
              <a:rPr lang="fr-FR" sz="1600" b="1" dirty="0" err="1">
                <a:latin typeface="Bahnschrift" panose="020B0502040204020203" pitchFamily="34" charset="0"/>
                <a:cs typeface="Estrangelo Edessa" panose="03080600000000000000" pitchFamily="66" charset="0"/>
              </a:rPr>
              <a:t>rapidity</a:t>
            </a:r>
            <a:endParaRPr lang="fr-FR" sz="1600" b="1" dirty="0">
              <a:latin typeface="Bahnschrift" panose="020B0502040204020203" pitchFamily="34" charset="0"/>
              <a:cs typeface="Estrangelo Edessa" panose="03080600000000000000" pitchFamily="66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C25F45D-92DC-43E3-977C-63B43830978C}"/>
              </a:ext>
            </a:extLst>
          </p:cNvPr>
          <p:cNvSpPr txBox="1"/>
          <p:nvPr/>
        </p:nvSpPr>
        <p:spPr>
          <a:xfrm>
            <a:off x="9246965" y="1391464"/>
            <a:ext cx="1394934" cy="12695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fr-FR" sz="1600" b="1" dirty="0">
                <a:solidFill>
                  <a:srgbClr val="870000"/>
                </a:solidFill>
                <a:latin typeface="Bahnschrift" panose="020B0502040204020203" pitchFamily="34" charset="0"/>
                <a:cs typeface="Estrangelo Edessa" panose="03080600000000000000" pitchFamily="66" charset="0"/>
              </a:rPr>
              <a:t>HRS</a:t>
            </a:r>
          </a:p>
          <a:p>
            <a:pPr algn="ctr"/>
            <a:endParaRPr lang="fr-FR" sz="1600" b="1" dirty="0">
              <a:solidFill>
                <a:srgbClr val="870000"/>
              </a:solidFill>
              <a:latin typeface="Bahnschrift" panose="020B0502040204020203" pitchFamily="34" charset="0"/>
              <a:cs typeface="Estrangelo Edessa" panose="03080600000000000000" pitchFamily="66" charset="0"/>
            </a:endParaRPr>
          </a:p>
          <a:p>
            <a:pPr algn="ctr"/>
            <a:r>
              <a:rPr lang="fr-FR" sz="1600" b="1" dirty="0">
                <a:solidFill>
                  <a:srgbClr val="870000"/>
                </a:solidFill>
                <a:latin typeface="Bahnschrift" panose="020B0502040204020203" pitchFamily="34" charset="0"/>
                <a:cs typeface="Estrangelo Edessa" panose="03080600000000000000" pitchFamily="66" charset="0"/>
              </a:rPr>
              <a:t>MR-</a:t>
            </a:r>
            <a:r>
              <a:rPr lang="fr-FR" sz="1600" b="1" dirty="0" err="1">
                <a:solidFill>
                  <a:srgbClr val="870000"/>
                </a:solidFill>
                <a:latin typeface="Bahnschrift" panose="020B0502040204020203" pitchFamily="34" charset="0"/>
                <a:cs typeface="Estrangelo Edessa" panose="03080600000000000000" pitchFamily="66" charset="0"/>
              </a:rPr>
              <a:t>ToF</a:t>
            </a:r>
            <a:r>
              <a:rPr lang="fr-FR" sz="1600" b="1" dirty="0">
                <a:solidFill>
                  <a:srgbClr val="870000"/>
                </a:solidFill>
                <a:latin typeface="Bahnschrift" panose="020B0502040204020203" pitchFamily="34" charset="0"/>
                <a:cs typeface="Estrangelo Edessa" panose="03080600000000000000" pitchFamily="66" charset="0"/>
              </a:rPr>
              <a:t> MS</a:t>
            </a:r>
          </a:p>
          <a:p>
            <a:pPr algn="ctr"/>
            <a:endParaRPr lang="fr-FR" sz="1600" b="1" dirty="0">
              <a:solidFill>
                <a:srgbClr val="870000"/>
              </a:solidFill>
              <a:latin typeface="Bahnschrift" panose="020B0502040204020203" pitchFamily="34" charset="0"/>
              <a:cs typeface="Estrangelo Edessa" panose="03080600000000000000" pitchFamily="66" charset="0"/>
            </a:endParaRPr>
          </a:p>
          <a:p>
            <a:pPr algn="ctr"/>
            <a:r>
              <a:rPr lang="fr-FR" sz="1600" b="1" dirty="0" err="1">
                <a:solidFill>
                  <a:srgbClr val="870000"/>
                </a:solidFill>
                <a:latin typeface="Bahnschrift" panose="020B0502040204020203" pitchFamily="34" charset="0"/>
                <a:cs typeface="Estrangelo Edessa" panose="03080600000000000000" pitchFamily="66" charset="0"/>
              </a:rPr>
              <a:t>Penning</a:t>
            </a:r>
            <a:r>
              <a:rPr lang="fr-FR" sz="1600" b="1" dirty="0">
                <a:solidFill>
                  <a:srgbClr val="870000"/>
                </a:solidFill>
                <a:latin typeface="Bahnschrift" panose="020B0502040204020203" pitchFamily="34" charset="0"/>
                <a:cs typeface="Estrangelo Edessa" panose="03080600000000000000" pitchFamily="66" charset="0"/>
              </a:rPr>
              <a:t> </a:t>
            </a:r>
            <a:r>
              <a:rPr lang="fr-FR" sz="1600" b="1" dirty="0" err="1">
                <a:solidFill>
                  <a:srgbClr val="870000"/>
                </a:solidFill>
                <a:latin typeface="Bahnschrift" panose="020B0502040204020203" pitchFamily="34" charset="0"/>
                <a:cs typeface="Estrangelo Edessa" panose="03080600000000000000" pitchFamily="66" charset="0"/>
              </a:rPr>
              <a:t>Trap</a:t>
            </a:r>
            <a:endParaRPr lang="fr-FR" sz="1600" b="1" dirty="0">
              <a:solidFill>
                <a:srgbClr val="870000"/>
              </a:solidFill>
              <a:latin typeface="Bahnschrift" panose="020B0502040204020203" pitchFamily="34" charset="0"/>
              <a:cs typeface="Estrangelo Edessa" panose="03080600000000000000" pitchFamily="66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7B78272-1026-4628-9733-3ED8EAE94765}"/>
              </a:ext>
            </a:extLst>
          </p:cNvPr>
          <p:cNvSpPr txBox="1"/>
          <p:nvPr/>
        </p:nvSpPr>
        <p:spPr>
          <a:xfrm>
            <a:off x="7662762" y="1829508"/>
            <a:ext cx="1223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Bahnschrift" panose="020B0502040204020203" pitchFamily="34" charset="0"/>
                <a:cs typeface="Estrangelo Edessa" panose="03080600000000000000" pitchFamily="66" charset="0"/>
              </a:rPr>
              <a:t>~10-20 ms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F78BADF-38A3-4C21-893F-7831F8394FBD}"/>
              </a:ext>
            </a:extLst>
          </p:cNvPr>
          <p:cNvSpPr txBox="1"/>
          <p:nvPr/>
        </p:nvSpPr>
        <p:spPr>
          <a:xfrm>
            <a:off x="7717884" y="1324276"/>
            <a:ext cx="1051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Bahnschrift" panose="020B0502040204020203" pitchFamily="34" charset="0"/>
                <a:cs typeface="Estrangelo Edessa" panose="03080600000000000000" pitchFamily="66" charset="0"/>
              </a:rPr>
              <a:t>few 10 µs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7E6F6A2-2093-444B-8F92-648C2B9F55CA}"/>
              </a:ext>
            </a:extLst>
          </p:cNvPr>
          <p:cNvSpPr txBox="1"/>
          <p:nvPr/>
        </p:nvSpPr>
        <p:spPr>
          <a:xfrm>
            <a:off x="7629081" y="2327054"/>
            <a:ext cx="1270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Bahnschrift" panose="020B0502040204020203" pitchFamily="34" charset="0"/>
                <a:cs typeface="Estrangelo Edessa" panose="03080600000000000000" pitchFamily="66" charset="0"/>
              </a:rPr>
              <a:t>100 ms – 1 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8A2EC5C-1A03-4BE5-8EAE-6CD364CEACFE}"/>
              </a:ext>
            </a:extLst>
          </p:cNvPr>
          <p:cNvSpPr txBox="1"/>
          <p:nvPr/>
        </p:nvSpPr>
        <p:spPr>
          <a:xfrm>
            <a:off x="11119173" y="1328619"/>
            <a:ext cx="752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Bahnschrift" panose="020B0502040204020203" pitchFamily="34" charset="0"/>
                <a:cs typeface="Estrangelo Edessa" panose="03080600000000000000" pitchFamily="66" charset="0"/>
              </a:rPr>
              <a:t>~2.10</a:t>
            </a:r>
            <a:r>
              <a:rPr lang="fr-FR" sz="1600" baseline="30000" dirty="0">
                <a:latin typeface="Bahnschrift" panose="020B0502040204020203" pitchFamily="34" charset="0"/>
                <a:cs typeface="Estrangelo Edessa" panose="03080600000000000000" pitchFamily="66" charset="0"/>
              </a:rPr>
              <a:t>4 </a:t>
            </a:r>
            <a:endParaRPr lang="fr-FR" sz="1600" dirty="0">
              <a:latin typeface="Bahnschrift" panose="020B0502040204020203" pitchFamily="34" charset="0"/>
              <a:cs typeface="Estrangelo Edessa" panose="03080600000000000000" pitchFamily="66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1BCC27C9-16D5-479F-801A-2FC008714EFB}"/>
              </a:ext>
            </a:extLst>
          </p:cNvPr>
          <p:cNvSpPr txBox="1"/>
          <p:nvPr/>
        </p:nvSpPr>
        <p:spPr>
          <a:xfrm>
            <a:off x="11096263" y="1829508"/>
            <a:ext cx="869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Bahnschrift" panose="020B0502040204020203" pitchFamily="34" charset="0"/>
                <a:cs typeface="Estrangelo Edessa" panose="03080600000000000000" pitchFamily="66" charset="0"/>
              </a:rPr>
              <a:t>few 10</a:t>
            </a:r>
            <a:r>
              <a:rPr lang="fr-FR" sz="1600" baseline="30000" dirty="0">
                <a:latin typeface="Bahnschrift" panose="020B0502040204020203" pitchFamily="34" charset="0"/>
                <a:cs typeface="Estrangelo Edessa" panose="03080600000000000000" pitchFamily="66" charset="0"/>
              </a:rPr>
              <a:t>5</a:t>
            </a:r>
            <a:endParaRPr lang="fr-FR" sz="1600" dirty="0">
              <a:latin typeface="Bahnschrift" panose="020B0502040204020203" pitchFamily="34" charset="0"/>
              <a:cs typeface="Estrangelo Edessa" panose="03080600000000000000" pitchFamily="66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C74CCAFF-8932-4353-9D6D-36AFF095B724}"/>
              </a:ext>
            </a:extLst>
          </p:cNvPr>
          <p:cNvSpPr txBox="1"/>
          <p:nvPr/>
        </p:nvSpPr>
        <p:spPr>
          <a:xfrm>
            <a:off x="11064483" y="2331901"/>
            <a:ext cx="982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Bahnschrift" panose="020B0502040204020203" pitchFamily="34" charset="0"/>
                <a:cs typeface="Estrangelo Edessa" panose="03080600000000000000" pitchFamily="66" charset="0"/>
              </a:rPr>
              <a:t>10</a:t>
            </a:r>
            <a:r>
              <a:rPr lang="fr-FR" sz="1600" baseline="30000" dirty="0">
                <a:latin typeface="Bahnschrift" panose="020B0502040204020203" pitchFamily="34" charset="0"/>
                <a:cs typeface="Estrangelo Edessa" panose="03080600000000000000" pitchFamily="66" charset="0"/>
              </a:rPr>
              <a:t>5 </a:t>
            </a:r>
            <a:r>
              <a:rPr lang="fr-FR" sz="1600" dirty="0">
                <a:latin typeface="Bahnschrift" panose="020B0502040204020203" pitchFamily="34" charset="0"/>
                <a:cs typeface="Estrangelo Edessa" panose="03080600000000000000" pitchFamily="66" charset="0"/>
                <a:sym typeface="Wingdings" panose="05000000000000000000" pitchFamily="2" charset="2"/>
              </a:rPr>
              <a:t>- 10</a:t>
            </a:r>
            <a:r>
              <a:rPr lang="fr-FR" sz="1600" baseline="30000" dirty="0">
                <a:latin typeface="Bahnschrift" panose="020B0502040204020203" pitchFamily="34" charset="0"/>
                <a:cs typeface="Estrangelo Edessa" panose="03080600000000000000" pitchFamily="66" charset="0"/>
                <a:sym typeface="Wingdings" panose="05000000000000000000" pitchFamily="2" charset="2"/>
              </a:rPr>
              <a:t>7</a:t>
            </a:r>
            <a:r>
              <a:rPr lang="fr-FR" sz="1600" baseline="30000" dirty="0">
                <a:latin typeface="Bahnschrift" panose="020B0502040204020203" pitchFamily="34" charset="0"/>
                <a:cs typeface="Estrangelo Edessa" panose="03080600000000000000" pitchFamily="66" charset="0"/>
              </a:rPr>
              <a:t>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577A98F-3C3F-4296-984C-BD47C34D8E73}"/>
              </a:ext>
            </a:extLst>
          </p:cNvPr>
          <p:cNvSpPr txBox="1"/>
          <p:nvPr/>
        </p:nvSpPr>
        <p:spPr>
          <a:xfrm>
            <a:off x="11083889" y="857068"/>
            <a:ext cx="82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870000"/>
                </a:solidFill>
                <a:latin typeface="Bahnschrift" panose="020B0502040204020203" pitchFamily="34" charset="0"/>
              </a:rPr>
              <a:t>M/</a:t>
            </a:r>
            <a:r>
              <a:rPr lang="fr-FR" dirty="0">
                <a:solidFill>
                  <a:srgbClr val="870000"/>
                </a:solidFill>
                <a:latin typeface="Symbol" panose="05050102010706020507" pitchFamily="18" charset="2"/>
              </a:rPr>
              <a:t>D</a:t>
            </a:r>
            <a:r>
              <a:rPr lang="fr-FR" dirty="0">
                <a:solidFill>
                  <a:srgbClr val="870000"/>
                </a:solidFill>
                <a:latin typeface="Bahnschrift" panose="020B0502040204020203" pitchFamily="34" charset="0"/>
              </a:rPr>
              <a:t>M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19420379-FADA-47C1-BF32-801B59E281F6}"/>
              </a:ext>
            </a:extLst>
          </p:cNvPr>
          <p:cNvSpPr txBox="1"/>
          <p:nvPr/>
        </p:nvSpPr>
        <p:spPr>
          <a:xfrm>
            <a:off x="7891626" y="857068"/>
            <a:ext cx="82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870000"/>
                </a:solidFill>
                <a:latin typeface="Bahnschrift" panose="020B0502040204020203" pitchFamily="34" charset="0"/>
              </a:rPr>
              <a:t>time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6AB6F25-05AE-43F3-993F-C1B6F4192C0E}"/>
              </a:ext>
            </a:extLst>
          </p:cNvPr>
          <p:cNvSpPr txBox="1"/>
          <p:nvPr/>
        </p:nvSpPr>
        <p:spPr>
          <a:xfrm>
            <a:off x="634447" y="940337"/>
            <a:ext cx="6834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ahnschrift" panose="020B0502040204020203" pitchFamily="34" charset="0"/>
              </a:rPr>
              <a:t>PIPERADE for mass </a:t>
            </a:r>
            <a:r>
              <a:rPr lang="fr-FR" dirty="0" err="1">
                <a:latin typeface="Bahnschrift" panose="020B0502040204020203" pitchFamily="34" charset="0"/>
              </a:rPr>
              <a:t>spectrometry</a:t>
            </a:r>
            <a:r>
              <a:rPr lang="fr-FR" dirty="0">
                <a:latin typeface="Bahnschrift" panose="020B0502040204020203" pitchFamily="34" charset="0"/>
              </a:rPr>
              <a:t> but </a:t>
            </a:r>
            <a:r>
              <a:rPr lang="fr-FR" dirty="0" err="1">
                <a:latin typeface="Bahnschrift" panose="020B0502040204020203" pitchFamily="34" charset="0"/>
              </a:rPr>
              <a:t>also</a:t>
            </a:r>
            <a:r>
              <a:rPr lang="fr-FR" dirty="0">
                <a:latin typeface="Bahnschrift" panose="020B0502040204020203" pitchFamily="34" charset="0"/>
              </a:rPr>
              <a:t> for mass purification</a:t>
            </a:r>
          </a:p>
          <a:p>
            <a:r>
              <a:rPr lang="fr-FR" dirty="0">
                <a:latin typeface="Bahnschrift" panose="020B0502040204020203" pitchFamily="34" charset="0"/>
                <a:sym typeface="Wingdings" panose="05000000000000000000" pitchFamily="2" charset="2"/>
              </a:rPr>
              <a:t> </a:t>
            </a:r>
            <a:r>
              <a:rPr lang="fr-FR" dirty="0" err="1">
                <a:latin typeface="Bahnschrift" panose="020B0502040204020203" pitchFamily="34" charset="0"/>
                <a:sym typeface="Wingdings" panose="05000000000000000000" pitchFamily="2" charset="2"/>
              </a:rPr>
              <a:t>Only</a:t>
            </a:r>
            <a:r>
              <a:rPr lang="fr-FR" dirty="0">
                <a:latin typeface="Bahnschrift" panose="020B0502040204020203" pitchFamily="34" charset="0"/>
                <a:sym typeface="Wingdings" panose="05000000000000000000" pitchFamily="2" charset="2"/>
              </a:rPr>
              <a:t> PT </a:t>
            </a:r>
            <a:r>
              <a:rPr lang="fr-FR" dirty="0" err="1">
                <a:latin typeface="Bahnschrift" panose="020B0502040204020203" pitchFamily="34" charset="0"/>
                <a:sym typeface="Wingdings" panose="05000000000000000000" pitchFamily="2" charset="2"/>
              </a:rPr>
              <a:t>installed</a:t>
            </a:r>
            <a:r>
              <a:rPr lang="fr-FR" dirty="0">
                <a:latin typeface="Bahnschrift" panose="020B0502040204020203" pitchFamily="34" charset="0"/>
                <a:sym typeface="Wingdings" panose="05000000000000000000" pitchFamily="2" charset="2"/>
              </a:rPr>
              <a:t> at the entrance of a </a:t>
            </a:r>
            <a:r>
              <a:rPr lang="fr-FR" dirty="0" err="1">
                <a:latin typeface="Bahnschrift" panose="020B0502040204020203" pitchFamily="34" charset="0"/>
                <a:sym typeface="Wingdings" panose="05000000000000000000" pitchFamily="2" charset="2"/>
              </a:rPr>
              <a:t>low-energy</a:t>
            </a:r>
            <a:r>
              <a:rPr lang="fr-FR" dirty="0">
                <a:latin typeface="Bahnschrift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Bahnschrift" panose="020B0502040204020203" pitchFamily="34" charset="0"/>
                <a:sym typeface="Wingdings" panose="05000000000000000000" pitchFamily="2" charset="2"/>
              </a:rPr>
              <a:t>facility</a:t>
            </a:r>
            <a:endParaRPr lang="fr-FR" dirty="0">
              <a:latin typeface="Bahnschrift" panose="020B0502040204020203" pitchFamily="34" charset="0"/>
            </a:endParaRPr>
          </a:p>
        </p:txBody>
      </p:sp>
      <p:pic>
        <p:nvPicPr>
          <p:cNvPr id="33" name="Espace réservé du contenu 3">
            <a:extLst>
              <a:ext uri="{FF2B5EF4-FFF2-40B4-BE49-F238E27FC236}">
                <a16:creationId xmlns:a16="http://schemas.microsoft.com/office/drawing/2014/main" id="{101DA6E8-F164-4853-AB36-02B3D576AB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0" r="43197"/>
          <a:stretch/>
        </p:blipFill>
        <p:spPr>
          <a:xfrm>
            <a:off x="249105" y="1748588"/>
            <a:ext cx="4178844" cy="4418915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8A70E099-D983-4337-B5E4-F1F8FCAF73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39" y="1902442"/>
            <a:ext cx="1980926" cy="63548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20E0C46-774D-40E1-BA1B-819AACE493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54" y="-152513"/>
            <a:ext cx="2028529" cy="1309430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0DC466BC-5373-4CDF-BEC1-D43784397F33}"/>
              </a:ext>
            </a:extLst>
          </p:cNvPr>
          <p:cNvSpPr txBox="1"/>
          <p:nvPr/>
        </p:nvSpPr>
        <p:spPr>
          <a:xfrm rot="21052449">
            <a:off x="2407860" y="4282012"/>
            <a:ext cx="832843" cy="27699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rgbClr val="870000"/>
                </a:solidFill>
                <a:latin typeface="Bahnschrift" panose="020B0502040204020203" pitchFamily="34" charset="0"/>
                <a:cs typeface="Estrangelo Edessa" panose="03080600000000000000" pitchFamily="66" charset="0"/>
              </a:rPr>
              <a:t>MR-</a:t>
            </a:r>
            <a:r>
              <a:rPr lang="fr-FR" sz="1200" b="1" dirty="0" err="1">
                <a:solidFill>
                  <a:srgbClr val="870000"/>
                </a:solidFill>
                <a:latin typeface="Bahnschrift" panose="020B0502040204020203" pitchFamily="34" charset="0"/>
                <a:cs typeface="Estrangelo Edessa" panose="03080600000000000000" pitchFamily="66" charset="0"/>
              </a:rPr>
              <a:t>ToF</a:t>
            </a:r>
            <a:endParaRPr lang="fr-FR" sz="1200" b="1" dirty="0">
              <a:solidFill>
                <a:srgbClr val="870000"/>
              </a:solidFill>
              <a:latin typeface="Bahnschrift" panose="020B0502040204020203" pitchFamily="34" charset="0"/>
              <a:cs typeface="Estrangelo Edessa" panose="0308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5606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3">
            <a:extLst>
              <a:ext uri="{FF2B5EF4-FFF2-40B4-BE49-F238E27FC236}">
                <a16:creationId xmlns:a16="http://schemas.microsoft.com/office/drawing/2014/main" id="{83E05ADB-39DF-4A8F-B75B-3A75303FB8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97"/>
          <a:stretch/>
        </p:blipFill>
        <p:spPr>
          <a:xfrm>
            <a:off x="5822593" y="1309430"/>
            <a:ext cx="3258085" cy="3763671"/>
          </a:xfr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" t="21743"/>
          <a:stretch/>
        </p:blipFill>
        <p:spPr>
          <a:xfrm>
            <a:off x="4575810" y="962819"/>
            <a:ext cx="7473950" cy="449147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0327460" y="1664141"/>
            <a:ext cx="1722300" cy="461665"/>
          </a:xfrm>
          <a:prstGeom prst="rect">
            <a:avLst/>
          </a:prstGeom>
          <a:solidFill>
            <a:srgbClr val="87000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Bahnschrift" panose="020B0502040204020203" pitchFamily="34" charset="0"/>
              </a:rPr>
              <a:t>PIPERADE</a:t>
            </a:r>
          </a:p>
        </p:txBody>
      </p:sp>
      <p:sp>
        <p:nvSpPr>
          <p:cNvPr id="13" name="Ellipse 12"/>
          <p:cNvSpPr/>
          <p:nvPr/>
        </p:nvSpPr>
        <p:spPr>
          <a:xfrm rot="1491082">
            <a:off x="9273296" y="2573298"/>
            <a:ext cx="2908119" cy="1553890"/>
          </a:xfrm>
          <a:prstGeom prst="ellipse">
            <a:avLst/>
          </a:prstGeom>
          <a:noFill/>
          <a:ln w="63500">
            <a:solidFill>
              <a:srgbClr val="87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2AB9AD8-2EDD-4AC8-A8B0-9962F0E30098}"/>
              </a:ext>
            </a:extLst>
          </p:cNvPr>
          <p:cNvSpPr txBox="1"/>
          <p:nvPr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Pauline Ascher – RESANET Meeting – 3-7 </a:t>
            </a:r>
            <a:r>
              <a:rPr lang="fr-FR" sz="1200" dirty="0" err="1">
                <a:solidFill>
                  <a:schemeClr val="bg1"/>
                </a:solidFill>
                <a:latin typeface="Bahnschrift" panose="020B0502040204020203" pitchFamily="34" charset="0"/>
              </a:rPr>
              <a:t>November</a:t>
            </a:r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 2025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16C9888-FB78-4869-B908-03136200E5BE}"/>
              </a:ext>
            </a:extLst>
          </p:cNvPr>
          <p:cNvSpPr txBox="1"/>
          <p:nvPr/>
        </p:nvSpPr>
        <p:spPr>
          <a:xfrm>
            <a:off x="3505200" y="5659048"/>
            <a:ext cx="704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Bahnschrift" panose="020B0502040204020203" pitchFamily="34" charset="0"/>
              </a:rPr>
              <a:t>DESIR building </a:t>
            </a:r>
            <a:r>
              <a:rPr lang="fr-FR" sz="2000" dirty="0" err="1">
                <a:solidFill>
                  <a:srgbClr val="002060"/>
                </a:solidFill>
                <a:latin typeface="Bahnschrift" panose="020B0502040204020203" pitchFamily="34" charset="0"/>
              </a:rPr>
              <a:t>delivered</a:t>
            </a:r>
            <a:r>
              <a:rPr lang="fr-FR" sz="2000" dirty="0">
                <a:solidFill>
                  <a:srgbClr val="002060"/>
                </a:solidFill>
                <a:latin typeface="Bahnschrift" panose="020B0502040204020203" pitchFamily="34" charset="0"/>
              </a:rPr>
              <a:t> a few </a:t>
            </a:r>
            <a:r>
              <a:rPr lang="fr-FR" sz="2000" dirty="0" err="1">
                <a:solidFill>
                  <a:srgbClr val="002060"/>
                </a:solidFill>
                <a:latin typeface="Bahnschrift" panose="020B0502040204020203" pitchFamily="34" charset="0"/>
              </a:rPr>
              <a:t>days</a:t>
            </a:r>
            <a:r>
              <a:rPr lang="fr-FR" sz="20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Bahnschrift" panose="020B0502040204020203" pitchFamily="34" charset="0"/>
              </a:rPr>
              <a:t>ago</a:t>
            </a:r>
            <a:r>
              <a:rPr lang="fr-FR" sz="2000" dirty="0">
                <a:solidFill>
                  <a:srgbClr val="002060"/>
                </a:solidFill>
                <a:latin typeface="Bahnschrift" panose="020B0502040204020203" pitchFamily="34" charset="0"/>
              </a:rPr>
              <a:t> !</a:t>
            </a:r>
          </a:p>
          <a:p>
            <a:r>
              <a:rPr lang="fr-FR" sz="2000" dirty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 </a:t>
            </a:r>
            <a:r>
              <a:rPr lang="fr-FR" sz="2000" dirty="0">
                <a:solidFill>
                  <a:srgbClr val="002060"/>
                </a:solidFill>
                <a:latin typeface="Bahnschrift" panose="020B0502040204020203" pitchFamily="34" charset="0"/>
              </a:rPr>
              <a:t>Transfer HRS/GPIB/PIPERADE in about 1 </a:t>
            </a:r>
            <a:r>
              <a:rPr lang="fr-FR" sz="2000" dirty="0" err="1">
                <a:solidFill>
                  <a:srgbClr val="002060"/>
                </a:solidFill>
                <a:latin typeface="Bahnschrift" panose="020B0502040204020203" pitchFamily="34" charset="0"/>
              </a:rPr>
              <a:t>year</a:t>
            </a:r>
            <a:endParaRPr lang="fr-FR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BFD295D-3B05-4378-974A-726B2C7776EC}"/>
              </a:ext>
            </a:extLst>
          </p:cNvPr>
          <p:cNvSpPr txBox="1"/>
          <p:nvPr/>
        </p:nvSpPr>
        <p:spPr>
          <a:xfrm>
            <a:off x="5499059" y="3119411"/>
            <a:ext cx="920791" cy="461665"/>
          </a:xfrm>
          <a:prstGeom prst="rect">
            <a:avLst/>
          </a:prstGeom>
          <a:solidFill>
            <a:srgbClr val="87000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Bahnschrift" panose="020B0502040204020203" pitchFamily="34" charset="0"/>
              </a:rPr>
              <a:t>HRS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245969A-3A90-46DE-8D0C-241AB71170A3}"/>
              </a:ext>
            </a:extLst>
          </p:cNvPr>
          <p:cNvSpPr txBox="1"/>
          <p:nvPr/>
        </p:nvSpPr>
        <p:spPr>
          <a:xfrm>
            <a:off x="8094919" y="1794148"/>
            <a:ext cx="920791" cy="461665"/>
          </a:xfrm>
          <a:prstGeom prst="rect">
            <a:avLst/>
          </a:prstGeom>
          <a:solidFill>
            <a:srgbClr val="87000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Bahnschrift" panose="020B0502040204020203" pitchFamily="34" charset="0"/>
              </a:rPr>
              <a:t>GPIB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C5557E5-98F2-43B1-8C5F-AB4A90786A04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2060"/>
                </a:solidFill>
                <a:latin typeface="Bahnschrift" panose="020B0502040204020203" pitchFamily="34" charset="0"/>
              </a:rPr>
              <a:t>PIPERADE @DESIR and @LP2iB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20E0C46-774D-40E1-BA1B-819AACE493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54" y="-152513"/>
            <a:ext cx="2028529" cy="1309430"/>
          </a:xfrm>
          <a:prstGeom prst="rect">
            <a:avLst/>
          </a:prstGeom>
        </p:spPr>
      </p:pic>
      <p:pic>
        <p:nvPicPr>
          <p:cNvPr id="15" name="Espace réservé du contenu 3">
            <a:extLst>
              <a:ext uri="{FF2B5EF4-FFF2-40B4-BE49-F238E27FC236}">
                <a16:creationId xmlns:a16="http://schemas.microsoft.com/office/drawing/2014/main" id="{71C7A756-FF68-47BF-B4CA-6C7489CC14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0" r="43197"/>
          <a:stretch/>
        </p:blipFill>
        <p:spPr>
          <a:xfrm>
            <a:off x="235199" y="1055622"/>
            <a:ext cx="4178844" cy="441891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5F2264F-321E-4CCC-A919-59E21A3944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33" y="1209476"/>
            <a:ext cx="1980926" cy="63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7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>
            <a:extLst>
              <a:ext uri="{FF2B5EF4-FFF2-40B4-BE49-F238E27FC236}">
                <a16:creationId xmlns:a16="http://schemas.microsoft.com/office/drawing/2014/main" id="{C29B60FF-B536-441E-A782-39498BF65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71" y="687091"/>
            <a:ext cx="5753514" cy="2741909"/>
          </a:xfrm>
          <a:prstGeom prst="rect">
            <a:avLst/>
          </a:prstGeom>
          <a:scene3d>
            <a:camera prst="isometricOffAxis1Right">
              <a:rot lat="0" lon="0" rev="0"/>
            </a:camera>
            <a:lightRig rig="threePt" dir="t"/>
          </a:scene3d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2158422E-91B2-45CB-BBCC-DCE4CCFDF4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" t="13199"/>
          <a:stretch/>
        </p:blipFill>
        <p:spPr>
          <a:xfrm>
            <a:off x="6514033" y="679213"/>
            <a:ext cx="4921505" cy="2932450"/>
          </a:xfrm>
          <a:prstGeom prst="rect">
            <a:avLst/>
          </a:prstGeom>
        </p:spPr>
      </p:pic>
      <p:sp>
        <p:nvSpPr>
          <p:cNvPr id="34" name="ZoneTexte 33"/>
          <p:cNvSpPr txBox="1"/>
          <p:nvPr/>
        </p:nvSpPr>
        <p:spPr>
          <a:xfrm>
            <a:off x="0" y="3590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2060"/>
                </a:solidFill>
                <a:latin typeface="Bahnschrift" panose="020B0502040204020203" pitchFamily="34" charset="0"/>
                <a:ea typeface="CMU Sans Serif" panose="02000603000000000000" pitchFamily="2" charset="0"/>
                <a:cs typeface="CMU Sans Serif" panose="02000603000000000000" pitchFamily="2" charset="0"/>
              </a:rPr>
              <a:t>PIPERADE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3300" y="6169850"/>
            <a:ext cx="37070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02060"/>
                </a:solidFill>
                <a:latin typeface="Bahnschrift" panose="020B0502040204020203" pitchFamily="34" charset="0"/>
              </a:rPr>
              <a:t>P. Ascher et al., NIM A 1019, 165857 (2021)</a:t>
            </a:r>
            <a:endParaRPr lang="fr-FR" sz="1400" i="1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53" b="32494"/>
          <a:stretch/>
        </p:blipFill>
        <p:spPr>
          <a:xfrm rot="10800000">
            <a:off x="3992539" y="3195320"/>
            <a:ext cx="8021593" cy="137015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011178" y="4269270"/>
            <a:ext cx="4141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err="1">
                <a:latin typeface="Bahnschrift" panose="020B0502040204020203" pitchFamily="34" charset="0"/>
              </a:rPr>
              <a:t>Designed</a:t>
            </a:r>
            <a:r>
              <a:rPr lang="fr-FR" sz="1400" i="1" dirty="0">
                <a:latin typeface="Bahnschrift" panose="020B0502040204020203" pitchFamily="34" charset="0"/>
              </a:rPr>
              <a:t> and </a:t>
            </a:r>
            <a:r>
              <a:rPr lang="fr-FR" sz="1400" i="1" dirty="0" err="1">
                <a:latin typeface="Bahnschrift" panose="020B0502040204020203" pitchFamily="34" charset="0"/>
              </a:rPr>
              <a:t>machined</a:t>
            </a:r>
            <a:r>
              <a:rPr lang="fr-FR" sz="1400" i="1" dirty="0">
                <a:latin typeface="Bahnschrift" panose="020B0502040204020203" pitchFamily="34" charset="0"/>
              </a:rPr>
              <a:t> at MPIK Heidelberg</a:t>
            </a:r>
          </a:p>
        </p:txBody>
      </p:sp>
      <p:grpSp>
        <p:nvGrpSpPr>
          <p:cNvPr id="35" name="Groupe 22">
            <a:extLst>
              <a:ext uri="{FF2B5EF4-FFF2-40B4-BE49-F238E27FC236}">
                <a16:creationId xmlns:a16="http://schemas.microsoft.com/office/drawing/2014/main" id="{F0A123FF-C3F7-4823-B830-82D5CDFC0D3E}"/>
              </a:ext>
            </a:extLst>
          </p:cNvPr>
          <p:cNvGrpSpPr/>
          <p:nvPr/>
        </p:nvGrpSpPr>
        <p:grpSpPr>
          <a:xfrm>
            <a:off x="428840" y="4901011"/>
            <a:ext cx="10873317" cy="1422648"/>
            <a:chOff x="0" y="4152363"/>
            <a:chExt cx="12192000" cy="1595183"/>
          </a:xfrm>
        </p:grpSpPr>
        <p:pic>
          <p:nvPicPr>
            <p:cNvPr id="49" name="Image 6">
              <a:extLst>
                <a:ext uri="{FF2B5EF4-FFF2-40B4-BE49-F238E27FC236}">
                  <a16:creationId xmlns:a16="http://schemas.microsoft.com/office/drawing/2014/main" id="{AA882AC6-8F73-4B68-9E8A-3EEEBCBFE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52363"/>
              <a:ext cx="12192000" cy="920659"/>
            </a:xfrm>
            <a:prstGeom prst="rect">
              <a:avLst/>
            </a:prstGeom>
          </p:spPr>
        </p:pic>
        <p:grpSp>
          <p:nvGrpSpPr>
            <p:cNvPr id="50" name="Groupe 21">
              <a:extLst>
                <a:ext uri="{FF2B5EF4-FFF2-40B4-BE49-F238E27FC236}">
                  <a16:creationId xmlns:a16="http://schemas.microsoft.com/office/drawing/2014/main" id="{0B2D7FFC-3796-4874-96A1-EB8CC461C072}"/>
                </a:ext>
              </a:extLst>
            </p:cNvPr>
            <p:cNvGrpSpPr/>
            <p:nvPr/>
          </p:nvGrpSpPr>
          <p:grpSpPr>
            <a:xfrm>
              <a:off x="66368" y="5096815"/>
              <a:ext cx="12076645" cy="650731"/>
              <a:chOff x="66368" y="5096815"/>
              <a:chExt cx="12076645" cy="650731"/>
            </a:xfrm>
          </p:grpSpPr>
          <p:sp>
            <p:nvSpPr>
              <p:cNvPr id="51" name="ZoneTexte 7">
                <a:extLst>
                  <a:ext uri="{FF2B5EF4-FFF2-40B4-BE49-F238E27FC236}">
                    <a16:creationId xmlns:a16="http://schemas.microsoft.com/office/drawing/2014/main" id="{77D0A630-AC04-4BB6-97DE-B92DF398A0D5}"/>
                  </a:ext>
                </a:extLst>
              </p:cNvPr>
              <p:cNvSpPr txBox="1"/>
              <p:nvPr/>
            </p:nvSpPr>
            <p:spPr>
              <a:xfrm>
                <a:off x="4903110" y="5149580"/>
                <a:ext cx="1424939" cy="597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latin typeface="Bahnschrift" panose="020B0502040204020203" pitchFamily="34" charset="0"/>
                  </a:rPr>
                  <a:t>Purification trap</a:t>
                </a:r>
              </a:p>
            </p:txBody>
          </p:sp>
          <p:sp>
            <p:nvSpPr>
              <p:cNvPr id="52" name="ZoneTexte 8">
                <a:extLst>
                  <a:ext uri="{FF2B5EF4-FFF2-40B4-BE49-F238E27FC236}">
                    <a16:creationId xmlns:a16="http://schemas.microsoft.com/office/drawing/2014/main" id="{5DD59AF0-AC9A-4596-97BF-70C537C86032}"/>
                  </a:ext>
                </a:extLst>
              </p:cNvPr>
              <p:cNvSpPr txBox="1"/>
              <p:nvPr/>
            </p:nvSpPr>
            <p:spPr>
              <a:xfrm>
                <a:off x="6227580" y="5149580"/>
                <a:ext cx="1547853" cy="5979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latin typeface="Bahnschrift" panose="020B0502040204020203" pitchFamily="34" charset="0"/>
                  </a:rPr>
                  <a:t>Measurement trap</a:t>
                </a:r>
              </a:p>
            </p:txBody>
          </p:sp>
          <p:sp>
            <p:nvSpPr>
              <p:cNvPr id="53" name="ZoneTexte 9">
                <a:extLst>
                  <a:ext uri="{FF2B5EF4-FFF2-40B4-BE49-F238E27FC236}">
                    <a16:creationId xmlns:a16="http://schemas.microsoft.com/office/drawing/2014/main" id="{FB6E4F59-4DFE-4D94-8EB5-6900E61F3B12}"/>
                  </a:ext>
                </a:extLst>
              </p:cNvPr>
              <p:cNvSpPr txBox="1"/>
              <p:nvPr/>
            </p:nvSpPr>
            <p:spPr>
              <a:xfrm>
                <a:off x="7258704" y="5096816"/>
                <a:ext cx="4296617" cy="351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latin typeface="Bahnschrift" panose="020B0502040204020203" pitchFamily="34" charset="0"/>
                  </a:rPr>
                  <a:t>Extraction optics</a:t>
                </a:r>
              </a:p>
            </p:txBody>
          </p:sp>
          <p:sp>
            <p:nvSpPr>
              <p:cNvPr id="54" name="ZoneTexte 11">
                <a:extLst>
                  <a:ext uri="{FF2B5EF4-FFF2-40B4-BE49-F238E27FC236}">
                    <a16:creationId xmlns:a16="http://schemas.microsoft.com/office/drawing/2014/main" id="{9973DDAA-3FA3-47F9-A1FE-23021A734C48}"/>
                  </a:ext>
                </a:extLst>
              </p:cNvPr>
              <p:cNvSpPr txBox="1"/>
              <p:nvPr/>
            </p:nvSpPr>
            <p:spPr>
              <a:xfrm>
                <a:off x="746438" y="5096815"/>
                <a:ext cx="4156672" cy="351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latin typeface="Bahnschrift" panose="020B0502040204020203" pitchFamily="34" charset="0"/>
                  </a:rPr>
                  <a:t>Injection optics</a:t>
                </a:r>
              </a:p>
            </p:txBody>
          </p:sp>
          <p:cxnSp>
            <p:nvCxnSpPr>
              <p:cNvPr id="55" name="Connecteur droit 17">
                <a:extLst>
                  <a:ext uri="{FF2B5EF4-FFF2-40B4-BE49-F238E27FC236}">
                    <a16:creationId xmlns:a16="http://schemas.microsoft.com/office/drawing/2014/main" id="{3C9CEA76-ECA2-4198-9202-C9C0437F1CC4}"/>
                  </a:ext>
                </a:extLst>
              </p:cNvPr>
              <p:cNvCxnSpPr/>
              <p:nvPr/>
            </p:nvCxnSpPr>
            <p:spPr>
              <a:xfrm flipV="1">
                <a:off x="2865060" y="5126789"/>
                <a:ext cx="2088000" cy="0"/>
              </a:xfrm>
              <a:prstGeom prst="line">
                <a:avLst/>
              </a:prstGeom>
              <a:ln w="1270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necteur droit 18">
                <a:extLst>
                  <a:ext uri="{FF2B5EF4-FFF2-40B4-BE49-F238E27FC236}">
                    <a16:creationId xmlns:a16="http://schemas.microsoft.com/office/drawing/2014/main" id="{DCB0F445-BD6E-4F1E-824B-B240B4F4C56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25580" y="5126789"/>
                <a:ext cx="2304000" cy="0"/>
              </a:xfrm>
              <a:prstGeom prst="line">
                <a:avLst/>
              </a:prstGeom>
              <a:ln w="1270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cteur droit 19">
                <a:extLst>
                  <a:ext uri="{FF2B5EF4-FFF2-40B4-BE49-F238E27FC236}">
                    <a16:creationId xmlns:a16="http://schemas.microsoft.com/office/drawing/2014/main" id="{2708FFAE-4B40-479D-A36F-80637A4636AE}"/>
                  </a:ext>
                </a:extLst>
              </p:cNvPr>
              <p:cNvCxnSpPr/>
              <p:nvPr/>
            </p:nvCxnSpPr>
            <p:spPr>
              <a:xfrm flipV="1">
                <a:off x="5003580" y="5126789"/>
                <a:ext cx="1224000" cy="0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cteur droit 20">
                <a:extLst>
                  <a:ext uri="{FF2B5EF4-FFF2-40B4-BE49-F238E27FC236}">
                    <a16:creationId xmlns:a16="http://schemas.microsoft.com/office/drawing/2014/main" id="{63028C8C-E82E-4127-80AA-AC316BE6E86C}"/>
                  </a:ext>
                </a:extLst>
              </p:cNvPr>
              <p:cNvCxnSpPr/>
              <p:nvPr/>
            </p:nvCxnSpPr>
            <p:spPr>
              <a:xfrm flipV="1">
                <a:off x="6378990" y="5126789"/>
                <a:ext cx="612000" cy="0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cteur droit 15">
                <a:extLst>
                  <a:ext uri="{FF2B5EF4-FFF2-40B4-BE49-F238E27FC236}">
                    <a16:creationId xmlns:a16="http://schemas.microsoft.com/office/drawing/2014/main" id="{1860216A-7E27-4D99-A085-FC41BCCD5F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68" y="5126789"/>
                <a:ext cx="4886692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cteur droit 16">
                <a:extLst>
                  <a:ext uri="{FF2B5EF4-FFF2-40B4-BE49-F238E27FC236}">
                    <a16:creationId xmlns:a16="http://schemas.microsoft.com/office/drawing/2014/main" id="{7257370D-B7DB-4542-85E3-E31474C45B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21732" y="5126789"/>
                <a:ext cx="5121281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1" name="Image 36">
            <a:extLst>
              <a:ext uri="{FF2B5EF4-FFF2-40B4-BE49-F238E27FC236}">
                <a16:creationId xmlns:a16="http://schemas.microsoft.com/office/drawing/2014/main" id="{372B0015-1C00-4E8C-88D3-CB06AB211B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5" y="5227530"/>
            <a:ext cx="468000" cy="190288"/>
          </a:xfrm>
          <a:prstGeom prst="rect">
            <a:avLst/>
          </a:prstGeom>
        </p:spPr>
      </p:pic>
      <p:sp>
        <p:nvSpPr>
          <p:cNvPr id="43" name="ZoneTexte 37">
            <a:extLst>
              <a:ext uri="{FF2B5EF4-FFF2-40B4-BE49-F238E27FC236}">
                <a16:creationId xmlns:a16="http://schemas.microsoft.com/office/drawing/2014/main" id="{16F9D4DD-6476-46C0-A3CD-D662C84E2D6D}"/>
              </a:ext>
            </a:extLst>
          </p:cNvPr>
          <p:cNvSpPr txBox="1"/>
          <p:nvPr/>
        </p:nvSpPr>
        <p:spPr>
          <a:xfrm>
            <a:off x="-76921" y="4923543"/>
            <a:ext cx="6142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Bahnschrift" panose="020B0502040204020203" pitchFamily="34" charset="0"/>
              </a:rPr>
              <a:t>From</a:t>
            </a:r>
          </a:p>
          <a:p>
            <a:endParaRPr lang="en-GB" sz="1400" dirty="0">
              <a:latin typeface="Bahnschrift" panose="020B0502040204020203" pitchFamily="34" charset="0"/>
            </a:endParaRPr>
          </a:p>
          <a:p>
            <a:r>
              <a:rPr lang="en-GB" sz="1400" dirty="0">
                <a:latin typeface="Bahnschrift" panose="020B0502040204020203" pitchFamily="34" charset="0"/>
              </a:rPr>
              <a:t>GPIB</a:t>
            </a:r>
          </a:p>
        </p:txBody>
      </p:sp>
      <p:pic>
        <p:nvPicPr>
          <p:cNvPr id="44" name="Image 38">
            <a:extLst>
              <a:ext uri="{FF2B5EF4-FFF2-40B4-BE49-F238E27FC236}">
                <a16:creationId xmlns:a16="http://schemas.microsoft.com/office/drawing/2014/main" id="{91C1FF10-7A44-47A7-8B4E-9F8785AA02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159" y="5201403"/>
            <a:ext cx="554738" cy="225553"/>
          </a:xfrm>
          <a:prstGeom prst="rect">
            <a:avLst/>
          </a:prstGeom>
        </p:spPr>
      </p:pic>
      <p:sp>
        <p:nvSpPr>
          <p:cNvPr id="45" name="ZoneTexte 39">
            <a:extLst>
              <a:ext uri="{FF2B5EF4-FFF2-40B4-BE49-F238E27FC236}">
                <a16:creationId xmlns:a16="http://schemas.microsoft.com/office/drawing/2014/main" id="{31917714-C94E-4107-9CD6-D3F6E28AD66A}"/>
              </a:ext>
            </a:extLst>
          </p:cNvPr>
          <p:cNvSpPr txBox="1"/>
          <p:nvPr/>
        </p:nvSpPr>
        <p:spPr>
          <a:xfrm>
            <a:off x="10766870" y="5530862"/>
            <a:ext cx="12468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Bahnschrift" panose="020B0502040204020203" pitchFamily="34" charset="0"/>
              </a:rPr>
              <a:t>             MCP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 dirty="0">
                <a:latin typeface="Bahnschrift" panose="020B0502040204020203" pitchFamily="34" charset="0"/>
              </a:rPr>
              <a:t>Counting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 dirty="0" err="1">
                <a:latin typeface="Bahnschrift" panose="020B0502040204020203" pitchFamily="34" charset="0"/>
              </a:rPr>
              <a:t>ToF</a:t>
            </a:r>
            <a:r>
              <a:rPr lang="en-GB" sz="1400" dirty="0">
                <a:latin typeface="Bahnschrift" panose="020B0502040204020203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 dirty="0">
                <a:latin typeface="Bahnschrift" panose="020B0502040204020203" pitchFamily="34" charset="0"/>
              </a:rPr>
              <a:t>Position</a:t>
            </a:r>
          </a:p>
        </p:txBody>
      </p:sp>
      <p:cxnSp>
        <p:nvCxnSpPr>
          <p:cNvPr id="46" name="Connecteur droit 5">
            <a:extLst>
              <a:ext uri="{FF2B5EF4-FFF2-40B4-BE49-F238E27FC236}">
                <a16:creationId xmlns:a16="http://schemas.microsoft.com/office/drawing/2014/main" id="{C08A9EAD-09EB-4AA6-B5A7-8AE642E24CC1}"/>
              </a:ext>
            </a:extLst>
          </p:cNvPr>
          <p:cNvCxnSpPr>
            <a:cxnSpLocks/>
          </p:cNvCxnSpPr>
          <p:nvPr/>
        </p:nvCxnSpPr>
        <p:spPr>
          <a:xfrm>
            <a:off x="11960142" y="4935441"/>
            <a:ext cx="0" cy="756000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25">
            <a:extLst>
              <a:ext uri="{FF2B5EF4-FFF2-40B4-BE49-F238E27FC236}">
                <a16:creationId xmlns:a16="http://schemas.microsoft.com/office/drawing/2014/main" id="{8F773AB1-17A5-46EE-884F-7B7F59C97B17}"/>
              </a:ext>
            </a:extLst>
          </p:cNvPr>
          <p:cNvSpPr txBox="1"/>
          <p:nvPr/>
        </p:nvSpPr>
        <p:spPr>
          <a:xfrm>
            <a:off x="5412592" y="4747123"/>
            <a:ext cx="1270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Bahnschrift" panose="020B0502040204020203" pitchFamily="34" charset="0"/>
              </a:rPr>
              <a:t>Diaphragm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5ACD96B-8F27-49E0-9C87-A1784C31D7EB}"/>
              </a:ext>
            </a:extLst>
          </p:cNvPr>
          <p:cNvSpPr txBox="1"/>
          <p:nvPr/>
        </p:nvSpPr>
        <p:spPr>
          <a:xfrm>
            <a:off x="-1" y="6584410"/>
            <a:ext cx="12192000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Pauline Ascher – RESANET Meeting – 3-7 </a:t>
            </a:r>
            <a:r>
              <a:rPr lang="fr-FR" sz="1200" dirty="0" err="1">
                <a:solidFill>
                  <a:schemeClr val="bg1"/>
                </a:solidFill>
                <a:latin typeface="Bahnschrift" panose="020B0502040204020203" pitchFamily="34" charset="0"/>
              </a:rPr>
              <a:t>November</a:t>
            </a:r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 2025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7214FFFB-5EA5-4E40-9643-570167F9FCB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54" y="-152513"/>
            <a:ext cx="2028529" cy="130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968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DB4795B-DE5D-47AB-865C-04EDC9AD6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336" y="3621703"/>
            <a:ext cx="5140806" cy="2855972"/>
          </a:xfrm>
          <a:prstGeom prst="rect">
            <a:avLst/>
          </a:prstGeom>
        </p:spPr>
      </p:pic>
      <p:pic>
        <p:nvPicPr>
          <p:cNvPr id="30" name="Image 9">
            <a:extLst>
              <a:ext uri="{FF2B5EF4-FFF2-40B4-BE49-F238E27FC236}">
                <a16:creationId xmlns:a16="http://schemas.microsoft.com/office/drawing/2014/main" id="{EC98D661-0BCE-43FD-BC39-7747F4EFFF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20" y="707567"/>
            <a:ext cx="8997565" cy="3035442"/>
          </a:xfrm>
          <a:prstGeom prst="rect">
            <a:avLst/>
          </a:prstGeom>
        </p:spPr>
      </p:pic>
      <p:pic>
        <p:nvPicPr>
          <p:cNvPr id="120" name="Espace réservé du contenu 6">
            <a:extLst>
              <a:ext uri="{FF2B5EF4-FFF2-40B4-BE49-F238E27FC236}">
                <a16:creationId xmlns:a16="http://schemas.microsoft.com/office/drawing/2014/main" id="{57EAE925-F45A-44BB-89DF-739443F87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" t="28210" r="13816" b="18532"/>
          <a:stretch/>
        </p:blipFill>
        <p:spPr>
          <a:xfrm>
            <a:off x="771149" y="664186"/>
            <a:ext cx="8864915" cy="3259720"/>
          </a:xfrm>
          <a:effectLst>
            <a:softEdge rad="673100"/>
          </a:effec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8A3C827-8FD0-410F-8AAD-554FE76269BA}"/>
              </a:ext>
            </a:extLst>
          </p:cNvPr>
          <p:cNvSpPr txBox="1"/>
          <p:nvPr/>
        </p:nvSpPr>
        <p:spPr>
          <a:xfrm>
            <a:off x="3138311" y="3518324"/>
            <a:ext cx="2488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800020"/>
                </a:solidFill>
                <a:latin typeface="Bahnschrift" panose="020B0502040204020203" pitchFamily="34" charset="0"/>
              </a:rPr>
              <a:t>Purification Trap (PT)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4D6385B-E456-4B6A-934B-EACDD5CA8439}"/>
              </a:ext>
            </a:extLst>
          </p:cNvPr>
          <p:cNvSpPr txBox="1"/>
          <p:nvPr/>
        </p:nvSpPr>
        <p:spPr>
          <a:xfrm>
            <a:off x="7256604" y="3261335"/>
            <a:ext cx="2756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800020"/>
                </a:solidFill>
                <a:latin typeface="Bahnschrift" panose="020B0502040204020203" pitchFamily="34" charset="0"/>
              </a:rPr>
              <a:t>Measurement Trap (MT)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52AED9B-9F4D-48E3-BC61-78BE226D792B}"/>
              </a:ext>
            </a:extLst>
          </p:cNvPr>
          <p:cNvSpPr txBox="1"/>
          <p:nvPr/>
        </p:nvSpPr>
        <p:spPr>
          <a:xfrm>
            <a:off x="567912" y="4526198"/>
            <a:ext cx="3407271" cy="984885"/>
          </a:xfrm>
          <a:prstGeom prst="rect">
            <a:avLst/>
          </a:prstGeom>
          <a:solidFill>
            <a:schemeClr val="bg1"/>
          </a:solidFill>
          <a:ln w="635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latin typeface="Bahnschrift" panose="020B0502040204020203" pitchFamily="34" charset="0"/>
              </a:rPr>
              <a:t>Helium buffer-gas 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000" b="1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Bahnschrift" panose="020B0502040204020203" pitchFamily="34" charset="0"/>
              </a:rPr>
              <a:t>Separate </a:t>
            </a:r>
            <a:r>
              <a:rPr lang="en-GB" sz="1600" b="1" dirty="0">
                <a:latin typeface="Bahnschrift" panose="020B0502040204020203" pitchFamily="34" charset="0"/>
              </a:rPr>
              <a:t>ions of interest </a:t>
            </a:r>
            <a:r>
              <a:rPr lang="en-GB" sz="1600" dirty="0">
                <a:latin typeface="Bahnschrift" panose="020B0502040204020203" pitchFamily="34" charset="0"/>
              </a:rPr>
              <a:t>from the contaminants 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62B7F96D-7BB2-4EC1-9BCD-98265EA0B9F6}"/>
              </a:ext>
            </a:extLst>
          </p:cNvPr>
          <p:cNvCxnSpPr>
            <a:cxnSpLocks/>
            <a:stCxn id="50" idx="2"/>
            <a:endCxn id="44" idx="0"/>
          </p:cNvCxnSpPr>
          <p:nvPr/>
        </p:nvCxnSpPr>
        <p:spPr>
          <a:xfrm flipH="1">
            <a:off x="2271548" y="3887656"/>
            <a:ext cx="2111165" cy="638542"/>
          </a:xfrm>
          <a:prstGeom prst="straightConnector1">
            <a:avLst/>
          </a:prstGeom>
          <a:ln w="12700">
            <a:solidFill>
              <a:srgbClr val="87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23424F6B-A9D4-41C5-B2F8-71F7C9B70F8B}"/>
                  </a:ext>
                </a:extLst>
              </p:cNvPr>
              <p:cNvSpPr txBox="1"/>
              <p:nvPr/>
            </p:nvSpPr>
            <p:spPr>
              <a:xfrm>
                <a:off x="5727180" y="4023030"/>
                <a:ext cx="7376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baseline="30000" smtClean="0">
                          <a:latin typeface="Cambria Math" panose="02040503050406030204" pitchFamily="18" charset="0"/>
                        </a:rPr>
                        <m:t>𝟑𝟗</m:t>
                      </m:r>
                      <m:sSup>
                        <m:sSup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b="1" dirty="0">
                  <a:latin typeface="Bahnschrift" panose="020B0502040204020203" pitchFamily="34" charset="0"/>
                </a:endParaRPr>
              </a:p>
            </p:txBody>
          </p:sp>
        </mc:Choice>
        <mc:Fallback xmlns="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23424F6B-A9D4-41C5-B2F8-71F7C9B70F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180" y="4023030"/>
                <a:ext cx="73763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2D3BAC13-0477-4EC2-8A58-3EA26568A250}"/>
                  </a:ext>
                </a:extLst>
              </p:cNvPr>
              <p:cNvSpPr txBox="1"/>
              <p:nvPr/>
            </p:nvSpPr>
            <p:spPr>
              <a:xfrm>
                <a:off x="25400" y="5793132"/>
                <a:ext cx="4924175" cy="540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>
                    <a:latin typeface="Bahnschrift" panose="020B0502040204020203" pitchFamily="34" charset="0"/>
                    <a:sym typeface="Wingdings" panose="05000000000000000000" pitchFamily="2" charset="2"/>
                  </a:rPr>
                  <a:t> Resolving power R</a:t>
                </a:r>
                <a14:m>
                  <m:oMath xmlns:m="http://schemas.openxmlformats.org/officeDocument/2006/math">
                    <m:r>
                      <a:rPr lang="fr-FR" sz="20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fr-FR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</m:num>
                      <m:den>
                        <m:r>
                          <a:rPr lang="fr-FR" sz="20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𝚫</m:t>
                        </m:r>
                        <m:sSub>
                          <m:sSubPr>
                            <m:ctrlPr>
                              <a:rPr lang="fr-FR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fr-FR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</m:den>
                    </m:f>
                    <m:r>
                      <a:rPr lang="fr-FR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sz="2000" b="1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GB" sz="2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num>
                      <m:den>
                        <m:r>
                          <a:rPr lang="fr-FR" sz="2000" b="1" i="0" smtClean="0">
                            <a:latin typeface="Cambria Math" panose="02040503050406030204" pitchFamily="18" charset="0"/>
                          </a:rPr>
                          <m:t>𝚫</m:t>
                        </m:r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den>
                    </m:f>
                    <m:r>
                      <a:rPr lang="fr-FR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fr-FR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fr-FR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fr-FR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fr-FR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sup>
                    </m:sSup>
                  </m:oMath>
                </a14:m>
                <a:endParaRPr lang="en-GB" b="1" dirty="0">
                  <a:latin typeface="Bahnschrift" panose="020B0502040204020203" pitchFamily="34" charset="0"/>
                </a:endParaRPr>
              </a:p>
            </p:txBody>
          </p:sp>
        </mc:Choice>
        <mc:Fallback xmlns="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2D3BAC13-0477-4EC2-8A58-3EA26568A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00" y="5793132"/>
                <a:ext cx="4924175" cy="540789"/>
              </a:xfrm>
              <a:prstGeom prst="rect">
                <a:avLst/>
              </a:prstGeom>
              <a:blipFill>
                <a:blip r:embed="rId8"/>
                <a:stretch>
                  <a:fillRect l="-1238" t="-112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10">
            <a:extLst>
              <a:ext uri="{FF2B5EF4-FFF2-40B4-BE49-F238E27FC236}">
                <a16:creationId xmlns:a16="http://schemas.microsoft.com/office/drawing/2014/main" id="{A9DCDE32-FB7C-41E8-8A5A-C1C44244334C}"/>
              </a:ext>
            </a:extLst>
          </p:cNvPr>
          <p:cNvSpPr txBox="1"/>
          <p:nvPr/>
        </p:nvSpPr>
        <p:spPr>
          <a:xfrm>
            <a:off x="7150893" y="6269426"/>
            <a:ext cx="17458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 err="1">
                <a:latin typeface="Symbol" panose="05050102010706020507" pitchFamily="18" charset="2"/>
              </a:rPr>
              <a:t>n</a:t>
            </a:r>
            <a:r>
              <a:rPr lang="fr-FR" sz="1400" baseline="-25000" dirty="0" err="1">
                <a:latin typeface="Bahnschrift" panose="020B0502040204020203" pitchFamily="34" charset="0"/>
              </a:rPr>
              <a:t>rf</a:t>
            </a:r>
            <a:r>
              <a:rPr lang="fr-FR" sz="1400" dirty="0">
                <a:latin typeface="Bahnschrift" panose="020B0502040204020203" pitchFamily="34" charset="0"/>
              </a:rPr>
              <a:t> – 2745648 (Hz</a:t>
            </a:r>
            <a:r>
              <a:rPr lang="fr-FR" sz="1200" dirty="0">
                <a:latin typeface="Bahnschrift" panose="020B0502040204020203" pitchFamily="34" charset="0"/>
              </a:rPr>
              <a:t>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4845EFE-C037-4435-A4D5-2343A7142C0A}"/>
              </a:ext>
            </a:extLst>
          </p:cNvPr>
          <p:cNvSpPr txBox="1"/>
          <p:nvPr/>
        </p:nvSpPr>
        <p:spPr>
          <a:xfrm>
            <a:off x="-1" y="6584410"/>
            <a:ext cx="12192000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Pauline Ascher – RESANET Meeting – 3-7 </a:t>
            </a:r>
            <a:r>
              <a:rPr lang="fr-FR" sz="1200" dirty="0" err="1">
                <a:solidFill>
                  <a:schemeClr val="bg1"/>
                </a:solidFill>
                <a:latin typeface="Bahnschrift" panose="020B0502040204020203" pitchFamily="34" charset="0"/>
              </a:rPr>
              <a:t>November</a:t>
            </a:r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 2025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0" y="-3644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2060"/>
                </a:solidFill>
                <a:latin typeface="Bahnschrift" panose="020B0502040204020203" pitchFamily="34" charset="0"/>
                <a:ea typeface="CMU Sans Serif" panose="02000603000000000000" pitchFamily="2" charset="0"/>
                <a:cs typeface="CMU Sans Serif" panose="02000603000000000000" pitchFamily="2" charset="0"/>
              </a:rPr>
              <a:t>PIPERADE double </a:t>
            </a:r>
            <a:r>
              <a:rPr lang="fr-FR" sz="2800" dirty="0" err="1">
                <a:solidFill>
                  <a:srgbClr val="002060"/>
                </a:solidFill>
                <a:latin typeface="Bahnschrift" panose="020B0502040204020203" pitchFamily="34" charset="0"/>
                <a:ea typeface="CMU Sans Serif" panose="02000603000000000000" pitchFamily="2" charset="0"/>
                <a:cs typeface="CMU Sans Serif" panose="02000603000000000000" pitchFamily="2" charset="0"/>
              </a:rPr>
              <a:t>Penning</a:t>
            </a:r>
            <a:r>
              <a:rPr lang="fr-FR" sz="2800" dirty="0">
                <a:solidFill>
                  <a:srgbClr val="002060"/>
                </a:solidFill>
                <a:latin typeface="Bahnschrift" panose="020B0502040204020203" pitchFamily="34" charset="0"/>
                <a:ea typeface="CMU Sans Serif" panose="02000603000000000000" pitchFamily="2" charset="0"/>
                <a:cs typeface="CMU Sans Serif" panose="02000603000000000000" pitchFamily="2" charset="0"/>
              </a:rPr>
              <a:t> trap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7414123-7844-43CE-AECD-055701DE00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54" y="-152513"/>
            <a:ext cx="2028529" cy="130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64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9B4435CE-3749-470E-8933-1D4FAD8D78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54" y="-152513"/>
            <a:ext cx="2028529" cy="1309430"/>
          </a:xfrm>
          <a:prstGeom prst="rect">
            <a:avLst/>
          </a:prstGeom>
        </p:spPr>
      </p:pic>
      <p:sp>
        <p:nvSpPr>
          <p:cNvPr id="34" name="ZoneTexte 33"/>
          <p:cNvSpPr txBox="1"/>
          <p:nvPr/>
        </p:nvSpPr>
        <p:spPr>
          <a:xfrm>
            <a:off x="0" y="-3644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2060"/>
                </a:solidFill>
                <a:latin typeface="Bahnschrift" panose="020B0502040204020203" pitchFamily="34" charset="0"/>
                <a:ea typeface="CMU Sans Serif" panose="02000603000000000000" pitchFamily="2" charset="0"/>
                <a:cs typeface="CMU Sans Serif" panose="02000603000000000000" pitchFamily="2" charset="0"/>
              </a:rPr>
              <a:t>PIPERADE double </a:t>
            </a:r>
            <a:r>
              <a:rPr lang="fr-FR" sz="2800" dirty="0" err="1">
                <a:solidFill>
                  <a:srgbClr val="002060"/>
                </a:solidFill>
                <a:latin typeface="Bahnschrift" panose="020B0502040204020203" pitchFamily="34" charset="0"/>
                <a:ea typeface="CMU Sans Serif" panose="02000603000000000000" pitchFamily="2" charset="0"/>
                <a:cs typeface="CMU Sans Serif" panose="02000603000000000000" pitchFamily="2" charset="0"/>
              </a:rPr>
              <a:t>Penning</a:t>
            </a:r>
            <a:r>
              <a:rPr lang="fr-FR" sz="2800" dirty="0">
                <a:solidFill>
                  <a:srgbClr val="002060"/>
                </a:solidFill>
                <a:latin typeface="Bahnschrift" panose="020B0502040204020203" pitchFamily="34" charset="0"/>
                <a:ea typeface="CMU Sans Serif" panose="02000603000000000000" pitchFamily="2" charset="0"/>
                <a:cs typeface="CMU Sans Serif" panose="02000603000000000000" pitchFamily="2" charset="0"/>
              </a:rPr>
              <a:t> trap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176A9C1-9383-42CA-A2B5-A0920767FBFA}"/>
                  </a:ext>
                </a:extLst>
              </p:cNvPr>
              <p:cNvSpPr txBox="1"/>
              <p:nvPr/>
            </p:nvSpPr>
            <p:spPr>
              <a:xfrm>
                <a:off x="5862182" y="3997025"/>
                <a:ext cx="6043434" cy="2478114"/>
              </a:xfrm>
              <a:prstGeom prst="rect">
                <a:avLst/>
              </a:prstGeom>
              <a:solidFill>
                <a:schemeClr val="bg1"/>
              </a:solidFill>
              <a:ln w="6350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b="1" dirty="0">
                    <a:latin typeface="Bahnschrift" panose="020B0502040204020203" pitchFamily="34" charset="0"/>
                  </a:rPr>
                  <a:t>High-precision mass measurements</a:t>
                </a:r>
              </a:p>
              <a:p>
                <a:pPr lvl="1"/>
                <a:r>
                  <a:rPr lang="en-GB" sz="1600" dirty="0">
                    <a:latin typeface="Bahnschrift" panose="020B0502040204020203" pitchFamily="34" charset="0"/>
                    <a:sym typeface="Wingdings" panose="05000000000000000000" pitchFamily="2" charset="2"/>
                  </a:rPr>
                  <a:t> </a:t>
                </a:r>
                <a:r>
                  <a:rPr lang="en-GB" sz="1600" dirty="0">
                    <a:latin typeface="Bahnschrift" panose="020B0502040204020203" pitchFamily="34" charset="0"/>
                  </a:rPr>
                  <a:t>Determine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>
                            <a:solidFill>
                              <a:srgbClr val="80002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>
                            <a:solidFill>
                              <a:srgbClr val="80002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fr-FR" sz="1600" b="1" i="1">
                            <a:solidFill>
                              <a:srgbClr val="80002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fr-FR" sz="16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fr-FR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𝒒𝑩</m:t>
                        </m:r>
                      </m:num>
                      <m:den>
                        <m:r>
                          <a:rPr lang="fr-FR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fr-FR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  <m:r>
                          <a:rPr lang="fr-FR" sz="1600" b="1" i="1">
                            <a:solidFill>
                              <a:srgbClr val="80002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den>
                    </m:f>
                    <m:r>
                      <a:rPr lang="fr-FR" sz="1600" b="1" i="1">
                        <a:solidFill>
                          <a:srgbClr val="80002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1600" dirty="0">
                  <a:latin typeface="Bahnschrift" panose="020B0502040204020203" pitchFamily="34" charset="0"/>
                </a:endParaRPr>
              </a:p>
              <a:p>
                <a:endParaRPr lang="en-GB" sz="1000" dirty="0">
                  <a:latin typeface="Bahnschrift" panose="020B0502040204020203" pitchFamily="34" charset="0"/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GB" sz="1600" b="1" dirty="0">
                    <a:latin typeface="Bahnschrift" panose="020B0502040204020203" pitchFamily="34" charset="0"/>
                  </a:rPr>
                  <a:t>T</a:t>
                </a:r>
                <a:r>
                  <a:rPr lang="en-GB" sz="1600" dirty="0">
                    <a:latin typeface="Bahnschrift" panose="020B0502040204020203" pitchFamily="34" charset="0"/>
                  </a:rPr>
                  <a:t>ime-</a:t>
                </a:r>
                <a:r>
                  <a:rPr lang="en-GB" sz="1600" b="1" dirty="0">
                    <a:latin typeface="Bahnschrift" panose="020B0502040204020203" pitchFamily="34" charset="0"/>
                  </a:rPr>
                  <a:t>o</a:t>
                </a:r>
                <a:r>
                  <a:rPr lang="en-GB" sz="1600" dirty="0">
                    <a:latin typeface="Bahnschrift" panose="020B0502040204020203" pitchFamily="34" charset="0"/>
                  </a:rPr>
                  <a:t>f-</a:t>
                </a:r>
                <a:r>
                  <a:rPr lang="en-GB" sz="1600" b="1" dirty="0">
                    <a:latin typeface="Bahnschrift" panose="020B0502040204020203" pitchFamily="34" charset="0"/>
                  </a:rPr>
                  <a:t>F</a:t>
                </a:r>
                <a:r>
                  <a:rPr lang="en-GB" sz="1600" dirty="0">
                    <a:latin typeface="Bahnschrift" panose="020B0502040204020203" pitchFamily="34" charset="0"/>
                  </a:rPr>
                  <a:t>light </a:t>
                </a:r>
                <a:r>
                  <a:rPr lang="en-GB" sz="1600" b="1" dirty="0">
                    <a:latin typeface="Bahnschrift" panose="020B0502040204020203" pitchFamily="34" charset="0"/>
                  </a:rPr>
                  <a:t>I</a:t>
                </a:r>
                <a:r>
                  <a:rPr lang="en-GB" sz="1600" dirty="0">
                    <a:latin typeface="Bahnschrift" panose="020B0502040204020203" pitchFamily="34" charset="0"/>
                  </a:rPr>
                  <a:t>on-</a:t>
                </a:r>
                <a:r>
                  <a:rPr lang="en-GB" sz="1600" b="1" dirty="0">
                    <a:latin typeface="Bahnschrift" panose="020B0502040204020203" pitchFamily="34" charset="0"/>
                  </a:rPr>
                  <a:t>C</a:t>
                </a:r>
                <a:r>
                  <a:rPr lang="en-GB" sz="1600" dirty="0">
                    <a:latin typeface="Bahnschrift" panose="020B0502040204020203" pitchFamily="34" charset="0"/>
                  </a:rPr>
                  <a:t>yclotron-</a:t>
                </a:r>
                <a:r>
                  <a:rPr lang="en-GB" sz="1600" b="1" dirty="0">
                    <a:latin typeface="Bahnschrift" panose="020B0502040204020203" pitchFamily="34" charset="0"/>
                  </a:rPr>
                  <a:t>R</a:t>
                </a:r>
                <a:r>
                  <a:rPr lang="en-GB" sz="1600" dirty="0">
                    <a:latin typeface="Bahnschrift" panose="020B0502040204020203" pitchFamily="34" charset="0"/>
                  </a:rPr>
                  <a:t>esonance (</a:t>
                </a:r>
                <a:r>
                  <a:rPr lang="en-GB" sz="1600" dirty="0" err="1">
                    <a:latin typeface="Bahnschrift" panose="020B0502040204020203" pitchFamily="34" charset="0"/>
                  </a:rPr>
                  <a:t>ToF</a:t>
                </a:r>
                <a:r>
                  <a:rPr lang="en-GB" sz="1600" dirty="0">
                    <a:latin typeface="Bahnschrift" panose="020B0502040204020203" pitchFamily="34" charset="0"/>
                  </a:rPr>
                  <a:t>-ICR)</a:t>
                </a:r>
              </a:p>
              <a:p>
                <a:pPr lvl="2"/>
                <a:endParaRPr lang="en-GB" sz="1000" dirty="0">
                  <a:latin typeface="Bahnschrift" panose="020B0502040204020203" pitchFamily="34" charset="0"/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GB" sz="1600" b="1" dirty="0">
                    <a:latin typeface="Bahnschrift" panose="020B0502040204020203" pitchFamily="34" charset="0"/>
                  </a:rPr>
                  <a:t>P</a:t>
                </a:r>
                <a:r>
                  <a:rPr lang="en-GB" sz="1600" dirty="0">
                    <a:latin typeface="Bahnschrift" panose="020B0502040204020203" pitchFamily="34" charset="0"/>
                  </a:rPr>
                  <a:t>hase-</a:t>
                </a:r>
                <a:r>
                  <a:rPr lang="en-GB" sz="1600" b="1" dirty="0">
                    <a:latin typeface="Bahnschrift" panose="020B0502040204020203" pitchFamily="34" charset="0"/>
                  </a:rPr>
                  <a:t>I</a:t>
                </a:r>
                <a:r>
                  <a:rPr lang="en-GB" sz="1600" dirty="0">
                    <a:latin typeface="Bahnschrift" panose="020B0502040204020203" pitchFamily="34" charset="0"/>
                  </a:rPr>
                  <a:t>maging </a:t>
                </a:r>
                <a:r>
                  <a:rPr lang="en-GB" sz="1600" b="1" dirty="0">
                    <a:latin typeface="Bahnschrift" panose="020B0502040204020203" pitchFamily="34" charset="0"/>
                  </a:rPr>
                  <a:t>I</a:t>
                </a:r>
                <a:r>
                  <a:rPr lang="en-GB" sz="1600" dirty="0">
                    <a:latin typeface="Bahnschrift" panose="020B0502040204020203" pitchFamily="34" charset="0"/>
                  </a:rPr>
                  <a:t>on-</a:t>
                </a:r>
                <a:r>
                  <a:rPr lang="en-GB" sz="1600" b="1" dirty="0">
                    <a:latin typeface="Bahnschrift" panose="020B0502040204020203" pitchFamily="34" charset="0"/>
                  </a:rPr>
                  <a:t>C</a:t>
                </a:r>
                <a:r>
                  <a:rPr lang="en-GB" sz="1600" dirty="0">
                    <a:latin typeface="Bahnschrift" panose="020B0502040204020203" pitchFamily="34" charset="0"/>
                  </a:rPr>
                  <a:t>yclotron-</a:t>
                </a:r>
                <a:r>
                  <a:rPr lang="en-GB" sz="1600" b="1" dirty="0">
                    <a:latin typeface="Bahnschrift" panose="020B0502040204020203" pitchFamily="34" charset="0"/>
                  </a:rPr>
                  <a:t>R</a:t>
                </a:r>
                <a:r>
                  <a:rPr lang="en-GB" sz="1600" dirty="0">
                    <a:latin typeface="Bahnschrift" panose="020B0502040204020203" pitchFamily="34" charset="0"/>
                  </a:rPr>
                  <a:t>esonance (PI-ICR)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endParaRPr lang="en-GB" sz="1600" b="1" dirty="0">
                  <a:latin typeface="Bahnschrift" panose="020B0502040204020203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b="1" dirty="0">
                    <a:latin typeface="Bahnschrift" panose="020B0502040204020203" pitchFamily="34" charset="0"/>
                  </a:rPr>
                  <a:t>High-resolution separation </a:t>
                </a:r>
              </a:p>
              <a:p>
                <a:r>
                  <a:rPr lang="en-GB" sz="1600" b="1" dirty="0">
                    <a:latin typeface="Bahnschrift" panose="020B0502040204020203" pitchFamily="34" charset="0"/>
                  </a:rPr>
                  <a:t>		(phase-dependent cleaning, dipole cleaning)</a:t>
                </a:r>
                <a:endParaRPr lang="en-GB" sz="1600" dirty="0">
                  <a:latin typeface="Bahnschrift" panose="020B0502040204020203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b="1" dirty="0">
                    <a:latin typeface="Bahnschrift" panose="020B0502040204020203" pitchFamily="34" charset="0"/>
                  </a:rPr>
                  <a:t>Ion stacking</a:t>
                </a: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176A9C1-9383-42CA-A2B5-A0920767FB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2182" y="3997025"/>
                <a:ext cx="6043434" cy="24781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6350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03028DCB-F4D2-4E1E-A9D3-90375602F8F7}"/>
              </a:ext>
            </a:extLst>
          </p:cNvPr>
          <p:cNvCxnSpPr>
            <a:cxnSpLocks/>
          </p:cNvCxnSpPr>
          <p:nvPr/>
        </p:nvCxnSpPr>
        <p:spPr>
          <a:xfrm>
            <a:off x="8692733" y="3630667"/>
            <a:ext cx="401163" cy="293239"/>
          </a:xfrm>
          <a:prstGeom prst="straightConnector1">
            <a:avLst/>
          </a:prstGeom>
          <a:ln w="12700">
            <a:solidFill>
              <a:srgbClr val="87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43">
            <a:extLst>
              <a:ext uri="{FF2B5EF4-FFF2-40B4-BE49-F238E27FC236}">
                <a16:creationId xmlns:a16="http://schemas.microsoft.com/office/drawing/2014/main" id="{ED1D3733-9C7D-4619-B055-6381D117A3CD}"/>
              </a:ext>
            </a:extLst>
          </p:cNvPr>
          <p:cNvSpPr txBox="1"/>
          <p:nvPr/>
        </p:nvSpPr>
        <p:spPr>
          <a:xfrm>
            <a:off x="567912" y="4526198"/>
            <a:ext cx="3407271" cy="984885"/>
          </a:xfrm>
          <a:prstGeom prst="rect">
            <a:avLst/>
          </a:prstGeom>
          <a:solidFill>
            <a:schemeClr val="bg1"/>
          </a:solidFill>
          <a:ln w="635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latin typeface="Bahnschrift" panose="020B0502040204020203" pitchFamily="34" charset="0"/>
              </a:rPr>
              <a:t>Helium buffer-gas 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000" b="1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Bahnschrift" panose="020B0502040204020203" pitchFamily="34" charset="0"/>
              </a:rPr>
              <a:t>Separate </a:t>
            </a:r>
            <a:r>
              <a:rPr lang="en-GB" sz="1600" b="1" dirty="0">
                <a:latin typeface="Bahnschrift" panose="020B0502040204020203" pitchFamily="34" charset="0"/>
              </a:rPr>
              <a:t>ions of interest </a:t>
            </a:r>
            <a:r>
              <a:rPr lang="en-GB" sz="1600" dirty="0">
                <a:latin typeface="Bahnschrift" panose="020B0502040204020203" pitchFamily="34" charset="0"/>
              </a:rPr>
              <a:t>from the contaminants </a:t>
            </a:r>
          </a:p>
        </p:txBody>
      </p:sp>
      <p:sp>
        <p:nvSpPr>
          <p:cNvPr id="15" name="TextBox 49">
            <a:extLst>
              <a:ext uri="{FF2B5EF4-FFF2-40B4-BE49-F238E27FC236}">
                <a16:creationId xmlns:a16="http://schemas.microsoft.com/office/drawing/2014/main" id="{DEB48F2B-BB73-4F3E-BDAF-0364D065AABC}"/>
              </a:ext>
            </a:extLst>
          </p:cNvPr>
          <p:cNvSpPr txBox="1"/>
          <p:nvPr/>
        </p:nvSpPr>
        <p:spPr>
          <a:xfrm>
            <a:off x="3138311" y="3518324"/>
            <a:ext cx="2488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800020"/>
                </a:solidFill>
                <a:latin typeface="Bahnschrift" panose="020B0502040204020203" pitchFamily="34" charset="0"/>
              </a:rPr>
              <a:t>Purification Trap (PT)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EECE6CA0-C9D2-41FC-9F6C-3A00E34CF951}"/>
              </a:ext>
            </a:extLst>
          </p:cNvPr>
          <p:cNvCxnSpPr>
            <a:cxnSpLocks/>
          </p:cNvCxnSpPr>
          <p:nvPr/>
        </p:nvCxnSpPr>
        <p:spPr>
          <a:xfrm flipH="1">
            <a:off x="2271548" y="3887656"/>
            <a:ext cx="2111165" cy="638542"/>
          </a:xfrm>
          <a:prstGeom prst="straightConnector1">
            <a:avLst/>
          </a:prstGeom>
          <a:ln w="12700">
            <a:solidFill>
              <a:srgbClr val="87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50">
            <a:extLst>
              <a:ext uri="{FF2B5EF4-FFF2-40B4-BE49-F238E27FC236}">
                <a16:creationId xmlns:a16="http://schemas.microsoft.com/office/drawing/2014/main" id="{4C61ECAC-D754-4811-961E-F3A7687CC9D2}"/>
              </a:ext>
            </a:extLst>
          </p:cNvPr>
          <p:cNvSpPr txBox="1"/>
          <p:nvPr/>
        </p:nvSpPr>
        <p:spPr>
          <a:xfrm>
            <a:off x="7256604" y="3261335"/>
            <a:ext cx="2756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800020"/>
                </a:solidFill>
                <a:latin typeface="Bahnschrift" panose="020B0502040204020203" pitchFamily="34" charset="0"/>
              </a:rPr>
              <a:t>Measurement Trap (MT)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F9AC171-C3A5-412C-87B4-DE9E6FA8F33D}"/>
              </a:ext>
            </a:extLst>
          </p:cNvPr>
          <p:cNvSpPr txBox="1"/>
          <p:nvPr/>
        </p:nvSpPr>
        <p:spPr>
          <a:xfrm>
            <a:off x="-1" y="6584410"/>
            <a:ext cx="12192000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Pauline Ascher – RESANET Meeting – 3-7 </a:t>
            </a:r>
            <a:r>
              <a:rPr lang="fr-FR" sz="1200" dirty="0" err="1">
                <a:solidFill>
                  <a:schemeClr val="bg1"/>
                </a:solidFill>
                <a:latin typeface="Bahnschrift" panose="020B0502040204020203" pitchFamily="34" charset="0"/>
              </a:rPr>
              <a:t>November</a:t>
            </a:r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 2025</a:t>
            </a:r>
          </a:p>
        </p:txBody>
      </p:sp>
      <p:pic>
        <p:nvPicPr>
          <p:cNvPr id="20" name="Espace réservé du contenu 6">
            <a:extLst>
              <a:ext uri="{FF2B5EF4-FFF2-40B4-BE49-F238E27FC236}">
                <a16:creationId xmlns:a16="http://schemas.microsoft.com/office/drawing/2014/main" id="{C1AFB13E-BDFB-47AD-85A6-DAF1BEDCC6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" t="28210" r="13816" b="18532"/>
          <a:stretch/>
        </p:blipFill>
        <p:spPr>
          <a:xfrm>
            <a:off x="771149" y="664186"/>
            <a:ext cx="8864915" cy="3259720"/>
          </a:xfrm>
          <a:prstGeom prst="rect">
            <a:avLst/>
          </a:prstGeom>
          <a:effectLst>
            <a:softEdge rad="673100"/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20D7BF3-1C7A-4477-ADF7-EB80B833DC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5" t="416" r="2148" b="-1129"/>
          <a:stretch/>
        </p:blipFill>
        <p:spPr>
          <a:xfrm>
            <a:off x="9085163" y="117489"/>
            <a:ext cx="2946585" cy="201611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B4A0E4F-628E-49BA-B829-AC7D880712D8}"/>
              </a:ext>
            </a:extLst>
          </p:cNvPr>
          <p:cNvSpPr txBox="1"/>
          <p:nvPr/>
        </p:nvSpPr>
        <p:spPr>
          <a:xfrm>
            <a:off x="9495888" y="1762781"/>
            <a:ext cx="212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  <a:latin typeface="Bahnschrift" panose="020B0502040204020203" pitchFamily="34" charset="0"/>
              </a:rPr>
              <a:t>Measurement</a:t>
            </a:r>
            <a:r>
              <a:rPr lang="fr-FR" dirty="0">
                <a:solidFill>
                  <a:schemeClr val="bg1"/>
                </a:solidFill>
                <a:latin typeface="Bahnschrift" panose="020B0502040204020203" pitchFamily="34" charset="0"/>
              </a:rPr>
              <a:t> Trap</a:t>
            </a:r>
          </a:p>
        </p:txBody>
      </p:sp>
    </p:spTree>
    <p:extLst>
      <p:ext uri="{BB962C8B-B14F-4D97-AF65-F5344CB8AC3E}">
        <p14:creationId xmlns:p14="http://schemas.microsoft.com/office/powerpoint/2010/main" val="16201127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F2ED012-F2DA-4D4A-A913-2D975C763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84" y="657385"/>
            <a:ext cx="10829229" cy="374316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0C0763B-E886-404F-B60C-1A04C2024F90}"/>
              </a:ext>
            </a:extLst>
          </p:cNvPr>
          <p:cNvSpPr txBox="1"/>
          <p:nvPr/>
        </p:nvSpPr>
        <p:spPr>
          <a:xfrm>
            <a:off x="1178688" y="4598505"/>
            <a:ext cx="10114954" cy="148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Results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in agreement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with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AME and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reproducible</a:t>
            </a:r>
            <a:endParaRPr lang="fr-FR" sz="16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Relative mass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precision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~ 2.10</a:t>
            </a:r>
            <a:r>
              <a:rPr lang="fr-FR" sz="1600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-9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baseline="300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Studies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of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field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imperfections (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E-field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anharmonicities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, B-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field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inhomogeneities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/fluctuations, ….)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A083FF0-54B8-4D6A-AB87-F05F83865732}"/>
              </a:ext>
            </a:extLst>
          </p:cNvPr>
          <p:cNvSpPr txBox="1"/>
          <p:nvPr/>
        </p:nvSpPr>
        <p:spPr bwMode="auto">
          <a:xfrm>
            <a:off x="0" y="-3644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800" dirty="0">
                <a:solidFill>
                  <a:srgbClr val="002060"/>
                </a:solidFill>
                <a:latin typeface="Bahnschrift" panose="020B0502040204020203" pitchFamily="34" charset="0"/>
                <a:ea typeface="CMU Sans Serif"/>
                <a:cs typeface="CMU Sans Serif"/>
              </a:rPr>
              <a:t>TOF-ICR MEASUREMENTS</a:t>
            </a:r>
            <a:endParaRPr sz="1600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684AD94-E57E-4407-B678-D7DE76F124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54" y="-152513"/>
            <a:ext cx="2028529" cy="130943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89D5785-FB74-4CF0-B059-67E6304794D8}"/>
              </a:ext>
            </a:extLst>
          </p:cNvPr>
          <p:cNvSpPr txBox="1"/>
          <p:nvPr/>
        </p:nvSpPr>
        <p:spPr>
          <a:xfrm>
            <a:off x="-1" y="6584410"/>
            <a:ext cx="12192000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Pauline Ascher – RESANET Meeting – 3-7 </a:t>
            </a:r>
            <a:r>
              <a:rPr lang="fr-FR" sz="1200" dirty="0" err="1">
                <a:solidFill>
                  <a:schemeClr val="bg1"/>
                </a:solidFill>
                <a:latin typeface="Bahnschrift" panose="020B0502040204020203" pitchFamily="34" charset="0"/>
              </a:rPr>
              <a:t>November</a:t>
            </a:r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13078551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8BBB8E12-42E2-4BD2-8AFE-4B3906CCB1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54" y="-152513"/>
            <a:ext cx="2028529" cy="130943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1E5AF88-96D4-4C57-9CD3-CB5E116F18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728"/>
          <a:stretch/>
        </p:blipFill>
        <p:spPr>
          <a:xfrm>
            <a:off x="8724900" y="1518545"/>
            <a:ext cx="3467100" cy="2804403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0" y="11766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2060"/>
                </a:solidFill>
                <a:latin typeface="Bahnschrift" panose="020B0502040204020203" pitchFamily="34" charset="0"/>
                <a:ea typeface="CMU Sans Serif" panose="02000603000000000000" pitchFamily="2" charset="0"/>
                <a:cs typeface="CMU Sans Serif" panose="02000603000000000000" pitchFamily="2" charset="0"/>
              </a:rPr>
              <a:t>PI-ICR at PIPERADE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598DD4C-3804-4BE0-9FD0-3692816287EC}"/>
              </a:ext>
            </a:extLst>
          </p:cNvPr>
          <p:cNvSpPr txBox="1"/>
          <p:nvPr/>
        </p:nvSpPr>
        <p:spPr>
          <a:xfrm>
            <a:off x="245140" y="1180944"/>
            <a:ext cx="2903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initial conditions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58F38BE-91C7-4229-B4EF-39A2DF7AFA3A}"/>
              </a:ext>
            </a:extLst>
          </p:cNvPr>
          <p:cNvSpPr txBox="1"/>
          <p:nvPr/>
        </p:nvSpPr>
        <p:spPr>
          <a:xfrm>
            <a:off x="2500711" y="1170200"/>
            <a:ext cx="2973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magnetron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damping</a:t>
            </a:r>
            <a:endParaRPr lang="fr-FR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6BEABD73-AC9B-4C15-9935-40D8B066891C}"/>
              </a:ext>
            </a:extLst>
          </p:cNvPr>
          <p:cNvSpPr txBox="1"/>
          <p:nvPr/>
        </p:nvSpPr>
        <p:spPr>
          <a:xfrm>
            <a:off x="5404194" y="1160041"/>
            <a:ext cx="3093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2060"/>
                </a:solidFill>
                <a:latin typeface="Symbol" panose="05050102010706020507" pitchFamily="18" charset="2"/>
              </a:rPr>
              <a:t>n</a:t>
            </a:r>
            <a:r>
              <a:rPr lang="fr-FR" baseline="-25000" dirty="0">
                <a:solidFill>
                  <a:srgbClr val="002060"/>
                </a:solidFill>
                <a:latin typeface="Bahnschrift" panose="020B0502040204020203" pitchFamily="34" charset="0"/>
              </a:rPr>
              <a:t>+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excitation &amp; conversion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kstiruutu 4">
                <a:extLst>
                  <a:ext uri="{FF2B5EF4-FFF2-40B4-BE49-F238E27FC236}">
                    <a16:creationId xmlns:a16="http://schemas.microsoft.com/office/drawing/2014/main" id="{04960528-1ACC-438A-90AB-B7BD5B711E4B}"/>
                  </a:ext>
                </a:extLst>
              </p:cNvPr>
              <p:cNvSpPr txBox="1"/>
              <p:nvPr/>
            </p:nvSpPr>
            <p:spPr>
              <a:xfrm>
                <a:off x="9039687" y="4625535"/>
                <a:ext cx="2335194" cy="724750"/>
              </a:xfrm>
              <a:prstGeom prst="rect">
                <a:avLst/>
              </a:prstGeom>
              <a:noFill/>
              <a:ln w="38100" cap="flat" cmpd="sng" algn="ctr">
                <a:noFill/>
                <a:prstDash val="solid"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7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kumimoji="0" lang="fi-FI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7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</a:rPr>
                            <m:t>𝝂</m:t>
                          </m:r>
                        </m:e>
                        <m:sub>
                          <m:r>
                            <a:rPr kumimoji="0" lang="fr-FR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7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</a:rPr>
                            <m:t>𝒄</m:t>
                          </m:r>
                        </m:sub>
                      </m:sSub>
                      <m:r>
                        <a:rPr kumimoji="0" lang="en-US" sz="2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87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fr-FR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87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</m:e>
                            <m:sub>
                              <m:r>
                                <a:rPr kumimoji="0" lang="fi-FI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87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  <m:r>
                            <a:rPr kumimoji="0" 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 </m:t>
                          </m:r>
                          <m:r>
                            <a:rPr kumimoji="0" 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kumimoji="0" 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</a:rPr>
                            <m:t>𝝅</m:t>
                          </m:r>
                          <m:r>
                            <a:rPr kumimoji="0" 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</a:rPr>
                            <m:t>𝒏</m:t>
                          </m:r>
                        </m:num>
                        <m:den>
                          <m:r>
                            <a:rPr kumimoji="0" 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kumimoji="0" 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</a:rPr>
                            <m:t>𝝅</m:t>
                          </m:r>
                          <m:sSub>
                            <m:sSubPr>
                              <m:ctrlPr>
                                <a:rPr kumimoji="0" lang="fi-FI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kumimoji="0" lang="fr-FR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/>
                                </a:rPr>
                                <m:t>𝒕</m:t>
                              </m:r>
                            </m:e>
                            <m:sub>
                              <m:r>
                                <a:rPr kumimoji="0" lang="fr-FR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/>
                                </a:rPr>
                                <m:t>𝒂𝒄𝒄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" panose="020B0502040204020203" pitchFamily="34" charset="0"/>
                </a:endParaRPr>
              </a:p>
            </p:txBody>
          </p:sp>
        </mc:Choice>
        <mc:Fallback xmlns="">
          <p:sp>
            <p:nvSpPr>
              <p:cNvPr id="38" name="Tekstiruutu 4">
                <a:extLst>
                  <a:ext uri="{FF2B5EF4-FFF2-40B4-BE49-F238E27FC236}">
                    <a16:creationId xmlns:a16="http://schemas.microsoft.com/office/drawing/2014/main" id="{04960528-1ACC-438A-90AB-B7BD5B711E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9687" y="4625535"/>
                <a:ext cx="2335194" cy="72475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 cap="flat" cmpd="sng" algn="ctr">
                <a:noFill/>
                <a:prstDash val="solid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32EC3A8F-36A0-4977-973D-FC6569225C8B}"/>
              </a:ext>
            </a:extLst>
          </p:cNvPr>
          <p:cNvCxnSpPr>
            <a:cxnSpLocks/>
          </p:cNvCxnSpPr>
          <p:nvPr/>
        </p:nvCxnSpPr>
        <p:spPr>
          <a:xfrm>
            <a:off x="10270744" y="2480604"/>
            <a:ext cx="632284" cy="377136"/>
          </a:xfrm>
          <a:prstGeom prst="line">
            <a:avLst/>
          </a:prstGeom>
          <a:ln w="19050">
            <a:solidFill>
              <a:srgbClr val="87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9D366FE8-1462-412F-9F64-51AF1389E545}"/>
              </a:ext>
            </a:extLst>
          </p:cNvPr>
          <p:cNvCxnSpPr>
            <a:cxnSpLocks/>
          </p:cNvCxnSpPr>
          <p:nvPr/>
        </p:nvCxnSpPr>
        <p:spPr>
          <a:xfrm flipH="1">
            <a:off x="9506536" y="2488791"/>
            <a:ext cx="700748" cy="143577"/>
          </a:xfrm>
          <a:prstGeom prst="line">
            <a:avLst/>
          </a:prstGeom>
          <a:ln w="19050">
            <a:solidFill>
              <a:srgbClr val="87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Arc 43">
            <a:extLst>
              <a:ext uri="{FF2B5EF4-FFF2-40B4-BE49-F238E27FC236}">
                <a16:creationId xmlns:a16="http://schemas.microsoft.com/office/drawing/2014/main" id="{A03F896C-1A04-4208-A744-27F534CCA0EE}"/>
              </a:ext>
            </a:extLst>
          </p:cNvPr>
          <p:cNvSpPr/>
          <p:nvPr/>
        </p:nvSpPr>
        <p:spPr>
          <a:xfrm rot="11409161">
            <a:off x="10024846" y="2287709"/>
            <a:ext cx="491794" cy="447036"/>
          </a:xfrm>
          <a:prstGeom prst="arc">
            <a:avLst>
              <a:gd name="adj1" fmla="val 11848752"/>
              <a:gd name="adj2" fmla="val 20943137"/>
            </a:avLst>
          </a:prstGeom>
          <a:ln w="19050">
            <a:solidFill>
              <a:srgbClr val="87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DE5851E9-181A-46CB-871A-B8486AB43B27}"/>
              </a:ext>
            </a:extLst>
          </p:cNvPr>
          <p:cNvSpPr txBox="1"/>
          <p:nvPr/>
        </p:nvSpPr>
        <p:spPr>
          <a:xfrm>
            <a:off x="10076038" y="2645646"/>
            <a:ext cx="69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rgbClr val="870000"/>
                </a:solidFill>
                <a:latin typeface="Symbol" panose="05050102010706020507" pitchFamily="18" charset="2"/>
              </a:rPr>
              <a:t>a</a:t>
            </a:r>
            <a:r>
              <a:rPr lang="fr-FR" sz="2000" b="1" baseline="-25000" dirty="0" err="1">
                <a:solidFill>
                  <a:srgbClr val="870000"/>
                </a:solidFill>
                <a:latin typeface="Bahnschrift" panose="020B0502040204020203" pitchFamily="34" charset="0"/>
              </a:rPr>
              <a:t>c</a:t>
            </a:r>
            <a:endParaRPr lang="fr-FR" sz="2000" b="1" baseline="-25000" dirty="0">
              <a:solidFill>
                <a:srgbClr val="870000"/>
              </a:solidFill>
              <a:latin typeface="Bahnschrift" panose="020B0502040204020203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D62D089-EE66-4D2F-AED0-3A3093427A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2" y="1808650"/>
            <a:ext cx="4658655" cy="186346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E5AC16C-428F-4280-9101-088B4E7345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5004" y="1694970"/>
            <a:ext cx="3932835" cy="320207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03660C6-FE70-49F9-910E-1E40EF63094A}"/>
              </a:ext>
            </a:extLst>
          </p:cNvPr>
          <p:cNvSpPr txBox="1"/>
          <p:nvPr/>
        </p:nvSpPr>
        <p:spPr>
          <a:xfrm>
            <a:off x="9427677" y="3377194"/>
            <a:ext cx="1686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Bahnschrift" panose="020B0502040204020203" pitchFamily="34" charset="0"/>
              </a:rPr>
              <a:t>t</a:t>
            </a:r>
            <a:r>
              <a:rPr lang="fr-FR" baseline="-25000" dirty="0" err="1">
                <a:latin typeface="Bahnschrift" panose="020B0502040204020203" pitchFamily="34" charset="0"/>
              </a:rPr>
              <a:t>acc</a:t>
            </a:r>
            <a:r>
              <a:rPr lang="fr-FR" dirty="0">
                <a:latin typeface="Bahnschrift" panose="020B0502040204020203" pitchFamily="34" charset="0"/>
              </a:rPr>
              <a:t> = 100 ms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4EF664CE-1E67-4221-866E-204487F09F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67" y="3948745"/>
            <a:ext cx="3221478" cy="2166108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46C0D70D-5EB8-4B6C-8556-4D0452439EB3}"/>
              </a:ext>
            </a:extLst>
          </p:cNvPr>
          <p:cNvSpPr txBox="1"/>
          <p:nvPr/>
        </p:nvSpPr>
        <p:spPr>
          <a:xfrm>
            <a:off x="0" y="6583171"/>
            <a:ext cx="12192000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Pauline Ascher – RESANET Meeting – 3-7 </a:t>
            </a:r>
            <a:r>
              <a:rPr lang="fr-FR" sz="1200" dirty="0" err="1">
                <a:solidFill>
                  <a:schemeClr val="bg1"/>
                </a:solidFill>
                <a:latin typeface="Bahnschrift" panose="020B0502040204020203" pitchFamily="34" charset="0"/>
              </a:rPr>
              <a:t>November</a:t>
            </a:r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 2025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93F5CCD-930D-439A-A767-8F694B87E506}"/>
              </a:ext>
            </a:extLst>
          </p:cNvPr>
          <p:cNvSpPr txBox="1"/>
          <p:nvPr/>
        </p:nvSpPr>
        <p:spPr>
          <a:xfrm>
            <a:off x="9364219" y="1156917"/>
            <a:ext cx="2499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angle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measurement</a:t>
            </a:r>
            <a:endParaRPr lang="fr-FR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2073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D3B678-59CC-424C-BEFC-10070D14768A}"/>
              </a:ext>
            </a:extLst>
          </p:cNvPr>
          <p:cNvSpPr/>
          <p:nvPr/>
        </p:nvSpPr>
        <p:spPr>
          <a:xfrm>
            <a:off x="695829" y="1588610"/>
            <a:ext cx="986976" cy="386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9EF97FA-7596-40FA-9295-E96E94A0E9CD}"/>
              </a:ext>
            </a:extLst>
          </p:cNvPr>
          <p:cNvSpPr txBox="1"/>
          <p:nvPr/>
        </p:nvSpPr>
        <p:spPr bwMode="auto">
          <a:xfrm>
            <a:off x="0" y="1700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800" dirty="0">
                <a:solidFill>
                  <a:srgbClr val="002060"/>
                </a:solidFill>
                <a:latin typeface="Bahnschrift" panose="020B0502040204020203" pitchFamily="34" charset="0"/>
                <a:ea typeface="CMU Sans Serif"/>
                <a:cs typeface="CMU Sans Serif"/>
              </a:rPr>
              <a:t>PI-ICR MEASUREMENTS</a:t>
            </a:r>
            <a:endParaRPr sz="1600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8C2D86-444E-48A1-A280-C5F92FC87001}"/>
              </a:ext>
            </a:extLst>
          </p:cNvPr>
          <p:cNvSpPr/>
          <p:nvPr/>
        </p:nvSpPr>
        <p:spPr>
          <a:xfrm>
            <a:off x="162838" y="429739"/>
            <a:ext cx="85177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8C5C3A3C-15EC-4EDA-AA5B-195EAFA70B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42" y="851502"/>
            <a:ext cx="10814727" cy="3365221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5">
                <a:extLst>
                  <a:ext uri="{FF2B5EF4-FFF2-40B4-BE49-F238E27FC236}">
                    <a16:creationId xmlns:a16="http://schemas.microsoft.com/office/drawing/2014/main" id="{60C5498C-94E7-453B-BEC2-D22870C8310D}"/>
                  </a:ext>
                </a:extLst>
              </p:cNvPr>
              <p:cNvSpPr txBox="1"/>
              <p:nvPr/>
            </p:nvSpPr>
            <p:spPr>
              <a:xfrm>
                <a:off x="1857375" y="515288"/>
                <a:ext cx="9262987" cy="399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41</m:t>
                        </m:r>
                      </m:sup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sPre>
                  </m:oMath>
                </a14:m>
                <a:r>
                  <a:rPr lang="en-US" dirty="0">
                    <a:latin typeface="Bahnschrift" panose="020B0502040204020203" pitchFamily="34" charset="0"/>
                  </a:rPr>
                  <a:t> vs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39</m:t>
                        </m:r>
                      </m:sup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sPre>
                  </m:oMath>
                </a14:m>
                <a:r>
                  <a:rPr lang="en-US" dirty="0">
                    <a:latin typeface="Bahnschrift" panose="020B0502040204020203" pitchFamily="34" charset="0"/>
                  </a:rPr>
                  <a:t> with 100 </a:t>
                </a:r>
                <a:r>
                  <a:rPr lang="en-US" dirty="0" err="1">
                    <a:latin typeface="Bahnschrift" panose="020B0502040204020203" pitchFamily="34" charset="0"/>
                  </a:rPr>
                  <a:t>ms</a:t>
                </a:r>
                <a:r>
                  <a:rPr lang="en-US" dirty="0">
                    <a:latin typeface="Bahnschrift" panose="020B0502040204020203" pitchFamily="34" charset="0"/>
                  </a:rPr>
                  <a:t> of accumulation time</a:t>
                </a:r>
                <a:endParaRPr lang="en-GB" dirty="0">
                  <a:latin typeface="Bahnschrift" panose="020B0502040204020203" pitchFamily="34" charset="0"/>
                </a:endParaRPr>
              </a:p>
            </p:txBody>
          </p:sp>
        </mc:Choice>
        <mc:Fallback xmlns="">
          <p:sp>
            <p:nvSpPr>
              <p:cNvPr id="13" name="TextBox 5">
                <a:extLst>
                  <a:ext uri="{FF2B5EF4-FFF2-40B4-BE49-F238E27FC236}">
                    <a16:creationId xmlns:a16="http://schemas.microsoft.com/office/drawing/2014/main" id="{60C5498C-94E7-453B-BEC2-D22870C831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7375" y="515288"/>
                <a:ext cx="9262987" cy="399020"/>
              </a:xfrm>
              <a:prstGeom prst="rect">
                <a:avLst/>
              </a:prstGeom>
              <a:blipFill>
                <a:blip r:embed="rId4"/>
                <a:stretch>
                  <a:fillRect t="-6154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87A1684F-D372-4A5B-BD77-C93E31A2C553}"/>
              </a:ext>
            </a:extLst>
          </p:cNvPr>
          <p:cNvSpPr/>
          <p:nvPr/>
        </p:nvSpPr>
        <p:spPr>
          <a:xfrm rot="16200000">
            <a:off x="-727677" y="2573419"/>
            <a:ext cx="2902967" cy="3288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Mass excess – AME [keV]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B42E89-14CD-434C-B784-F9BD5277F589}"/>
              </a:ext>
            </a:extLst>
          </p:cNvPr>
          <p:cNvSpPr/>
          <p:nvPr/>
        </p:nvSpPr>
        <p:spPr>
          <a:xfrm>
            <a:off x="4433558" y="4075460"/>
            <a:ext cx="3834592" cy="328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Time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83644BE-0E79-453B-9E9D-E466CE51DC7F}"/>
              </a:ext>
            </a:extLst>
          </p:cNvPr>
          <p:cNvSpPr txBox="1"/>
          <p:nvPr/>
        </p:nvSpPr>
        <p:spPr>
          <a:xfrm>
            <a:off x="9800413" y="996174"/>
            <a:ext cx="1673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07/08/2025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C74166F-1C5D-4846-81CD-B475A55F1DF3}"/>
              </a:ext>
            </a:extLst>
          </p:cNvPr>
          <p:cNvSpPr txBox="1"/>
          <p:nvPr/>
        </p:nvSpPr>
        <p:spPr>
          <a:xfrm>
            <a:off x="264491" y="4369765"/>
            <a:ext cx="9535922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Relative mass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precision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~ 2.10</a:t>
            </a:r>
            <a:r>
              <a:rPr lang="fr-FR" sz="1600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-9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, but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systematics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still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to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investigate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,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deviations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of a few 10</a:t>
            </a:r>
            <a:r>
              <a:rPr lang="fr-FR" sz="1600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-9</a:t>
            </a:r>
          </a:p>
          <a:p>
            <a:endParaRPr lang="fr-FR" sz="1600" baseline="300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Studies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of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field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imperfections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ongoing</a:t>
            </a:r>
            <a:endParaRPr lang="fr-FR" sz="16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Impact of the image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distortion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on the relative mass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precision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Issues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with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long accumulation times…. in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progress</a:t>
            </a:r>
            <a:endParaRPr lang="fr-FR" sz="1600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6A10FEB-45F8-4C34-B314-2302300A67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54" y="-152513"/>
            <a:ext cx="2028529" cy="130943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6A063A9C-D900-4113-94AA-5F9C4E3BB736}"/>
              </a:ext>
            </a:extLst>
          </p:cNvPr>
          <p:cNvSpPr txBox="1"/>
          <p:nvPr/>
        </p:nvSpPr>
        <p:spPr>
          <a:xfrm>
            <a:off x="-1" y="6584410"/>
            <a:ext cx="12192000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Pauline Ascher – RESANET Meeting – 3-7 </a:t>
            </a:r>
            <a:r>
              <a:rPr lang="fr-FR" sz="1200" dirty="0" err="1">
                <a:solidFill>
                  <a:schemeClr val="bg1"/>
                </a:solidFill>
                <a:latin typeface="Bahnschrift" panose="020B0502040204020203" pitchFamily="34" charset="0"/>
              </a:rPr>
              <a:t>November</a:t>
            </a:r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 2025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844974F-D94A-4D2C-AB1B-9726177451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2112" y="4863040"/>
            <a:ext cx="1699829" cy="1558582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950DF96C-060D-478D-93DB-0AE75551569A}"/>
              </a:ext>
            </a:extLst>
          </p:cNvPr>
          <p:cNvSpPr txBox="1"/>
          <p:nvPr/>
        </p:nvSpPr>
        <p:spPr>
          <a:xfrm>
            <a:off x="10041941" y="4867845"/>
            <a:ext cx="2156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2060"/>
                </a:solidFill>
                <a:latin typeface="Bahnschrift" panose="020B0502040204020203" pitchFamily="34" charset="0"/>
              </a:rPr>
              <a:t>Iris </a:t>
            </a:r>
            <a:r>
              <a:rPr lang="fr-FR" sz="1400" dirty="0" err="1">
                <a:solidFill>
                  <a:srgbClr val="002060"/>
                </a:solidFill>
                <a:latin typeface="Bahnschrift" panose="020B0502040204020203" pitchFamily="34" charset="0"/>
              </a:rPr>
              <a:t>diaphragm</a:t>
            </a:r>
            <a:r>
              <a:rPr lang="fr-FR" sz="1400" dirty="0">
                <a:solidFill>
                  <a:srgbClr val="002060"/>
                </a:solidFill>
                <a:latin typeface="Bahnschrift" panose="020B0502040204020203" pitchFamily="34" charset="0"/>
              </a:rPr>
              <a:t> for phase-</a:t>
            </a:r>
            <a:r>
              <a:rPr lang="fr-FR" sz="1400" dirty="0" err="1">
                <a:solidFill>
                  <a:srgbClr val="002060"/>
                </a:solidFill>
                <a:latin typeface="Bahnschrift" panose="020B0502040204020203" pitchFamily="34" charset="0"/>
              </a:rPr>
              <a:t>dependent</a:t>
            </a:r>
            <a:r>
              <a:rPr lang="fr-FR" sz="14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sz="1400" dirty="0" err="1">
                <a:solidFill>
                  <a:srgbClr val="002060"/>
                </a:solidFill>
                <a:latin typeface="Bahnschrift" panose="020B0502040204020203" pitchFamily="34" charset="0"/>
              </a:rPr>
              <a:t>cleaning</a:t>
            </a:r>
            <a:endParaRPr lang="fr-FR" sz="14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r>
              <a:rPr lang="fr-FR" sz="1400" dirty="0">
                <a:solidFill>
                  <a:srgbClr val="002060"/>
                </a:solidFill>
                <a:latin typeface="Bahnschrift" panose="020B0502040204020203" pitchFamily="34" charset="0"/>
              </a:rPr>
              <a:t>(trap-</a:t>
            </a:r>
            <a:r>
              <a:rPr lang="fr-FR" sz="1400" dirty="0" err="1">
                <a:solidFill>
                  <a:srgbClr val="002060"/>
                </a:solidFill>
                <a:latin typeface="Bahnschrift" panose="020B0502040204020203" pitchFamily="34" charset="0"/>
              </a:rPr>
              <a:t>assisted</a:t>
            </a:r>
            <a:r>
              <a:rPr lang="fr-FR" sz="14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sz="1400" dirty="0" err="1">
                <a:solidFill>
                  <a:srgbClr val="002060"/>
                </a:solidFill>
                <a:latin typeface="Bahnschrift" panose="020B0502040204020203" pitchFamily="34" charset="0"/>
              </a:rPr>
              <a:t>spectro</a:t>
            </a:r>
            <a:r>
              <a:rPr lang="fr-FR" sz="1400" dirty="0">
                <a:solidFill>
                  <a:srgbClr val="002060"/>
                </a:solidFill>
                <a:latin typeface="Bahnschrift" panose="020B05020402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100437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52261AC-12AE-4025-A76C-D4AE7CBCB2FE}"/>
              </a:ext>
            </a:extLst>
          </p:cNvPr>
          <p:cNvSpPr txBox="1"/>
          <p:nvPr/>
        </p:nvSpPr>
        <p:spPr>
          <a:xfrm>
            <a:off x="0" y="0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2060"/>
                </a:solidFill>
                <a:latin typeface="Bahnschrift" panose="020B0502040204020203" pitchFamily="34" charset="0"/>
              </a:rPr>
              <a:t>PERSPECTIVES FOR MS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18D7CA3-2371-41AB-A46D-63CA86A35C8F}"/>
              </a:ext>
            </a:extLst>
          </p:cNvPr>
          <p:cNvSpPr txBox="1"/>
          <p:nvPr/>
        </p:nvSpPr>
        <p:spPr>
          <a:xfrm>
            <a:off x="-1" y="6584410"/>
            <a:ext cx="12192000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Pauline Ascher – RESANET Meeting – 3-7 </a:t>
            </a:r>
            <a:r>
              <a:rPr lang="fr-FR" sz="1200" dirty="0" err="1">
                <a:solidFill>
                  <a:schemeClr val="bg1"/>
                </a:solidFill>
                <a:latin typeface="Bahnschrift" panose="020B0502040204020203" pitchFamily="34" charset="0"/>
              </a:rPr>
              <a:t>November</a:t>
            </a:r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 2025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DF31A0A-69A8-4B30-AA61-B73331BFD6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54" y="-152513"/>
            <a:ext cx="2028529" cy="1309430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BD068362-76DB-412F-8490-89856E7702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80" t="10802" r="8642"/>
          <a:stretch/>
        </p:blipFill>
        <p:spPr>
          <a:xfrm>
            <a:off x="237064" y="1183165"/>
            <a:ext cx="7281333" cy="489373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67EDC45-3471-4E33-B6FF-6D1C91475C86}"/>
              </a:ext>
            </a:extLst>
          </p:cNvPr>
          <p:cNvSpPr txBox="1"/>
          <p:nvPr/>
        </p:nvSpPr>
        <p:spPr>
          <a:xfrm>
            <a:off x="5686928" y="5133474"/>
            <a:ext cx="1933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Bahnschrift" panose="020B0502040204020203" pitchFamily="34" charset="0"/>
              </a:rPr>
              <a:t>data </a:t>
            </a:r>
            <a:r>
              <a:rPr lang="fr-FR" sz="1400" dirty="0" err="1">
                <a:latin typeface="Bahnschrift" panose="020B0502040204020203" pitchFamily="34" charset="0"/>
              </a:rPr>
              <a:t>from</a:t>
            </a:r>
            <a:r>
              <a:rPr lang="fr-FR" sz="1400" dirty="0">
                <a:latin typeface="Bahnschrift" panose="020B0502040204020203" pitchFamily="34" charset="0"/>
              </a:rPr>
              <a:t> AME2020</a:t>
            </a:r>
          </a:p>
        </p:txBody>
      </p:sp>
    </p:spTree>
    <p:extLst>
      <p:ext uri="{BB962C8B-B14F-4D97-AF65-F5344CB8AC3E}">
        <p14:creationId xmlns:p14="http://schemas.microsoft.com/office/powerpoint/2010/main" val="2841489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52261AC-12AE-4025-A76C-D4AE7CBCB2FE}"/>
              </a:ext>
            </a:extLst>
          </p:cNvPr>
          <p:cNvSpPr txBox="1"/>
          <p:nvPr/>
        </p:nvSpPr>
        <p:spPr>
          <a:xfrm>
            <a:off x="0" y="0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2060"/>
                </a:solidFill>
                <a:latin typeface="Bahnschrift" panose="020B0502040204020203" pitchFamily="34" charset="0"/>
              </a:rPr>
              <a:t>PERSPECTIVES FOR MS AT GANIL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18D7CA3-2371-41AB-A46D-63CA86A35C8F}"/>
              </a:ext>
            </a:extLst>
          </p:cNvPr>
          <p:cNvSpPr txBox="1"/>
          <p:nvPr/>
        </p:nvSpPr>
        <p:spPr>
          <a:xfrm>
            <a:off x="-1" y="6584410"/>
            <a:ext cx="12192000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Pauline Ascher – RESANET Meeting – 3-7 </a:t>
            </a:r>
            <a:r>
              <a:rPr lang="fr-FR" sz="1200" dirty="0" err="1">
                <a:solidFill>
                  <a:schemeClr val="bg1"/>
                </a:solidFill>
                <a:latin typeface="Bahnschrift" panose="020B0502040204020203" pitchFamily="34" charset="0"/>
              </a:rPr>
              <a:t>November</a:t>
            </a:r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 2025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DF31A0A-69A8-4B30-AA61-B73331BFD6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54" y="-152513"/>
            <a:ext cx="2028529" cy="1309430"/>
          </a:xfrm>
          <a:prstGeom prst="rect">
            <a:avLst/>
          </a:prstGeom>
        </p:spPr>
      </p:pic>
      <p:pic>
        <p:nvPicPr>
          <p:cNvPr id="3" name="Graphique 2">
            <a:extLst>
              <a:ext uri="{FF2B5EF4-FFF2-40B4-BE49-F238E27FC236}">
                <a16:creationId xmlns:a16="http://schemas.microsoft.com/office/drawing/2014/main" id="{B99FD129-5FF0-4D8F-8E0C-01677846D5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24" t="10810"/>
          <a:stretch/>
        </p:blipFill>
        <p:spPr>
          <a:xfrm>
            <a:off x="248652" y="1189001"/>
            <a:ext cx="7988968" cy="489333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B30889F-7D4E-4C23-847F-E4BEC5C38E60}"/>
              </a:ext>
            </a:extLst>
          </p:cNvPr>
          <p:cNvSpPr txBox="1"/>
          <p:nvPr/>
        </p:nvSpPr>
        <p:spPr>
          <a:xfrm>
            <a:off x="5686928" y="5133474"/>
            <a:ext cx="1933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Bahnschrift" panose="020B0502040204020203" pitchFamily="34" charset="0"/>
              </a:rPr>
              <a:t>data </a:t>
            </a:r>
            <a:r>
              <a:rPr lang="fr-FR" sz="1400" dirty="0" err="1">
                <a:latin typeface="Bahnschrift" panose="020B0502040204020203" pitchFamily="34" charset="0"/>
              </a:rPr>
              <a:t>from</a:t>
            </a:r>
            <a:r>
              <a:rPr lang="fr-FR" sz="1400" dirty="0">
                <a:latin typeface="Bahnschrift" panose="020B0502040204020203" pitchFamily="34" charset="0"/>
              </a:rPr>
              <a:t> AME2020</a:t>
            </a:r>
          </a:p>
        </p:txBody>
      </p:sp>
    </p:spTree>
    <p:extLst>
      <p:ext uri="{BB962C8B-B14F-4D97-AF65-F5344CB8AC3E}">
        <p14:creationId xmlns:p14="http://schemas.microsoft.com/office/powerpoint/2010/main" val="2684624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AF87DA-6B21-454D-AEE4-C48830E5154A}"/>
              </a:ext>
            </a:extLst>
          </p:cNvPr>
          <p:cNvSpPr/>
          <p:nvPr/>
        </p:nvSpPr>
        <p:spPr>
          <a:xfrm>
            <a:off x="385011" y="1323713"/>
            <a:ext cx="6147933" cy="3720319"/>
          </a:xfrm>
          <a:prstGeom prst="rect">
            <a:avLst/>
          </a:prstGeom>
          <a:solidFill>
            <a:schemeClr val="bg1"/>
          </a:solidFill>
          <a:ln w="15875">
            <a:noFill/>
          </a:ln>
          <a:effectLst>
            <a:outerShdw blurRad="50800" dist="508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vers le bas 20">
            <a:extLst>
              <a:ext uri="{FF2B5EF4-FFF2-40B4-BE49-F238E27FC236}">
                <a16:creationId xmlns:a16="http://schemas.microsoft.com/office/drawing/2014/main" id="{4082C2B5-8E17-4CF7-8EFA-380ECD6C2066}"/>
              </a:ext>
            </a:extLst>
          </p:cNvPr>
          <p:cNvSpPr/>
          <p:nvPr/>
        </p:nvSpPr>
        <p:spPr>
          <a:xfrm>
            <a:off x="3277454" y="1791069"/>
            <a:ext cx="504056" cy="2951170"/>
          </a:xfrm>
          <a:prstGeom prst="downArrow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870000"/>
              </a:gs>
              <a:gs pos="100000">
                <a:srgbClr val="FF8200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72000" tIns="0" rIns="0" bIns="0" rtlCol="0" anchor="ctr"/>
          <a:lstStyle/>
          <a:p>
            <a:pPr algn="ctr"/>
            <a:endParaRPr lang="fr-FR" sz="1600" b="1" dirty="0">
              <a:latin typeface="Bahnschrift" panose="020B0502040204020203" pitchFamily="34" charset="0"/>
              <a:cs typeface="Estrangelo Edessa" panose="03080600000000000000" pitchFamily="66" charset="0"/>
            </a:endParaRPr>
          </a:p>
        </p:txBody>
      </p:sp>
      <p:sp>
        <p:nvSpPr>
          <p:cNvPr id="7" name="Flèche vers le bas 21">
            <a:extLst>
              <a:ext uri="{FF2B5EF4-FFF2-40B4-BE49-F238E27FC236}">
                <a16:creationId xmlns:a16="http://schemas.microsoft.com/office/drawing/2014/main" id="{BB9B4A14-85E1-4D6B-8130-AAD582DCAE9F}"/>
              </a:ext>
            </a:extLst>
          </p:cNvPr>
          <p:cNvSpPr/>
          <p:nvPr/>
        </p:nvSpPr>
        <p:spPr>
          <a:xfrm rot="10800000">
            <a:off x="1405302" y="1791158"/>
            <a:ext cx="504000" cy="2951171"/>
          </a:xfrm>
          <a:prstGeom prst="downArrow">
            <a:avLst/>
          </a:prstGeom>
          <a:gradFill>
            <a:gsLst>
              <a:gs pos="0">
                <a:srgbClr val="002060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870000"/>
              </a:gs>
              <a:gs pos="100000">
                <a:srgbClr val="FF8200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72000" tIns="0" rIns="0" bIns="0" rtlCol="0" anchor="ctr"/>
          <a:lstStyle/>
          <a:p>
            <a:pPr algn="ctr"/>
            <a:r>
              <a:rPr lang="fr-FR" sz="1600" dirty="0" err="1">
                <a:latin typeface="Bahnschrift" panose="020B0502040204020203" pitchFamily="34" charset="0"/>
                <a:cs typeface="Estrangelo Edessa" panose="03080600000000000000" pitchFamily="66" charset="0"/>
              </a:rPr>
              <a:t>rapidity</a:t>
            </a:r>
            <a:endParaRPr lang="fr-FR" sz="1600" dirty="0">
              <a:latin typeface="Bahnschrift" panose="020B0502040204020203" pitchFamily="34" charset="0"/>
              <a:cs typeface="Estrangelo Edessa" panose="03080600000000000000" pitchFamily="66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2C41F2D-3863-49AF-9786-4C9EFCDE5666}"/>
              </a:ext>
            </a:extLst>
          </p:cNvPr>
          <p:cNvSpPr txBox="1"/>
          <p:nvPr/>
        </p:nvSpPr>
        <p:spPr>
          <a:xfrm>
            <a:off x="1758089" y="2210870"/>
            <a:ext cx="1713931" cy="2285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fr-FR" sz="1600" b="1" dirty="0" err="1">
                <a:solidFill>
                  <a:srgbClr val="002060"/>
                </a:solidFill>
                <a:latin typeface="Bahnschrift" panose="020B0502040204020203" pitchFamily="34" charset="0"/>
                <a:cs typeface="Estrangelo Edessa" panose="03080600000000000000" pitchFamily="66" charset="0"/>
              </a:rPr>
              <a:t>ToF</a:t>
            </a:r>
            <a:r>
              <a:rPr lang="fr-FR" sz="1600" b="1" dirty="0">
                <a:solidFill>
                  <a:srgbClr val="002060"/>
                </a:solidFill>
                <a:latin typeface="Bahnschrift" panose="020B0502040204020203" pitchFamily="34" charset="0"/>
                <a:cs typeface="Estrangelo Edessa" panose="03080600000000000000" pitchFamily="66" charset="0"/>
              </a:rPr>
              <a:t>-B</a:t>
            </a:r>
            <a:r>
              <a:rPr lang="fr-FR" sz="1600" b="1" dirty="0">
                <a:solidFill>
                  <a:srgbClr val="002060"/>
                </a:solidFill>
                <a:latin typeface="Symbol" panose="05050102010706020507" pitchFamily="18" charset="2"/>
                <a:cs typeface="Estrangelo Edessa" panose="03080600000000000000" pitchFamily="66" charset="0"/>
              </a:rPr>
              <a:t>r</a:t>
            </a:r>
            <a:endParaRPr lang="fr-FR" sz="1600" b="1" dirty="0">
              <a:solidFill>
                <a:srgbClr val="002060"/>
              </a:solidFill>
              <a:latin typeface="Bahnschrift" panose="020B0502040204020203" pitchFamily="34" charset="0"/>
              <a:cs typeface="Estrangelo Edessa" panose="03080600000000000000" pitchFamily="66" charset="0"/>
            </a:endParaRPr>
          </a:p>
          <a:p>
            <a:pPr algn="ctr">
              <a:lnSpc>
                <a:spcPts val="1500"/>
              </a:lnSpc>
            </a:pPr>
            <a:r>
              <a:rPr lang="fr-FR" sz="1600" b="1" dirty="0">
                <a:solidFill>
                  <a:srgbClr val="002060"/>
                </a:solidFill>
                <a:latin typeface="Bahnschrift" panose="020B0502040204020203" pitchFamily="34" charset="0"/>
                <a:cs typeface="Estrangelo Edessa" panose="03080600000000000000" pitchFamily="66" charset="0"/>
              </a:rPr>
              <a:t> </a:t>
            </a:r>
          </a:p>
          <a:p>
            <a:pPr algn="ctr">
              <a:lnSpc>
                <a:spcPts val="1500"/>
              </a:lnSpc>
            </a:pPr>
            <a:endParaRPr lang="fr-FR" sz="1600" b="1" dirty="0">
              <a:solidFill>
                <a:srgbClr val="002060"/>
              </a:solidFill>
              <a:latin typeface="Bahnschrift" panose="020B0502040204020203" pitchFamily="34" charset="0"/>
              <a:cs typeface="Estrangelo Edessa" panose="03080600000000000000" pitchFamily="66" charset="0"/>
            </a:endParaRPr>
          </a:p>
          <a:p>
            <a:pPr algn="ctr">
              <a:lnSpc>
                <a:spcPts val="1500"/>
              </a:lnSpc>
            </a:pPr>
            <a:r>
              <a:rPr lang="fr-FR" sz="1600" b="1" dirty="0">
                <a:solidFill>
                  <a:srgbClr val="002060"/>
                </a:solidFill>
                <a:latin typeface="Bahnschrift" panose="020B0502040204020203" pitchFamily="34" charset="0"/>
                <a:cs typeface="Estrangelo Edessa" panose="03080600000000000000" pitchFamily="66" charset="0"/>
              </a:rPr>
              <a:t>STORAGE RINGS</a:t>
            </a:r>
          </a:p>
          <a:p>
            <a:pPr algn="ctr">
              <a:lnSpc>
                <a:spcPts val="1500"/>
              </a:lnSpc>
            </a:pPr>
            <a:endParaRPr lang="fr-FR" sz="1600" b="1" dirty="0">
              <a:solidFill>
                <a:srgbClr val="002060"/>
              </a:solidFill>
              <a:latin typeface="Bahnschrift" panose="020B0502040204020203" pitchFamily="34" charset="0"/>
              <a:cs typeface="Estrangelo Edessa" panose="03080600000000000000" pitchFamily="66" charset="0"/>
            </a:endParaRPr>
          </a:p>
          <a:p>
            <a:pPr algn="ctr"/>
            <a:endParaRPr lang="fr-FR" sz="1600" b="1" dirty="0">
              <a:solidFill>
                <a:srgbClr val="002060"/>
              </a:solidFill>
              <a:latin typeface="Bahnschrift" panose="020B0502040204020203" pitchFamily="34" charset="0"/>
              <a:cs typeface="Estrangelo Edessa" panose="03080600000000000000" pitchFamily="66" charset="0"/>
            </a:endParaRPr>
          </a:p>
          <a:p>
            <a:pPr algn="ctr"/>
            <a:r>
              <a:rPr lang="fr-FR" sz="1600" b="1" dirty="0">
                <a:solidFill>
                  <a:srgbClr val="002060"/>
                </a:solidFill>
                <a:latin typeface="Bahnschrift" panose="020B0502040204020203" pitchFamily="34" charset="0"/>
                <a:cs typeface="Estrangelo Edessa" panose="03080600000000000000" pitchFamily="66" charset="0"/>
              </a:rPr>
              <a:t>MR-</a:t>
            </a:r>
            <a:r>
              <a:rPr lang="fr-FR" sz="1600" b="1" dirty="0" err="1">
                <a:solidFill>
                  <a:srgbClr val="002060"/>
                </a:solidFill>
                <a:latin typeface="Bahnschrift" panose="020B0502040204020203" pitchFamily="34" charset="0"/>
                <a:cs typeface="Estrangelo Edessa" panose="03080600000000000000" pitchFamily="66" charset="0"/>
              </a:rPr>
              <a:t>ToF</a:t>
            </a:r>
            <a:r>
              <a:rPr lang="fr-FR" sz="1600" b="1" dirty="0">
                <a:solidFill>
                  <a:srgbClr val="002060"/>
                </a:solidFill>
                <a:latin typeface="Bahnschrift" panose="020B0502040204020203" pitchFamily="34" charset="0"/>
                <a:cs typeface="Estrangelo Edessa" panose="03080600000000000000" pitchFamily="66" charset="0"/>
              </a:rPr>
              <a:t> MS</a:t>
            </a:r>
          </a:p>
          <a:p>
            <a:pPr algn="ctr"/>
            <a:endParaRPr lang="fr-FR" sz="1600" b="1" dirty="0">
              <a:solidFill>
                <a:srgbClr val="002060"/>
              </a:solidFill>
              <a:latin typeface="Bahnschrift" panose="020B0502040204020203" pitchFamily="34" charset="0"/>
              <a:cs typeface="Estrangelo Edessa" panose="03080600000000000000" pitchFamily="66" charset="0"/>
            </a:endParaRPr>
          </a:p>
          <a:p>
            <a:pPr algn="ctr"/>
            <a:endParaRPr lang="fr-FR" sz="1600" b="1" dirty="0">
              <a:solidFill>
                <a:srgbClr val="002060"/>
              </a:solidFill>
              <a:latin typeface="Bahnschrift" panose="020B0502040204020203" pitchFamily="34" charset="0"/>
              <a:cs typeface="Estrangelo Edessa" panose="03080600000000000000" pitchFamily="66" charset="0"/>
            </a:endParaRPr>
          </a:p>
          <a:p>
            <a:pPr algn="ctr"/>
            <a:r>
              <a:rPr lang="fr-FR" sz="1600" b="1" dirty="0">
                <a:solidFill>
                  <a:srgbClr val="002060"/>
                </a:solidFill>
                <a:latin typeface="Bahnschrift" panose="020B0502040204020203" pitchFamily="34" charset="0"/>
                <a:cs typeface="Estrangelo Edessa" panose="03080600000000000000" pitchFamily="66" charset="0"/>
              </a:rPr>
              <a:t>PENNING TRAP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BAD925B-FD2E-4B1B-A2A0-BD5CFD8CB419}"/>
              </a:ext>
            </a:extLst>
          </p:cNvPr>
          <p:cNvSpPr txBox="1"/>
          <p:nvPr/>
        </p:nvSpPr>
        <p:spPr>
          <a:xfrm>
            <a:off x="3760781" y="1458880"/>
            <a:ext cx="979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2060"/>
                </a:solidFill>
                <a:latin typeface="Bahnschrift" panose="020B0502040204020203" pitchFamily="34" charset="0"/>
              </a:rPr>
              <a:t>M/</a:t>
            </a:r>
            <a:r>
              <a:rPr lang="fr-FR" sz="2000" b="1" dirty="0">
                <a:solidFill>
                  <a:srgbClr val="002060"/>
                </a:solidFill>
                <a:latin typeface="Symbol" panose="05050102010706020507" pitchFamily="18" charset="2"/>
              </a:rPr>
              <a:t>D</a:t>
            </a:r>
            <a:r>
              <a:rPr lang="fr-FR" sz="2000" b="1" dirty="0">
                <a:solidFill>
                  <a:srgbClr val="002060"/>
                </a:solidFill>
                <a:latin typeface="Bahnschrift" panose="020B0502040204020203" pitchFamily="34" charset="0"/>
              </a:rPr>
              <a:t>M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20F479F-03DF-456D-A902-91D8AEAB684A}"/>
              </a:ext>
            </a:extLst>
          </p:cNvPr>
          <p:cNvSpPr txBox="1"/>
          <p:nvPr/>
        </p:nvSpPr>
        <p:spPr>
          <a:xfrm>
            <a:off x="324571" y="1474269"/>
            <a:ext cx="1358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002060"/>
                </a:solidFill>
                <a:latin typeface="Bahnschrift" panose="020B0502040204020203" pitchFamily="34" charset="0"/>
              </a:rPr>
              <a:t>meas</a:t>
            </a:r>
            <a:r>
              <a:rPr lang="fr-FR" b="1" dirty="0">
                <a:solidFill>
                  <a:srgbClr val="002060"/>
                </a:solidFill>
                <a:latin typeface="Bahnschrift" panose="020B0502040204020203" pitchFamily="34" charset="0"/>
              </a:rPr>
              <a:t>. time</a:t>
            </a:r>
          </a:p>
        </p:txBody>
      </p:sp>
      <p:sp>
        <p:nvSpPr>
          <p:cNvPr id="17" name="Flèche vers le bas 20">
            <a:extLst>
              <a:ext uri="{FF2B5EF4-FFF2-40B4-BE49-F238E27FC236}">
                <a16:creationId xmlns:a16="http://schemas.microsoft.com/office/drawing/2014/main" id="{328A3327-5469-408E-ADD1-D6F92617EB26}"/>
              </a:ext>
            </a:extLst>
          </p:cNvPr>
          <p:cNvSpPr/>
          <p:nvPr/>
        </p:nvSpPr>
        <p:spPr>
          <a:xfrm>
            <a:off x="5011177" y="1791069"/>
            <a:ext cx="504056" cy="2951170"/>
          </a:xfrm>
          <a:prstGeom prst="downArrow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870000"/>
              </a:gs>
              <a:gs pos="100000">
                <a:srgbClr val="FF8200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72000" tIns="0" rIns="0" bIns="0" rtlCol="0" anchor="ctr"/>
          <a:lstStyle/>
          <a:p>
            <a:pPr algn="ctr"/>
            <a:endParaRPr lang="fr-FR" sz="1600" b="1" dirty="0">
              <a:latin typeface="Bahnschrift" panose="020B0502040204020203" pitchFamily="34" charset="0"/>
              <a:cs typeface="Estrangelo Edessa" panose="03080600000000000000" pitchFamily="66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1885F01-BC6F-4151-90B0-D383A9D7E3D1}"/>
              </a:ext>
            </a:extLst>
          </p:cNvPr>
          <p:cNvSpPr txBox="1"/>
          <p:nvPr/>
        </p:nvSpPr>
        <p:spPr>
          <a:xfrm>
            <a:off x="5530820" y="1474269"/>
            <a:ext cx="82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002060"/>
                </a:solidFill>
                <a:latin typeface="Symbol" panose="05050102010706020507" pitchFamily="18" charset="2"/>
              </a:rPr>
              <a:t>d</a:t>
            </a:r>
            <a:r>
              <a:rPr lang="fr-FR" b="1" dirty="0" err="1">
                <a:solidFill>
                  <a:srgbClr val="002060"/>
                </a:solidFill>
                <a:latin typeface="Bahnschrift" panose="020B0502040204020203" pitchFamily="34" charset="0"/>
              </a:rPr>
              <a:t>M</a:t>
            </a:r>
            <a:r>
              <a:rPr lang="fr-FR" b="1" dirty="0">
                <a:solidFill>
                  <a:srgbClr val="002060"/>
                </a:solidFill>
                <a:latin typeface="Bahnschrift" panose="020B0502040204020203" pitchFamily="34" charset="0"/>
              </a:rPr>
              <a:t>/M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BB9449F-76CF-451D-AE74-A2733DC8BE6D}"/>
              </a:ext>
            </a:extLst>
          </p:cNvPr>
          <p:cNvSpPr txBox="1"/>
          <p:nvPr/>
        </p:nvSpPr>
        <p:spPr>
          <a:xfrm>
            <a:off x="3760781" y="2186807"/>
            <a:ext cx="920445" cy="2531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fr-FR" sz="1600" dirty="0">
                <a:latin typeface="Bahnschrift" panose="020B0502040204020203" pitchFamily="34" charset="0"/>
                <a:cs typeface="Estrangelo Edessa" panose="03080600000000000000" pitchFamily="66" charset="0"/>
              </a:rPr>
              <a:t>10</a:t>
            </a:r>
            <a:r>
              <a:rPr lang="fr-FR" sz="1600" baseline="30000" dirty="0">
                <a:latin typeface="Bahnschrift" panose="020B0502040204020203" pitchFamily="34" charset="0"/>
                <a:cs typeface="Estrangelo Edessa" panose="03080600000000000000" pitchFamily="66" charset="0"/>
              </a:rPr>
              <a:t>4</a:t>
            </a:r>
          </a:p>
          <a:p>
            <a:pPr>
              <a:lnSpc>
                <a:spcPts val="1500"/>
              </a:lnSpc>
            </a:pPr>
            <a:r>
              <a:rPr lang="fr-FR" sz="1600" dirty="0">
                <a:latin typeface="Bahnschrift" panose="020B0502040204020203" pitchFamily="34" charset="0"/>
                <a:cs typeface="Estrangelo Edessa" panose="03080600000000000000" pitchFamily="66" charset="0"/>
              </a:rPr>
              <a:t> </a:t>
            </a:r>
          </a:p>
          <a:p>
            <a:pPr>
              <a:lnSpc>
                <a:spcPts val="1500"/>
              </a:lnSpc>
            </a:pPr>
            <a:endParaRPr lang="fr-FR" sz="1600" dirty="0">
              <a:latin typeface="Bahnschrift" panose="020B0502040204020203" pitchFamily="34" charset="0"/>
              <a:cs typeface="Estrangelo Edessa" panose="03080600000000000000" pitchFamily="66" charset="0"/>
            </a:endParaRPr>
          </a:p>
          <a:p>
            <a:pPr>
              <a:lnSpc>
                <a:spcPts val="1500"/>
              </a:lnSpc>
            </a:pPr>
            <a:r>
              <a:rPr lang="fr-FR" sz="1600" dirty="0">
                <a:latin typeface="Bahnschrift" panose="020B0502040204020203" pitchFamily="34" charset="0"/>
                <a:cs typeface="Estrangelo Edessa" panose="03080600000000000000" pitchFamily="66" charset="0"/>
              </a:rPr>
              <a:t>10</a:t>
            </a:r>
            <a:r>
              <a:rPr lang="fr-FR" sz="1600" baseline="30000" dirty="0">
                <a:latin typeface="Bahnschrift" panose="020B0502040204020203" pitchFamily="34" charset="0"/>
                <a:cs typeface="Estrangelo Edessa" panose="03080600000000000000" pitchFamily="66" charset="0"/>
              </a:rPr>
              <a:t>5</a:t>
            </a:r>
          </a:p>
          <a:p>
            <a:pPr>
              <a:lnSpc>
                <a:spcPts val="1500"/>
              </a:lnSpc>
            </a:pPr>
            <a:endParaRPr lang="fr-FR" sz="1600" dirty="0">
              <a:latin typeface="Bahnschrift" panose="020B0502040204020203" pitchFamily="34" charset="0"/>
              <a:cs typeface="Estrangelo Edessa" panose="03080600000000000000" pitchFamily="66" charset="0"/>
            </a:endParaRPr>
          </a:p>
          <a:p>
            <a:endParaRPr lang="fr-FR" sz="1600" dirty="0">
              <a:latin typeface="Bahnschrift" panose="020B0502040204020203" pitchFamily="34" charset="0"/>
              <a:cs typeface="Estrangelo Edessa" panose="03080600000000000000" pitchFamily="66" charset="0"/>
            </a:endParaRPr>
          </a:p>
          <a:p>
            <a:r>
              <a:rPr lang="fr-FR" sz="1600" dirty="0">
                <a:latin typeface="Bahnschrift" panose="020B0502040204020203" pitchFamily="34" charset="0"/>
                <a:cs typeface="Estrangelo Edessa" panose="03080600000000000000" pitchFamily="66" charset="0"/>
              </a:rPr>
              <a:t>few 10</a:t>
            </a:r>
            <a:r>
              <a:rPr lang="fr-FR" sz="1600" baseline="30000" dirty="0">
                <a:latin typeface="Bahnschrift" panose="020B0502040204020203" pitchFamily="34" charset="0"/>
                <a:cs typeface="Estrangelo Edessa" panose="03080600000000000000" pitchFamily="66" charset="0"/>
              </a:rPr>
              <a:t>5</a:t>
            </a:r>
          </a:p>
          <a:p>
            <a:endParaRPr lang="fr-FR" sz="1600" dirty="0">
              <a:latin typeface="Bahnschrift" panose="020B0502040204020203" pitchFamily="34" charset="0"/>
              <a:cs typeface="Estrangelo Edessa" panose="03080600000000000000" pitchFamily="66" charset="0"/>
            </a:endParaRPr>
          </a:p>
          <a:p>
            <a:endParaRPr lang="fr-FR" sz="1600" dirty="0">
              <a:latin typeface="Bahnschrift" panose="020B0502040204020203" pitchFamily="34" charset="0"/>
              <a:cs typeface="Estrangelo Edessa" panose="03080600000000000000" pitchFamily="66" charset="0"/>
            </a:endParaRPr>
          </a:p>
          <a:p>
            <a:r>
              <a:rPr lang="fr-FR" sz="1600" dirty="0">
                <a:latin typeface="Bahnschrift" panose="020B0502040204020203" pitchFamily="34" charset="0"/>
                <a:cs typeface="Estrangelo Edessa" panose="03080600000000000000" pitchFamily="66" charset="0"/>
              </a:rPr>
              <a:t>10</a:t>
            </a:r>
            <a:r>
              <a:rPr lang="fr-FR" sz="1600" baseline="30000" dirty="0">
                <a:latin typeface="Bahnschrift" panose="020B0502040204020203" pitchFamily="34" charset="0"/>
                <a:cs typeface="Estrangelo Edessa" panose="03080600000000000000" pitchFamily="66" charset="0"/>
              </a:rPr>
              <a:t>5</a:t>
            </a:r>
            <a:r>
              <a:rPr lang="fr-FR" sz="1600" dirty="0">
                <a:latin typeface="Bahnschrift" panose="020B0502040204020203" pitchFamily="34" charset="0"/>
                <a:cs typeface="Estrangelo Edessa" panose="03080600000000000000" pitchFamily="66" charset="0"/>
              </a:rPr>
              <a:t> – 10</a:t>
            </a:r>
            <a:r>
              <a:rPr lang="fr-FR" sz="1600" baseline="30000" dirty="0">
                <a:latin typeface="Bahnschrift" panose="020B0502040204020203" pitchFamily="34" charset="0"/>
                <a:cs typeface="Estrangelo Edessa" panose="03080600000000000000" pitchFamily="66" charset="0"/>
              </a:rPr>
              <a:t>7</a:t>
            </a:r>
          </a:p>
          <a:p>
            <a:r>
              <a:rPr lang="fr-FR" sz="1600" dirty="0">
                <a:latin typeface="Bahnschrift" panose="020B0502040204020203" pitchFamily="34" charset="0"/>
                <a:cs typeface="Estrangelo Edessa" panose="03080600000000000000" pitchFamily="66" charset="0"/>
              </a:rPr>
              <a:t>(PI-ICR)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1E683E9-2757-4324-AE99-4C810BD73297}"/>
              </a:ext>
            </a:extLst>
          </p:cNvPr>
          <p:cNvSpPr txBox="1"/>
          <p:nvPr/>
        </p:nvSpPr>
        <p:spPr>
          <a:xfrm>
            <a:off x="5454221" y="2170765"/>
            <a:ext cx="1139735" cy="2285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fr-FR" sz="1600" dirty="0">
                <a:latin typeface="Bahnschrift" panose="020B0502040204020203" pitchFamily="34" charset="0"/>
                <a:cs typeface="Estrangelo Edessa" panose="03080600000000000000" pitchFamily="66" charset="0"/>
              </a:rPr>
              <a:t>~10</a:t>
            </a:r>
            <a:r>
              <a:rPr lang="fr-FR" sz="1600" baseline="30000" dirty="0">
                <a:latin typeface="Bahnschrift" panose="020B0502040204020203" pitchFamily="34" charset="0"/>
                <a:cs typeface="Estrangelo Edessa" panose="03080600000000000000" pitchFamily="66" charset="0"/>
              </a:rPr>
              <a:t>-5</a:t>
            </a:r>
          </a:p>
          <a:p>
            <a:pPr>
              <a:lnSpc>
                <a:spcPts val="1500"/>
              </a:lnSpc>
            </a:pPr>
            <a:r>
              <a:rPr lang="fr-FR" sz="1600" dirty="0">
                <a:latin typeface="Bahnschrift" panose="020B0502040204020203" pitchFamily="34" charset="0"/>
                <a:cs typeface="Estrangelo Edessa" panose="03080600000000000000" pitchFamily="66" charset="0"/>
              </a:rPr>
              <a:t> </a:t>
            </a:r>
          </a:p>
          <a:p>
            <a:pPr>
              <a:lnSpc>
                <a:spcPts val="1500"/>
              </a:lnSpc>
            </a:pPr>
            <a:endParaRPr lang="fr-FR" sz="1600" dirty="0">
              <a:latin typeface="Bahnschrift" panose="020B0502040204020203" pitchFamily="34" charset="0"/>
              <a:cs typeface="Estrangelo Edessa" panose="03080600000000000000" pitchFamily="66" charset="0"/>
            </a:endParaRPr>
          </a:p>
          <a:p>
            <a:pPr>
              <a:lnSpc>
                <a:spcPts val="1500"/>
              </a:lnSpc>
            </a:pPr>
            <a:r>
              <a:rPr lang="fr-FR" sz="1600" dirty="0">
                <a:latin typeface="Bahnschrift" panose="020B0502040204020203" pitchFamily="34" charset="0"/>
                <a:cs typeface="Estrangelo Edessa" panose="03080600000000000000" pitchFamily="66" charset="0"/>
              </a:rPr>
              <a:t>~10</a:t>
            </a:r>
            <a:r>
              <a:rPr lang="fr-FR" sz="1600" baseline="30000" dirty="0">
                <a:latin typeface="Bahnschrift" panose="020B0502040204020203" pitchFamily="34" charset="0"/>
                <a:cs typeface="Estrangelo Edessa" panose="03080600000000000000" pitchFamily="66" charset="0"/>
              </a:rPr>
              <a:t>-6</a:t>
            </a:r>
          </a:p>
          <a:p>
            <a:pPr>
              <a:lnSpc>
                <a:spcPts val="1500"/>
              </a:lnSpc>
            </a:pPr>
            <a:endParaRPr lang="fr-FR" sz="1600" dirty="0">
              <a:latin typeface="Bahnschrift" panose="020B0502040204020203" pitchFamily="34" charset="0"/>
              <a:cs typeface="Estrangelo Edessa" panose="03080600000000000000" pitchFamily="66" charset="0"/>
            </a:endParaRPr>
          </a:p>
          <a:p>
            <a:endParaRPr lang="fr-FR" sz="1600" dirty="0">
              <a:latin typeface="Bahnschrift" panose="020B0502040204020203" pitchFamily="34" charset="0"/>
              <a:cs typeface="Estrangelo Edessa" panose="03080600000000000000" pitchFamily="66" charset="0"/>
            </a:endParaRPr>
          </a:p>
          <a:p>
            <a:r>
              <a:rPr lang="fr-FR" sz="1600" dirty="0">
                <a:latin typeface="Bahnschrift" panose="020B0502040204020203" pitchFamily="34" charset="0"/>
                <a:cs typeface="Estrangelo Edessa" panose="03080600000000000000" pitchFamily="66" charset="0"/>
              </a:rPr>
              <a:t>~10</a:t>
            </a:r>
            <a:r>
              <a:rPr lang="fr-FR" sz="1600" baseline="30000" dirty="0">
                <a:latin typeface="Bahnschrift" panose="020B0502040204020203" pitchFamily="34" charset="0"/>
                <a:cs typeface="Estrangelo Edessa" panose="03080600000000000000" pitchFamily="66" charset="0"/>
              </a:rPr>
              <a:t>-7</a:t>
            </a:r>
          </a:p>
          <a:p>
            <a:endParaRPr lang="fr-FR" sz="1600" dirty="0">
              <a:latin typeface="Bahnschrift" panose="020B0502040204020203" pitchFamily="34" charset="0"/>
              <a:cs typeface="Estrangelo Edessa" panose="03080600000000000000" pitchFamily="66" charset="0"/>
            </a:endParaRPr>
          </a:p>
          <a:p>
            <a:endParaRPr lang="fr-FR" sz="1600" dirty="0">
              <a:latin typeface="Bahnschrift" panose="020B0502040204020203" pitchFamily="34" charset="0"/>
              <a:cs typeface="Estrangelo Edessa" panose="03080600000000000000" pitchFamily="66" charset="0"/>
            </a:endParaRPr>
          </a:p>
          <a:p>
            <a:r>
              <a:rPr lang="fr-FR" sz="1600" dirty="0">
                <a:latin typeface="Bahnschrift" panose="020B0502040204020203" pitchFamily="34" charset="0"/>
                <a:cs typeface="Estrangelo Edessa" panose="03080600000000000000" pitchFamily="66" charset="0"/>
              </a:rPr>
              <a:t>&lt; 10</a:t>
            </a:r>
            <a:r>
              <a:rPr lang="fr-FR" sz="1600" baseline="30000" dirty="0">
                <a:latin typeface="Bahnschrift" panose="020B0502040204020203" pitchFamily="34" charset="0"/>
                <a:cs typeface="Estrangelo Edessa" panose="03080600000000000000" pitchFamily="66" charset="0"/>
              </a:rPr>
              <a:t>-8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C7A51A0-B774-41C9-B6CE-81724DF4A331}"/>
              </a:ext>
            </a:extLst>
          </p:cNvPr>
          <p:cNvSpPr txBox="1"/>
          <p:nvPr/>
        </p:nvSpPr>
        <p:spPr>
          <a:xfrm>
            <a:off x="311650" y="2210870"/>
            <a:ext cx="1244386" cy="2285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500"/>
              </a:lnSpc>
            </a:pPr>
            <a:r>
              <a:rPr lang="fr-FR" sz="1600" dirty="0">
                <a:latin typeface="Bahnschrift" panose="020B0502040204020203" pitchFamily="34" charset="0"/>
                <a:cs typeface="Estrangelo Edessa" panose="03080600000000000000" pitchFamily="66" charset="0"/>
              </a:rPr>
              <a:t>&lt; 1 </a:t>
            </a:r>
            <a:r>
              <a:rPr lang="fr-FR" sz="1600" dirty="0">
                <a:latin typeface="Symbol" panose="05050102010706020507" pitchFamily="18" charset="2"/>
                <a:cs typeface="Estrangelo Edessa" panose="03080600000000000000" pitchFamily="66" charset="0"/>
              </a:rPr>
              <a:t>m</a:t>
            </a:r>
            <a:r>
              <a:rPr lang="fr-FR" sz="1600" dirty="0">
                <a:latin typeface="Bahnschrift" panose="020B0502040204020203" pitchFamily="34" charset="0"/>
                <a:cs typeface="Estrangelo Edessa" panose="03080600000000000000" pitchFamily="66" charset="0"/>
              </a:rPr>
              <a:t>s</a:t>
            </a:r>
          </a:p>
          <a:p>
            <a:pPr algn="r">
              <a:lnSpc>
                <a:spcPts val="1500"/>
              </a:lnSpc>
            </a:pPr>
            <a:r>
              <a:rPr lang="fr-FR" sz="1600" dirty="0">
                <a:latin typeface="Bahnschrift" panose="020B0502040204020203" pitchFamily="34" charset="0"/>
                <a:cs typeface="Estrangelo Edessa" panose="03080600000000000000" pitchFamily="66" charset="0"/>
              </a:rPr>
              <a:t> </a:t>
            </a:r>
          </a:p>
          <a:p>
            <a:pPr algn="r">
              <a:lnSpc>
                <a:spcPts val="1500"/>
              </a:lnSpc>
            </a:pPr>
            <a:endParaRPr lang="fr-FR" sz="1600" dirty="0">
              <a:latin typeface="Bahnschrift" panose="020B0502040204020203" pitchFamily="34" charset="0"/>
              <a:cs typeface="Estrangelo Edessa" panose="03080600000000000000" pitchFamily="66" charset="0"/>
            </a:endParaRPr>
          </a:p>
          <a:p>
            <a:pPr algn="r">
              <a:lnSpc>
                <a:spcPts val="1500"/>
              </a:lnSpc>
            </a:pPr>
            <a:r>
              <a:rPr lang="fr-FR" sz="1600" dirty="0">
                <a:latin typeface="Bahnschrift" panose="020B0502040204020203" pitchFamily="34" charset="0"/>
                <a:cs typeface="Estrangelo Edessa" panose="03080600000000000000" pitchFamily="66" charset="0"/>
              </a:rPr>
              <a:t>~100 </a:t>
            </a:r>
            <a:r>
              <a:rPr lang="fr-FR" sz="1600" dirty="0">
                <a:latin typeface="Symbol" panose="05050102010706020507" pitchFamily="18" charset="2"/>
                <a:cs typeface="Estrangelo Edessa" panose="03080600000000000000" pitchFamily="66" charset="0"/>
              </a:rPr>
              <a:t>m</a:t>
            </a:r>
            <a:r>
              <a:rPr lang="fr-FR" sz="1600" dirty="0">
                <a:latin typeface="Bahnschrift" panose="020B0502040204020203" pitchFamily="34" charset="0"/>
                <a:cs typeface="Estrangelo Edessa" panose="03080600000000000000" pitchFamily="66" charset="0"/>
              </a:rPr>
              <a:t>s</a:t>
            </a:r>
          </a:p>
          <a:p>
            <a:pPr algn="r">
              <a:lnSpc>
                <a:spcPts val="1500"/>
              </a:lnSpc>
            </a:pPr>
            <a:endParaRPr lang="fr-FR" sz="1600" dirty="0">
              <a:latin typeface="Bahnschrift" panose="020B0502040204020203" pitchFamily="34" charset="0"/>
              <a:cs typeface="Estrangelo Edessa" panose="03080600000000000000" pitchFamily="66" charset="0"/>
            </a:endParaRPr>
          </a:p>
          <a:p>
            <a:pPr algn="r"/>
            <a:endParaRPr lang="fr-FR" sz="1600" dirty="0">
              <a:latin typeface="Bahnschrift" panose="020B0502040204020203" pitchFamily="34" charset="0"/>
              <a:cs typeface="Estrangelo Edessa" panose="03080600000000000000" pitchFamily="66" charset="0"/>
            </a:endParaRPr>
          </a:p>
          <a:p>
            <a:pPr algn="r"/>
            <a:r>
              <a:rPr lang="fr-FR" sz="1600" dirty="0">
                <a:latin typeface="Bahnschrift" panose="020B0502040204020203" pitchFamily="34" charset="0"/>
                <a:cs typeface="Estrangelo Edessa" panose="03080600000000000000" pitchFamily="66" charset="0"/>
              </a:rPr>
              <a:t>~10 ms </a:t>
            </a:r>
          </a:p>
          <a:p>
            <a:pPr algn="r"/>
            <a:endParaRPr lang="fr-FR" sz="1600" dirty="0">
              <a:latin typeface="Bahnschrift" panose="020B0502040204020203" pitchFamily="34" charset="0"/>
              <a:cs typeface="Estrangelo Edessa" panose="03080600000000000000" pitchFamily="66" charset="0"/>
            </a:endParaRPr>
          </a:p>
          <a:p>
            <a:pPr algn="r"/>
            <a:endParaRPr lang="fr-FR" sz="1600" dirty="0">
              <a:latin typeface="Bahnschrift" panose="020B0502040204020203" pitchFamily="34" charset="0"/>
              <a:cs typeface="Estrangelo Edessa" panose="03080600000000000000" pitchFamily="66" charset="0"/>
            </a:endParaRPr>
          </a:p>
          <a:p>
            <a:pPr algn="r"/>
            <a:r>
              <a:rPr lang="fr-FR" sz="1600" dirty="0">
                <a:latin typeface="Bahnschrift" panose="020B0502040204020203" pitchFamily="34" charset="0"/>
                <a:cs typeface="Estrangelo Edessa" panose="03080600000000000000" pitchFamily="66" charset="0"/>
              </a:rPr>
              <a:t>100 ms - 1 s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87083298-6FDE-41E0-BEFD-6EBCF7C9A5DE}"/>
              </a:ext>
            </a:extLst>
          </p:cNvPr>
          <p:cNvSpPr txBox="1"/>
          <p:nvPr/>
        </p:nvSpPr>
        <p:spPr>
          <a:xfrm>
            <a:off x="0" y="6720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2060"/>
                </a:solidFill>
                <a:latin typeface="Bahnschrift" panose="020B0502040204020203" pitchFamily="34" charset="0"/>
              </a:rPr>
              <a:t>COMPLEMENTARY MS TECHNIQUES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3703502B-CAC9-484B-8283-31B1AF7FD4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54" y="-152513"/>
            <a:ext cx="2028529" cy="1309430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CCA4A0B7-283E-46DA-AA4E-71E4A79244DA}"/>
              </a:ext>
            </a:extLst>
          </p:cNvPr>
          <p:cNvSpPr txBox="1"/>
          <p:nvPr/>
        </p:nvSpPr>
        <p:spPr>
          <a:xfrm>
            <a:off x="-1" y="6584410"/>
            <a:ext cx="12192000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Pauline Ascher – RESANET Meeting – 3-7 </a:t>
            </a:r>
            <a:r>
              <a:rPr lang="fr-FR" sz="1200" dirty="0" err="1">
                <a:solidFill>
                  <a:schemeClr val="bg1"/>
                </a:solidFill>
                <a:latin typeface="Bahnschrift" panose="020B0502040204020203" pitchFamily="34" charset="0"/>
              </a:rPr>
              <a:t>November</a:t>
            </a:r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 2025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19DE805D-E8A0-42F1-AEA6-67F66EDB56F1}"/>
              </a:ext>
            </a:extLst>
          </p:cNvPr>
          <p:cNvSpPr txBox="1"/>
          <p:nvPr/>
        </p:nvSpPr>
        <p:spPr>
          <a:xfrm>
            <a:off x="6803450" y="1198713"/>
            <a:ext cx="525158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endParaRPr lang="fr-FR" dirty="0">
              <a:solidFill>
                <a:srgbClr val="002060"/>
              </a:solidFill>
              <a:latin typeface="Bahnschrift" panose="020B0502040204020203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fr-FR" dirty="0">
              <a:solidFill>
                <a:srgbClr val="002060"/>
              </a:solidFill>
              <a:latin typeface="Bahnschrift" panose="020B0502040204020203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Low-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energy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RIB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facilities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 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best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is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to have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both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MR-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ToF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and PT due to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complementarity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(case by case) but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also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the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possiblity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to combine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them</a:t>
            </a:r>
            <a:endParaRPr lang="fr-FR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endParaRPr lang="fr-FR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PTMS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is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the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only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technique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suited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to </a:t>
            </a:r>
            <a:r>
              <a:rPr lang="fr-FR" i="1" dirty="0" err="1">
                <a:solidFill>
                  <a:srgbClr val="002060"/>
                </a:solidFill>
                <a:latin typeface="Bahnschrift" panose="020B0502040204020203" pitchFamily="34" charset="0"/>
              </a:rPr>
              <a:t>ft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-values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measurements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(</a:t>
            </a:r>
            <a:r>
              <a:rPr lang="fr-FR" dirty="0">
                <a:solidFill>
                  <a:srgbClr val="002060"/>
                </a:solidFill>
                <a:latin typeface="Symbol" panose="05050102010706020507" pitchFamily="18" charset="2"/>
              </a:rPr>
              <a:t>d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m/m &lt; 10</a:t>
            </a:r>
            <a:r>
              <a:rPr lang="fr-FR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-8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fr-FR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Highest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resolution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means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highest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accuracy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when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there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are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isomeric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states ! 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 PTMS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fr-FR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8E79C732-3B48-49F7-BE12-9CFBAEE138FA}"/>
              </a:ext>
            </a:extLst>
          </p:cNvPr>
          <p:cNvSpPr txBox="1"/>
          <p:nvPr/>
        </p:nvSpPr>
        <p:spPr>
          <a:xfrm rot="16200000">
            <a:off x="2027331" y="3096221"/>
            <a:ext cx="2951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>
                <a:solidFill>
                  <a:schemeClr val="bg1"/>
                </a:solidFill>
                <a:latin typeface="Bahnschrift" panose="020B0502040204020203" pitchFamily="34" charset="0"/>
              </a:rPr>
              <a:t>resolution</a:t>
            </a:r>
            <a:endParaRPr lang="fr-FR" sz="16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3B6AED80-1D0E-431D-A7D5-A1C35EE9FF87}"/>
              </a:ext>
            </a:extLst>
          </p:cNvPr>
          <p:cNvSpPr txBox="1"/>
          <p:nvPr/>
        </p:nvSpPr>
        <p:spPr>
          <a:xfrm rot="16200000">
            <a:off x="3758255" y="3096220"/>
            <a:ext cx="2951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>
                <a:solidFill>
                  <a:schemeClr val="bg1"/>
                </a:solidFill>
                <a:latin typeface="Bahnschrift" panose="020B0502040204020203" pitchFamily="34" charset="0"/>
              </a:rPr>
              <a:t>precision</a:t>
            </a:r>
            <a:endParaRPr lang="fr-FR" sz="16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1F33004-BDA4-4BD1-A35C-FD4B93E3865C}"/>
              </a:ext>
            </a:extLst>
          </p:cNvPr>
          <p:cNvSpPr txBox="1"/>
          <p:nvPr/>
        </p:nvSpPr>
        <p:spPr>
          <a:xfrm>
            <a:off x="1298542" y="5534183"/>
            <a:ext cx="4940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All of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them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are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highly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sensitive techniques !</a:t>
            </a:r>
          </a:p>
        </p:txBody>
      </p:sp>
    </p:spTree>
    <p:extLst>
      <p:ext uri="{BB962C8B-B14F-4D97-AF65-F5344CB8AC3E}">
        <p14:creationId xmlns:p14="http://schemas.microsoft.com/office/powerpoint/2010/main" val="1973681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que 39">
            <a:extLst>
              <a:ext uri="{FF2B5EF4-FFF2-40B4-BE49-F238E27FC236}">
                <a16:creationId xmlns:a16="http://schemas.microsoft.com/office/drawing/2014/main" id="{4016156D-4039-4A86-A213-A4D6C6D662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24" t="10810"/>
          <a:stretch/>
        </p:blipFill>
        <p:spPr>
          <a:xfrm>
            <a:off x="248652" y="1189001"/>
            <a:ext cx="7988968" cy="489333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52261AC-12AE-4025-A76C-D4AE7CBCB2FE}"/>
              </a:ext>
            </a:extLst>
          </p:cNvPr>
          <p:cNvSpPr txBox="1"/>
          <p:nvPr/>
        </p:nvSpPr>
        <p:spPr>
          <a:xfrm>
            <a:off x="0" y="0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2060"/>
                </a:solidFill>
                <a:latin typeface="Bahnschrift" panose="020B0502040204020203" pitchFamily="34" charset="0"/>
              </a:rPr>
              <a:t>PERSPECTIVES FOR MS AT GANIL (AND ALTO)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F7E019B-66FF-42BF-9CFD-23F4486AFBB2}"/>
              </a:ext>
            </a:extLst>
          </p:cNvPr>
          <p:cNvSpPr txBox="1"/>
          <p:nvPr/>
        </p:nvSpPr>
        <p:spPr>
          <a:xfrm flipH="1">
            <a:off x="7675643" y="1400185"/>
            <a:ext cx="42437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SP1 fragmentation: few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interesting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cases (Cl, P, O, F, …)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SP1 TULIP: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region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around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100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Sn</a:t>
            </a:r>
          </a:p>
          <a:p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    (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beam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tests Spring 2026) and </a:t>
            </a:r>
            <a:r>
              <a:rPr lang="fr-FR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74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Rb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S3-LEB: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refractory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Zr-Rh, </a:t>
            </a:r>
            <a:r>
              <a:rPr lang="fr-FR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100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Sn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region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,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heavier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n-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deficient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nuclei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and SHN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(Fission fragments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would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be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great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…)</a:t>
            </a:r>
          </a:p>
          <a:p>
            <a:endParaRPr lang="fr-FR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18D7CA3-2371-41AB-A46D-63CA86A35C8F}"/>
              </a:ext>
            </a:extLst>
          </p:cNvPr>
          <p:cNvSpPr txBox="1"/>
          <p:nvPr/>
        </p:nvSpPr>
        <p:spPr>
          <a:xfrm>
            <a:off x="-1" y="6584410"/>
            <a:ext cx="12192000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Pauline Ascher – RESANET Meeting – 3-7 </a:t>
            </a:r>
            <a:r>
              <a:rPr lang="fr-FR" sz="1200" dirty="0" err="1">
                <a:solidFill>
                  <a:schemeClr val="bg1"/>
                </a:solidFill>
                <a:latin typeface="Bahnschrift" panose="020B0502040204020203" pitchFamily="34" charset="0"/>
              </a:rPr>
              <a:t>November</a:t>
            </a:r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 2025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F85D988-6ED6-46F9-B303-5FDD65239B58}"/>
              </a:ext>
            </a:extLst>
          </p:cNvPr>
          <p:cNvSpPr txBox="1"/>
          <p:nvPr/>
        </p:nvSpPr>
        <p:spPr>
          <a:xfrm>
            <a:off x="8115976" y="4935050"/>
            <a:ext cx="3502152" cy="1015663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rgbClr val="00206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002060"/>
                </a:solidFill>
                <a:latin typeface="Bahnschrift" panose="020B0502040204020203" pitchFamily="34" charset="0"/>
              </a:rPr>
              <a:t>CALL FOR LOI@DESIR </a:t>
            </a:r>
          </a:p>
          <a:p>
            <a:pPr algn="ctr"/>
            <a:endParaRPr lang="fr-FR" sz="20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r>
              <a:rPr lang="fr-FR" sz="2000" dirty="0">
                <a:solidFill>
                  <a:srgbClr val="002060"/>
                </a:solidFill>
                <a:latin typeface="Bahnschrift" panose="020B0502040204020203" pitchFamily="34" charset="0"/>
              </a:rPr>
              <a:t>WS MARCH 16-20 AT GANIL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DF31A0A-69A8-4B30-AA61-B73331BFD6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54" y="-152513"/>
            <a:ext cx="2028529" cy="130943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067D1C4-B079-43F7-B4E6-6C55BD816309}"/>
              </a:ext>
            </a:extLst>
          </p:cNvPr>
          <p:cNvSpPr txBox="1"/>
          <p:nvPr/>
        </p:nvSpPr>
        <p:spPr>
          <a:xfrm>
            <a:off x="2179493" y="4860504"/>
            <a:ext cx="1805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solidFill>
                  <a:srgbClr val="002060"/>
                </a:solidFill>
                <a:latin typeface="Bahnschrift" panose="020B0502040204020203" pitchFamily="34" charset="0"/>
              </a:rPr>
              <a:t>shell</a:t>
            </a:r>
            <a:r>
              <a:rPr lang="fr-FR" sz="12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sz="1200" dirty="0" err="1">
                <a:solidFill>
                  <a:srgbClr val="002060"/>
                </a:solidFill>
                <a:latin typeface="Bahnschrift" panose="020B0502040204020203" pitchFamily="34" charset="0"/>
              </a:rPr>
              <a:t>evolution</a:t>
            </a:r>
            <a:r>
              <a:rPr lang="fr-FR" sz="12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4610959-6CB5-42AD-AA78-0399BE96C60B}"/>
              </a:ext>
            </a:extLst>
          </p:cNvPr>
          <p:cNvSpPr txBox="1"/>
          <p:nvPr/>
        </p:nvSpPr>
        <p:spPr>
          <a:xfrm>
            <a:off x="1230853" y="4302549"/>
            <a:ext cx="1031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2060"/>
                </a:solidFill>
                <a:latin typeface="Bahnschrift" panose="020B0502040204020203" pitchFamily="34" charset="0"/>
              </a:rPr>
              <a:t>IMME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54BE174-4255-4E2D-9B01-616FC5DECD81}"/>
              </a:ext>
            </a:extLst>
          </p:cNvPr>
          <p:cNvSpPr txBox="1"/>
          <p:nvPr/>
        </p:nvSpPr>
        <p:spPr>
          <a:xfrm>
            <a:off x="1228517" y="3846689"/>
            <a:ext cx="1901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2060"/>
                </a:solidFill>
                <a:latin typeface="Bahnschrift" panose="020B0502040204020203" pitchFamily="34" charset="0"/>
              </a:rPr>
              <a:t>Wigner </a:t>
            </a:r>
            <a:r>
              <a:rPr lang="fr-FR" sz="1200" dirty="0" err="1">
                <a:solidFill>
                  <a:srgbClr val="002060"/>
                </a:solidFill>
                <a:latin typeface="Bahnschrift" panose="020B0502040204020203" pitchFamily="34" charset="0"/>
              </a:rPr>
              <a:t>energy</a:t>
            </a:r>
            <a:endParaRPr lang="fr-FR" sz="1200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B0F5BC1-04DC-4E00-9402-24F086A29C80}"/>
              </a:ext>
            </a:extLst>
          </p:cNvPr>
          <p:cNvSpPr txBox="1"/>
          <p:nvPr/>
        </p:nvSpPr>
        <p:spPr>
          <a:xfrm>
            <a:off x="1649649" y="3636950"/>
            <a:ext cx="1901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solidFill>
                  <a:srgbClr val="002060"/>
                </a:solidFill>
                <a:latin typeface="Bahnschrift" panose="020B0502040204020203" pitchFamily="34" charset="0"/>
              </a:rPr>
              <a:t>rp</a:t>
            </a:r>
            <a:r>
              <a:rPr lang="fr-FR" sz="1200" dirty="0">
                <a:solidFill>
                  <a:srgbClr val="002060"/>
                </a:solidFill>
                <a:latin typeface="Bahnschrift" panose="020B0502040204020203" pitchFamily="34" charset="0"/>
              </a:rPr>
              <a:t>-process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A432DFA-5B21-4572-B6BA-91CEA3F8F790}"/>
              </a:ext>
            </a:extLst>
          </p:cNvPr>
          <p:cNvSpPr txBox="1"/>
          <p:nvPr/>
        </p:nvSpPr>
        <p:spPr>
          <a:xfrm>
            <a:off x="4668076" y="4873975"/>
            <a:ext cx="2563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2060"/>
                </a:solidFill>
                <a:latin typeface="Bahnschrift" panose="020B0502040204020203" pitchFamily="34" charset="0"/>
              </a:rPr>
              <a:t>+ trap-</a:t>
            </a:r>
            <a:r>
              <a:rPr lang="fr-FR" sz="1400" dirty="0" err="1">
                <a:solidFill>
                  <a:srgbClr val="002060"/>
                </a:solidFill>
                <a:latin typeface="Bahnschrift" panose="020B0502040204020203" pitchFamily="34" charset="0"/>
              </a:rPr>
              <a:t>assisted</a:t>
            </a:r>
            <a:r>
              <a:rPr lang="fr-FR" sz="14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sz="1400" dirty="0" err="1">
                <a:solidFill>
                  <a:srgbClr val="002060"/>
                </a:solidFill>
                <a:latin typeface="Bahnschrift" panose="020B0502040204020203" pitchFamily="34" charset="0"/>
              </a:rPr>
              <a:t>spectroscopy</a:t>
            </a:r>
            <a:endParaRPr lang="fr-FR" sz="14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r>
              <a:rPr lang="fr-FR" sz="1400" dirty="0" err="1">
                <a:solidFill>
                  <a:srgbClr val="002060"/>
                </a:solidFill>
                <a:latin typeface="Bahnschrift" panose="020B0502040204020203" pitchFamily="34" charset="0"/>
              </a:rPr>
              <a:t>Ideas</a:t>
            </a:r>
            <a:r>
              <a:rPr lang="fr-FR" sz="14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sz="1400" dirty="0" err="1">
                <a:solidFill>
                  <a:srgbClr val="002060"/>
                </a:solidFill>
                <a:latin typeface="Bahnschrift" panose="020B0502040204020203" pitchFamily="34" charset="0"/>
              </a:rPr>
              <a:t>welcome</a:t>
            </a:r>
            <a:r>
              <a:rPr lang="fr-FR" sz="1400" dirty="0">
                <a:solidFill>
                  <a:srgbClr val="002060"/>
                </a:solidFill>
                <a:latin typeface="Bahnschrift" panose="020B0502040204020203" pitchFamily="34" charset="0"/>
              </a:rPr>
              <a:t> !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36ABC05-F54D-45B3-A818-4A4732934761}"/>
              </a:ext>
            </a:extLst>
          </p:cNvPr>
          <p:cNvSpPr txBox="1"/>
          <p:nvPr/>
        </p:nvSpPr>
        <p:spPr>
          <a:xfrm>
            <a:off x="6240654" y="1332231"/>
            <a:ext cx="9911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2060"/>
                </a:solidFill>
                <a:latin typeface="Bahnschrift" panose="020B0502040204020203" pitchFamily="34" charset="0"/>
              </a:rPr>
              <a:t>SHN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FA512CC-59A3-4360-82C5-6E2D83562E76}"/>
              </a:ext>
            </a:extLst>
          </p:cNvPr>
          <p:cNvSpPr txBox="1"/>
          <p:nvPr/>
        </p:nvSpPr>
        <p:spPr>
          <a:xfrm>
            <a:off x="2864887" y="2767926"/>
            <a:ext cx="1048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2060"/>
                </a:solidFill>
                <a:latin typeface="Bahnschrift" panose="020B0502040204020203" pitchFamily="34" charset="0"/>
              </a:rPr>
              <a:t>p-</a:t>
            </a:r>
            <a:r>
              <a:rPr lang="fr-FR" sz="1200" dirty="0" err="1">
                <a:solidFill>
                  <a:srgbClr val="002060"/>
                </a:solidFill>
                <a:latin typeface="Bahnschrift" panose="020B0502040204020203" pitchFamily="34" charset="0"/>
              </a:rPr>
              <a:t>emitters</a:t>
            </a:r>
            <a:endParaRPr lang="fr-FR" sz="1200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2973BE1-0838-4E3C-8256-0DFA4B297068}"/>
              </a:ext>
            </a:extLst>
          </p:cNvPr>
          <p:cNvSpPr txBox="1"/>
          <p:nvPr/>
        </p:nvSpPr>
        <p:spPr>
          <a:xfrm>
            <a:off x="1246302" y="4069064"/>
            <a:ext cx="1604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err="1">
                <a:solidFill>
                  <a:srgbClr val="002060"/>
                </a:solidFill>
                <a:latin typeface="Bahnschrift" panose="020B0502040204020203" pitchFamily="34" charset="0"/>
              </a:rPr>
              <a:t>ft</a:t>
            </a:r>
            <a:r>
              <a:rPr lang="fr-FR" sz="1200" dirty="0">
                <a:solidFill>
                  <a:srgbClr val="002060"/>
                </a:solidFill>
                <a:latin typeface="Bahnschrift" panose="020B0502040204020203" pitchFamily="34" charset="0"/>
              </a:rPr>
              <a:t>-values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16C0396-E150-4D32-A302-2FAC2A983D59}"/>
              </a:ext>
            </a:extLst>
          </p:cNvPr>
          <p:cNvSpPr txBox="1"/>
          <p:nvPr/>
        </p:nvSpPr>
        <p:spPr>
          <a:xfrm>
            <a:off x="1899806" y="3045638"/>
            <a:ext cx="2104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2060"/>
                </a:solidFill>
                <a:latin typeface="Bahnschrift" panose="020B0502040204020203" pitchFamily="34" charset="0"/>
              </a:rPr>
              <a:t>cluster </a:t>
            </a:r>
            <a:r>
              <a:rPr lang="fr-FR" sz="1200" dirty="0" err="1">
                <a:solidFill>
                  <a:srgbClr val="002060"/>
                </a:solidFill>
                <a:latin typeface="Bahnschrift" panose="020B0502040204020203" pitchFamily="34" charset="0"/>
              </a:rPr>
              <a:t>radioactivity</a:t>
            </a:r>
            <a:endParaRPr lang="fr-FR" sz="1200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2E2096B-55C5-4EDF-A57F-3B34AA637021}"/>
              </a:ext>
            </a:extLst>
          </p:cNvPr>
          <p:cNvSpPr txBox="1"/>
          <p:nvPr/>
        </p:nvSpPr>
        <p:spPr>
          <a:xfrm>
            <a:off x="1685712" y="3405046"/>
            <a:ext cx="1637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solidFill>
                  <a:srgbClr val="002060"/>
                </a:solidFill>
                <a:latin typeface="Bahnschrift" panose="020B0502040204020203" pitchFamily="34" charset="0"/>
              </a:rPr>
              <a:t>shell</a:t>
            </a:r>
            <a:r>
              <a:rPr lang="fr-FR" sz="12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sz="1200" dirty="0" err="1">
                <a:solidFill>
                  <a:srgbClr val="002060"/>
                </a:solidFill>
                <a:latin typeface="Bahnschrift" panose="020B0502040204020203" pitchFamily="34" charset="0"/>
              </a:rPr>
              <a:t>evolution</a:t>
            </a:r>
            <a:endParaRPr lang="fr-FR" sz="1200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657F6D1-2B46-4FDF-8E04-FCC4532EEEBA}"/>
              </a:ext>
            </a:extLst>
          </p:cNvPr>
          <p:cNvSpPr txBox="1"/>
          <p:nvPr/>
        </p:nvSpPr>
        <p:spPr>
          <a:xfrm>
            <a:off x="2171347" y="5072901"/>
            <a:ext cx="14447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2060"/>
                </a:solidFill>
                <a:latin typeface="Bahnschrift" panose="020B0502040204020203" pitchFamily="34" charset="0"/>
              </a:rPr>
              <a:t>N=16, 20, 28, 32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2416330-9D65-4718-8FF4-D17A8A145898}"/>
              </a:ext>
            </a:extLst>
          </p:cNvPr>
          <p:cNvSpPr txBox="1"/>
          <p:nvPr/>
        </p:nvSpPr>
        <p:spPr>
          <a:xfrm>
            <a:off x="4175098" y="3734968"/>
            <a:ext cx="1762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2060"/>
                </a:solidFill>
                <a:latin typeface="Bahnschrift" panose="020B0502040204020203" pitchFamily="34" charset="0"/>
              </a:rPr>
              <a:t>n-</a:t>
            </a:r>
            <a:r>
              <a:rPr lang="fr-FR" sz="1200" dirty="0" err="1">
                <a:solidFill>
                  <a:srgbClr val="002060"/>
                </a:solidFill>
                <a:latin typeface="Bahnschrift" panose="020B0502040204020203" pitchFamily="34" charset="0"/>
              </a:rPr>
              <a:t>rich</a:t>
            </a:r>
            <a:r>
              <a:rPr lang="fr-FR" sz="1200" dirty="0">
                <a:solidFill>
                  <a:srgbClr val="002060"/>
                </a:solidFill>
                <a:latin typeface="Bahnschrift" panose="020B0502040204020203" pitchFamily="34" charset="0"/>
              </a:rPr>
              <a:t> Ag at ALTO (</a:t>
            </a:r>
            <a:r>
              <a:rPr lang="fr-FR" sz="1200" dirty="0" err="1">
                <a:solidFill>
                  <a:srgbClr val="002060"/>
                </a:solidFill>
                <a:latin typeface="Bahnschrift" panose="020B0502040204020203" pitchFamily="34" charset="0"/>
              </a:rPr>
              <a:t>day</a:t>
            </a:r>
            <a:r>
              <a:rPr lang="fr-FR" sz="1200" dirty="0">
                <a:solidFill>
                  <a:srgbClr val="002060"/>
                </a:solidFill>
                <a:latin typeface="Bahnschrift" panose="020B0502040204020203" pitchFamily="34" charset="0"/>
              </a:rPr>
              <a:t>-one)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EC6DB8-4A8A-44FA-A727-EAD44D1495F0}"/>
              </a:ext>
            </a:extLst>
          </p:cNvPr>
          <p:cNvSpPr/>
          <p:nvPr/>
        </p:nvSpPr>
        <p:spPr>
          <a:xfrm>
            <a:off x="3269081" y="2521927"/>
            <a:ext cx="9060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002060"/>
                </a:solidFill>
                <a:latin typeface="Bahnschrift" panose="020B0502040204020203" pitchFamily="34" charset="0"/>
              </a:rPr>
              <a:t>p-</a:t>
            </a:r>
            <a:r>
              <a:rPr lang="fr-FR" sz="1200" dirty="0" err="1">
                <a:solidFill>
                  <a:srgbClr val="002060"/>
                </a:solidFill>
                <a:latin typeface="Bahnschrift" panose="020B0502040204020203" pitchFamily="34" charset="0"/>
              </a:rPr>
              <a:t>drip</a:t>
            </a:r>
            <a:r>
              <a:rPr lang="fr-FR" sz="1200" dirty="0">
                <a:solidFill>
                  <a:srgbClr val="002060"/>
                </a:solidFill>
                <a:latin typeface="Bahnschrift" panose="020B0502040204020203" pitchFamily="34" charset="0"/>
              </a:rPr>
              <a:t> line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89FB346-5F1B-4DA0-ABFD-157B35BCA44D}"/>
              </a:ext>
            </a:extLst>
          </p:cNvPr>
          <p:cNvSpPr txBox="1"/>
          <p:nvPr/>
        </p:nvSpPr>
        <p:spPr>
          <a:xfrm>
            <a:off x="3998366" y="3775449"/>
            <a:ext cx="2110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02D86C0-7D6A-4D42-84D1-30FC443BEAFA}"/>
              </a:ext>
            </a:extLst>
          </p:cNvPr>
          <p:cNvSpPr txBox="1"/>
          <p:nvPr/>
        </p:nvSpPr>
        <p:spPr>
          <a:xfrm>
            <a:off x="3094902" y="2538858"/>
            <a:ext cx="2110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525B423D-E9FE-4568-9200-2F304C198904}"/>
              </a:ext>
            </a:extLst>
          </p:cNvPr>
          <p:cNvSpPr txBox="1"/>
          <p:nvPr/>
        </p:nvSpPr>
        <p:spPr>
          <a:xfrm>
            <a:off x="2660177" y="2809062"/>
            <a:ext cx="2846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A23762A-28BA-4856-9A46-70E077D4AF8B}"/>
              </a:ext>
            </a:extLst>
          </p:cNvPr>
          <p:cNvSpPr txBox="1"/>
          <p:nvPr/>
        </p:nvSpPr>
        <p:spPr>
          <a:xfrm>
            <a:off x="1747595" y="3063953"/>
            <a:ext cx="2110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172A5145-CBCE-498A-9132-71A61BC59C01}"/>
              </a:ext>
            </a:extLst>
          </p:cNvPr>
          <p:cNvSpPr txBox="1"/>
          <p:nvPr/>
        </p:nvSpPr>
        <p:spPr>
          <a:xfrm>
            <a:off x="1522511" y="3420594"/>
            <a:ext cx="2110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3D10948-203A-47D0-B4A9-59BF41D97644}"/>
              </a:ext>
            </a:extLst>
          </p:cNvPr>
          <p:cNvSpPr txBox="1"/>
          <p:nvPr/>
        </p:nvSpPr>
        <p:spPr>
          <a:xfrm>
            <a:off x="1497523" y="3653703"/>
            <a:ext cx="2110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A9681BA4-CB8F-450D-BA59-D1FE4A1F8A36}"/>
              </a:ext>
            </a:extLst>
          </p:cNvPr>
          <p:cNvSpPr txBox="1"/>
          <p:nvPr/>
        </p:nvSpPr>
        <p:spPr>
          <a:xfrm>
            <a:off x="1085400" y="3854146"/>
            <a:ext cx="2110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90E17D62-E1BC-4318-A8CA-9CDDB04E2FC4}"/>
              </a:ext>
            </a:extLst>
          </p:cNvPr>
          <p:cNvSpPr txBox="1"/>
          <p:nvPr/>
        </p:nvSpPr>
        <p:spPr>
          <a:xfrm>
            <a:off x="1088733" y="4084431"/>
            <a:ext cx="2110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C3367E0F-BE6F-4032-9E42-E97EDFD3303E}"/>
              </a:ext>
            </a:extLst>
          </p:cNvPr>
          <p:cNvSpPr txBox="1"/>
          <p:nvPr/>
        </p:nvSpPr>
        <p:spPr>
          <a:xfrm>
            <a:off x="1095516" y="4321711"/>
            <a:ext cx="283787" cy="287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B3B5E8AB-AE92-4D0A-BFB4-A4E4769CAB49}"/>
              </a:ext>
            </a:extLst>
          </p:cNvPr>
          <p:cNvSpPr txBox="1"/>
          <p:nvPr/>
        </p:nvSpPr>
        <p:spPr>
          <a:xfrm>
            <a:off x="6095999" y="1378401"/>
            <a:ext cx="2110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9443F2F2-C57F-4C7E-BF6C-E0F498B788C8}"/>
              </a:ext>
            </a:extLst>
          </p:cNvPr>
          <p:cNvSpPr txBox="1"/>
          <p:nvPr/>
        </p:nvSpPr>
        <p:spPr>
          <a:xfrm>
            <a:off x="2020758" y="4894367"/>
            <a:ext cx="2110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80238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A670108C-CB55-4337-8E2E-7CA226FA60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0" t="16092" r="17240" b="12642"/>
          <a:stretch/>
        </p:blipFill>
        <p:spPr>
          <a:xfrm>
            <a:off x="18302" y="4957506"/>
            <a:ext cx="2688321" cy="170949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15BA6B8-CD74-4F1C-8BD9-2BBCDF4635A3}"/>
              </a:ext>
            </a:extLst>
          </p:cNvPr>
          <p:cNvSpPr txBox="1"/>
          <p:nvPr/>
        </p:nvSpPr>
        <p:spPr>
          <a:xfrm>
            <a:off x="231647" y="1192749"/>
            <a:ext cx="5738264" cy="1231106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rgbClr val="00206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2060"/>
                </a:solidFill>
                <a:latin typeface="Bahnschrift" panose="020B0502040204020203" pitchFamily="34" charset="0"/>
              </a:rPr>
              <a:t>JYFL</a:t>
            </a:r>
          </a:p>
          <a:p>
            <a:pPr algn="ctr"/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T.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Eronen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, Z. Ge, M.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Hukkanen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, A.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Jaries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, A.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Kankainen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, I. D. Moore, </a:t>
            </a:r>
            <a:r>
              <a:rPr lang="en-US" dirty="0">
                <a:solidFill>
                  <a:srgbClr val="002060"/>
                </a:solidFill>
                <a:latin typeface="Bahnschrift" panose="020B0502040204020203" pitchFamily="34" charset="0"/>
              </a:rPr>
              <a:t>M. </a:t>
            </a:r>
            <a:r>
              <a:rPr lang="en-US" dirty="0" err="1">
                <a:solidFill>
                  <a:srgbClr val="002060"/>
                </a:solidFill>
                <a:latin typeface="Bahnschrift" panose="020B0502040204020203" pitchFamily="34" charset="0"/>
              </a:rPr>
              <a:t>Mougeot</a:t>
            </a:r>
            <a:r>
              <a:rPr lang="en-US" dirty="0">
                <a:solidFill>
                  <a:srgbClr val="002060"/>
                </a:solidFill>
                <a:latin typeface="Bahnschrift" panose="020B0502040204020203" pitchFamily="34" charset="0"/>
              </a:rPr>
              <a:t>, 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M.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Stryjczyk</a:t>
            </a:r>
            <a:r>
              <a:rPr lang="en-US" dirty="0">
                <a:solidFill>
                  <a:srgbClr val="002060"/>
                </a:solidFill>
                <a:latin typeface="Bahnschrift" panose="020B0502040204020203" pitchFamily="34" charset="0"/>
              </a:rPr>
              <a:t>, 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J.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Ruotsalainen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, </a:t>
            </a:r>
            <a:r>
              <a:rPr lang="en-US" dirty="0">
                <a:solidFill>
                  <a:srgbClr val="002060"/>
                </a:solidFill>
                <a:latin typeface="Bahnschrift" panose="020B0502040204020203" pitchFamily="34" charset="0"/>
              </a:rPr>
              <a:t>V. Virtanen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60E55C1-7010-45A4-808D-67EA9A82E0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54" y="-152513"/>
            <a:ext cx="2028529" cy="130943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DAD5D41-6128-482C-BEA4-B5CBB532EE97}"/>
              </a:ext>
            </a:extLst>
          </p:cNvPr>
          <p:cNvSpPr txBox="1"/>
          <p:nvPr/>
        </p:nvSpPr>
        <p:spPr>
          <a:xfrm>
            <a:off x="0" y="6589321"/>
            <a:ext cx="12192000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Pauline Ascher – RESANET Meeting – 3-7 </a:t>
            </a:r>
            <a:r>
              <a:rPr lang="fr-FR" sz="1200" dirty="0" err="1">
                <a:solidFill>
                  <a:schemeClr val="bg1"/>
                </a:solidFill>
                <a:latin typeface="Bahnschrift" panose="020B0502040204020203" pitchFamily="34" charset="0"/>
              </a:rPr>
              <a:t>November</a:t>
            </a:r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 2025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3D519E1-D5F0-417A-AC4C-BE91CA89DEDD}"/>
              </a:ext>
            </a:extLst>
          </p:cNvPr>
          <p:cNvSpPr txBox="1"/>
          <p:nvPr/>
        </p:nvSpPr>
        <p:spPr>
          <a:xfrm>
            <a:off x="455293" y="2907815"/>
            <a:ext cx="4364913" cy="954107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rgbClr val="00206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Bahnschrift" panose="020B0502040204020203" pitchFamily="34" charset="0"/>
              </a:rPr>
              <a:t>THEORY</a:t>
            </a:r>
          </a:p>
          <a:p>
            <a:pPr algn="ctr"/>
            <a:r>
              <a:rPr lang="en-US" dirty="0">
                <a:solidFill>
                  <a:srgbClr val="002060"/>
                </a:solidFill>
                <a:latin typeface="Bahnschrift" panose="020B0502040204020203" pitchFamily="34" charset="0"/>
              </a:rPr>
              <a:t>D. D. Dao and F. </a:t>
            </a:r>
            <a:r>
              <a:rPr lang="en-US" dirty="0" err="1">
                <a:solidFill>
                  <a:srgbClr val="002060"/>
                </a:solidFill>
                <a:latin typeface="Bahnschrift" panose="020B0502040204020203" pitchFamily="34" charset="0"/>
              </a:rPr>
              <a:t>Nowacki</a:t>
            </a:r>
            <a:r>
              <a:rPr lang="en-US" dirty="0">
                <a:solidFill>
                  <a:srgbClr val="002060"/>
                </a:solidFill>
                <a:latin typeface="Bahnschrift" panose="020B0502040204020203" pitchFamily="34" charset="0"/>
              </a:rPr>
              <a:t> (IPHC)</a:t>
            </a:r>
          </a:p>
          <a:p>
            <a:pPr algn="ctr"/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M. Bender (IP2I) and W.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Ryssens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(ULB)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0254965-0D1B-4D48-8959-609BB15E71AD}"/>
              </a:ext>
            </a:extLst>
          </p:cNvPr>
          <p:cNvSpPr txBox="1"/>
          <p:nvPr/>
        </p:nvSpPr>
        <p:spPr>
          <a:xfrm>
            <a:off x="5175315" y="2909649"/>
            <a:ext cx="5415371" cy="1785104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rgbClr val="00206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Bahnschrift" panose="020B0502040204020203" pitchFamily="34" charset="0"/>
              </a:rPr>
              <a:t>LP2iB PIPERADE / GPIB / DESIR </a:t>
            </a:r>
          </a:p>
          <a:p>
            <a:pPr algn="ctr"/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P. 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Alfaurt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, P. Ascher, D. 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Atanasov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, B. Blank, L. 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Daudin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, M. 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Flayol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, M. 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Gerbaux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, S. Grévy, G. Guignard, M. 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Hukkanen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, A. Husson, B. 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Lachacinski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, S. Lechner, E. Rey-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herme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, M. Roche, A. de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Roubin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, C. 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Roumegou</a:t>
            </a:r>
            <a:endParaRPr lang="fr-FR" dirty="0">
              <a:solidFill>
                <a:srgbClr val="002060"/>
              </a:solidFill>
              <a:latin typeface="Bahnschrift" panose="020B0502040204020203" pitchFamily="34" charset="0"/>
              <a:ea typeface="Roboto" panose="02000000000000000000" pitchFamily="2" charset="0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19627E08-470F-4053-B23D-DDEC637FCE1F}"/>
              </a:ext>
            </a:extLst>
          </p:cNvPr>
          <p:cNvGrpSpPr/>
          <p:nvPr/>
        </p:nvGrpSpPr>
        <p:grpSpPr>
          <a:xfrm>
            <a:off x="6983979" y="5831600"/>
            <a:ext cx="5180101" cy="831522"/>
            <a:chOff x="2873305" y="4770291"/>
            <a:chExt cx="6426475" cy="957527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946AB0DB-E5BA-467E-A295-DA1C8D453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9441" y="4770291"/>
              <a:ext cx="1717777" cy="845317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9BAB0AA5-F66E-4F95-88D1-8D75C8EA8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3305" y="4813786"/>
              <a:ext cx="2457553" cy="731778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D159D7F5-5D02-4BC8-8E67-EE6225D20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7815" y="4791628"/>
              <a:ext cx="1951965" cy="936190"/>
            </a:xfrm>
            <a:prstGeom prst="rect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CF8DFFED-6BDB-406F-931E-5F95C29660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" t="21729" b="33380"/>
          <a:stretch/>
        </p:blipFill>
        <p:spPr>
          <a:xfrm>
            <a:off x="6089525" y="313199"/>
            <a:ext cx="5998582" cy="212887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E7C8304-10A8-45A5-938D-F552C1A3B11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950" t="10933" r="45400" b="4262"/>
          <a:stretch/>
        </p:blipFill>
        <p:spPr>
          <a:xfrm>
            <a:off x="10341865" y="1135531"/>
            <a:ext cx="1618488" cy="165499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7F3EA5D-8B85-446D-990B-E6CD68B3D5F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098" t="13465" r="33475" b="18267"/>
          <a:stretch/>
        </p:blipFill>
        <p:spPr>
          <a:xfrm>
            <a:off x="10751399" y="2645274"/>
            <a:ext cx="1440601" cy="1654997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0C73D77-7778-42C2-B01D-B6C1C8DB4FD8}"/>
              </a:ext>
            </a:extLst>
          </p:cNvPr>
          <p:cNvSpPr txBox="1"/>
          <p:nvPr/>
        </p:nvSpPr>
        <p:spPr>
          <a:xfrm>
            <a:off x="18302" y="500060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002060"/>
                </a:solidFill>
                <a:latin typeface="Bahnschrift" panose="020B0502040204020203" pitchFamily="34" charset="0"/>
              </a:rPr>
              <a:t>THANK YOU FOR YOUR ATTENTION !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53A77A2-991F-45E9-93CA-213EF6AC5F34}"/>
              </a:ext>
            </a:extLst>
          </p:cNvPr>
          <p:cNvSpPr txBox="1"/>
          <p:nvPr/>
        </p:nvSpPr>
        <p:spPr>
          <a:xfrm>
            <a:off x="10485418" y="2295262"/>
            <a:ext cx="1478085" cy="307777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2060"/>
                </a:solidFill>
                <a:latin typeface="Bahnschrift" panose="020B0502040204020203" pitchFamily="34" charset="0"/>
              </a:rPr>
              <a:t>Mathieu </a:t>
            </a:r>
            <a:r>
              <a:rPr lang="fr-FR" sz="1400" dirty="0" err="1">
                <a:solidFill>
                  <a:srgbClr val="002060"/>
                </a:solidFill>
                <a:latin typeface="Bahnschrift" panose="020B0502040204020203" pitchFamily="34" charset="0"/>
              </a:rPr>
              <a:t>Flayol</a:t>
            </a:r>
            <a:endParaRPr lang="fr-FR" sz="1400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58405B8-270A-41F9-AB33-E65FE7585C37}"/>
              </a:ext>
            </a:extLst>
          </p:cNvPr>
          <p:cNvSpPr txBox="1"/>
          <p:nvPr/>
        </p:nvSpPr>
        <p:spPr>
          <a:xfrm>
            <a:off x="10682654" y="3930940"/>
            <a:ext cx="1549645" cy="307777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dirty="0" err="1">
                <a:solidFill>
                  <a:srgbClr val="002060"/>
                </a:solidFill>
                <a:latin typeface="Bahnschrift" panose="020B0502040204020203" pitchFamily="34" charset="0"/>
              </a:rPr>
              <a:t>Marjut</a:t>
            </a:r>
            <a:r>
              <a:rPr lang="fr-FR" sz="14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sz="1400" dirty="0" err="1">
                <a:solidFill>
                  <a:srgbClr val="002060"/>
                </a:solidFill>
                <a:latin typeface="Bahnschrift" panose="020B0502040204020203" pitchFamily="34" charset="0"/>
              </a:rPr>
              <a:t>Hukkanen</a:t>
            </a:r>
            <a:endParaRPr lang="fr-FR" sz="1400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Texte 25">
            <a:extLst>
              <a:ext uri="{FF2B5EF4-FFF2-40B4-BE49-F238E27FC236}">
                <a16:creationId xmlns:a16="http://schemas.microsoft.com/office/drawing/2014/main" id="{23258FF7-DD9A-4D74-8FC3-8A60FE37EDC4}"/>
              </a:ext>
            </a:extLst>
          </p:cNvPr>
          <p:cNvSpPr txBox="1"/>
          <p:nvPr/>
        </p:nvSpPr>
        <p:spPr>
          <a:xfrm>
            <a:off x="25400" y="6550223"/>
            <a:ext cx="12166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Bahnschrift" panose="020B0502040204020203" pitchFamily="34" charset="0"/>
              </a:rPr>
              <a:t>DETRAP Workshop 2025 – Pauline Ascher LP2iB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B75B47B-46F7-4404-BD56-238B0AB9A9EA}"/>
              </a:ext>
            </a:extLst>
          </p:cNvPr>
          <p:cNvSpPr txBox="1"/>
          <p:nvPr/>
        </p:nvSpPr>
        <p:spPr>
          <a:xfrm>
            <a:off x="25400" y="0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870000"/>
                </a:solidFill>
                <a:latin typeface="Bahnschrift" panose="020B0502040204020203" pitchFamily="34" charset="0"/>
                <a:ea typeface="CMU Sans Serif" panose="02000603000000000000" pitchFamily="2" charset="0"/>
                <a:cs typeface="CMU Sans Serif" panose="02000603000000000000" pitchFamily="2" charset="0"/>
              </a:rPr>
              <a:t>B-</a:t>
            </a:r>
            <a:r>
              <a:rPr lang="fr-FR" sz="3200" dirty="0" err="1">
                <a:solidFill>
                  <a:srgbClr val="870000"/>
                </a:solidFill>
                <a:latin typeface="Bahnschrift" panose="020B0502040204020203" pitchFamily="34" charset="0"/>
                <a:ea typeface="CMU Sans Serif" panose="02000603000000000000" pitchFamily="2" charset="0"/>
                <a:cs typeface="CMU Sans Serif" panose="02000603000000000000" pitchFamily="2" charset="0"/>
              </a:rPr>
              <a:t>field</a:t>
            </a:r>
            <a:r>
              <a:rPr lang="fr-FR" sz="3200" dirty="0">
                <a:solidFill>
                  <a:srgbClr val="870000"/>
                </a:solidFill>
                <a:latin typeface="Bahnschrift" panose="020B0502040204020203" pitchFamily="34" charset="0"/>
                <a:ea typeface="CMU Sans Serif" panose="02000603000000000000" pitchFamily="2" charset="0"/>
                <a:cs typeface="CMU Sans Serif" panose="02000603000000000000" pitchFamily="2" charset="0"/>
              </a:rPr>
              <a:t> </a:t>
            </a:r>
            <a:r>
              <a:rPr lang="fr-FR" sz="3200" dirty="0" err="1">
                <a:solidFill>
                  <a:srgbClr val="870000"/>
                </a:solidFill>
                <a:latin typeface="Bahnschrift" panose="020B0502040204020203" pitchFamily="34" charset="0"/>
                <a:ea typeface="CMU Sans Serif" panose="02000603000000000000" pitchFamily="2" charset="0"/>
                <a:cs typeface="CMU Sans Serif" panose="02000603000000000000" pitchFamily="2" charset="0"/>
              </a:rPr>
              <a:t>linear</a:t>
            </a:r>
            <a:r>
              <a:rPr lang="fr-FR" sz="3200" dirty="0">
                <a:solidFill>
                  <a:srgbClr val="870000"/>
                </a:solidFill>
                <a:latin typeface="Bahnschrift" panose="020B0502040204020203" pitchFamily="34" charset="0"/>
                <a:ea typeface="CMU Sans Serif" panose="02000603000000000000" pitchFamily="2" charset="0"/>
                <a:cs typeface="CMU Sans Serif" panose="02000603000000000000" pitchFamily="2" charset="0"/>
              </a:rPr>
              <a:t> drift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AC6A4EB-C042-4372-9DBF-FC3F84E74B85}"/>
              </a:ext>
            </a:extLst>
          </p:cNvPr>
          <p:cNvSpPr txBox="1"/>
          <p:nvPr/>
        </p:nvSpPr>
        <p:spPr>
          <a:xfrm>
            <a:off x="206057" y="769441"/>
            <a:ext cx="11099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Bahnschrift" panose="020B0502040204020203" pitchFamily="34" charset="0"/>
              </a:rPr>
              <a:t>Linear</a:t>
            </a:r>
            <a:r>
              <a:rPr lang="fr-FR" dirty="0">
                <a:latin typeface="Bahnschrift" panose="020B0502040204020203" pitchFamily="34" charset="0"/>
              </a:rPr>
              <a:t> drift </a:t>
            </a:r>
            <a:r>
              <a:rPr lang="fr-FR" dirty="0" err="1">
                <a:latin typeface="Bahnschrift" panose="020B0502040204020203" pitchFamily="34" charset="0"/>
              </a:rPr>
              <a:t>is</a:t>
            </a:r>
            <a:r>
              <a:rPr lang="fr-FR" dirty="0">
                <a:latin typeface="Bahnschrift" panose="020B0502040204020203" pitchFamily="34" charset="0"/>
              </a:rPr>
              <a:t> </a:t>
            </a:r>
            <a:r>
              <a:rPr lang="fr-FR" dirty="0" err="1">
                <a:latin typeface="Bahnschrift" panose="020B0502040204020203" pitchFamily="34" charset="0"/>
              </a:rPr>
              <a:t>compensated</a:t>
            </a:r>
            <a:r>
              <a:rPr lang="fr-FR" dirty="0">
                <a:latin typeface="Bahnschrift" panose="020B0502040204020203" pitchFamily="34" charset="0"/>
              </a:rPr>
              <a:t> by a </a:t>
            </a:r>
            <a:r>
              <a:rPr lang="fr-FR" dirty="0" err="1">
                <a:latin typeface="Bahnschrift" panose="020B0502040204020203" pitchFamily="34" charset="0"/>
              </a:rPr>
              <a:t>superconducting</a:t>
            </a:r>
            <a:r>
              <a:rPr lang="fr-FR" dirty="0">
                <a:latin typeface="Bahnschrift" panose="020B0502040204020203" pitchFamily="34" charset="0"/>
              </a:rPr>
              <a:t> </a:t>
            </a:r>
            <a:r>
              <a:rPr lang="fr-FR" dirty="0" err="1">
                <a:latin typeface="Bahnschrift" panose="020B0502040204020203" pitchFamily="34" charset="0"/>
              </a:rPr>
              <a:t>shield</a:t>
            </a:r>
            <a:r>
              <a:rPr lang="fr-FR" dirty="0">
                <a:latin typeface="Bahnschrift" panose="020B0502040204020203" pitchFamily="34" charset="0"/>
              </a:rPr>
              <a:t> </a:t>
            </a:r>
            <a:r>
              <a:rPr lang="fr-FR" dirty="0" err="1">
                <a:latin typeface="Bahnschrift" panose="020B0502040204020203" pitchFamily="34" charset="0"/>
              </a:rPr>
              <a:t>coil</a:t>
            </a:r>
            <a:r>
              <a:rPr lang="fr-FR" dirty="0">
                <a:latin typeface="Bahnschrift" panose="020B0502040204020203" pitchFamily="34" charset="0"/>
              </a:rPr>
              <a:t> (down to 5.10</a:t>
            </a:r>
            <a:r>
              <a:rPr lang="fr-FR" baseline="30000" dirty="0">
                <a:latin typeface="Bahnschrift" panose="020B0502040204020203" pitchFamily="34" charset="0"/>
              </a:rPr>
              <a:t>-8</a:t>
            </a:r>
            <a:r>
              <a:rPr lang="fr-FR" dirty="0">
                <a:latin typeface="Bahnschrift" panose="020B0502040204020203" pitchFamily="34" charset="0"/>
              </a:rPr>
              <a:t>/</a:t>
            </a:r>
            <a:r>
              <a:rPr lang="fr-FR" dirty="0" err="1">
                <a:latin typeface="Bahnschrift" panose="020B0502040204020203" pitchFamily="34" charset="0"/>
              </a:rPr>
              <a:t>hour</a:t>
            </a:r>
            <a:r>
              <a:rPr lang="fr-FR" dirty="0">
                <a:latin typeface="Bahnschrift" panose="020B0502040204020203" pitchFamily="34" charset="0"/>
              </a:rPr>
              <a:t>)</a:t>
            </a:r>
          </a:p>
          <a:p>
            <a:r>
              <a:rPr lang="fr-FR" dirty="0">
                <a:latin typeface="Bahnschrift" panose="020B0502040204020203" pitchFamily="34" charset="0"/>
              </a:rPr>
              <a:t>						</a:t>
            </a:r>
            <a:r>
              <a:rPr lang="fr-FR" dirty="0">
                <a:latin typeface="Bahnschrift" panose="020B0502040204020203" pitchFamily="34" charset="0"/>
                <a:sym typeface="Wingdings" panose="05000000000000000000" pitchFamily="2" charset="2"/>
              </a:rPr>
              <a:t> </a:t>
            </a:r>
            <a:r>
              <a:rPr lang="fr-FR" dirty="0">
                <a:latin typeface="Bahnschrift" panose="020B0502040204020203" pitchFamily="34" charset="0"/>
              </a:rPr>
              <a:t>warm active </a:t>
            </a:r>
            <a:r>
              <a:rPr lang="fr-FR" dirty="0" err="1">
                <a:latin typeface="Bahnschrift" panose="020B0502040204020203" pitchFamily="34" charset="0"/>
              </a:rPr>
              <a:t>coil</a:t>
            </a:r>
            <a:r>
              <a:rPr lang="fr-FR" dirty="0">
                <a:latin typeface="Bahnschrift" panose="020B0502040204020203" pitchFamily="34" charset="0"/>
              </a:rPr>
              <a:t> </a:t>
            </a:r>
            <a:r>
              <a:rPr lang="fr-FR" b="1" dirty="0">
                <a:latin typeface="Bahnschrift" panose="020B0502040204020203" pitchFamily="34" charset="0"/>
              </a:rPr>
              <a:t>(about +30 </a:t>
            </a:r>
            <a:r>
              <a:rPr lang="fr-FR" b="1" dirty="0" err="1">
                <a:latin typeface="Bahnschrift" panose="020B0502040204020203" pitchFamily="34" charset="0"/>
              </a:rPr>
              <a:t>nA</a:t>
            </a:r>
            <a:r>
              <a:rPr lang="fr-FR" b="1" dirty="0">
                <a:latin typeface="Bahnschrift" panose="020B0502040204020203" pitchFamily="34" charset="0"/>
              </a:rPr>
              <a:t>/sec)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4315FB10-DF56-47BC-AE32-547517B28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32"/>
            <a:ext cx="1245607" cy="597411"/>
          </a:xfrm>
          <a:prstGeom prst="rect">
            <a:avLst/>
          </a:prstGeom>
        </p:spPr>
      </p:pic>
      <p:pic>
        <p:nvPicPr>
          <p:cNvPr id="30" name="Google Shape;547;p40">
            <a:extLst>
              <a:ext uri="{FF2B5EF4-FFF2-40B4-BE49-F238E27FC236}">
                <a16:creationId xmlns:a16="http://schemas.microsoft.com/office/drawing/2014/main" id="{70239FC2-EE81-4BCD-9AB4-F7791F7DFCF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6817" y="1970979"/>
            <a:ext cx="4009008" cy="450915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548;p40">
            <a:extLst>
              <a:ext uri="{FF2B5EF4-FFF2-40B4-BE49-F238E27FC236}">
                <a16:creationId xmlns:a16="http://schemas.microsoft.com/office/drawing/2014/main" id="{214119E8-E8C4-45B2-8D17-CEF5381D7A77}"/>
              </a:ext>
            </a:extLst>
          </p:cNvPr>
          <p:cNvSpPr txBox="1"/>
          <p:nvPr/>
        </p:nvSpPr>
        <p:spPr>
          <a:xfrm>
            <a:off x="921961" y="1569776"/>
            <a:ext cx="4250642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Bahnschrift" panose="020B0502040204020203" pitchFamily="34" charset="0"/>
              </a:rPr>
              <a:t>First measurements</a:t>
            </a:r>
            <a:r>
              <a:rPr lang="en" sz="1800" dirty="0">
                <a:solidFill>
                  <a:schemeClr val="dk1"/>
                </a:solidFill>
                <a:latin typeface="Bahnschrift" panose="020B0502040204020203" pitchFamily="34" charset="0"/>
              </a:rPr>
              <a:t> via NMR probe </a:t>
            </a:r>
            <a:endParaRPr sz="1800" dirty="0">
              <a:solidFill>
                <a:schemeClr val="dk1"/>
              </a:solidFill>
              <a:latin typeface="Bahnschrift" panose="020B0502040204020203" pitchFamily="34" charset="0"/>
            </a:endParaRPr>
          </a:p>
        </p:txBody>
      </p:sp>
      <p:grpSp>
        <p:nvGrpSpPr>
          <p:cNvPr id="32" name="Google Shape;539;p40">
            <a:extLst>
              <a:ext uri="{FF2B5EF4-FFF2-40B4-BE49-F238E27FC236}">
                <a16:creationId xmlns:a16="http://schemas.microsoft.com/office/drawing/2014/main" id="{325ECD4F-77CF-41E8-AF8F-1AC04B9BD347}"/>
              </a:ext>
            </a:extLst>
          </p:cNvPr>
          <p:cNvGrpSpPr/>
          <p:nvPr/>
        </p:nvGrpSpPr>
        <p:grpSpPr>
          <a:xfrm>
            <a:off x="6131859" y="2753185"/>
            <a:ext cx="4741049" cy="3195475"/>
            <a:chOff x="3882374" y="1616150"/>
            <a:chExt cx="4741049" cy="3195475"/>
          </a:xfrm>
        </p:grpSpPr>
        <p:grpSp>
          <p:nvGrpSpPr>
            <p:cNvPr id="33" name="Google Shape;540;p40">
              <a:extLst>
                <a:ext uri="{FF2B5EF4-FFF2-40B4-BE49-F238E27FC236}">
                  <a16:creationId xmlns:a16="http://schemas.microsoft.com/office/drawing/2014/main" id="{6B99270C-8AEE-431D-8CFB-63A43AAAC329}"/>
                </a:ext>
              </a:extLst>
            </p:cNvPr>
            <p:cNvGrpSpPr/>
            <p:nvPr/>
          </p:nvGrpSpPr>
          <p:grpSpPr>
            <a:xfrm>
              <a:off x="3882374" y="1616150"/>
              <a:ext cx="4741049" cy="3195475"/>
              <a:chOff x="3883667" y="1279422"/>
              <a:chExt cx="4672365" cy="3149182"/>
            </a:xfrm>
          </p:grpSpPr>
          <p:pic>
            <p:nvPicPr>
              <p:cNvPr id="35" name="Google Shape;541;p40">
                <a:extLst>
                  <a:ext uri="{FF2B5EF4-FFF2-40B4-BE49-F238E27FC236}">
                    <a16:creationId xmlns:a16="http://schemas.microsoft.com/office/drawing/2014/main" id="{5F099501-6EC3-4B7E-A29D-9681FDD1F3AA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t="5882" r="6907"/>
              <a:stretch/>
            </p:blipFill>
            <p:spPr>
              <a:xfrm>
                <a:off x="3883667" y="1279422"/>
                <a:ext cx="4672365" cy="3149182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36" name="Google Shape;542;p40">
                <a:extLst>
                  <a:ext uri="{FF2B5EF4-FFF2-40B4-BE49-F238E27FC236}">
                    <a16:creationId xmlns:a16="http://schemas.microsoft.com/office/drawing/2014/main" id="{B62C3AC7-763C-4728-8A41-584544C08CE6}"/>
                  </a:ext>
                </a:extLst>
              </p:cNvPr>
              <p:cNvCxnSpPr/>
              <p:nvPr/>
            </p:nvCxnSpPr>
            <p:spPr>
              <a:xfrm>
                <a:off x="6287137" y="1447538"/>
                <a:ext cx="0" cy="2634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543;p40">
                <a:extLst>
                  <a:ext uri="{FF2B5EF4-FFF2-40B4-BE49-F238E27FC236}">
                    <a16:creationId xmlns:a16="http://schemas.microsoft.com/office/drawing/2014/main" id="{0EB9FF17-F84A-4C59-AC79-4CD8C76597A0}"/>
                  </a:ext>
                </a:extLst>
              </p:cNvPr>
              <p:cNvCxnSpPr/>
              <p:nvPr/>
            </p:nvCxnSpPr>
            <p:spPr>
              <a:xfrm>
                <a:off x="5272841" y="1879706"/>
                <a:ext cx="984000" cy="6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2600"/>
                </a:solidFill>
                <a:prstDash val="solid"/>
                <a:round/>
                <a:headEnd type="stealth" w="med" len="med"/>
                <a:tailEnd type="stealth" w="med" len="med"/>
              </a:ln>
            </p:spPr>
          </p:cxnSp>
          <p:sp>
            <p:nvSpPr>
              <p:cNvPr id="38" name="Google Shape;544;p40">
                <a:extLst>
                  <a:ext uri="{FF2B5EF4-FFF2-40B4-BE49-F238E27FC236}">
                    <a16:creationId xmlns:a16="http://schemas.microsoft.com/office/drawing/2014/main" id="{40CE42E5-FC80-4AC2-9FF3-50FFF2B82797}"/>
                  </a:ext>
                </a:extLst>
              </p:cNvPr>
              <p:cNvSpPr txBox="1"/>
              <p:nvPr/>
            </p:nvSpPr>
            <p:spPr>
              <a:xfrm>
                <a:off x="5242541" y="1440477"/>
                <a:ext cx="1044600" cy="36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 dirty="0">
                    <a:solidFill>
                      <a:srgbClr val="FF2600"/>
                    </a:solidFill>
                    <a:latin typeface="Bahnschrift" panose="020B0502040204020203" pitchFamily="34" charset="0"/>
                  </a:rPr>
                  <a:t>Δ𝜈</a:t>
                </a:r>
                <a:r>
                  <a:rPr lang="en" sz="1300" baseline="-25000" dirty="0">
                    <a:solidFill>
                      <a:srgbClr val="FF2600"/>
                    </a:solidFill>
                    <a:latin typeface="Bahnschrift" panose="020B0502040204020203" pitchFamily="34" charset="0"/>
                  </a:rPr>
                  <a:t>c</a:t>
                </a:r>
                <a:r>
                  <a:rPr lang="en" sz="1300" dirty="0">
                    <a:solidFill>
                      <a:srgbClr val="FF2600"/>
                    </a:solidFill>
                    <a:latin typeface="Bahnschrift" panose="020B0502040204020203" pitchFamily="34" charset="0"/>
                  </a:rPr>
                  <a:t> ~ 38 Hz</a:t>
                </a:r>
                <a:endParaRPr sz="1300" dirty="0">
                  <a:solidFill>
                    <a:srgbClr val="FF2600"/>
                  </a:solidFill>
                  <a:latin typeface="Bahnschrift" panose="020B0502040204020203" pitchFamily="34" charset="0"/>
                </a:endParaRPr>
              </a:p>
            </p:txBody>
          </p:sp>
        </p:grpSp>
        <p:cxnSp>
          <p:nvCxnSpPr>
            <p:cNvPr id="34" name="Google Shape;545;p40">
              <a:extLst>
                <a:ext uri="{FF2B5EF4-FFF2-40B4-BE49-F238E27FC236}">
                  <a16:creationId xmlns:a16="http://schemas.microsoft.com/office/drawing/2014/main" id="{558BC48E-C1C2-4B9F-A1DD-A6F4D60C300E}"/>
                </a:ext>
              </a:extLst>
            </p:cNvPr>
            <p:cNvCxnSpPr/>
            <p:nvPr/>
          </p:nvCxnSpPr>
          <p:spPr>
            <a:xfrm>
              <a:off x="5254625" y="1786750"/>
              <a:ext cx="0" cy="2673300"/>
            </a:xfrm>
            <a:prstGeom prst="straightConnector1">
              <a:avLst/>
            </a:prstGeom>
            <a:noFill/>
            <a:ln w="9525" cap="flat" cmpd="sng">
              <a:solidFill>
                <a:srgbClr val="FF26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9" name="Google Shape;550;p40">
            <a:extLst>
              <a:ext uri="{FF2B5EF4-FFF2-40B4-BE49-F238E27FC236}">
                <a16:creationId xmlns:a16="http://schemas.microsoft.com/office/drawing/2014/main" id="{43934130-320A-4184-8F8F-63B46F9C8FE6}"/>
              </a:ext>
            </a:extLst>
          </p:cNvPr>
          <p:cNvSpPr txBox="1"/>
          <p:nvPr/>
        </p:nvSpPr>
        <p:spPr>
          <a:xfrm>
            <a:off x="5589485" y="1740335"/>
            <a:ext cx="6229402" cy="7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 dirty="0">
                <a:solidFill>
                  <a:schemeClr val="dk1"/>
                </a:solidFill>
                <a:latin typeface="Bahnschrift" panose="020B0502040204020203" pitchFamily="34" charset="0"/>
              </a:rPr>
              <a:t>Warm compensating coil</a:t>
            </a:r>
            <a:r>
              <a:rPr lang="en" sz="1800" dirty="0">
                <a:solidFill>
                  <a:schemeClr val="dk1"/>
                </a:solidFill>
                <a:latin typeface="Bahnschrift" panose="020B0502040204020203" pitchFamily="34" charset="0"/>
              </a:rPr>
              <a:t> reduces the field drift by </a:t>
            </a:r>
            <a:br>
              <a:rPr lang="en" sz="1800" dirty="0">
                <a:solidFill>
                  <a:schemeClr val="dk1"/>
                </a:solidFill>
                <a:latin typeface="Bahnschrift" panose="020B0502040204020203" pitchFamily="34" charset="0"/>
              </a:rPr>
            </a:br>
            <a:r>
              <a:rPr lang="en" sz="1800" dirty="0">
                <a:solidFill>
                  <a:schemeClr val="dk1"/>
                </a:solidFill>
                <a:latin typeface="Bahnschrift" panose="020B0502040204020203" pitchFamily="34" charset="0"/>
              </a:rPr>
              <a:t>two orders of magnitude allowing lon</a:t>
            </a:r>
            <a:r>
              <a:rPr lang="fr-FR" sz="1800" dirty="0" err="1">
                <a:solidFill>
                  <a:schemeClr val="dk1"/>
                </a:solidFill>
                <a:latin typeface="Bahnschrift" panose="020B0502040204020203" pitchFamily="34" charset="0"/>
              </a:rPr>
              <a:t>ger</a:t>
            </a:r>
            <a:r>
              <a:rPr lang="fr-FR" sz="1800" dirty="0">
                <a:solidFill>
                  <a:schemeClr val="dk1"/>
                </a:solidFill>
                <a:latin typeface="Bahnschrift" panose="020B0502040204020203" pitchFamily="34" charset="0"/>
              </a:rPr>
              <a:t> </a:t>
            </a:r>
            <a:r>
              <a:rPr lang="fr-FR" sz="1800" dirty="0" err="1">
                <a:solidFill>
                  <a:schemeClr val="dk1"/>
                </a:solidFill>
                <a:latin typeface="Bahnschrift" panose="020B0502040204020203" pitchFamily="34" charset="0"/>
              </a:rPr>
              <a:t>measurements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40" name="Google Shape;551;p40">
            <a:extLst>
              <a:ext uri="{FF2B5EF4-FFF2-40B4-BE49-F238E27FC236}">
                <a16:creationId xmlns:a16="http://schemas.microsoft.com/office/drawing/2014/main" id="{23273F07-E99F-4B32-ABA5-936A60FB2487}"/>
              </a:ext>
            </a:extLst>
          </p:cNvPr>
          <p:cNvSpPr txBox="1"/>
          <p:nvPr/>
        </p:nvSpPr>
        <p:spPr>
          <a:xfrm>
            <a:off x="6622353" y="2454544"/>
            <a:ext cx="3981663" cy="256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Bahnschrift" panose="020B0502040204020203" pitchFamily="34" charset="0"/>
              </a:rPr>
              <a:t>Compensation limited to 20 days</a:t>
            </a:r>
            <a:endParaRPr dirty="0">
              <a:latin typeface="Bahnschrift" panose="020B0502040204020203" pitchFamily="34" charset="0"/>
            </a:endParaRPr>
          </a:p>
        </p:txBody>
      </p:sp>
      <p:sp>
        <p:nvSpPr>
          <p:cNvPr id="41" name="Google Shape;552;p40">
            <a:extLst>
              <a:ext uri="{FF2B5EF4-FFF2-40B4-BE49-F238E27FC236}">
                <a16:creationId xmlns:a16="http://schemas.microsoft.com/office/drawing/2014/main" id="{E6B97CEC-DB8E-4E5F-9384-6594E5D9B5E0}"/>
              </a:ext>
            </a:extLst>
          </p:cNvPr>
          <p:cNvSpPr txBox="1"/>
          <p:nvPr/>
        </p:nvSpPr>
        <p:spPr>
          <a:xfrm>
            <a:off x="8613185" y="5072410"/>
            <a:ext cx="393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FF"/>
                </a:solidFill>
                <a:latin typeface="Bahnschrift" panose="020B0502040204020203" pitchFamily="34" charset="0"/>
              </a:rPr>
              <a:t>T</a:t>
            </a:r>
            <a:r>
              <a:rPr lang="en" sz="1300" baseline="-25000">
                <a:solidFill>
                  <a:srgbClr val="0000FF"/>
                </a:solidFill>
                <a:latin typeface="Bahnschrift" panose="020B0502040204020203" pitchFamily="34" charset="0"/>
              </a:rPr>
              <a:t>0</a:t>
            </a:r>
            <a:endParaRPr sz="1300" baseline="-25000">
              <a:solidFill>
                <a:srgbClr val="0000FF"/>
              </a:solidFill>
              <a:latin typeface="Bahnschrift" panose="020B0502040204020203" pitchFamily="34" charset="0"/>
            </a:endParaRPr>
          </a:p>
        </p:txBody>
      </p:sp>
      <p:sp>
        <p:nvSpPr>
          <p:cNvPr id="42" name="Google Shape;553;p40">
            <a:extLst>
              <a:ext uri="{FF2B5EF4-FFF2-40B4-BE49-F238E27FC236}">
                <a16:creationId xmlns:a16="http://schemas.microsoft.com/office/drawing/2014/main" id="{BBCBB29F-F567-4D90-8C61-780EB0A390EC}"/>
              </a:ext>
            </a:extLst>
          </p:cNvPr>
          <p:cNvSpPr txBox="1"/>
          <p:nvPr/>
        </p:nvSpPr>
        <p:spPr>
          <a:xfrm>
            <a:off x="6821485" y="5072410"/>
            <a:ext cx="1228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rgbClr val="FF2600"/>
                </a:solidFill>
                <a:latin typeface="Bahnschrift" panose="020B0502040204020203" pitchFamily="34" charset="0"/>
              </a:rPr>
              <a:t>T</a:t>
            </a:r>
            <a:r>
              <a:rPr lang="en" sz="1300" baseline="-25000" dirty="0">
                <a:solidFill>
                  <a:srgbClr val="FF2600"/>
                </a:solidFill>
                <a:latin typeface="Bahnschrift" panose="020B0502040204020203" pitchFamily="34" charset="0"/>
              </a:rPr>
              <a:t>0</a:t>
            </a:r>
            <a:r>
              <a:rPr lang="en" sz="1300" dirty="0">
                <a:solidFill>
                  <a:srgbClr val="FF2600"/>
                </a:solidFill>
                <a:latin typeface="Bahnschrift" panose="020B0502040204020203" pitchFamily="34" charset="0"/>
              </a:rPr>
              <a:t>+ 20 days</a:t>
            </a:r>
            <a:endParaRPr sz="1300" dirty="0">
              <a:solidFill>
                <a:srgbClr val="FF2600"/>
              </a:solidFill>
              <a:latin typeface="Bahnschrift" panose="020B0502040204020203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1C7954C-63F2-4E8B-B4F5-639BC8734D68}"/>
              </a:ext>
            </a:extLst>
          </p:cNvPr>
          <p:cNvSpPr txBox="1"/>
          <p:nvPr/>
        </p:nvSpPr>
        <p:spPr>
          <a:xfrm>
            <a:off x="3047282" y="2037526"/>
            <a:ext cx="1651682" cy="313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err="1">
                <a:latin typeface="Bahnschrift" panose="020B0502040204020203" pitchFamily="34" charset="0"/>
              </a:rPr>
              <a:t>without</a:t>
            </a:r>
            <a:r>
              <a:rPr lang="fr-FR" sz="1400" i="1" dirty="0">
                <a:latin typeface="Bahnschrift" panose="020B0502040204020203" pitchFamily="34" charset="0"/>
              </a:rPr>
              <a:t> warm </a:t>
            </a:r>
            <a:r>
              <a:rPr lang="fr-FR" sz="1400" i="1" dirty="0" err="1">
                <a:latin typeface="Bahnschrift" panose="020B0502040204020203" pitchFamily="34" charset="0"/>
              </a:rPr>
              <a:t>coil</a:t>
            </a:r>
            <a:endParaRPr lang="fr-FR" sz="1400" i="1" dirty="0">
              <a:latin typeface="Bahnschrift" panose="020B0502040204020203" pitchFamily="34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5FD16683-745E-4CE9-9644-EC926B226E28}"/>
              </a:ext>
            </a:extLst>
          </p:cNvPr>
          <p:cNvSpPr txBox="1"/>
          <p:nvPr/>
        </p:nvSpPr>
        <p:spPr>
          <a:xfrm>
            <a:off x="3069545" y="4793699"/>
            <a:ext cx="1651682" cy="313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err="1">
                <a:latin typeface="Bahnschrift" panose="020B0502040204020203" pitchFamily="34" charset="0"/>
              </a:rPr>
              <a:t>with</a:t>
            </a:r>
            <a:r>
              <a:rPr lang="fr-FR" sz="1400" i="1" dirty="0">
                <a:latin typeface="Bahnschrift" panose="020B0502040204020203" pitchFamily="34" charset="0"/>
              </a:rPr>
              <a:t> warm </a:t>
            </a:r>
            <a:r>
              <a:rPr lang="fr-FR" sz="1400" i="1" dirty="0" err="1">
                <a:latin typeface="Bahnschrift" panose="020B0502040204020203" pitchFamily="34" charset="0"/>
              </a:rPr>
              <a:t>coil</a:t>
            </a:r>
            <a:endParaRPr lang="fr-FR" sz="1400" i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6475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303" y="1338465"/>
            <a:ext cx="5319494" cy="3760647"/>
          </a:xfrm>
        </p:spPr>
      </p:pic>
      <p:graphicFrame>
        <p:nvGraphicFramePr>
          <p:cNvPr id="8" name="Google Shape;512;p39"/>
          <p:cNvGraphicFramePr/>
          <p:nvPr>
            <p:extLst/>
          </p:nvPr>
        </p:nvGraphicFramePr>
        <p:xfrm>
          <a:off x="559052" y="2311961"/>
          <a:ext cx="306900" cy="336098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06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853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/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53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/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853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/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853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/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853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/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853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/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853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/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853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/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853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/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853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/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853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/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853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/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853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 dirty="0"/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cxnSp>
        <p:nvCxnSpPr>
          <p:cNvPr id="9" name="Google Shape;513;p39"/>
          <p:cNvCxnSpPr/>
          <p:nvPr/>
        </p:nvCxnSpPr>
        <p:spPr>
          <a:xfrm flipH="1">
            <a:off x="318955" y="2580418"/>
            <a:ext cx="5070" cy="2999867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miter lim="400000"/>
            <a:headEnd type="none" w="sm" len="sm"/>
            <a:tailEnd type="triangle" w="med" len="med"/>
          </a:ln>
        </p:spPr>
      </p:cxnSp>
      <p:sp>
        <p:nvSpPr>
          <p:cNvPr id="10" name="Google Shape;514;p39"/>
          <p:cNvSpPr txBox="1"/>
          <p:nvPr/>
        </p:nvSpPr>
        <p:spPr>
          <a:xfrm rot="-5400000">
            <a:off x="-764134" y="3787414"/>
            <a:ext cx="1730686" cy="287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venir"/>
              <a:buNone/>
            </a:pPr>
            <a:r>
              <a:rPr lang="en" b="0" i="0" u="none" strike="noStrike" cap="none" dirty="0">
                <a:solidFill>
                  <a:srgbClr val="000000"/>
                </a:solidFill>
                <a:latin typeface="Nourd-Regular" panose="01000000000000000000" pitchFamily="2" charset="0"/>
                <a:ea typeface="Avenir"/>
                <a:cs typeface="Avenir"/>
                <a:sym typeface="Avenir"/>
              </a:rPr>
              <a:t>Time / min</a:t>
            </a:r>
            <a:endParaRPr sz="1400" dirty="0">
              <a:latin typeface="Nourd-Regular" panose="01000000000000000000" pitchFamily="2" charset="0"/>
            </a:endParaRPr>
          </a:p>
        </p:txBody>
      </p:sp>
      <p:grpSp>
        <p:nvGrpSpPr>
          <p:cNvPr id="11" name="Google Shape;515;p39"/>
          <p:cNvGrpSpPr/>
          <p:nvPr/>
        </p:nvGrpSpPr>
        <p:grpSpPr>
          <a:xfrm>
            <a:off x="732441" y="2427315"/>
            <a:ext cx="867794" cy="555093"/>
            <a:chOff x="0" y="0"/>
            <a:chExt cx="2314118" cy="1480248"/>
          </a:xfrm>
        </p:grpSpPr>
        <p:sp>
          <p:nvSpPr>
            <p:cNvPr id="12" name="Google Shape;516;p39"/>
            <p:cNvSpPr/>
            <p:nvPr/>
          </p:nvSpPr>
          <p:spPr>
            <a:xfrm>
              <a:off x="480170" y="0"/>
              <a:ext cx="1833948" cy="148024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530" y="20"/>
                  </a:lnTo>
                  <a:lnTo>
                    <a:pt x="21600" y="21600"/>
                  </a:lnTo>
                  <a:lnTo>
                    <a:pt x="0" y="21600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venir"/>
                <a:buNone/>
              </a:pPr>
              <a:endParaRPr sz="9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cxnSp>
          <p:nvCxnSpPr>
            <p:cNvPr id="13" name="Google Shape;517;p39"/>
            <p:cNvCxnSpPr/>
            <p:nvPr/>
          </p:nvCxnSpPr>
          <p:spPr>
            <a:xfrm>
              <a:off x="0" y="721088"/>
              <a:ext cx="1760700" cy="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sp>
        <p:nvSpPr>
          <p:cNvPr id="14" name="Google Shape;518;p39"/>
          <p:cNvSpPr txBox="1"/>
          <p:nvPr/>
        </p:nvSpPr>
        <p:spPr>
          <a:xfrm>
            <a:off x="788183" y="1893199"/>
            <a:ext cx="867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venir"/>
              <a:buNone/>
            </a:pPr>
            <a:r>
              <a:rPr lang="en" sz="17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𝛥T = 28</a:t>
            </a:r>
            <a:endParaRPr sz="500" dirty="0"/>
          </a:p>
        </p:txBody>
      </p:sp>
      <p:sp>
        <p:nvSpPr>
          <p:cNvPr id="15" name="Google Shape;519;p39"/>
          <p:cNvSpPr txBox="1"/>
          <p:nvPr/>
        </p:nvSpPr>
        <p:spPr>
          <a:xfrm>
            <a:off x="1871208" y="1878899"/>
            <a:ext cx="867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venir"/>
              <a:buNone/>
            </a:pPr>
            <a:r>
              <a:rPr lang="en" sz="17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𝛥T = 56</a:t>
            </a:r>
            <a:endParaRPr sz="500" dirty="0"/>
          </a:p>
        </p:txBody>
      </p:sp>
      <p:grpSp>
        <p:nvGrpSpPr>
          <p:cNvPr id="16" name="Google Shape;520;p39"/>
          <p:cNvGrpSpPr/>
          <p:nvPr/>
        </p:nvGrpSpPr>
        <p:grpSpPr>
          <a:xfrm>
            <a:off x="1809955" y="2387422"/>
            <a:ext cx="867794" cy="1137949"/>
            <a:chOff x="0" y="0"/>
            <a:chExt cx="2314118" cy="3034530"/>
          </a:xfrm>
        </p:grpSpPr>
        <p:sp>
          <p:nvSpPr>
            <p:cNvPr id="17" name="Google Shape;521;p39"/>
            <p:cNvSpPr/>
            <p:nvPr/>
          </p:nvSpPr>
          <p:spPr>
            <a:xfrm>
              <a:off x="480170" y="0"/>
              <a:ext cx="1833948" cy="303453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530" y="20"/>
                  </a:lnTo>
                  <a:lnTo>
                    <a:pt x="21600" y="21600"/>
                  </a:lnTo>
                  <a:lnTo>
                    <a:pt x="0" y="21600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venir"/>
                <a:buNone/>
              </a:pPr>
              <a:endParaRPr sz="9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cxnSp>
          <p:nvCxnSpPr>
            <p:cNvPr id="18" name="Google Shape;522;p39"/>
            <p:cNvCxnSpPr/>
            <p:nvPr/>
          </p:nvCxnSpPr>
          <p:spPr>
            <a:xfrm>
              <a:off x="0" y="1483088"/>
              <a:ext cx="1760700" cy="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cxnSp>
        <p:nvCxnSpPr>
          <p:cNvPr id="22" name="Google Shape;526;p39"/>
          <p:cNvCxnSpPr/>
          <p:nvPr/>
        </p:nvCxnSpPr>
        <p:spPr>
          <a:xfrm flipV="1">
            <a:off x="2820734" y="2030149"/>
            <a:ext cx="1266307" cy="10675"/>
          </a:xfrm>
          <a:prstGeom prst="straightConnector1">
            <a:avLst/>
          </a:prstGeom>
          <a:noFill/>
          <a:ln w="31750" cap="rnd" cmpd="sng">
            <a:gradFill flip="none" rotWithShape="1">
              <a:gsLst>
                <a:gs pos="0">
                  <a:schemeClr val="tx1"/>
                </a:gs>
                <a:gs pos="100000">
                  <a:srgbClr val="E58000"/>
                </a:gs>
              </a:gsLst>
              <a:lin ang="0" scaled="1"/>
              <a:tileRect/>
            </a:gradFill>
            <a:prstDash val="dashDot"/>
            <a:miter lim="400000"/>
            <a:headEnd type="none" w="sm" len="sm"/>
            <a:tailEnd type="triangle" w="med" len="med"/>
          </a:ln>
        </p:spPr>
      </p:cxnSp>
      <p:graphicFrame>
        <p:nvGraphicFramePr>
          <p:cNvPr id="23" name="Google Shape;527;p39"/>
          <p:cNvGraphicFramePr/>
          <p:nvPr>
            <p:extLst/>
          </p:nvPr>
        </p:nvGraphicFramePr>
        <p:xfrm>
          <a:off x="25204" y="2283009"/>
          <a:ext cx="320875" cy="312420"/>
        </p:xfrm>
        <a:graphic>
          <a:graphicData uri="http://schemas.openxmlformats.org/drawingml/2006/table">
            <a:tbl>
              <a:tblPr bandRow="1">
                <a:noFill/>
              </a:tblPr>
              <a:tblGrid>
                <a:gridCol w="32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2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800" u="none" strike="noStrike" cap="none" baseline="30000" dirty="0"/>
                        <a:t>39</a:t>
                      </a:r>
                      <a:r>
                        <a:rPr lang="en" sz="1800" u="none" strike="noStrike" cap="none" dirty="0"/>
                        <a:t>K</a:t>
                      </a:r>
                      <a:endParaRPr sz="800" dirty="0"/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5" name="Google Shape;533;p39"/>
          <p:cNvPicPr preferRelativeResize="0"/>
          <p:nvPr/>
        </p:nvPicPr>
        <p:blipFill rotWithShape="1">
          <a:blip r:embed="rId4">
            <a:alphaModFix/>
          </a:blip>
          <a:srcRect l="9522" t="9299" r="9156" b="11082"/>
          <a:stretch/>
        </p:blipFill>
        <p:spPr>
          <a:xfrm>
            <a:off x="0" y="1587527"/>
            <a:ext cx="666175" cy="48895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23258FF7-DD9A-4D74-8FC3-8A60FE37EDC4}"/>
              </a:ext>
            </a:extLst>
          </p:cNvPr>
          <p:cNvSpPr txBox="1"/>
          <p:nvPr/>
        </p:nvSpPr>
        <p:spPr>
          <a:xfrm>
            <a:off x="25400" y="6550223"/>
            <a:ext cx="12166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Bahnschrift" panose="020B0502040204020203" pitchFamily="34" charset="0"/>
              </a:rPr>
              <a:t>DETRAP Workshop 2025 – Pauline Ascher LP2iB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B75B47B-46F7-4404-BD56-238B0AB9A9EA}"/>
              </a:ext>
            </a:extLst>
          </p:cNvPr>
          <p:cNvSpPr txBox="1"/>
          <p:nvPr/>
        </p:nvSpPr>
        <p:spPr>
          <a:xfrm>
            <a:off x="25400" y="0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870000"/>
                </a:solidFill>
                <a:latin typeface="Bahnschrift" panose="020B0502040204020203" pitchFamily="34" charset="0"/>
                <a:ea typeface="CMU Sans Serif" panose="02000603000000000000" pitchFamily="2" charset="0"/>
                <a:cs typeface="CMU Sans Serif" panose="02000603000000000000" pitchFamily="2" charset="0"/>
              </a:rPr>
              <a:t>B-</a:t>
            </a:r>
            <a:r>
              <a:rPr lang="fr-FR" sz="3200" dirty="0" err="1">
                <a:solidFill>
                  <a:srgbClr val="870000"/>
                </a:solidFill>
                <a:latin typeface="Bahnschrift" panose="020B0502040204020203" pitchFamily="34" charset="0"/>
                <a:ea typeface="CMU Sans Serif" panose="02000603000000000000" pitchFamily="2" charset="0"/>
                <a:cs typeface="CMU Sans Serif" panose="02000603000000000000" pitchFamily="2" charset="0"/>
              </a:rPr>
              <a:t>field</a:t>
            </a:r>
            <a:r>
              <a:rPr lang="fr-FR" sz="3200" dirty="0">
                <a:solidFill>
                  <a:srgbClr val="870000"/>
                </a:solidFill>
                <a:latin typeface="Bahnschrift" panose="020B0502040204020203" pitchFamily="34" charset="0"/>
                <a:ea typeface="CMU Sans Serif" panose="02000603000000000000" pitchFamily="2" charset="0"/>
                <a:cs typeface="CMU Sans Serif" panose="02000603000000000000" pitchFamily="2" charset="0"/>
              </a:rPr>
              <a:t> fluctuations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2D9181C2-008F-496B-A211-7831286E11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1" r="8864"/>
          <a:stretch/>
        </p:blipFill>
        <p:spPr>
          <a:xfrm>
            <a:off x="1121602" y="3727171"/>
            <a:ext cx="3870289" cy="2538368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63989C4-6BB3-466E-9DB0-49C19160C5BF}"/>
              </a:ext>
            </a:extLst>
          </p:cNvPr>
          <p:cNvSpPr txBox="1"/>
          <p:nvPr/>
        </p:nvSpPr>
        <p:spPr>
          <a:xfrm>
            <a:off x="5568098" y="5265718"/>
            <a:ext cx="6649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ahnschrift" panose="020B0502040204020203" pitchFamily="34" charset="0"/>
              </a:rPr>
              <a:t>3.1e-11 min</a:t>
            </a:r>
            <a:r>
              <a:rPr lang="fr-FR" baseline="30000" dirty="0">
                <a:latin typeface="Bahnschrift" panose="020B0502040204020203" pitchFamily="34" charset="0"/>
              </a:rPr>
              <a:t>-1</a:t>
            </a:r>
            <a:r>
              <a:rPr lang="fr-FR" dirty="0">
                <a:latin typeface="Bahnschrift" panose="020B0502040204020203" pitchFamily="34" charset="0"/>
              </a:rPr>
              <a:t> </a:t>
            </a:r>
            <a:r>
              <a:rPr lang="fr-FR" dirty="0">
                <a:latin typeface="Bahnschrift" panose="020B0502040204020203" pitchFamily="34" charset="0"/>
                <a:sym typeface="Wingdings" panose="05000000000000000000" pitchFamily="2" charset="2"/>
              </a:rPr>
              <a:t> </a:t>
            </a:r>
            <a:r>
              <a:rPr lang="fr-FR" dirty="0" err="1">
                <a:latin typeface="Bahnschrift" panose="020B0502040204020203" pitchFamily="34" charset="0"/>
              </a:rPr>
              <a:t>Already</a:t>
            </a:r>
            <a:r>
              <a:rPr lang="fr-FR" dirty="0">
                <a:latin typeface="Bahnschrift" panose="020B0502040204020203" pitchFamily="34" charset="0"/>
              </a:rPr>
              <a:t> OK for </a:t>
            </a:r>
            <a:r>
              <a:rPr lang="fr-FR" dirty="0" err="1">
                <a:latin typeface="Bahnschrift" panose="020B0502040204020203" pitchFamily="34" charset="0"/>
              </a:rPr>
              <a:t>many</a:t>
            </a:r>
            <a:r>
              <a:rPr lang="fr-FR" dirty="0">
                <a:latin typeface="Bahnschrift" panose="020B0502040204020203" pitchFamily="34" charset="0"/>
              </a:rPr>
              <a:t> cases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ahnschrift" panose="020B0502040204020203" pitchFamily="34" charset="0"/>
              </a:rPr>
              <a:t>To </a:t>
            </a:r>
            <a:r>
              <a:rPr lang="fr-FR" dirty="0" err="1">
                <a:latin typeface="Bahnschrift" panose="020B0502040204020203" pitchFamily="34" charset="0"/>
              </a:rPr>
              <a:t>be</a:t>
            </a:r>
            <a:r>
              <a:rPr lang="fr-FR" dirty="0">
                <a:latin typeface="Bahnschrift" panose="020B0502040204020203" pitchFamily="34" charset="0"/>
              </a:rPr>
              <a:t> </a:t>
            </a:r>
            <a:r>
              <a:rPr lang="fr-FR" dirty="0" err="1">
                <a:latin typeface="Bahnschrift" panose="020B0502040204020203" pitchFamily="34" charset="0"/>
              </a:rPr>
              <a:t>done</a:t>
            </a:r>
            <a:r>
              <a:rPr lang="fr-FR" dirty="0">
                <a:latin typeface="Bahnschrift" panose="020B0502040204020203" pitchFamily="34" charset="0"/>
              </a:rPr>
              <a:t> </a:t>
            </a:r>
            <a:r>
              <a:rPr lang="fr-FR" dirty="0" err="1">
                <a:latin typeface="Bahnschrift" panose="020B0502040204020203" pitchFamily="34" charset="0"/>
              </a:rPr>
              <a:t>again</a:t>
            </a:r>
            <a:r>
              <a:rPr lang="fr-FR" dirty="0">
                <a:latin typeface="Bahnschrift" panose="020B0502040204020203" pitchFamily="34" charset="0"/>
              </a:rPr>
              <a:t> </a:t>
            </a:r>
            <a:r>
              <a:rPr lang="fr-FR" dirty="0" err="1">
                <a:latin typeface="Bahnschrift" panose="020B0502040204020203" pitchFamily="34" charset="0"/>
              </a:rPr>
              <a:t>with</a:t>
            </a:r>
            <a:r>
              <a:rPr lang="fr-FR" dirty="0">
                <a:latin typeface="Bahnschrift" panose="020B0502040204020203" pitchFamily="34" charset="0"/>
              </a:rPr>
              <a:t> new data and </a:t>
            </a:r>
            <a:r>
              <a:rPr lang="fr-FR" dirty="0" err="1">
                <a:latin typeface="Bahnschrift" panose="020B0502040204020203" pitchFamily="34" charset="0"/>
              </a:rPr>
              <a:t>later</a:t>
            </a:r>
            <a:r>
              <a:rPr lang="fr-FR" dirty="0">
                <a:latin typeface="Bahnschrift" panose="020B0502040204020203" pitchFamily="34" charset="0"/>
              </a:rPr>
              <a:t> </a:t>
            </a:r>
            <a:r>
              <a:rPr lang="fr-FR" dirty="0" err="1">
                <a:latin typeface="Bahnschrift" panose="020B0502040204020203" pitchFamily="34" charset="0"/>
              </a:rPr>
              <a:t>with</a:t>
            </a:r>
            <a:r>
              <a:rPr lang="fr-FR" dirty="0">
                <a:latin typeface="Bahnschrift" panose="020B0502040204020203" pitchFamily="34" charset="0"/>
              </a:rPr>
              <a:t> PI-ICR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ahnschrift" panose="020B0502040204020203" pitchFamily="34" charset="0"/>
              </a:rPr>
              <a:t>T &amp; p </a:t>
            </a:r>
            <a:r>
              <a:rPr lang="fr-FR" dirty="0" err="1">
                <a:latin typeface="Bahnschrift" panose="020B0502040204020203" pitchFamily="34" charset="0"/>
              </a:rPr>
              <a:t>stabilization</a:t>
            </a:r>
            <a:r>
              <a:rPr lang="fr-FR" dirty="0">
                <a:latin typeface="Bahnschrift" panose="020B0502040204020203" pitchFamily="34" charset="0"/>
              </a:rPr>
              <a:t> at DESIR </a:t>
            </a:r>
            <a:r>
              <a:rPr lang="fr-FR" dirty="0" err="1">
                <a:latin typeface="Bahnschrift" panose="020B0502040204020203" pitchFamily="34" charset="0"/>
              </a:rPr>
              <a:t>will</a:t>
            </a:r>
            <a:r>
              <a:rPr lang="fr-FR" dirty="0">
                <a:latin typeface="Bahnschrift" panose="020B0502040204020203" pitchFamily="34" charset="0"/>
              </a:rPr>
              <a:t> </a:t>
            </a:r>
            <a:r>
              <a:rPr lang="fr-FR" dirty="0" err="1">
                <a:latin typeface="Bahnschrift" panose="020B0502040204020203" pitchFamily="34" charset="0"/>
              </a:rPr>
              <a:t>improve</a:t>
            </a:r>
            <a:r>
              <a:rPr lang="fr-FR" dirty="0">
                <a:latin typeface="Bahnschrift" panose="020B0502040204020203" pitchFamily="34" charset="0"/>
              </a:rPr>
              <a:t> a lot the situation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AC6A4EB-C042-4372-9DBF-FC3F84E74B85}"/>
              </a:ext>
            </a:extLst>
          </p:cNvPr>
          <p:cNvSpPr txBox="1"/>
          <p:nvPr/>
        </p:nvSpPr>
        <p:spPr>
          <a:xfrm>
            <a:off x="185641" y="710860"/>
            <a:ext cx="8425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ahnschrift" panose="020B0502040204020203" pitchFamily="34" charset="0"/>
              </a:rPr>
              <a:t>There are </a:t>
            </a:r>
            <a:r>
              <a:rPr lang="fr-FR" dirty="0" err="1">
                <a:latin typeface="Bahnschrift" panose="020B0502040204020203" pitchFamily="34" charset="0"/>
              </a:rPr>
              <a:t>also</a:t>
            </a:r>
            <a:r>
              <a:rPr lang="fr-FR" dirty="0">
                <a:latin typeface="Bahnschrift" panose="020B0502040204020203" pitchFamily="34" charset="0"/>
              </a:rPr>
              <a:t> non-</a:t>
            </a:r>
            <a:r>
              <a:rPr lang="fr-FR" dirty="0" err="1">
                <a:latin typeface="Bahnschrift" panose="020B0502040204020203" pitchFamily="34" charset="0"/>
              </a:rPr>
              <a:t>linear</a:t>
            </a:r>
            <a:r>
              <a:rPr lang="fr-FR" dirty="0">
                <a:latin typeface="Bahnschrift" panose="020B0502040204020203" pitchFamily="34" charset="0"/>
              </a:rPr>
              <a:t> fluctuations due to </a:t>
            </a:r>
            <a:r>
              <a:rPr lang="fr-FR" dirty="0" err="1">
                <a:latin typeface="Bahnschrift" panose="020B0502040204020203" pitchFamily="34" charset="0"/>
              </a:rPr>
              <a:t>environmental</a:t>
            </a:r>
            <a:r>
              <a:rPr lang="fr-FR" dirty="0">
                <a:latin typeface="Bahnschrift" panose="020B0502040204020203" pitchFamily="34" charset="0"/>
              </a:rPr>
              <a:t> </a:t>
            </a:r>
            <a:r>
              <a:rPr lang="fr-FR" dirty="0" err="1">
                <a:latin typeface="Bahnschrift" panose="020B0502040204020203" pitchFamily="34" charset="0"/>
              </a:rPr>
              <a:t>instabilities</a:t>
            </a:r>
            <a:endParaRPr lang="fr-FR" dirty="0">
              <a:latin typeface="Bahnschrift" panose="020B0502040204020203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FED2381-5B44-4EEC-AE88-59DC2493A922}"/>
              </a:ext>
            </a:extLst>
          </p:cNvPr>
          <p:cNvSpPr txBox="1"/>
          <p:nvPr/>
        </p:nvSpPr>
        <p:spPr>
          <a:xfrm>
            <a:off x="300831" y="6409191"/>
            <a:ext cx="3369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M. </a:t>
            </a:r>
            <a:r>
              <a:rPr lang="fr-FR" i="1" dirty="0" err="1"/>
              <a:t>Flayol</a:t>
            </a:r>
            <a:r>
              <a:rPr lang="fr-FR" i="1" dirty="0"/>
              <a:t>, PhD </a:t>
            </a:r>
            <a:r>
              <a:rPr lang="fr-FR" i="1" dirty="0" err="1"/>
              <a:t>Thesis</a:t>
            </a:r>
            <a:r>
              <a:rPr lang="fr-FR" i="1" dirty="0"/>
              <a:t> (2024)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4315FB10-DF56-47BC-AE32-547517B28C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32"/>
            <a:ext cx="1245607" cy="5974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470BB09-F20B-4412-BBB0-D5A1F7E42A40}"/>
              </a:ext>
            </a:extLst>
          </p:cNvPr>
          <p:cNvSpPr/>
          <p:nvPr/>
        </p:nvSpPr>
        <p:spPr>
          <a:xfrm>
            <a:off x="9306560" y="4060031"/>
            <a:ext cx="1763838" cy="237649"/>
          </a:xfrm>
          <a:prstGeom prst="rect">
            <a:avLst/>
          </a:prstGeom>
          <a:noFill/>
          <a:ln w="34925">
            <a:solidFill>
              <a:srgbClr val="87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1986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A194FB4B-57BA-4841-A7AB-2CA98350B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6" y="65625"/>
            <a:ext cx="1245607" cy="597411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FF47CD8A-3D87-4FA2-97FA-08346816C2E5}"/>
              </a:ext>
            </a:extLst>
          </p:cNvPr>
          <p:cNvSpPr txBox="1"/>
          <p:nvPr/>
        </p:nvSpPr>
        <p:spPr>
          <a:xfrm>
            <a:off x="25400" y="0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err="1">
                <a:solidFill>
                  <a:srgbClr val="870000"/>
                </a:solidFill>
                <a:latin typeface="Bahnschrift" panose="020B0502040204020203" pitchFamily="34" charset="0"/>
                <a:ea typeface="CMU Sans Serif" panose="02000603000000000000" pitchFamily="2" charset="0"/>
                <a:cs typeface="CMU Sans Serif" panose="02000603000000000000" pitchFamily="2" charset="0"/>
              </a:rPr>
              <a:t>E-field</a:t>
            </a:r>
            <a:r>
              <a:rPr lang="fr-FR" sz="3200" dirty="0">
                <a:solidFill>
                  <a:srgbClr val="870000"/>
                </a:solidFill>
                <a:latin typeface="Bahnschrift" panose="020B0502040204020203" pitchFamily="34" charset="0"/>
                <a:ea typeface="CMU Sans Serif" panose="02000603000000000000" pitchFamily="2" charset="0"/>
                <a:cs typeface="CMU Sans Serif" panose="02000603000000000000" pitchFamily="2" charset="0"/>
              </a:rPr>
              <a:t> </a:t>
            </a:r>
            <a:r>
              <a:rPr lang="fr-FR" sz="3200" dirty="0" err="1">
                <a:solidFill>
                  <a:srgbClr val="870000"/>
                </a:solidFill>
                <a:latin typeface="Bahnschrift" panose="020B0502040204020203" pitchFamily="34" charset="0"/>
                <a:ea typeface="CMU Sans Serif" panose="02000603000000000000" pitchFamily="2" charset="0"/>
                <a:cs typeface="CMU Sans Serif" panose="02000603000000000000" pitchFamily="2" charset="0"/>
              </a:rPr>
              <a:t>anharmonicities</a:t>
            </a:r>
            <a:endParaRPr lang="fr-FR" sz="3200" dirty="0">
              <a:solidFill>
                <a:srgbClr val="870000"/>
              </a:solidFill>
              <a:latin typeface="Bahnschrift" panose="020B0502040204020203" pitchFamily="34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pic>
        <p:nvPicPr>
          <p:cNvPr id="29" name="Content Placeholder 4">
            <a:extLst>
              <a:ext uri="{FF2B5EF4-FFF2-40B4-BE49-F238E27FC236}">
                <a16:creationId xmlns:a16="http://schemas.microsoft.com/office/drawing/2014/main" id="{517202CD-7EC8-44C6-BDA8-2A6D5FF94F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64"/>
          <a:stretch/>
        </p:blipFill>
        <p:spPr>
          <a:xfrm>
            <a:off x="3940920" y="3687057"/>
            <a:ext cx="8146105" cy="2516159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2CF0F43-7770-4878-8ACE-BBC802E77CB2}"/>
              </a:ext>
            </a:extLst>
          </p:cNvPr>
          <p:cNvSpPr txBox="1"/>
          <p:nvPr/>
        </p:nvSpPr>
        <p:spPr>
          <a:xfrm>
            <a:off x="36975" y="6550223"/>
            <a:ext cx="12166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Bahnschrift" panose="020B0502040204020203" pitchFamily="34" charset="0"/>
              </a:rPr>
              <a:t>DETRAP Workshop 2025 – Pauline Ascher LP2iB</a:t>
            </a:r>
          </a:p>
        </p:txBody>
      </p:sp>
      <p:pic>
        <p:nvPicPr>
          <p:cNvPr id="7" name="Espace réservé du contenu 3">
            <a:extLst>
              <a:ext uri="{FF2B5EF4-FFF2-40B4-BE49-F238E27FC236}">
                <a16:creationId xmlns:a16="http://schemas.microsoft.com/office/drawing/2014/main" id="{7CA45D6B-BB40-43FD-AC37-18685848A8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3" t="14025" b="15180"/>
          <a:stretch/>
        </p:blipFill>
        <p:spPr>
          <a:xfrm>
            <a:off x="643315" y="1221515"/>
            <a:ext cx="2957780" cy="251150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4F780C0-BFD5-45A9-A20E-A4FC3DAE6CCC}"/>
              </a:ext>
            </a:extLst>
          </p:cNvPr>
          <p:cNvSpPr txBox="1"/>
          <p:nvPr/>
        </p:nvSpPr>
        <p:spPr>
          <a:xfrm>
            <a:off x="744668" y="3638651"/>
            <a:ext cx="586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Bahnschrift" panose="020B0502040204020203" pitchFamily="34" charset="0"/>
              </a:rPr>
              <a:t>ME1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2369B37-DC5E-408D-AF89-3E4D8EE3C6B4}"/>
              </a:ext>
            </a:extLst>
          </p:cNvPr>
          <p:cNvSpPr txBox="1"/>
          <p:nvPr/>
        </p:nvSpPr>
        <p:spPr>
          <a:xfrm>
            <a:off x="1251374" y="3834123"/>
            <a:ext cx="5861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Bahnschrift" panose="020B0502040204020203" pitchFamily="34" charset="0"/>
              </a:rPr>
              <a:t>MC1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B96B9A9-4F0E-45CB-9E51-1A868723AAFE}"/>
              </a:ext>
            </a:extLst>
          </p:cNvPr>
          <p:cNvSpPr txBox="1"/>
          <p:nvPr/>
        </p:nvSpPr>
        <p:spPr>
          <a:xfrm>
            <a:off x="1642949" y="3638651"/>
            <a:ext cx="4884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Bahnschrift" panose="020B0502040204020203" pitchFamily="34" charset="0"/>
              </a:rPr>
              <a:t>MR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3675EA3-6F01-4966-A29D-B284ABD047A0}"/>
              </a:ext>
            </a:extLst>
          </p:cNvPr>
          <p:cNvSpPr txBox="1"/>
          <p:nvPr/>
        </p:nvSpPr>
        <p:spPr>
          <a:xfrm>
            <a:off x="1928360" y="3834123"/>
            <a:ext cx="602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Bahnschrift" panose="020B0502040204020203" pitchFamily="34" charset="0"/>
              </a:rPr>
              <a:t>MC2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3DE5E65-5654-42D2-BBDC-A79E316FD95B}"/>
              </a:ext>
            </a:extLst>
          </p:cNvPr>
          <p:cNvSpPr txBox="1"/>
          <p:nvPr/>
        </p:nvSpPr>
        <p:spPr>
          <a:xfrm>
            <a:off x="2344191" y="3633108"/>
            <a:ext cx="677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Bahnschrift" panose="020B0502040204020203" pitchFamily="34" charset="0"/>
              </a:rPr>
              <a:t>ME2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81788050-238E-4F28-BB4A-63D11E18FBAC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1037715" y="2705803"/>
            <a:ext cx="122057" cy="932848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91025F57-C4CB-49AC-85D4-8144E11BEB19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1540460" y="2705803"/>
            <a:ext cx="3970" cy="1128320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E542C76C-1CE9-4E80-A0A9-F275833469E0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1642950" y="2705803"/>
            <a:ext cx="244240" cy="932848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B22C418A-6237-4AF1-8450-75614A4E547A}"/>
              </a:ext>
            </a:extLst>
          </p:cNvPr>
          <p:cNvCxnSpPr>
            <a:stCxn id="12" idx="0"/>
          </p:cNvCxnSpPr>
          <p:nvPr/>
        </p:nvCxnSpPr>
        <p:spPr>
          <a:xfrm flipH="1" flipV="1">
            <a:off x="1785777" y="2705803"/>
            <a:ext cx="443764" cy="1128320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BCB04D42-8B6F-4A3D-ABF1-733BA2C5126C}"/>
              </a:ext>
            </a:extLst>
          </p:cNvPr>
          <p:cNvCxnSpPr>
            <a:stCxn id="13" idx="0"/>
          </p:cNvCxnSpPr>
          <p:nvPr/>
        </p:nvCxnSpPr>
        <p:spPr>
          <a:xfrm flipH="1" flipV="1">
            <a:off x="2287244" y="2715414"/>
            <a:ext cx="395794" cy="917694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 20">
            <a:extLst>
              <a:ext uri="{FF2B5EF4-FFF2-40B4-BE49-F238E27FC236}">
                <a16:creationId xmlns:a16="http://schemas.microsoft.com/office/drawing/2014/main" id="{35679673-8440-46F2-B52C-B4FBA41519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5" t="416" r="2148" b="-1129"/>
          <a:stretch/>
        </p:blipFill>
        <p:spPr>
          <a:xfrm>
            <a:off x="3689939" y="1262323"/>
            <a:ext cx="2696899" cy="1845271"/>
          </a:xfrm>
          <a:prstGeom prst="rect">
            <a:avLst/>
          </a:prstGeom>
        </p:spPr>
      </p:pic>
      <p:pic>
        <p:nvPicPr>
          <p:cNvPr id="22" name="Image 21" descr="sensors-10-02169-ag.png">
            <a:extLst>
              <a:ext uri="{FF2B5EF4-FFF2-40B4-BE49-F238E27FC236}">
                <a16:creationId xmlns:a16="http://schemas.microsoft.com/office/drawing/2014/main" id="{DC28FFD7-90E1-4508-ADA1-8E9C1047AB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8041" t="61186" r="7262"/>
          <a:stretch/>
        </p:blipFill>
        <p:spPr>
          <a:xfrm>
            <a:off x="0" y="4271537"/>
            <a:ext cx="3842401" cy="111797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3EFF963-0984-4124-8E5A-06636F6987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8461" y="2371402"/>
            <a:ext cx="5334784" cy="86099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6762F12-645A-4370-9A55-384D6C40CA09}"/>
              </a:ext>
            </a:extLst>
          </p:cNvPr>
          <p:cNvSpPr txBox="1"/>
          <p:nvPr/>
        </p:nvSpPr>
        <p:spPr>
          <a:xfrm>
            <a:off x="6661696" y="1362235"/>
            <a:ext cx="5411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ahnschrift" panose="020B0502040204020203" pitchFamily="34" charset="0"/>
              </a:rPr>
              <a:t>E-Field </a:t>
            </a:r>
            <a:r>
              <a:rPr lang="fr-FR" dirty="0" err="1">
                <a:latin typeface="Bahnschrift" panose="020B0502040204020203" pitchFamily="34" charset="0"/>
              </a:rPr>
              <a:t>anharmonicities</a:t>
            </a:r>
            <a:r>
              <a:rPr lang="fr-FR" dirty="0">
                <a:latin typeface="Bahnschrift" panose="020B0502040204020203" pitchFamily="34" charset="0"/>
              </a:rPr>
              <a:t> lead to </a:t>
            </a:r>
            <a:r>
              <a:rPr lang="fr-FR" dirty="0" err="1">
                <a:latin typeface="Bahnschrift" panose="020B0502040204020203" pitchFamily="34" charset="0"/>
              </a:rPr>
              <a:t>frequency</a:t>
            </a:r>
            <a:r>
              <a:rPr lang="fr-FR" dirty="0">
                <a:latin typeface="Bahnschrift" panose="020B0502040204020203" pitchFamily="34" charset="0"/>
              </a:rPr>
              <a:t> shifts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Bahnschrift" panose="020B0502040204020203" pitchFamily="34" charset="0"/>
              </a:rPr>
              <a:t>These</a:t>
            </a:r>
            <a:r>
              <a:rPr lang="fr-FR" dirty="0">
                <a:latin typeface="Bahnschrift" panose="020B0502040204020203" pitchFamily="34" charset="0"/>
              </a:rPr>
              <a:t> shifts </a:t>
            </a:r>
            <a:r>
              <a:rPr lang="fr-FR" dirty="0" err="1">
                <a:latin typeface="Bahnschrift" panose="020B0502040204020203" pitchFamily="34" charset="0"/>
              </a:rPr>
              <a:t>depend</a:t>
            </a:r>
            <a:r>
              <a:rPr lang="fr-FR" dirty="0">
                <a:latin typeface="Bahnschrift" panose="020B0502040204020203" pitchFamily="34" charset="0"/>
              </a:rPr>
              <a:t> on the motion amplitudes</a:t>
            </a:r>
          </a:p>
        </p:txBody>
      </p:sp>
      <p:sp>
        <p:nvSpPr>
          <p:cNvPr id="25" name="Google Shape;589;p41">
            <a:extLst>
              <a:ext uri="{FF2B5EF4-FFF2-40B4-BE49-F238E27FC236}">
                <a16:creationId xmlns:a16="http://schemas.microsoft.com/office/drawing/2014/main" id="{177B9BC9-A2D9-4FF0-93B7-697EC567626C}"/>
              </a:ext>
            </a:extLst>
          </p:cNvPr>
          <p:cNvSpPr txBox="1"/>
          <p:nvPr/>
        </p:nvSpPr>
        <p:spPr>
          <a:xfrm>
            <a:off x="371720" y="780258"/>
            <a:ext cx="7695834" cy="281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Bahnschrift" panose="020B0502040204020203" pitchFamily="34" charset="0"/>
              </a:rPr>
              <a:t>Two correction electrodes to tune the trap harmonicity</a:t>
            </a:r>
            <a:endParaRPr sz="2000" dirty="0">
              <a:solidFill>
                <a:schemeClr val="dk1"/>
              </a:solidFill>
              <a:latin typeface="Bahnschrift" panose="020B0502040204020203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EA5B24-A7A4-4B67-97D7-F0B1ED38D66D}"/>
              </a:ext>
            </a:extLst>
          </p:cNvPr>
          <p:cNvSpPr/>
          <p:nvPr/>
        </p:nvSpPr>
        <p:spPr>
          <a:xfrm>
            <a:off x="11331615" y="2812648"/>
            <a:ext cx="601882" cy="294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69AB0E7B-D706-4C03-B044-4509443A7BBB}"/>
                  </a:ext>
                </a:extLst>
              </p:cNvPr>
              <p:cNvSpPr txBox="1"/>
              <p:nvPr/>
            </p:nvSpPr>
            <p:spPr>
              <a:xfrm>
                <a:off x="7507040" y="6101547"/>
                <a:ext cx="35914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rgbClr val="870000"/>
                    </a:solidFill>
                    <a:latin typeface="Bahnschrift" panose="020B0502040204020203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fr-FR" i="1" smtClean="0">
                        <a:solidFill>
                          <a:srgbClr val="87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FR" dirty="0">
                    <a:solidFill>
                      <a:srgbClr val="870000"/>
                    </a:solidFill>
                    <a:latin typeface="Bahnschrift" panose="020B0502040204020203" pitchFamily="34" charset="0"/>
                  </a:rPr>
                  <a:t> axial motion amplitude </a:t>
                </a:r>
                <a:r>
                  <a:rPr lang="fr-FR" dirty="0" err="1">
                    <a:solidFill>
                      <a:srgbClr val="870000"/>
                    </a:solidFill>
                    <a:latin typeface="Bahnschrift" panose="020B0502040204020203" pitchFamily="34" charset="0"/>
                  </a:rPr>
                  <a:t>R</a:t>
                </a:r>
                <a:r>
                  <a:rPr lang="fr-FR" baseline="-25000" dirty="0" err="1">
                    <a:solidFill>
                      <a:srgbClr val="870000"/>
                    </a:solidFill>
                    <a:latin typeface="Bahnschrift" panose="020B0502040204020203" pitchFamily="34" charset="0"/>
                  </a:rPr>
                  <a:t>z</a:t>
                </a:r>
                <a:r>
                  <a:rPr lang="fr-FR" dirty="0">
                    <a:solidFill>
                      <a:srgbClr val="870000"/>
                    </a:solidFill>
                    <a:latin typeface="Bahnschrift" panose="020B0502040204020203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69AB0E7B-D706-4C03-B044-4509443A7B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7040" y="6101547"/>
                <a:ext cx="3591490" cy="369332"/>
              </a:xfrm>
              <a:prstGeom prst="rect">
                <a:avLst/>
              </a:prstGeom>
              <a:blipFill>
                <a:blip r:embed="rId9"/>
                <a:stretch>
                  <a:fillRect l="-1356" t="-10000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oneTexte 5">
            <a:extLst>
              <a:ext uri="{FF2B5EF4-FFF2-40B4-BE49-F238E27FC236}">
                <a16:creationId xmlns:a16="http://schemas.microsoft.com/office/drawing/2014/main" id="{4B626A4F-F63F-4302-BECF-8B65FFFEE864}"/>
              </a:ext>
            </a:extLst>
          </p:cNvPr>
          <p:cNvSpPr txBox="1"/>
          <p:nvPr/>
        </p:nvSpPr>
        <p:spPr>
          <a:xfrm>
            <a:off x="744668" y="4341864"/>
            <a:ext cx="605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870000"/>
                </a:solidFill>
                <a:latin typeface="Bahnschrift" panose="020B0502040204020203" pitchFamily="34" charset="0"/>
              </a:rPr>
              <a:t>OV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6CE1AD82-5705-4DBE-9FBB-8B69A56CDBEA}"/>
              </a:ext>
            </a:extLst>
          </p:cNvPr>
          <p:cNvSpPr txBox="1"/>
          <p:nvPr/>
        </p:nvSpPr>
        <p:spPr>
          <a:xfrm>
            <a:off x="2983810" y="4337497"/>
            <a:ext cx="605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870000"/>
                </a:solidFill>
                <a:latin typeface="Bahnschrift" panose="020B0502040204020203" pitchFamily="34" charset="0"/>
              </a:rPr>
              <a:t>OV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195E1268-1154-475C-A037-09745910EDEE}"/>
              </a:ext>
            </a:extLst>
          </p:cNvPr>
          <p:cNvSpPr txBox="1"/>
          <p:nvPr/>
        </p:nvSpPr>
        <p:spPr>
          <a:xfrm>
            <a:off x="1709531" y="5239842"/>
            <a:ext cx="825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870000"/>
                </a:solidFill>
                <a:latin typeface="Bahnschrift" panose="020B0502040204020203" pitchFamily="34" charset="0"/>
              </a:rPr>
              <a:t>-8OV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11BE48F-449F-4F77-9228-59F21B32F7D7}"/>
              </a:ext>
            </a:extLst>
          </p:cNvPr>
          <p:cNvSpPr txBox="1"/>
          <p:nvPr/>
        </p:nvSpPr>
        <p:spPr>
          <a:xfrm>
            <a:off x="7529403" y="5984304"/>
            <a:ext cx="177338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latin typeface="Bahnschrift" panose="020B0502040204020203" pitchFamily="34" charset="0"/>
              </a:rPr>
              <a:t>Trap </a:t>
            </a:r>
            <a:r>
              <a:rPr lang="fr-FR" sz="1100" dirty="0" err="1">
                <a:latin typeface="Bahnschrift" panose="020B0502040204020203" pitchFamily="34" charset="0"/>
              </a:rPr>
              <a:t>closure</a:t>
            </a:r>
            <a:r>
              <a:rPr lang="fr-FR" sz="1100" dirty="0">
                <a:latin typeface="Bahnschrift" panose="020B0502040204020203" pitchFamily="34" charset="0"/>
              </a:rPr>
              <a:t> time (µs)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D98241D-AF89-4957-BADE-15963B7101CC}"/>
              </a:ext>
            </a:extLst>
          </p:cNvPr>
          <p:cNvSpPr/>
          <p:nvPr/>
        </p:nvSpPr>
        <p:spPr>
          <a:xfrm>
            <a:off x="9822841" y="2345725"/>
            <a:ext cx="233654" cy="418430"/>
          </a:xfrm>
          <a:prstGeom prst="ellipse">
            <a:avLst/>
          </a:prstGeom>
          <a:noFill/>
          <a:ln w="19050">
            <a:solidFill>
              <a:srgbClr val="87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8A508F04-C946-47C0-9D40-23B0973BFA98}"/>
              </a:ext>
            </a:extLst>
          </p:cNvPr>
          <p:cNvSpPr/>
          <p:nvPr/>
        </p:nvSpPr>
        <p:spPr>
          <a:xfrm>
            <a:off x="10916821" y="2309494"/>
            <a:ext cx="259814" cy="278535"/>
          </a:xfrm>
          <a:prstGeom prst="ellipse">
            <a:avLst/>
          </a:prstGeom>
          <a:noFill/>
          <a:ln w="19050">
            <a:solidFill>
              <a:srgbClr val="87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57256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ZoneTexte 33"/>
          <p:cNvSpPr txBox="1"/>
          <p:nvPr/>
        </p:nvSpPr>
        <p:spPr>
          <a:xfrm>
            <a:off x="-11575" y="4447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800020"/>
                </a:solidFill>
                <a:latin typeface="Bahnschrift" panose="020B0502040204020203" pitchFamily="34" charset="0"/>
                <a:ea typeface="CMU Sans Serif" panose="02000603000000000000" pitchFamily="2" charset="0"/>
                <a:cs typeface="CMU Sans Serif" panose="02000603000000000000" pitchFamily="2" charset="0"/>
              </a:rPr>
              <a:t>Interface for PIPERADE Analysis (IPA)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019EDF-0F8B-47B6-8A4D-088E166CC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47" y="872824"/>
            <a:ext cx="10369307" cy="5562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46E38B-646A-47F2-8F3B-068B80EB19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7" y="1770926"/>
            <a:ext cx="6181659" cy="43002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DF2277-0D6F-4A8F-BFDC-1A45F4A4A23A}"/>
              </a:ext>
            </a:extLst>
          </p:cNvPr>
          <p:cNvSpPr txBox="1"/>
          <p:nvPr/>
        </p:nvSpPr>
        <p:spPr>
          <a:xfrm>
            <a:off x="1290181" y="526714"/>
            <a:ext cx="8768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Bahnschrift" panose="020B0502040204020203" pitchFamily="34" charset="0"/>
              </a:rPr>
              <a:t>Software dedicated to </a:t>
            </a:r>
            <a:r>
              <a:rPr lang="en-GB" sz="2000" dirty="0" err="1">
                <a:latin typeface="Bahnschrift" panose="020B0502040204020203" pitchFamily="34" charset="0"/>
              </a:rPr>
              <a:t>ToF</a:t>
            </a:r>
            <a:r>
              <a:rPr lang="en-GB" sz="2000" dirty="0">
                <a:latin typeface="Bahnschrift" panose="020B0502040204020203" pitchFamily="34" charset="0"/>
              </a:rPr>
              <a:t>-ICR and PI-ICR fitting and mass determination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A8C7C9-1C4A-4752-BF8D-F2CD72EAFB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" b="97895" l="3553" r="94737">
                        <a14:foregroundMark x1="12105" y1="45132" x2="12105" y2="45132"/>
                        <a14:foregroundMark x1="3684" y1="38553" x2="3684" y2="38553"/>
                        <a14:foregroundMark x1="93947" y1="31316" x2="93947" y2="31316"/>
                        <a14:foregroundMark x1="55658" y1="31974" x2="55658" y2="31974"/>
                        <a14:foregroundMark x1="55658" y1="31974" x2="55658" y2="31974"/>
                        <a14:foregroundMark x1="61579" y1="38289" x2="61579" y2="38289"/>
                        <a14:foregroundMark x1="94868" y1="65789" x2="94868" y2="65789"/>
                        <a14:foregroundMark x1="66316" y1="53553" x2="66316" y2="53553"/>
                        <a14:foregroundMark x1="76842" y1="60395" x2="76842" y2="60395"/>
                        <a14:foregroundMark x1="76842" y1="60395" x2="76842" y2="60395"/>
                        <a14:foregroundMark x1="51053" y1="2500" x2="51053" y2="2500"/>
                        <a14:foregroundMark x1="33684" y1="69868" x2="33684" y2="69868"/>
                        <a14:foregroundMark x1="28684" y1="93289" x2="28684" y2="93289"/>
                        <a14:foregroundMark x1="66711" y1="95395" x2="66711" y2="95395"/>
                        <a14:foregroundMark x1="63421" y1="95789" x2="63421" y2="95789"/>
                        <a14:foregroundMark x1="46053" y1="97895" x2="46053" y2="97895"/>
                        <a14:foregroundMark x1="33816" y1="86447" x2="33816" y2="86447"/>
                        <a14:foregroundMark x1="53947" y1="79079" x2="53947" y2="79079"/>
                        <a14:foregroundMark x1="59868" y1="93947" x2="59868" y2="93947"/>
                        <a14:foregroundMark x1="52368" y1="81316" x2="52368" y2="81316"/>
                        <a14:foregroundMark x1="56579" y1="80263" x2="56579" y2="80263"/>
                        <a14:foregroundMark x1="56579" y1="80263" x2="56579" y2="80263"/>
                        <a14:foregroundMark x1="56579" y1="80263" x2="56579" y2="80263"/>
                        <a14:foregroundMark x1="46184" y1="78947" x2="46184" y2="78947"/>
                        <a14:foregroundMark x1="35658" y1="87368" x2="35658" y2="87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35"/>
          <a:stretch/>
        </p:blipFill>
        <p:spPr>
          <a:xfrm>
            <a:off x="10386767" y="0"/>
            <a:ext cx="1759778" cy="173453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88AD17E-327D-43D6-80A9-4402504C62A6}"/>
              </a:ext>
            </a:extLst>
          </p:cNvPr>
          <p:cNvSpPr txBox="1"/>
          <p:nvPr/>
        </p:nvSpPr>
        <p:spPr>
          <a:xfrm>
            <a:off x="82840" y="6550223"/>
            <a:ext cx="12166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Bahnschrift" panose="020B0502040204020203" pitchFamily="34" charset="0"/>
              </a:rPr>
              <a:t>DETRAP Workshop 2025 – Pauline Ascher LP2iB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4448059-F6F5-43C2-B336-B415BA3C65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32"/>
            <a:ext cx="1245607" cy="59741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0F87155-5470-4F7C-8DB0-25EA383E296A}"/>
              </a:ext>
            </a:extLst>
          </p:cNvPr>
          <p:cNvSpPr txBox="1"/>
          <p:nvPr/>
        </p:nvSpPr>
        <p:spPr>
          <a:xfrm>
            <a:off x="82840" y="6317782"/>
            <a:ext cx="303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E. Rey-</a:t>
            </a:r>
            <a:r>
              <a:rPr lang="fr-FR" i="1" dirty="0" err="1"/>
              <a:t>herme</a:t>
            </a:r>
            <a:r>
              <a:rPr lang="fr-FR" i="1" dirty="0"/>
              <a:t> &amp; G. Guignard</a:t>
            </a:r>
          </a:p>
        </p:txBody>
      </p:sp>
    </p:spTree>
    <p:extLst>
      <p:ext uri="{BB962C8B-B14F-4D97-AF65-F5344CB8AC3E}">
        <p14:creationId xmlns:p14="http://schemas.microsoft.com/office/powerpoint/2010/main" val="138743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ZoneTexte 33"/>
          <p:cNvSpPr txBox="1"/>
          <p:nvPr/>
        </p:nvSpPr>
        <p:spPr>
          <a:xfrm>
            <a:off x="-11575" y="4447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800020"/>
                </a:solidFill>
                <a:latin typeface="Bahnschrift" panose="020B0502040204020203" pitchFamily="34" charset="0"/>
                <a:ea typeface="CMU Sans Serif" panose="02000603000000000000" pitchFamily="2" charset="0"/>
                <a:cs typeface="CMU Sans Serif" panose="02000603000000000000" pitchFamily="2" charset="0"/>
              </a:rPr>
              <a:t>Python Trap Scanner for DESIR (PTSD)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DF2DD8-7708-41E4-AB88-91B2DE894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19" y="781676"/>
            <a:ext cx="8678667" cy="52524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8F41626-B0E3-403B-A270-59511BD4EFF7}"/>
              </a:ext>
            </a:extLst>
          </p:cNvPr>
          <p:cNvSpPr txBox="1"/>
          <p:nvPr/>
        </p:nvSpPr>
        <p:spPr>
          <a:xfrm>
            <a:off x="8957388" y="2159797"/>
            <a:ext cx="322303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1600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Bahnschrift" panose="020B0502040204020203" pitchFamily="34" charset="0"/>
              </a:rPr>
              <a:t>Scan all EPICS variables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Bahnschrift" panose="020B0502040204020203" pitchFamily="34" charset="0"/>
              </a:rPr>
              <a:t>Control trapping sequence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ahnschrift" panose="020B0502040204020203" pitchFamily="34" charset="0"/>
              </a:rPr>
              <a:t>Signal acquisition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ahnschrift" panose="020B0502040204020203" pitchFamily="34" charset="0"/>
              </a:rPr>
              <a:t>Position reconstruction</a:t>
            </a:r>
          </a:p>
          <a:p>
            <a:endParaRPr lang="en-GB" sz="1600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ahnschrift" panose="020B0502040204020203" pitchFamily="34" charset="0"/>
              </a:rPr>
              <a:t>Data gating and fitting</a:t>
            </a:r>
          </a:p>
          <a:p>
            <a:endParaRPr lang="en-GB" sz="1600" dirty="0">
              <a:latin typeface="Bahnschrift" panose="020B0502040204020203" pitchFamily="34" charset="0"/>
            </a:endParaRPr>
          </a:p>
          <a:p>
            <a:endParaRPr lang="en-GB" sz="1600" dirty="0">
              <a:latin typeface="Bahnschrift" panose="020B0502040204020203" pitchFamily="34" charset="0"/>
            </a:endParaRPr>
          </a:p>
          <a:p>
            <a:r>
              <a:rPr lang="en-GB" sz="1600" b="1" dirty="0">
                <a:latin typeface="Bahnschrift" panose="020B0502040204020203" pitchFamily="34" charset="0"/>
              </a:rPr>
              <a:t>End goal : </a:t>
            </a:r>
            <a:r>
              <a:rPr lang="en-GB" sz="1600" dirty="0">
                <a:latin typeface="Bahnschrift" panose="020B0502040204020203" pitchFamily="34" charset="0"/>
              </a:rPr>
              <a:t>Adaptable to any DESIR detector type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DA41DC-01EC-4275-B8AD-AD72EC66A7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400" y="72787"/>
            <a:ext cx="2087010" cy="2087010"/>
          </a:xfrm>
          <a:prstGeom prst="ellipse">
            <a:avLst/>
          </a:prstGeom>
          <a:ln w="63500" cap="rnd">
            <a:solidFill>
              <a:srgbClr val="80002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B2BC728E-95BD-4047-9782-6E66184757D4}"/>
              </a:ext>
            </a:extLst>
          </p:cNvPr>
          <p:cNvSpPr txBox="1"/>
          <p:nvPr/>
        </p:nvSpPr>
        <p:spPr>
          <a:xfrm>
            <a:off x="25400" y="6550223"/>
            <a:ext cx="12166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Bahnschrift" panose="020B0502040204020203" pitchFamily="34" charset="0"/>
              </a:rPr>
              <a:t>DETRAP Workshop 2025 – Pauline Ascher LP2iB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5815BE2-E1F6-497F-A5CD-A8C46D0EBC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32"/>
            <a:ext cx="1245607" cy="59741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12C1A6F-39CF-4A0D-98E7-EBC0E73D5D26}"/>
              </a:ext>
            </a:extLst>
          </p:cNvPr>
          <p:cNvSpPr txBox="1"/>
          <p:nvPr/>
        </p:nvSpPr>
        <p:spPr>
          <a:xfrm>
            <a:off x="-11575" y="6107484"/>
            <a:ext cx="6921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D. </a:t>
            </a:r>
            <a:r>
              <a:rPr lang="fr-FR" i="1" dirty="0" err="1"/>
              <a:t>Atanasov</a:t>
            </a:r>
            <a:r>
              <a:rPr lang="fr-FR" i="1" dirty="0"/>
              <a:t>, M. </a:t>
            </a:r>
            <a:r>
              <a:rPr lang="fr-FR" i="1" dirty="0" err="1"/>
              <a:t>Flayol</a:t>
            </a:r>
            <a:r>
              <a:rPr lang="fr-FR" i="1" dirty="0"/>
              <a:t>, G. Guignard, E. Rey-</a:t>
            </a:r>
            <a:r>
              <a:rPr lang="fr-FR" i="1" dirty="0" err="1"/>
              <a:t>herme</a:t>
            </a:r>
            <a:r>
              <a:rPr lang="fr-FR" i="1" dirty="0"/>
              <a:t>, C. </a:t>
            </a:r>
            <a:r>
              <a:rPr lang="fr-FR" i="1" dirty="0" err="1"/>
              <a:t>Roumegou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2228599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3">
            <a:extLst>
              <a:ext uri="{FF2B5EF4-FFF2-40B4-BE49-F238E27FC236}">
                <a16:creationId xmlns:a16="http://schemas.microsoft.com/office/drawing/2014/main" id="{0CE57B95-434C-416B-9139-E7332E1D2D22}"/>
              </a:ext>
            </a:extLst>
          </p:cNvPr>
          <p:cNvSpPr txBox="1"/>
          <p:nvPr/>
        </p:nvSpPr>
        <p:spPr>
          <a:xfrm>
            <a:off x="0" y="-3644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>
                <a:solidFill>
                  <a:srgbClr val="800020"/>
                </a:solidFill>
                <a:latin typeface="Roboto" panose="02000000000000000000" pitchFamily="2" charset="0"/>
              </a:rPr>
              <a:t>Mass measurement techniques</a:t>
            </a:r>
            <a:endParaRPr lang="en-GB" sz="3200" b="1" dirty="0">
              <a:solidFill>
                <a:srgbClr val="800020"/>
              </a:solidFill>
              <a:latin typeface="Roboto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05748C-D139-4009-A2DB-EBED84DDD584}"/>
              </a:ext>
            </a:extLst>
          </p:cNvPr>
          <p:cNvSpPr txBox="1"/>
          <p:nvPr/>
        </p:nvSpPr>
        <p:spPr>
          <a:xfrm>
            <a:off x="9164139" y="461107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9A44"/>
                </a:solidFill>
                <a:latin typeface="Roboto" panose="02000000000000000000" pitchFamily="2" charset="0"/>
              </a:rPr>
              <a:t>PI-ICR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3FA744-F2D4-46B8-AA5F-372E1D9ACBC6}"/>
              </a:ext>
            </a:extLst>
          </p:cNvPr>
          <p:cNvSpPr txBox="1"/>
          <p:nvPr/>
        </p:nvSpPr>
        <p:spPr>
          <a:xfrm>
            <a:off x="1990727" y="588853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chemeClr val="accent1"/>
                </a:solidFill>
                <a:latin typeface="Roboto" panose="02000000000000000000" pitchFamily="2" charset="0"/>
              </a:rPr>
              <a:t>ToF</a:t>
            </a:r>
            <a:r>
              <a:rPr lang="en-GB" sz="2400" b="1" dirty="0">
                <a:solidFill>
                  <a:schemeClr val="accent1"/>
                </a:solidFill>
                <a:latin typeface="Roboto" panose="02000000000000000000" pitchFamily="2" charset="0"/>
              </a:rPr>
              <a:t>-ICR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64C1645-F464-472D-BD71-4308BA173C4F}"/>
                  </a:ext>
                </a:extLst>
              </p:cNvPr>
              <p:cNvSpPr/>
              <p:nvPr/>
            </p:nvSpPr>
            <p:spPr>
              <a:xfrm>
                <a:off x="5567702" y="3123563"/>
                <a:ext cx="1378839" cy="610873"/>
              </a:xfrm>
              <a:prstGeom prst="rect">
                <a:avLst/>
              </a:prstGeom>
              <a:solidFill>
                <a:srgbClr val="FFFFFF"/>
              </a:solidFill>
              <a:ln w="63500">
                <a:solidFill>
                  <a:srgbClr val="88000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solidFill>
                                <a:srgbClr val="80002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80002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fr-FR" b="1" i="1" smtClean="0">
                              <a:solidFill>
                                <a:srgbClr val="80002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fr-FR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𝒒𝑩</m:t>
                          </m:r>
                        </m:num>
                        <m:den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  <m:r>
                            <a:rPr lang="fr-FR" b="1" i="1" smtClean="0">
                              <a:solidFill>
                                <a:srgbClr val="80002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</m:den>
                      </m:f>
                    </m:oMath>
                  </m:oMathPara>
                </a14:m>
                <a:endParaRPr lang="en-GB" dirty="0">
                  <a:latin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64C1645-F464-472D-BD71-4308BA173C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7702" y="3123563"/>
                <a:ext cx="1378839" cy="6108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63500">
                <a:solidFill>
                  <a:srgbClr val="88000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8B763EB7-94BC-44C9-9BDF-9D62CF527882}"/>
              </a:ext>
            </a:extLst>
          </p:cNvPr>
          <p:cNvCxnSpPr>
            <a:cxnSpLocks/>
            <a:stCxn id="3" idx="3"/>
            <a:endCxn id="22" idx="0"/>
          </p:cNvCxnSpPr>
          <p:nvPr/>
        </p:nvCxnSpPr>
        <p:spPr>
          <a:xfrm>
            <a:off x="5159675" y="2216034"/>
            <a:ext cx="1097447" cy="907529"/>
          </a:xfrm>
          <a:prstGeom prst="curvedConnector2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89A8707-0818-4CEA-86B6-B997835761EE}"/>
              </a:ext>
            </a:extLst>
          </p:cNvPr>
          <p:cNvGrpSpPr/>
          <p:nvPr/>
        </p:nvGrpSpPr>
        <p:grpSpPr>
          <a:xfrm>
            <a:off x="8528290" y="870062"/>
            <a:ext cx="3242739" cy="2775532"/>
            <a:chOff x="5340852" y="1799843"/>
            <a:chExt cx="5246727" cy="4368319"/>
          </a:xfrm>
        </p:grpSpPr>
        <p:pic>
          <p:nvPicPr>
            <p:cNvPr id="31" name="Espace réservé du contenu 5">
              <a:extLst>
                <a:ext uri="{FF2B5EF4-FFF2-40B4-BE49-F238E27FC236}">
                  <a16:creationId xmlns:a16="http://schemas.microsoft.com/office/drawing/2014/main" id="{97C570AD-7B3C-4ECB-86C8-CF3516516C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30" t="-5799" r="-1619" b="1"/>
            <a:stretch/>
          </p:blipFill>
          <p:spPr>
            <a:xfrm>
              <a:off x="5340852" y="1799843"/>
              <a:ext cx="5246727" cy="436831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2" name="Ellipse 8">
              <a:extLst>
                <a:ext uri="{FF2B5EF4-FFF2-40B4-BE49-F238E27FC236}">
                  <a16:creationId xmlns:a16="http://schemas.microsoft.com/office/drawing/2014/main" id="{05C05723-0EB8-4B1E-927B-7ACF63A83E87}"/>
                </a:ext>
              </a:extLst>
            </p:cNvPr>
            <p:cNvSpPr/>
            <p:nvPr/>
          </p:nvSpPr>
          <p:spPr>
            <a:xfrm>
              <a:off x="7335767" y="2949939"/>
              <a:ext cx="480060" cy="46482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Roboto" panose="02000000000000000000" pitchFamily="2" charset="0"/>
              </a:endParaRPr>
            </a:p>
          </p:txBody>
        </p:sp>
        <p:sp>
          <p:nvSpPr>
            <p:cNvPr id="33" name="Ellipse 9">
              <a:extLst>
                <a:ext uri="{FF2B5EF4-FFF2-40B4-BE49-F238E27FC236}">
                  <a16:creationId xmlns:a16="http://schemas.microsoft.com/office/drawing/2014/main" id="{A4AB93E8-EAEF-4B58-9F91-FAFA377C1893}"/>
                </a:ext>
              </a:extLst>
            </p:cNvPr>
            <p:cNvSpPr/>
            <p:nvPr/>
          </p:nvSpPr>
          <p:spPr>
            <a:xfrm>
              <a:off x="8321982" y="3493745"/>
              <a:ext cx="644144" cy="603588"/>
            </a:xfrm>
            <a:prstGeom prst="ellipse">
              <a:avLst/>
            </a:prstGeom>
            <a:noFill/>
            <a:ln w="38100">
              <a:solidFill>
                <a:srgbClr val="8000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Roboto" panose="02000000000000000000" pitchFamily="2" charset="0"/>
              </a:endParaRPr>
            </a:p>
          </p:txBody>
        </p:sp>
        <p:sp>
          <p:nvSpPr>
            <p:cNvPr id="34" name="Ellipse 10">
              <a:extLst>
                <a:ext uri="{FF2B5EF4-FFF2-40B4-BE49-F238E27FC236}">
                  <a16:creationId xmlns:a16="http://schemas.microsoft.com/office/drawing/2014/main" id="{4DC772BE-5EC1-4050-949C-D52A60FCE4FD}"/>
                </a:ext>
              </a:extLst>
            </p:cNvPr>
            <p:cNvSpPr/>
            <p:nvPr/>
          </p:nvSpPr>
          <p:spPr>
            <a:xfrm>
              <a:off x="6063474" y="3085272"/>
              <a:ext cx="747715" cy="710267"/>
            </a:xfrm>
            <a:prstGeom prst="ellipse">
              <a:avLst/>
            </a:prstGeom>
            <a:noFill/>
            <a:ln w="38100">
              <a:solidFill>
                <a:srgbClr val="009A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Roboto" panose="02000000000000000000" pitchFamily="2" charset="0"/>
              </a:endParaRPr>
            </a:p>
          </p:txBody>
        </p:sp>
        <p:cxnSp>
          <p:nvCxnSpPr>
            <p:cNvPr id="35" name="Connecteur droit 11">
              <a:extLst>
                <a:ext uri="{FF2B5EF4-FFF2-40B4-BE49-F238E27FC236}">
                  <a16:creationId xmlns:a16="http://schemas.microsoft.com/office/drawing/2014/main" id="{43953F43-75DA-407E-924D-2BDBF58EE5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88429" y="3171679"/>
              <a:ext cx="1156544" cy="275066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12">
              <a:extLst>
                <a:ext uri="{FF2B5EF4-FFF2-40B4-BE49-F238E27FC236}">
                  <a16:creationId xmlns:a16="http://schemas.microsoft.com/office/drawing/2014/main" id="{5CC626B9-1B19-4F94-9F18-5455C1FC4ED3}"/>
                </a:ext>
              </a:extLst>
            </p:cNvPr>
            <p:cNvCxnSpPr>
              <a:cxnSpLocks/>
            </p:cNvCxnSpPr>
            <p:nvPr/>
          </p:nvCxnSpPr>
          <p:spPr>
            <a:xfrm>
              <a:off x="7555570" y="3175768"/>
              <a:ext cx="1088485" cy="60119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Forme libre 13">
              <a:extLst>
                <a:ext uri="{FF2B5EF4-FFF2-40B4-BE49-F238E27FC236}">
                  <a16:creationId xmlns:a16="http://schemas.microsoft.com/office/drawing/2014/main" id="{637FD98E-09E5-4C8B-885D-6B9D07F5A1AD}"/>
                </a:ext>
              </a:extLst>
            </p:cNvPr>
            <p:cNvSpPr/>
            <p:nvPr/>
          </p:nvSpPr>
          <p:spPr>
            <a:xfrm>
              <a:off x="7054677" y="3283167"/>
              <a:ext cx="899639" cy="344320"/>
            </a:xfrm>
            <a:custGeom>
              <a:avLst/>
              <a:gdLst>
                <a:gd name="connsiteX0" fmla="*/ 116840 w 202403"/>
                <a:gd name="connsiteY0" fmla="*/ 421640 h 421640"/>
                <a:gd name="connsiteX1" fmla="*/ 198120 w 202403"/>
                <a:gd name="connsiteY1" fmla="*/ 177800 h 421640"/>
                <a:gd name="connsiteX2" fmla="*/ 0 w 202403"/>
                <a:gd name="connsiteY2" fmla="*/ 0 h 421640"/>
                <a:gd name="connsiteX0" fmla="*/ 116840 w 188335"/>
                <a:gd name="connsiteY0" fmla="*/ 421640 h 421640"/>
                <a:gd name="connsiteX1" fmla="*/ 182880 w 188335"/>
                <a:gd name="connsiteY1" fmla="*/ 142240 h 421640"/>
                <a:gd name="connsiteX2" fmla="*/ 0 w 188335"/>
                <a:gd name="connsiteY2" fmla="*/ 0 h 421640"/>
                <a:gd name="connsiteX0" fmla="*/ 116840 w 186485"/>
                <a:gd name="connsiteY0" fmla="*/ 421640 h 421640"/>
                <a:gd name="connsiteX1" fmla="*/ 182880 w 186485"/>
                <a:gd name="connsiteY1" fmla="*/ 142240 h 421640"/>
                <a:gd name="connsiteX2" fmla="*/ 0 w 186485"/>
                <a:gd name="connsiteY2" fmla="*/ 0 h 421640"/>
                <a:gd name="connsiteX0" fmla="*/ 116840 w 177286"/>
                <a:gd name="connsiteY0" fmla="*/ 421640 h 421640"/>
                <a:gd name="connsiteX1" fmla="*/ 172720 w 177286"/>
                <a:gd name="connsiteY1" fmla="*/ 162560 h 421640"/>
                <a:gd name="connsiteX2" fmla="*/ 0 w 177286"/>
                <a:gd name="connsiteY2" fmla="*/ 0 h 421640"/>
                <a:gd name="connsiteX0" fmla="*/ 116840 w 175338"/>
                <a:gd name="connsiteY0" fmla="*/ 421640 h 421640"/>
                <a:gd name="connsiteX1" fmla="*/ 172720 w 175338"/>
                <a:gd name="connsiteY1" fmla="*/ 162560 h 421640"/>
                <a:gd name="connsiteX2" fmla="*/ 0 w 175338"/>
                <a:gd name="connsiteY2" fmla="*/ 0 h 421640"/>
                <a:gd name="connsiteX0" fmla="*/ 116840 w 151366"/>
                <a:gd name="connsiteY0" fmla="*/ 421640 h 421640"/>
                <a:gd name="connsiteX1" fmla="*/ 140960 w 151366"/>
                <a:gd name="connsiteY1" fmla="*/ 179705 h 421640"/>
                <a:gd name="connsiteX2" fmla="*/ 0 w 151366"/>
                <a:gd name="connsiteY2" fmla="*/ 0 h 421640"/>
                <a:gd name="connsiteX0" fmla="*/ 116840 w 149982"/>
                <a:gd name="connsiteY0" fmla="*/ 421640 h 421640"/>
                <a:gd name="connsiteX1" fmla="*/ 140960 w 149982"/>
                <a:gd name="connsiteY1" fmla="*/ 179705 h 421640"/>
                <a:gd name="connsiteX2" fmla="*/ 0 w 149982"/>
                <a:gd name="connsiteY2" fmla="*/ 0 h 421640"/>
                <a:gd name="connsiteX0" fmla="*/ 0 w 90990"/>
                <a:gd name="connsiteY0" fmla="*/ 504767 h 504767"/>
                <a:gd name="connsiteX1" fmla="*/ 24120 w 90990"/>
                <a:gd name="connsiteY1" fmla="*/ 262832 h 504767"/>
                <a:gd name="connsiteX2" fmla="*/ 58144 w 90990"/>
                <a:gd name="connsiteY2" fmla="*/ 0 h 504767"/>
                <a:gd name="connsiteX0" fmla="*/ 0 w 804922"/>
                <a:gd name="connsiteY0" fmla="*/ 10861 h 359629"/>
                <a:gd name="connsiteX1" fmla="*/ 738052 w 804922"/>
                <a:gd name="connsiteY1" fmla="*/ 358374 h 359629"/>
                <a:gd name="connsiteX2" fmla="*/ 772076 w 804922"/>
                <a:gd name="connsiteY2" fmla="*/ 95542 h 359629"/>
                <a:gd name="connsiteX0" fmla="*/ 0 w 804922"/>
                <a:gd name="connsiteY0" fmla="*/ 0 h 350240"/>
                <a:gd name="connsiteX1" fmla="*/ 738052 w 804922"/>
                <a:gd name="connsiteY1" fmla="*/ 347513 h 350240"/>
                <a:gd name="connsiteX2" fmla="*/ 772076 w 804922"/>
                <a:gd name="connsiteY2" fmla="*/ 84681 h 350240"/>
                <a:gd name="connsiteX0" fmla="*/ 0 w 772076"/>
                <a:gd name="connsiteY0" fmla="*/ 0 h 350240"/>
                <a:gd name="connsiteX1" fmla="*/ 738052 w 772076"/>
                <a:gd name="connsiteY1" fmla="*/ 347513 h 350240"/>
                <a:gd name="connsiteX2" fmla="*/ 772076 w 772076"/>
                <a:gd name="connsiteY2" fmla="*/ 84681 h 350240"/>
                <a:gd name="connsiteX0" fmla="*/ 0 w 842069"/>
                <a:gd name="connsiteY0" fmla="*/ 0 h 350240"/>
                <a:gd name="connsiteX1" fmla="*/ 738052 w 842069"/>
                <a:gd name="connsiteY1" fmla="*/ 347513 h 350240"/>
                <a:gd name="connsiteX2" fmla="*/ 842069 w 842069"/>
                <a:gd name="connsiteY2" fmla="*/ 160251 h 350240"/>
                <a:gd name="connsiteX0" fmla="*/ 0 w 842069"/>
                <a:gd name="connsiteY0" fmla="*/ 0 h 320432"/>
                <a:gd name="connsiteX1" fmla="*/ 430082 w 842069"/>
                <a:gd name="connsiteY1" fmla="*/ 317285 h 320432"/>
                <a:gd name="connsiteX2" fmla="*/ 842069 w 842069"/>
                <a:gd name="connsiteY2" fmla="*/ 160251 h 320432"/>
                <a:gd name="connsiteX0" fmla="*/ 0 w 842069"/>
                <a:gd name="connsiteY0" fmla="*/ 0 h 320432"/>
                <a:gd name="connsiteX1" fmla="*/ 430082 w 842069"/>
                <a:gd name="connsiteY1" fmla="*/ 317285 h 320432"/>
                <a:gd name="connsiteX2" fmla="*/ 842069 w 842069"/>
                <a:gd name="connsiteY2" fmla="*/ 160251 h 320432"/>
                <a:gd name="connsiteX0" fmla="*/ 0 w 842069"/>
                <a:gd name="connsiteY0" fmla="*/ 0 h 317358"/>
                <a:gd name="connsiteX1" fmla="*/ 430082 w 842069"/>
                <a:gd name="connsiteY1" fmla="*/ 317285 h 317358"/>
                <a:gd name="connsiteX2" fmla="*/ 842069 w 842069"/>
                <a:gd name="connsiteY2" fmla="*/ 160251 h 317358"/>
                <a:gd name="connsiteX0" fmla="*/ 0 w 842069"/>
                <a:gd name="connsiteY0" fmla="*/ 0 h 263915"/>
                <a:gd name="connsiteX1" fmla="*/ 415966 w 842069"/>
                <a:gd name="connsiteY1" fmla="*/ 244895 h 263915"/>
                <a:gd name="connsiteX2" fmla="*/ 842069 w 842069"/>
                <a:gd name="connsiteY2" fmla="*/ 160251 h 263915"/>
                <a:gd name="connsiteX0" fmla="*/ 0 w 842069"/>
                <a:gd name="connsiteY0" fmla="*/ 0 h 267602"/>
                <a:gd name="connsiteX1" fmla="*/ 415966 w 842069"/>
                <a:gd name="connsiteY1" fmla="*/ 244895 h 267602"/>
                <a:gd name="connsiteX2" fmla="*/ 842069 w 842069"/>
                <a:gd name="connsiteY2" fmla="*/ 160251 h 267602"/>
                <a:gd name="connsiteX0" fmla="*/ 0 w 842069"/>
                <a:gd name="connsiteY0" fmla="*/ 0 h 306964"/>
                <a:gd name="connsiteX1" fmla="*/ 400087 w 842069"/>
                <a:gd name="connsiteY1" fmla="*/ 302045 h 306964"/>
                <a:gd name="connsiteX2" fmla="*/ 842069 w 842069"/>
                <a:gd name="connsiteY2" fmla="*/ 160251 h 306964"/>
                <a:gd name="connsiteX0" fmla="*/ 0 w 842069"/>
                <a:gd name="connsiteY0" fmla="*/ 0 h 306964"/>
                <a:gd name="connsiteX1" fmla="*/ 400087 w 842069"/>
                <a:gd name="connsiteY1" fmla="*/ 302045 h 306964"/>
                <a:gd name="connsiteX2" fmla="*/ 842069 w 842069"/>
                <a:gd name="connsiteY2" fmla="*/ 160251 h 306964"/>
                <a:gd name="connsiteX0" fmla="*/ 0 w 842069"/>
                <a:gd name="connsiteY0" fmla="*/ 0 h 318674"/>
                <a:gd name="connsiteX1" fmla="*/ 385971 w 842069"/>
                <a:gd name="connsiteY1" fmla="*/ 315380 h 318674"/>
                <a:gd name="connsiteX2" fmla="*/ 842069 w 842069"/>
                <a:gd name="connsiteY2" fmla="*/ 160251 h 318674"/>
                <a:gd name="connsiteX0" fmla="*/ 0 w 842069"/>
                <a:gd name="connsiteY0" fmla="*/ 0 h 160251"/>
                <a:gd name="connsiteX1" fmla="*/ 842069 w 842069"/>
                <a:gd name="connsiteY1" fmla="*/ 160251 h 160251"/>
                <a:gd name="connsiteX0" fmla="*/ 0 w 842069"/>
                <a:gd name="connsiteY0" fmla="*/ 0 h 183364"/>
                <a:gd name="connsiteX1" fmla="*/ 842069 w 842069"/>
                <a:gd name="connsiteY1" fmla="*/ 160251 h 183364"/>
                <a:gd name="connsiteX0" fmla="*/ 0 w 842069"/>
                <a:gd name="connsiteY0" fmla="*/ 0 h 328677"/>
                <a:gd name="connsiteX1" fmla="*/ 842069 w 842069"/>
                <a:gd name="connsiteY1" fmla="*/ 160251 h 328677"/>
                <a:gd name="connsiteX0" fmla="*/ 0 w 842069"/>
                <a:gd name="connsiteY0" fmla="*/ 0 h 359925"/>
                <a:gd name="connsiteX1" fmla="*/ 842069 w 842069"/>
                <a:gd name="connsiteY1" fmla="*/ 160251 h 359925"/>
                <a:gd name="connsiteX0" fmla="*/ 0 w 833247"/>
                <a:gd name="connsiteY0" fmla="*/ 0 h 344320"/>
                <a:gd name="connsiteX1" fmla="*/ 833247 w 833247"/>
                <a:gd name="connsiteY1" fmla="*/ 133581 h 34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3247" h="344320">
                  <a:moveTo>
                    <a:pt x="0" y="0"/>
                  </a:moveTo>
                  <a:cubicBezTo>
                    <a:pt x="128950" y="430607"/>
                    <a:pt x="672537" y="436399"/>
                    <a:pt x="833247" y="133581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Roboto" panose="02000000000000000000" pitchFamily="2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ZoneTexte 17">
                  <a:extLst>
                    <a:ext uri="{FF2B5EF4-FFF2-40B4-BE49-F238E27FC236}">
                      <a16:creationId xmlns:a16="http://schemas.microsoft.com/office/drawing/2014/main" id="{AFACA9CB-8084-4C50-ACA4-E6C95B73F483}"/>
                    </a:ext>
                  </a:extLst>
                </p:cNvPr>
                <p:cNvSpPr txBox="1"/>
                <p:nvPr/>
              </p:nvSpPr>
              <p:spPr>
                <a:xfrm>
                  <a:off x="7455057" y="3584169"/>
                  <a:ext cx="553484" cy="43596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0" smtClean="0">
                                <a:latin typeface="Cambria Math" panose="02040503050406030204" pitchFamily="18" charset="0"/>
                              </a:rPr>
                              <m:t>𝚽</m:t>
                            </m:r>
                          </m:e>
                          <m:sub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fr-FR" b="1" dirty="0">
                    <a:latin typeface="Roboto" panose="02000000000000000000" pitchFamily="2" charset="0"/>
                  </a:endParaRPr>
                </a:p>
              </p:txBody>
            </p:sp>
          </mc:Choice>
          <mc:Fallback xmlns="">
            <p:sp>
              <p:nvSpPr>
                <p:cNvPr id="38" name="ZoneTexte 17">
                  <a:extLst>
                    <a:ext uri="{FF2B5EF4-FFF2-40B4-BE49-F238E27FC236}">
                      <a16:creationId xmlns:a16="http://schemas.microsoft.com/office/drawing/2014/main" id="{AFACA9CB-8084-4C50-ACA4-E6C95B73F4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55057" y="3584169"/>
                  <a:ext cx="553484" cy="435960"/>
                </a:xfrm>
                <a:prstGeom prst="rect">
                  <a:avLst/>
                </a:prstGeom>
                <a:blipFill>
                  <a:blip r:embed="rId5"/>
                  <a:stretch>
                    <a:fillRect l="-14286" r="-3571" b="-1555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ZoneTexte 19">
              <a:extLst>
                <a:ext uri="{FF2B5EF4-FFF2-40B4-BE49-F238E27FC236}">
                  <a16:creationId xmlns:a16="http://schemas.microsoft.com/office/drawing/2014/main" id="{FC343CCD-542E-4657-8AF2-56B47F2A92E0}"/>
                </a:ext>
              </a:extLst>
            </p:cNvPr>
            <p:cNvSpPr txBox="1"/>
            <p:nvPr/>
          </p:nvSpPr>
          <p:spPr>
            <a:xfrm>
              <a:off x="5796857" y="3867777"/>
              <a:ext cx="2729035" cy="4844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>
                  <a:solidFill>
                    <a:srgbClr val="009A44"/>
                  </a:solidFill>
                  <a:latin typeface="Roboto" panose="02000000000000000000" pitchFamily="2" charset="0"/>
                </a:rPr>
                <a:t>Reduced cyclotron</a:t>
              </a:r>
              <a:endParaRPr lang="en-GB" sz="1400" b="1" dirty="0">
                <a:solidFill>
                  <a:srgbClr val="009A44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40" name="ZoneTexte 21">
              <a:extLst>
                <a:ext uri="{FF2B5EF4-FFF2-40B4-BE49-F238E27FC236}">
                  <a16:creationId xmlns:a16="http://schemas.microsoft.com/office/drawing/2014/main" id="{34B8AE2B-F41D-4B88-90BD-9629A01A875B}"/>
                </a:ext>
              </a:extLst>
            </p:cNvPr>
            <p:cNvSpPr txBox="1"/>
            <p:nvPr/>
          </p:nvSpPr>
          <p:spPr>
            <a:xfrm>
              <a:off x="8173114" y="4103070"/>
              <a:ext cx="1725294" cy="4844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880000"/>
                  </a:solidFill>
                  <a:latin typeface="Roboto" panose="02000000000000000000" pitchFamily="2" charset="0"/>
                </a:rPr>
                <a:t>Magnetron</a:t>
              </a:r>
              <a:endParaRPr lang="en-GB" sz="1600" b="1" dirty="0">
                <a:solidFill>
                  <a:srgbClr val="880000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41" name="ZoneTexte 22">
              <a:extLst>
                <a:ext uri="{FF2B5EF4-FFF2-40B4-BE49-F238E27FC236}">
                  <a16:creationId xmlns:a16="http://schemas.microsoft.com/office/drawing/2014/main" id="{955C318F-7176-4D28-B5B2-8FE4499975D7}"/>
                </a:ext>
              </a:extLst>
            </p:cNvPr>
            <p:cNvSpPr txBox="1"/>
            <p:nvPr/>
          </p:nvSpPr>
          <p:spPr>
            <a:xfrm>
              <a:off x="7263410" y="2559890"/>
              <a:ext cx="1167660" cy="4844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err="1">
                  <a:latin typeface="Roboto" panose="02000000000000000000" pitchFamily="2" charset="0"/>
                </a:rPr>
                <a:t>Center</a:t>
              </a:r>
              <a:endParaRPr lang="en-GB" sz="1600" b="1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A9FE55E-81E6-4308-A9FA-76689738ED94}"/>
              </a:ext>
            </a:extLst>
          </p:cNvPr>
          <p:cNvGrpSpPr/>
          <p:nvPr/>
        </p:nvGrpSpPr>
        <p:grpSpPr>
          <a:xfrm>
            <a:off x="6179394" y="2085205"/>
            <a:ext cx="2348896" cy="1038359"/>
            <a:chOff x="6179394" y="2085205"/>
            <a:chExt cx="2348896" cy="10383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F1AAD59A-E15F-4809-86A7-6621CE799672}"/>
                    </a:ext>
                  </a:extLst>
                </p:cNvPr>
                <p:cNvSpPr/>
                <p:nvPr/>
              </p:nvSpPr>
              <p:spPr>
                <a:xfrm>
                  <a:off x="6179394" y="2085205"/>
                  <a:ext cx="2005806" cy="338554"/>
                </a:xfrm>
                <a:prstGeom prst="rect">
                  <a:avLst/>
                </a:prstGeom>
                <a:ln w="25400">
                  <a:solidFill>
                    <a:schemeClr val="tx1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b="1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1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𝝓</m:t>
                          </m:r>
                        </m:e>
                        <m:sub>
                          <m:r>
                            <a:rPr lang="fi-FI" sz="1600" b="1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sz="1600" b="1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600" b="1" i="1" kern="0" smtClean="0">
                              <a:solidFill>
                                <a:srgbClr val="88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1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fi-FI" sz="1600" b="1" i="1" kern="0">
                              <a:solidFill>
                                <a:srgbClr val="88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fr-FR" sz="1600" b="1" i="1" kern="0" smtClean="0">
                              <a:solidFill>
                                <a:srgbClr val="88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𝑪</m:t>
                          </m:r>
                        </m:sub>
                      </m:sSub>
                      <m:r>
                        <a:rPr lang="fr-FR" sz="16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  <m:sSub>
                        <m:sSubPr>
                          <m:ctrlPr>
                            <a:rPr lang="fr-FR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fr-FR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𝒂𝒄𝒄</m:t>
                          </m:r>
                        </m:sub>
                      </m:sSub>
                    </m:oMath>
                  </a14:m>
                  <a:r>
                    <a:rPr lang="fr-FR" sz="1600" b="1" i="1" kern="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- </a:t>
                  </a:r>
                  <a14:m>
                    <m:oMath xmlns:m="http://schemas.openxmlformats.org/officeDocument/2006/math">
                      <m:r>
                        <a:rPr lang="fr-FR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fr-FR" sz="16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</m:oMath>
                  </a14:m>
                  <a:r>
                    <a:rPr lang="fr-FR" sz="1600" b="1" i="1" kern="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n</a:t>
                  </a: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F1AAD59A-E15F-4809-86A7-6621CE79967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9394" y="2085205"/>
                  <a:ext cx="2005806" cy="33855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Connector: Curved 43">
              <a:extLst>
                <a:ext uri="{FF2B5EF4-FFF2-40B4-BE49-F238E27FC236}">
                  <a16:creationId xmlns:a16="http://schemas.microsoft.com/office/drawing/2014/main" id="{CC6D7BA9-4B11-4226-889A-A136F5F46EAE}"/>
                </a:ext>
              </a:extLst>
            </p:cNvPr>
            <p:cNvCxnSpPr>
              <a:cxnSpLocks/>
              <a:stCxn id="31" idx="1"/>
              <a:endCxn id="29" idx="3"/>
            </p:cNvCxnSpPr>
            <p:nvPr/>
          </p:nvCxnSpPr>
          <p:spPr>
            <a:xfrm rot="10800000">
              <a:off x="8185200" y="2254482"/>
              <a:ext cx="343090" cy="3346"/>
            </a:xfrm>
            <a:prstGeom prst="curvedConnector3">
              <a:avLst>
                <a:gd name="adj1" fmla="val 50000"/>
              </a:avLst>
            </a:prstGeom>
            <a:ln w="63500">
              <a:solidFill>
                <a:srgbClr val="009A4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or: Curved 47">
              <a:extLst>
                <a:ext uri="{FF2B5EF4-FFF2-40B4-BE49-F238E27FC236}">
                  <a16:creationId xmlns:a16="http://schemas.microsoft.com/office/drawing/2014/main" id="{76E04022-2F63-40C0-AB70-E32F4FC18A05}"/>
                </a:ext>
              </a:extLst>
            </p:cNvPr>
            <p:cNvCxnSpPr>
              <a:cxnSpLocks/>
              <a:stCxn id="29" idx="2"/>
              <a:endCxn id="22" idx="0"/>
            </p:cNvCxnSpPr>
            <p:nvPr/>
          </p:nvCxnSpPr>
          <p:spPr>
            <a:xfrm rot="5400000">
              <a:off x="6369808" y="2311074"/>
              <a:ext cx="699804" cy="925175"/>
            </a:xfrm>
            <a:prstGeom prst="curvedConnector3">
              <a:avLst>
                <a:gd name="adj1" fmla="val 50000"/>
              </a:avLst>
            </a:prstGeom>
            <a:ln w="63500">
              <a:solidFill>
                <a:srgbClr val="009A4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B81711-E9A9-4533-9322-744794C081B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" t="8987" r="13706"/>
          <a:stretch/>
        </p:blipFill>
        <p:spPr>
          <a:xfrm>
            <a:off x="792820" y="971078"/>
            <a:ext cx="4366855" cy="248991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914B43B-3763-465A-AEEF-103FA10331E6}"/>
              </a:ext>
            </a:extLst>
          </p:cNvPr>
          <p:cNvCxnSpPr/>
          <p:nvPr/>
        </p:nvCxnSpPr>
        <p:spPr>
          <a:xfrm>
            <a:off x="2825496" y="1050518"/>
            <a:ext cx="0" cy="210797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401B854-676F-4B15-9BB2-96C7B96A340F}"/>
                  </a:ext>
                </a:extLst>
              </p:cNvPr>
              <p:cNvSpPr txBox="1"/>
              <p:nvPr/>
            </p:nvSpPr>
            <p:spPr>
              <a:xfrm>
                <a:off x="2810316" y="1075810"/>
                <a:ext cx="4076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𝝊</m:t>
                          </m:r>
                        </m:e>
                        <m:sub>
                          <m:r>
                            <a:rPr lang="fr-FR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</m:oMath>
                  </m:oMathPara>
                </a14:m>
                <a:endParaRPr lang="en-GB" sz="1400" b="1" dirty="0">
                  <a:solidFill>
                    <a:schemeClr val="accent1"/>
                  </a:solidFill>
                  <a:latin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401B854-676F-4B15-9BB2-96C7B96A34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0316" y="1075810"/>
                <a:ext cx="407651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5" name="Image 24">
            <a:extLst>
              <a:ext uri="{FF2B5EF4-FFF2-40B4-BE49-F238E27FC236}">
                <a16:creationId xmlns:a16="http://schemas.microsoft.com/office/drawing/2014/main" id="{FD382D08-05FE-4DD1-B5FF-596CEEF2F46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98"/>
          <a:stretch/>
        </p:blipFill>
        <p:spPr>
          <a:xfrm>
            <a:off x="7605933" y="4501390"/>
            <a:ext cx="3485703" cy="1806058"/>
          </a:xfrm>
          <a:prstGeom prst="rect">
            <a:avLst/>
          </a:prstGeom>
        </p:spPr>
      </p:pic>
      <p:pic>
        <p:nvPicPr>
          <p:cNvPr id="57" name="Image 25">
            <a:extLst>
              <a:ext uri="{FF2B5EF4-FFF2-40B4-BE49-F238E27FC236}">
                <a16:creationId xmlns:a16="http://schemas.microsoft.com/office/drawing/2014/main" id="{59868AA1-BDE2-403E-B0A9-0BBFEF81D53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69069" y="4501390"/>
            <a:ext cx="3536864" cy="1806058"/>
          </a:xfrm>
          <a:prstGeom prst="rect">
            <a:avLst/>
          </a:prstGeom>
        </p:spPr>
      </p:pic>
      <p:pic>
        <p:nvPicPr>
          <p:cNvPr id="58" name="Image 26">
            <a:extLst>
              <a:ext uri="{FF2B5EF4-FFF2-40B4-BE49-F238E27FC236}">
                <a16:creationId xmlns:a16="http://schemas.microsoft.com/office/drawing/2014/main" id="{40F824E7-AD91-4709-8D1E-9E6E716AB73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1522"/>
          <a:stretch/>
        </p:blipFill>
        <p:spPr>
          <a:xfrm>
            <a:off x="445485" y="4501390"/>
            <a:ext cx="3623584" cy="18008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9" name="ZoneTexte 27">
                <a:extLst>
                  <a:ext uri="{FF2B5EF4-FFF2-40B4-BE49-F238E27FC236}">
                    <a16:creationId xmlns:a16="http://schemas.microsoft.com/office/drawing/2014/main" id="{A742F427-7EDF-4B65-BFEA-9F123601F8ED}"/>
                  </a:ext>
                </a:extLst>
              </p:cNvPr>
              <p:cNvSpPr txBox="1"/>
              <p:nvPr/>
            </p:nvSpPr>
            <p:spPr>
              <a:xfrm>
                <a:off x="3018292" y="5190436"/>
                <a:ext cx="756489" cy="4089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24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39</m:t>
                          </m:r>
                        </m:sup>
                        <m:e>
                          <m:sSup>
                            <m:sSup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sPre>
                    </m:oMath>
                  </m:oMathPara>
                </a14:m>
                <a:endParaRPr lang="fr-FR" sz="2400" dirty="0">
                  <a:latin typeface="Bahnschrift" panose="020B0502040204020203" pitchFamily="34" charset="0"/>
                </a:endParaRPr>
              </a:p>
            </p:txBody>
          </p:sp>
        </mc:Choice>
        <mc:Fallback xmlns="">
          <p:sp>
            <p:nvSpPr>
              <p:cNvPr id="59" name="ZoneTexte 27">
                <a:extLst>
                  <a:ext uri="{FF2B5EF4-FFF2-40B4-BE49-F238E27FC236}">
                    <a16:creationId xmlns:a16="http://schemas.microsoft.com/office/drawing/2014/main" id="{A742F427-7EDF-4B65-BFEA-9F123601F8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8292" y="5190436"/>
                <a:ext cx="756489" cy="40895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ZoneTexte 28">
                <a:extLst>
                  <a:ext uri="{FF2B5EF4-FFF2-40B4-BE49-F238E27FC236}">
                    <a16:creationId xmlns:a16="http://schemas.microsoft.com/office/drawing/2014/main" id="{76C9F37E-A65E-4E93-9115-15DE40E30DF7}"/>
                  </a:ext>
                </a:extLst>
              </p:cNvPr>
              <p:cNvSpPr txBox="1"/>
              <p:nvPr/>
            </p:nvSpPr>
            <p:spPr>
              <a:xfrm>
                <a:off x="8235838" y="5192422"/>
                <a:ext cx="756489" cy="4089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24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39</m:t>
                          </m:r>
                        </m:sup>
                        <m:e>
                          <m:sSup>
                            <m:sSup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sPre>
                    </m:oMath>
                  </m:oMathPara>
                </a14:m>
                <a:endParaRPr lang="fr-FR" sz="2400" dirty="0">
                  <a:latin typeface="Bahnschrift" panose="020B0502040204020203" pitchFamily="34" charset="0"/>
                </a:endParaRPr>
              </a:p>
            </p:txBody>
          </p:sp>
        </mc:Choice>
        <mc:Fallback xmlns="">
          <p:sp>
            <p:nvSpPr>
              <p:cNvPr id="60" name="ZoneTexte 28">
                <a:extLst>
                  <a:ext uri="{FF2B5EF4-FFF2-40B4-BE49-F238E27FC236}">
                    <a16:creationId xmlns:a16="http://schemas.microsoft.com/office/drawing/2014/main" id="{76C9F37E-A65E-4E93-9115-15DE40E30D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5838" y="5192422"/>
                <a:ext cx="756489" cy="40895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ZoneTexte 29">
                <a:extLst>
                  <a:ext uri="{FF2B5EF4-FFF2-40B4-BE49-F238E27FC236}">
                    <a16:creationId xmlns:a16="http://schemas.microsoft.com/office/drawing/2014/main" id="{65E3FB67-4634-488C-BAB4-98F73744C989}"/>
                  </a:ext>
                </a:extLst>
              </p:cNvPr>
              <p:cNvSpPr txBox="1"/>
              <p:nvPr/>
            </p:nvSpPr>
            <p:spPr>
              <a:xfrm>
                <a:off x="6411728" y="5192422"/>
                <a:ext cx="762901" cy="4062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24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41</m:t>
                          </m:r>
                        </m:sup>
                        <m:e>
                          <m:sSup>
                            <m:sSup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sPre>
                    </m:oMath>
                  </m:oMathPara>
                </a14:m>
                <a:endParaRPr lang="fr-FR" sz="2400" dirty="0">
                  <a:latin typeface="Bahnschrift" panose="020B0502040204020203" pitchFamily="34" charset="0"/>
                </a:endParaRPr>
              </a:p>
            </p:txBody>
          </p:sp>
        </mc:Choice>
        <mc:Fallback xmlns="">
          <p:sp>
            <p:nvSpPr>
              <p:cNvPr id="61" name="ZoneTexte 29">
                <a:extLst>
                  <a:ext uri="{FF2B5EF4-FFF2-40B4-BE49-F238E27FC236}">
                    <a16:creationId xmlns:a16="http://schemas.microsoft.com/office/drawing/2014/main" id="{65E3FB67-4634-488C-BAB4-98F73744C9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1728" y="5192422"/>
                <a:ext cx="762901" cy="40626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2" name="Google Shape;533;p39">
            <a:extLst>
              <a:ext uri="{FF2B5EF4-FFF2-40B4-BE49-F238E27FC236}">
                <a16:creationId xmlns:a16="http://schemas.microsoft.com/office/drawing/2014/main" id="{A13B5540-A5A6-46C8-83D8-E184E6191528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l="9522" t="9299" r="9156" b="11082"/>
          <a:stretch/>
        </p:blipFill>
        <p:spPr>
          <a:xfrm>
            <a:off x="11117525" y="5190436"/>
            <a:ext cx="666175" cy="488951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3DB3907B-D468-4AD8-AFE9-BE0E0843F97C}"/>
                  </a:ext>
                </a:extLst>
              </p:cNvPr>
              <p:cNvSpPr/>
              <p:nvPr/>
            </p:nvSpPr>
            <p:spPr>
              <a:xfrm>
                <a:off x="514905" y="3602890"/>
                <a:ext cx="4471874" cy="840423"/>
              </a:xfrm>
              <a:prstGeom prst="rect">
                <a:avLst/>
              </a:prstGeom>
              <a:ln w="25400">
                <a:solidFill>
                  <a:schemeClr val="tx1">
                    <a:alpha val="96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sPre>
                            <m:sPre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41</m:t>
                              </m:r>
                            </m:sup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sPre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000" b="1" i="1" dirty="0" smtClean="0">
                              <a:solidFill>
                                <a:srgbClr val="87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000" b="1" i="1" dirty="0">
                                  <a:solidFill>
                                    <a:srgbClr val="87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1" i="1" dirty="0">
                                  <a:solidFill>
                                    <a:srgbClr val="87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𝝂</m:t>
                              </m:r>
                            </m:e>
                            <m:sub>
                              <m:r>
                                <a:rPr lang="fr-FR" sz="2000" b="1" i="1" dirty="0">
                                  <a:solidFill>
                                    <a:srgbClr val="870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  <m:r>
                            <a:rPr lang="fr-FR" sz="2000" b="1" i="1" dirty="0">
                              <a:solidFill>
                                <a:srgbClr val="87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Pre>
                            <m:sPrePr>
                              <m:ctrlPr>
                                <a:rPr lang="fr-FR" sz="2000" b="1" i="1" smtClean="0">
                                  <a:solidFill>
                                    <a:srgbClr val="88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fr-FR" sz="2000" b="1" i="1">
                                  <a:solidFill>
                                    <a:srgbClr val="880000"/>
                                  </a:solidFill>
                                  <a:latin typeface="Cambria Math" panose="02040503050406030204" pitchFamily="18" charset="0"/>
                                </a:rPr>
                                <m:t>𝟑𝟗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fr-FR" sz="2000" b="1" i="1">
                                      <a:solidFill>
                                        <a:srgbClr val="88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000" b="1" i="1">
                                      <a:solidFill>
                                        <a:srgbClr val="88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e>
                                <m:sup>
                                  <m:r>
                                    <a:rPr lang="fr-FR" sz="2000" b="1" i="1">
                                      <a:solidFill>
                                        <a:srgbClr val="88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sPre>
                          <m:r>
                            <a:rPr lang="fr-FR" sz="2000" b="1" i="1">
                              <a:solidFill>
                                <a:srgbClr val="87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fr-FR" sz="2000" b="1" i="1" dirty="0">
                                  <a:solidFill>
                                    <a:srgbClr val="87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1" i="1" dirty="0">
                                  <a:solidFill>
                                    <a:srgbClr val="87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𝝂</m:t>
                              </m:r>
                            </m:e>
                            <m:sub>
                              <m:r>
                                <a:rPr lang="fr-FR" sz="2000" b="1" i="1" dirty="0">
                                  <a:solidFill>
                                    <a:srgbClr val="870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  <m:r>
                            <a:rPr lang="fr-FR" sz="2000" b="1" i="1" dirty="0">
                              <a:solidFill>
                                <a:srgbClr val="87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Pre>
                            <m:sPrePr>
                              <m:ctrlPr>
                                <a:rPr lang="fr-FR" sz="2000" b="1" i="1" smtClean="0">
                                  <a:solidFill>
                                    <a:srgbClr val="88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fr-FR" sz="2000" b="1" i="1">
                                  <a:solidFill>
                                    <a:srgbClr val="880000"/>
                                  </a:solidFill>
                                  <a:latin typeface="Cambria Math" panose="02040503050406030204" pitchFamily="18" charset="0"/>
                                </a:rPr>
                                <m:t>𝟒𝟏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fr-FR" sz="2000" b="1" i="1">
                                      <a:solidFill>
                                        <a:srgbClr val="88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000" b="1" i="1">
                                      <a:solidFill>
                                        <a:srgbClr val="88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e>
                                <m:sup>
                                  <m:r>
                                    <a:rPr lang="fr-FR" sz="2000" b="1" i="1">
                                      <a:solidFill>
                                        <a:srgbClr val="88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sPre>
                          <m:r>
                            <m:rPr>
                              <m:nor/>
                            </m:rPr>
                            <a:rPr lang="fr-FR" sz="2000" dirty="0" smtClean="0">
                              <a:latin typeface="Bahnschrift" panose="020B0502040204020203" pitchFamily="34" charset="0"/>
                            </a:rPr>
                            <m:t> </m:t>
                          </m:r>
                          <m:r>
                            <a:rPr lang="fr-FR" sz="2000" b="1" i="1">
                              <a:solidFill>
                                <a:srgbClr val="87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sPre>
                                <m:sPrePr>
                                  <m:ctrlP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39</m:t>
                                  </m:r>
                                </m:sup>
                                <m:e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</m:sPre>
                            </m:sub>
                          </m:s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fr-FR" sz="2000" dirty="0">
                  <a:latin typeface="Bahnschrift" panose="020B0502040204020203" pitchFamily="34" charset="0"/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3DB3907B-D468-4AD8-AFE9-BE0E0843F9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05" y="3602890"/>
                <a:ext cx="4471874" cy="84042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25400">
                <a:solidFill>
                  <a:schemeClr val="tx1">
                    <a:alpha val="96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ZoneTexte 20">
            <a:extLst>
              <a:ext uri="{FF2B5EF4-FFF2-40B4-BE49-F238E27FC236}">
                <a16:creationId xmlns:a16="http://schemas.microsoft.com/office/drawing/2014/main" id="{B9B550EE-204D-43CB-A9C9-BC6040B54092}"/>
              </a:ext>
            </a:extLst>
          </p:cNvPr>
          <p:cNvSpPr txBox="1"/>
          <p:nvPr/>
        </p:nvSpPr>
        <p:spPr>
          <a:xfrm>
            <a:off x="0" y="6214596"/>
            <a:ext cx="3078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latin typeface="Roboto" panose="02000000000000000000" pitchFamily="2" charset="0"/>
              </a:rPr>
              <a:t>M. </a:t>
            </a:r>
            <a:r>
              <a:rPr lang="fr-FR" sz="1400" i="1" dirty="0" err="1">
                <a:latin typeface="Roboto" panose="02000000000000000000" pitchFamily="2" charset="0"/>
              </a:rPr>
              <a:t>Flayol</a:t>
            </a:r>
            <a:r>
              <a:rPr lang="fr-FR" sz="1400" i="1" dirty="0">
                <a:latin typeface="Roboto" panose="02000000000000000000" pitchFamily="2" charset="0"/>
              </a:rPr>
              <a:t>, PhD </a:t>
            </a:r>
            <a:r>
              <a:rPr lang="fr-FR" sz="1400" i="1" dirty="0" err="1">
                <a:latin typeface="Roboto" panose="02000000000000000000" pitchFamily="2" charset="0"/>
              </a:rPr>
              <a:t>Thesis</a:t>
            </a:r>
            <a:r>
              <a:rPr lang="fr-FR" sz="1400" i="1" dirty="0">
                <a:latin typeface="Roboto" panose="02000000000000000000" pitchFamily="2" charset="0"/>
              </a:rPr>
              <a:t> (2024)</a:t>
            </a:r>
          </a:p>
        </p:txBody>
      </p:sp>
      <p:cxnSp>
        <p:nvCxnSpPr>
          <p:cNvPr id="51" name="Connector: Curved 50">
            <a:extLst>
              <a:ext uri="{FF2B5EF4-FFF2-40B4-BE49-F238E27FC236}">
                <a16:creationId xmlns:a16="http://schemas.microsoft.com/office/drawing/2014/main" id="{74C67C3B-517F-4D13-B612-B4A695CF628A}"/>
              </a:ext>
            </a:extLst>
          </p:cNvPr>
          <p:cNvCxnSpPr>
            <a:cxnSpLocks/>
            <a:stCxn id="22" idx="2"/>
          </p:cNvCxnSpPr>
          <p:nvPr/>
        </p:nvCxnSpPr>
        <p:spPr>
          <a:xfrm rot="5400000">
            <a:off x="5417061" y="3298309"/>
            <a:ext cx="403934" cy="1276188"/>
          </a:xfrm>
          <a:prstGeom prst="curvedConnector2">
            <a:avLst/>
          </a:prstGeom>
          <a:ln w="63500">
            <a:solidFill>
              <a:srgbClr val="009A4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717F3F25-62EE-42F2-85A2-6D6F876111A9}"/>
              </a:ext>
            </a:extLst>
          </p:cNvPr>
          <p:cNvCxnSpPr>
            <a:cxnSpLocks/>
            <a:stCxn id="22" idx="2"/>
          </p:cNvCxnSpPr>
          <p:nvPr/>
        </p:nvCxnSpPr>
        <p:spPr>
          <a:xfrm rot="5400000">
            <a:off x="5537875" y="3177495"/>
            <a:ext cx="162307" cy="1276189"/>
          </a:xfrm>
          <a:prstGeom prst="curvedConnector2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2910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e 51"/>
          <p:cNvGrpSpPr/>
          <p:nvPr/>
        </p:nvGrpSpPr>
        <p:grpSpPr>
          <a:xfrm>
            <a:off x="44575" y="863219"/>
            <a:ext cx="3904142" cy="3219343"/>
            <a:chOff x="4527091" y="1561140"/>
            <a:chExt cx="3601852" cy="2970076"/>
          </a:xfrm>
        </p:grpSpPr>
        <p:pic>
          <p:nvPicPr>
            <p:cNvPr id="48" name="Image 4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27062" y="1827750"/>
              <a:ext cx="2801911" cy="2703466"/>
            </a:xfrm>
            <a:prstGeom prst="rect">
              <a:avLst/>
            </a:prstGeom>
          </p:spPr>
        </p:pic>
        <p:sp>
          <p:nvSpPr>
            <p:cNvPr id="49" name="Titre 1"/>
            <p:cNvSpPr txBox="1">
              <a:spLocks/>
            </p:cNvSpPr>
            <p:nvPr/>
          </p:nvSpPr>
          <p:spPr>
            <a:xfrm>
              <a:off x="4527091" y="1561140"/>
              <a:ext cx="3601852" cy="38447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1800" b="1">
                  <a:latin typeface="Roboto" panose="02000000000000000000" pitchFamily="2" charset="0"/>
                </a:rPr>
                <a:t>Ideal magnetron star template</a:t>
              </a:r>
              <a:endParaRPr lang="en-GB" sz="1800" b="1" dirty="0">
                <a:latin typeface="Roboto" panose="02000000000000000000" pitchFamily="2" charset="0"/>
              </a:endParaRPr>
            </a:p>
          </p:txBody>
        </p:sp>
      </p:grpSp>
      <p:pic>
        <p:nvPicPr>
          <p:cNvPr id="37" name="Image 10">
            <a:extLst>
              <a:ext uri="{FF2B5EF4-FFF2-40B4-BE49-F238E27FC236}">
                <a16:creationId xmlns:a16="http://schemas.microsoft.com/office/drawing/2014/main" id="{1B7FD719-6A71-40D8-B4C1-1C471C257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278" y="4780251"/>
            <a:ext cx="5062530" cy="711871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C6D9F225-279B-4DC1-A679-9F0CC150FDE4}"/>
              </a:ext>
            </a:extLst>
          </p:cNvPr>
          <p:cNvSpPr txBox="1">
            <a:spLocks/>
          </p:cNvSpPr>
          <p:nvPr/>
        </p:nvSpPr>
        <p:spPr>
          <a:xfrm>
            <a:off x="4577675" y="911527"/>
            <a:ext cx="3036650" cy="3684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>
                <a:latin typeface="Roboto" panose="02000000000000000000" pitchFamily="2" charset="0"/>
              </a:rPr>
              <a:t>Optimized extraction</a:t>
            </a:r>
            <a:endParaRPr lang="en-GB" sz="1800" b="1" dirty="0">
              <a:latin typeface="Roboto" panose="02000000000000000000" pitchFamily="2" charset="0"/>
            </a:endParaRPr>
          </a:p>
        </p:txBody>
      </p:sp>
      <p:grpSp>
        <p:nvGrpSpPr>
          <p:cNvPr id="20" name="Groupe 42">
            <a:extLst>
              <a:ext uri="{FF2B5EF4-FFF2-40B4-BE49-F238E27FC236}">
                <a16:creationId xmlns:a16="http://schemas.microsoft.com/office/drawing/2014/main" id="{6A692524-C9AE-4EE7-A037-372B7F53B9DF}"/>
              </a:ext>
            </a:extLst>
          </p:cNvPr>
          <p:cNvGrpSpPr/>
          <p:nvPr/>
        </p:nvGrpSpPr>
        <p:grpSpPr>
          <a:xfrm>
            <a:off x="3767426" y="1368342"/>
            <a:ext cx="4657148" cy="2320831"/>
            <a:chOff x="7125441" y="4342503"/>
            <a:chExt cx="4844074" cy="2241330"/>
          </a:xfrm>
        </p:grpSpPr>
        <p:pic>
          <p:nvPicPr>
            <p:cNvPr id="21" name="Image 31">
              <a:extLst>
                <a:ext uri="{FF2B5EF4-FFF2-40B4-BE49-F238E27FC236}">
                  <a16:creationId xmlns:a16="http://schemas.microsoft.com/office/drawing/2014/main" id="{2FC3F439-7CCB-423D-BAEA-A16E74243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76"/>
            <a:stretch/>
          </p:blipFill>
          <p:spPr>
            <a:xfrm>
              <a:off x="7125441" y="4408409"/>
              <a:ext cx="4844074" cy="2168297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774652-5ACE-42F9-928F-1E81DCB312CF}"/>
                </a:ext>
              </a:extLst>
            </p:cNvPr>
            <p:cNvSpPr/>
            <p:nvPr/>
          </p:nvSpPr>
          <p:spPr>
            <a:xfrm>
              <a:off x="7125441" y="4342503"/>
              <a:ext cx="4844074" cy="2241330"/>
            </a:xfrm>
            <a:prstGeom prst="rect">
              <a:avLst/>
            </a:prstGeom>
            <a:noFill/>
            <a:ln w="28575">
              <a:solidFill>
                <a:srgbClr val="009A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649DBF9-694B-409F-8B1F-2450C3D1E860}"/>
              </a:ext>
            </a:extLst>
          </p:cNvPr>
          <p:cNvGrpSpPr/>
          <p:nvPr/>
        </p:nvGrpSpPr>
        <p:grpSpPr>
          <a:xfrm>
            <a:off x="8692476" y="863219"/>
            <a:ext cx="3383925" cy="3130966"/>
            <a:chOff x="8752102" y="3325063"/>
            <a:chExt cx="3383925" cy="3130966"/>
          </a:xfrm>
        </p:grpSpPr>
        <p:pic>
          <p:nvPicPr>
            <p:cNvPr id="26" name="Image 8">
              <a:extLst>
                <a:ext uri="{FF2B5EF4-FFF2-40B4-BE49-F238E27FC236}">
                  <a16:creationId xmlns:a16="http://schemas.microsoft.com/office/drawing/2014/main" id="{67DF1DBA-51B9-4F04-854B-B5E9B9CC4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102" y="3367523"/>
              <a:ext cx="3363597" cy="3088506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0C89AD5-EABC-4C16-959C-E5D88871D289}"/>
                </a:ext>
              </a:extLst>
            </p:cNvPr>
            <p:cNvSpPr/>
            <p:nvPr/>
          </p:nvSpPr>
          <p:spPr>
            <a:xfrm>
              <a:off x="8761651" y="3325063"/>
              <a:ext cx="3374376" cy="3088506"/>
            </a:xfrm>
            <a:prstGeom prst="rect">
              <a:avLst/>
            </a:prstGeom>
            <a:noFill/>
            <a:ln w="28575">
              <a:solidFill>
                <a:srgbClr val="009A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Roboto" panose="02000000000000000000" pitchFamily="2" charset="0"/>
              </a:endParaRPr>
            </a:p>
          </p:txBody>
        </p:sp>
      </p:grpSp>
      <p:sp>
        <p:nvSpPr>
          <p:cNvPr id="28" name="Titre 1">
            <a:extLst>
              <a:ext uri="{FF2B5EF4-FFF2-40B4-BE49-F238E27FC236}">
                <a16:creationId xmlns:a16="http://schemas.microsoft.com/office/drawing/2014/main" id="{D6B9E15C-A55B-484A-A91F-25A9F2EDB82A}"/>
              </a:ext>
            </a:extLst>
          </p:cNvPr>
          <p:cNvSpPr txBox="1">
            <a:spLocks/>
          </p:cNvSpPr>
          <p:nvPr/>
        </p:nvSpPr>
        <p:spPr>
          <a:xfrm>
            <a:off x="8999333" y="482790"/>
            <a:ext cx="2749882" cy="33796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>
                <a:latin typeface="Roboto" panose="02000000000000000000" pitchFamily="2" charset="0"/>
              </a:rPr>
              <a:t>Position on the detector</a:t>
            </a:r>
            <a:endParaRPr lang="en-GB" sz="1800" b="1" dirty="0">
              <a:latin typeface="Roboto" panose="02000000000000000000" pitchFamily="2" charset="0"/>
            </a:endParaRPr>
          </a:p>
        </p:txBody>
      </p:sp>
      <p:pic>
        <p:nvPicPr>
          <p:cNvPr id="29" name="Image 9">
            <a:extLst>
              <a:ext uri="{FF2B5EF4-FFF2-40B4-BE49-F238E27FC236}">
                <a16:creationId xmlns:a16="http://schemas.microsoft.com/office/drawing/2014/main" id="{33605F10-1DC0-483D-B36C-8D7282D7DC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973"/>
          <a:stretch/>
        </p:blipFill>
        <p:spPr bwMode="auto">
          <a:xfrm>
            <a:off x="0" y="4440453"/>
            <a:ext cx="3878177" cy="1391468"/>
          </a:xfrm>
          <a:prstGeom prst="rect">
            <a:avLst/>
          </a:prstGeom>
          <a:ln>
            <a:noFill/>
          </a:ln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565438C-F06D-4581-A553-72E2703CF081}"/>
              </a:ext>
            </a:extLst>
          </p:cNvPr>
          <p:cNvCxnSpPr>
            <a:cxnSpLocks/>
          </p:cNvCxnSpPr>
          <p:nvPr/>
        </p:nvCxnSpPr>
        <p:spPr>
          <a:xfrm>
            <a:off x="1996647" y="4082562"/>
            <a:ext cx="1314243" cy="105712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age 42">
            <a:extLst>
              <a:ext uri="{FF2B5EF4-FFF2-40B4-BE49-F238E27FC236}">
                <a16:creationId xmlns:a16="http://schemas.microsoft.com/office/drawing/2014/main" id="{63C15C38-2B98-4C10-A3E3-46357C308D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rot="16199999">
            <a:off x="9419764" y="4340053"/>
            <a:ext cx="2139347" cy="1641432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FCE7195-241E-47FE-8D05-B78A7C0D8436}"/>
              </a:ext>
            </a:extLst>
          </p:cNvPr>
          <p:cNvCxnSpPr>
            <a:cxnSpLocks/>
            <a:stCxn id="22" idx="2"/>
            <a:endCxn id="37" idx="0"/>
          </p:cNvCxnSpPr>
          <p:nvPr/>
        </p:nvCxnSpPr>
        <p:spPr>
          <a:xfrm>
            <a:off x="6096000" y="3689173"/>
            <a:ext cx="689543" cy="109107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0">
            <a:extLst>
              <a:ext uri="{FF2B5EF4-FFF2-40B4-BE49-F238E27FC236}">
                <a16:creationId xmlns:a16="http://schemas.microsoft.com/office/drawing/2014/main" id="{912C2DDE-86BE-40FA-93FC-38578D8EF4EF}"/>
              </a:ext>
            </a:extLst>
          </p:cNvPr>
          <p:cNvSpPr txBox="1"/>
          <p:nvPr/>
        </p:nvSpPr>
        <p:spPr>
          <a:xfrm>
            <a:off x="0" y="6214596"/>
            <a:ext cx="3078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latin typeface="Roboto" panose="02000000000000000000" pitchFamily="2" charset="0"/>
              </a:rPr>
              <a:t>K. </a:t>
            </a:r>
            <a:r>
              <a:rPr lang="en-GB" sz="1400" i="1" dirty="0" err="1">
                <a:latin typeface="Roboto" panose="02000000000000000000" pitchFamily="2" charset="0"/>
              </a:rPr>
              <a:t>Ronxin</a:t>
            </a:r>
            <a:r>
              <a:rPr lang="en-GB" sz="1400" i="1" dirty="0">
                <a:latin typeface="Roboto" panose="02000000000000000000" pitchFamily="2" charset="0"/>
              </a:rPr>
              <a:t>, M1 Internship (2025)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2B48561-C56C-4D3A-B8FE-0DB0727828FC}"/>
              </a:ext>
            </a:extLst>
          </p:cNvPr>
          <p:cNvSpPr txBox="1"/>
          <p:nvPr/>
        </p:nvSpPr>
        <p:spPr bwMode="auto">
          <a:xfrm>
            <a:off x="0" y="-3644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800" dirty="0">
                <a:solidFill>
                  <a:srgbClr val="880000"/>
                </a:solidFill>
                <a:latin typeface="Bahnschrift" panose="020B0502040204020203" pitchFamily="34" charset="0"/>
                <a:ea typeface="CMU Sans Serif"/>
                <a:cs typeface="CMU Sans Serif"/>
              </a:rPr>
              <a:t>SIMULATIONS EXTRACTION PI-ICR</a:t>
            </a:r>
            <a:endParaRPr sz="1600" dirty="0">
              <a:latin typeface="Bahnschrift" panose="020B0502040204020203" pitchFamily="34" charset="0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05E8EB63-3A61-4468-8634-EE26DF0311C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387" b="-3907"/>
          <a:stretch/>
        </p:blipFill>
        <p:spPr>
          <a:xfrm>
            <a:off x="8852424" y="4048331"/>
            <a:ext cx="3078986" cy="2667132"/>
          </a:xfrm>
          <a:prstGeom prst="rect">
            <a:avLst/>
          </a:prstGeom>
        </p:spPr>
      </p:pic>
      <p:pic>
        <p:nvPicPr>
          <p:cNvPr id="33" name="Image 13">
            <a:extLst>
              <a:ext uri="{FF2B5EF4-FFF2-40B4-BE49-F238E27FC236}">
                <a16:creationId xmlns:a16="http://schemas.microsoft.com/office/drawing/2014/main" id="{539143A6-7FF0-4E21-8FCB-385357C9D81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0"/>
          <a:stretch/>
        </p:blipFill>
        <p:spPr>
          <a:xfrm>
            <a:off x="8751870" y="905679"/>
            <a:ext cx="3225453" cy="2999677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1FB33933-E79E-4F43-AE26-EBE4B30587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54" y="-152513"/>
            <a:ext cx="2028529" cy="1309430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0F246A55-8F5F-4936-93C7-0F197605438F}"/>
              </a:ext>
            </a:extLst>
          </p:cNvPr>
          <p:cNvSpPr txBox="1"/>
          <p:nvPr/>
        </p:nvSpPr>
        <p:spPr>
          <a:xfrm>
            <a:off x="-1" y="6584410"/>
            <a:ext cx="12192000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Pauline Ascher – RESANET Meeting – 3-7 </a:t>
            </a:r>
            <a:r>
              <a:rPr lang="fr-FR" sz="1200" dirty="0" err="1">
                <a:solidFill>
                  <a:schemeClr val="bg1"/>
                </a:solidFill>
                <a:latin typeface="Bahnschrift" panose="020B0502040204020203" pitchFamily="34" charset="0"/>
              </a:rPr>
              <a:t>November</a:t>
            </a:r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29860494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2036915-CD34-4E53-B4B0-4F6355BE7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31" y="1061327"/>
            <a:ext cx="5425910" cy="392464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E653BD1-6205-4C1B-A3EC-6A75E2BCF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0206" y="1203541"/>
            <a:ext cx="5976058" cy="378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42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3F58125-694D-41F1-8521-2D2053DEA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" t="19601" r="2570" b="20624"/>
          <a:stretch/>
        </p:blipFill>
        <p:spPr>
          <a:xfrm>
            <a:off x="3041849" y="848009"/>
            <a:ext cx="9036420" cy="4951342"/>
          </a:xfrm>
          <a:prstGeom prst="rect">
            <a:avLst/>
          </a:prstGeom>
        </p:spPr>
      </p:pic>
      <p:sp>
        <p:nvSpPr>
          <p:cNvPr id="7" name="Text Box 8">
            <a:extLst>
              <a:ext uri="{FF2B5EF4-FFF2-40B4-BE49-F238E27FC236}">
                <a16:creationId xmlns:a16="http://schemas.microsoft.com/office/drawing/2014/main" id="{0536CFC5-93E1-46E6-AD41-102525680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6089" y="2526866"/>
            <a:ext cx="167321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400" dirty="0">
                <a:solidFill>
                  <a:schemeClr val="bg1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LEBIT (MSU)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1A593CBB-1641-4F3A-B40A-B5BB3143F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1849" y="2500546"/>
            <a:ext cx="167321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400" dirty="0">
                <a:solidFill>
                  <a:schemeClr val="bg1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TITAN (TRIUMF)</a:t>
            </a: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BF54DDD3-F44F-477B-A1CF-EE08107B0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151" y="2781500"/>
            <a:ext cx="152064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400" dirty="0">
                <a:solidFill>
                  <a:schemeClr val="bg1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CPT (ANL)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DDB7569-35BA-41C3-ACA8-9A9DC5BE58F8}"/>
              </a:ext>
            </a:extLst>
          </p:cNvPr>
          <p:cNvSpPr txBox="1"/>
          <p:nvPr/>
        </p:nvSpPr>
        <p:spPr>
          <a:xfrm>
            <a:off x="0" y="33096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2060"/>
                </a:solidFill>
                <a:latin typeface="Bahnschrift" panose="020B0502040204020203" pitchFamily="34" charset="0"/>
              </a:rPr>
              <a:t>HIGH-PRECISION MS MARKET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E4C36D35-8083-47E3-9B45-1D68CDAA5971}"/>
              </a:ext>
            </a:extLst>
          </p:cNvPr>
          <p:cNvSpPr txBox="1"/>
          <p:nvPr/>
        </p:nvSpPr>
        <p:spPr>
          <a:xfrm>
            <a:off x="113730" y="1978580"/>
            <a:ext cx="2894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7 PTMS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worldwide</a:t>
            </a:r>
            <a:endParaRPr lang="fr-FR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61804E3-B66C-4B24-840B-51BB3FD6FF7D}"/>
              </a:ext>
            </a:extLst>
          </p:cNvPr>
          <p:cNvSpPr txBox="1"/>
          <p:nvPr/>
        </p:nvSpPr>
        <p:spPr>
          <a:xfrm>
            <a:off x="-1" y="6584410"/>
            <a:ext cx="12192000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Pauline Ascher – RESANET Meeting – 3-7 </a:t>
            </a:r>
            <a:r>
              <a:rPr lang="fr-FR" sz="1200" dirty="0" err="1">
                <a:solidFill>
                  <a:schemeClr val="bg1"/>
                </a:solidFill>
                <a:latin typeface="Bahnschrift" panose="020B0502040204020203" pitchFamily="34" charset="0"/>
              </a:rPr>
              <a:t>November</a:t>
            </a:r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 2025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9E86C7EA-B520-4BA3-8EB1-FBACC9C5BF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54" y="-152513"/>
            <a:ext cx="2028529" cy="1309430"/>
          </a:xfrm>
          <a:prstGeom prst="rect">
            <a:avLst/>
          </a:prstGeom>
        </p:spPr>
      </p:pic>
      <p:sp>
        <p:nvSpPr>
          <p:cNvPr id="31" name="Text Box 6">
            <a:extLst>
              <a:ext uri="{FF2B5EF4-FFF2-40B4-BE49-F238E27FC236}">
                <a16:creationId xmlns:a16="http://schemas.microsoft.com/office/drawing/2014/main" id="{F1EF8C10-E963-4E1C-A1F0-0AB617E81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7787" y="2900319"/>
            <a:ext cx="190122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400" dirty="0">
                <a:solidFill>
                  <a:schemeClr val="bg1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ISOLTRAP (CERN)</a:t>
            </a:r>
          </a:p>
        </p:txBody>
      </p:sp>
      <p:sp>
        <p:nvSpPr>
          <p:cNvPr id="32" name="Text Box 7">
            <a:extLst>
              <a:ext uri="{FF2B5EF4-FFF2-40B4-BE49-F238E27FC236}">
                <a16:creationId xmlns:a16="http://schemas.microsoft.com/office/drawing/2014/main" id="{381F8799-4E5D-4A6D-AE2E-8920EBB17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0297" y="2397602"/>
            <a:ext cx="154583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400" dirty="0">
                <a:solidFill>
                  <a:schemeClr val="bg1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SHIPTRAP (GSI)</a:t>
            </a:r>
          </a:p>
        </p:txBody>
      </p:sp>
      <p:sp>
        <p:nvSpPr>
          <p:cNvPr id="33" name="Text Box 10">
            <a:extLst>
              <a:ext uri="{FF2B5EF4-FFF2-40B4-BE49-F238E27FC236}">
                <a16:creationId xmlns:a16="http://schemas.microsoft.com/office/drawing/2014/main" id="{F251539A-459D-4F9B-BC8D-4A85B4BC4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2365" y="1953270"/>
            <a:ext cx="175033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400" dirty="0">
                <a:solidFill>
                  <a:schemeClr val="bg1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JYFLTRAP (IGISOL)</a:t>
            </a:r>
          </a:p>
        </p:txBody>
      </p:sp>
      <p:sp>
        <p:nvSpPr>
          <p:cNvPr id="34" name="Text Box 13">
            <a:extLst>
              <a:ext uri="{FF2B5EF4-FFF2-40B4-BE49-F238E27FC236}">
                <a16:creationId xmlns:a16="http://schemas.microsoft.com/office/drawing/2014/main" id="{4E4E5846-D413-49CD-BF84-5BDEDC821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804" y="2649800"/>
            <a:ext cx="175400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400" dirty="0">
                <a:solidFill>
                  <a:schemeClr val="bg1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TRIGATRAP (IKC)</a:t>
            </a:r>
          </a:p>
        </p:txBody>
      </p:sp>
    </p:spTree>
    <p:extLst>
      <p:ext uri="{BB962C8B-B14F-4D97-AF65-F5344CB8AC3E}">
        <p14:creationId xmlns:p14="http://schemas.microsoft.com/office/powerpoint/2010/main" val="19824303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FC0A575-FDF8-4681-BD77-5194AF4FE0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2" b="10086"/>
          <a:stretch/>
        </p:blipFill>
        <p:spPr>
          <a:xfrm>
            <a:off x="7023114" y="593882"/>
            <a:ext cx="4310540" cy="4858503"/>
          </a:xfrm>
          <a:prstGeom prst="rect">
            <a:avLst/>
          </a:prstGeom>
        </p:spPr>
      </p:pic>
      <p:sp>
        <p:nvSpPr>
          <p:cNvPr id="85" name="ZoneTexte 84">
            <a:extLst>
              <a:ext uri="{FF2B5EF4-FFF2-40B4-BE49-F238E27FC236}">
                <a16:creationId xmlns:a16="http://schemas.microsoft.com/office/drawing/2014/main" id="{CE67AF69-1FBE-49B4-A87F-4AA649B082E6}"/>
              </a:ext>
            </a:extLst>
          </p:cNvPr>
          <p:cNvSpPr txBox="1"/>
          <p:nvPr/>
        </p:nvSpPr>
        <p:spPr>
          <a:xfrm>
            <a:off x="0" y="-154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69</a:t>
            </a:r>
            <a:r>
              <a:rPr lang="fr-FR" sz="2800" dirty="0">
                <a:solidFill>
                  <a:srgbClr val="002060"/>
                </a:solidFill>
                <a:latin typeface="Bahnschrift" panose="020B0502040204020203" pitchFamily="34" charset="0"/>
              </a:rPr>
              <a:t>Co MASS EXCESS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951E8A9B-C190-489D-9FCE-228BB30B1E32}"/>
              </a:ext>
            </a:extLst>
          </p:cNvPr>
          <p:cNvSpPr txBox="1"/>
          <p:nvPr/>
        </p:nvSpPr>
        <p:spPr>
          <a:xfrm>
            <a:off x="7221247" y="5363906"/>
            <a:ext cx="1107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00863D"/>
                </a:solidFill>
                <a:latin typeface="Bahnschrift" panose="020B0502040204020203" pitchFamily="34" charset="0"/>
              </a:rPr>
              <a:t>Izzo</a:t>
            </a:r>
            <a:r>
              <a:rPr lang="fr-FR" sz="1400" b="1" dirty="0">
                <a:solidFill>
                  <a:srgbClr val="00863D"/>
                </a:solidFill>
                <a:latin typeface="Bahnschrift" panose="020B0502040204020203" pitchFamily="34" charset="0"/>
              </a:rPr>
              <a:t> </a:t>
            </a:r>
            <a:r>
              <a:rPr lang="fr-FR" sz="1400" b="1" i="1" dirty="0">
                <a:solidFill>
                  <a:srgbClr val="00863D"/>
                </a:solidFill>
                <a:latin typeface="Bahnschrift" panose="020B0502040204020203" pitchFamily="34" charset="0"/>
              </a:rPr>
              <a:t>et al.</a:t>
            </a:r>
          </a:p>
          <a:p>
            <a:pPr algn="ctr"/>
            <a:r>
              <a:rPr lang="fr-FR" sz="1400" b="1" dirty="0">
                <a:solidFill>
                  <a:srgbClr val="00863D"/>
                </a:solidFill>
                <a:latin typeface="Bahnschrift" panose="020B0502040204020203" pitchFamily="34" charset="0"/>
              </a:rPr>
              <a:t>2018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E2903E57-1898-4023-A831-926AD2F33A83}"/>
              </a:ext>
            </a:extLst>
          </p:cNvPr>
          <p:cNvSpPr txBox="1"/>
          <p:nvPr/>
        </p:nvSpPr>
        <p:spPr>
          <a:xfrm>
            <a:off x="7630488" y="813181"/>
            <a:ext cx="656066" cy="400110"/>
          </a:xfrm>
          <a:prstGeom prst="rect">
            <a:avLst/>
          </a:prstGeom>
          <a:solidFill>
            <a:schemeClr val="bg1"/>
          </a:solidFill>
          <a:ln>
            <a:solidFill>
              <a:srgbClr val="1D2B53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baseline="30000" dirty="0">
                <a:solidFill>
                  <a:srgbClr val="1D2B53"/>
                </a:solidFill>
                <a:latin typeface="Bahnschrift" panose="020B0502040204020203" pitchFamily="34" charset="0"/>
              </a:rPr>
              <a:t>69</a:t>
            </a:r>
            <a:r>
              <a:rPr lang="fr-FR" sz="2000" dirty="0">
                <a:solidFill>
                  <a:srgbClr val="1D2B53"/>
                </a:solidFill>
                <a:latin typeface="Bahnschrift" panose="020B0502040204020203" pitchFamily="34" charset="0"/>
              </a:rPr>
              <a:t>Co</a:t>
            </a:r>
            <a:endParaRPr lang="fr-FR" sz="1600" dirty="0">
              <a:solidFill>
                <a:srgbClr val="1D2B53"/>
              </a:solidFill>
              <a:latin typeface="Bahnschrift" panose="020B0502040204020203" pitchFamily="34" charset="0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7EC7314F-6DEF-4486-BB8F-20051CAEBD1B}"/>
              </a:ext>
            </a:extLst>
          </p:cNvPr>
          <p:cNvSpPr txBox="1"/>
          <p:nvPr/>
        </p:nvSpPr>
        <p:spPr>
          <a:xfrm>
            <a:off x="8737678" y="1321258"/>
            <a:ext cx="3713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1D2B53"/>
                </a:solidFill>
                <a:latin typeface="Bahnschrift" panose="020B0502040204020203" pitchFamily="34" charset="0"/>
              </a:rPr>
              <a:t>m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489D4DA-3158-4AEF-9D85-710429D2B1E2}"/>
              </a:ext>
            </a:extLst>
          </p:cNvPr>
          <p:cNvSpPr txBox="1"/>
          <p:nvPr/>
        </p:nvSpPr>
        <p:spPr>
          <a:xfrm>
            <a:off x="927471" y="5309659"/>
            <a:ext cx="4643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E* = 148.3(76) keV</a:t>
            </a:r>
          </a:p>
          <a:p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Precision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on E*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improved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by a factor &gt;10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527D350-8CC8-40F6-826E-E8DA59FC8E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27" y="978910"/>
            <a:ext cx="5316879" cy="378940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1AD4C6E3-4845-425C-A2C0-76C38E25AB29}"/>
              </a:ext>
            </a:extLst>
          </p:cNvPr>
          <p:cNvSpPr txBox="1"/>
          <p:nvPr/>
        </p:nvSpPr>
        <p:spPr>
          <a:xfrm>
            <a:off x="8187237" y="5363906"/>
            <a:ext cx="1220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FFC000"/>
                </a:solidFill>
                <a:latin typeface="Bahnschrift" panose="020B0502040204020203" pitchFamily="34" charset="0"/>
              </a:rPr>
              <a:t>Canete </a:t>
            </a:r>
            <a:r>
              <a:rPr lang="fr-FR" sz="1400" b="1" i="1" dirty="0">
                <a:solidFill>
                  <a:srgbClr val="FFC000"/>
                </a:solidFill>
                <a:latin typeface="Bahnschrift" panose="020B0502040204020203" pitchFamily="34" charset="0"/>
              </a:rPr>
              <a:t>et al.</a:t>
            </a:r>
          </a:p>
          <a:p>
            <a:pPr algn="ctr"/>
            <a:r>
              <a:rPr lang="fr-FR" sz="1400" b="1" dirty="0">
                <a:solidFill>
                  <a:srgbClr val="FFC000"/>
                </a:solidFill>
                <a:latin typeface="Bahnschrift" panose="020B0502040204020203" pitchFamily="34" charset="0"/>
              </a:rPr>
              <a:t>2020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9EA56F2-4627-4644-AA15-54682CB3132A}"/>
              </a:ext>
            </a:extLst>
          </p:cNvPr>
          <p:cNvSpPr txBox="1"/>
          <p:nvPr/>
        </p:nvSpPr>
        <p:spPr>
          <a:xfrm>
            <a:off x="9321224" y="5363338"/>
            <a:ext cx="945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Bahnschrift" panose="020B0502040204020203" pitchFamily="34" charset="0"/>
              </a:rPr>
              <a:t>AME2020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7781C35-37FA-45D8-902F-895D685EFF6E}"/>
              </a:ext>
            </a:extLst>
          </p:cNvPr>
          <p:cNvSpPr txBox="1"/>
          <p:nvPr/>
        </p:nvSpPr>
        <p:spPr>
          <a:xfrm>
            <a:off x="10177696" y="5340647"/>
            <a:ext cx="1211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  <a:latin typeface="Bahnschrift" panose="020B0502040204020203" pitchFamily="34" charset="0"/>
              </a:rPr>
              <a:t>This </a:t>
            </a:r>
            <a:r>
              <a:rPr lang="fr-FR" sz="1600" b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work</a:t>
            </a:r>
            <a:endParaRPr lang="fr-FR" sz="1600" b="1" dirty="0">
              <a:solidFill>
                <a:srgbClr val="FF0000"/>
              </a:solidFill>
              <a:latin typeface="Bahnschrift" panose="020B0502040204020203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9D82503-ED0D-4009-840B-1EB8D2A37979}"/>
              </a:ext>
            </a:extLst>
          </p:cNvPr>
          <p:cNvSpPr txBox="1"/>
          <p:nvPr/>
        </p:nvSpPr>
        <p:spPr>
          <a:xfrm rot="16200000">
            <a:off x="5477971" y="2739764"/>
            <a:ext cx="289293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800" baseline="30000" dirty="0">
                <a:latin typeface="Bahnschrift" panose="020B0502040204020203" pitchFamily="34" charset="0"/>
              </a:rPr>
              <a:t>ME - ME(AME20) (keV)</a:t>
            </a:r>
            <a:endParaRPr lang="fr-FR" sz="2000" dirty="0">
              <a:latin typeface="Bahnschrift" panose="020B0502040204020203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D5F0D5C-7761-48BD-A01C-9099E7BA5797}"/>
              </a:ext>
            </a:extLst>
          </p:cNvPr>
          <p:cNvSpPr txBox="1"/>
          <p:nvPr/>
        </p:nvSpPr>
        <p:spPr>
          <a:xfrm>
            <a:off x="10313420" y="978910"/>
            <a:ext cx="3713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1D2B53"/>
                </a:solidFill>
                <a:latin typeface="Bahnschrift" panose="020B0502040204020203" pitchFamily="34" charset="0"/>
              </a:rPr>
              <a:t>m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23D7DE5-8D8C-440B-AD92-1B2BB025F416}"/>
              </a:ext>
            </a:extLst>
          </p:cNvPr>
          <p:cNvSpPr txBox="1"/>
          <p:nvPr/>
        </p:nvSpPr>
        <p:spPr>
          <a:xfrm>
            <a:off x="9769720" y="1495203"/>
            <a:ext cx="3713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1D2B53"/>
                </a:solidFill>
                <a:latin typeface="Bahnschrift" panose="020B0502040204020203" pitchFamily="34" charset="0"/>
              </a:rPr>
              <a:t>m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75EE8B4-5C90-4F5B-9506-E7EAAAAA78FA}"/>
              </a:ext>
            </a:extLst>
          </p:cNvPr>
          <p:cNvSpPr txBox="1"/>
          <p:nvPr/>
        </p:nvSpPr>
        <p:spPr>
          <a:xfrm>
            <a:off x="10229774" y="2896900"/>
            <a:ext cx="7223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solidFill>
                  <a:srgbClr val="1D2B53"/>
                </a:solidFill>
                <a:latin typeface="Bahnschrift" panose="020B0502040204020203" pitchFamily="34" charset="0"/>
              </a:rPr>
              <a:t>g.s</a:t>
            </a:r>
            <a:r>
              <a:rPr lang="fr-FR" sz="1600" b="1" dirty="0">
                <a:solidFill>
                  <a:srgbClr val="1D2B53"/>
                </a:solidFill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FE6644D-15E2-4AD6-9533-174469D73FC0}"/>
              </a:ext>
            </a:extLst>
          </p:cNvPr>
          <p:cNvSpPr txBox="1"/>
          <p:nvPr/>
        </p:nvSpPr>
        <p:spPr>
          <a:xfrm>
            <a:off x="9743479" y="3603394"/>
            <a:ext cx="7223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solidFill>
                  <a:srgbClr val="1D2B53"/>
                </a:solidFill>
                <a:latin typeface="Bahnschrift" panose="020B0502040204020203" pitchFamily="34" charset="0"/>
              </a:rPr>
              <a:t>g.s</a:t>
            </a:r>
            <a:r>
              <a:rPr lang="fr-FR" sz="1600" b="1" dirty="0">
                <a:solidFill>
                  <a:srgbClr val="1D2B53"/>
                </a:solidFill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41368DD-8501-4A95-A351-F9D3B5B1B468}"/>
              </a:ext>
            </a:extLst>
          </p:cNvPr>
          <p:cNvSpPr txBox="1"/>
          <p:nvPr/>
        </p:nvSpPr>
        <p:spPr>
          <a:xfrm flipH="1">
            <a:off x="8737925" y="3598530"/>
            <a:ext cx="533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solidFill>
                  <a:srgbClr val="1D2B53"/>
                </a:solidFill>
                <a:latin typeface="Bahnschrift" panose="020B0502040204020203" pitchFamily="34" charset="0"/>
              </a:rPr>
              <a:t>g.s</a:t>
            </a:r>
            <a:r>
              <a:rPr lang="fr-FR" sz="1600" b="1" dirty="0">
                <a:solidFill>
                  <a:srgbClr val="1D2B53"/>
                </a:solidFill>
                <a:latin typeface="Bahnschrift" panose="020B0502040204020203" pitchFamily="34" charset="0"/>
              </a:rPr>
              <a:t>.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E5900A90-46DE-4C08-BDBA-12BA40016E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54" y="-152513"/>
            <a:ext cx="2028529" cy="1309430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70A60839-C936-43B7-A9EC-0A1BA62749B2}"/>
              </a:ext>
            </a:extLst>
          </p:cNvPr>
          <p:cNvSpPr txBox="1"/>
          <p:nvPr/>
        </p:nvSpPr>
        <p:spPr>
          <a:xfrm>
            <a:off x="-1" y="6584410"/>
            <a:ext cx="12192000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Pauline Ascher – RESANET Meeting – 3-7 </a:t>
            </a:r>
            <a:r>
              <a:rPr lang="fr-FR" sz="1200" dirty="0" err="1">
                <a:solidFill>
                  <a:schemeClr val="bg1"/>
                </a:solidFill>
                <a:latin typeface="Bahnschrift" panose="020B0502040204020203" pitchFamily="34" charset="0"/>
              </a:rPr>
              <a:t>November</a:t>
            </a:r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28722138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DB55FAF-2988-425F-A9C6-DD286954E7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8" b="10270"/>
          <a:stretch/>
        </p:blipFill>
        <p:spPr>
          <a:xfrm>
            <a:off x="533501" y="1038047"/>
            <a:ext cx="3037316" cy="4643024"/>
          </a:xfrm>
          <a:prstGeom prst="rect">
            <a:avLst/>
          </a:prstGeom>
        </p:spPr>
      </p:pic>
      <p:sp>
        <p:nvSpPr>
          <p:cNvPr id="85" name="ZoneTexte 84">
            <a:extLst>
              <a:ext uri="{FF2B5EF4-FFF2-40B4-BE49-F238E27FC236}">
                <a16:creationId xmlns:a16="http://schemas.microsoft.com/office/drawing/2014/main" id="{CE67AF69-1FBE-49B4-A87F-4AA649B082E6}"/>
              </a:ext>
            </a:extLst>
          </p:cNvPr>
          <p:cNvSpPr txBox="1"/>
          <p:nvPr/>
        </p:nvSpPr>
        <p:spPr>
          <a:xfrm>
            <a:off x="0" y="-154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68</a:t>
            </a:r>
            <a:r>
              <a:rPr lang="fr-FR" sz="2800" dirty="0">
                <a:solidFill>
                  <a:srgbClr val="002060"/>
                </a:solidFill>
                <a:latin typeface="Bahnschrift" panose="020B0502040204020203" pitchFamily="34" charset="0"/>
              </a:rPr>
              <a:t>Co AND </a:t>
            </a:r>
            <a:r>
              <a:rPr lang="fr-FR" sz="2800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70</a:t>
            </a:r>
            <a:r>
              <a:rPr lang="fr-FR" sz="2800" dirty="0">
                <a:solidFill>
                  <a:srgbClr val="002060"/>
                </a:solidFill>
                <a:latin typeface="Bahnschrift" panose="020B0502040204020203" pitchFamily="34" charset="0"/>
              </a:rPr>
              <a:t>Co MASS EXCESSES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E43B560B-2FFD-4F39-921C-DBE82529B7A1}"/>
              </a:ext>
            </a:extLst>
          </p:cNvPr>
          <p:cNvSpPr txBox="1"/>
          <p:nvPr/>
        </p:nvSpPr>
        <p:spPr>
          <a:xfrm>
            <a:off x="7911462" y="5593945"/>
            <a:ext cx="3820515" cy="369332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 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CLARIFIED SCENARIO !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292DFE0-59DF-4529-97FE-6FFA7B0DB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8249" y="1087771"/>
            <a:ext cx="5137058" cy="430733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8CE178A-045E-4FEC-BC02-13D6F393A9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9" b="10359"/>
          <a:stretch/>
        </p:blipFill>
        <p:spPr>
          <a:xfrm>
            <a:off x="3770975" y="1009346"/>
            <a:ext cx="3178118" cy="478190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D0B0373-D38A-46F1-8094-A058822F6362}"/>
              </a:ext>
            </a:extLst>
          </p:cNvPr>
          <p:cNvSpPr txBox="1"/>
          <p:nvPr/>
        </p:nvSpPr>
        <p:spPr>
          <a:xfrm>
            <a:off x="573851" y="5750304"/>
            <a:ext cx="1107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00863D"/>
                </a:solidFill>
                <a:latin typeface="Bahnschrift" panose="020B0502040204020203" pitchFamily="34" charset="0"/>
              </a:rPr>
              <a:t>Izzo</a:t>
            </a:r>
            <a:r>
              <a:rPr lang="fr-FR" sz="1400" b="1" dirty="0">
                <a:solidFill>
                  <a:srgbClr val="00863D"/>
                </a:solidFill>
                <a:latin typeface="Bahnschrift" panose="020B0502040204020203" pitchFamily="34" charset="0"/>
              </a:rPr>
              <a:t> et al.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84CE0C3-BAE2-4B81-8E79-5741ACB32956}"/>
              </a:ext>
            </a:extLst>
          </p:cNvPr>
          <p:cNvSpPr txBox="1"/>
          <p:nvPr/>
        </p:nvSpPr>
        <p:spPr>
          <a:xfrm>
            <a:off x="3797978" y="5749540"/>
            <a:ext cx="13958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FFC000"/>
                </a:solidFill>
                <a:latin typeface="Bahnschrift" panose="020B0502040204020203" pitchFamily="34" charset="0"/>
              </a:rPr>
              <a:t>Canete et al.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71A1C60-9FD8-4825-B87A-ED22AA93252D}"/>
              </a:ext>
            </a:extLst>
          </p:cNvPr>
          <p:cNvSpPr txBox="1"/>
          <p:nvPr/>
        </p:nvSpPr>
        <p:spPr>
          <a:xfrm>
            <a:off x="1620648" y="5750304"/>
            <a:ext cx="1211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Bahnschrift" panose="020B0502040204020203" pitchFamily="34" charset="0"/>
              </a:rPr>
              <a:t>AME2020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6FFFC10-3D73-4D23-9120-D07704F318DE}"/>
              </a:ext>
            </a:extLst>
          </p:cNvPr>
          <p:cNvSpPr txBox="1"/>
          <p:nvPr/>
        </p:nvSpPr>
        <p:spPr>
          <a:xfrm>
            <a:off x="6015982" y="5749540"/>
            <a:ext cx="1211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  <a:latin typeface="Bahnschrift" panose="020B0502040204020203" pitchFamily="34" charset="0"/>
              </a:rPr>
              <a:t>This </a:t>
            </a:r>
            <a:r>
              <a:rPr lang="fr-FR" sz="1400" b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work</a:t>
            </a:r>
            <a:endParaRPr lang="fr-FR" sz="1400" b="1" dirty="0">
              <a:solidFill>
                <a:srgbClr val="FF0000"/>
              </a:solidFill>
              <a:latin typeface="Bahnschrift" panose="020B0502040204020203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B489D5E-7429-4DA4-B8FE-5DA5B68A6AB2}"/>
              </a:ext>
            </a:extLst>
          </p:cNvPr>
          <p:cNvSpPr txBox="1"/>
          <p:nvPr/>
        </p:nvSpPr>
        <p:spPr>
          <a:xfrm>
            <a:off x="4918663" y="5745209"/>
            <a:ext cx="1211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Bahnschrift" panose="020B0502040204020203" pitchFamily="34" charset="0"/>
              </a:rPr>
              <a:t>AME2020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2B74424-A9B7-4DF7-83F4-D5DB75480266}"/>
              </a:ext>
            </a:extLst>
          </p:cNvPr>
          <p:cNvSpPr txBox="1"/>
          <p:nvPr/>
        </p:nvSpPr>
        <p:spPr>
          <a:xfrm>
            <a:off x="2699464" y="5749922"/>
            <a:ext cx="1211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  <a:latin typeface="Bahnschrift" panose="020B0502040204020203" pitchFamily="34" charset="0"/>
              </a:rPr>
              <a:t>This </a:t>
            </a:r>
            <a:r>
              <a:rPr lang="fr-FR" sz="1400" b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work</a:t>
            </a:r>
            <a:endParaRPr lang="fr-FR" sz="1400" b="1" dirty="0">
              <a:solidFill>
                <a:srgbClr val="FF0000"/>
              </a:solidFill>
              <a:latin typeface="Bahnschrift" panose="020B0502040204020203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E337C4B-62C3-4399-A6F5-43130F8FB21F}"/>
              </a:ext>
            </a:extLst>
          </p:cNvPr>
          <p:cNvSpPr txBox="1"/>
          <p:nvPr/>
        </p:nvSpPr>
        <p:spPr>
          <a:xfrm>
            <a:off x="5040062" y="3216761"/>
            <a:ext cx="3713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1D2B53"/>
                </a:solidFill>
                <a:latin typeface="Bahnschrift" panose="020B0502040204020203" pitchFamily="34" charset="0"/>
              </a:rPr>
              <a:t>m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CB3E3EC-102F-4684-9104-5A942AE3CD1A}"/>
              </a:ext>
            </a:extLst>
          </p:cNvPr>
          <p:cNvSpPr txBox="1"/>
          <p:nvPr/>
        </p:nvSpPr>
        <p:spPr>
          <a:xfrm>
            <a:off x="1794172" y="3187492"/>
            <a:ext cx="3713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1D2B53"/>
                </a:solidFill>
                <a:latin typeface="Bahnschrift" panose="020B0502040204020203" pitchFamily="34" charset="0"/>
              </a:rPr>
              <a:t>m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0287881-F66C-4F5A-AC5C-253CAC716991}"/>
              </a:ext>
            </a:extLst>
          </p:cNvPr>
          <p:cNvSpPr txBox="1"/>
          <p:nvPr/>
        </p:nvSpPr>
        <p:spPr>
          <a:xfrm flipH="1">
            <a:off x="1705007" y="5056085"/>
            <a:ext cx="533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solidFill>
                  <a:srgbClr val="1D2B53"/>
                </a:solidFill>
                <a:latin typeface="Bahnschrift" panose="020B0502040204020203" pitchFamily="34" charset="0"/>
              </a:rPr>
              <a:t>g.s</a:t>
            </a:r>
            <a:r>
              <a:rPr lang="fr-FR" sz="1600" b="1" dirty="0">
                <a:solidFill>
                  <a:srgbClr val="1D2B53"/>
                </a:solidFill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B4D16CA-710B-4DE2-B659-FF79DDD23581}"/>
              </a:ext>
            </a:extLst>
          </p:cNvPr>
          <p:cNvSpPr txBox="1"/>
          <p:nvPr/>
        </p:nvSpPr>
        <p:spPr>
          <a:xfrm flipH="1">
            <a:off x="2748483" y="5342517"/>
            <a:ext cx="533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solidFill>
                  <a:srgbClr val="1D2B53"/>
                </a:solidFill>
                <a:latin typeface="Bahnschrift" panose="020B0502040204020203" pitchFamily="34" charset="0"/>
              </a:rPr>
              <a:t>g.s</a:t>
            </a:r>
            <a:r>
              <a:rPr lang="fr-FR" sz="1600" b="1" dirty="0">
                <a:solidFill>
                  <a:srgbClr val="1D2B53"/>
                </a:solidFill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ACFB5F3-626D-45FC-ABA8-25C7354144A9}"/>
              </a:ext>
            </a:extLst>
          </p:cNvPr>
          <p:cNvSpPr txBox="1"/>
          <p:nvPr/>
        </p:nvSpPr>
        <p:spPr>
          <a:xfrm flipH="1">
            <a:off x="4826124" y="5083741"/>
            <a:ext cx="533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solidFill>
                  <a:srgbClr val="1D2B53"/>
                </a:solidFill>
                <a:latin typeface="Bahnschrift" panose="020B0502040204020203" pitchFamily="34" charset="0"/>
              </a:rPr>
              <a:t>g.s</a:t>
            </a:r>
            <a:r>
              <a:rPr lang="fr-FR" sz="1600" b="1" dirty="0">
                <a:solidFill>
                  <a:srgbClr val="1D2B53"/>
                </a:solidFill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93035C1-4C3A-4FDC-9645-720DE8AFE62F}"/>
              </a:ext>
            </a:extLst>
          </p:cNvPr>
          <p:cNvSpPr txBox="1"/>
          <p:nvPr/>
        </p:nvSpPr>
        <p:spPr>
          <a:xfrm flipH="1">
            <a:off x="5967586" y="5025120"/>
            <a:ext cx="533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solidFill>
                  <a:srgbClr val="1D2B53"/>
                </a:solidFill>
                <a:latin typeface="Bahnschrift" panose="020B0502040204020203" pitchFamily="34" charset="0"/>
              </a:rPr>
              <a:t>g.s</a:t>
            </a:r>
            <a:r>
              <a:rPr lang="fr-FR" sz="1600" b="1" dirty="0">
                <a:solidFill>
                  <a:srgbClr val="1D2B53"/>
                </a:solidFill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5C0E69D-0A08-4616-92B5-808F0B17F41A}"/>
              </a:ext>
            </a:extLst>
          </p:cNvPr>
          <p:cNvSpPr txBox="1"/>
          <p:nvPr/>
        </p:nvSpPr>
        <p:spPr>
          <a:xfrm>
            <a:off x="6130114" y="2284044"/>
            <a:ext cx="3713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1D2B53"/>
                </a:solidFill>
                <a:latin typeface="Bahnschrift" panose="020B0502040204020203" pitchFamily="34" charset="0"/>
              </a:rPr>
              <a:t>m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48CCF1F-4A79-4216-970C-4ADBA3A92A49}"/>
              </a:ext>
            </a:extLst>
          </p:cNvPr>
          <p:cNvSpPr txBox="1"/>
          <p:nvPr/>
        </p:nvSpPr>
        <p:spPr>
          <a:xfrm flipH="1">
            <a:off x="2832099" y="4254322"/>
            <a:ext cx="533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1D2B53"/>
                </a:solidFill>
                <a:latin typeface="Bahnschrift" panose="020B0502040204020203" pitchFamily="34" charset="0"/>
              </a:rPr>
              <a:t>m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030B4B4-7210-4FBF-9E99-9461FC4F90A4}"/>
              </a:ext>
            </a:extLst>
          </p:cNvPr>
          <p:cNvSpPr txBox="1"/>
          <p:nvPr/>
        </p:nvSpPr>
        <p:spPr>
          <a:xfrm rot="16200000">
            <a:off x="-1148408" y="3033354"/>
            <a:ext cx="289293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800" baseline="30000" dirty="0">
                <a:latin typeface="Bahnschrift" panose="020B0502040204020203" pitchFamily="34" charset="0"/>
              </a:rPr>
              <a:t>ME - ME(AME20) (keV)</a:t>
            </a:r>
            <a:endParaRPr lang="fr-FR" sz="2000" dirty="0">
              <a:latin typeface="Bahnschrift" panose="020B0502040204020203" pitchFamily="34" charset="0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016369CB-6959-422E-BB54-1794202D8F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54" y="-152513"/>
            <a:ext cx="2028529" cy="130943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908E033A-28A5-4F21-9133-9FE59B035701}"/>
              </a:ext>
            </a:extLst>
          </p:cNvPr>
          <p:cNvSpPr txBox="1"/>
          <p:nvPr/>
        </p:nvSpPr>
        <p:spPr>
          <a:xfrm>
            <a:off x="-1" y="6584410"/>
            <a:ext cx="12192000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Pauline Ascher – RESANET Meeting – 3-7 </a:t>
            </a:r>
            <a:r>
              <a:rPr lang="fr-FR" sz="1200" dirty="0" err="1">
                <a:solidFill>
                  <a:schemeClr val="bg1"/>
                </a:solidFill>
                <a:latin typeface="Bahnschrift" panose="020B0502040204020203" pitchFamily="34" charset="0"/>
              </a:rPr>
              <a:t>November</a:t>
            </a:r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9985350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kstiruutu 4">
                <a:extLst>
                  <a:ext uri="{FF2B5EF4-FFF2-40B4-BE49-F238E27FC236}">
                    <a16:creationId xmlns:a16="http://schemas.microsoft.com/office/drawing/2014/main" id="{F1CD4E9F-FE41-43A4-9E4A-D5B71AFEB4FA}"/>
                  </a:ext>
                </a:extLst>
              </p:cNvPr>
              <p:cNvSpPr txBox="1"/>
              <p:nvPr/>
            </p:nvSpPr>
            <p:spPr>
              <a:xfrm>
                <a:off x="3678616" y="1601411"/>
                <a:ext cx="2712537" cy="1017010"/>
              </a:xfrm>
              <a:prstGeom prst="rect">
                <a:avLst/>
              </a:prstGeom>
              <a:noFill/>
              <a:ln w="38100" cap="flat" cmpd="sng" algn="ctr">
                <a:noFill/>
                <a:prstDash val="solid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txBody>
              <a:bodyPr wrap="none" rtlCol="0">
                <a:spAutoFit/>
              </a:bodyPr>
              <a:lstStyle/>
              <a:p>
                <a:pPr defTabSz="457223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933" i="1" kern="0" smtClean="0">
                              <a:solidFill>
                                <a:srgbClr val="1D2B53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fi-FI" sz="2933" i="1" kern="0">
                              <a:solidFill>
                                <a:srgbClr val="1D2B53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fr-FR" sz="2933" i="1" kern="0">
                              <a:solidFill>
                                <a:srgbClr val="1D2B53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𝑐</m:t>
                          </m:r>
                        </m:sub>
                      </m:sSub>
                      <m:r>
                        <a:rPr lang="en-US" sz="2933" i="1" kern="0">
                          <a:solidFill>
                            <a:srgbClr val="1D2B53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1D2B5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933" b="1" i="1" kern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933" b="1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</m:e>
                            <m:sub>
                              <m:r>
                                <a:rPr lang="fi-FI" sz="2933" b="1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  <m:r>
                            <a:rPr lang="en-US" sz="2933" i="1" kern="0">
                              <a:solidFill>
                                <a:srgbClr val="1D2B53"/>
                              </a:solidFill>
                              <a:latin typeface="Cambria Math"/>
                            </a:rPr>
                            <m:t>+ 2</m:t>
                          </m:r>
                          <m:r>
                            <a:rPr lang="en-US" sz="2933" i="1" kern="0">
                              <a:solidFill>
                                <a:srgbClr val="1D2B53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en-US" sz="2933" i="1" kern="0">
                              <a:solidFill>
                                <a:srgbClr val="1D2B53"/>
                              </a:solidFill>
                              <a:latin typeface="Cambria Math"/>
                              <a:ea typeface="Cambria Math"/>
                            </a:rPr>
                            <m:t>𝑛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1D2B53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en-US" sz="2933" i="1" kern="0">
                              <a:solidFill>
                                <a:srgbClr val="1D2B53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fi-FI" sz="2933" i="1" kern="0" smtClean="0">
                                  <a:solidFill>
                                    <a:srgbClr val="1D2B53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sz="2933" b="0" i="1" kern="0" smtClean="0">
                                  <a:solidFill>
                                    <a:srgbClr val="1D2B53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fr-FR" sz="2933" b="0" i="1" kern="0" smtClean="0">
                                  <a:solidFill>
                                    <a:srgbClr val="1D2B53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𝑎𝑐𝑐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933" kern="0" dirty="0">
                  <a:solidFill>
                    <a:srgbClr val="1D2B53"/>
                  </a:solidFill>
                  <a:latin typeface="Bahnschrift" panose="020B0502040204020203" pitchFamily="34" charset="0"/>
                </a:endParaRPr>
              </a:p>
            </p:txBody>
          </p:sp>
        </mc:Choice>
        <mc:Fallback xmlns="">
          <p:sp>
            <p:nvSpPr>
              <p:cNvPr id="34" name="Tekstiruutu 4">
                <a:extLst>
                  <a:ext uri="{FF2B5EF4-FFF2-40B4-BE49-F238E27FC236}">
                    <a16:creationId xmlns:a16="http://schemas.microsoft.com/office/drawing/2014/main" id="{F1CD4E9F-FE41-43A4-9E4A-D5B71AFEB4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616" y="1601411"/>
                <a:ext cx="2712537" cy="101701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38100" cap="flat" cmpd="sng" algn="ctr">
                <a:noFill/>
                <a:prstDash val="solid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e 27"/>
          <p:cNvGrpSpPr/>
          <p:nvPr/>
        </p:nvGrpSpPr>
        <p:grpSpPr>
          <a:xfrm>
            <a:off x="39887" y="3984088"/>
            <a:ext cx="12152113" cy="1547054"/>
            <a:chOff x="-41109" y="1803466"/>
            <a:chExt cx="18228169" cy="2320581"/>
          </a:xfrm>
        </p:grpSpPr>
        <p:grpSp>
          <p:nvGrpSpPr>
            <p:cNvPr id="79" name="Group 16"/>
            <p:cNvGrpSpPr/>
            <p:nvPr/>
          </p:nvGrpSpPr>
          <p:grpSpPr>
            <a:xfrm rot="-10800000">
              <a:off x="17108510" y="2283148"/>
              <a:ext cx="457201" cy="1178151"/>
              <a:chOff x="0" y="0"/>
              <a:chExt cx="1607870" cy="5594855"/>
            </a:xfrm>
          </p:grpSpPr>
          <p:sp>
            <p:nvSpPr>
              <p:cNvPr id="80" name="Freeform 17"/>
              <p:cNvSpPr/>
              <p:nvPr/>
            </p:nvSpPr>
            <p:spPr>
              <a:xfrm>
                <a:off x="0" y="0"/>
                <a:ext cx="1607870" cy="5594855"/>
              </a:xfrm>
              <a:custGeom>
                <a:avLst/>
                <a:gdLst/>
                <a:ahLst/>
                <a:cxnLst/>
                <a:rect l="l" t="t" r="r" b="b"/>
                <a:pathLst>
                  <a:path w="1607870" h="5594855">
                    <a:moveTo>
                      <a:pt x="0" y="0"/>
                    </a:moveTo>
                    <a:lnTo>
                      <a:pt x="1607870" y="0"/>
                    </a:lnTo>
                    <a:lnTo>
                      <a:pt x="1607870" y="5594855"/>
                    </a:lnTo>
                    <a:lnTo>
                      <a:pt x="0" y="5594855"/>
                    </a:lnTo>
                    <a:close/>
                  </a:path>
                </a:pathLst>
              </a:custGeom>
              <a:solidFill>
                <a:srgbClr val="FFD800"/>
              </a:solidFill>
            </p:spPr>
          </p:sp>
          <p:sp>
            <p:nvSpPr>
              <p:cNvPr id="81" name="TextBox 18"/>
              <p:cNvSpPr txBox="1"/>
              <p:nvPr/>
            </p:nvSpPr>
            <p:spPr>
              <a:xfrm>
                <a:off x="0" y="-28575"/>
                <a:ext cx="1607870" cy="5623430"/>
              </a:xfrm>
              <a:prstGeom prst="rect">
                <a:avLst/>
              </a:prstGeom>
            </p:spPr>
            <p:txBody>
              <a:bodyPr lIns="33896" tIns="33896" rIns="33896" bIns="33896" rtlCol="0" anchor="ctr"/>
              <a:lstStyle/>
              <a:p>
                <a:pPr algn="ctr">
                  <a:lnSpc>
                    <a:spcPts val="1680"/>
                  </a:lnSpc>
                </a:pPr>
                <a:endParaRPr sz="1200">
                  <a:latin typeface="Bahnschrift" panose="020B0502040204020203" pitchFamily="34" charset="0"/>
                </a:endParaRPr>
              </a:p>
            </p:txBody>
          </p:sp>
        </p:grpSp>
        <p:grpSp>
          <p:nvGrpSpPr>
            <p:cNvPr id="76" name="Group 16"/>
            <p:cNvGrpSpPr/>
            <p:nvPr/>
          </p:nvGrpSpPr>
          <p:grpSpPr>
            <a:xfrm rot="-10800000">
              <a:off x="11604524" y="2308993"/>
              <a:ext cx="457201" cy="1178151"/>
              <a:chOff x="0" y="0"/>
              <a:chExt cx="1607870" cy="5594855"/>
            </a:xfrm>
          </p:grpSpPr>
          <p:sp>
            <p:nvSpPr>
              <p:cNvPr id="77" name="Freeform 17"/>
              <p:cNvSpPr/>
              <p:nvPr/>
            </p:nvSpPr>
            <p:spPr>
              <a:xfrm>
                <a:off x="0" y="0"/>
                <a:ext cx="1607870" cy="5594855"/>
              </a:xfrm>
              <a:custGeom>
                <a:avLst/>
                <a:gdLst/>
                <a:ahLst/>
                <a:cxnLst/>
                <a:rect l="l" t="t" r="r" b="b"/>
                <a:pathLst>
                  <a:path w="1607870" h="5594855">
                    <a:moveTo>
                      <a:pt x="0" y="0"/>
                    </a:moveTo>
                    <a:lnTo>
                      <a:pt x="1607870" y="0"/>
                    </a:lnTo>
                    <a:lnTo>
                      <a:pt x="1607870" y="5594855"/>
                    </a:lnTo>
                    <a:lnTo>
                      <a:pt x="0" y="5594855"/>
                    </a:lnTo>
                    <a:close/>
                  </a:path>
                </a:pathLst>
              </a:custGeom>
              <a:solidFill>
                <a:srgbClr val="FFD800"/>
              </a:solidFill>
            </p:spPr>
          </p:sp>
          <p:sp>
            <p:nvSpPr>
              <p:cNvPr id="78" name="TextBox 18"/>
              <p:cNvSpPr txBox="1"/>
              <p:nvPr/>
            </p:nvSpPr>
            <p:spPr>
              <a:xfrm>
                <a:off x="0" y="-28575"/>
                <a:ext cx="1607870" cy="5623430"/>
              </a:xfrm>
              <a:prstGeom prst="rect">
                <a:avLst/>
              </a:prstGeom>
            </p:spPr>
            <p:txBody>
              <a:bodyPr lIns="33896" tIns="33896" rIns="33896" bIns="33896" rtlCol="0" anchor="ctr"/>
              <a:lstStyle/>
              <a:p>
                <a:pPr algn="ctr">
                  <a:lnSpc>
                    <a:spcPts val="1680"/>
                  </a:lnSpc>
                </a:pPr>
                <a:endParaRPr sz="1200">
                  <a:latin typeface="Bahnschrift" panose="020B0502040204020203" pitchFamily="34" charset="0"/>
                </a:endParaRPr>
              </a:p>
            </p:txBody>
          </p:sp>
        </p:grpSp>
        <p:grpSp>
          <p:nvGrpSpPr>
            <p:cNvPr id="73" name="Group 16"/>
            <p:cNvGrpSpPr/>
            <p:nvPr/>
          </p:nvGrpSpPr>
          <p:grpSpPr>
            <a:xfrm rot="-10800000">
              <a:off x="6112615" y="2283148"/>
              <a:ext cx="457201" cy="1178151"/>
              <a:chOff x="0" y="0"/>
              <a:chExt cx="1607870" cy="5594855"/>
            </a:xfrm>
          </p:grpSpPr>
          <p:sp>
            <p:nvSpPr>
              <p:cNvPr id="74" name="Freeform 17"/>
              <p:cNvSpPr/>
              <p:nvPr/>
            </p:nvSpPr>
            <p:spPr>
              <a:xfrm>
                <a:off x="0" y="0"/>
                <a:ext cx="1607870" cy="5594855"/>
              </a:xfrm>
              <a:custGeom>
                <a:avLst/>
                <a:gdLst/>
                <a:ahLst/>
                <a:cxnLst/>
                <a:rect l="l" t="t" r="r" b="b"/>
                <a:pathLst>
                  <a:path w="1607870" h="5594855">
                    <a:moveTo>
                      <a:pt x="0" y="0"/>
                    </a:moveTo>
                    <a:lnTo>
                      <a:pt x="1607870" y="0"/>
                    </a:lnTo>
                    <a:lnTo>
                      <a:pt x="1607870" y="5594855"/>
                    </a:lnTo>
                    <a:lnTo>
                      <a:pt x="0" y="5594855"/>
                    </a:lnTo>
                    <a:close/>
                  </a:path>
                </a:pathLst>
              </a:custGeom>
              <a:solidFill>
                <a:srgbClr val="FFD800"/>
              </a:solidFill>
            </p:spPr>
          </p:sp>
          <p:sp>
            <p:nvSpPr>
              <p:cNvPr id="75" name="TextBox 18"/>
              <p:cNvSpPr txBox="1"/>
              <p:nvPr/>
            </p:nvSpPr>
            <p:spPr>
              <a:xfrm>
                <a:off x="0" y="-28575"/>
                <a:ext cx="1607870" cy="5623430"/>
              </a:xfrm>
              <a:prstGeom prst="rect">
                <a:avLst/>
              </a:prstGeom>
            </p:spPr>
            <p:txBody>
              <a:bodyPr lIns="33896" tIns="33896" rIns="33896" bIns="33896" rtlCol="0" anchor="ctr"/>
              <a:lstStyle/>
              <a:p>
                <a:pPr algn="ctr">
                  <a:lnSpc>
                    <a:spcPts val="1680"/>
                  </a:lnSpc>
                </a:pPr>
                <a:endParaRPr sz="1200">
                  <a:latin typeface="Bahnschrift" panose="020B0502040204020203" pitchFamily="34" charset="0"/>
                </a:endParaRPr>
              </a:p>
            </p:txBody>
          </p:sp>
        </p:grpSp>
        <p:grpSp>
          <p:nvGrpSpPr>
            <p:cNvPr id="70" name="Group 16"/>
            <p:cNvGrpSpPr/>
            <p:nvPr/>
          </p:nvGrpSpPr>
          <p:grpSpPr>
            <a:xfrm rot="-10800000">
              <a:off x="685798" y="2263769"/>
              <a:ext cx="457201" cy="1178151"/>
              <a:chOff x="0" y="0"/>
              <a:chExt cx="1607870" cy="5594855"/>
            </a:xfrm>
          </p:grpSpPr>
          <p:sp>
            <p:nvSpPr>
              <p:cNvPr id="71" name="Freeform 17"/>
              <p:cNvSpPr/>
              <p:nvPr/>
            </p:nvSpPr>
            <p:spPr>
              <a:xfrm>
                <a:off x="0" y="0"/>
                <a:ext cx="1607870" cy="5594855"/>
              </a:xfrm>
              <a:custGeom>
                <a:avLst/>
                <a:gdLst/>
                <a:ahLst/>
                <a:cxnLst/>
                <a:rect l="l" t="t" r="r" b="b"/>
                <a:pathLst>
                  <a:path w="1607870" h="5594855">
                    <a:moveTo>
                      <a:pt x="0" y="0"/>
                    </a:moveTo>
                    <a:lnTo>
                      <a:pt x="1607870" y="0"/>
                    </a:lnTo>
                    <a:lnTo>
                      <a:pt x="1607870" y="5594855"/>
                    </a:lnTo>
                    <a:lnTo>
                      <a:pt x="0" y="5594855"/>
                    </a:lnTo>
                    <a:close/>
                  </a:path>
                </a:pathLst>
              </a:custGeom>
              <a:solidFill>
                <a:srgbClr val="FFD800"/>
              </a:solidFill>
            </p:spPr>
          </p:sp>
          <p:sp>
            <p:nvSpPr>
              <p:cNvPr id="72" name="TextBox 18"/>
              <p:cNvSpPr txBox="1"/>
              <p:nvPr/>
            </p:nvSpPr>
            <p:spPr>
              <a:xfrm>
                <a:off x="0" y="-28575"/>
                <a:ext cx="1607870" cy="5623430"/>
              </a:xfrm>
              <a:prstGeom prst="rect">
                <a:avLst/>
              </a:prstGeom>
            </p:spPr>
            <p:txBody>
              <a:bodyPr lIns="33896" tIns="33896" rIns="33896" bIns="33896" rtlCol="0" anchor="ctr"/>
              <a:lstStyle/>
              <a:p>
                <a:pPr algn="ctr">
                  <a:lnSpc>
                    <a:spcPts val="1680"/>
                  </a:lnSpc>
                </a:pPr>
                <a:endParaRPr sz="1200">
                  <a:latin typeface="Bahnschrift" panose="020B0502040204020203" pitchFamily="34" charset="0"/>
                </a:endParaRPr>
              </a:p>
            </p:txBody>
          </p:sp>
        </p:grpSp>
        <p:grpSp>
          <p:nvGrpSpPr>
            <p:cNvPr id="26" name="Groupe 25"/>
            <p:cNvGrpSpPr/>
            <p:nvPr/>
          </p:nvGrpSpPr>
          <p:grpSpPr>
            <a:xfrm>
              <a:off x="-41109" y="1803466"/>
              <a:ext cx="18228169" cy="2320581"/>
              <a:chOff x="-41109" y="1803466"/>
              <a:chExt cx="18228169" cy="2320581"/>
            </a:xfrm>
          </p:grpSpPr>
          <p:pic>
            <p:nvPicPr>
              <p:cNvPr id="63" name="Image 62"/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" y="2255484"/>
                <a:ext cx="17980949" cy="1314563"/>
              </a:xfrm>
              <a:prstGeom prst="rect">
                <a:avLst/>
              </a:prstGeom>
            </p:spPr>
          </p:pic>
          <p:sp>
            <p:nvSpPr>
              <p:cNvPr id="39" name="ZoneTexte 38"/>
              <p:cNvSpPr txBox="1"/>
              <p:nvPr/>
            </p:nvSpPr>
            <p:spPr>
              <a:xfrm>
                <a:off x="-41109" y="1803466"/>
                <a:ext cx="187359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fr-FR" dirty="0">
                    <a:latin typeface="Bahnschrift" panose="020B0502040204020203" pitchFamily="34" charset="0"/>
                  </a:rPr>
                  <a:t>Reference</a:t>
                </a:r>
              </a:p>
            </p:txBody>
          </p:sp>
          <p:sp>
            <p:nvSpPr>
              <p:cNvPr id="41" name="ZoneTexte 40"/>
              <p:cNvSpPr txBox="1"/>
              <p:nvPr/>
            </p:nvSpPr>
            <p:spPr>
              <a:xfrm>
                <a:off x="5305497" y="1811766"/>
                <a:ext cx="187359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fr-FR" dirty="0">
                    <a:latin typeface="Bahnschrift" panose="020B0502040204020203" pitchFamily="34" charset="0"/>
                  </a:rPr>
                  <a:t>Reference</a:t>
                </a:r>
              </a:p>
            </p:txBody>
          </p:sp>
          <p:sp>
            <p:nvSpPr>
              <p:cNvPr id="53" name="ZoneTexte 52"/>
              <p:cNvSpPr txBox="1"/>
              <p:nvPr/>
            </p:nvSpPr>
            <p:spPr>
              <a:xfrm>
                <a:off x="10809483" y="1803466"/>
                <a:ext cx="187359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fr-FR" dirty="0">
                    <a:latin typeface="Bahnschrift" panose="020B0502040204020203" pitchFamily="34" charset="0"/>
                  </a:rPr>
                  <a:t>Reference</a:t>
                </a:r>
              </a:p>
            </p:txBody>
          </p:sp>
          <p:sp>
            <p:nvSpPr>
              <p:cNvPr id="54" name="ZoneTexte 53"/>
              <p:cNvSpPr txBox="1"/>
              <p:nvPr/>
            </p:nvSpPr>
            <p:spPr>
              <a:xfrm>
                <a:off x="16313469" y="1803466"/>
                <a:ext cx="187359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fr-FR" dirty="0">
                    <a:latin typeface="Bahnschrift" panose="020B0502040204020203" pitchFamily="34" charset="0"/>
                  </a:rPr>
                  <a:t>Reference</a:t>
                </a:r>
              </a:p>
            </p:txBody>
          </p:sp>
          <p:sp>
            <p:nvSpPr>
              <p:cNvPr id="55" name="ZoneTexte 54"/>
              <p:cNvSpPr txBox="1"/>
              <p:nvPr/>
            </p:nvSpPr>
            <p:spPr>
              <a:xfrm>
                <a:off x="534865" y="3512356"/>
                <a:ext cx="469359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latin typeface="Bahnschrift" panose="020B0502040204020203" pitchFamily="34" charset="0"/>
                  </a:rPr>
                  <a:t>0</a:t>
                </a:r>
              </a:p>
            </p:txBody>
          </p:sp>
          <p:sp>
            <p:nvSpPr>
              <p:cNvPr id="56" name="ZoneTexte 55"/>
              <p:cNvSpPr txBox="1"/>
              <p:nvPr/>
            </p:nvSpPr>
            <p:spPr>
              <a:xfrm>
                <a:off x="17261443" y="3441922"/>
                <a:ext cx="584775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latin typeface="Bahnschrift" panose="020B0502040204020203" pitchFamily="34" charset="0"/>
                  </a:rPr>
                  <a:t>1h</a:t>
                </a:r>
              </a:p>
            </p:txBody>
          </p:sp>
          <p:sp>
            <p:nvSpPr>
              <p:cNvPr id="57" name="ZoneTexte 56"/>
              <p:cNvSpPr txBox="1"/>
              <p:nvPr/>
            </p:nvSpPr>
            <p:spPr>
              <a:xfrm>
                <a:off x="8501503" y="3570049"/>
                <a:ext cx="1046440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latin typeface="Bahnschrift" panose="020B0502040204020203" pitchFamily="34" charset="0"/>
                  </a:rPr>
                  <a:t>Time</a:t>
                </a:r>
              </a:p>
            </p:txBody>
          </p:sp>
        </p:grpSp>
      </p:grpSp>
      <p:cxnSp>
        <p:nvCxnSpPr>
          <p:cNvPr id="61" name="Connecteur droit avec flèche 60"/>
          <p:cNvCxnSpPr>
            <a:cxnSpLocks/>
          </p:cNvCxnSpPr>
          <p:nvPr/>
        </p:nvCxnSpPr>
        <p:spPr>
          <a:xfrm flipH="1">
            <a:off x="7582175" y="1692513"/>
            <a:ext cx="806234" cy="116768"/>
          </a:xfrm>
          <a:prstGeom prst="straightConnector1">
            <a:avLst/>
          </a:prstGeom>
          <a:ln w="38100">
            <a:solidFill>
              <a:srgbClr val="1D2B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6513164" y="5554644"/>
            <a:ext cx="152400" cy="245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>
              <a:latin typeface="Bahnschrift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3915031" y="5818055"/>
                <a:ext cx="7383084" cy="4218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fr-FR" sz="1867" dirty="0">
                    <a:solidFill>
                      <a:srgbClr val="1D2B53"/>
                    </a:solidFill>
                    <a:latin typeface="Bahnschrift" panose="020B0502040204020203" pitchFamily="34" charset="0"/>
                  </a:rPr>
                  <a:t>Precision for mos of the cases in </a:t>
                </a:r>
                <a:r>
                  <a:rPr lang="fr-FR" sz="1867" dirty="0" err="1">
                    <a:solidFill>
                      <a:srgbClr val="1D2B53"/>
                    </a:solidFill>
                    <a:latin typeface="Bahnschrift" panose="020B0502040204020203" pitchFamily="34" charset="0"/>
                  </a:rPr>
                  <a:t>this</a:t>
                </a:r>
                <a:r>
                  <a:rPr lang="fr-FR" sz="1867" dirty="0">
                    <a:solidFill>
                      <a:srgbClr val="1D2B53"/>
                    </a:solidFill>
                    <a:latin typeface="Bahnschrift" panose="020B0502040204020203" pitchFamily="34" charset="0"/>
                  </a:rPr>
                  <a:t> </a:t>
                </a:r>
                <a:r>
                  <a:rPr lang="fr-FR" sz="1867" dirty="0" err="1">
                    <a:solidFill>
                      <a:srgbClr val="1D2B53"/>
                    </a:solidFill>
                    <a:latin typeface="Bahnschrift" panose="020B0502040204020203" pitchFamily="34" charset="0"/>
                  </a:rPr>
                  <a:t>work</a:t>
                </a:r>
                <a:r>
                  <a:rPr lang="fr-FR" sz="1867" dirty="0">
                    <a:solidFill>
                      <a:srgbClr val="1D2B53"/>
                    </a:solidFill>
                    <a:latin typeface="Bahnschrift" panose="020B0502040204020203" pitchFamily="34" charset="0"/>
                  </a:rPr>
                  <a:t> </a:t>
                </a:r>
                <a:r>
                  <a:rPr lang="fr-FR" sz="1867" dirty="0">
                    <a:solidFill>
                      <a:srgbClr val="1D2B53"/>
                    </a:solidFill>
                    <a:latin typeface="Bahnschrift" panose="020B0502040204020203" pitchFamily="34" charset="0"/>
                    <a:sym typeface="Wingdings" panose="05000000000000000000" pitchFamily="2" charset="2"/>
                  </a:rPr>
                  <a:t>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1867" i="1">
                            <a:solidFill>
                              <a:srgbClr val="1D2B53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1867" b="0" i="1" smtClean="0">
                            <a:solidFill>
                              <a:srgbClr val="1D2B5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fr-FR" sz="1867" i="1">
                            <a:solidFill>
                              <a:srgbClr val="1D2B53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fr-FR" sz="1867" i="1">
                            <a:solidFill>
                              <a:srgbClr val="1D2B53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fr-FR" sz="1867" i="1" smtClean="0">
                        <a:solidFill>
                          <a:srgbClr val="1D2B53"/>
                        </a:solidFill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fr-FR" sz="1867" dirty="0">
                    <a:solidFill>
                      <a:srgbClr val="1D2B53"/>
                    </a:solidFill>
                    <a:latin typeface="Bahnschrift" panose="020B0502040204020203" pitchFamily="34" charset="0"/>
                  </a:rPr>
                  <a:t> few 10</a:t>
                </a:r>
                <a:r>
                  <a:rPr lang="fr-FR" sz="1867" baseline="30000" dirty="0">
                    <a:solidFill>
                      <a:srgbClr val="1D2B53"/>
                    </a:solidFill>
                    <a:latin typeface="Bahnschrift" panose="020B0502040204020203" pitchFamily="34" charset="0"/>
                  </a:rPr>
                  <a:t>-8</a:t>
                </a:r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5031" y="5818055"/>
                <a:ext cx="7383084" cy="421847"/>
              </a:xfrm>
              <a:prstGeom prst="rect">
                <a:avLst/>
              </a:prstGeom>
              <a:blipFill>
                <a:blip r:embed="rId26"/>
                <a:stretch>
                  <a:fillRect l="-1982" t="-2857" b="-17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/>
              <p:cNvSpPr txBox="1"/>
              <p:nvPr/>
            </p:nvSpPr>
            <p:spPr>
              <a:xfrm>
                <a:off x="8552043" y="1212465"/>
                <a:ext cx="3444404" cy="6244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133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133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fr-FR" sz="2133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>
                            <a:rPr lang="fr-FR" sz="2133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fr-FR" sz="2133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fr-FR" sz="2133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fr-FR" sz="2133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=2,01</m:t>
                      </m:r>
                      <m:d>
                        <m:dPr>
                          <m:ctrlPr>
                            <a:rPr lang="fr-FR" sz="2133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133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25</m:t>
                          </m:r>
                        </m:e>
                      </m:d>
                      <m:r>
                        <a:rPr lang="fr-FR" sz="2133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fr-FR" sz="2133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133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2133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−12</m:t>
                          </m:r>
                        </m:sup>
                      </m:sSup>
                      <m:r>
                        <a:rPr lang="fr-FR" sz="2133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𝑚𝑖</m:t>
                      </m:r>
                      <m:sSup>
                        <m:sSupPr>
                          <m:ctrlPr>
                            <a:rPr lang="fr-FR" sz="2133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133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fr-FR" sz="2133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fr-FR" sz="2133" dirty="0">
                  <a:latin typeface="Bahnschrift" panose="020B0502040204020203" pitchFamily="34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ZoneTexte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2043" y="1212465"/>
                <a:ext cx="3444404" cy="62440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ZoneTexte 85"/>
              <p:cNvSpPr txBox="1"/>
              <p:nvPr/>
            </p:nvSpPr>
            <p:spPr>
              <a:xfrm>
                <a:off x="6379634" y="1641839"/>
                <a:ext cx="1350691" cy="12968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933" i="1" kern="0" smtClean="0">
                          <a:solidFill>
                            <a:srgbClr val="1D2B53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fr-FR" sz="2933" i="1" kern="0">
                              <a:solidFill>
                                <a:srgbClr val="1D2B53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fr-FR" sz="2933" i="1" kern="0">
                              <a:solidFill>
                                <a:srgbClr val="1D2B53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𝑞𝐵</m:t>
                          </m:r>
                        </m:num>
                        <m:den>
                          <m:r>
                            <a:rPr lang="fr-FR" sz="2933" i="1" kern="0">
                              <a:solidFill>
                                <a:srgbClr val="1D2B53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  <m:r>
                            <a:rPr lang="fr-FR" sz="2933" i="1" kern="0">
                              <a:solidFill>
                                <a:srgbClr val="1D2B53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𝜋</m:t>
                          </m:r>
                          <m:r>
                            <a:rPr lang="fr-FR" sz="2933" b="0" i="1" kern="0" smtClean="0">
                              <a:solidFill>
                                <a:srgbClr val="1D2B53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</m:den>
                      </m:f>
                      <m:r>
                        <a:rPr lang="fr-FR" sz="2933" i="1" kern="0">
                          <a:solidFill>
                            <a:srgbClr val="00FFFF"/>
                          </a:solidFill>
                          <a:effectLst>
                            <a:glow rad="63500">
                              <a:srgbClr val="1D2B53"/>
                            </a:glow>
                          </a:effectLst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</m:oMath>
                  </m:oMathPara>
                </a14:m>
                <a:endParaRPr lang="en-US" sz="2933" kern="0" dirty="0">
                  <a:solidFill>
                    <a:srgbClr val="1D2B53"/>
                  </a:solidFill>
                  <a:latin typeface="Bahnschrift" panose="020B0502040204020203" pitchFamily="34" charset="0"/>
                </a:endParaRPr>
              </a:p>
              <a:p>
                <a:endParaRPr lang="fr-FR" sz="2933" dirty="0">
                  <a:latin typeface="Bahnschrift" panose="020B0502040204020203" pitchFamily="34" charset="0"/>
                </a:endParaRPr>
              </a:p>
            </p:txBody>
          </p:sp>
        </mc:Choice>
        <mc:Fallback xmlns="">
          <p:sp>
            <p:nvSpPr>
              <p:cNvPr id="86" name="ZoneTexte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9634" y="1641839"/>
                <a:ext cx="1350691" cy="129683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ZoneTexte 65">
            <a:extLst>
              <a:ext uri="{FF2B5EF4-FFF2-40B4-BE49-F238E27FC236}">
                <a16:creationId xmlns:a16="http://schemas.microsoft.com/office/drawing/2014/main" id="{332B1800-1032-4309-B3DE-5EF3FD8C2A34}"/>
              </a:ext>
            </a:extLst>
          </p:cNvPr>
          <p:cNvSpPr txBox="1"/>
          <p:nvPr/>
        </p:nvSpPr>
        <p:spPr>
          <a:xfrm>
            <a:off x="0" y="-154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2060"/>
                </a:solidFill>
                <a:latin typeface="Bahnschrift" panose="020B0502040204020203" pitchFamily="34" charset="0"/>
              </a:rPr>
              <a:t>PI-ICR MASS MEASUREMENT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588EF868-0086-4C7A-93EC-60DCE403E16D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-1" r="20118"/>
          <a:stretch/>
        </p:blipFill>
        <p:spPr>
          <a:xfrm>
            <a:off x="126509" y="5602494"/>
            <a:ext cx="3150970" cy="737897"/>
          </a:xfrm>
          <a:prstGeom prst="rect">
            <a:avLst/>
          </a:prstGeom>
          <a:ln w="15875">
            <a:noFill/>
          </a:ln>
        </p:spPr>
      </p:pic>
      <p:pic>
        <p:nvPicPr>
          <p:cNvPr id="48" name="Google Shape;533;p39">
            <a:extLst>
              <a:ext uri="{FF2B5EF4-FFF2-40B4-BE49-F238E27FC236}">
                <a16:creationId xmlns:a16="http://schemas.microsoft.com/office/drawing/2014/main" id="{28F80F6E-EC65-4612-B8EE-251DB6FA7FEE}"/>
              </a:ext>
            </a:extLst>
          </p:cNvPr>
          <p:cNvPicPr preferRelativeResize="0"/>
          <p:nvPr/>
        </p:nvPicPr>
        <p:blipFill rotWithShape="1">
          <a:blip r:embed="rId28">
            <a:alphaModFix/>
          </a:blip>
          <a:srcRect l="9522" t="9299" r="9156" b="11082"/>
          <a:stretch/>
        </p:blipFill>
        <p:spPr>
          <a:xfrm>
            <a:off x="11200558" y="3167938"/>
            <a:ext cx="666175" cy="4889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" name="Groupe 48">
            <a:extLst>
              <a:ext uri="{FF2B5EF4-FFF2-40B4-BE49-F238E27FC236}">
                <a16:creationId xmlns:a16="http://schemas.microsoft.com/office/drawing/2014/main" id="{8E1CBFA4-FB5F-4998-91C9-FF705BCB04BD}"/>
              </a:ext>
            </a:extLst>
          </p:cNvPr>
          <p:cNvGrpSpPr/>
          <p:nvPr/>
        </p:nvGrpSpPr>
        <p:grpSpPr>
          <a:xfrm>
            <a:off x="344738" y="650931"/>
            <a:ext cx="3416621" cy="3238552"/>
            <a:chOff x="4474483" y="3179310"/>
            <a:chExt cx="4008359" cy="3762799"/>
          </a:xfrm>
        </p:grpSpPr>
        <p:grpSp>
          <p:nvGrpSpPr>
            <p:cNvPr id="50" name="Groupe 49">
              <a:extLst>
                <a:ext uri="{FF2B5EF4-FFF2-40B4-BE49-F238E27FC236}">
                  <a16:creationId xmlns:a16="http://schemas.microsoft.com/office/drawing/2014/main" id="{62600ECB-C344-461A-B095-536357220D04}"/>
                </a:ext>
              </a:extLst>
            </p:cNvPr>
            <p:cNvGrpSpPr/>
            <p:nvPr/>
          </p:nvGrpSpPr>
          <p:grpSpPr>
            <a:xfrm>
              <a:off x="4474483" y="3179310"/>
              <a:ext cx="4008359" cy="3762799"/>
              <a:chOff x="11467584" y="4011896"/>
              <a:chExt cx="6012539" cy="5644199"/>
            </a:xfrm>
          </p:grpSpPr>
          <p:grpSp>
            <p:nvGrpSpPr>
              <p:cNvPr id="89" name="Groupe 88">
                <a:extLst>
                  <a:ext uri="{FF2B5EF4-FFF2-40B4-BE49-F238E27FC236}">
                    <a16:creationId xmlns:a16="http://schemas.microsoft.com/office/drawing/2014/main" id="{3A2CC7FD-5E38-4896-AD60-CA67C307897B}"/>
                  </a:ext>
                </a:extLst>
              </p:cNvPr>
              <p:cNvGrpSpPr/>
              <p:nvPr/>
            </p:nvGrpSpPr>
            <p:grpSpPr>
              <a:xfrm>
                <a:off x="11467584" y="4011896"/>
                <a:ext cx="6012539" cy="5644199"/>
                <a:chOff x="7482267" y="2417032"/>
                <a:chExt cx="4008359" cy="3762799"/>
              </a:xfrm>
            </p:grpSpPr>
            <p:grpSp>
              <p:nvGrpSpPr>
                <p:cNvPr id="104" name="Groupe 103">
                  <a:extLst>
                    <a:ext uri="{FF2B5EF4-FFF2-40B4-BE49-F238E27FC236}">
                      <a16:creationId xmlns:a16="http://schemas.microsoft.com/office/drawing/2014/main" id="{2EF5BA61-0B99-4E63-876B-D76D3182698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7482267" y="2579831"/>
                  <a:ext cx="3600000" cy="3600000"/>
                  <a:chOff x="1800000" y="3119831"/>
                  <a:chExt cx="2520000" cy="2520000"/>
                </a:xfrm>
              </p:grpSpPr>
              <p:cxnSp>
                <p:nvCxnSpPr>
                  <p:cNvPr id="107" name="Connecteur droit avec flèche 106">
                    <a:extLst>
                      <a:ext uri="{FF2B5EF4-FFF2-40B4-BE49-F238E27FC236}">
                        <a16:creationId xmlns:a16="http://schemas.microsoft.com/office/drawing/2014/main" id="{B94038F8-4F31-4D05-9FD1-EA70791FEE7A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3060000" y="3119831"/>
                    <a:ext cx="0" cy="2520000"/>
                  </a:xfrm>
                  <a:prstGeom prst="straightConnector1">
                    <a:avLst/>
                  </a:prstGeom>
                  <a:ln>
                    <a:solidFill>
                      <a:schemeClr val="tx2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Connecteur droit avec flèche 107">
                    <a:extLst>
                      <a:ext uri="{FF2B5EF4-FFF2-40B4-BE49-F238E27FC236}">
                        <a16:creationId xmlns:a16="http://schemas.microsoft.com/office/drawing/2014/main" id="{27CFD5F4-2ECD-47ED-A851-D7CD2C4664CB}"/>
                      </a:ext>
                    </a:extLst>
                  </p:cNvPr>
                  <p:cNvCxnSpPr/>
                  <p:nvPr/>
                </p:nvCxnSpPr>
                <p:spPr>
                  <a:xfrm rot="5400000" flipH="1" flipV="1">
                    <a:off x="3060000" y="3119831"/>
                    <a:ext cx="0" cy="2520000"/>
                  </a:xfrm>
                  <a:prstGeom prst="straightConnector1">
                    <a:avLst/>
                  </a:prstGeom>
                  <a:ln>
                    <a:solidFill>
                      <a:schemeClr val="tx2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05" name="ZoneTexte 104">
                  <a:extLst>
                    <a:ext uri="{FF2B5EF4-FFF2-40B4-BE49-F238E27FC236}">
                      <a16:creationId xmlns:a16="http://schemas.microsoft.com/office/drawing/2014/main" id="{1C436351-9C8D-43F9-BF0A-7C008EDFE8A3}"/>
                    </a:ext>
                  </a:extLst>
                </p:cNvPr>
                <p:cNvSpPr txBox="1"/>
                <p:nvPr/>
              </p:nvSpPr>
              <p:spPr>
                <a:xfrm>
                  <a:off x="10999251" y="4279943"/>
                  <a:ext cx="491375" cy="4291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i="1" dirty="0" err="1">
                      <a:latin typeface="CMU Sans Serif" panose="02000603000000000000" pitchFamily="2" charset="0"/>
                      <a:ea typeface="CMU Sans Serif" panose="02000603000000000000" pitchFamily="2" charset="0"/>
                      <a:cs typeface="CMU Sans Serif" panose="02000603000000000000" pitchFamily="2" charset="0"/>
                    </a:rPr>
                    <a:t>x</a:t>
                  </a:r>
                  <a:r>
                    <a:rPr lang="fr-FR" i="1" baseline="-25000" dirty="0" err="1">
                      <a:latin typeface="CMU Sans Serif" panose="02000603000000000000" pitchFamily="2" charset="0"/>
                      <a:ea typeface="CMU Sans Serif" panose="02000603000000000000" pitchFamily="2" charset="0"/>
                      <a:cs typeface="CMU Sans Serif" panose="02000603000000000000" pitchFamily="2" charset="0"/>
                    </a:rPr>
                    <a:t>d</a:t>
                  </a:r>
                  <a:endParaRPr lang="fr-FR" sz="2400" i="1" baseline="-25000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endParaRPr>
                </a:p>
              </p:txBody>
            </p:sp>
            <p:sp>
              <p:nvSpPr>
                <p:cNvPr id="106" name="ZoneTexte 105">
                  <a:extLst>
                    <a:ext uri="{FF2B5EF4-FFF2-40B4-BE49-F238E27FC236}">
                      <a16:creationId xmlns:a16="http://schemas.microsoft.com/office/drawing/2014/main" id="{35D5A85B-6609-44C8-9B61-51BA21A3542A}"/>
                    </a:ext>
                  </a:extLst>
                </p:cNvPr>
                <p:cNvSpPr txBox="1"/>
                <p:nvPr/>
              </p:nvSpPr>
              <p:spPr>
                <a:xfrm>
                  <a:off x="8852543" y="2417032"/>
                  <a:ext cx="51194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i="1" dirty="0" err="1">
                      <a:latin typeface="CMU Sans Serif" panose="02000603000000000000" pitchFamily="2" charset="0"/>
                      <a:ea typeface="CMU Sans Serif" panose="02000603000000000000" pitchFamily="2" charset="0"/>
                      <a:cs typeface="CMU Sans Serif" panose="02000603000000000000" pitchFamily="2" charset="0"/>
                    </a:rPr>
                    <a:t>y</a:t>
                  </a:r>
                  <a:r>
                    <a:rPr lang="fr-FR" i="1" baseline="-25000" dirty="0" err="1">
                      <a:latin typeface="CMU Sans Serif" panose="02000603000000000000" pitchFamily="2" charset="0"/>
                      <a:ea typeface="CMU Sans Serif" panose="02000603000000000000" pitchFamily="2" charset="0"/>
                      <a:cs typeface="CMU Sans Serif" panose="02000603000000000000" pitchFamily="2" charset="0"/>
                    </a:rPr>
                    <a:t>d</a:t>
                  </a:r>
                  <a:endParaRPr lang="fr-FR" sz="2400" i="1" baseline="-25000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endParaRPr>
                </a:p>
              </p:txBody>
            </p:sp>
          </p:grpSp>
          <p:sp>
            <p:nvSpPr>
              <p:cNvPr id="90" name="Arc 89">
                <a:extLst>
                  <a:ext uri="{FF2B5EF4-FFF2-40B4-BE49-F238E27FC236}">
                    <a16:creationId xmlns:a16="http://schemas.microsoft.com/office/drawing/2014/main" id="{026310ED-0F68-41DE-A19B-8BD1EC772195}"/>
                  </a:ext>
                </a:extLst>
              </p:cNvPr>
              <p:cNvSpPr/>
              <p:nvPr/>
            </p:nvSpPr>
            <p:spPr>
              <a:xfrm>
                <a:off x="12019483" y="4797643"/>
                <a:ext cx="4320000" cy="4320000"/>
              </a:xfrm>
              <a:prstGeom prst="arc">
                <a:avLst>
                  <a:gd name="adj1" fmla="val 956022"/>
                  <a:gd name="adj2" fmla="val 952498"/>
                </a:avLst>
              </a:prstGeom>
              <a:noFill/>
              <a:ln w="381000" cap="rnd">
                <a:solidFill>
                  <a:schemeClr val="accent1">
                    <a:alpha val="50000"/>
                  </a:schemeClr>
                </a:solidFill>
                <a:prstDash val="solid"/>
                <a:round/>
                <a:headEnd type="none"/>
              </a:ln>
              <a:effectLst>
                <a:softEdge rad="152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1" name="Ellipse 90">
                <a:extLst>
                  <a:ext uri="{FF2B5EF4-FFF2-40B4-BE49-F238E27FC236}">
                    <a16:creationId xmlns:a16="http://schemas.microsoft.com/office/drawing/2014/main" id="{882BB83E-5873-46BF-89C6-C1B87B39B327}"/>
                  </a:ext>
                </a:extLst>
              </p:cNvPr>
              <p:cNvSpPr/>
              <p:nvPr/>
            </p:nvSpPr>
            <p:spPr>
              <a:xfrm>
                <a:off x="11889311" y="6305233"/>
                <a:ext cx="108000" cy="108000"/>
              </a:xfrm>
              <a:prstGeom prst="ellipse">
                <a:avLst/>
              </a:prstGeom>
              <a:solidFill>
                <a:schemeClr val="accent1"/>
              </a:solidFill>
              <a:ln w="0"/>
              <a:scene3d>
                <a:camera prst="orthographicFront"/>
                <a:lightRig rig="threePt" dir="t"/>
              </a:scene3d>
              <a:sp3d>
                <a:bevelT w="4445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2" name="Ellipse 91">
                <a:extLst>
                  <a:ext uri="{FF2B5EF4-FFF2-40B4-BE49-F238E27FC236}">
                    <a16:creationId xmlns:a16="http://schemas.microsoft.com/office/drawing/2014/main" id="{E7A11F9F-7258-42BE-A1D9-52EEEF0FFE4D}"/>
                  </a:ext>
                </a:extLst>
              </p:cNvPr>
              <p:cNvSpPr/>
              <p:nvPr/>
            </p:nvSpPr>
            <p:spPr>
              <a:xfrm>
                <a:off x="12041194" y="6312910"/>
                <a:ext cx="108000" cy="108000"/>
              </a:xfrm>
              <a:prstGeom prst="ellipse">
                <a:avLst/>
              </a:prstGeom>
              <a:solidFill>
                <a:schemeClr val="accent1"/>
              </a:solidFill>
              <a:ln w="0"/>
              <a:scene3d>
                <a:camera prst="orthographicFront"/>
                <a:lightRig rig="threePt" dir="t"/>
              </a:scene3d>
              <a:sp3d>
                <a:bevelT w="4445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3" name="Ellipse 92">
                <a:extLst>
                  <a:ext uri="{FF2B5EF4-FFF2-40B4-BE49-F238E27FC236}">
                    <a16:creationId xmlns:a16="http://schemas.microsoft.com/office/drawing/2014/main" id="{83DEAFC2-77CE-4ABC-A690-A3A9AF19BFEF}"/>
                  </a:ext>
                </a:extLst>
              </p:cNvPr>
              <p:cNvSpPr/>
              <p:nvPr/>
            </p:nvSpPr>
            <p:spPr>
              <a:xfrm>
                <a:off x="12135965" y="6379611"/>
                <a:ext cx="108000" cy="108000"/>
              </a:xfrm>
              <a:prstGeom prst="ellipse">
                <a:avLst/>
              </a:prstGeom>
              <a:solidFill>
                <a:schemeClr val="accent1"/>
              </a:solidFill>
              <a:ln w="0"/>
              <a:scene3d>
                <a:camera prst="orthographicFront"/>
                <a:lightRig rig="threePt" dir="t"/>
              </a:scene3d>
              <a:sp3d>
                <a:bevelT w="4445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4" name="Ellipse 93">
                <a:extLst>
                  <a:ext uri="{FF2B5EF4-FFF2-40B4-BE49-F238E27FC236}">
                    <a16:creationId xmlns:a16="http://schemas.microsoft.com/office/drawing/2014/main" id="{895E890F-FACA-4E12-9FC2-AFDD5D168BEF}"/>
                  </a:ext>
                </a:extLst>
              </p:cNvPr>
              <p:cNvSpPr/>
              <p:nvPr/>
            </p:nvSpPr>
            <p:spPr>
              <a:xfrm>
                <a:off x="12087154" y="6439683"/>
                <a:ext cx="108000" cy="108000"/>
              </a:xfrm>
              <a:prstGeom prst="ellipse">
                <a:avLst/>
              </a:prstGeom>
              <a:solidFill>
                <a:schemeClr val="accent1"/>
              </a:solidFill>
              <a:ln w="0"/>
              <a:scene3d>
                <a:camera prst="orthographicFront"/>
                <a:lightRig rig="threePt" dir="t"/>
              </a:scene3d>
              <a:sp3d>
                <a:bevelT w="4445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5" name="Ellipse 94">
                <a:extLst>
                  <a:ext uri="{FF2B5EF4-FFF2-40B4-BE49-F238E27FC236}">
                    <a16:creationId xmlns:a16="http://schemas.microsoft.com/office/drawing/2014/main" id="{D65E8945-31B0-41D3-A698-553EB1C56368}"/>
                  </a:ext>
                </a:extLst>
              </p:cNvPr>
              <p:cNvSpPr/>
              <p:nvPr/>
            </p:nvSpPr>
            <p:spPr>
              <a:xfrm>
                <a:off x="12081965" y="6228690"/>
                <a:ext cx="108000" cy="108000"/>
              </a:xfrm>
              <a:prstGeom prst="ellipse">
                <a:avLst/>
              </a:prstGeom>
              <a:solidFill>
                <a:schemeClr val="accent1"/>
              </a:solidFill>
              <a:ln w="0"/>
              <a:scene3d>
                <a:camera prst="orthographicFront"/>
                <a:lightRig rig="threePt" dir="t"/>
              </a:scene3d>
              <a:sp3d>
                <a:bevelT w="4445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6" name="Ellipse 95">
                <a:extLst>
                  <a:ext uri="{FF2B5EF4-FFF2-40B4-BE49-F238E27FC236}">
                    <a16:creationId xmlns:a16="http://schemas.microsoft.com/office/drawing/2014/main" id="{3C9EA0CC-9CD6-46F6-9329-808356738F15}"/>
                  </a:ext>
                </a:extLst>
              </p:cNvPr>
              <p:cNvSpPr/>
              <p:nvPr/>
            </p:nvSpPr>
            <p:spPr>
              <a:xfrm>
                <a:off x="11929471" y="6433611"/>
                <a:ext cx="108000" cy="108000"/>
              </a:xfrm>
              <a:prstGeom prst="ellipse">
                <a:avLst/>
              </a:prstGeom>
              <a:solidFill>
                <a:schemeClr val="accent1"/>
              </a:solidFill>
              <a:ln w="0"/>
              <a:scene3d>
                <a:camera prst="orthographicFront"/>
                <a:lightRig rig="threePt" dir="t"/>
              </a:scene3d>
              <a:sp3d>
                <a:bevelT w="4445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7" name="Ellipse 96">
                <a:extLst>
                  <a:ext uri="{FF2B5EF4-FFF2-40B4-BE49-F238E27FC236}">
                    <a16:creationId xmlns:a16="http://schemas.microsoft.com/office/drawing/2014/main" id="{B0D8E481-D8F1-4B62-BCD1-0AEC5B344638}"/>
                  </a:ext>
                </a:extLst>
              </p:cNvPr>
              <p:cNvSpPr/>
              <p:nvPr/>
            </p:nvSpPr>
            <p:spPr>
              <a:xfrm>
                <a:off x="11975104" y="6206583"/>
                <a:ext cx="108000" cy="108000"/>
              </a:xfrm>
              <a:prstGeom prst="ellipse">
                <a:avLst/>
              </a:prstGeom>
              <a:solidFill>
                <a:schemeClr val="accent1"/>
              </a:solidFill>
              <a:ln w="0"/>
              <a:scene3d>
                <a:camera prst="orthographicFront"/>
                <a:lightRig rig="threePt" dir="t"/>
              </a:scene3d>
              <a:sp3d>
                <a:bevelT w="4445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8" name="Ellipse 97">
                <a:extLst>
                  <a:ext uri="{FF2B5EF4-FFF2-40B4-BE49-F238E27FC236}">
                    <a16:creationId xmlns:a16="http://schemas.microsoft.com/office/drawing/2014/main" id="{851EF7A4-8361-4874-9312-EAA4B0C3EC21}"/>
                  </a:ext>
                </a:extLst>
              </p:cNvPr>
              <p:cNvSpPr/>
              <p:nvPr/>
            </p:nvSpPr>
            <p:spPr>
              <a:xfrm>
                <a:off x="12281780" y="6283096"/>
                <a:ext cx="108000" cy="108000"/>
              </a:xfrm>
              <a:prstGeom prst="ellipse">
                <a:avLst/>
              </a:prstGeom>
              <a:solidFill>
                <a:schemeClr val="accent1"/>
              </a:solidFill>
              <a:ln w="0"/>
              <a:scene3d>
                <a:camera prst="orthographicFront"/>
                <a:lightRig rig="threePt" dir="t"/>
              </a:scene3d>
              <a:sp3d>
                <a:bevelT w="4445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99" name="Connecteur droit avec flèche 98">
                <a:extLst>
                  <a:ext uri="{FF2B5EF4-FFF2-40B4-BE49-F238E27FC236}">
                    <a16:creationId xmlns:a16="http://schemas.microsoft.com/office/drawing/2014/main" id="{62D755F6-43B5-462C-957C-D5D6E471DCBD}"/>
                  </a:ext>
                </a:extLst>
              </p:cNvPr>
              <p:cNvCxnSpPr/>
              <p:nvPr/>
            </p:nvCxnSpPr>
            <p:spPr>
              <a:xfrm flipH="1" flipV="1">
                <a:off x="12059643" y="6413234"/>
                <a:ext cx="2107943" cy="539558"/>
              </a:xfrm>
              <a:prstGeom prst="straightConnector1">
                <a:avLst/>
              </a:prstGeom>
              <a:ln w="25400">
                <a:solidFill>
                  <a:srgbClr val="97A05D"/>
                </a:solidFill>
                <a:tailEnd type="triangle"/>
              </a:ln>
              <a:effectLst>
                <a:glow rad="38100">
                  <a:schemeClr val="bg1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Ellipse 99">
                <a:extLst>
                  <a:ext uri="{FF2B5EF4-FFF2-40B4-BE49-F238E27FC236}">
                    <a16:creationId xmlns:a16="http://schemas.microsoft.com/office/drawing/2014/main" id="{E8D5A4C3-D8AD-46D1-8E1C-9FC8011F3BFF}"/>
                  </a:ext>
                </a:extLst>
              </p:cNvPr>
              <p:cNvSpPr/>
              <p:nvPr/>
            </p:nvSpPr>
            <p:spPr>
              <a:xfrm>
                <a:off x="11786890" y="5975053"/>
                <a:ext cx="702000" cy="702000"/>
              </a:xfrm>
              <a:prstGeom prst="ellipse">
                <a:avLst/>
              </a:prstGeom>
              <a:noFill/>
              <a:ln w="31750" cap="rnd">
                <a:solidFill>
                  <a:srgbClr val="97A05D"/>
                </a:solidFill>
                <a:prstDash val="sys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1D2B53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1" name="ZoneTexte 100">
                    <a:extLst>
                      <a:ext uri="{FF2B5EF4-FFF2-40B4-BE49-F238E27FC236}">
                        <a16:creationId xmlns:a16="http://schemas.microsoft.com/office/drawing/2014/main" id="{5E493D4C-58F1-49FB-9788-DEA7A523B242}"/>
                      </a:ext>
                    </a:extLst>
                  </p:cNvPr>
                  <p:cNvSpPr txBox="1"/>
                  <p:nvPr/>
                </p:nvSpPr>
                <p:spPr>
                  <a:xfrm>
                    <a:off x="12619262" y="6750346"/>
                    <a:ext cx="866484" cy="64367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</m:e>
                            <m:sub>
                              <m:r>
                                <a:rPr lang="fr-FR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</m:oMath>
                      </m:oMathPara>
                    </a14:m>
                    <a:endParaRPr lang="fr-FR" b="1" dirty="0">
                      <a:solidFill>
                        <a:srgbClr val="1D2B53"/>
                      </a:solidFill>
                      <a:latin typeface="Symbol" panose="05050102010706020507" pitchFamily="18" charset="2"/>
                    </a:endParaRPr>
                  </a:p>
                </p:txBody>
              </p:sp>
            </mc:Choice>
            <mc:Fallback xmlns="">
              <p:sp>
                <p:nvSpPr>
                  <p:cNvPr id="101" name="ZoneTexte 100">
                    <a:extLst>
                      <a:ext uri="{FF2B5EF4-FFF2-40B4-BE49-F238E27FC236}">
                        <a16:creationId xmlns:a16="http://schemas.microsoft.com/office/drawing/2014/main" id="{5E493D4C-58F1-49FB-9788-DEA7A523B24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19262" y="6750346"/>
                    <a:ext cx="866484" cy="643678"/>
                  </a:xfrm>
                  <a:prstGeom prst="rect">
                    <a:avLst/>
                  </a:prstGeom>
                  <a:blipFill>
                    <a:blip r:embed="rId2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2" name="Ellipse 101">
                <a:extLst>
                  <a:ext uri="{FF2B5EF4-FFF2-40B4-BE49-F238E27FC236}">
                    <a16:creationId xmlns:a16="http://schemas.microsoft.com/office/drawing/2014/main" id="{752693A3-BCCF-4B80-9BD3-4DF067352120}"/>
                  </a:ext>
                </a:extLst>
              </p:cNvPr>
              <p:cNvSpPr/>
              <p:nvPr/>
            </p:nvSpPr>
            <p:spPr>
              <a:xfrm>
                <a:off x="13809065" y="6611616"/>
                <a:ext cx="702000" cy="702000"/>
              </a:xfrm>
              <a:prstGeom prst="ellipse">
                <a:avLst/>
              </a:prstGeom>
              <a:noFill/>
              <a:ln w="31750" cap="rnd">
                <a:solidFill>
                  <a:srgbClr val="CF5939"/>
                </a:solidFill>
                <a:prstDash val="sys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3" name="Arc 102">
                <a:extLst>
                  <a:ext uri="{FF2B5EF4-FFF2-40B4-BE49-F238E27FC236}">
                    <a16:creationId xmlns:a16="http://schemas.microsoft.com/office/drawing/2014/main" id="{FB09E9B9-85BC-4C7A-930B-D8B91067A24B}"/>
                  </a:ext>
                </a:extLst>
              </p:cNvPr>
              <p:cNvSpPr/>
              <p:nvPr/>
            </p:nvSpPr>
            <p:spPr>
              <a:xfrm rot="15238527">
                <a:off x="13354428" y="6141861"/>
                <a:ext cx="1620000" cy="1620000"/>
              </a:xfrm>
              <a:prstGeom prst="arc">
                <a:avLst>
                  <a:gd name="adj1" fmla="val 15662545"/>
                  <a:gd name="adj2" fmla="val 18025630"/>
                </a:avLst>
              </a:prstGeom>
              <a:ln w="25400">
                <a:solidFill>
                  <a:srgbClr val="C00000"/>
                </a:solidFill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1D2B53"/>
                  </a:solidFill>
                </a:endParaRPr>
              </a:p>
            </p:txBody>
          </p:sp>
        </p:grp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F33B6E44-16D4-4D5A-B2D1-39AE45730BA7}"/>
                </a:ext>
              </a:extLst>
            </p:cNvPr>
            <p:cNvSpPr/>
            <p:nvPr/>
          </p:nvSpPr>
          <p:spPr>
            <a:xfrm>
              <a:off x="4829316" y="5710687"/>
              <a:ext cx="72000" cy="72000"/>
            </a:xfrm>
            <a:prstGeom prst="ellipse">
              <a:avLst/>
            </a:prstGeom>
            <a:solidFill>
              <a:schemeClr val="accent1"/>
            </a:solidFill>
            <a:ln w="0"/>
            <a:scene3d>
              <a:camera prst="orthographicFront"/>
              <a:lightRig rig="threePt" dir="t"/>
            </a:scene3d>
            <a:sp3d>
              <a:bevelT w="4445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0ADFF973-AB16-40BA-9F4B-57E9B6C3E72A}"/>
                </a:ext>
              </a:extLst>
            </p:cNvPr>
            <p:cNvSpPr/>
            <p:nvPr/>
          </p:nvSpPr>
          <p:spPr>
            <a:xfrm>
              <a:off x="4930571" y="5715805"/>
              <a:ext cx="72000" cy="72000"/>
            </a:xfrm>
            <a:prstGeom prst="ellipse">
              <a:avLst/>
            </a:prstGeom>
            <a:solidFill>
              <a:schemeClr val="accent1"/>
            </a:solidFill>
            <a:ln w="0"/>
            <a:scene3d>
              <a:camera prst="orthographicFront"/>
              <a:lightRig rig="threePt" dir="t"/>
            </a:scene3d>
            <a:sp3d>
              <a:bevelT w="4445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8FBE0F31-C42B-4281-BDFD-CD057EF0FED0}"/>
                </a:ext>
              </a:extLst>
            </p:cNvPr>
            <p:cNvSpPr/>
            <p:nvPr/>
          </p:nvSpPr>
          <p:spPr>
            <a:xfrm>
              <a:off x="4993752" y="5760272"/>
              <a:ext cx="72000" cy="72000"/>
            </a:xfrm>
            <a:prstGeom prst="ellipse">
              <a:avLst/>
            </a:prstGeom>
            <a:solidFill>
              <a:schemeClr val="accent1"/>
            </a:solidFill>
            <a:ln w="0"/>
            <a:scene3d>
              <a:camera prst="orthographicFront"/>
              <a:lightRig rig="threePt" dir="t"/>
            </a:scene3d>
            <a:sp3d>
              <a:bevelT w="4445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AAEDDC54-DC28-4618-A3D5-753E8675E41E}"/>
                </a:ext>
              </a:extLst>
            </p:cNvPr>
            <p:cNvSpPr/>
            <p:nvPr/>
          </p:nvSpPr>
          <p:spPr>
            <a:xfrm>
              <a:off x="4961211" y="5800320"/>
              <a:ext cx="72000" cy="72000"/>
            </a:xfrm>
            <a:prstGeom prst="ellipse">
              <a:avLst/>
            </a:prstGeom>
            <a:solidFill>
              <a:schemeClr val="accent1"/>
            </a:solidFill>
            <a:ln w="0"/>
            <a:scene3d>
              <a:camera prst="orthographicFront"/>
              <a:lightRig rig="threePt" dir="t"/>
            </a:scene3d>
            <a:sp3d>
              <a:bevelT w="4445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E19B99DD-1721-45D9-A686-A4A468490152}"/>
                </a:ext>
              </a:extLst>
            </p:cNvPr>
            <p:cNvSpPr/>
            <p:nvPr/>
          </p:nvSpPr>
          <p:spPr>
            <a:xfrm>
              <a:off x="4957752" y="5659658"/>
              <a:ext cx="72000" cy="72000"/>
            </a:xfrm>
            <a:prstGeom prst="ellipse">
              <a:avLst/>
            </a:prstGeom>
            <a:solidFill>
              <a:schemeClr val="accent1"/>
            </a:solidFill>
            <a:ln w="0"/>
            <a:scene3d>
              <a:camera prst="orthographicFront"/>
              <a:lightRig rig="threePt" dir="t"/>
            </a:scene3d>
            <a:sp3d>
              <a:bevelT w="4445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E0B6639B-5065-4EDD-9DB2-9ED92E951576}"/>
                </a:ext>
              </a:extLst>
            </p:cNvPr>
            <p:cNvSpPr/>
            <p:nvPr/>
          </p:nvSpPr>
          <p:spPr>
            <a:xfrm>
              <a:off x="4856089" y="5796272"/>
              <a:ext cx="72000" cy="72000"/>
            </a:xfrm>
            <a:prstGeom prst="ellipse">
              <a:avLst/>
            </a:prstGeom>
            <a:solidFill>
              <a:schemeClr val="accent1"/>
            </a:solidFill>
            <a:ln w="0"/>
            <a:scene3d>
              <a:camera prst="orthographicFront"/>
              <a:lightRig rig="threePt" dir="t"/>
            </a:scene3d>
            <a:sp3d>
              <a:bevelT w="4445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B00ECD16-D57E-4841-9B88-FC9B03B0DC50}"/>
                </a:ext>
              </a:extLst>
            </p:cNvPr>
            <p:cNvSpPr/>
            <p:nvPr/>
          </p:nvSpPr>
          <p:spPr>
            <a:xfrm>
              <a:off x="4886511" y="5644920"/>
              <a:ext cx="72000" cy="72000"/>
            </a:xfrm>
            <a:prstGeom prst="ellipse">
              <a:avLst/>
            </a:prstGeom>
            <a:solidFill>
              <a:schemeClr val="accent1"/>
            </a:solidFill>
            <a:ln w="0"/>
            <a:scene3d>
              <a:camera prst="orthographicFront"/>
              <a:lightRig rig="threePt" dir="t"/>
            </a:scene3d>
            <a:sp3d>
              <a:bevelT w="4445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" name="Ellipse 81">
              <a:extLst>
                <a:ext uri="{FF2B5EF4-FFF2-40B4-BE49-F238E27FC236}">
                  <a16:creationId xmlns:a16="http://schemas.microsoft.com/office/drawing/2014/main" id="{42FF3A8E-95B0-4921-B02D-94B200DD61D6}"/>
                </a:ext>
              </a:extLst>
            </p:cNvPr>
            <p:cNvSpPr/>
            <p:nvPr/>
          </p:nvSpPr>
          <p:spPr>
            <a:xfrm>
              <a:off x="5090962" y="5695929"/>
              <a:ext cx="72000" cy="72000"/>
            </a:xfrm>
            <a:prstGeom prst="ellipse">
              <a:avLst/>
            </a:prstGeom>
            <a:solidFill>
              <a:schemeClr val="accent1"/>
            </a:solidFill>
            <a:ln w="0"/>
            <a:scene3d>
              <a:camera prst="orthographicFront"/>
              <a:lightRig rig="threePt" dir="t"/>
            </a:scene3d>
            <a:sp3d>
              <a:bevelT w="4445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3" name="Connecteur droit avec flèche 82">
              <a:extLst>
                <a:ext uri="{FF2B5EF4-FFF2-40B4-BE49-F238E27FC236}">
                  <a16:creationId xmlns:a16="http://schemas.microsoft.com/office/drawing/2014/main" id="{8155333D-4AAF-44AF-9B32-E33A1FD64287}"/>
                </a:ext>
              </a:extLst>
            </p:cNvPr>
            <p:cNvCxnSpPr/>
            <p:nvPr/>
          </p:nvCxnSpPr>
          <p:spPr>
            <a:xfrm flipH="1">
              <a:off x="4960619" y="5135918"/>
              <a:ext cx="1313865" cy="634318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triangle"/>
            </a:ln>
            <a:effectLst>
              <a:glow rad="381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Ellipse 83">
              <a:extLst>
                <a:ext uri="{FF2B5EF4-FFF2-40B4-BE49-F238E27FC236}">
                  <a16:creationId xmlns:a16="http://schemas.microsoft.com/office/drawing/2014/main" id="{EF51814A-C380-41A0-957B-BBA6009F644E}"/>
                </a:ext>
              </a:extLst>
            </p:cNvPr>
            <p:cNvSpPr/>
            <p:nvPr/>
          </p:nvSpPr>
          <p:spPr>
            <a:xfrm>
              <a:off x="4753800" y="5520359"/>
              <a:ext cx="468000" cy="468000"/>
            </a:xfrm>
            <a:prstGeom prst="ellipse">
              <a:avLst/>
            </a:prstGeom>
            <a:noFill/>
            <a:ln w="31750" cap="rnd">
              <a:solidFill>
                <a:srgbClr val="0070C0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9" name="ZoneTexte 108">
            <a:extLst>
              <a:ext uri="{FF2B5EF4-FFF2-40B4-BE49-F238E27FC236}">
                <a16:creationId xmlns:a16="http://schemas.microsoft.com/office/drawing/2014/main" id="{6F364DBA-6134-4CD5-B09D-474E613331D6}"/>
              </a:ext>
            </a:extLst>
          </p:cNvPr>
          <p:cNvSpPr txBox="1"/>
          <p:nvPr/>
        </p:nvSpPr>
        <p:spPr>
          <a:xfrm>
            <a:off x="195553" y="1435048"/>
            <a:ext cx="1945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solidFill>
                  <a:srgbClr val="97A05D"/>
                </a:solidFill>
                <a:latin typeface="Bahnschrift" panose="020B0502040204020203" pitchFamily="34" charset="0"/>
              </a:rPr>
              <a:t>reduced</a:t>
            </a:r>
            <a:r>
              <a:rPr lang="fr-FR" sz="1600" dirty="0">
                <a:solidFill>
                  <a:srgbClr val="97A05D"/>
                </a:solidFill>
                <a:latin typeface="Bahnschrift" panose="020B0502040204020203" pitchFamily="34" charset="0"/>
              </a:rPr>
              <a:t> cyclotron</a:t>
            </a:r>
          </a:p>
        </p:txBody>
      </p:sp>
      <p:sp>
        <p:nvSpPr>
          <p:cNvPr id="110" name="ZoneTexte 109">
            <a:extLst>
              <a:ext uri="{FF2B5EF4-FFF2-40B4-BE49-F238E27FC236}">
                <a16:creationId xmlns:a16="http://schemas.microsoft.com/office/drawing/2014/main" id="{68E1F635-23BD-4795-90B0-C9589B8B38C4}"/>
              </a:ext>
            </a:extLst>
          </p:cNvPr>
          <p:cNvSpPr txBox="1"/>
          <p:nvPr/>
        </p:nvSpPr>
        <p:spPr>
          <a:xfrm>
            <a:off x="310039" y="3041139"/>
            <a:ext cx="11897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4747E7"/>
                </a:solidFill>
                <a:latin typeface="Bahnschrift" panose="020B0502040204020203" pitchFamily="34" charset="0"/>
              </a:rPr>
              <a:t>magnétron</a:t>
            </a:r>
          </a:p>
        </p:txBody>
      </p:sp>
      <p:sp>
        <p:nvSpPr>
          <p:cNvPr id="111" name="ZoneTexte 110">
            <a:extLst>
              <a:ext uri="{FF2B5EF4-FFF2-40B4-BE49-F238E27FC236}">
                <a16:creationId xmlns:a16="http://schemas.microsoft.com/office/drawing/2014/main" id="{312C3C95-1319-4EF0-A5E6-C9A6B7D4BC25}"/>
              </a:ext>
            </a:extLst>
          </p:cNvPr>
          <p:cNvSpPr txBox="1"/>
          <p:nvPr/>
        </p:nvSpPr>
        <p:spPr>
          <a:xfrm>
            <a:off x="1539583" y="1806081"/>
            <a:ext cx="8950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CF5939"/>
                </a:solidFill>
                <a:latin typeface="Bahnschrift" panose="020B0502040204020203" pitchFamily="34" charset="0"/>
              </a:rPr>
              <a:t>center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50799F5-903F-4285-980E-E6FD764701A6}"/>
              </a:ext>
            </a:extLst>
          </p:cNvPr>
          <p:cNvSpPr txBox="1"/>
          <p:nvPr/>
        </p:nvSpPr>
        <p:spPr>
          <a:xfrm>
            <a:off x="1730910" y="4456709"/>
            <a:ext cx="1760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ahnschrift" panose="020B0502040204020203" pitchFamily="34" charset="0"/>
              </a:rPr>
              <a:t>Ion of </a:t>
            </a:r>
            <a:r>
              <a:rPr lang="fr-FR" dirty="0" err="1">
                <a:latin typeface="Bahnschrift" panose="020B0502040204020203" pitchFamily="34" charset="0"/>
              </a:rPr>
              <a:t>Interest</a:t>
            </a:r>
            <a:endParaRPr lang="fr-FR" dirty="0">
              <a:latin typeface="Bahnschrift" panose="020B0502040204020203" pitchFamily="34" charset="0"/>
            </a:endParaRPr>
          </a:p>
        </p:txBody>
      </p:sp>
      <p:sp>
        <p:nvSpPr>
          <p:cNvPr id="112" name="ZoneTexte 111">
            <a:extLst>
              <a:ext uri="{FF2B5EF4-FFF2-40B4-BE49-F238E27FC236}">
                <a16:creationId xmlns:a16="http://schemas.microsoft.com/office/drawing/2014/main" id="{A547CF4E-46FD-485C-B804-A150203045A3}"/>
              </a:ext>
            </a:extLst>
          </p:cNvPr>
          <p:cNvSpPr txBox="1"/>
          <p:nvPr/>
        </p:nvSpPr>
        <p:spPr>
          <a:xfrm>
            <a:off x="5300405" y="4456709"/>
            <a:ext cx="1760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ahnschrift" panose="020B0502040204020203" pitchFamily="34" charset="0"/>
              </a:rPr>
              <a:t>Ion of </a:t>
            </a:r>
            <a:r>
              <a:rPr lang="fr-FR" dirty="0" err="1">
                <a:latin typeface="Bahnschrift" panose="020B0502040204020203" pitchFamily="34" charset="0"/>
              </a:rPr>
              <a:t>Interest</a:t>
            </a:r>
            <a:endParaRPr lang="fr-FR" dirty="0">
              <a:latin typeface="Bahnschrift" panose="020B0502040204020203" pitchFamily="34" charset="0"/>
            </a:endParaRPr>
          </a:p>
        </p:txBody>
      </p:sp>
      <p:sp>
        <p:nvSpPr>
          <p:cNvPr id="113" name="ZoneTexte 112">
            <a:extLst>
              <a:ext uri="{FF2B5EF4-FFF2-40B4-BE49-F238E27FC236}">
                <a16:creationId xmlns:a16="http://schemas.microsoft.com/office/drawing/2014/main" id="{19C3308D-050E-4FE1-B964-ABF5A1E73A89}"/>
              </a:ext>
            </a:extLst>
          </p:cNvPr>
          <p:cNvSpPr txBox="1"/>
          <p:nvPr/>
        </p:nvSpPr>
        <p:spPr>
          <a:xfrm>
            <a:off x="9107116" y="4456709"/>
            <a:ext cx="1760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ahnschrift" panose="020B0502040204020203" pitchFamily="34" charset="0"/>
              </a:rPr>
              <a:t>Ion of </a:t>
            </a:r>
            <a:r>
              <a:rPr lang="fr-FR" dirty="0" err="1">
                <a:latin typeface="Bahnschrift" panose="020B0502040204020203" pitchFamily="34" charset="0"/>
              </a:rPr>
              <a:t>Interest</a:t>
            </a:r>
            <a:endParaRPr lang="fr-FR" dirty="0">
              <a:latin typeface="Bahnschrift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68B4E55A-E51E-46B9-BC44-D326378C850D}"/>
                  </a:ext>
                </a:extLst>
              </p:cNvPr>
              <p:cNvSpPr/>
              <p:nvPr/>
            </p:nvSpPr>
            <p:spPr>
              <a:xfrm>
                <a:off x="3583180" y="2832335"/>
                <a:ext cx="4471874" cy="733149"/>
              </a:xfrm>
              <a:prstGeom prst="rect">
                <a:avLst/>
              </a:prstGeom>
              <a:ln w="2540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𝑖𝑜𝑖</m:t>
                          </m:r>
                        </m:sub>
                      </m:sSub>
                      <m:r>
                        <a:rPr lang="fr-FR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0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0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𝝂</m:t>
                              </m:r>
                            </m:e>
                            <m:sub>
                              <m:r>
                                <a:rPr lang="fr-FR" sz="20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  <m:r>
                            <a:rPr lang="fr-FR" sz="2000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𝒓𝒆𝒇</m:t>
                          </m:r>
                          <m:r>
                            <a:rPr lang="fr-FR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fr-FR" sz="20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𝝂</m:t>
                              </m:r>
                            </m:e>
                            <m:sub>
                              <m:r>
                                <a:rPr lang="fr-FR" sz="20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  <m:r>
                            <a:rPr lang="fr-FR" sz="2000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𝒊𝒐𝒊</m:t>
                          </m:r>
                          <m:r>
                            <m:rPr>
                              <m:nor/>
                            </m:rPr>
                            <a:rPr lang="fr-FR" sz="2000" dirty="0" smtClean="0">
                              <a:solidFill>
                                <a:srgbClr val="C00000"/>
                              </a:solidFill>
                              <a:latin typeface="Bahnschrift" panose="020B0502040204020203" pitchFamily="34" charset="0"/>
                            </a:rPr>
                            <m:t> </m:t>
                          </m:r>
                          <m:r>
                            <a:rPr lang="fr-FR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d>
                        <m:dPr>
                          <m:ctrlPr>
                            <a:rPr lang="fr-FR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𝑟𝑒𝑓</m:t>
                              </m:r>
                            </m:sub>
                          </m:sSub>
                          <m:r>
                            <a:rPr lang="fr-FR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fr-FR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fr-FR" sz="2000" dirty="0">
                  <a:latin typeface="Bahnschrift" panose="020B0502040204020203" pitchFamily="34" charset="0"/>
                </a:endParaRPr>
              </a:p>
            </p:txBody>
          </p:sp>
        </mc:Choice>
        <mc:Fallback xmlns=""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68B4E55A-E51E-46B9-BC44-D326378C85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3180" y="2832335"/>
                <a:ext cx="4471874" cy="73314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 w="2540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7" name="Image 86">
            <a:extLst>
              <a:ext uri="{FF2B5EF4-FFF2-40B4-BE49-F238E27FC236}">
                <a16:creationId xmlns:a16="http://schemas.microsoft.com/office/drawing/2014/main" id="{32BCFD99-FF61-49A6-A6E3-0793F3865E47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54" y="-152513"/>
            <a:ext cx="2028529" cy="1309430"/>
          </a:xfrm>
          <a:prstGeom prst="rect">
            <a:avLst/>
          </a:prstGeom>
        </p:spPr>
      </p:pic>
      <p:sp>
        <p:nvSpPr>
          <p:cNvPr id="88" name="ZoneTexte 87">
            <a:extLst>
              <a:ext uri="{FF2B5EF4-FFF2-40B4-BE49-F238E27FC236}">
                <a16:creationId xmlns:a16="http://schemas.microsoft.com/office/drawing/2014/main" id="{1A386317-3D6B-49F4-9AAD-0E95750E96F0}"/>
              </a:ext>
            </a:extLst>
          </p:cNvPr>
          <p:cNvSpPr txBox="1"/>
          <p:nvPr/>
        </p:nvSpPr>
        <p:spPr>
          <a:xfrm>
            <a:off x="-1" y="6584410"/>
            <a:ext cx="12192000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Pauline Ascher – RESANET Meeting – 3-7 </a:t>
            </a:r>
            <a:r>
              <a:rPr lang="fr-FR" sz="1200" dirty="0" err="1">
                <a:solidFill>
                  <a:schemeClr val="bg1"/>
                </a:solidFill>
                <a:latin typeface="Bahnschrift" panose="020B0502040204020203" pitchFamily="34" charset="0"/>
              </a:rPr>
              <a:t>November</a:t>
            </a:r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17541792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>
            <a:extLst>
              <a:ext uri="{FF2B5EF4-FFF2-40B4-BE49-F238E27FC236}">
                <a16:creationId xmlns:a16="http://schemas.microsoft.com/office/drawing/2014/main" id="{7E2A35C5-8950-4D8F-90DA-8526D72E7EDB}"/>
              </a:ext>
            </a:extLst>
          </p:cNvPr>
          <p:cNvSpPr txBox="1"/>
          <p:nvPr/>
        </p:nvSpPr>
        <p:spPr>
          <a:xfrm>
            <a:off x="0" y="-154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68</a:t>
            </a:r>
            <a:r>
              <a:rPr lang="fr-FR" sz="2800" dirty="0">
                <a:solidFill>
                  <a:srgbClr val="002060"/>
                </a:solidFill>
                <a:latin typeface="Bahnschrift" panose="020B0502040204020203" pitchFamily="34" charset="0"/>
              </a:rPr>
              <a:t>Co AND </a:t>
            </a:r>
            <a:r>
              <a:rPr lang="fr-FR" sz="2800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70</a:t>
            </a:r>
            <a:r>
              <a:rPr lang="fr-FR" sz="2800" dirty="0">
                <a:solidFill>
                  <a:srgbClr val="002060"/>
                </a:solidFill>
                <a:latin typeface="Bahnschrift" panose="020B0502040204020203" pitchFamily="34" charset="0"/>
              </a:rPr>
              <a:t>Co STATE ASSIGNMENT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780233F0-172D-479C-A9FB-0EB95211F380}"/>
              </a:ext>
            </a:extLst>
          </p:cNvPr>
          <p:cNvCxnSpPr>
            <a:cxnSpLocks/>
          </p:cNvCxnSpPr>
          <p:nvPr/>
        </p:nvCxnSpPr>
        <p:spPr>
          <a:xfrm>
            <a:off x="8403715" y="5045266"/>
            <a:ext cx="1114425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B817C6DE-6175-4945-BFBE-421D7208B76F}"/>
              </a:ext>
            </a:extLst>
          </p:cNvPr>
          <p:cNvCxnSpPr>
            <a:cxnSpLocks/>
          </p:cNvCxnSpPr>
          <p:nvPr/>
        </p:nvCxnSpPr>
        <p:spPr>
          <a:xfrm>
            <a:off x="8418069" y="4156218"/>
            <a:ext cx="1114425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BFE1F9DA-05EA-4172-9383-C5F912428575}"/>
              </a:ext>
            </a:extLst>
          </p:cNvPr>
          <p:cNvSpPr txBox="1"/>
          <p:nvPr/>
        </p:nvSpPr>
        <p:spPr>
          <a:xfrm>
            <a:off x="8541608" y="5008021"/>
            <a:ext cx="1114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68</a:t>
            </a:r>
            <a:r>
              <a:rPr lang="fr-FR" sz="2400" dirty="0">
                <a:solidFill>
                  <a:srgbClr val="002060"/>
                </a:solidFill>
                <a:latin typeface="Bahnschrift" panose="020B0502040204020203" pitchFamily="34" charset="0"/>
              </a:rPr>
              <a:t>Co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2413190-BB5F-40CF-B47D-E5D7394B6FDB}"/>
              </a:ext>
            </a:extLst>
          </p:cNvPr>
          <p:cNvSpPr txBox="1"/>
          <p:nvPr/>
        </p:nvSpPr>
        <p:spPr>
          <a:xfrm>
            <a:off x="8300844" y="4748739"/>
            <a:ext cx="602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(7-)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5690005-AD2F-4DE4-8372-A8B70DBA56DF}"/>
              </a:ext>
            </a:extLst>
          </p:cNvPr>
          <p:cNvSpPr txBox="1"/>
          <p:nvPr/>
        </p:nvSpPr>
        <p:spPr>
          <a:xfrm>
            <a:off x="8282692" y="3853496"/>
            <a:ext cx="580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(2-)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CF84B39-FAF7-4415-99EC-1971EEF5DFDC}"/>
              </a:ext>
            </a:extLst>
          </p:cNvPr>
          <p:cNvSpPr txBox="1"/>
          <p:nvPr/>
        </p:nvSpPr>
        <p:spPr>
          <a:xfrm>
            <a:off x="8167920" y="4287617"/>
            <a:ext cx="2160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2060"/>
                </a:solidFill>
                <a:latin typeface="Bahnschrift" panose="020B0502040204020203" pitchFamily="34" charset="0"/>
              </a:rPr>
              <a:t>E* =  79.5(2) keV     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065E1D5-6841-42EF-92E8-FEAB30A0B88F}"/>
              </a:ext>
            </a:extLst>
          </p:cNvPr>
          <p:cNvSpPr txBox="1"/>
          <p:nvPr/>
        </p:nvSpPr>
        <p:spPr>
          <a:xfrm>
            <a:off x="8827390" y="4739546"/>
            <a:ext cx="1442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solidFill>
                  <a:srgbClr val="002060"/>
                </a:solidFill>
                <a:latin typeface="Bahnschrift" panose="020B0502040204020203" pitchFamily="34" charset="0"/>
              </a:rPr>
              <a:t>200(20) ms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D1C9239-5D90-4CF2-9F2B-E211966A0357}"/>
              </a:ext>
            </a:extLst>
          </p:cNvPr>
          <p:cNvSpPr txBox="1"/>
          <p:nvPr/>
        </p:nvSpPr>
        <p:spPr>
          <a:xfrm>
            <a:off x="9076299" y="3853999"/>
            <a:ext cx="907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solidFill>
                  <a:srgbClr val="002060"/>
                </a:solidFill>
                <a:latin typeface="Bahnschrift" panose="020B0502040204020203" pitchFamily="34" charset="0"/>
              </a:rPr>
              <a:t>1.6(3) s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6C030C66-4963-48FF-8469-D658DF10C83D}"/>
              </a:ext>
            </a:extLst>
          </p:cNvPr>
          <p:cNvCxnSpPr>
            <a:cxnSpLocks/>
          </p:cNvCxnSpPr>
          <p:nvPr/>
        </p:nvCxnSpPr>
        <p:spPr>
          <a:xfrm>
            <a:off x="8318551" y="2262259"/>
            <a:ext cx="1114425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208CC89C-2D92-494F-ADD8-1CB4DBCC0E4A}"/>
              </a:ext>
            </a:extLst>
          </p:cNvPr>
          <p:cNvSpPr txBox="1"/>
          <p:nvPr/>
        </p:nvSpPr>
        <p:spPr>
          <a:xfrm>
            <a:off x="8425798" y="2329804"/>
            <a:ext cx="918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70</a:t>
            </a:r>
            <a:r>
              <a:rPr lang="fr-FR" sz="2400" dirty="0">
                <a:solidFill>
                  <a:srgbClr val="002060"/>
                </a:solidFill>
                <a:latin typeface="Bahnschrift" panose="020B0502040204020203" pitchFamily="34" charset="0"/>
              </a:rPr>
              <a:t>Co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D654DA3-78BF-46E9-BDCA-C3BEC64D6972}"/>
              </a:ext>
            </a:extLst>
          </p:cNvPr>
          <p:cNvSpPr txBox="1"/>
          <p:nvPr/>
        </p:nvSpPr>
        <p:spPr>
          <a:xfrm>
            <a:off x="8201869" y="1942832"/>
            <a:ext cx="627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(1+)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4D42904-7FF3-440D-B5AB-7559937A7F9F}"/>
              </a:ext>
            </a:extLst>
          </p:cNvPr>
          <p:cNvSpPr txBox="1"/>
          <p:nvPr/>
        </p:nvSpPr>
        <p:spPr>
          <a:xfrm>
            <a:off x="8166889" y="642319"/>
            <a:ext cx="5802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(7-)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7042A87E-7954-42CD-BC95-091EC38FBB92}"/>
              </a:ext>
            </a:extLst>
          </p:cNvPr>
          <p:cNvCxnSpPr>
            <a:cxnSpLocks/>
          </p:cNvCxnSpPr>
          <p:nvPr/>
        </p:nvCxnSpPr>
        <p:spPr>
          <a:xfrm>
            <a:off x="8276882" y="999134"/>
            <a:ext cx="1114425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8B5043A7-3872-4BAA-8AF3-B72F56A00DA2}"/>
              </a:ext>
            </a:extLst>
          </p:cNvPr>
          <p:cNvSpPr txBox="1"/>
          <p:nvPr/>
        </p:nvSpPr>
        <p:spPr>
          <a:xfrm>
            <a:off x="8857164" y="1942755"/>
            <a:ext cx="1667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solidFill>
                  <a:srgbClr val="002060"/>
                </a:solidFill>
                <a:latin typeface="Bahnschrift" panose="020B0502040204020203" pitchFamily="34" charset="0"/>
              </a:rPr>
              <a:t>508(7) ms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FBA2CD3-A073-473A-843D-4B9D7F99D7B5}"/>
              </a:ext>
            </a:extLst>
          </p:cNvPr>
          <p:cNvSpPr txBox="1"/>
          <p:nvPr/>
        </p:nvSpPr>
        <p:spPr>
          <a:xfrm>
            <a:off x="8857164" y="670237"/>
            <a:ext cx="1114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solidFill>
                  <a:srgbClr val="002060"/>
                </a:solidFill>
                <a:latin typeface="Bahnschrift" panose="020B0502040204020203" pitchFamily="34" charset="0"/>
              </a:rPr>
              <a:t>113(7) ms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B8A0165-855D-4EB7-89E6-E2292CF3CD6A}"/>
              </a:ext>
            </a:extLst>
          </p:cNvPr>
          <p:cNvSpPr txBox="1"/>
          <p:nvPr/>
        </p:nvSpPr>
        <p:spPr>
          <a:xfrm>
            <a:off x="8610256" y="1020531"/>
            <a:ext cx="1942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2060"/>
                </a:solidFill>
                <a:latin typeface="Bahnschrift" panose="020B0502040204020203" pitchFamily="34" charset="0"/>
              </a:rPr>
              <a:t>E* = 268.4(50) keV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22B12DB-28A1-448A-A13A-CCE6CB99C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40" y="1773962"/>
            <a:ext cx="5777416" cy="423210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13B0AD0-1857-462C-AF1E-49226F9747FA}"/>
              </a:ext>
            </a:extLst>
          </p:cNvPr>
          <p:cNvSpPr txBox="1"/>
          <p:nvPr/>
        </p:nvSpPr>
        <p:spPr>
          <a:xfrm>
            <a:off x="1955988" y="851937"/>
            <a:ext cx="5422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Bahnschrift" panose="020B0502040204020203" pitchFamily="34" charset="0"/>
              </a:rPr>
              <a:t>PI-ICR </a:t>
            </a:r>
            <a:r>
              <a:rPr lang="fr-FR" sz="2000" dirty="0" err="1">
                <a:solidFill>
                  <a:srgbClr val="002060"/>
                </a:solidFill>
                <a:latin typeface="Bahnschrift" panose="020B0502040204020203" pitchFamily="34" charset="0"/>
              </a:rPr>
              <a:t>allows</a:t>
            </a:r>
            <a:r>
              <a:rPr lang="fr-FR" sz="20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Bahnschrift" panose="020B0502040204020203" pitchFamily="34" charset="0"/>
              </a:rPr>
              <a:t>individual</a:t>
            </a:r>
            <a:r>
              <a:rPr lang="fr-FR" sz="2000" dirty="0">
                <a:solidFill>
                  <a:srgbClr val="002060"/>
                </a:solidFill>
                <a:latin typeface="Bahnschrift" panose="020B0502040204020203" pitchFamily="34" charset="0"/>
              </a:rPr>
              <a:t> state </a:t>
            </a:r>
            <a:r>
              <a:rPr lang="fr-FR" sz="2000" dirty="0" err="1">
                <a:solidFill>
                  <a:srgbClr val="002060"/>
                </a:solidFill>
                <a:latin typeface="Bahnschrift" panose="020B0502040204020203" pitchFamily="34" charset="0"/>
              </a:rPr>
              <a:t>counting</a:t>
            </a:r>
            <a:r>
              <a:rPr lang="fr-FR" sz="2000" dirty="0">
                <a:solidFill>
                  <a:srgbClr val="002060"/>
                </a:solidFill>
                <a:latin typeface="Bahnschrift" panose="020B0502040204020203" pitchFamily="34" charset="0"/>
              </a:rPr>
              <a:t> !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6A0375D-E3B1-4F7B-BD65-94C449CD02D5}"/>
              </a:ext>
            </a:extLst>
          </p:cNvPr>
          <p:cNvSpPr txBox="1"/>
          <p:nvPr/>
        </p:nvSpPr>
        <p:spPr>
          <a:xfrm>
            <a:off x="7002189" y="2743774"/>
            <a:ext cx="4861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 long-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lived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low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-spin state corresponds to the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ground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 state</a:t>
            </a:r>
            <a:endParaRPr lang="fr-FR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6F0C5D48-636D-42AF-A328-CC4DF1098319}"/>
              </a:ext>
            </a:extLst>
          </p:cNvPr>
          <p:cNvSpPr txBox="1"/>
          <p:nvPr/>
        </p:nvSpPr>
        <p:spPr>
          <a:xfrm>
            <a:off x="7002189" y="5466171"/>
            <a:ext cx="4861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 short-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lived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 high-spin state corresponds to the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ground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 state</a:t>
            </a:r>
            <a:endParaRPr lang="fr-FR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A8569385-5AD3-411E-BE73-16A4F78FF1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54" y="-152513"/>
            <a:ext cx="2028529" cy="1309430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DAD122B3-9D98-4F65-BDC5-882AE6700071}"/>
              </a:ext>
            </a:extLst>
          </p:cNvPr>
          <p:cNvSpPr txBox="1"/>
          <p:nvPr/>
        </p:nvSpPr>
        <p:spPr>
          <a:xfrm>
            <a:off x="-1" y="6584410"/>
            <a:ext cx="12192000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Pauline Ascher – RESANET Meeting – 3-7 </a:t>
            </a:r>
            <a:r>
              <a:rPr lang="fr-FR" sz="1200" dirty="0" err="1">
                <a:solidFill>
                  <a:schemeClr val="bg1"/>
                </a:solidFill>
                <a:latin typeface="Bahnschrift" panose="020B0502040204020203" pitchFamily="34" charset="0"/>
              </a:rPr>
              <a:t>November</a:t>
            </a:r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25787366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52261AC-12AE-4025-A76C-D4AE7CBCB2FE}"/>
              </a:ext>
            </a:extLst>
          </p:cNvPr>
          <p:cNvSpPr txBox="1"/>
          <p:nvPr/>
        </p:nvSpPr>
        <p:spPr>
          <a:xfrm>
            <a:off x="0" y="0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2060"/>
                </a:solidFill>
                <a:latin typeface="Bahnschrift" panose="020B0502040204020203" pitchFamily="34" charset="0"/>
              </a:rPr>
              <a:t>PERSPECTIVES FOR MS AT GANIL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18D7CA3-2371-41AB-A46D-63CA86A35C8F}"/>
              </a:ext>
            </a:extLst>
          </p:cNvPr>
          <p:cNvSpPr txBox="1"/>
          <p:nvPr/>
        </p:nvSpPr>
        <p:spPr>
          <a:xfrm>
            <a:off x="-1" y="6584410"/>
            <a:ext cx="12192000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Pauline Ascher – RESANET Meeting – 3-7 </a:t>
            </a:r>
            <a:r>
              <a:rPr lang="fr-FR" sz="1200" dirty="0" err="1">
                <a:solidFill>
                  <a:schemeClr val="bg1"/>
                </a:solidFill>
                <a:latin typeface="Bahnschrift" panose="020B0502040204020203" pitchFamily="34" charset="0"/>
              </a:rPr>
              <a:t>November</a:t>
            </a:r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 2025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DF31A0A-69A8-4B30-AA61-B73331BFD6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54" y="-152513"/>
            <a:ext cx="2028529" cy="130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6384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A725F00-E94D-4CFB-8641-A790005C4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047" y="396196"/>
            <a:ext cx="3871295" cy="56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69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3F58125-694D-41F1-8521-2D2053DEA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" t="19601" r="2570" b="20624"/>
          <a:stretch/>
        </p:blipFill>
        <p:spPr>
          <a:xfrm>
            <a:off x="3041849" y="848009"/>
            <a:ext cx="9036420" cy="495134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2DDB7569-35BA-41C3-ACA8-9A9DC5BE58F8}"/>
              </a:ext>
            </a:extLst>
          </p:cNvPr>
          <p:cNvSpPr txBox="1"/>
          <p:nvPr/>
        </p:nvSpPr>
        <p:spPr>
          <a:xfrm>
            <a:off x="0" y="33096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2060"/>
                </a:solidFill>
                <a:latin typeface="Bahnschrift" panose="020B0502040204020203" pitchFamily="34" charset="0"/>
              </a:rPr>
              <a:t>HIGH-PRECISION MS MARKET</a:t>
            </a:r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9584C2E4-DDE1-48C9-B3A2-DA2FB0EB2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1396" y="2315319"/>
            <a:ext cx="760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200" dirty="0">
                <a:solidFill>
                  <a:srgbClr val="FFFF00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MR-</a:t>
            </a:r>
            <a:r>
              <a:rPr lang="fr-FR" altLang="fr-FR" sz="1200" dirty="0" err="1">
                <a:solidFill>
                  <a:srgbClr val="FFFF00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ToF</a:t>
            </a:r>
            <a:endParaRPr lang="fr-FR" altLang="fr-FR" sz="1200" dirty="0">
              <a:solidFill>
                <a:srgbClr val="FFFF00"/>
              </a:solidFill>
              <a:highlight>
                <a:srgbClr val="000080"/>
              </a:highlight>
              <a:latin typeface="Bahnschrift" panose="020B0502040204020203" pitchFamily="34" charset="0"/>
            </a:endParaRP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2F457027-5257-46E1-B90C-5E679F1F1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6524" y="3087327"/>
            <a:ext cx="760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200" dirty="0">
                <a:solidFill>
                  <a:srgbClr val="FFFF00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MR-</a:t>
            </a:r>
            <a:r>
              <a:rPr lang="fr-FR" altLang="fr-FR" sz="1200" dirty="0" err="1">
                <a:solidFill>
                  <a:srgbClr val="FFFF00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ToF</a:t>
            </a:r>
            <a:endParaRPr lang="fr-FR" altLang="fr-FR" sz="1200" dirty="0">
              <a:solidFill>
                <a:srgbClr val="FFFF00"/>
              </a:solidFill>
              <a:highlight>
                <a:srgbClr val="000080"/>
              </a:highlight>
              <a:latin typeface="Bahnschrift" panose="020B0502040204020203" pitchFamily="34" charset="0"/>
            </a:endParaRPr>
          </a:p>
        </p:txBody>
      </p:sp>
      <p:sp>
        <p:nvSpPr>
          <p:cNvPr id="18" name="Text Box 6">
            <a:extLst>
              <a:ext uri="{FF2B5EF4-FFF2-40B4-BE49-F238E27FC236}">
                <a16:creationId xmlns:a16="http://schemas.microsoft.com/office/drawing/2014/main" id="{6C976840-D303-49E5-90BB-7CAB6CCBB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7055" y="2917596"/>
            <a:ext cx="760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200" dirty="0">
                <a:solidFill>
                  <a:srgbClr val="FFFF00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MR-</a:t>
            </a:r>
            <a:r>
              <a:rPr lang="fr-FR" altLang="fr-FR" sz="1200" dirty="0" err="1">
                <a:solidFill>
                  <a:srgbClr val="FFFF00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ToF</a:t>
            </a:r>
            <a:endParaRPr lang="fr-FR" altLang="fr-FR" sz="1200" dirty="0">
              <a:solidFill>
                <a:srgbClr val="FFFF00"/>
              </a:solidFill>
              <a:highlight>
                <a:srgbClr val="000080"/>
              </a:highlight>
              <a:latin typeface="Bahnschrift" panose="020B0502040204020203" pitchFamily="34" charset="0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1466EEC8-D23D-4AE8-A15D-D13A7D786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7263" y="2823686"/>
            <a:ext cx="760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200" dirty="0">
                <a:solidFill>
                  <a:srgbClr val="FFFF00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MR-</a:t>
            </a:r>
            <a:r>
              <a:rPr lang="fr-FR" altLang="fr-FR" sz="1200" dirty="0" err="1">
                <a:solidFill>
                  <a:srgbClr val="FFFF00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ToF</a:t>
            </a:r>
            <a:endParaRPr lang="fr-FR" altLang="fr-FR" sz="1200" dirty="0">
              <a:solidFill>
                <a:srgbClr val="FFFF00"/>
              </a:solidFill>
              <a:highlight>
                <a:srgbClr val="000080"/>
              </a:highlight>
              <a:latin typeface="Bahnschrift" panose="020B0502040204020203" pitchFamily="34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E4C36D35-8083-47E3-9B45-1D68CDAA5971}"/>
              </a:ext>
            </a:extLst>
          </p:cNvPr>
          <p:cNvSpPr txBox="1"/>
          <p:nvPr/>
        </p:nvSpPr>
        <p:spPr>
          <a:xfrm>
            <a:off x="113730" y="1978580"/>
            <a:ext cx="28941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7 PTMS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worldwide</a:t>
            </a:r>
            <a:endParaRPr lang="fr-FR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MR-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ToF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developed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in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many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places, and more to come….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61804E3-B66C-4B24-840B-51BB3FD6FF7D}"/>
              </a:ext>
            </a:extLst>
          </p:cNvPr>
          <p:cNvSpPr txBox="1"/>
          <p:nvPr/>
        </p:nvSpPr>
        <p:spPr>
          <a:xfrm>
            <a:off x="-1" y="6584410"/>
            <a:ext cx="12192000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Pauline Ascher – RESANET Meeting – 3-7 </a:t>
            </a:r>
            <a:r>
              <a:rPr lang="fr-FR" sz="1200" dirty="0" err="1">
                <a:solidFill>
                  <a:schemeClr val="bg1"/>
                </a:solidFill>
                <a:latin typeface="Bahnschrift" panose="020B0502040204020203" pitchFamily="34" charset="0"/>
              </a:rPr>
              <a:t>November</a:t>
            </a:r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 2025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9E86C7EA-B520-4BA3-8EB1-FBACC9C5BF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54" y="-152513"/>
            <a:ext cx="2028529" cy="1309430"/>
          </a:xfrm>
          <a:prstGeom prst="rect">
            <a:avLst/>
          </a:prstGeom>
        </p:spPr>
      </p:pic>
      <p:sp>
        <p:nvSpPr>
          <p:cNvPr id="29" name="Text Box 6">
            <a:extLst>
              <a:ext uri="{FF2B5EF4-FFF2-40B4-BE49-F238E27FC236}">
                <a16:creationId xmlns:a16="http://schemas.microsoft.com/office/drawing/2014/main" id="{5E6D090B-E0BE-4009-98DC-DB3CCC055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3532" y="2348715"/>
            <a:ext cx="760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200" dirty="0">
                <a:solidFill>
                  <a:srgbClr val="FFFF00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MR-</a:t>
            </a:r>
            <a:r>
              <a:rPr lang="fr-FR" altLang="fr-FR" sz="1200" dirty="0" err="1">
                <a:solidFill>
                  <a:srgbClr val="FFFF00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ToF</a:t>
            </a:r>
            <a:endParaRPr lang="fr-FR" altLang="fr-FR" sz="1200" dirty="0">
              <a:solidFill>
                <a:srgbClr val="FFFF00"/>
              </a:solidFill>
              <a:highlight>
                <a:srgbClr val="000080"/>
              </a:highlight>
              <a:latin typeface="Bahnschrift" panose="020B0502040204020203" pitchFamily="34" charset="0"/>
            </a:endParaRPr>
          </a:p>
        </p:txBody>
      </p:sp>
      <p:sp>
        <p:nvSpPr>
          <p:cNvPr id="30" name="Text Box 6">
            <a:extLst>
              <a:ext uri="{FF2B5EF4-FFF2-40B4-BE49-F238E27FC236}">
                <a16:creationId xmlns:a16="http://schemas.microsoft.com/office/drawing/2014/main" id="{51BA778A-8F5D-4E96-802A-3D97FFD2D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5427" y="2987836"/>
            <a:ext cx="760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200" dirty="0">
                <a:solidFill>
                  <a:srgbClr val="FFFF00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MR-</a:t>
            </a:r>
            <a:r>
              <a:rPr lang="fr-FR" altLang="fr-FR" sz="1200" dirty="0" err="1">
                <a:solidFill>
                  <a:srgbClr val="FFFF00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ToF</a:t>
            </a:r>
            <a:endParaRPr lang="fr-FR" altLang="fr-FR" sz="1200" dirty="0">
              <a:solidFill>
                <a:srgbClr val="FFFF00"/>
              </a:solidFill>
              <a:highlight>
                <a:srgbClr val="000080"/>
              </a:highlight>
              <a:latin typeface="Bahnschrift" panose="020B0502040204020203" pitchFamily="34" charset="0"/>
            </a:endParaRPr>
          </a:p>
        </p:txBody>
      </p:sp>
      <p:sp>
        <p:nvSpPr>
          <p:cNvPr id="23" name="Text Box 8">
            <a:extLst>
              <a:ext uri="{FF2B5EF4-FFF2-40B4-BE49-F238E27FC236}">
                <a16:creationId xmlns:a16="http://schemas.microsoft.com/office/drawing/2014/main" id="{57895744-22F9-4CCD-AEE5-8170DE3B6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6089" y="2526866"/>
            <a:ext cx="167321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400" dirty="0">
                <a:solidFill>
                  <a:schemeClr val="bg1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LEBIT (MSU)</a:t>
            </a:r>
          </a:p>
        </p:txBody>
      </p:sp>
      <p:sp>
        <p:nvSpPr>
          <p:cNvPr id="24" name="Text Box 9">
            <a:extLst>
              <a:ext uri="{FF2B5EF4-FFF2-40B4-BE49-F238E27FC236}">
                <a16:creationId xmlns:a16="http://schemas.microsoft.com/office/drawing/2014/main" id="{2359D261-C2D8-40E9-B332-941D39071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1849" y="2500546"/>
            <a:ext cx="167321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400" dirty="0">
                <a:solidFill>
                  <a:schemeClr val="bg1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TITAN (TRIUMF)</a:t>
            </a:r>
          </a:p>
        </p:txBody>
      </p:sp>
      <p:sp>
        <p:nvSpPr>
          <p:cNvPr id="25" name="Text Box 11">
            <a:extLst>
              <a:ext uri="{FF2B5EF4-FFF2-40B4-BE49-F238E27FC236}">
                <a16:creationId xmlns:a16="http://schemas.microsoft.com/office/drawing/2014/main" id="{968BA0BA-56A3-4717-ADD0-21A374905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151" y="2781500"/>
            <a:ext cx="152064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400" dirty="0">
                <a:solidFill>
                  <a:schemeClr val="bg1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CPT (ANL)</a:t>
            </a:r>
          </a:p>
        </p:txBody>
      </p:sp>
      <p:sp>
        <p:nvSpPr>
          <p:cNvPr id="26" name="Text Box 6">
            <a:extLst>
              <a:ext uri="{FF2B5EF4-FFF2-40B4-BE49-F238E27FC236}">
                <a16:creationId xmlns:a16="http://schemas.microsoft.com/office/drawing/2014/main" id="{95E1537B-E603-4867-9EBD-68FCAB206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7787" y="2900319"/>
            <a:ext cx="190122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400" dirty="0">
                <a:solidFill>
                  <a:schemeClr val="bg1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ISOLTRAP (CERN)</a:t>
            </a:r>
          </a:p>
        </p:txBody>
      </p:sp>
      <p:sp>
        <p:nvSpPr>
          <p:cNvPr id="31" name="Text Box 7">
            <a:extLst>
              <a:ext uri="{FF2B5EF4-FFF2-40B4-BE49-F238E27FC236}">
                <a16:creationId xmlns:a16="http://schemas.microsoft.com/office/drawing/2014/main" id="{8C8040F5-841C-4EA4-AD5A-6F443EB39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0297" y="2397602"/>
            <a:ext cx="154583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400" dirty="0">
                <a:solidFill>
                  <a:schemeClr val="bg1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SHIPTRAP (GSI)</a:t>
            </a:r>
          </a:p>
        </p:txBody>
      </p:sp>
      <p:sp>
        <p:nvSpPr>
          <p:cNvPr id="32" name="Text Box 10">
            <a:extLst>
              <a:ext uri="{FF2B5EF4-FFF2-40B4-BE49-F238E27FC236}">
                <a16:creationId xmlns:a16="http://schemas.microsoft.com/office/drawing/2014/main" id="{B7EC5F14-4BA6-45CD-927B-EA6BD8C0F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2365" y="1953270"/>
            <a:ext cx="175033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400" dirty="0">
                <a:solidFill>
                  <a:schemeClr val="bg1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JYFLTRAP (IGISOL)</a:t>
            </a:r>
          </a:p>
        </p:txBody>
      </p:sp>
      <p:sp>
        <p:nvSpPr>
          <p:cNvPr id="33" name="Text Box 13">
            <a:extLst>
              <a:ext uri="{FF2B5EF4-FFF2-40B4-BE49-F238E27FC236}">
                <a16:creationId xmlns:a16="http://schemas.microsoft.com/office/drawing/2014/main" id="{28F7A2E0-4F8E-46F7-823C-D5F1AF5D9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804" y="2649800"/>
            <a:ext cx="175400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400" dirty="0">
                <a:solidFill>
                  <a:schemeClr val="bg1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TRIGATRAP (IKC)</a:t>
            </a:r>
          </a:p>
        </p:txBody>
      </p:sp>
      <p:sp>
        <p:nvSpPr>
          <p:cNvPr id="34" name="Text Box 6">
            <a:extLst>
              <a:ext uri="{FF2B5EF4-FFF2-40B4-BE49-F238E27FC236}">
                <a16:creationId xmlns:a16="http://schemas.microsoft.com/office/drawing/2014/main" id="{1BB9B51B-E137-46EC-B02C-0233A3DFA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037" y="1757304"/>
            <a:ext cx="760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200" dirty="0">
                <a:solidFill>
                  <a:srgbClr val="FFFF00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MR-</a:t>
            </a:r>
            <a:r>
              <a:rPr lang="fr-FR" altLang="fr-FR" sz="1200" dirty="0" err="1">
                <a:solidFill>
                  <a:srgbClr val="FFFF00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ToF</a:t>
            </a:r>
            <a:endParaRPr lang="fr-FR" altLang="fr-FR" sz="1200" dirty="0">
              <a:solidFill>
                <a:srgbClr val="FFFF00"/>
              </a:solidFill>
              <a:highlight>
                <a:srgbClr val="000080"/>
              </a:highlight>
              <a:latin typeface="Bahnschrift" panose="020B0502040204020203" pitchFamily="34" charset="0"/>
            </a:endParaRPr>
          </a:p>
        </p:txBody>
      </p:sp>
      <p:sp>
        <p:nvSpPr>
          <p:cNvPr id="35" name="Text Box 6">
            <a:extLst>
              <a:ext uri="{FF2B5EF4-FFF2-40B4-BE49-F238E27FC236}">
                <a16:creationId xmlns:a16="http://schemas.microsoft.com/office/drawing/2014/main" id="{B6EA3D48-EE36-4BB1-A56A-E6B0C388D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9376" y="3099880"/>
            <a:ext cx="760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200" dirty="0">
                <a:solidFill>
                  <a:srgbClr val="FFFF00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MR-</a:t>
            </a:r>
            <a:r>
              <a:rPr lang="fr-FR" altLang="fr-FR" sz="1200" dirty="0" err="1">
                <a:solidFill>
                  <a:srgbClr val="FFFF00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ToF</a:t>
            </a:r>
            <a:endParaRPr lang="fr-FR" altLang="fr-FR" sz="1200" dirty="0">
              <a:solidFill>
                <a:srgbClr val="FFFF00"/>
              </a:solidFill>
              <a:highlight>
                <a:srgbClr val="000080"/>
              </a:highlight>
              <a:latin typeface="Bahnschrift" panose="020B0502040204020203" pitchFamily="34" charset="0"/>
            </a:endParaRPr>
          </a:p>
        </p:txBody>
      </p:sp>
      <p:sp>
        <p:nvSpPr>
          <p:cNvPr id="36" name="Text Box 6">
            <a:extLst>
              <a:ext uri="{FF2B5EF4-FFF2-40B4-BE49-F238E27FC236}">
                <a16:creationId xmlns:a16="http://schemas.microsoft.com/office/drawing/2014/main" id="{A2261D51-62F2-42BA-BF82-D367B05C1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5413" y="2234732"/>
            <a:ext cx="119462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200" dirty="0">
                <a:solidFill>
                  <a:srgbClr val="FFFF00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MR-</a:t>
            </a:r>
            <a:r>
              <a:rPr lang="fr-FR" altLang="fr-FR" sz="1200" dirty="0" err="1">
                <a:solidFill>
                  <a:srgbClr val="FFFF00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ToF</a:t>
            </a:r>
            <a:r>
              <a:rPr lang="fr-FR" altLang="fr-FR" sz="1200" dirty="0">
                <a:solidFill>
                  <a:srgbClr val="FFFF00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 (FRS)</a:t>
            </a:r>
          </a:p>
        </p:txBody>
      </p:sp>
    </p:spTree>
    <p:extLst>
      <p:ext uri="{BB962C8B-B14F-4D97-AF65-F5344CB8AC3E}">
        <p14:creationId xmlns:p14="http://schemas.microsoft.com/office/powerpoint/2010/main" val="606378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3F58125-694D-41F1-8521-2D2053DEA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" t="19601" r="2570" b="20624"/>
          <a:stretch/>
        </p:blipFill>
        <p:spPr>
          <a:xfrm>
            <a:off x="3041849" y="848009"/>
            <a:ext cx="9036420" cy="4951342"/>
          </a:xfrm>
          <a:prstGeom prst="rect">
            <a:avLst/>
          </a:prstGeom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2DBF9114-2EBE-4054-B292-0DBC32C21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7787" y="2900319"/>
            <a:ext cx="190122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400" dirty="0">
                <a:solidFill>
                  <a:schemeClr val="bg1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ISOLTRAP (CERN)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9ED6216D-E53E-4D16-A0E3-AAAD1AF46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0297" y="2397602"/>
            <a:ext cx="154583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400" dirty="0">
                <a:solidFill>
                  <a:schemeClr val="bg1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SHIPTRAP (GSI)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0AF95C2A-5F14-4CED-BAF5-B7E896A77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2365" y="1953270"/>
            <a:ext cx="175033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400" dirty="0">
                <a:solidFill>
                  <a:schemeClr val="bg1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JYFLTRAP (IGISOL)</a:t>
            </a:r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A954D8E0-2DC9-4D42-8A57-1D3DA6B1C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804" y="2649800"/>
            <a:ext cx="175400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400" dirty="0">
                <a:solidFill>
                  <a:schemeClr val="bg1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TRIGATRAP (IKC)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DDB7569-35BA-41C3-ACA8-9A9DC5BE58F8}"/>
              </a:ext>
            </a:extLst>
          </p:cNvPr>
          <p:cNvSpPr txBox="1"/>
          <p:nvPr/>
        </p:nvSpPr>
        <p:spPr>
          <a:xfrm>
            <a:off x="0" y="33096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2060"/>
                </a:solidFill>
                <a:latin typeface="Bahnschrift" panose="020B0502040204020203" pitchFamily="34" charset="0"/>
              </a:rPr>
              <a:t>HIGH-PRECISION MS MARKET</a:t>
            </a: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0C498297-900B-42A0-AAA7-FB25C303E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037" y="1757304"/>
            <a:ext cx="760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200" dirty="0">
                <a:solidFill>
                  <a:srgbClr val="FFFF00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MR-</a:t>
            </a:r>
            <a:r>
              <a:rPr lang="fr-FR" altLang="fr-FR" sz="1200" dirty="0" err="1">
                <a:solidFill>
                  <a:srgbClr val="FFFF00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ToF</a:t>
            </a:r>
            <a:endParaRPr lang="fr-FR" altLang="fr-FR" sz="1200" dirty="0">
              <a:solidFill>
                <a:srgbClr val="FFFF00"/>
              </a:solidFill>
              <a:highlight>
                <a:srgbClr val="000080"/>
              </a:highlight>
              <a:latin typeface="Bahnschrift" panose="020B0502040204020203" pitchFamily="34" charset="0"/>
            </a:endParaRP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B5F7D108-D518-4F77-ADAE-CC2C56BCB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9376" y="3099880"/>
            <a:ext cx="760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200" dirty="0">
                <a:solidFill>
                  <a:srgbClr val="FFFF00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MR-</a:t>
            </a:r>
            <a:r>
              <a:rPr lang="fr-FR" altLang="fr-FR" sz="1200" dirty="0" err="1">
                <a:solidFill>
                  <a:srgbClr val="FFFF00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ToF</a:t>
            </a:r>
            <a:endParaRPr lang="fr-FR" altLang="fr-FR" sz="1200" dirty="0">
              <a:solidFill>
                <a:srgbClr val="FFFF00"/>
              </a:solidFill>
              <a:highlight>
                <a:srgbClr val="000080"/>
              </a:highlight>
              <a:latin typeface="Bahnschrift" panose="020B0502040204020203" pitchFamily="34" charset="0"/>
            </a:endParaRP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2F457027-5257-46E1-B90C-5E679F1F1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6524" y="3087327"/>
            <a:ext cx="760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200" dirty="0">
                <a:solidFill>
                  <a:srgbClr val="FFFF00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MR-</a:t>
            </a:r>
            <a:r>
              <a:rPr lang="fr-FR" altLang="fr-FR" sz="1200" dirty="0" err="1">
                <a:solidFill>
                  <a:srgbClr val="FFFF00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ToF</a:t>
            </a:r>
            <a:endParaRPr lang="fr-FR" altLang="fr-FR" sz="1200" dirty="0">
              <a:solidFill>
                <a:srgbClr val="FFFF00"/>
              </a:solidFill>
              <a:highlight>
                <a:srgbClr val="000080"/>
              </a:highlight>
              <a:latin typeface="Bahnschrift" panose="020B0502040204020203" pitchFamily="34" charset="0"/>
            </a:endParaRPr>
          </a:p>
        </p:txBody>
      </p:sp>
      <p:sp>
        <p:nvSpPr>
          <p:cNvPr id="18" name="Text Box 6">
            <a:extLst>
              <a:ext uri="{FF2B5EF4-FFF2-40B4-BE49-F238E27FC236}">
                <a16:creationId xmlns:a16="http://schemas.microsoft.com/office/drawing/2014/main" id="{6C976840-D303-49E5-90BB-7CAB6CCBB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7055" y="2917596"/>
            <a:ext cx="760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200" dirty="0">
                <a:solidFill>
                  <a:srgbClr val="FFFF00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MR-</a:t>
            </a:r>
            <a:r>
              <a:rPr lang="fr-FR" altLang="fr-FR" sz="1200" dirty="0" err="1">
                <a:solidFill>
                  <a:srgbClr val="FFFF00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ToF</a:t>
            </a:r>
            <a:endParaRPr lang="fr-FR" altLang="fr-FR" sz="1200" dirty="0">
              <a:solidFill>
                <a:srgbClr val="FFFF00"/>
              </a:solidFill>
              <a:highlight>
                <a:srgbClr val="000080"/>
              </a:highlight>
              <a:latin typeface="Bahnschrift" panose="020B0502040204020203" pitchFamily="34" charset="0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1466EEC8-D23D-4AE8-A15D-D13A7D786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7263" y="2823686"/>
            <a:ext cx="760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200" dirty="0">
                <a:solidFill>
                  <a:srgbClr val="FFFF00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MR-</a:t>
            </a:r>
            <a:r>
              <a:rPr lang="fr-FR" altLang="fr-FR" sz="1200" dirty="0" err="1">
                <a:solidFill>
                  <a:srgbClr val="FFFF00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ToF</a:t>
            </a:r>
            <a:endParaRPr lang="fr-FR" altLang="fr-FR" sz="1200" dirty="0">
              <a:solidFill>
                <a:srgbClr val="FFFF00"/>
              </a:solidFill>
              <a:highlight>
                <a:srgbClr val="000080"/>
              </a:highlight>
              <a:latin typeface="Bahnschrift" panose="020B0502040204020203" pitchFamily="34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E4C36D35-8083-47E3-9B45-1D68CDAA5971}"/>
              </a:ext>
            </a:extLst>
          </p:cNvPr>
          <p:cNvSpPr txBox="1"/>
          <p:nvPr/>
        </p:nvSpPr>
        <p:spPr>
          <a:xfrm>
            <a:off x="113730" y="1978580"/>
            <a:ext cx="289413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7 PTMS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worldwide</a:t>
            </a:r>
            <a:endParaRPr lang="fr-FR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MR-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ToF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developed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in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many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places, and more to come….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A new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player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in MS: France !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with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4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devices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 to come</a:t>
            </a:r>
          </a:p>
        </p:txBody>
      </p:sp>
      <p:sp>
        <p:nvSpPr>
          <p:cNvPr id="40" name="Text Box 6">
            <a:extLst>
              <a:ext uri="{FF2B5EF4-FFF2-40B4-BE49-F238E27FC236}">
                <a16:creationId xmlns:a16="http://schemas.microsoft.com/office/drawing/2014/main" id="{32D6FC1C-7A18-47B8-81BC-D2600A22E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5413" y="2234732"/>
            <a:ext cx="119462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200" dirty="0">
                <a:solidFill>
                  <a:srgbClr val="FFFF00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MR-</a:t>
            </a:r>
            <a:r>
              <a:rPr lang="fr-FR" altLang="fr-FR" sz="1200" dirty="0" err="1">
                <a:solidFill>
                  <a:srgbClr val="FFFF00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ToF</a:t>
            </a:r>
            <a:r>
              <a:rPr lang="fr-FR" altLang="fr-FR" sz="1200" dirty="0">
                <a:solidFill>
                  <a:srgbClr val="FFFF00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 (FRS)</a:t>
            </a:r>
          </a:p>
        </p:txBody>
      </p:sp>
      <p:sp>
        <p:nvSpPr>
          <p:cNvPr id="23" name="Text Box 6">
            <a:extLst>
              <a:ext uri="{FF2B5EF4-FFF2-40B4-BE49-F238E27FC236}">
                <a16:creationId xmlns:a16="http://schemas.microsoft.com/office/drawing/2014/main" id="{E9298BC8-B730-4196-BEFA-37FD9EE13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9192" y="2312579"/>
            <a:ext cx="167086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400" dirty="0">
                <a:solidFill>
                  <a:schemeClr val="bg1"/>
                </a:solidFill>
                <a:highlight>
                  <a:srgbClr val="800000"/>
                </a:highlight>
                <a:latin typeface="Bahnschrift" panose="020B0502040204020203" pitchFamily="34" charset="0"/>
              </a:rPr>
              <a:t>PIPERADE/DESIR</a:t>
            </a:r>
          </a:p>
        </p:txBody>
      </p:sp>
      <p:sp>
        <p:nvSpPr>
          <p:cNvPr id="24" name="Text Box 6">
            <a:extLst>
              <a:ext uri="{FF2B5EF4-FFF2-40B4-BE49-F238E27FC236}">
                <a16:creationId xmlns:a16="http://schemas.microsoft.com/office/drawing/2014/main" id="{00C62643-2EE5-4CD3-90C0-C88EE2CDD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1979" y="2831134"/>
            <a:ext cx="190136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400" dirty="0">
                <a:solidFill>
                  <a:schemeClr val="bg1"/>
                </a:solidFill>
                <a:highlight>
                  <a:srgbClr val="800000"/>
                </a:highlight>
                <a:latin typeface="Bahnschrift" panose="020B0502040204020203" pitchFamily="34" charset="0"/>
              </a:rPr>
              <a:t>PILGRIM/S3-LEB</a:t>
            </a:r>
          </a:p>
        </p:txBody>
      </p:sp>
      <p:sp>
        <p:nvSpPr>
          <p:cNvPr id="25" name="Text Box 6">
            <a:extLst>
              <a:ext uri="{FF2B5EF4-FFF2-40B4-BE49-F238E27FC236}">
                <a16:creationId xmlns:a16="http://schemas.microsoft.com/office/drawing/2014/main" id="{DBE68FF7-5553-472A-9BC6-B4152086F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0128" y="3083501"/>
            <a:ext cx="190136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400" dirty="0">
                <a:solidFill>
                  <a:schemeClr val="bg1"/>
                </a:solidFill>
                <a:highlight>
                  <a:srgbClr val="800000"/>
                </a:highlight>
                <a:latin typeface="Bahnschrift" panose="020B0502040204020203" pitchFamily="34" charset="0"/>
              </a:rPr>
              <a:t>MLLTRAP/ALTO</a:t>
            </a:r>
          </a:p>
        </p:txBody>
      </p:sp>
      <p:sp>
        <p:nvSpPr>
          <p:cNvPr id="26" name="Text Box 6">
            <a:extLst>
              <a:ext uri="{FF2B5EF4-FFF2-40B4-BE49-F238E27FC236}">
                <a16:creationId xmlns:a16="http://schemas.microsoft.com/office/drawing/2014/main" id="{A666D995-C7A4-4EB3-926E-CAA8E01F8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1069" y="2570322"/>
            <a:ext cx="227797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400" dirty="0">
                <a:solidFill>
                  <a:schemeClr val="bg1"/>
                </a:solidFill>
                <a:highlight>
                  <a:srgbClr val="800000"/>
                </a:highlight>
                <a:latin typeface="Bahnschrift" panose="020B0502040204020203" pitchFamily="34" charset="0"/>
              </a:rPr>
              <a:t>MR-</a:t>
            </a:r>
            <a:r>
              <a:rPr lang="fr-FR" altLang="fr-FR" sz="1400" dirty="0" err="1">
                <a:solidFill>
                  <a:schemeClr val="bg1"/>
                </a:solidFill>
                <a:highlight>
                  <a:srgbClr val="800000"/>
                </a:highlight>
                <a:latin typeface="Bahnschrift" panose="020B0502040204020203" pitchFamily="34" charset="0"/>
              </a:rPr>
              <a:t>ToF</a:t>
            </a:r>
            <a:r>
              <a:rPr lang="fr-FR" altLang="fr-FR" sz="1400" dirty="0">
                <a:solidFill>
                  <a:schemeClr val="bg1"/>
                </a:solidFill>
                <a:highlight>
                  <a:srgbClr val="800000"/>
                </a:highlight>
                <a:latin typeface="Bahnschrift" panose="020B0502040204020203" pitchFamily="34" charset="0"/>
              </a:rPr>
              <a:t>/DESIR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61804E3-B66C-4B24-840B-51BB3FD6FF7D}"/>
              </a:ext>
            </a:extLst>
          </p:cNvPr>
          <p:cNvSpPr txBox="1"/>
          <p:nvPr/>
        </p:nvSpPr>
        <p:spPr>
          <a:xfrm>
            <a:off x="-1" y="6584410"/>
            <a:ext cx="12192000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Pauline Ascher – RESANET Meeting – 3-7 </a:t>
            </a:r>
            <a:r>
              <a:rPr lang="fr-FR" sz="1200" dirty="0" err="1">
                <a:solidFill>
                  <a:schemeClr val="bg1"/>
                </a:solidFill>
                <a:latin typeface="Bahnschrift" panose="020B0502040204020203" pitchFamily="34" charset="0"/>
              </a:rPr>
              <a:t>November</a:t>
            </a:r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 2025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9E86C7EA-B520-4BA3-8EB1-FBACC9C5BF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54" y="-152513"/>
            <a:ext cx="2028529" cy="1309430"/>
          </a:xfrm>
          <a:prstGeom prst="rect">
            <a:avLst/>
          </a:prstGeom>
        </p:spPr>
      </p:pic>
      <p:sp>
        <p:nvSpPr>
          <p:cNvPr id="29" name="Text Box 6">
            <a:extLst>
              <a:ext uri="{FF2B5EF4-FFF2-40B4-BE49-F238E27FC236}">
                <a16:creationId xmlns:a16="http://schemas.microsoft.com/office/drawing/2014/main" id="{5E6D090B-E0BE-4009-98DC-DB3CCC055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3532" y="2348715"/>
            <a:ext cx="760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200" dirty="0">
                <a:solidFill>
                  <a:srgbClr val="FFFF00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MR-</a:t>
            </a:r>
            <a:r>
              <a:rPr lang="fr-FR" altLang="fr-FR" sz="1200" dirty="0" err="1">
                <a:solidFill>
                  <a:srgbClr val="FFFF00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ToF</a:t>
            </a:r>
            <a:endParaRPr lang="fr-FR" altLang="fr-FR" sz="1200" dirty="0">
              <a:solidFill>
                <a:srgbClr val="FFFF00"/>
              </a:solidFill>
              <a:highlight>
                <a:srgbClr val="000080"/>
              </a:highlight>
              <a:latin typeface="Bahnschrift" panose="020B0502040204020203" pitchFamily="34" charset="0"/>
            </a:endParaRPr>
          </a:p>
        </p:txBody>
      </p:sp>
      <p:sp>
        <p:nvSpPr>
          <p:cNvPr id="31" name="Text Box 6">
            <a:extLst>
              <a:ext uri="{FF2B5EF4-FFF2-40B4-BE49-F238E27FC236}">
                <a16:creationId xmlns:a16="http://schemas.microsoft.com/office/drawing/2014/main" id="{AB1F0497-AAF0-4F18-A174-09976683A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1396" y="2315319"/>
            <a:ext cx="760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200" dirty="0">
                <a:solidFill>
                  <a:srgbClr val="FFFF00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MR-</a:t>
            </a:r>
            <a:r>
              <a:rPr lang="fr-FR" altLang="fr-FR" sz="1200" dirty="0" err="1">
                <a:solidFill>
                  <a:srgbClr val="FFFF00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ToF</a:t>
            </a:r>
            <a:endParaRPr lang="fr-FR" altLang="fr-FR" sz="1200" dirty="0">
              <a:solidFill>
                <a:srgbClr val="FFFF00"/>
              </a:solidFill>
              <a:highlight>
                <a:srgbClr val="000080"/>
              </a:highlight>
              <a:latin typeface="Bahnschrift" panose="020B0502040204020203" pitchFamily="34" charset="0"/>
            </a:endParaRPr>
          </a:p>
        </p:txBody>
      </p:sp>
      <p:sp>
        <p:nvSpPr>
          <p:cNvPr id="32" name="Text Box 6">
            <a:extLst>
              <a:ext uri="{FF2B5EF4-FFF2-40B4-BE49-F238E27FC236}">
                <a16:creationId xmlns:a16="http://schemas.microsoft.com/office/drawing/2014/main" id="{2280681E-95A5-4BBC-988B-E2607BD25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5427" y="2987836"/>
            <a:ext cx="760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200" dirty="0">
                <a:solidFill>
                  <a:srgbClr val="FFFF00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MR-</a:t>
            </a:r>
            <a:r>
              <a:rPr lang="fr-FR" altLang="fr-FR" sz="1200" dirty="0" err="1">
                <a:solidFill>
                  <a:srgbClr val="FFFF00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ToF</a:t>
            </a:r>
            <a:endParaRPr lang="fr-FR" altLang="fr-FR" sz="1200" dirty="0">
              <a:solidFill>
                <a:srgbClr val="FFFF00"/>
              </a:solidFill>
              <a:highlight>
                <a:srgbClr val="000080"/>
              </a:highlight>
              <a:latin typeface="Bahnschrift" panose="020B0502040204020203" pitchFamily="34" charset="0"/>
            </a:endParaRPr>
          </a:p>
        </p:txBody>
      </p:sp>
      <p:sp>
        <p:nvSpPr>
          <p:cNvPr id="33" name="Text Box 8">
            <a:extLst>
              <a:ext uri="{FF2B5EF4-FFF2-40B4-BE49-F238E27FC236}">
                <a16:creationId xmlns:a16="http://schemas.microsoft.com/office/drawing/2014/main" id="{42089282-BCA9-4FDE-8F29-42CC94912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6089" y="2526866"/>
            <a:ext cx="167321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400" dirty="0">
                <a:solidFill>
                  <a:schemeClr val="bg1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LEBIT (MSU)</a:t>
            </a:r>
          </a:p>
        </p:txBody>
      </p:sp>
      <p:sp>
        <p:nvSpPr>
          <p:cNvPr id="34" name="Text Box 9">
            <a:extLst>
              <a:ext uri="{FF2B5EF4-FFF2-40B4-BE49-F238E27FC236}">
                <a16:creationId xmlns:a16="http://schemas.microsoft.com/office/drawing/2014/main" id="{B83FF7DB-2001-4739-8CFC-5D95D4DB9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1849" y="2500546"/>
            <a:ext cx="167321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400" dirty="0">
                <a:solidFill>
                  <a:schemeClr val="bg1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TITAN (TRIUMF)</a:t>
            </a:r>
          </a:p>
        </p:txBody>
      </p:sp>
      <p:sp>
        <p:nvSpPr>
          <p:cNvPr id="35" name="Text Box 11">
            <a:extLst>
              <a:ext uri="{FF2B5EF4-FFF2-40B4-BE49-F238E27FC236}">
                <a16:creationId xmlns:a16="http://schemas.microsoft.com/office/drawing/2014/main" id="{E1D88198-1D7E-46C3-B827-59723324E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151" y="2781500"/>
            <a:ext cx="152064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400" dirty="0">
                <a:solidFill>
                  <a:schemeClr val="bg1"/>
                </a:solidFill>
                <a:highlight>
                  <a:srgbClr val="000080"/>
                </a:highlight>
                <a:latin typeface="Bahnschrift" panose="020B0502040204020203" pitchFamily="34" charset="0"/>
              </a:rPr>
              <a:t>CPT (ANL)</a:t>
            </a:r>
          </a:p>
        </p:txBody>
      </p:sp>
    </p:spTree>
    <p:extLst>
      <p:ext uri="{BB962C8B-B14F-4D97-AF65-F5344CB8AC3E}">
        <p14:creationId xmlns:p14="http://schemas.microsoft.com/office/powerpoint/2010/main" val="3135253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que 7">
            <a:extLst>
              <a:ext uri="{FF2B5EF4-FFF2-40B4-BE49-F238E27FC236}">
                <a16:creationId xmlns:a16="http://schemas.microsoft.com/office/drawing/2014/main" id="{F8C67C84-53DC-4BF4-A76F-1D6BF364BB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792" t="10635" r="8250" b="9512"/>
          <a:stretch/>
        </p:blipFill>
        <p:spPr>
          <a:xfrm>
            <a:off x="1601733" y="828499"/>
            <a:ext cx="8868965" cy="583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43D4C53-730B-413A-959C-4F4BCDD793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54" y="-152513"/>
            <a:ext cx="2028529" cy="1309430"/>
          </a:xfrm>
          <a:prstGeom prst="rect">
            <a:avLst/>
          </a:prstGeom>
          <a:noFill/>
          <a:effectLst>
            <a:outerShdw blurRad="190500" dir="9300000" sx="108000" sy="108000" algn="ctr" rotWithShape="0">
              <a:schemeClr val="bg1"/>
            </a:outerShdw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0900DDF-130B-4D9F-96EC-B086ABE15615}"/>
              </a:ext>
            </a:extLst>
          </p:cNvPr>
          <p:cNvSpPr txBox="1"/>
          <p:nvPr/>
        </p:nvSpPr>
        <p:spPr>
          <a:xfrm>
            <a:off x="-1" y="6684994"/>
            <a:ext cx="12192000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Pauline Ascher – RESANET Meeting – 3-7 </a:t>
            </a:r>
            <a:r>
              <a:rPr lang="fr-FR" sz="1200" dirty="0" err="1">
                <a:solidFill>
                  <a:schemeClr val="bg1"/>
                </a:solidFill>
                <a:latin typeface="Bahnschrift" panose="020B0502040204020203" pitchFamily="34" charset="0"/>
              </a:rPr>
              <a:t>November</a:t>
            </a:r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 2025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A19FAF1-9C78-44AF-8B3B-30267E76B300}"/>
              </a:ext>
            </a:extLst>
          </p:cNvPr>
          <p:cNvSpPr txBox="1"/>
          <p:nvPr/>
        </p:nvSpPr>
        <p:spPr>
          <a:xfrm>
            <a:off x="0" y="33096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2060"/>
                </a:solidFill>
                <a:latin typeface="Bahnschrift" panose="020B0502040204020203" pitchFamily="34" charset="0"/>
              </a:rPr>
              <a:t>RECENT « FRENCH » HIGHLIGHTS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F4C66FA-ECD5-4CD5-AA09-29C6BD5D1819}"/>
              </a:ext>
            </a:extLst>
          </p:cNvPr>
          <p:cNvSpPr/>
          <p:nvPr/>
        </p:nvSpPr>
        <p:spPr>
          <a:xfrm>
            <a:off x="4442199" y="4592402"/>
            <a:ext cx="365760" cy="119471"/>
          </a:xfrm>
          <a:prstGeom prst="ellipse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7728F7A-8851-461A-84E8-7EF88243AB22}"/>
              </a:ext>
            </a:extLst>
          </p:cNvPr>
          <p:cNvSpPr/>
          <p:nvPr/>
        </p:nvSpPr>
        <p:spPr>
          <a:xfrm rot="20374390">
            <a:off x="6108520" y="3441924"/>
            <a:ext cx="982284" cy="388191"/>
          </a:xfrm>
          <a:prstGeom prst="ellipse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3467893-93B3-4D64-B767-86ECAB2B1EC4}"/>
              </a:ext>
            </a:extLst>
          </p:cNvPr>
          <p:cNvSpPr/>
          <p:nvPr/>
        </p:nvSpPr>
        <p:spPr>
          <a:xfrm rot="20374390">
            <a:off x="5049591" y="4366633"/>
            <a:ext cx="178318" cy="159340"/>
          </a:xfrm>
          <a:prstGeom prst="ellipse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1FDA704-4E01-40E7-BB96-DAD2A7D596DB}"/>
              </a:ext>
            </a:extLst>
          </p:cNvPr>
          <p:cNvSpPr/>
          <p:nvPr/>
        </p:nvSpPr>
        <p:spPr>
          <a:xfrm>
            <a:off x="7165085" y="3318645"/>
            <a:ext cx="3680870" cy="1046440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Y-Rh </a:t>
            </a:r>
            <a:r>
              <a:rPr lang="fr-FR" dirty="0" err="1">
                <a:solidFill>
                  <a:srgbClr val="002060"/>
                </a:solidFill>
                <a:latin typeface="Bahnschrift" panose="020B0502040204020203" pitchFamily="34" charset="0"/>
              </a:rPr>
              <a:t>region</a:t>
            </a:r>
            <a:endParaRPr lang="fr-FR" sz="14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r>
              <a:rPr lang="fr-FR" sz="1400" i="1" dirty="0">
                <a:solidFill>
                  <a:srgbClr val="002060"/>
                </a:solidFill>
                <a:latin typeface="Bahnschrift" panose="020B0502040204020203" pitchFamily="34" charset="0"/>
              </a:rPr>
              <a:t>M. </a:t>
            </a:r>
            <a:r>
              <a:rPr lang="fr-FR" sz="1400" i="1" dirty="0" err="1">
                <a:solidFill>
                  <a:srgbClr val="002060"/>
                </a:solidFill>
                <a:latin typeface="Bahnschrift" panose="020B0502040204020203" pitchFamily="34" charset="0"/>
              </a:rPr>
              <a:t>Hukkanen</a:t>
            </a:r>
            <a:r>
              <a:rPr lang="fr-FR" sz="1400" i="1" dirty="0">
                <a:solidFill>
                  <a:srgbClr val="002060"/>
                </a:solidFill>
                <a:latin typeface="Bahnschrift" panose="020B0502040204020203" pitchFamily="34" charset="0"/>
              </a:rPr>
              <a:t> et al., </a:t>
            </a:r>
            <a:r>
              <a:rPr lang="en-US" sz="1400" i="1" dirty="0">
                <a:solidFill>
                  <a:srgbClr val="002060"/>
                </a:solidFill>
                <a:latin typeface="Bahnschrift" panose="020B0502040204020203" pitchFamily="34" charset="0"/>
              </a:rPr>
              <a:t>PRC 107, 014306 (2023)</a:t>
            </a:r>
          </a:p>
          <a:p>
            <a:r>
              <a:rPr lang="fr-FR" sz="1400" i="1" dirty="0">
                <a:solidFill>
                  <a:srgbClr val="002060"/>
                </a:solidFill>
                <a:latin typeface="Bahnschrift" panose="020B0502040204020203" pitchFamily="34" charset="0"/>
              </a:rPr>
              <a:t>M. </a:t>
            </a:r>
            <a:r>
              <a:rPr lang="fr-FR" sz="1400" i="1" dirty="0" err="1">
                <a:solidFill>
                  <a:srgbClr val="002060"/>
                </a:solidFill>
                <a:latin typeface="Bahnschrift" panose="020B0502040204020203" pitchFamily="34" charset="0"/>
              </a:rPr>
              <a:t>Hukkanen</a:t>
            </a:r>
            <a:r>
              <a:rPr lang="fr-FR" sz="1400" i="1" dirty="0">
                <a:solidFill>
                  <a:srgbClr val="002060"/>
                </a:solidFill>
                <a:latin typeface="Bahnschrift" panose="020B0502040204020203" pitchFamily="34" charset="0"/>
              </a:rPr>
              <a:t> et al.,</a:t>
            </a:r>
            <a:r>
              <a:rPr lang="en-US" sz="1400" i="1" dirty="0">
                <a:solidFill>
                  <a:srgbClr val="002060"/>
                </a:solidFill>
                <a:latin typeface="Bahnschrift" panose="020B0502040204020203" pitchFamily="34" charset="0"/>
              </a:rPr>
              <a:t> PRC 108, 064315 (2023)</a:t>
            </a:r>
            <a:endParaRPr lang="fr-FR" sz="1400" i="1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r>
              <a:rPr lang="fr-FR" sz="1400" i="1" dirty="0">
                <a:solidFill>
                  <a:srgbClr val="002060"/>
                </a:solidFill>
                <a:latin typeface="Bahnschrift" panose="020B0502040204020203" pitchFamily="34" charset="0"/>
              </a:rPr>
              <a:t>M. </a:t>
            </a:r>
            <a:r>
              <a:rPr lang="fr-FR" sz="1400" i="1" dirty="0" err="1">
                <a:solidFill>
                  <a:srgbClr val="002060"/>
                </a:solidFill>
                <a:latin typeface="Bahnschrift" panose="020B0502040204020203" pitchFamily="34" charset="0"/>
              </a:rPr>
              <a:t>Hukkanen</a:t>
            </a:r>
            <a:r>
              <a:rPr lang="fr-FR" sz="1400" i="1" dirty="0">
                <a:solidFill>
                  <a:srgbClr val="002060"/>
                </a:solidFill>
                <a:latin typeface="Bahnschrift" panose="020B0502040204020203" pitchFamily="34" charset="0"/>
              </a:rPr>
              <a:t> et al., PLB 856, 138916 (2024)</a:t>
            </a:r>
            <a:endParaRPr lang="en-US" sz="1400" i="1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ABD4AE-6757-453F-8DE4-744F78F549FF}"/>
              </a:ext>
            </a:extLst>
          </p:cNvPr>
          <p:cNvSpPr/>
          <p:nvPr/>
        </p:nvSpPr>
        <p:spPr>
          <a:xfrm>
            <a:off x="4743069" y="4833100"/>
            <a:ext cx="2810520" cy="58477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fr-FR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68-70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Co</a:t>
            </a:r>
            <a:endParaRPr lang="fr-FR" sz="14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r>
              <a:rPr lang="fr-FR" sz="1400" i="1" dirty="0">
                <a:solidFill>
                  <a:srgbClr val="002060"/>
                </a:solidFill>
                <a:latin typeface="Bahnschrift" panose="020B0502040204020203" pitchFamily="34" charset="0"/>
              </a:rPr>
              <a:t>M. </a:t>
            </a:r>
            <a:r>
              <a:rPr lang="fr-FR" sz="1400" i="1" dirty="0" err="1">
                <a:solidFill>
                  <a:srgbClr val="002060"/>
                </a:solidFill>
                <a:latin typeface="Bahnschrift" panose="020B0502040204020203" pitchFamily="34" charset="0"/>
              </a:rPr>
              <a:t>Flayol</a:t>
            </a:r>
            <a:r>
              <a:rPr lang="fr-FR" sz="1400" i="1" dirty="0">
                <a:solidFill>
                  <a:srgbClr val="002060"/>
                </a:solidFill>
                <a:latin typeface="Bahnschrift" panose="020B0502040204020203" pitchFamily="34" charset="0"/>
              </a:rPr>
              <a:t> et al., in </a:t>
            </a:r>
            <a:r>
              <a:rPr lang="fr-FR" sz="1400" i="1" dirty="0" err="1">
                <a:solidFill>
                  <a:srgbClr val="002060"/>
                </a:solidFill>
                <a:latin typeface="Bahnschrift" panose="020B0502040204020203" pitchFamily="34" charset="0"/>
              </a:rPr>
              <a:t>preparation</a:t>
            </a:r>
            <a:endParaRPr lang="en-US" sz="1400" i="1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A09EB3D-C79A-4D38-A279-00E8104A91A0}"/>
              </a:ext>
            </a:extLst>
          </p:cNvPr>
          <p:cNvSpPr txBox="1"/>
          <p:nvPr/>
        </p:nvSpPr>
        <p:spPr>
          <a:xfrm>
            <a:off x="5638448" y="4445247"/>
            <a:ext cx="3503116" cy="5847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863D">
                <a:alpha val="74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baseline="30000" dirty="0">
                <a:solidFill>
                  <a:srgbClr val="002060"/>
                </a:solidFill>
                <a:latin typeface="Bahnschrift" panose="020B0502040204020203" pitchFamily="34" charset="0"/>
              </a:rPr>
              <a:t>79m</a:t>
            </a: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Zn</a:t>
            </a:r>
          </a:p>
          <a:p>
            <a:r>
              <a:rPr lang="fr-FR" sz="1400" i="1" dirty="0">
                <a:solidFill>
                  <a:srgbClr val="002060"/>
                </a:solidFill>
                <a:latin typeface="Bahnschrift" panose="020B0502040204020203" pitchFamily="34" charset="0"/>
              </a:rPr>
              <a:t>L. Nies et al., PRL 131, 222503 (2023</a:t>
            </a:r>
            <a:r>
              <a:rPr lang="fr-FR" sz="1400" i="1" dirty="0">
                <a:solidFill>
                  <a:srgbClr val="00B050"/>
                </a:solidFill>
              </a:rPr>
              <a:t>)</a:t>
            </a:r>
            <a:endParaRPr lang="fr-FR" sz="1400" i="1" dirty="0">
              <a:solidFill>
                <a:srgbClr val="00B050"/>
              </a:solidFill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4BA75D-36D9-4691-A537-D17F29A20F17}"/>
              </a:ext>
            </a:extLst>
          </p:cNvPr>
          <p:cNvSpPr/>
          <p:nvPr/>
        </p:nvSpPr>
        <p:spPr>
          <a:xfrm>
            <a:off x="6175070" y="4037215"/>
            <a:ext cx="35031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aseline="30000" dirty="0">
                <a:solidFill>
                  <a:srgbClr val="00863D"/>
                </a:solidFill>
                <a:latin typeface="Bahnschrift" panose="020B0502040204020203" pitchFamily="34" charset="0"/>
              </a:rPr>
              <a:t>96-98</a:t>
            </a:r>
            <a:r>
              <a:rPr lang="fr-FR" dirty="0">
                <a:solidFill>
                  <a:srgbClr val="00863D"/>
                </a:solidFill>
                <a:latin typeface="Bahnschrift" panose="020B0502040204020203" pitchFamily="34" charset="0"/>
              </a:rPr>
              <a:t>Kr</a:t>
            </a:r>
          </a:p>
          <a:p>
            <a:r>
              <a:rPr lang="fr-FR" sz="1400" i="1" dirty="0">
                <a:solidFill>
                  <a:srgbClr val="00863D"/>
                </a:solidFill>
                <a:latin typeface="Bahnschrift" panose="020B0502040204020203" pitchFamily="34" charset="0"/>
              </a:rPr>
              <a:t>D. </a:t>
            </a:r>
            <a:r>
              <a:rPr lang="fr-FR" sz="1400" i="1" dirty="0" err="1">
                <a:solidFill>
                  <a:srgbClr val="00863D"/>
                </a:solidFill>
                <a:latin typeface="Bahnschrift" panose="020B0502040204020203" pitchFamily="34" charset="0"/>
              </a:rPr>
              <a:t>Lunney</a:t>
            </a:r>
            <a:r>
              <a:rPr lang="fr-FR" sz="1400" i="1" dirty="0">
                <a:solidFill>
                  <a:srgbClr val="00863D"/>
                </a:solidFill>
                <a:latin typeface="Bahnschrift" panose="020B0502040204020203" pitchFamily="34" charset="0"/>
              </a:rPr>
              <a:t> et al., PRC </a:t>
            </a:r>
            <a:r>
              <a:rPr lang="fr-FR" sz="1400" b="1" i="1" dirty="0">
                <a:solidFill>
                  <a:srgbClr val="00863D"/>
                </a:solidFill>
                <a:latin typeface="Bahnschrift" panose="020B0502040204020203" pitchFamily="34" charset="0"/>
              </a:rPr>
              <a:t>112</a:t>
            </a:r>
            <a:r>
              <a:rPr lang="fr-FR" sz="1400" i="1" dirty="0">
                <a:solidFill>
                  <a:srgbClr val="00863D"/>
                </a:solidFill>
                <a:latin typeface="Bahnschrift" panose="020B0502040204020203" pitchFamily="34" charset="0"/>
              </a:rPr>
              <a:t>, 034307 (2025)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372665A-9470-445A-BD80-BE1D853287AC}"/>
              </a:ext>
            </a:extLst>
          </p:cNvPr>
          <p:cNvSpPr/>
          <p:nvPr/>
        </p:nvSpPr>
        <p:spPr>
          <a:xfrm>
            <a:off x="5782569" y="3987353"/>
            <a:ext cx="234362" cy="132527"/>
          </a:xfrm>
          <a:prstGeom prst="ellipse">
            <a:avLst/>
          </a:prstGeom>
          <a:noFill/>
          <a:ln w="25400">
            <a:solidFill>
              <a:srgbClr val="0086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68B7C2B-8659-4158-A170-2C39A63E9511}"/>
              </a:ext>
            </a:extLst>
          </p:cNvPr>
          <p:cNvSpPr/>
          <p:nvPr/>
        </p:nvSpPr>
        <p:spPr>
          <a:xfrm>
            <a:off x="3514992" y="1897515"/>
            <a:ext cx="3044141" cy="1015663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r>
              <a:rPr lang="fr-FR" baseline="30000" dirty="0">
                <a:solidFill>
                  <a:srgbClr val="00863D"/>
                </a:solidFill>
                <a:latin typeface="Bahnschrift" panose="020B0502040204020203" pitchFamily="34" charset="0"/>
              </a:rPr>
              <a:t>103</a:t>
            </a:r>
            <a:r>
              <a:rPr lang="fr-FR" dirty="0">
                <a:solidFill>
                  <a:srgbClr val="00863D"/>
                </a:solidFill>
                <a:latin typeface="Bahnschrift" panose="020B0502040204020203" pitchFamily="34" charset="0"/>
              </a:rPr>
              <a:t>Sn, </a:t>
            </a:r>
            <a:r>
              <a:rPr lang="fr-FR" baseline="30000" dirty="0">
                <a:solidFill>
                  <a:srgbClr val="00863D"/>
                </a:solidFill>
                <a:latin typeface="Bahnschrift" panose="020B0502040204020203" pitchFamily="34" charset="0"/>
              </a:rPr>
              <a:t>99-101</a:t>
            </a:r>
            <a:r>
              <a:rPr lang="fr-FR" dirty="0">
                <a:solidFill>
                  <a:srgbClr val="00863D"/>
                </a:solidFill>
                <a:latin typeface="Bahnschrift" panose="020B0502040204020203" pitchFamily="34" charset="0"/>
              </a:rPr>
              <a:t>In,</a:t>
            </a:r>
            <a:r>
              <a:rPr lang="fr-FR" baseline="30000" dirty="0">
                <a:solidFill>
                  <a:srgbClr val="00863D"/>
                </a:solidFill>
                <a:latin typeface="Bahnschrift" panose="020B0502040204020203" pitchFamily="34" charset="0"/>
              </a:rPr>
              <a:t>97,98</a:t>
            </a:r>
            <a:r>
              <a:rPr lang="fr-FR" dirty="0">
                <a:solidFill>
                  <a:srgbClr val="00863D"/>
                </a:solidFill>
                <a:latin typeface="Bahnschrift" panose="020B0502040204020203" pitchFamily="34" charset="0"/>
              </a:rPr>
              <a:t>Cd</a:t>
            </a:r>
          </a:p>
          <a:p>
            <a:r>
              <a:rPr lang="fr-FR" sz="1400" i="1" dirty="0">
                <a:solidFill>
                  <a:srgbClr val="00863D"/>
                </a:solidFill>
                <a:latin typeface="Bahnschrift" panose="020B0502040204020203" pitchFamily="34" charset="0"/>
              </a:rPr>
              <a:t>L. Nies et al., PRC 111, 014315 (2025)</a:t>
            </a:r>
          </a:p>
          <a:p>
            <a:r>
              <a:rPr lang="en-US" sz="1400" i="1" dirty="0">
                <a:solidFill>
                  <a:srgbClr val="00863D"/>
                </a:solidFill>
                <a:latin typeface="Bahnschrift" panose="020B0502040204020203" pitchFamily="34" charset="0"/>
              </a:rPr>
              <a:t>L. </a:t>
            </a:r>
            <a:r>
              <a:rPr lang="en-US" sz="1400" i="1" dirty="0" err="1">
                <a:solidFill>
                  <a:srgbClr val="00863D"/>
                </a:solidFill>
                <a:latin typeface="Bahnschrift" panose="020B0502040204020203" pitchFamily="34" charset="0"/>
              </a:rPr>
              <a:t>Nies</a:t>
            </a:r>
            <a:r>
              <a:rPr lang="en-US" sz="1400" i="1" dirty="0">
                <a:solidFill>
                  <a:srgbClr val="00863D"/>
                </a:solidFill>
                <a:latin typeface="Bahnschrift" panose="020B0502040204020203" pitchFamily="34" charset="0"/>
              </a:rPr>
              <a:t> et al., PRL 131, 022502 (2023)</a:t>
            </a:r>
          </a:p>
          <a:p>
            <a:r>
              <a:rPr lang="en-US" sz="1400" i="1" dirty="0">
                <a:solidFill>
                  <a:srgbClr val="00863D"/>
                </a:solidFill>
                <a:latin typeface="Bahnschrift" panose="020B0502040204020203" pitchFamily="34" charset="0"/>
              </a:rPr>
              <a:t>M. </a:t>
            </a:r>
            <a:r>
              <a:rPr lang="en-US" sz="1400" i="1" dirty="0" err="1">
                <a:solidFill>
                  <a:srgbClr val="00863D"/>
                </a:solidFill>
                <a:latin typeface="Bahnschrift" panose="020B0502040204020203" pitchFamily="34" charset="0"/>
              </a:rPr>
              <a:t>Benhatchi</a:t>
            </a:r>
            <a:r>
              <a:rPr lang="en-US" sz="1400" i="1" dirty="0">
                <a:solidFill>
                  <a:srgbClr val="00863D"/>
                </a:solidFill>
                <a:latin typeface="Bahnschrift" panose="020B0502040204020203" pitchFamily="34" charset="0"/>
              </a:rPr>
              <a:t>, in preparation</a:t>
            </a:r>
            <a:endParaRPr lang="fr-FR" sz="1400" i="1" dirty="0">
              <a:solidFill>
                <a:srgbClr val="00863D"/>
              </a:solidFill>
              <a:latin typeface="Bahnschrift" panose="020B0502040204020203" pitchFamily="34" charset="0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91E0D80-10C4-4A80-80A2-4487C458BBBD}"/>
              </a:ext>
            </a:extLst>
          </p:cNvPr>
          <p:cNvSpPr/>
          <p:nvPr/>
        </p:nvSpPr>
        <p:spPr>
          <a:xfrm rot="21348182">
            <a:off x="5151323" y="3074937"/>
            <a:ext cx="536647" cy="250154"/>
          </a:xfrm>
          <a:prstGeom prst="ellipse">
            <a:avLst/>
          </a:prstGeom>
          <a:noFill/>
          <a:ln w="25400">
            <a:solidFill>
              <a:srgbClr val="0086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863D"/>
              </a:solidFill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8228CA9E-CF10-49B3-AC61-CBE8C522C7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46" y="1630507"/>
            <a:ext cx="2811302" cy="188786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B57B6E9-763C-4BF7-A519-EC5867A2D246}"/>
              </a:ext>
            </a:extLst>
          </p:cNvPr>
          <p:cNvSpPr/>
          <p:nvPr/>
        </p:nvSpPr>
        <p:spPr>
          <a:xfrm>
            <a:off x="35874" y="1000400"/>
            <a:ext cx="3829724" cy="553998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rgbClr val="00863D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rgbClr val="00863D"/>
                </a:solidFill>
                <a:latin typeface="Bahnschrift" panose="020B0502040204020203" pitchFamily="34" charset="0"/>
              </a:rPr>
              <a:t>ISOLTRAP @ISOLDE/CERN </a:t>
            </a:r>
          </a:p>
          <a:p>
            <a:pPr algn="ctr"/>
            <a:r>
              <a:rPr lang="fr-FR" sz="1400" dirty="0">
                <a:solidFill>
                  <a:srgbClr val="00863D"/>
                </a:solidFill>
                <a:latin typeface="Bahnschrift" panose="020B0502040204020203" pitchFamily="34" charset="0"/>
              </a:rPr>
              <a:t>(D. </a:t>
            </a:r>
            <a:r>
              <a:rPr lang="fr-FR" sz="1400" dirty="0" err="1">
                <a:solidFill>
                  <a:srgbClr val="00863D"/>
                </a:solidFill>
                <a:latin typeface="Bahnschrift" panose="020B0502040204020203" pitchFamily="34" charset="0"/>
              </a:rPr>
              <a:t>Lunney</a:t>
            </a:r>
            <a:r>
              <a:rPr lang="fr-FR" sz="1400" dirty="0">
                <a:solidFill>
                  <a:srgbClr val="00863D"/>
                </a:solidFill>
                <a:latin typeface="Bahnschrift" panose="020B0502040204020203" pitchFamily="34" charset="0"/>
              </a:rPr>
              <a:t>, S. </a:t>
            </a:r>
            <a:r>
              <a:rPr lang="fr-FR" sz="1400" dirty="0" err="1">
                <a:solidFill>
                  <a:srgbClr val="00863D"/>
                </a:solidFill>
                <a:latin typeface="Bahnschrift" panose="020B0502040204020203" pitchFamily="34" charset="0"/>
              </a:rPr>
              <a:t>Naimi</a:t>
            </a:r>
            <a:r>
              <a:rPr lang="fr-FR" sz="1400" dirty="0">
                <a:solidFill>
                  <a:srgbClr val="00863D"/>
                </a:solidFill>
                <a:latin typeface="Bahnschrift" panose="020B0502040204020203" pitchFamily="34" charset="0"/>
              </a:rPr>
              <a:t>, M. </a:t>
            </a:r>
            <a:r>
              <a:rPr lang="fr-FR" sz="1400" dirty="0" err="1">
                <a:solidFill>
                  <a:srgbClr val="00863D"/>
                </a:solidFill>
                <a:latin typeface="Bahnschrift" panose="020B0502040204020203" pitchFamily="34" charset="0"/>
              </a:rPr>
              <a:t>Benhatchi</a:t>
            </a:r>
            <a:r>
              <a:rPr lang="fr-FR" sz="1400" dirty="0">
                <a:solidFill>
                  <a:srgbClr val="00863D"/>
                </a:solidFill>
                <a:latin typeface="Bahnschrift" panose="020B0502040204020203" pitchFamily="34" charset="0"/>
              </a:rPr>
              <a:t>, V. </a:t>
            </a:r>
            <a:r>
              <a:rPr lang="fr-FR" sz="1400" dirty="0" err="1">
                <a:solidFill>
                  <a:srgbClr val="00863D"/>
                </a:solidFill>
                <a:latin typeface="Bahnschrift" panose="020B0502040204020203" pitchFamily="34" charset="0"/>
              </a:rPr>
              <a:t>Manea</a:t>
            </a:r>
            <a:r>
              <a:rPr lang="fr-FR" sz="1400" dirty="0">
                <a:solidFill>
                  <a:srgbClr val="00863D"/>
                </a:solidFill>
                <a:latin typeface="Bahnschrift" panose="020B0502040204020203" pitchFamily="34" charset="0"/>
              </a:rPr>
              <a:t>)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578BE45A-CE9E-402D-A838-D2BDDAB33D3F}"/>
              </a:ext>
            </a:extLst>
          </p:cNvPr>
          <p:cNvSpPr/>
          <p:nvPr/>
        </p:nvSpPr>
        <p:spPr>
          <a:xfrm>
            <a:off x="3721176" y="5118954"/>
            <a:ext cx="205754" cy="223260"/>
          </a:xfrm>
          <a:prstGeom prst="ellipse">
            <a:avLst/>
          </a:prstGeom>
          <a:noFill/>
          <a:ln w="25400">
            <a:solidFill>
              <a:srgbClr val="0086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863D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6FA3623-A49C-4F59-B25F-95326CFADC7C}"/>
              </a:ext>
            </a:extLst>
          </p:cNvPr>
          <p:cNvSpPr txBox="1"/>
          <p:nvPr/>
        </p:nvSpPr>
        <p:spPr>
          <a:xfrm>
            <a:off x="3917088" y="5390475"/>
            <a:ext cx="2547478" cy="58477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aseline="30000" dirty="0">
                <a:solidFill>
                  <a:srgbClr val="00863D"/>
                </a:solidFill>
                <a:latin typeface="Bahnschrift" panose="020B0502040204020203" pitchFamily="34" charset="0"/>
              </a:rPr>
              <a:t>49</a:t>
            </a:r>
            <a:r>
              <a:rPr lang="fr-FR" dirty="0">
                <a:solidFill>
                  <a:srgbClr val="00863D"/>
                </a:solidFill>
                <a:latin typeface="Bahnschrift" panose="020B0502040204020203" pitchFamily="34" charset="0"/>
              </a:rPr>
              <a:t>Ar</a:t>
            </a:r>
          </a:p>
          <a:p>
            <a:r>
              <a:rPr lang="fr-FR" sz="1400" i="1" dirty="0">
                <a:solidFill>
                  <a:srgbClr val="00863D"/>
                </a:solidFill>
                <a:latin typeface="Bahnschrift" panose="020B0502040204020203" pitchFamily="34" charset="0"/>
              </a:rPr>
              <a:t>M. </a:t>
            </a:r>
            <a:r>
              <a:rPr lang="fr-FR" sz="1400" i="1" dirty="0" err="1">
                <a:solidFill>
                  <a:srgbClr val="00863D"/>
                </a:solidFill>
                <a:latin typeface="Bahnschrift" panose="020B0502040204020203" pitchFamily="34" charset="0"/>
              </a:rPr>
              <a:t>Benhatchi</a:t>
            </a:r>
            <a:r>
              <a:rPr lang="fr-FR" sz="1400" i="1" dirty="0">
                <a:solidFill>
                  <a:srgbClr val="00863D"/>
                </a:solidFill>
                <a:latin typeface="Bahnschrift" panose="020B0502040204020203" pitchFamily="34" charset="0"/>
              </a:rPr>
              <a:t>, in </a:t>
            </a:r>
            <a:r>
              <a:rPr lang="fr-FR" sz="1400" i="1" dirty="0" err="1">
                <a:solidFill>
                  <a:srgbClr val="00863D"/>
                </a:solidFill>
                <a:latin typeface="Bahnschrift" panose="020B0502040204020203" pitchFamily="34" charset="0"/>
              </a:rPr>
              <a:t>preparation</a:t>
            </a:r>
            <a:endParaRPr lang="fr-FR" sz="1400" i="1" dirty="0">
              <a:solidFill>
                <a:srgbClr val="00863D"/>
              </a:solidFill>
              <a:latin typeface="Bahnschrift" panose="020B05020402040202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E6D3D35-7F2A-47A3-91ED-69A1FB6FFDAE}"/>
              </a:ext>
            </a:extLst>
          </p:cNvPr>
          <p:cNvSpPr/>
          <p:nvPr/>
        </p:nvSpPr>
        <p:spPr>
          <a:xfrm>
            <a:off x="9270439" y="582445"/>
            <a:ext cx="2810520" cy="584775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rgbClr val="002060"/>
            </a:outerShdw>
          </a:effectLst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</a:rPr>
              <a:t>JYFLTRAP @IGISOL</a:t>
            </a:r>
          </a:p>
          <a:p>
            <a:r>
              <a:rPr lang="fr-FR" sz="1400" dirty="0">
                <a:solidFill>
                  <a:srgbClr val="002060"/>
                </a:solidFill>
                <a:latin typeface="Bahnschrift" panose="020B0502040204020203" pitchFamily="34" charset="0"/>
              </a:rPr>
              <a:t>(P. Ascher, S. Grévy, M. </a:t>
            </a:r>
            <a:r>
              <a:rPr lang="fr-FR" sz="1400" dirty="0" err="1">
                <a:solidFill>
                  <a:srgbClr val="002060"/>
                </a:solidFill>
                <a:latin typeface="Bahnschrift" panose="020B0502040204020203" pitchFamily="34" charset="0"/>
              </a:rPr>
              <a:t>Gerbaux</a:t>
            </a:r>
            <a:r>
              <a:rPr lang="fr-FR" sz="1400" dirty="0">
                <a:solidFill>
                  <a:srgbClr val="002060"/>
                </a:solidFill>
                <a:latin typeface="Bahnschrift" panose="020B0502040204020203" pitchFamily="34" charset="0"/>
              </a:rPr>
              <a:t>)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8263B5F8-323D-4CAF-B5DA-FECE17C339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995" r="2455" b="12289"/>
          <a:stretch/>
        </p:blipFill>
        <p:spPr>
          <a:xfrm>
            <a:off x="9604471" y="1204121"/>
            <a:ext cx="1993683" cy="2318298"/>
          </a:xfrm>
          <a:prstGeom prst="rect">
            <a:avLst/>
          </a:prstGeom>
        </p:spPr>
      </p:pic>
      <p:pic>
        <p:nvPicPr>
          <p:cNvPr id="33" name="Picture 88" descr="A diagram of a machine&#10;&#10;AI-generated content may be incorrect.">
            <a:extLst>
              <a:ext uri="{FF2B5EF4-FFF2-40B4-BE49-F238E27FC236}">
                <a16:creationId xmlns:a16="http://schemas.microsoft.com/office/drawing/2014/main" id="{B9EA025C-C632-4F71-9438-866AF56D39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81" y="4286920"/>
            <a:ext cx="1882031" cy="238838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9D4BEC2-2374-455F-8194-1D7C5006958E}"/>
              </a:ext>
            </a:extLst>
          </p:cNvPr>
          <p:cNvSpPr/>
          <p:nvPr/>
        </p:nvSpPr>
        <p:spPr>
          <a:xfrm>
            <a:off x="82842" y="3760216"/>
            <a:ext cx="1882031" cy="553998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rgbClr val="C00000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rgbClr val="C00000"/>
                </a:solidFill>
                <a:latin typeface="Bahnschrift" panose="020B0502040204020203" pitchFamily="34" charset="0"/>
              </a:rPr>
              <a:t>TITAN @TRIUMF</a:t>
            </a:r>
          </a:p>
          <a:p>
            <a:pPr algn="ctr"/>
            <a:r>
              <a:rPr lang="fr-FR" sz="1400" dirty="0">
                <a:solidFill>
                  <a:srgbClr val="C00000"/>
                </a:solidFill>
                <a:latin typeface="Bahnschrift" panose="020B0502040204020203" pitchFamily="34" charset="0"/>
              </a:rPr>
              <a:t>(D. </a:t>
            </a:r>
            <a:r>
              <a:rPr lang="fr-FR" sz="1400" dirty="0" err="1">
                <a:solidFill>
                  <a:srgbClr val="C00000"/>
                </a:solidFill>
                <a:latin typeface="Bahnschrift" panose="020B0502040204020203" pitchFamily="34" charset="0"/>
              </a:rPr>
              <a:t>Lunney</a:t>
            </a:r>
            <a:r>
              <a:rPr lang="fr-FR" sz="1400" dirty="0">
                <a:solidFill>
                  <a:srgbClr val="C00000"/>
                </a:solidFill>
                <a:latin typeface="Bahnschrift" panose="020B0502040204020203" pitchFamily="34" charset="0"/>
              </a:rPr>
              <a:t>)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39EF81C5-B59A-497F-89D9-4F0E561B7134}"/>
              </a:ext>
            </a:extLst>
          </p:cNvPr>
          <p:cNvSpPr txBox="1"/>
          <p:nvPr/>
        </p:nvSpPr>
        <p:spPr>
          <a:xfrm>
            <a:off x="3204741" y="5935478"/>
            <a:ext cx="4348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aseline="30000" dirty="0">
                <a:solidFill>
                  <a:srgbClr val="C00000"/>
                </a:solidFill>
                <a:latin typeface="Bahnschrift" panose="020B0502040204020203" pitchFamily="34" charset="0"/>
              </a:rPr>
              <a:t>31-33</a:t>
            </a:r>
            <a:r>
              <a:rPr lang="fr-FR" dirty="0">
                <a:solidFill>
                  <a:srgbClr val="C00000"/>
                </a:solidFill>
                <a:latin typeface="Bahnschrift" panose="020B0502040204020203" pitchFamily="34" charset="0"/>
              </a:rPr>
              <a:t>Na, </a:t>
            </a:r>
            <a:r>
              <a:rPr lang="fr-FR" baseline="30000" dirty="0">
                <a:solidFill>
                  <a:srgbClr val="C00000"/>
                </a:solidFill>
                <a:latin typeface="Bahnschrift" panose="020B0502040204020203" pitchFamily="34" charset="0"/>
              </a:rPr>
              <a:t>31-35</a:t>
            </a:r>
            <a:r>
              <a:rPr lang="fr-FR" dirty="0">
                <a:solidFill>
                  <a:srgbClr val="C00000"/>
                </a:solidFill>
                <a:latin typeface="Bahnschrift" panose="020B0502040204020203" pitchFamily="34" charset="0"/>
              </a:rPr>
              <a:t>Mg</a:t>
            </a:r>
          </a:p>
          <a:p>
            <a:r>
              <a:rPr lang="fr-FR" sz="1400" i="1" dirty="0">
                <a:solidFill>
                  <a:srgbClr val="C00000"/>
                </a:solidFill>
                <a:latin typeface="Bahnschrift" panose="020B0502040204020203" pitchFamily="34" charset="0"/>
              </a:rPr>
              <a:t>E. M. </a:t>
            </a:r>
            <a:r>
              <a:rPr lang="fr-FR" sz="1400" i="1" dirty="0" err="1">
                <a:solidFill>
                  <a:srgbClr val="C00000"/>
                </a:solidFill>
                <a:latin typeface="Bahnschrift" panose="020B0502040204020203" pitchFamily="34" charset="0"/>
              </a:rPr>
              <a:t>Lkiardopoulou</a:t>
            </a:r>
            <a:r>
              <a:rPr lang="fr-FR" sz="1400" i="1" dirty="0">
                <a:solidFill>
                  <a:srgbClr val="C00000"/>
                </a:solidFill>
                <a:latin typeface="Bahnschrift" panose="020B0502040204020203" pitchFamily="34" charset="0"/>
              </a:rPr>
              <a:t> et al., PRL 134, 052503 (2025)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F6871DD7-20EC-4A04-8037-292DAD8CB953}"/>
              </a:ext>
            </a:extLst>
          </p:cNvPr>
          <p:cNvSpPr/>
          <p:nvPr/>
        </p:nvSpPr>
        <p:spPr>
          <a:xfrm>
            <a:off x="3145479" y="5660121"/>
            <a:ext cx="283732" cy="126979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C387878-BEE3-4FE9-951D-D505144E3D61}"/>
              </a:ext>
            </a:extLst>
          </p:cNvPr>
          <p:cNvSpPr txBox="1"/>
          <p:nvPr/>
        </p:nvSpPr>
        <p:spPr>
          <a:xfrm>
            <a:off x="7926628" y="5245792"/>
            <a:ext cx="39769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Bahnschrift" panose="020B0502040204020203" pitchFamily="34" charset="0"/>
              </a:rPr>
              <a:t>+ Collaborations </a:t>
            </a:r>
            <a:r>
              <a:rPr lang="fr-FR" sz="1600" dirty="0" err="1">
                <a:latin typeface="Bahnschrift" panose="020B0502040204020203" pitchFamily="34" charset="0"/>
              </a:rPr>
              <a:t>with</a:t>
            </a:r>
            <a:r>
              <a:rPr lang="fr-FR" sz="1600" dirty="0">
                <a:latin typeface="Bahnschrift" panose="020B0502040204020203" pitchFamily="34" charset="0"/>
              </a:rPr>
              <a:t> </a:t>
            </a:r>
            <a:r>
              <a:rPr lang="fr-FR" sz="1600" dirty="0" err="1">
                <a:latin typeface="Bahnschrift" panose="020B0502040204020203" pitchFamily="34" charset="0"/>
              </a:rPr>
              <a:t>theoreticians</a:t>
            </a:r>
            <a:r>
              <a:rPr lang="fr-FR" sz="1600" dirty="0">
                <a:latin typeface="Bahnschrift" panose="020B0502040204020203" pitchFamily="34" charset="0"/>
              </a:rPr>
              <a:t> </a:t>
            </a:r>
            <a:r>
              <a:rPr lang="fr-FR" sz="1600" dirty="0" err="1">
                <a:latin typeface="Bahnschrift" panose="020B0502040204020203" pitchFamily="34" charset="0"/>
              </a:rPr>
              <a:t>from</a:t>
            </a:r>
            <a:r>
              <a:rPr lang="fr-FR" sz="1600" dirty="0">
                <a:latin typeface="Bahnschrift" panose="020B0502040204020203" pitchFamily="34" charset="0"/>
              </a:rPr>
              <a:t> </a:t>
            </a:r>
            <a:r>
              <a:rPr lang="fr-FR" sz="1400" dirty="0">
                <a:latin typeface="Bahnschrift" panose="020B0502040204020203" pitchFamily="34" charset="0"/>
              </a:rPr>
              <a:t>CEA (T. </a:t>
            </a:r>
            <a:r>
              <a:rPr lang="fr-FR" sz="1400" dirty="0" err="1">
                <a:latin typeface="Bahnschrift" panose="020B0502040204020203" pitchFamily="34" charset="0"/>
              </a:rPr>
              <a:t>Duguet</a:t>
            </a:r>
            <a:r>
              <a:rPr lang="fr-FR" sz="1400" dirty="0">
                <a:latin typeface="Bahnschrift" panose="020B0502040204020203" pitchFamily="34" charset="0"/>
              </a:rPr>
              <a:t>, J.-P. Ebran, …)</a:t>
            </a:r>
          </a:p>
          <a:p>
            <a:r>
              <a:rPr lang="fr-FR" sz="1400" dirty="0">
                <a:latin typeface="Bahnschrift" panose="020B0502040204020203" pitchFamily="34" charset="0"/>
              </a:rPr>
              <a:t>IPHC (F. Nowacki, K. </a:t>
            </a:r>
            <a:r>
              <a:rPr lang="fr-FR" sz="1400" dirty="0" err="1">
                <a:latin typeface="Bahnschrift" panose="020B0502040204020203" pitchFamily="34" charset="0"/>
              </a:rPr>
              <a:t>Sieja</a:t>
            </a:r>
            <a:r>
              <a:rPr lang="fr-FR" sz="1400" dirty="0">
                <a:latin typeface="Bahnschrift" panose="020B0502040204020203" pitchFamily="34" charset="0"/>
              </a:rPr>
              <a:t>, D.D. Dao)</a:t>
            </a:r>
          </a:p>
          <a:p>
            <a:r>
              <a:rPr lang="fr-FR" sz="1400" dirty="0">
                <a:latin typeface="Bahnschrift" panose="020B0502040204020203" pitchFamily="34" charset="0"/>
              </a:rPr>
              <a:t>IP2I (M. Bender)</a:t>
            </a:r>
          </a:p>
        </p:txBody>
      </p:sp>
    </p:spTree>
    <p:extLst>
      <p:ext uri="{BB962C8B-B14F-4D97-AF65-F5344CB8AC3E}">
        <p14:creationId xmlns:p14="http://schemas.microsoft.com/office/powerpoint/2010/main" val="1178935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F27B590-B930-4E25-8934-62E9FCD3B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2788" y="585935"/>
            <a:ext cx="4762390" cy="292977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12925C2-AF38-42B0-8D2C-3178948105F3}"/>
              </a:ext>
            </a:extLst>
          </p:cNvPr>
          <p:cNvSpPr txBox="1"/>
          <p:nvPr/>
        </p:nvSpPr>
        <p:spPr>
          <a:xfrm>
            <a:off x="7615146" y="480308"/>
            <a:ext cx="3489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2060"/>
                </a:solidFill>
                <a:latin typeface="Bahnschrift" panose="020B0502040204020203" pitchFamily="34" charset="0"/>
              </a:rPr>
              <a:t>Binding </a:t>
            </a:r>
            <a:r>
              <a:rPr lang="fr-FR" sz="1400" dirty="0" err="1">
                <a:solidFill>
                  <a:srgbClr val="002060"/>
                </a:solidFill>
                <a:latin typeface="Bahnschrift" panose="020B0502040204020203" pitchFamily="34" charset="0"/>
              </a:rPr>
              <a:t>energy</a:t>
            </a:r>
            <a:r>
              <a:rPr lang="fr-FR" sz="14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sz="1400" dirty="0" err="1">
                <a:solidFill>
                  <a:srgbClr val="002060"/>
                </a:solidFill>
                <a:latin typeface="Bahnschrift" panose="020B0502040204020203" pitchFamily="34" charset="0"/>
              </a:rPr>
              <a:t>differences</a:t>
            </a:r>
            <a:r>
              <a:rPr lang="fr-FR" sz="1400" dirty="0">
                <a:solidFill>
                  <a:srgbClr val="002060"/>
                </a:solidFill>
                <a:latin typeface="Bahnschrift" panose="020B0502040204020203" pitchFamily="34" charset="0"/>
              </a:rPr>
              <a:t> axial-triaxial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E4ECA2A-033C-41D9-A209-98363DB60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624" y="3266703"/>
            <a:ext cx="3649980" cy="294928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305A23F-EA5D-4DA1-91D5-2CD4A1FAABA1}"/>
              </a:ext>
            </a:extLst>
          </p:cNvPr>
          <p:cNvSpPr txBox="1"/>
          <p:nvPr/>
        </p:nvSpPr>
        <p:spPr>
          <a:xfrm>
            <a:off x="0" y="0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2060"/>
                </a:solidFill>
                <a:latin typeface="Bahnschrift" panose="020B0502040204020203" pitchFamily="34" charset="0"/>
              </a:rPr>
              <a:t> REGION OF N-RICH Y-Rh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7637ACC-8FAE-4F49-9D1D-D94F5332C4B3}"/>
              </a:ext>
            </a:extLst>
          </p:cNvPr>
          <p:cNvSpPr txBox="1"/>
          <p:nvPr/>
        </p:nvSpPr>
        <p:spPr>
          <a:xfrm>
            <a:off x="351866" y="1156917"/>
            <a:ext cx="67194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Region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of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triaxiality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 BSKG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predictions</a:t>
            </a:r>
            <a:endParaRPr lang="fr-FR" sz="1600" dirty="0">
              <a:solidFill>
                <a:srgbClr val="002060"/>
              </a:solidFill>
              <a:latin typeface="Bahnschrift" panose="020B0502040204020203" pitchFamily="34" charset="0"/>
              <a:sym typeface="Wingdings" panose="05000000000000000000" pitchFamily="2" charset="2"/>
            </a:endParaRPr>
          </a:p>
          <a:p>
            <a:endParaRPr lang="fr-FR" sz="1600" dirty="0">
              <a:solidFill>
                <a:srgbClr val="002060"/>
              </a:solidFill>
              <a:latin typeface="Bahnschrift" panose="020B0502040204020203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Poorly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known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 in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terms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 of masses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From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 Y to Rh: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refractory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elements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  non accessible at standard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isol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facilities</a:t>
            </a:r>
            <a:endParaRPr lang="fr-FR" sz="1600" dirty="0">
              <a:solidFill>
                <a:srgbClr val="002060"/>
              </a:solidFill>
              <a:latin typeface="Bahnschrift" panose="020B0502040204020203" pitchFamily="34" charset="0"/>
              <a:sym typeface="Wingdings" panose="05000000000000000000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Many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isomers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 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only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ToF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-ICR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measurements</a:t>
            </a:r>
            <a:endParaRPr lang="fr-FR" sz="1600" dirty="0">
              <a:solidFill>
                <a:srgbClr val="002060"/>
              </a:solidFill>
              <a:latin typeface="Bahnschrift" panose="020B0502040204020203" pitchFamily="34" charset="0"/>
              <a:sym typeface="Wingdings" panose="05000000000000000000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Some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nuclei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 not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produced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 by fission (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low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-spin states) </a:t>
            </a:r>
            <a:endParaRPr lang="fr-FR" sz="1600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766C03B-DC01-4134-97DF-4A83CE773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972" y="3266703"/>
            <a:ext cx="4846321" cy="306886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DA7FCC1-A33C-4F8A-98CB-C0FDD5340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0584" y="4932150"/>
            <a:ext cx="929709" cy="140341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BB9BB1D-DB5E-4DE3-8D84-238C594FB3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54" y="-152513"/>
            <a:ext cx="2028529" cy="130943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B29F68D-47A8-4930-BCB1-63EB62CB7625}"/>
              </a:ext>
            </a:extLst>
          </p:cNvPr>
          <p:cNvSpPr txBox="1"/>
          <p:nvPr/>
        </p:nvSpPr>
        <p:spPr>
          <a:xfrm>
            <a:off x="-1" y="6584410"/>
            <a:ext cx="12192000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Pauline Ascher – RESANET Meeting – 3-7 </a:t>
            </a:r>
            <a:r>
              <a:rPr lang="fr-FR" sz="1200" dirty="0" err="1">
                <a:solidFill>
                  <a:schemeClr val="bg1"/>
                </a:solidFill>
                <a:latin typeface="Bahnschrift" panose="020B0502040204020203" pitchFamily="34" charset="0"/>
              </a:rPr>
              <a:t>November</a:t>
            </a:r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 2025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B5B5B2-9E4D-4E8D-B6FF-341588A6EC1D}"/>
              </a:ext>
            </a:extLst>
          </p:cNvPr>
          <p:cNvSpPr/>
          <p:nvPr/>
        </p:nvSpPr>
        <p:spPr>
          <a:xfrm>
            <a:off x="8155012" y="2710639"/>
            <a:ext cx="26741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i="1" dirty="0">
                <a:solidFill>
                  <a:srgbClr val="002060"/>
                </a:solidFill>
                <a:latin typeface="Bahnschrift" panose="020B0502040204020203" pitchFamily="34" charset="0"/>
              </a:rPr>
              <a:t>G. </a:t>
            </a:r>
            <a:r>
              <a:rPr lang="fr-FR" sz="1200" i="1" dirty="0" err="1">
                <a:solidFill>
                  <a:srgbClr val="002060"/>
                </a:solidFill>
                <a:latin typeface="Bahnschrift" panose="020B0502040204020203" pitchFamily="34" charset="0"/>
              </a:rPr>
              <a:t>Scamps</a:t>
            </a:r>
            <a:r>
              <a:rPr lang="fr-FR" sz="1200" i="1" dirty="0">
                <a:solidFill>
                  <a:srgbClr val="002060"/>
                </a:solidFill>
                <a:latin typeface="Bahnschrift" panose="020B0502040204020203" pitchFamily="34" charset="0"/>
              </a:rPr>
              <a:t> et al., EPJ A 48, 46 (2021)</a:t>
            </a:r>
          </a:p>
        </p:txBody>
      </p:sp>
    </p:spTree>
    <p:extLst>
      <p:ext uri="{BB962C8B-B14F-4D97-AF65-F5344CB8AC3E}">
        <p14:creationId xmlns:p14="http://schemas.microsoft.com/office/powerpoint/2010/main" val="3329156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BF22DA2-93FE-4D09-BBAA-3D7645FD80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91" r="3248"/>
          <a:stretch/>
        </p:blipFill>
        <p:spPr>
          <a:xfrm>
            <a:off x="0" y="773226"/>
            <a:ext cx="8240466" cy="502699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979E31F-6B58-47BF-B612-CC52E65BA328}"/>
              </a:ext>
            </a:extLst>
          </p:cNvPr>
          <p:cNvSpPr txBox="1"/>
          <p:nvPr/>
        </p:nvSpPr>
        <p:spPr>
          <a:xfrm>
            <a:off x="0" y="-154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2060"/>
                </a:solidFill>
                <a:latin typeface="Bahnschrift" panose="020B0502040204020203" pitchFamily="34" charset="0"/>
              </a:rPr>
              <a:t>IGISOL FACILITY – JYFL ACCELERATOR LABORATORY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4DDF0A-E75E-4A4E-B7FC-21759698CA7C}"/>
              </a:ext>
            </a:extLst>
          </p:cNvPr>
          <p:cNvSpPr/>
          <p:nvPr/>
        </p:nvSpPr>
        <p:spPr>
          <a:xfrm>
            <a:off x="3651278" y="5569388"/>
            <a:ext cx="4736724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D13903-B82D-4C63-A7BB-9FBA96706133}"/>
              </a:ext>
            </a:extLst>
          </p:cNvPr>
          <p:cNvSpPr/>
          <p:nvPr/>
        </p:nvSpPr>
        <p:spPr>
          <a:xfrm>
            <a:off x="0" y="6128558"/>
            <a:ext cx="784987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512870-17C9-4048-B719-3C5A78DB585C}"/>
              </a:ext>
            </a:extLst>
          </p:cNvPr>
          <p:cNvSpPr/>
          <p:nvPr/>
        </p:nvSpPr>
        <p:spPr>
          <a:xfrm>
            <a:off x="-2" y="4134843"/>
            <a:ext cx="3714568" cy="1841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EBD594-20C5-4D8E-A8BB-F49F6274A705}"/>
              </a:ext>
            </a:extLst>
          </p:cNvPr>
          <p:cNvSpPr/>
          <p:nvPr/>
        </p:nvSpPr>
        <p:spPr>
          <a:xfrm>
            <a:off x="78061" y="949534"/>
            <a:ext cx="2208693" cy="573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8C884F4-C95F-4E53-A7EE-9ABE8C542D09}"/>
              </a:ext>
            </a:extLst>
          </p:cNvPr>
          <p:cNvSpPr/>
          <p:nvPr/>
        </p:nvSpPr>
        <p:spPr>
          <a:xfrm>
            <a:off x="1265299" y="5651348"/>
            <a:ext cx="6958303" cy="297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0FE0C68-888E-4231-92CC-A216FCA1DBD0}"/>
              </a:ext>
            </a:extLst>
          </p:cNvPr>
          <p:cNvSpPr/>
          <p:nvPr/>
        </p:nvSpPr>
        <p:spPr>
          <a:xfrm>
            <a:off x="6930786" y="626761"/>
            <a:ext cx="524490" cy="322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C79BD7-E4FE-425F-BF34-53A3682ED938}"/>
              </a:ext>
            </a:extLst>
          </p:cNvPr>
          <p:cNvSpPr/>
          <p:nvPr/>
        </p:nvSpPr>
        <p:spPr>
          <a:xfrm>
            <a:off x="9451150" y="714379"/>
            <a:ext cx="177996" cy="284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B10DDEB2-8834-4C00-A8CC-3C197EACA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620" y="1273164"/>
            <a:ext cx="3558558" cy="4744745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22A2DC17-1812-4241-AA2E-F8D18F6A42C6}"/>
              </a:ext>
            </a:extLst>
          </p:cNvPr>
          <p:cNvSpPr txBox="1"/>
          <p:nvPr/>
        </p:nvSpPr>
        <p:spPr>
          <a:xfrm>
            <a:off x="9540148" y="840091"/>
            <a:ext cx="1911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2060"/>
                </a:solidFill>
                <a:latin typeface="Bahnschrift" panose="020B0502040204020203" pitchFamily="34" charset="0"/>
              </a:rPr>
              <a:t>JYFLTRAP</a:t>
            </a:r>
            <a:endParaRPr lang="fr-FR" sz="2400" b="1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8535714-B71C-4C07-A1F8-BB2EF7D71B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54" y="-152513"/>
            <a:ext cx="2028529" cy="130943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ACD83F35-B501-45AC-B68D-163A9E91C0C2}"/>
              </a:ext>
            </a:extLst>
          </p:cNvPr>
          <p:cNvSpPr txBox="1"/>
          <p:nvPr/>
        </p:nvSpPr>
        <p:spPr>
          <a:xfrm>
            <a:off x="-1" y="6584410"/>
            <a:ext cx="12192000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Pauline Ascher – RESANET Meeting – 3-7 </a:t>
            </a:r>
            <a:r>
              <a:rPr lang="fr-FR" sz="1200" dirty="0" err="1">
                <a:solidFill>
                  <a:schemeClr val="bg1"/>
                </a:solidFill>
                <a:latin typeface="Bahnschrift" panose="020B0502040204020203" pitchFamily="34" charset="0"/>
              </a:rPr>
              <a:t>November</a:t>
            </a:r>
            <a:r>
              <a:rPr lang="fr-FR" sz="1200" dirty="0">
                <a:solidFill>
                  <a:schemeClr val="bg1"/>
                </a:solidFill>
                <a:latin typeface="Bahnschrift" panose="020B0502040204020203" pitchFamily="34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95782835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80725</TotalTime>
  <Words>3579</Words>
  <Application>Microsoft Office PowerPoint</Application>
  <PresentationFormat>Grand écran</PresentationFormat>
  <Paragraphs>737</Paragraphs>
  <Slides>45</Slides>
  <Notes>23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58" baseType="lpstr">
      <vt:lpstr>Arial</vt:lpstr>
      <vt:lpstr>Avenir</vt:lpstr>
      <vt:lpstr>Bahnschrift</vt:lpstr>
      <vt:lpstr>Calibri</vt:lpstr>
      <vt:lpstr>Calibri Light</vt:lpstr>
      <vt:lpstr>Cambria Math</vt:lpstr>
      <vt:lpstr>CMU Sans Serif</vt:lpstr>
      <vt:lpstr>Estrangelo Edessa</vt:lpstr>
      <vt:lpstr>Nourd-Regular</vt:lpstr>
      <vt:lpstr>Roboto</vt:lpstr>
      <vt:lpstr>Symbol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pauline ascher</dc:creator>
  <cp:lastModifiedBy>pauline ascher</cp:lastModifiedBy>
  <cp:revision>397</cp:revision>
  <dcterms:created xsi:type="dcterms:W3CDTF">2024-05-14T08:18:58Z</dcterms:created>
  <dcterms:modified xsi:type="dcterms:W3CDTF">2025-11-04T11:02:17Z</dcterms:modified>
</cp:coreProperties>
</file>