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815" r:id="rId2"/>
    <p:sldId id="856" r:id="rId3"/>
    <p:sldId id="1138" r:id="rId4"/>
    <p:sldId id="1088" r:id="rId5"/>
    <p:sldId id="1077" r:id="rId6"/>
    <p:sldId id="1078" r:id="rId7"/>
    <p:sldId id="1092" r:id="rId8"/>
    <p:sldId id="1093" r:id="rId9"/>
    <p:sldId id="1096" r:id="rId10"/>
    <p:sldId id="1094" r:id="rId11"/>
    <p:sldId id="1089" r:id="rId12"/>
    <p:sldId id="1090" r:id="rId13"/>
    <p:sldId id="1139" r:id="rId14"/>
    <p:sldId id="1091" r:id="rId15"/>
    <p:sldId id="1095" r:id="rId16"/>
    <p:sldId id="935" r:id="rId17"/>
    <p:sldId id="1140" r:id="rId18"/>
    <p:sldId id="1119" r:id="rId19"/>
    <p:sldId id="1000" r:id="rId20"/>
    <p:sldId id="1107" r:id="rId21"/>
    <p:sldId id="1141" r:id="rId22"/>
    <p:sldId id="1120" r:id="rId23"/>
    <p:sldId id="1113" r:id="rId24"/>
    <p:sldId id="1118" r:id="rId25"/>
    <p:sldId id="1116" r:id="rId26"/>
    <p:sldId id="1117" r:id="rId27"/>
    <p:sldId id="1142" r:id="rId28"/>
    <p:sldId id="1121" r:id="rId29"/>
    <p:sldId id="1108" r:id="rId30"/>
    <p:sldId id="945" r:id="rId31"/>
    <p:sldId id="946" r:id="rId32"/>
    <p:sldId id="1110" r:id="rId33"/>
    <p:sldId id="1111" r:id="rId34"/>
    <p:sldId id="1136" r:id="rId35"/>
    <p:sldId id="1143" r:id="rId36"/>
    <p:sldId id="1133" r:id="rId37"/>
    <p:sldId id="941" r:id="rId38"/>
    <p:sldId id="1135" r:id="rId39"/>
    <p:sldId id="1134" r:id="rId40"/>
    <p:sldId id="1137" r:id="rId41"/>
    <p:sldId id="1144" r:id="rId42"/>
    <p:sldId id="940" r:id="rId43"/>
    <p:sldId id="972" r:id="rId44"/>
    <p:sldId id="974" r:id="rId45"/>
    <p:sldId id="973" r:id="rId46"/>
    <p:sldId id="976" r:id="rId47"/>
    <p:sldId id="975" r:id="rId48"/>
    <p:sldId id="1145" r:id="rId49"/>
    <p:sldId id="986" r:id="rId50"/>
    <p:sldId id="994" r:id="rId51"/>
    <p:sldId id="995" r:id="rId52"/>
    <p:sldId id="996" r:id="rId53"/>
    <p:sldId id="997" r:id="rId54"/>
    <p:sldId id="998" r:id="rId55"/>
    <p:sldId id="1146" r:id="rId56"/>
    <p:sldId id="971" r:id="rId57"/>
    <p:sldId id="977" r:id="rId58"/>
    <p:sldId id="967" r:id="rId59"/>
    <p:sldId id="968" r:id="rId60"/>
    <p:sldId id="978" r:id="rId61"/>
    <p:sldId id="969" r:id="rId62"/>
    <p:sldId id="1147" r:id="rId63"/>
    <p:sldId id="979" r:id="rId64"/>
    <p:sldId id="981" r:id="rId65"/>
    <p:sldId id="982" r:id="rId66"/>
    <p:sldId id="980" r:id="rId67"/>
    <p:sldId id="983" r:id="rId68"/>
    <p:sldId id="984" r:id="rId69"/>
    <p:sldId id="985" r:id="rId70"/>
    <p:sldId id="906" r:id="rId71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FF99FF"/>
    <a:srgbClr val="FF9900"/>
    <a:srgbClr val="1243DE"/>
    <a:srgbClr val="FED8FB"/>
    <a:srgbClr val="FEE5D8"/>
    <a:srgbClr val="E4F3E3"/>
    <a:srgbClr val="CCE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54" autoAdjust="0"/>
    <p:restoredTop sz="91221" autoAdjust="0"/>
  </p:normalViewPr>
  <p:slideViewPr>
    <p:cSldViewPr snapToGrid="0">
      <p:cViewPr varScale="1">
        <p:scale>
          <a:sx n="42" d="100"/>
          <a:sy n="42" d="100"/>
        </p:scale>
        <p:origin x="124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977302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481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09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763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161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629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7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638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6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2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20.emf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3.png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17" Type="http://schemas.openxmlformats.org/officeDocument/2006/relationships/image" Target="../media/image49.png"/><Relationship Id="rId2" Type="http://schemas.openxmlformats.org/officeDocument/2006/relationships/tags" Target="../tags/tag5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4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emf"/><Relationship Id="rId19" Type="http://schemas.openxmlformats.org/officeDocument/2006/relationships/image" Target="../media/image51.png"/><Relationship Id="rId4" Type="http://schemas.openxmlformats.org/officeDocument/2006/relationships/image" Target="../media/image36.emf"/><Relationship Id="rId9" Type="http://schemas.openxmlformats.org/officeDocument/2006/relationships/image" Target="../media/image41.emf"/><Relationship Id="rId14" Type="http://schemas.openxmlformats.org/officeDocument/2006/relationships/image" Target="../media/image46.emf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"/><Relationship Id="rId13" Type="http://schemas.openxmlformats.org/officeDocument/2006/relationships/image" Target="../media/image67.emf"/><Relationship Id="rId18" Type="http://schemas.openxmlformats.org/officeDocument/2006/relationships/image" Target="../media/image72.emf"/><Relationship Id="rId3" Type="http://schemas.openxmlformats.org/officeDocument/2006/relationships/image" Target="../media/image57.png"/><Relationship Id="rId21" Type="http://schemas.openxmlformats.org/officeDocument/2006/relationships/image" Target="../media/image75.emf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70.emf"/><Relationship Id="rId20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emf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emf"/><Relationship Id="rId19" Type="http://schemas.openxmlformats.org/officeDocument/2006/relationships/image" Target="../media/image73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Relationship Id="rId14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emf"/><Relationship Id="rId5" Type="http://schemas.openxmlformats.org/officeDocument/2006/relationships/image" Target="../media/image84.emf"/><Relationship Id="rId10" Type="http://schemas.openxmlformats.org/officeDocument/2006/relationships/image" Target="../media/image90.emf"/><Relationship Id="rId4" Type="http://schemas.openxmlformats.org/officeDocument/2006/relationships/image" Target="../media/image87.emf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6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emf"/><Relationship Id="rId11" Type="http://schemas.openxmlformats.org/officeDocument/2006/relationships/image" Target="../media/image102.emf"/><Relationship Id="rId5" Type="http://schemas.openxmlformats.org/officeDocument/2006/relationships/image" Target="../media/image98.emf"/><Relationship Id="rId10" Type="http://schemas.openxmlformats.org/officeDocument/2006/relationships/image" Target="../media/image101.emf"/><Relationship Id="rId4" Type="http://schemas.openxmlformats.org/officeDocument/2006/relationships/image" Target="../media/image97.emf"/><Relationship Id="rId9" Type="http://schemas.openxmlformats.org/officeDocument/2006/relationships/image" Target="../media/image10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60.png"/><Relationship Id="rId7" Type="http://schemas.openxmlformats.org/officeDocument/2006/relationships/image" Target="../media/image10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emf"/><Relationship Id="rId5" Type="http://schemas.openxmlformats.org/officeDocument/2006/relationships/image" Target="../media/image64.emf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9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6.png"/><Relationship Id="rId12" Type="http://schemas.openxmlformats.org/officeDocument/2006/relationships/image" Target="../media/image108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48.png"/><Relationship Id="rId10" Type="http://schemas.openxmlformats.org/officeDocument/2006/relationships/image" Target="../media/image109.png"/><Relationship Id="rId4" Type="http://schemas.openxmlformats.org/officeDocument/2006/relationships/image" Target="../media/image47.png"/><Relationship Id="rId9" Type="http://schemas.openxmlformats.org/officeDocument/2006/relationships/image" Target="../media/image108.png"/><Relationship Id="rId1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9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4.png"/><Relationship Id="rId12" Type="http://schemas.openxmlformats.org/officeDocument/2006/relationships/image" Target="../media/image108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48.png"/><Relationship Id="rId10" Type="http://schemas.openxmlformats.org/officeDocument/2006/relationships/image" Target="../media/image117.png"/><Relationship Id="rId4" Type="http://schemas.openxmlformats.org/officeDocument/2006/relationships/image" Target="../media/image47.png"/><Relationship Id="rId9" Type="http://schemas.openxmlformats.org/officeDocument/2006/relationships/image" Target="../media/image116.png"/><Relationship Id="rId1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10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10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wmf"/><Relationship Id="rId1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8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emf"/><Relationship Id="rId5" Type="http://schemas.openxmlformats.org/officeDocument/2006/relationships/image" Target="../media/image124.emf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Relationship Id="rId9" Type="http://schemas.openxmlformats.org/officeDocument/2006/relationships/image" Target="../media/image135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pn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image" Target="../media/image140.emf"/><Relationship Id="rId7" Type="http://schemas.openxmlformats.org/officeDocument/2006/relationships/image" Target="../media/image144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4" Type="http://schemas.openxmlformats.org/officeDocument/2006/relationships/image" Target="../media/image141.emf"/><Relationship Id="rId9" Type="http://schemas.openxmlformats.org/officeDocument/2006/relationships/image" Target="../media/image14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emf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151.emf"/><Relationship Id="rId7" Type="http://schemas.openxmlformats.org/officeDocument/2006/relationships/image" Target="../media/image155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154.emf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160.emf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5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1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66.png"/><Relationship Id="rId5" Type="http://schemas.openxmlformats.org/officeDocument/2006/relationships/image" Target="../media/image165.emf"/><Relationship Id="rId4" Type="http://schemas.openxmlformats.org/officeDocument/2006/relationships/image" Target="../media/image1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168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2.emf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19.emf"/><Relationship Id="rId14" Type="http://schemas.openxmlformats.org/officeDocument/2006/relationships/image" Target="../media/image2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5.png"/><Relationship Id="rId3" Type="http://schemas.openxmlformats.org/officeDocument/2006/relationships/image" Target="../media/image67.emf"/><Relationship Id="rId7" Type="http://schemas.microsoft.com/office/2007/relationships/hdphoto" Target="../media/hdphoto4.wdp"/><Relationship Id="rId12" Type="http://schemas.openxmlformats.org/officeDocument/2006/relationships/image" Target="../media/image1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171.png"/><Relationship Id="rId11" Type="http://schemas.openxmlformats.org/officeDocument/2006/relationships/image" Target="../media/image1230.png"/><Relationship Id="rId5" Type="http://schemas.openxmlformats.org/officeDocument/2006/relationships/image" Target="../media/image170.png"/><Relationship Id="rId10" Type="http://schemas.openxmlformats.org/officeDocument/2006/relationships/image" Target="../media/image1220.png"/><Relationship Id="rId4" Type="http://schemas.openxmlformats.org/officeDocument/2006/relationships/image" Target="../media/image169.emf"/><Relationship Id="rId9" Type="http://schemas.openxmlformats.org/officeDocument/2006/relationships/image" Target="../media/image1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85.pn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12" Type="http://schemas.openxmlformats.org/officeDocument/2006/relationships/image" Target="../media/image8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3.emf"/><Relationship Id="rId5" Type="http://schemas.openxmlformats.org/officeDocument/2006/relationships/image" Target="../media/image79.png"/><Relationship Id="rId10" Type="http://schemas.openxmlformats.org/officeDocument/2006/relationships/image" Target="../media/image82.emf"/><Relationship Id="rId4" Type="http://schemas.openxmlformats.org/officeDocument/2006/relationships/image" Target="../media/image78.gif"/><Relationship Id="rId9" Type="http://schemas.openxmlformats.org/officeDocument/2006/relationships/image" Target="../media/image1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0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79.emf"/><Relationship Id="rId5" Type="http://schemas.openxmlformats.org/officeDocument/2006/relationships/image" Target="../media/image177.png"/><Relationship Id="rId4" Type="http://schemas.openxmlformats.org/officeDocument/2006/relationships/image" Target="../media/image17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79.emf"/><Relationship Id="rId5" Type="http://schemas.openxmlformats.org/officeDocument/2006/relationships/image" Target="../media/image178.emf"/><Relationship Id="rId4" Type="http://schemas.openxmlformats.org/officeDocument/2006/relationships/image" Target="../media/image17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tags" Target="../tags/tag21.xml"/><Relationship Id="rId7" Type="http://schemas.openxmlformats.org/officeDocument/2006/relationships/image" Target="../media/image178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7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275E360-FDA2-47EF-BE5C-5EA4F67E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4" y="1678608"/>
            <a:ext cx="12438946" cy="5862420"/>
          </a:xfrm>
          <a:prstGeom prst="rect">
            <a:avLst/>
          </a:prstGeom>
        </p:spPr>
      </p:pic>
      <p:sp>
        <p:nvSpPr>
          <p:cNvPr id="71" name="Shape 71"/>
          <p:cNvSpPr/>
          <p:nvPr/>
        </p:nvSpPr>
        <p:spPr>
          <a:xfrm flipV="1">
            <a:off x="633277" y="1212207"/>
            <a:ext cx="11738247" cy="1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73"/>
          <p:cNvSpPr/>
          <p:nvPr/>
        </p:nvSpPr>
        <p:spPr>
          <a:xfrm flipV="1">
            <a:off x="159264" y="8493866"/>
            <a:ext cx="8322128" cy="43795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47205" y="8780583"/>
            <a:ext cx="6556818" cy="80021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Thomas </a:t>
            </a:r>
            <a:r>
              <a:rPr lang="fr-FR"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DUGUET</a:t>
            </a:r>
          </a:p>
          <a:p>
            <a:pPr lvl="0">
              <a:defRPr sz="1800"/>
            </a:pPr>
            <a:r>
              <a:rPr lang="fr-FR" sz="2400" b="1" dirty="0" err="1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DPhN</a:t>
            </a:r>
            <a:r>
              <a:rPr lang="fr-FR" sz="24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, CEA-Saclay, France</a:t>
            </a:r>
          </a:p>
        </p:txBody>
      </p:sp>
      <p:sp>
        <p:nvSpPr>
          <p:cNvPr id="24" name="208Pb"/>
          <p:cNvSpPr txBox="1"/>
          <p:nvPr/>
        </p:nvSpPr>
        <p:spPr>
          <a:xfrm>
            <a:off x="4924242" y="1414586"/>
            <a:ext cx="7350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baseline="31999"/>
              <a:t>208</a:t>
            </a:r>
            <a:r>
              <a:t>Pb</a:t>
            </a:r>
          </a:p>
        </p:txBody>
      </p:sp>
      <p:sp>
        <p:nvSpPr>
          <p:cNvPr id="26" name="2023"/>
          <p:cNvSpPr txBox="1"/>
          <p:nvPr/>
        </p:nvSpPr>
        <p:spPr>
          <a:xfrm>
            <a:off x="1825689" y="2413600"/>
            <a:ext cx="148758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5400" dirty="0"/>
              <a:t>202</a:t>
            </a:r>
            <a:r>
              <a:rPr lang="fr-FR" sz="5400" dirty="0"/>
              <a:t>5</a:t>
            </a:r>
            <a:endParaRPr sz="5400" dirty="0"/>
          </a:p>
        </p:txBody>
      </p:sp>
      <p:sp>
        <p:nvSpPr>
          <p:cNvPr id="27" name="[Figure: B. Bally]"/>
          <p:cNvSpPr txBox="1"/>
          <p:nvPr/>
        </p:nvSpPr>
        <p:spPr>
          <a:xfrm>
            <a:off x="5547582" y="5815846"/>
            <a:ext cx="190963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i="1" dirty="0"/>
              <a:t>Figure</a:t>
            </a:r>
            <a:r>
              <a:rPr sz="1600" b="1" dirty="0"/>
              <a:t>: B. Bally</a:t>
            </a:r>
          </a:p>
        </p:txBody>
      </p:sp>
      <p:pic>
        <p:nvPicPr>
          <p:cNvPr id="28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021" y="3270244"/>
            <a:ext cx="1451090" cy="145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 29"/>
          <p:cNvSpPr/>
          <p:nvPr/>
        </p:nvSpPr>
        <p:spPr>
          <a:xfrm>
            <a:off x="4571998" y="1504914"/>
            <a:ext cx="1809967" cy="82985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1" y="8637225"/>
            <a:ext cx="1086936" cy="1086936"/>
          </a:xfrm>
          <a:prstGeom prst="rect">
            <a:avLst/>
          </a:prstGeom>
        </p:spPr>
      </p:pic>
      <p:sp>
        <p:nvSpPr>
          <p:cNvPr id="18" name="Shape 68"/>
          <p:cNvSpPr/>
          <p:nvPr/>
        </p:nvSpPr>
        <p:spPr>
          <a:xfrm>
            <a:off x="96082" y="7981006"/>
            <a:ext cx="9776787" cy="46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GDR RESANET,  Plenary meeting, November 3-7 2025, Strasbourg</a:t>
            </a:r>
            <a:endParaRPr lang="fr-FR" sz="2500" b="1" dirty="0">
              <a:solidFill>
                <a:srgbClr val="5F5F5F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67"/>
          <p:cNvSpPr/>
          <p:nvPr/>
        </p:nvSpPr>
        <p:spPr>
          <a:xfrm>
            <a:off x="0" y="530089"/>
            <a:ext cx="13004800" cy="65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defTabSz="457200">
              <a:defRPr sz="4000">
                <a:solidFill>
                  <a:srgbClr val="063C9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0033CC"/>
                </a:solidFill>
              </a:rPr>
              <a:t>Highlights of nuclear ab initio calculations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2100" dirty="0">
                <a:solidFill>
                  <a:srgbClr val="0033CC"/>
                </a:solidFill>
              </a:rPr>
              <a:t>Recent progress and challenges using </a:t>
            </a:r>
            <a:r>
              <a:rPr lang="en-US" sz="2100" i="1" dirty="0" err="1">
                <a:solidFill>
                  <a:srgbClr val="0033CC"/>
                </a:solidFill>
              </a:rPr>
              <a:t>polynomially</a:t>
            </a:r>
            <a:r>
              <a:rPr lang="en-US" sz="2100" i="1" dirty="0">
                <a:solidFill>
                  <a:srgbClr val="0033CC"/>
                </a:solidFill>
              </a:rPr>
              <a:t>-scaling</a:t>
            </a:r>
            <a:r>
              <a:rPr lang="en-US" sz="2100" dirty="0">
                <a:solidFill>
                  <a:srgbClr val="0033CC"/>
                </a:solidFill>
              </a:rPr>
              <a:t> expansion many-body methods</a:t>
            </a:r>
          </a:p>
        </p:txBody>
      </p:sp>
    </p:spTree>
    <p:extLst>
      <p:ext uri="{BB962C8B-B14F-4D97-AF65-F5344CB8AC3E}">
        <p14:creationId xmlns:p14="http://schemas.microsoft.com/office/powerpoint/2010/main" val="43364453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  <a:p>
            <a:pPr algn="ctr"/>
            <a:r>
              <a:rPr lang="fr-FR" b="1" dirty="0"/>
              <a:t>QCD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>
                <a:latin typeface="Symbol" panose="05050102010706020507" pitchFamily="18" charset="2"/>
              </a:rPr>
              <a:t>p</a:t>
            </a:r>
            <a:r>
              <a:rPr lang="fr-FR" sz="1600" dirty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P</a:t>
            </a:r>
            <a:r>
              <a:rPr dirty="0"/>
              <a:t>ion</a:t>
            </a:r>
            <a:r>
              <a:rPr lang="fr-FR" dirty="0"/>
              <a:t>-</a:t>
            </a:r>
            <a:r>
              <a:rPr lang="fr-FR" dirty="0" err="1"/>
              <a:t>driven</a:t>
            </a:r>
            <a:r>
              <a:rPr lang="fr-FR" dirty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/>
              <a:t>∞</a:t>
            </a:r>
            <a:r>
              <a:rPr lang="fr-FR" dirty="0"/>
              <a:t> # </a:t>
            </a:r>
            <a:r>
              <a:rPr lang="fr-FR" dirty="0" err="1"/>
              <a:t>operators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symmetries</a:t>
            </a:r>
            <a:r>
              <a:rPr lang="fr-FR" dirty="0"/>
              <a:t> of QCD </a:t>
            </a:r>
            <a:endParaRPr dirty="0"/>
          </a:p>
        </p:txBody>
      </p:sp>
      <p:sp>
        <p:nvSpPr>
          <p:cNvPr id="60" name="Shape 1495">
            <a:extLst>
              <a:ext uri="{FF2B5EF4-FFF2-40B4-BE49-F238E27FC236}">
                <a16:creationId xmlns:a16="http://schemas.microsoft.com/office/drawing/2014/main" id="{6A4CCA1F-E3A4-4D3D-AD84-7A257757E0A0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61" name="Rectangle à coins arrondis 28">
            <a:extLst>
              <a:ext uri="{FF2B5EF4-FFF2-40B4-BE49-F238E27FC236}">
                <a16:creationId xmlns:a16="http://schemas.microsoft.com/office/drawing/2014/main" id="{A260BA03-CEE1-40C9-9479-AE816D213DB9}"/>
              </a:ext>
            </a:extLst>
          </p:cNvPr>
          <p:cNvSpPr/>
          <p:nvPr/>
        </p:nvSpPr>
        <p:spPr>
          <a:xfrm>
            <a:off x="7733959" y="6767778"/>
            <a:ext cx="5186989" cy="2893836"/>
          </a:xfrm>
          <a:prstGeom prst="wedgeRoundRectCallout">
            <a:avLst>
              <a:gd name="adj1" fmla="val -49486"/>
              <a:gd name="adj2" fmla="val 22297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6" name="⦿  Is the chiral expansion converging quickly enough?">
            <a:extLst>
              <a:ext uri="{FF2B5EF4-FFF2-40B4-BE49-F238E27FC236}">
                <a16:creationId xmlns:a16="http://schemas.microsoft.com/office/drawing/2014/main" id="{B2969A71-105A-4E7B-ADC7-D215C351B16F}"/>
              </a:ext>
            </a:extLst>
          </p:cNvPr>
          <p:cNvSpPr txBox="1"/>
          <p:nvPr/>
        </p:nvSpPr>
        <p:spPr>
          <a:xfrm>
            <a:off x="7798958" y="6805780"/>
            <a:ext cx="5351317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k-body, k&gt;3,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omitted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A&gt;&gt;3?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→Few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4-body in light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3/4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2N for high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3N? 4N?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→Under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scarcely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Non-renormalizability of WPC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→RG-invariant variants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not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estimation&amp;propagation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body currents and S≠0 sector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igh-energy via contact interactions"/>
          <p:cNvSpPr txBox="1"/>
          <p:nvPr/>
        </p:nvSpPr>
        <p:spPr>
          <a:xfrm>
            <a:off x="7753920" y="6200140"/>
            <a:ext cx="2117567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</a:rPr>
              <a:t>Major challenges</a:t>
            </a:r>
          </a:p>
        </p:txBody>
      </p:sp>
      <p:sp>
        <p:nvSpPr>
          <p:cNvPr id="78" name="[Weinberg, van Kolck, ..]">
            <a:extLst>
              <a:ext uri="{FF2B5EF4-FFF2-40B4-BE49-F238E27FC236}">
                <a16:creationId xmlns:a16="http://schemas.microsoft.com/office/drawing/2014/main" id="{321F7BD8-44B2-49D4-B47F-48CC8B1F8B05}"/>
              </a:ext>
            </a:extLst>
          </p:cNvPr>
          <p:cNvSpPr txBox="1"/>
          <p:nvPr/>
        </p:nvSpPr>
        <p:spPr>
          <a:xfrm rot="16200000">
            <a:off x="-2041590" y="3944387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/>
              <a:t>Gasser, </a:t>
            </a:r>
            <a:r>
              <a:rPr lang="fr-FR" i="0" dirty="0" err="1"/>
              <a:t>Leutwyler</a:t>
            </a:r>
            <a:r>
              <a:rPr lang="fr-FR" i="0" dirty="0"/>
              <a:t>, </a:t>
            </a:r>
            <a:r>
              <a:rPr i="0" dirty="0"/>
              <a:t>van Kolck, ..]</a:t>
            </a:r>
          </a:p>
        </p:txBody>
      </p:sp>
      <p:sp>
        <p:nvSpPr>
          <p:cNvPr id="79" name="High-energy via contact interactions">
            <a:extLst>
              <a:ext uri="{FF2B5EF4-FFF2-40B4-BE49-F238E27FC236}">
                <a16:creationId xmlns:a16="http://schemas.microsoft.com/office/drawing/2014/main" id="{611B33CC-5ACA-4AD8-A1B5-A15738DEB519}"/>
              </a:ext>
            </a:extLst>
          </p:cNvPr>
          <p:cNvSpPr txBox="1"/>
          <p:nvPr/>
        </p:nvSpPr>
        <p:spPr>
          <a:xfrm>
            <a:off x="110589" y="8506899"/>
            <a:ext cx="6876883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2) </a:t>
            </a:r>
            <a:r>
              <a:rPr lang="fr-FR" sz="2000" dirty="0" err="1"/>
              <a:t>Truncate</a:t>
            </a:r>
            <a:r>
              <a:rPr lang="fr-FR" sz="2000" dirty="0"/>
              <a:t> at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 k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(1)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3" name="High-energy via contact interactions">
            <a:extLst>
              <a:ext uri="{FF2B5EF4-FFF2-40B4-BE49-F238E27FC236}">
                <a16:creationId xmlns:a16="http://schemas.microsoft.com/office/drawing/2014/main" id="{6FE92A73-5E2F-47C3-ACBB-97436848B345}"/>
              </a:ext>
            </a:extLst>
          </p:cNvPr>
          <p:cNvSpPr txBox="1"/>
          <p:nvPr/>
        </p:nvSpPr>
        <p:spPr>
          <a:xfrm>
            <a:off x="119257" y="9189290"/>
            <a:ext cx="6955430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3) </a:t>
            </a:r>
            <a:r>
              <a:rPr lang="fr-FR" sz="2000" dirty="0" err="1"/>
              <a:t>Adjust</a:t>
            </a:r>
            <a:r>
              <a:rPr lang="fr-FR" sz="2000" dirty="0"/>
              <a:t>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Couplings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Statistical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(2)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7" name="Chiral EFT">
            <a:extLst>
              <a:ext uri="{FF2B5EF4-FFF2-40B4-BE49-F238E27FC236}">
                <a16:creationId xmlns:a16="http://schemas.microsoft.com/office/drawing/2014/main" id="{B6C6A50B-7A48-4926-BA7A-051E52450FCD}"/>
              </a:ext>
            </a:extLst>
          </p:cNvPr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/>
              <a:t>Ab </a:t>
            </a:r>
            <a:r>
              <a:rPr lang="fr-FR" b="1" dirty="0" err="1"/>
              <a:t>initio</a:t>
            </a:r>
            <a:r>
              <a:rPr lang="fr-FR" b="1" dirty="0"/>
              <a:t> = </a:t>
            </a:r>
            <a:r>
              <a:rPr b="1" dirty="0"/>
              <a:t>Chiral EFT</a:t>
            </a:r>
            <a:r>
              <a:rPr lang="fr-FR" b="1" dirty="0"/>
              <a:t> = </a:t>
            </a:r>
            <a:r>
              <a:rPr lang="fr-FR" b="1" dirty="0" err="1"/>
              <a:t>low-energy</a:t>
            </a:r>
            <a:r>
              <a:rPr lang="fr-FR" b="1" dirty="0"/>
              <a:t> </a:t>
            </a:r>
            <a:r>
              <a:rPr lang="fr-FR" b="1" dirty="0" err="1"/>
              <a:t>realization</a:t>
            </a:r>
            <a:r>
              <a:rPr lang="fr-FR" b="1" dirty="0"/>
              <a:t> of QCD</a:t>
            </a:r>
            <a:endParaRPr b="1" dirty="0"/>
          </a:p>
        </p:txBody>
      </p:sp>
      <p:sp>
        <p:nvSpPr>
          <p:cNvPr id="88" name="Q">
            <a:extLst>
              <a:ext uri="{FF2B5EF4-FFF2-40B4-BE49-F238E27FC236}">
                <a16:creationId xmlns:a16="http://schemas.microsoft.com/office/drawing/2014/main" id="{E177C39D-10E9-4D0F-9E7B-68245EAC5D0A}"/>
              </a:ext>
            </a:extLst>
          </p:cNvPr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Physics</a:t>
            </a:r>
            <a:r>
              <a:rPr lang="fr-FR" b="1" dirty="0"/>
              <a:t> of </a:t>
            </a:r>
            <a:r>
              <a:rPr lang="fr-FR" b="1" dirty="0" err="1"/>
              <a:t>nuclei</a:t>
            </a:r>
            <a:endParaRPr lang="fr-FR" b="1" dirty="0"/>
          </a:p>
          <a:p>
            <a:pPr algn="ctr"/>
            <a:r>
              <a:rPr lang="fr-FR" b="1" dirty="0" err="1">
                <a:latin typeface="Symbol" panose="05050102010706020507" pitchFamily="18" charset="2"/>
              </a:rPr>
              <a:t>c</a:t>
            </a:r>
            <a:r>
              <a:rPr lang="fr-FR" b="1" dirty="0" err="1"/>
              <a:t>EFT</a:t>
            </a:r>
            <a:endParaRPr b="1" dirty="0"/>
          </a:p>
        </p:txBody>
      </p:sp>
      <p:sp>
        <p:nvSpPr>
          <p:cNvPr id="56" name="Q">
            <a:extLst>
              <a:ext uri="{FF2B5EF4-FFF2-40B4-BE49-F238E27FC236}">
                <a16:creationId xmlns:a16="http://schemas.microsoft.com/office/drawing/2014/main" id="{5E65BA9C-575D-4B23-996D-009076A5F487}"/>
              </a:ext>
            </a:extLst>
          </p:cNvPr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800MeV</a:t>
            </a:r>
            <a:endParaRPr sz="1800" dirty="0"/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D7FA4C50-075C-4FBD-91A0-8E933DBECF27}"/>
              </a:ext>
            </a:extLst>
          </p:cNvPr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8" name="Q">
            <a:extLst>
              <a:ext uri="{FF2B5EF4-FFF2-40B4-BE49-F238E27FC236}">
                <a16:creationId xmlns:a16="http://schemas.microsoft.com/office/drawing/2014/main" id="{AF7A4F5B-05CB-487D-9222-C4C3F9D1E3BD}"/>
              </a:ext>
            </a:extLst>
          </p:cNvPr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150MeV</a:t>
            </a:r>
            <a:endParaRPr sz="1800" dirty="0"/>
          </a:p>
        </p:txBody>
      </p:sp>
      <p:sp>
        <p:nvSpPr>
          <p:cNvPr id="59" name="Rectangle">
            <a:extLst>
              <a:ext uri="{FF2B5EF4-FFF2-40B4-BE49-F238E27FC236}">
                <a16:creationId xmlns:a16="http://schemas.microsoft.com/office/drawing/2014/main" id="{F7F56E3A-214C-4EC4-A7E8-57F015A85CC7}"/>
              </a:ext>
            </a:extLst>
          </p:cNvPr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495B8E06-96D4-484D-A297-E6976DC5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78" y="4141722"/>
            <a:ext cx="374573" cy="407624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A6F4ED14-2E55-4BEE-8B18-D96DC8326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590" y="2517037"/>
            <a:ext cx="418641" cy="446183"/>
          </a:xfrm>
          <a:prstGeom prst="rect">
            <a:avLst/>
          </a:prstGeom>
        </p:spPr>
      </p:pic>
      <p:sp>
        <p:nvSpPr>
          <p:cNvPr id="85" name="High-energy via contact interactions">
            <a:extLst>
              <a:ext uri="{FF2B5EF4-FFF2-40B4-BE49-F238E27FC236}">
                <a16:creationId xmlns:a16="http://schemas.microsoft.com/office/drawing/2014/main" id="{B6A427A3-4310-4CC9-9AC2-CDA712840B43}"/>
              </a:ext>
            </a:extLst>
          </p:cNvPr>
          <p:cNvSpPr txBox="1"/>
          <p:nvPr/>
        </p:nvSpPr>
        <p:spPr>
          <a:xfrm>
            <a:off x="112867" y="7845943"/>
            <a:ext cx="750713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1) </a:t>
            </a:r>
            <a:r>
              <a:rPr lang="fr-FR" sz="2000" dirty="0" err="1"/>
              <a:t>Organize</a:t>
            </a:r>
            <a:r>
              <a:rPr lang="fr-FR" sz="2000" dirty="0"/>
              <a:t> via </a:t>
            </a:r>
            <a:r>
              <a:rPr lang="fr-FR" sz="2000" dirty="0" err="1"/>
              <a:t>expected</a:t>
            </a:r>
            <a:r>
              <a:rPr lang="fr-FR" sz="2000" dirty="0"/>
              <a:t> importance in (Q/</a:t>
            </a:r>
            <a:r>
              <a:rPr lang="fr-FR" sz="2000" dirty="0" err="1">
                <a:latin typeface="Symbol" panose="05050102010706020507" pitchFamily="18" charset="2"/>
              </a:rPr>
              <a:t>L</a:t>
            </a:r>
            <a:r>
              <a:rPr lang="fr-FR" sz="2000" baseline="-25000" dirty="0" err="1">
                <a:latin typeface="Symbol" panose="05050102010706020507" pitchFamily="18" charset="2"/>
              </a:rPr>
              <a:t>c</a:t>
            </a:r>
            <a:r>
              <a:rPr lang="fr-FR" sz="2000" dirty="0"/>
              <a:t>)</a:t>
            </a:r>
            <a:r>
              <a:rPr lang="fr-FR" sz="2000" baseline="30000" dirty="0">
                <a:latin typeface="Symbol" panose="05050102010706020507" pitchFamily="18" charset="2"/>
              </a:rPr>
              <a:t>n</a:t>
            </a:r>
            <a:r>
              <a:rPr lang="fr-FR" sz="2000" dirty="0"/>
              <a:t> = Power </a:t>
            </a:r>
            <a:r>
              <a:rPr lang="fr-FR" sz="2000" dirty="0" err="1"/>
              <a:t>Counting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828349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60" y="4923109"/>
            <a:ext cx="1850834" cy="402116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375" y="2637798"/>
            <a:ext cx="2423711" cy="5233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622899" y="2526219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42336" y="3095201"/>
            <a:ext cx="258083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One-body basis size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120" y="2090122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311" y="2095389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949" y="2621858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786232" y="1551054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847361" y="1551054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A-body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752178" y="2015940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744667" y="1551054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9394114" y="1521298"/>
            <a:ext cx="3416640" cy="162654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536270"/>
            <a:ext cx="70451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Expansion </a:t>
            </a:r>
            <a:r>
              <a:rPr lang="fr-FR" sz="2000" b="1" dirty="0" err="1">
                <a:solidFill>
                  <a:schemeClr val="tx1"/>
                </a:solidFill>
              </a:rPr>
              <a:t>many</a:t>
            </a:r>
            <a:r>
              <a:rPr lang="fr-FR" sz="2000" b="1" dirty="0">
                <a:solidFill>
                  <a:schemeClr val="tx1"/>
                </a:solidFill>
              </a:rPr>
              <a:t>-body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= </a:t>
            </a:r>
            <a:r>
              <a:rPr lang="fr-FR" sz="2000" b="1" dirty="0" err="1">
                <a:solidFill>
                  <a:srgbClr val="C00000"/>
                </a:solidFill>
              </a:rPr>
              <a:t>polynomially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scaling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292100" y="413830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64694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13640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877" y="4799030"/>
            <a:ext cx="2758955" cy="5963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314" y="1675738"/>
            <a:ext cx="2432612" cy="3064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699" y="2277250"/>
            <a:ext cx="3106757" cy="429658"/>
          </a:xfrm>
          <a:prstGeom prst="rect">
            <a:avLst/>
          </a:prstGeom>
        </p:spPr>
      </p:pic>
      <p:sp>
        <p:nvSpPr>
          <p:cNvPr id="77" name="Shape 111"/>
          <p:cNvSpPr/>
          <p:nvPr/>
        </p:nvSpPr>
        <p:spPr>
          <a:xfrm>
            <a:off x="2507203" y="1654958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1924338" y="2322961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4" y="2330646"/>
            <a:ext cx="1806766" cy="35254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431951" y="4540317"/>
            <a:ext cx="2684926" cy="1179443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Shape 111"/>
          <p:cNvSpPr/>
          <p:nvPr/>
        </p:nvSpPr>
        <p:spPr>
          <a:xfrm>
            <a:off x="2477821" y="5940103"/>
            <a:ext cx="198986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Mean-field-like</a:t>
            </a:r>
            <a:r>
              <a:rPr lang="fr-FR" b="1" dirty="0">
                <a:solidFill>
                  <a:schemeClr val="tx1"/>
                </a:solidFill>
              </a:rPr>
              <a:t> =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661" y="5881557"/>
            <a:ext cx="919138" cy="422053"/>
          </a:xfrm>
          <a:prstGeom prst="rect">
            <a:avLst/>
          </a:prstGeom>
        </p:spPr>
      </p:pic>
      <p:sp>
        <p:nvSpPr>
          <p:cNvPr id="81" name="Rectangle à coins arrondis 80"/>
          <p:cNvSpPr/>
          <p:nvPr/>
        </p:nvSpPr>
        <p:spPr>
          <a:xfrm>
            <a:off x="7066306" y="4799030"/>
            <a:ext cx="809526" cy="59639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30" name="Connecteur droit avec flèche 29"/>
          <p:cNvCxnSpPr>
            <a:stCxn id="81" idx="2"/>
          </p:cNvCxnSpPr>
          <p:nvPr/>
        </p:nvCxnSpPr>
        <p:spPr>
          <a:xfrm>
            <a:off x="7471069" y="5395421"/>
            <a:ext cx="0" cy="1119923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3" name="Shape 111"/>
          <p:cNvSpPr/>
          <p:nvPr/>
        </p:nvSpPr>
        <p:spPr>
          <a:xfrm>
            <a:off x="6221620" y="6616286"/>
            <a:ext cx="273577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>
                <a:solidFill>
                  <a:srgbClr val="C00000"/>
                </a:solidFill>
              </a:rPr>
              <a:t>Nature of the state</a:t>
            </a:r>
            <a:endParaRPr sz="2200" b="1" dirty="0">
              <a:solidFill>
                <a:srgbClr val="C00000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211" y="1566596"/>
            <a:ext cx="2357610" cy="495759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451942" y="2793062"/>
            <a:ext cx="45525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Symmetry</a:t>
            </a:r>
            <a:r>
              <a:rPr lang="fr-FR" sz="2000" b="1" dirty="0">
                <a:solidFill>
                  <a:srgbClr val="C00000"/>
                </a:solidFill>
              </a:rPr>
              <a:t> group: U(1)</a:t>
            </a:r>
            <a:r>
              <a:rPr lang="fr-FR" sz="2000" b="1" baseline="-25000" dirty="0" err="1">
                <a:solidFill>
                  <a:srgbClr val="C00000"/>
                </a:solidFill>
              </a:rPr>
              <a:t>N</a:t>
            </a:r>
            <a:r>
              <a:rPr lang="fr-FR" sz="2000" b="1" dirty="0" err="1">
                <a:solidFill>
                  <a:srgbClr val="C00000"/>
                </a:solidFill>
              </a:rPr>
              <a:t>xU</a:t>
            </a:r>
            <a:r>
              <a:rPr lang="fr-FR" sz="2000" b="1" baseline="-25000" dirty="0" err="1">
                <a:solidFill>
                  <a:srgbClr val="C00000"/>
                </a:solidFill>
              </a:rPr>
              <a:t>Z</a:t>
            </a:r>
            <a:r>
              <a:rPr lang="fr-FR" sz="2000" b="1" dirty="0">
                <a:solidFill>
                  <a:srgbClr val="C00000"/>
                </a:solidFill>
              </a:rPr>
              <a:t>(1)</a:t>
            </a:r>
            <a:r>
              <a:rPr lang="fr-FR" sz="2000" b="1" dirty="0" err="1">
                <a:solidFill>
                  <a:srgbClr val="C00000"/>
                </a:solidFill>
              </a:rPr>
              <a:t>xSU</a:t>
            </a:r>
            <a:r>
              <a:rPr lang="fr-FR" sz="2000" b="1" dirty="0">
                <a:solidFill>
                  <a:srgbClr val="C00000"/>
                </a:solidFill>
              </a:rPr>
              <a:t>(2)</a:t>
            </a:r>
            <a:r>
              <a:rPr lang="fr-FR" sz="2000" b="1" baseline="-25000" dirty="0" err="1">
                <a:solidFill>
                  <a:srgbClr val="C00000"/>
                </a:solidFill>
              </a:rPr>
              <a:t>J</a:t>
            </a:r>
            <a:r>
              <a:rPr lang="fr-FR" sz="2000" b="1" dirty="0" err="1">
                <a:solidFill>
                  <a:srgbClr val="C00000"/>
                </a:solidFill>
              </a:rPr>
              <a:t>xI</a:t>
            </a:r>
            <a:r>
              <a:rPr lang="fr-FR" sz="2000" b="1" baseline="-25000" dirty="0" err="1">
                <a:solidFill>
                  <a:srgbClr val="C00000"/>
                </a:solidFill>
                <a:latin typeface="Symbol" panose="05050102010706020507" pitchFamily="18" charset="2"/>
              </a:rPr>
              <a:t>P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C00000"/>
              </a:solidFill>
              <a:effectLst/>
              <a:uFillTx/>
              <a:latin typeface="Symbol" panose="05050102010706020507" pitchFamily="18" charset="2"/>
              <a:sym typeface="Helvetica Neue Light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1233167" y="4869498"/>
            <a:ext cx="489616" cy="45572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1477975" y="5325225"/>
            <a:ext cx="12105" cy="1222742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Shape 111"/>
          <p:cNvSpPr/>
          <p:nvPr/>
        </p:nvSpPr>
        <p:spPr>
          <a:xfrm>
            <a:off x="844357" y="6616286"/>
            <a:ext cx="19898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err="1">
                <a:solidFill>
                  <a:srgbClr val="C00000"/>
                </a:solidFill>
              </a:rPr>
              <a:t>Symmetry</a:t>
            </a:r>
            <a:endParaRPr sz="2200" b="1" dirty="0">
              <a:solidFill>
                <a:srgbClr val="C00000"/>
              </a:solidFill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3869" y="4783693"/>
            <a:ext cx="2203373" cy="572877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>
            <a:off x="8065756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0" name="Groupe 59"/>
          <p:cNvGrpSpPr/>
          <p:nvPr/>
        </p:nvGrpSpPr>
        <p:grpSpPr>
          <a:xfrm>
            <a:off x="8228865" y="4644909"/>
            <a:ext cx="1925782" cy="954436"/>
            <a:chOff x="6774873" y="6735539"/>
            <a:chExt cx="1925782" cy="954436"/>
          </a:xfrm>
        </p:grpSpPr>
        <p:sp>
          <p:nvSpPr>
            <p:cNvPr id="61" name="Ellipse 60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62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Shape 111"/>
          <p:cNvSpPr/>
          <p:nvPr/>
        </p:nvSpPr>
        <p:spPr>
          <a:xfrm>
            <a:off x="10593331" y="410690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11593375" y="4895149"/>
            <a:ext cx="460080" cy="416386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0" name="Shape 111"/>
          <p:cNvSpPr/>
          <p:nvPr/>
        </p:nvSpPr>
        <p:spPr>
          <a:xfrm>
            <a:off x="9774478" y="6621505"/>
            <a:ext cx="34432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>
                <a:solidFill>
                  <a:srgbClr val="C00000"/>
                </a:solidFill>
              </a:rPr>
              <a:t>Nature of the expansion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91" name="Shape 111"/>
          <p:cNvSpPr/>
          <p:nvPr/>
        </p:nvSpPr>
        <p:spPr>
          <a:xfrm>
            <a:off x="9774478" y="7164441"/>
            <a:ext cx="323512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Pert.: MBPT</a:t>
            </a:r>
          </a:p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Non </a:t>
            </a:r>
            <a:r>
              <a:rPr lang="fr-FR" b="1" dirty="0" err="1">
                <a:solidFill>
                  <a:schemeClr val="tx1"/>
                </a:solidFill>
              </a:rPr>
              <a:t>pert</a:t>
            </a:r>
            <a:r>
              <a:rPr lang="fr-FR" b="1" dirty="0">
                <a:solidFill>
                  <a:schemeClr val="tx1"/>
                </a:solidFill>
              </a:rPr>
              <a:t>.: CC, SCGF, IM-SRG 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11823415" y="5311535"/>
            <a:ext cx="0" cy="1119923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3" name="Shape 111"/>
          <p:cNvSpPr/>
          <p:nvPr/>
        </p:nvSpPr>
        <p:spPr>
          <a:xfrm>
            <a:off x="815339" y="7150257"/>
            <a:ext cx="495703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Symm</a:t>
            </a:r>
            <a:r>
              <a:rPr lang="fr-FR" sz="1800" b="1" dirty="0">
                <a:solidFill>
                  <a:schemeClr val="tx1"/>
                </a:solidFill>
              </a:rPr>
              <a:t>. </a:t>
            </a:r>
            <a:r>
              <a:rPr lang="fr-FR" sz="1800" b="1" dirty="0" err="1">
                <a:solidFill>
                  <a:schemeClr val="tx1"/>
                </a:solidFill>
              </a:rPr>
              <a:t>conserving</a:t>
            </a:r>
            <a:r>
              <a:rPr lang="fr-FR" sz="1800" b="1" dirty="0">
                <a:solidFill>
                  <a:schemeClr val="tx1"/>
                </a:solidFill>
              </a:rPr>
              <a:t>: </a:t>
            </a:r>
            <a:r>
              <a:rPr lang="fr-FR" sz="1800" b="1" dirty="0" err="1">
                <a:solidFill>
                  <a:schemeClr val="tx1"/>
                </a:solidFill>
              </a:rPr>
              <a:t>closed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shell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Symm</a:t>
            </a:r>
            <a:r>
              <a:rPr lang="fr-FR" sz="1800" b="1" dirty="0">
                <a:solidFill>
                  <a:schemeClr val="tx1"/>
                </a:solidFill>
              </a:rPr>
              <a:t>. </a:t>
            </a:r>
            <a:r>
              <a:rPr lang="fr-FR" sz="1800" b="1" dirty="0" err="1">
                <a:solidFill>
                  <a:schemeClr val="tx1"/>
                </a:solidFill>
              </a:rPr>
              <a:t>breaking</a:t>
            </a:r>
            <a:r>
              <a:rPr lang="fr-FR" sz="1800" b="1" dirty="0">
                <a:solidFill>
                  <a:schemeClr val="tx1"/>
                </a:solidFill>
              </a:rPr>
              <a:t> (+ </a:t>
            </a:r>
            <a:r>
              <a:rPr lang="fr-FR" sz="1800" b="1" dirty="0" err="1">
                <a:solidFill>
                  <a:schemeClr val="tx1"/>
                </a:solidFill>
              </a:rPr>
              <a:t>restoration</a:t>
            </a:r>
            <a:r>
              <a:rPr lang="fr-FR" sz="1800" b="1" dirty="0">
                <a:solidFill>
                  <a:schemeClr val="tx1"/>
                </a:solidFill>
              </a:rPr>
              <a:t>): open </a:t>
            </a:r>
            <a:r>
              <a:rPr lang="fr-FR" sz="1800" b="1" dirty="0" err="1">
                <a:solidFill>
                  <a:schemeClr val="tx1"/>
                </a:solidFill>
              </a:rPr>
              <a:t>shell</a:t>
            </a:r>
            <a:r>
              <a:rPr lang="fr-FR" sz="1800" b="1" dirty="0">
                <a:solidFill>
                  <a:schemeClr val="tx1"/>
                </a:solidFill>
              </a:rPr>
              <a:t>(s)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94" name="Shape 111"/>
          <p:cNvSpPr/>
          <p:nvPr/>
        </p:nvSpPr>
        <p:spPr>
          <a:xfrm>
            <a:off x="6204927" y="7157959"/>
            <a:ext cx="312176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Spherical</a:t>
            </a:r>
            <a:r>
              <a:rPr lang="fr-FR" sz="1800" b="1" dirty="0">
                <a:solidFill>
                  <a:schemeClr val="tx1"/>
                </a:solidFill>
              </a:rPr>
              <a:t> HF</a:t>
            </a:r>
          </a:p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Deformed</a:t>
            </a:r>
            <a:r>
              <a:rPr lang="fr-FR" sz="1800" b="1" dirty="0">
                <a:solidFill>
                  <a:schemeClr val="tx1"/>
                </a:solidFill>
              </a:rPr>
              <a:t> HF(B)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65" name="Shape 111"/>
          <p:cNvSpPr/>
          <p:nvPr/>
        </p:nvSpPr>
        <p:spPr>
          <a:xfrm>
            <a:off x="10623869" y="5478088"/>
            <a:ext cx="2319283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Wave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operator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5981442" y="2600629"/>
            <a:ext cx="2288988" cy="434289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F87F367-634B-41B1-A085-506E639AF496}"/>
              </a:ext>
            </a:extLst>
          </p:cNvPr>
          <p:cNvSpPr txBox="1"/>
          <p:nvPr/>
        </p:nvSpPr>
        <p:spPr>
          <a:xfrm>
            <a:off x="9428016" y="3177826"/>
            <a:ext cx="351538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« The </a:t>
            </a:r>
            <a:r>
              <a:rPr lang="fr-FR" sz="2000" b="1" dirty="0" err="1">
                <a:solidFill>
                  <a:srgbClr val="C00000"/>
                </a:solidFill>
              </a:rPr>
              <a:t>curse</a:t>
            </a:r>
            <a:r>
              <a:rPr lang="fr-FR" sz="2000" b="1" dirty="0">
                <a:solidFill>
                  <a:srgbClr val="C00000"/>
                </a:solidFill>
              </a:rPr>
              <a:t> of </a:t>
            </a:r>
            <a:r>
              <a:rPr lang="fr-FR" sz="2000" b="1" dirty="0" err="1">
                <a:solidFill>
                  <a:srgbClr val="C00000"/>
                </a:solidFill>
              </a:rPr>
              <a:t>dimensionality</a:t>
            </a:r>
            <a:r>
              <a:rPr lang="fr-FR" sz="2000" b="1" dirty="0">
                <a:solidFill>
                  <a:srgbClr val="C00000"/>
                </a:solidFill>
              </a:rPr>
              <a:t> »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66" name="Rectangle à coins arrondis 14">
            <a:extLst>
              <a:ext uri="{FF2B5EF4-FFF2-40B4-BE49-F238E27FC236}">
                <a16:creationId xmlns:a16="http://schemas.microsoft.com/office/drawing/2014/main" id="{188EDF59-39E7-4AC9-BEAB-977F3968DFDA}"/>
              </a:ext>
            </a:extLst>
          </p:cNvPr>
          <p:cNvSpPr/>
          <p:nvPr/>
        </p:nvSpPr>
        <p:spPr>
          <a:xfrm>
            <a:off x="9777831" y="2613755"/>
            <a:ext cx="2480446" cy="518335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Flèche courbée vers la droite 44">
            <a:extLst>
              <a:ext uri="{FF2B5EF4-FFF2-40B4-BE49-F238E27FC236}">
                <a16:creationId xmlns:a16="http://schemas.microsoft.com/office/drawing/2014/main" id="{A6B2FDF5-88F9-4F53-BE31-357DA92B853B}"/>
              </a:ext>
            </a:extLst>
          </p:cNvPr>
          <p:cNvSpPr/>
          <p:nvPr/>
        </p:nvSpPr>
        <p:spPr>
          <a:xfrm>
            <a:off x="339924" y="7565425"/>
            <a:ext cx="399692" cy="550139"/>
          </a:xfrm>
          <a:prstGeom prst="curved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9E195DE-6F17-4D47-82CA-0C5A336ACF68}"/>
              </a:ext>
            </a:extLst>
          </p:cNvPr>
          <p:cNvSpPr txBox="1"/>
          <p:nvPr/>
        </p:nvSpPr>
        <p:spPr>
          <a:xfrm>
            <a:off x="844357" y="7849816"/>
            <a:ext cx="312265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Many</a:t>
            </a:r>
            <a:r>
              <a:rPr lang="fr-FR" sz="2000" b="1" dirty="0">
                <a:solidFill>
                  <a:srgbClr val="C00000"/>
                </a:solidFill>
              </a:rPr>
              <a:t> more </a:t>
            </a:r>
            <a:r>
              <a:rPr lang="fr-FR" sz="2000" b="1" dirty="0" err="1">
                <a:solidFill>
                  <a:srgbClr val="C00000"/>
                </a:solidFill>
              </a:rPr>
              <a:t>nuclei</a:t>
            </a:r>
            <a:r>
              <a:rPr lang="fr-FR" sz="2000" b="1" dirty="0">
                <a:solidFill>
                  <a:srgbClr val="C00000"/>
                </a:solidFill>
              </a:rPr>
              <a:t> (2012</a:t>
            </a:r>
            <a:r>
              <a:rPr lang="fr-F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2000" b="1" dirty="0">
                <a:solidFill>
                  <a:srgbClr val="C00000"/>
                </a:solidFill>
              </a:rPr>
              <a:t>)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1" name="Flèche courbée vers la droite 44">
            <a:extLst>
              <a:ext uri="{FF2B5EF4-FFF2-40B4-BE49-F238E27FC236}">
                <a16:creationId xmlns:a16="http://schemas.microsoft.com/office/drawing/2014/main" id="{7DF87A56-EF45-47A1-A540-5D05F52D667E}"/>
              </a:ext>
            </a:extLst>
          </p:cNvPr>
          <p:cNvSpPr/>
          <p:nvPr/>
        </p:nvSpPr>
        <p:spPr>
          <a:xfrm>
            <a:off x="9223826" y="7565425"/>
            <a:ext cx="399692" cy="550139"/>
          </a:xfrm>
          <a:prstGeom prst="curved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EBB7C92A-36C7-4276-97AF-B72F812AA834}"/>
              </a:ext>
            </a:extLst>
          </p:cNvPr>
          <p:cNvSpPr txBox="1"/>
          <p:nvPr/>
        </p:nvSpPr>
        <p:spPr>
          <a:xfrm>
            <a:off x="9809104" y="7849816"/>
            <a:ext cx="289342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C00000"/>
                </a:solidFill>
              </a:rPr>
              <a:t>More </a:t>
            </a:r>
            <a:r>
              <a:rPr lang="fr-FR" sz="2000" b="1" dirty="0" err="1">
                <a:solidFill>
                  <a:srgbClr val="C00000"/>
                </a:solidFill>
              </a:rPr>
              <a:t>accurate</a:t>
            </a:r>
            <a:r>
              <a:rPr lang="fr-FR" sz="2000" b="1" dirty="0">
                <a:solidFill>
                  <a:srgbClr val="C00000"/>
                </a:solidFill>
              </a:rPr>
              <a:t>/</a:t>
            </a:r>
            <a:r>
              <a:rPr lang="fr-FR" sz="2000" b="1" dirty="0" err="1">
                <a:solidFill>
                  <a:srgbClr val="C00000"/>
                </a:solidFill>
              </a:rPr>
              <a:t>expensive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14" name="[Barbieri, Bogner, Hagen, Hergert, …]">
            <a:extLst>
              <a:ext uri="{FF2B5EF4-FFF2-40B4-BE49-F238E27FC236}">
                <a16:creationId xmlns:a16="http://schemas.microsoft.com/office/drawing/2014/main" id="{4A501CE0-CD84-4620-92E9-637686A730BC}"/>
              </a:ext>
            </a:extLst>
          </p:cNvPr>
          <p:cNvSpPr txBox="1"/>
          <p:nvPr/>
        </p:nvSpPr>
        <p:spPr>
          <a:xfrm>
            <a:off x="43851" y="9363080"/>
            <a:ext cx="12783391" cy="3795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r" defTabSz="457200">
              <a:defRPr sz="2800">
                <a:solidFill>
                  <a:srgbClr val="51504D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 algn="l"/>
            <a:r>
              <a:rPr sz="1800" dirty="0">
                <a:solidFill>
                  <a:schemeClr val="tx1"/>
                </a:solidFill>
                <a:latin typeface="+mn-lt"/>
              </a:rPr>
              <a:t>[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Arthuis, </a:t>
            </a:r>
            <a:r>
              <a:rPr sz="1800" dirty="0">
                <a:solidFill>
                  <a:schemeClr val="tx1"/>
                </a:solidFill>
                <a:latin typeface="+mn-lt"/>
              </a:rPr>
              <a:t>Barbieri,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Binder, </a:t>
            </a:r>
            <a:r>
              <a:rPr sz="1800" dirty="0">
                <a:solidFill>
                  <a:schemeClr val="tx1"/>
                </a:solidFill>
                <a:latin typeface="+mn-lt"/>
              </a:rPr>
              <a:t>Bogner,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Demol, Duguet, Frosini, </a:t>
            </a:r>
            <a:r>
              <a:rPr sz="1800" dirty="0">
                <a:solidFill>
                  <a:schemeClr val="tx1"/>
                </a:solidFill>
                <a:latin typeface="+mn-lt"/>
              </a:rPr>
              <a:t>Hagen,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Heinz, </a:t>
            </a:r>
            <a:r>
              <a:rPr sz="1800" dirty="0">
                <a:solidFill>
                  <a:schemeClr val="tx1"/>
                </a:solidFill>
                <a:latin typeface="+mn-lt"/>
              </a:rPr>
              <a:t>Hergert,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Roth,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Papenbrock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Somà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Schwenk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Tichai</a:t>
            </a:r>
            <a:r>
              <a:rPr sz="1800" dirty="0">
                <a:solidFill>
                  <a:schemeClr val="tx1"/>
                </a:solidFill>
                <a:latin typeface="+mn-lt"/>
              </a:rPr>
              <a:t>…]</a:t>
            </a:r>
          </a:p>
        </p:txBody>
      </p:sp>
      <p:sp>
        <p:nvSpPr>
          <p:cNvPr id="115" name="Shape 1495">
            <a:extLst>
              <a:ext uri="{FF2B5EF4-FFF2-40B4-BE49-F238E27FC236}">
                <a16:creationId xmlns:a16="http://schemas.microsoft.com/office/drawing/2014/main" id="{5892404E-B54B-4799-A3D8-AF4FF75BD14C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2) expansion of |</a:t>
            </a:r>
            <a:r>
              <a:rPr lang="fr-FR" sz="3600" dirty="0">
                <a:solidFill>
                  <a:srgbClr val="0033CC"/>
                </a:solidFill>
                <a:latin typeface="Symbol" panose="05050102010706020507" pitchFamily="18" charset="2"/>
              </a:rPr>
              <a:t>Y &gt;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pic>
        <p:nvPicPr>
          <p:cNvPr id="116" name="Image 93">
            <a:extLst>
              <a:ext uri="{FF2B5EF4-FFF2-40B4-BE49-F238E27FC236}">
                <a16:creationId xmlns:a16="http://schemas.microsoft.com/office/drawing/2014/main" id="{A596CC02-A881-445A-B471-C84AA22AB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311" y="8481322"/>
            <a:ext cx="4729560" cy="419835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2D7734CC-E245-4B71-9321-7089E5DC2CA9}"/>
              </a:ext>
            </a:extLst>
          </p:cNvPr>
          <p:cNvSpPr/>
          <p:nvPr/>
        </p:nvSpPr>
        <p:spPr>
          <a:xfrm>
            <a:off x="118481" y="8468133"/>
            <a:ext cx="542068" cy="426857"/>
          </a:xfrm>
          <a:prstGeom prst="righ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7" name="High-energy via contact interactions">
            <a:extLst>
              <a:ext uri="{FF2B5EF4-FFF2-40B4-BE49-F238E27FC236}">
                <a16:creationId xmlns:a16="http://schemas.microsoft.com/office/drawing/2014/main" id="{772A0A17-D5DE-4EAD-AE3D-00108DD7AB93}"/>
              </a:ext>
            </a:extLst>
          </p:cNvPr>
          <p:cNvSpPr txBox="1"/>
          <p:nvPr/>
        </p:nvSpPr>
        <p:spPr>
          <a:xfrm>
            <a:off x="5729371" y="8477599"/>
            <a:ext cx="6577122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err="1"/>
              <a:t>Truncate</a:t>
            </a:r>
            <a:r>
              <a:rPr lang="fr-FR" sz="2000" dirty="0"/>
              <a:t> at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 n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(3)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6186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5" grpId="0"/>
      <p:bldP spid="26" grpId="0"/>
      <p:bldP spid="27" grpId="0" animBg="1"/>
      <p:bldP spid="2" grpId="0" animBg="1"/>
      <p:bldP spid="45" grpId="0" animBg="1"/>
      <p:bldP spid="39" grpId="0"/>
      <p:bldP spid="43" grpId="0" animBg="1"/>
      <p:bldP spid="50" grpId="0" animBg="1"/>
      <p:bldP spid="78" grpId="0" animBg="1"/>
      <p:bldP spid="5" grpId="0" animBg="1"/>
      <p:bldP spid="79" grpId="0" animBg="1"/>
      <p:bldP spid="81" grpId="0" animBg="1"/>
      <p:bldP spid="83" grpId="0" animBg="1"/>
      <p:bldP spid="41" grpId="0"/>
      <p:bldP spid="51" grpId="0" animBg="1"/>
      <p:bldP spid="53" grpId="0" animBg="1"/>
      <p:bldP spid="63" grpId="0" animBg="1"/>
      <p:bldP spid="64" grpId="0" animBg="1"/>
      <p:bldP spid="90" grpId="0" animBg="1"/>
      <p:bldP spid="91" grpId="0" animBg="1"/>
      <p:bldP spid="93" grpId="0" animBg="1"/>
      <p:bldP spid="94" grpId="0" animBg="1"/>
      <p:bldP spid="65" grpId="0" animBg="1"/>
      <p:bldP spid="15" grpId="0" animBg="1"/>
      <p:bldP spid="56" grpId="0"/>
      <p:bldP spid="66" grpId="0" animBg="1"/>
      <p:bldP spid="67" grpId="0" animBg="1"/>
      <p:bldP spid="68" grpId="0"/>
      <p:bldP spid="111" grpId="0" animBg="1"/>
      <p:bldP spid="112" grpId="0"/>
      <p:bldP spid="9" grpId="0" animBg="1"/>
      <p:bldP spid="1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0" y="4923109"/>
            <a:ext cx="1850834" cy="402116"/>
          </a:xfrm>
          <a:prstGeom prst="rect">
            <a:avLst/>
          </a:prstGeom>
        </p:spPr>
      </p:pic>
      <p:sp>
        <p:nvSpPr>
          <p:cNvPr id="120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375" y="2637798"/>
            <a:ext cx="2423711" cy="5233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622899" y="2526219"/>
            <a:ext cx="10265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120" y="2090122"/>
            <a:ext cx="3429634" cy="39969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311" y="2095389"/>
            <a:ext cx="762250" cy="36880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949" y="2621858"/>
            <a:ext cx="2357610" cy="44618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786232" y="1551054"/>
            <a:ext cx="269304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One-body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847361" y="1551054"/>
            <a:ext cx="24109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chemeClr val="tx1"/>
                </a:solidFill>
              </a:rPr>
              <a:t>A-body Hilbert </a:t>
            </a:r>
            <a:r>
              <a:rPr lang="fr-FR" sz="1800" b="1" dirty="0" err="1">
                <a:solidFill>
                  <a:schemeClr val="tx1"/>
                </a:solidFill>
              </a:rPr>
              <a:t>space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7" name="Flèche droite 26"/>
          <p:cNvSpPr/>
          <p:nvPr/>
        </p:nvSpPr>
        <p:spPr>
          <a:xfrm>
            <a:off x="8752178" y="2015940"/>
            <a:ext cx="438727" cy="860125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5744667" y="1551054"/>
            <a:ext cx="2813820" cy="1516987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9394114" y="1521298"/>
            <a:ext cx="3416640" cy="162654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334" y="3536270"/>
            <a:ext cx="70451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chemeClr val="tx1"/>
                </a:solidFill>
              </a:rPr>
              <a:t>Expansion </a:t>
            </a:r>
            <a:r>
              <a:rPr lang="fr-FR" sz="2000" b="1" dirty="0" err="1">
                <a:solidFill>
                  <a:schemeClr val="tx1"/>
                </a:solidFill>
              </a:rPr>
              <a:t>many</a:t>
            </a:r>
            <a:r>
              <a:rPr lang="fr-FR" sz="2000" b="1" dirty="0">
                <a:solidFill>
                  <a:schemeClr val="tx1"/>
                </a:solidFill>
              </a:rPr>
              <a:t>-body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r>
              <a:rPr lang="fr-FR" sz="2000" b="1" dirty="0">
                <a:solidFill>
                  <a:schemeClr val="tx1"/>
                </a:solidFill>
              </a:rPr>
              <a:t> = </a:t>
            </a:r>
            <a:r>
              <a:rPr lang="fr-FR" sz="2000" b="1" dirty="0" err="1">
                <a:solidFill>
                  <a:schemeClr val="tx1"/>
                </a:solidFill>
              </a:rPr>
              <a:t>polynomially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scaling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methods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292100" y="4138306"/>
            <a:ext cx="31151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Hamiltonian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partitioning</a:t>
            </a:r>
            <a:endParaRPr sz="2200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2575630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7" name="Groupe 46"/>
          <p:cNvGrpSpPr/>
          <p:nvPr/>
        </p:nvGrpSpPr>
        <p:grpSpPr>
          <a:xfrm>
            <a:off x="2786386" y="4646949"/>
            <a:ext cx="1925782" cy="954436"/>
            <a:chOff x="5583382" y="3424683"/>
            <a:chExt cx="1925782" cy="954436"/>
          </a:xfrm>
        </p:grpSpPr>
        <p:sp>
          <p:nvSpPr>
            <p:cNvPr id="48" name="Ellipse 47"/>
            <p:cNvSpPr/>
            <p:nvPr/>
          </p:nvSpPr>
          <p:spPr>
            <a:xfrm>
              <a:off x="5583382" y="3424683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9" name="Shape 111"/>
            <p:cNvSpPr/>
            <p:nvPr/>
          </p:nvSpPr>
          <p:spPr>
            <a:xfrm>
              <a:off x="5680120" y="3523042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« </a:t>
              </a:r>
              <a:r>
                <a:rPr lang="fr-FR" sz="2000" b="1" dirty="0" err="1">
                  <a:solidFill>
                    <a:schemeClr val="tx1"/>
                  </a:solidFill>
                </a:rPr>
                <a:t>Easy</a:t>
              </a:r>
              <a:r>
                <a:rPr lang="fr-FR" sz="2000" b="1" dirty="0">
                  <a:solidFill>
                    <a:schemeClr val="tx1"/>
                  </a:solidFill>
                </a:rPr>
                <a:t> »</a:t>
              </a:r>
            </a:p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to </a:t>
              </a:r>
              <a:r>
                <a:rPr lang="fr-FR" sz="2000" b="1" dirty="0" err="1">
                  <a:solidFill>
                    <a:schemeClr val="tx1"/>
                  </a:solidFill>
                </a:rPr>
                <a:t>solve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Shape 111"/>
          <p:cNvSpPr/>
          <p:nvPr/>
        </p:nvSpPr>
        <p:spPr>
          <a:xfrm>
            <a:off x="5101252" y="4136407"/>
            <a:ext cx="24882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Unperturbed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877" y="4799030"/>
            <a:ext cx="2758955" cy="5963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2314" y="1675738"/>
            <a:ext cx="2432612" cy="3064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8699" y="2277250"/>
            <a:ext cx="3106757" cy="429658"/>
          </a:xfrm>
          <a:prstGeom prst="rect">
            <a:avLst/>
          </a:prstGeom>
        </p:spPr>
      </p:pic>
      <p:sp>
        <p:nvSpPr>
          <p:cNvPr id="77" name="Shape 111"/>
          <p:cNvSpPr/>
          <p:nvPr/>
        </p:nvSpPr>
        <p:spPr>
          <a:xfrm>
            <a:off x="2507203" y="1654958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1924338" y="2322961"/>
            <a:ext cx="5534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with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24" y="2330646"/>
            <a:ext cx="1806766" cy="35254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11" y="1566596"/>
            <a:ext cx="2357610" cy="495759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3869" y="4783693"/>
            <a:ext cx="2203373" cy="572877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>
            <a:off x="8065756" y="5124167"/>
            <a:ext cx="236284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0" name="Groupe 59"/>
          <p:cNvGrpSpPr/>
          <p:nvPr/>
        </p:nvGrpSpPr>
        <p:grpSpPr>
          <a:xfrm>
            <a:off x="8228865" y="4644909"/>
            <a:ext cx="1925782" cy="954436"/>
            <a:chOff x="6774873" y="6735539"/>
            <a:chExt cx="1925782" cy="954436"/>
          </a:xfrm>
        </p:grpSpPr>
        <p:sp>
          <p:nvSpPr>
            <p:cNvPr id="61" name="Ellipse 60"/>
            <p:cNvSpPr/>
            <p:nvPr/>
          </p:nvSpPr>
          <p:spPr>
            <a:xfrm>
              <a:off x="6774873" y="6735539"/>
              <a:ext cx="1925782" cy="954436"/>
            </a:xfrm>
            <a:prstGeom prst="ellipse">
              <a:avLst/>
            </a:prstGeom>
            <a:solidFill>
              <a:schemeClr val="bg1"/>
            </a:solidFill>
            <a:ln w="38100" cap="flat">
              <a:solidFill>
                <a:srgbClr val="0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62" name="Shape 111"/>
            <p:cNvSpPr/>
            <p:nvPr/>
          </p:nvSpPr>
          <p:spPr>
            <a:xfrm>
              <a:off x="6885466" y="6903173"/>
              <a:ext cx="17323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>
                  <a:solidFill>
                    <a:schemeClr val="tx1"/>
                  </a:solidFill>
                </a:rPr>
                <a:t>Expansion </a:t>
              </a:r>
              <a:r>
                <a:rPr lang="fr-FR" sz="2000" b="1" dirty="0" err="1">
                  <a:solidFill>
                    <a:schemeClr val="tx1"/>
                  </a:solidFill>
                </a:rPr>
                <a:t>series</a:t>
              </a:r>
              <a:endParaRPr lang="fr-FR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Shape 111"/>
          <p:cNvSpPr/>
          <p:nvPr/>
        </p:nvSpPr>
        <p:spPr>
          <a:xfrm>
            <a:off x="10593331" y="4106905"/>
            <a:ext cx="2319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Fully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correlated</a:t>
            </a:r>
            <a:r>
              <a:rPr lang="fr-FR" b="1" dirty="0">
                <a:solidFill>
                  <a:schemeClr val="tx1"/>
                </a:solidFill>
              </a:rPr>
              <a:t> state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1">
            <a:extLst>
              <a:ext uri="{FF2B5EF4-FFF2-40B4-BE49-F238E27FC236}">
                <a16:creationId xmlns:a16="http://schemas.microsoft.com/office/drawing/2014/main" id="{F45DA41A-735D-4D0E-B6D3-6333E53008E8}"/>
              </a:ext>
            </a:extLst>
          </p:cNvPr>
          <p:cNvSpPr/>
          <p:nvPr/>
        </p:nvSpPr>
        <p:spPr>
          <a:xfrm>
            <a:off x="2477597" y="6421831"/>
            <a:ext cx="1301409" cy="501452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(B)MBPT(2)</a:t>
            </a:r>
          </a:p>
        </p:txBody>
      </p:sp>
      <p:sp>
        <p:nvSpPr>
          <p:cNvPr id="70" name="Rectangle: Rounded Corners 2">
            <a:extLst>
              <a:ext uri="{FF2B5EF4-FFF2-40B4-BE49-F238E27FC236}">
                <a16:creationId xmlns:a16="http://schemas.microsoft.com/office/drawing/2014/main" id="{4614BD5B-1CC9-4180-BBC4-F71EB2D7E3CA}"/>
              </a:ext>
            </a:extLst>
          </p:cNvPr>
          <p:cNvSpPr/>
          <p:nvPr/>
        </p:nvSpPr>
        <p:spPr>
          <a:xfrm>
            <a:off x="3912210" y="6435685"/>
            <a:ext cx="1284048" cy="467847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(B)MBPT(3)</a:t>
            </a:r>
          </a:p>
        </p:txBody>
      </p:sp>
      <p:sp>
        <p:nvSpPr>
          <p:cNvPr id="71" name="Rectangle: Rounded Corners 3">
            <a:extLst>
              <a:ext uri="{FF2B5EF4-FFF2-40B4-BE49-F238E27FC236}">
                <a16:creationId xmlns:a16="http://schemas.microsoft.com/office/drawing/2014/main" id="{580177D1-3104-4AF3-90B4-1813C530D529}"/>
              </a:ext>
            </a:extLst>
          </p:cNvPr>
          <p:cNvSpPr/>
          <p:nvPr/>
        </p:nvSpPr>
        <p:spPr>
          <a:xfrm>
            <a:off x="5824258" y="6435685"/>
            <a:ext cx="1294164" cy="447041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(B)MBPT(4)</a:t>
            </a:r>
          </a:p>
        </p:txBody>
      </p:sp>
      <p:sp>
        <p:nvSpPr>
          <p:cNvPr id="72" name="Rectangle: Rounded Corners 4">
            <a:extLst>
              <a:ext uri="{FF2B5EF4-FFF2-40B4-BE49-F238E27FC236}">
                <a16:creationId xmlns:a16="http://schemas.microsoft.com/office/drawing/2014/main" id="{81C7EA91-1926-41D8-AB01-7E9A0C99C77C}"/>
              </a:ext>
            </a:extLst>
          </p:cNvPr>
          <p:cNvSpPr/>
          <p:nvPr/>
        </p:nvSpPr>
        <p:spPr>
          <a:xfrm>
            <a:off x="4505606" y="702095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(B)CCSD</a:t>
            </a:r>
          </a:p>
        </p:txBody>
      </p:sp>
      <p:sp>
        <p:nvSpPr>
          <p:cNvPr id="73" name="Rectangle: Rounded Corners 5">
            <a:extLst>
              <a:ext uri="{FF2B5EF4-FFF2-40B4-BE49-F238E27FC236}">
                <a16:creationId xmlns:a16="http://schemas.microsoft.com/office/drawing/2014/main" id="{776E3F71-D024-4712-A5DE-84137F49B13F}"/>
              </a:ext>
            </a:extLst>
          </p:cNvPr>
          <p:cNvSpPr/>
          <p:nvPr/>
        </p:nvSpPr>
        <p:spPr>
          <a:xfrm>
            <a:off x="11348106" y="6756829"/>
            <a:ext cx="1186793" cy="4470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/>
              <a:t>CI</a:t>
            </a:r>
          </a:p>
        </p:txBody>
      </p:sp>
      <p:sp>
        <p:nvSpPr>
          <p:cNvPr id="74" name="Rectangle: Rounded Corners 6">
            <a:extLst>
              <a:ext uri="{FF2B5EF4-FFF2-40B4-BE49-F238E27FC236}">
                <a16:creationId xmlns:a16="http://schemas.microsoft.com/office/drawing/2014/main" id="{16BEC176-98AC-41B0-99DA-F33B0EB5332D}"/>
              </a:ext>
            </a:extLst>
          </p:cNvPr>
          <p:cNvSpPr/>
          <p:nvPr/>
        </p:nvSpPr>
        <p:spPr>
          <a:xfrm>
            <a:off x="1152959" y="7114560"/>
            <a:ext cx="1186793" cy="447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HF(B)</a:t>
            </a:r>
          </a:p>
        </p:txBody>
      </p:sp>
      <p:sp>
        <p:nvSpPr>
          <p:cNvPr id="75" name="Rectangle: Rounded Corners 7">
            <a:extLst>
              <a:ext uri="{FF2B5EF4-FFF2-40B4-BE49-F238E27FC236}">
                <a16:creationId xmlns:a16="http://schemas.microsoft.com/office/drawing/2014/main" id="{7A6CD3A2-16B6-4A55-ADDD-6614958D7BC7}"/>
              </a:ext>
            </a:extLst>
          </p:cNvPr>
          <p:cNvSpPr/>
          <p:nvPr/>
        </p:nvSpPr>
        <p:spPr>
          <a:xfrm>
            <a:off x="7893500" y="702095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(B)CCSDT</a:t>
            </a:r>
          </a:p>
        </p:txBody>
      </p:sp>
      <p:cxnSp>
        <p:nvCxnSpPr>
          <p:cNvPr id="76" name="Straight Arrow Connector 9">
            <a:extLst>
              <a:ext uri="{FF2B5EF4-FFF2-40B4-BE49-F238E27FC236}">
                <a16:creationId xmlns:a16="http://schemas.microsoft.com/office/drawing/2014/main" id="{1361F97F-68FC-4EFF-93F8-879D8D43B094}"/>
              </a:ext>
            </a:extLst>
          </p:cNvPr>
          <p:cNvCxnSpPr>
            <a:cxnSpLocks/>
          </p:cNvCxnSpPr>
          <p:nvPr/>
        </p:nvCxnSpPr>
        <p:spPr>
          <a:xfrm>
            <a:off x="1924338" y="9572765"/>
            <a:ext cx="98286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Picture 33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9893C51D-9008-4B07-9021-DD7EEFB77A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69" y="9325141"/>
            <a:ext cx="488378" cy="350622"/>
          </a:xfrm>
          <a:prstGeom prst="rect">
            <a:avLst/>
          </a:prstGeom>
        </p:spPr>
      </p:pic>
      <p:pic>
        <p:nvPicPr>
          <p:cNvPr id="84" name="Picture 37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5E84A460-9E1E-4E5D-A1DE-5E19C42A9A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637" y="9307024"/>
            <a:ext cx="471280" cy="332998"/>
          </a:xfrm>
          <a:prstGeom prst="rect">
            <a:avLst/>
          </a:prstGeom>
        </p:spPr>
      </p:pic>
      <p:sp>
        <p:nvSpPr>
          <p:cNvPr id="86" name="TextBox 13">
            <a:extLst>
              <a:ext uri="{FF2B5EF4-FFF2-40B4-BE49-F238E27FC236}">
                <a16:creationId xmlns:a16="http://schemas.microsoft.com/office/drawing/2014/main" id="{A24DCDD4-D9EE-4491-A65B-D4E634FBAC87}"/>
              </a:ext>
            </a:extLst>
          </p:cNvPr>
          <p:cNvSpPr txBox="1"/>
          <p:nvPr/>
        </p:nvSpPr>
        <p:spPr>
          <a:xfrm>
            <a:off x="3818819" y="9348948"/>
            <a:ext cx="5877422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tx1"/>
                </a:solidFill>
              </a:rPr>
              <a:t>More complete but greater computational cost</a:t>
            </a:r>
          </a:p>
        </p:txBody>
      </p:sp>
      <p:cxnSp>
        <p:nvCxnSpPr>
          <p:cNvPr id="89" name="Straight Connector 16">
            <a:extLst>
              <a:ext uri="{FF2B5EF4-FFF2-40B4-BE49-F238E27FC236}">
                <a16:creationId xmlns:a16="http://schemas.microsoft.com/office/drawing/2014/main" id="{AE9A9407-2664-4540-85E9-57956827D8B2}"/>
              </a:ext>
            </a:extLst>
          </p:cNvPr>
          <p:cNvCxnSpPr>
            <a:cxnSpLocks/>
          </p:cNvCxnSpPr>
          <p:nvPr/>
        </p:nvCxnSpPr>
        <p:spPr>
          <a:xfrm>
            <a:off x="2439880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26">
                <a:extLst>
                  <a:ext uri="{FF2B5EF4-FFF2-40B4-BE49-F238E27FC236}">
                    <a16:creationId xmlns:a16="http://schemas.microsoft.com/office/drawing/2014/main" id="{DF909C30-945C-494D-9425-07E8A24FB77D}"/>
                  </a:ext>
                </a:extLst>
              </p:cNvPr>
              <p:cNvSpPr txBox="1"/>
              <p:nvPr/>
            </p:nvSpPr>
            <p:spPr>
              <a:xfrm>
                <a:off x="1340255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8" name="TextBox 26">
                <a:extLst>
                  <a:ext uri="{FF2B5EF4-FFF2-40B4-BE49-F238E27FC236}">
                    <a16:creationId xmlns:a16="http://schemas.microsoft.com/office/drawing/2014/main" id="{DF909C30-945C-494D-9425-07E8A24FB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55" y="5852104"/>
                <a:ext cx="568021" cy="393954"/>
              </a:xfrm>
              <a:prstGeom prst="rect">
                <a:avLst/>
              </a:prstGeom>
              <a:blipFill>
                <a:blip r:embed="rId17"/>
                <a:stretch>
                  <a:fillRect l="-38710" r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27">
                <a:extLst>
                  <a:ext uri="{FF2B5EF4-FFF2-40B4-BE49-F238E27FC236}">
                    <a16:creationId xmlns:a16="http://schemas.microsoft.com/office/drawing/2014/main" id="{82F035EB-1CCE-41BF-B4D3-CF31E4A9EA42}"/>
                  </a:ext>
                </a:extLst>
              </p:cNvPr>
              <p:cNvSpPr txBox="1"/>
              <p:nvPr/>
            </p:nvSpPr>
            <p:spPr>
              <a:xfrm>
                <a:off x="2842768" y="5849882"/>
                <a:ext cx="568021" cy="398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27">
                <a:extLst>
                  <a:ext uri="{FF2B5EF4-FFF2-40B4-BE49-F238E27FC236}">
                    <a16:creationId xmlns:a16="http://schemas.microsoft.com/office/drawing/2014/main" id="{82F035EB-1CCE-41BF-B4D3-CF31E4A9E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768" y="5849882"/>
                <a:ext cx="568021" cy="398379"/>
              </a:xfrm>
              <a:prstGeom prst="rect">
                <a:avLst/>
              </a:prstGeom>
              <a:blipFill>
                <a:blip r:embed="rId18"/>
                <a:stretch>
                  <a:fillRect l="-37234" r="-202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28">
                <a:extLst>
                  <a:ext uri="{FF2B5EF4-FFF2-40B4-BE49-F238E27FC236}">
                    <a16:creationId xmlns:a16="http://schemas.microsoft.com/office/drawing/2014/main" id="{37FF8E29-1B5A-4767-9DD1-66ECC70E4137}"/>
                  </a:ext>
                </a:extLst>
              </p:cNvPr>
              <p:cNvSpPr txBox="1"/>
              <p:nvPr/>
            </p:nvSpPr>
            <p:spPr>
              <a:xfrm>
                <a:off x="4602255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0" name="TextBox 28">
                <a:extLst>
                  <a:ext uri="{FF2B5EF4-FFF2-40B4-BE49-F238E27FC236}">
                    <a16:creationId xmlns:a16="http://schemas.microsoft.com/office/drawing/2014/main" id="{37FF8E29-1B5A-4767-9DD1-66ECC70E4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255" y="5852104"/>
                <a:ext cx="568021" cy="393954"/>
              </a:xfrm>
              <a:prstGeom prst="rect">
                <a:avLst/>
              </a:prstGeom>
              <a:blipFill>
                <a:blip r:embed="rId19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29">
                <a:extLst>
                  <a:ext uri="{FF2B5EF4-FFF2-40B4-BE49-F238E27FC236}">
                    <a16:creationId xmlns:a16="http://schemas.microsoft.com/office/drawing/2014/main" id="{97B6DFE2-151B-464C-809B-E10F679E3CE4}"/>
                  </a:ext>
                </a:extLst>
              </p:cNvPr>
              <p:cNvSpPr txBox="1"/>
              <p:nvPr/>
            </p:nvSpPr>
            <p:spPr>
              <a:xfrm>
                <a:off x="6220468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1" name="TextBox 29">
                <a:extLst>
                  <a:ext uri="{FF2B5EF4-FFF2-40B4-BE49-F238E27FC236}">
                    <a16:creationId xmlns:a16="http://schemas.microsoft.com/office/drawing/2014/main" id="{97B6DFE2-151B-464C-809B-E10F679E3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468" y="5852104"/>
                <a:ext cx="568021" cy="393954"/>
              </a:xfrm>
              <a:prstGeom prst="rect">
                <a:avLst/>
              </a:prstGeom>
              <a:blipFill>
                <a:blip r:embed="rId20"/>
                <a:stretch>
                  <a:fillRect l="-37234" r="-212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30">
                <a:extLst>
                  <a:ext uri="{FF2B5EF4-FFF2-40B4-BE49-F238E27FC236}">
                    <a16:creationId xmlns:a16="http://schemas.microsoft.com/office/drawing/2014/main" id="{F7D53D60-5B83-45BA-9A01-E562CC8D75FB}"/>
                  </a:ext>
                </a:extLst>
              </p:cNvPr>
              <p:cNvSpPr txBox="1"/>
              <p:nvPr/>
            </p:nvSpPr>
            <p:spPr>
              <a:xfrm>
                <a:off x="8192726" y="585210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2" name="TextBox 30">
                <a:extLst>
                  <a:ext uri="{FF2B5EF4-FFF2-40B4-BE49-F238E27FC236}">
                    <a16:creationId xmlns:a16="http://schemas.microsoft.com/office/drawing/2014/main" id="{F7D53D60-5B83-45BA-9A01-E562CC8D7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726" y="5852104"/>
                <a:ext cx="568021" cy="393954"/>
              </a:xfrm>
              <a:prstGeom prst="rect">
                <a:avLst/>
              </a:prstGeom>
              <a:blipFill>
                <a:blip r:embed="rId21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AA0269D4-40C3-4E78-9301-50123B49487B}"/>
                  </a:ext>
                </a:extLst>
              </p:cNvPr>
              <p:cNvSpPr txBox="1"/>
              <p:nvPr/>
            </p:nvSpPr>
            <p:spPr>
              <a:xfrm>
                <a:off x="11516200" y="5852104"/>
                <a:ext cx="1028855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BE" sz="256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256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560" b="0" i="1" baseline="-250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𝑑𝑖𝑚</m:t>
                    </m:r>
                  </m:oMath>
                </a14:m>
                <a:r>
                  <a:rPr lang="en-US" sz="2560" baseline="30000" dirty="0">
                    <a:solidFill>
                      <a:schemeClr val="accent1"/>
                    </a:solidFill>
                  </a:rPr>
                  <a:t>A</a:t>
                </a:r>
              </a:p>
            </p:txBody>
          </p:sp>
        </mc:Choice>
        <mc:Fallback xmlns="">
          <p:sp>
            <p:nvSpPr>
              <p:cNvPr id="103" name="TextBox 31">
                <a:extLst>
                  <a:ext uri="{FF2B5EF4-FFF2-40B4-BE49-F238E27FC236}">
                    <a16:creationId xmlns:a16="http://schemas.microsoft.com/office/drawing/2014/main" id="{AA0269D4-40C3-4E78-9301-50123B49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6200" y="5852104"/>
                <a:ext cx="1028855" cy="393954"/>
              </a:xfrm>
              <a:prstGeom prst="rect">
                <a:avLst/>
              </a:prstGeom>
              <a:blipFill>
                <a:blip r:embed="rId22"/>
                <a:stretch>
                  <a:fillRect t="-16923" r="-82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: Rounded Corners 38">
            <a:extLst>
              <a:ext uri="{FF2B5EF4-FFF2-40B4-BE49-F238E27FC236}">
                <a16:creationId xmlns:a16="http://schemas.microsoft.com/office/drawing/2014/main" id="{A2F9CC21-5FDB-4EC9-807A-62AA0A91FE6F}"/>
              </a:ext>
            </a:extLst>
          </p:cNvPr>
          <p:cNvSpPr/>
          <p:nvPr/>
        </p:nvSpPr>
        <p:spPr>
          <a:xfrm>
            <a:off x="11510666" y="6702642"/>
            <a:ext cx="1186793" cy="447040"/>
          </a:xfrm>
          <a:prstGeom prst="roundRect">
            <a:avLst/>
          </a:prstGeom>
          <a:solidFill>
            <a:srgbClr val="2F4D5D"/>
          </a:solidFill>
          <a:ln w="127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75390">
              <a:defRPr/>
            </a:pPr>
            <a:r>
              <a:rPr lang="en-US" sz="1493" b="1" dirty="0">
                <a:solidFill>
                  <a:srgbClr val="FFFFFF"/>
                </a:solidFill>
                <a:latin typeface="Arial" panose="020B0604020202020204"/>
              </a:rPr>
              <a:t>Diag.</a:t>
            </a:r>
          </a:p>
        </p:txBody>
      </p:sp>
      <p:sp>
        <p:nvSpPr>
          <p:cNvPr id="105" name="TextBox 39">
            <a:extLst>
              <a:ext uri="{FF2B5EF4-FFF2-40B4-BE49-F238E27FC236}">
                <a16:creationId xmlns:a16="http://schemas.microsoft.com/office/drawing/2014/main" id="{9F23A61B-6DC3-4E55-AABD-5CD262095E76}"/>
              </a:ext>
            </a:extLst>
          </p:cNvPr>
          <p:cNvSpPr txBox="1"/>
          <p:nvPr/>
        </p:nvSpPr>
        <p:spPr>
          <a:xfrm>
            <a:off x="10860426" y="6636505"/>
            <a:ext cx="6502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>
                <a:solidFill>
                  <a:srgbClr val="2F4D5D"/>
                </a:solidFill>
                <a:latin typeface="Arial" panose="020B0604020202020204"/>
              </a:rPr>
              <a:t>…</a:t>
            </a:r>
          </a:p>
        </p:txBody>
      </p:sp>
      <p:sp>
        <p:nvSpPr>
          <p:cNvPr id="95" name="Rectangle: Rounded Corners 4">
            <a:extLst>
              <a:ext uri="{FF2B5EF4-FFF2-40B4-BE49-F238E27FC236}">
                <a16:creationId xmlns:a16="http://schemas.microsoft.com/office/drawing/2014/main" id="{FD8D3AD5-3DED-4FFD-9B46-53C7D5CFF8B9}"/>
              </a:ext>
            </a:extLst>
          </p:cNvPr>
          <p:cNvSpPr/>
          <p:nvPr/>
        </p:nvSpPr>
        <p:spPr>
          <a:xfrm>
            <a:off x="4498957" y="7613691"/>
            <a:ext cx="1186793" cy="447040"/>
          </a:xfrm>
          <a:prstGeom prst="roundRect">
            <a:avLst/>
          </a:prstGeom>
          <a:solidFill>
            <a:srgbClr val="C00000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IMSRG(2)</a:t>
            </a:r>
          </a:p>
        </p:txBody>
      </p:sp>
      <p:sp>
        <p:nvSpPr>
          <p:cNvPr id="106" name="Rectangle: Rounded Corners 4">
            <a:extLst>
              <a:ext uri="{FF2B5EF4-FFF2-40B4-BE49-F238E27FC236}">
                <a16:creationId xmlns:a16="http://schemas.microsoft.com/office/drawing/2014/main" id="{40FB4F00-3DF1-4F12-B9A6-6ACE5456BD8C}"/>
              </a:ext>
            </a:extLst>
          </p:cNvPr>
          <p:cNvSpPr/>
          <p:nvPr/>
        </p:nvSpPr>
        <p:spPr>
          <a:xfrm>
            <a:off x="9376523" y="7608585"/>
            <a:ext cx="1186793" cy="447040"/>
          </a:xfrm>
          <a:prstGeom prst="roundRect">
            <a:avLst/>
          </a:prstGeom>
          <a:solidFill>
            <a:srgbClr val="C00000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IMSRG(3)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30">
                <a:extLst>
                  <a:ext uri="{FF2B5EF4-FFF2-40B4-BE49-F238E27FC236}">
                    <a16:creationId xmlns:a16="http://schemas.microsoft.com/office/drawing/2014/main" id="{173A9F09-C0CC-42C0-A2DE-0C86441CFA0D}"/>
                  </a:ext>
                </a:extLst>
              </p:cNvPr>
              <p:cNvSpPr txBox="1"/>
              <p:nvPr/>
            </p:nvSpPr>
            <p:spPr>
              <a:xfrm>
                <a:off x="9634789" y="5846274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7" name="TextBox 30">
                <a:extLst>
                  <a:ext uri="{FF2B5EF4-FFF2-40B4-BE49-F238E27FC236}">
                    <a16:creationId xmlns:a16="http://schemas.microsoft.com/office/drawing/2014/main" id="{173A9F09-C0CC-42C0-A2DE-0C86441CF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789" y="5846274"/>
                <a:ext cx="568021" cy="393954"/>
              </a:xfrm>
              <a:prstGeom prst="rect">
                <a:avLst/>
              </a:prstGeom>
              <a:blipFill>
                <a:blip r:embed="rId23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: Rounded Corners 4">
            <a:extLst>
              <a:ext uri="{FF2B5EF4-FFF2-40B4-BE49-F238E27FC236}">
                <a16:creationId xmlns:a16="http://schemas.microsoft.com/office/drawing/2014/main" id="{3F938BD8-2CD3-4B9F-A41C-A7EB91B68595}"/>
              </a:ext>
            </a:extLst>
          </p:cNvPr>
          <p:cNvSpPr/>
          <p:nvPr/>
        </p:nvSpPr>
        <p:spPr>
          <a:xfrm>
            <a:off x="6301803" y="8188420"/>
            <a:ext cx="1301083" cy="401674"/>
          </a:xfrm>
          <a:prstGeom prst="roundRect">
            <a:avLst/>
          </a:prstGeom>
          <a:solidFill>
            <a:srgbClr val="1243DE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(G)SCGF(2)</a:t>
            </a:r>
          </a:p>
        </p:txBody>
      </p:sp>
      <p:sp>
        <p:nvSpPr>
          <p:cNvPr id="110" name="Rectangle: Rounded Corners 4">
            <a:extLst>
              <a:ext uri="{FF2B5EF4-FFF2-40B4-BE49-F238E27FC236}">
                <a16:creationId xmlns:a16="http://schemas.microsoft.com/office/drawing/2014/main" id="{63C3A858-263F-45B6-B256-EC0537702F1E}"/>
              </a:ext>
            </a:extLst>
          </p:cNvPr>
          <p:cNvSpPr/>
          <p:nvPr/>
        </p:nvSpPr>
        <p:spPr>
          <a:xfrm>
            <a:off x="9342561" y="8183314"/>
            <a:ext cx="1262321" cy="406780"/>
          </a:xfrm>
          <a:prstGeom prst="roundRect">
            <a:avLst/>
          </a:prstGeom>
          <a:solidFill>
            <a:srgbClr val="1243DE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(G)SCGF(3)</a:t>
            </a:r>
          </a:p>
        </p:txBody>
      </p:sp>
      <p:cxnSp>
        <p:nvCxnSpPr>
          <p:cNvPr id="111" name="Straight Connector 16">
            <a:extLst>
              <a:ext uri="{FF2B5EF4-FFF2-40B4-BE49-F238E27FC236}">
                <a16:creationId xmlns:a16="http://schemas.microsoft.com/office/drawing/2014/main" id="{C18F486A-7C3A-46F5-849A-DE1AD1467E68}"/>
              </a:ext>
            </a:extLst>
          </p:cNvPr>
          <p:cNvCxnSpPr>
            <a:cxnSpLocks/>
          </p:cNvCxnSpPr>
          <p:nvPr/>
        </p:nvCxnSpPr>
        <p:spPr>
          <a:xfrm>
            <a:off x="3818069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6">
            <a:extLst>
              <a:ext uri="{FF2B5EF4-FFF2-40B4-BE49-F238E27FC236}">
                <a16:creationId xmlns:a16="http://schemas.microsoft.com/office/drawing/2014/main" id="{56B0D0FB-4EFF-4F20-813E-CBA6316F4480}"/>
              </a:ext>
            </a:extLst>
          </p:cNvPr>
          <p:cNvCxnSpPr>
            <a:cxnSpLocks/>
          </p:cNvCxnSpPr>
          <p:nvPr/>
        </p:nvCxnSpPr>
        <p:spPr>
          <a:xfrm>
            <a:off x="5768180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6">
            <a:extLst>
              <a:ext uri="{FF2B5EF4-FFF2-40B4-BE49-F238E27FC236}">
                <a16:creationId xmlns:a16="http://schemas.microsoft.com/office/drawing/2014/main" id="{A729956F-0141-426B-8484-6352854F2D31}"/>
              </a:ext>
            </a:extLst>
          </p:cNvPr>
          <p:cNvCxnSpPr>
            <a:cxnSpLocks/>
          </p:cNvCxnSpPr>
          <p:nvPr/>
        </p:nvCxnSpPr>
        <p:spPr>
          <a:xfrm>
            <a:off x="7778627" y="570256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6">
            <a:extLst>
              <a:ext uri="{FF2B5EF4-FFF2-40B4-BE49-F238E27FC236}">
                <a16:creationId xmlns:a16="http://schemas.microsoft.com/office/drawing/2014/main" id="{29CEAFAB-0C67-4C37-B28A-DB532AF69D5F}"/>
              </a:ext>
            </a:extLst>
          </p:cNvPr>
          <p:cNvCxnSpPr>
            <a:cxnSpLocks/>
          </p:cNvCxnSpPr>
          <p:nvPr/>
        </p:nvCxnSpPr>
        <p:spPr>
          <a:xfrm>
            <a:off x="9204581" y="569384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6">
            <a:extLst>
              <a:ext uri="{FF2B5EF4-FFF2-40B4-BE49-F238E27FC236}">
                <a16:creationId xmlns:a16="http://schemas.microsoft.com/office/drawing/2014/main" id="{4BFFD417-45EE-40C9-9BB6-F471DDDACC28}"/>
              </a:ext>
            </a:extLst>
          </p:cNvPr>
          <p:cNvCxnSpPr>
            <a:cxnSpLocks/>
          </p:cNvCxnSpPr>
          <p:nvPr/>
        </p:nvCxnSpPr>
        <p:spPr>
          <a:xfrm>
            <a:off x="10819562" y="5693846"/>
            <a:ext cx="0" cy="282663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Shape 111">
            <a:extLst>
              <a:ext uri="{FF2B5EF4-FFF2-40B4-BE49-F238E27FC236}">
                <a16:creationId xmlns:a16="http://schemas.microsoft.com/office/drawing/2014/main" id="{97109FC7-CBCC-4580-89AD-AEF045F220D5}"/>
              </a:ext>
            </a:extLst>
          </p:cNvPr>
          <p:cNvSpPr/>
          <p:nvPr/>
        </p:nvSpPr>
        <p:spPr>
          <a:xfrm>
            <a:off x="935907" y="8778464"/>
            <a:ext cx="1799876" cy="276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Few 10% </a:t>
            </a:r>
            <a:r>
              <a:rPr lang="fr-FR" b="1" dirty="0" err="1">
                <a:solidFill>
                  <a:schemeClr val="tx1"/>
                </a:solidFill>
              </a:rPr>
              <a:t>errors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17" name="Shape 111">
            <a:extLst>
              <a:ext uri="{FF2B5EF4-FFF2-40B4-BE49-F238E27FC236}">
                <a16:creationId xmlns:a16="http://schemas.microsoft.com/office/drawing/2014/main" id="{60F6B34E-3D12-445C-A87C-031966FC6DA0}"/>
              </a:ext>
            </a:extLst>
          </p:cNvPr>
          <p:cNvSpPr/>
          <p:nvPr/>
        </p:nvSpPr>
        <p:spPr>
          <a:xfrm>
            <a:off x="4359755" y="8778464"/>
            <a:ext cx="284724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Work</a:t>
            </a:r>
            <a:r>
              <a:rPr lang="fr-FR" b="1" dirty="0">
                <a:solidFill>
                  <a:schemeClr val="tx1"/>
                </a:solidFill>
              </a:rPr>
              <a:t>-horse = few %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18" name="Rectangle à coins arrondis 8">
            <a:extLst>
              <a:ext uri="{FF2B5EF4-FFF2-40B4-BE49-F238E27FC236}">
                <a16:creationId xmlns:a16="http://schemas.microsoft.com/office/drawing/2014/main" id="{28672774-A070-4FAE-ACF3-55C1536CFB7F}"/>
              </a:ext>
            </a:extLst>
          </p:cNvPr>
          <p:cNvSpPr/>
          <p:nvPr/>
        </p:nvSpPr>
        <p:spPr>
          <a:xfrm>
            <a:off x="1066800" y="5693846"/>
            <a:ext cx="1369934" cy="298377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9" name="Rectangle à coins arrondis 8">
            <a:extLst>
              <a:ext uri="{FF2B5EF4-FFF2-40B4-BE49-F238E27FC236}">
                <a16:creationId xmlns:a16="http://schemas.microsoft.com/office/drawing/2014/main" id="{5018BED8-E213-4681-91DD-5E3F4DAA6DC6}"/>
              </a:ext>
            </a:extLst>
          </p:cNvPr>
          <p:cNvSpPr/>
          <p:nvPr/>
        </p:nvSpPr>
        <p:spPr>
          <a:xfrm>
            <a:off x="3843735" y="5707980"/>
            <a:ext cx="3901989" cy="2969637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0" name="Rectangle à coins arrondis 8">
            <a:extLst>
              <a:ext uri="{FF2B5EF4-FFF2-40B4-BE49-F238E27FC236}">
                <a16:creationId xmlns:a16="http://schemas.microsoft.com/office/drawing/2014/main" id="{D53DBE7E-1072-4537-B4F2-E86B5D355844}"/>
              </a:ext>
            </a:extLst>
          </p:cNvPr>
          <p:cNvSpPr/>
          <p:nvPr/>
        </p:nvSpPr>
        <p:spPr>
          <a:xfrm>
            <a:off x="7771389" y="5761836"/>
            <a:ext cx="3048171" cy="2930215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1" name="Shape 111">
            <a:extLst>
              <a:ext uri="{FF2B5EF4-FFF2-40B4-BE49-F238E27FC236}">
                <a16:creationId xmlns:a16="http://schemas.microsoft.com/office/drawing/2014/main" id="{52FD35C9-A7DC-4FE1-BB26-89C72089B46E}"/>
              </a:ext>
            </a:extLst>
          </p:cNvPr>
          <p:cNvSpPr/>
          <p:nvPr/>
        </p:nvSpPr>
        <p:spPr>
          <a:xfrm>
            <a:off x="6845034" y="8782111"/>
            <a:ext cx="482356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State-of-the-art (approx. n</a:t>
            </a:r>
            <a:r>
              <a:rPr lang="fr-FR" b="1" baseline="-25000" dirty="0">
                <a:solidFill>
                  <a:schemeClr val="tx1"/>
                </a:solidFill>
              </a:rPr>
              <a:t>dim</a:t>
            </a:r>
            <a:r>
              <a:rPr lang="fr-FR" b="1" baseline="30000" dirty="0">
                <a:solidFill>
                  <a:schemeClr val="tx1"/>
                </a:solidFill>
              </a:rPr>
              <a:t>7</a:t>
            </a:r>
            <a:r>
              <a:rPr lang="fr-FR" b="1" dirty="0">
                <a:solidFill>
                  <a:schemeClr val="tx1"/>
                </a:solidFill>
              </a:rPr>
              <a:t>) = </a:t>
            </a:r>
            <a:r>
              <a:rPr lang="fr-FR" b="1" dirty="0" err="1">
                <a:solidFill>
                  <a:schemeClr val="tx1"/>
                </a:solidFill>
              </a:rPr>
              <a:t>sub</a:t>
            </a:r>
            <a:r>
              <a:rPr lang="fr-FR" b="1" dirty="0">
                <a:solidFill>
                  <a:schemeClr val="tx1"/>
                </a:solidFill>
              </a:rPr>
              <a:t>%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796921B4-9CB0-4BFE-A634-E7B45A5A220D}"/>
              </a:ext>
            </a:extLst>
          </p:cNvPr>
          <p:cNvSpPr txBox="1"/>
          <p:nvPr/>
        </p:nvSpPr>
        <p:spPr>
          <a:xfrm>
            <a:off x="451942" y="2793062"/>
            <a:ext cx="45525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Symmetry</a:t>
            </a:r>
            <a:r>
              <a:rPr lang="fr-FR" sz="2000" b="1" dirty="0">
                <a:solidFill>
                  <a:srgbClr val="C00000"/>
                </a:solidFill>
              </a:rPr>
              <a:t> group: U(1)</a:t>
            </a:r>
            <a:r>
              <a:rPr lang="fr-FR" sz="2000" b="1" baseline="-25000" dirty="0" err="1">
                <a:solidFill>
                  <a:srgbClr val="C00000"/>
                </a:solidFill>
              </a:rPr>
              <a:t>N</a:t>
            </a:r>
            <a:r>
              <a:rPr lang="fr-FR" sz="2000" b="1" dirty="0" err="1">
                <a:solidFill>
                  <a:srgbClr val="C00000"/>
                </a:solidFill>
              </a:rPr>
              <a:t>xU</a:t>
            </a:r>
            <a:r>
              <a:rPr lang="fr-FR" sz="2000" b="1" baseline="-25000" dirty="0" err="1">
                <a:solidFill>
                  <a:srgbClr val="C00000"/>
                </a:solidFill>
              </a:rPr>
              <a:t>Z</a:t>
            </a:r>
            <a:r>
              <a:rPr lang="fr-FR" sz="2000" b="1" dirty="0">
                <a:solidFill>
                  <a:srgbClr val="C00000"/>
                </a:solidFill>
              </a:rPr>
              <a:t>(1)</a:t>
            </a:r>
            <a:r>
              <a:rPr lang="fr-FR" sz="2000" b="1" dirty="0" err="1">
                <a:solidFill>
                  <a:srgbClr val="C00000"/>
                </a:solidFill>
              </a:rPr>
              <a:t>xSU</a:t>
            </a:r>
            <a:r>
              <a:rPr lang="fr-FR" sz="2000" b="1" dirty="0">
                <a:solidFill>
                  <a:srgbClr val="C00000"/>
                </a:solidFill>
              </a:rPr>
              <a:t>(2)</a:t>
            </a:r>
            <a:r>
              <a:rPr lang="fr-FR" sz="2000" b="1" baseline="-25000" dirty="0" err="1">
                <a:solidFill>
                  <a:srgbClr val="C00000"/>
                </a:solidFill>
              </a:rPr>
              <a:t>J</a:t>
            </a:r>
            <a:r>
              <a:rPr lang="fr-FR" sz="2000" b="1" dirty="0" err="1">
                <a:solidFill>
                  <a:srgbClr val="C00000"/>
                </a:solidFill>
              </a:rPr>
              <a:t>xI</a:t>
            </a:r>
            <a:r>
              <a:rPr lang="fr-FR" sz="2000" b="1" baseline="-25000" dirty="0" err="1">
                <a:solidFill>
                  <a:srgbClr val="C00000"/>
                </a:solidFill>
                <a:latin typeface="Symbol" panose="05050102010706020507" pitchFamily="18" charset="2"/>
              </a:rPr>
              <a:t>P</a:t>
            </a:r>
            <a:endParaRPr kumimoji="0" lang="fr-FR" sz="2000" b="1" i="0" u="none" strike="noStrike" cap="none" spc="0" normalizeH="0" baseline="-25000" dirty="0">
              <a:ln>
                <a:noFill/>
              </a:ln>
              <a:solidFill>
                <a:srgbClr val="C00000"/>
              </a:solidFill>
              <a:effectLst/>
              <a:uFillTx/>
              <a:latin typeface="Symbol" panose="05050102010706020507" pitchFamily="18" charset="2"/>
              <a:sym typeface="Helvetica Neue Light"/>
            </a:endParaRPr>
          </a:p>
        </p:txBody>
      </p:sp>
      <p:sp>
        <p:nvSpPr>
          <p:cNvPr id="123" name="Rectangle à coins arrondis 8">
            <a:extLst>
              <a:ext uri="{FF2B5EF4-FFF2-40B4-BE49-F238E27FC236}">
                <a16:creationId xmlns:a16="http://schemas.microsoft.com/office/drawing/2014/main" id="{EE4254AF-AE30-4A5C-8779-D0B4577467F9}"/>
              </a:ext>
            </a:extLst>
          </p:cNvPr>
          <p:cNvSpPr/>
          <p:nvPr/>
        </p:nvSpPr>
        <p:spPr>
          <a:xfrm>
            <a:off x="2436734" y="5721835"/>
            <a:ext cx="1376227" cy="298377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Shape 111">
            <a:extLst>
              <a:ext uri="{FF2B5EF4-FFF2-40B4-BE49-F238E27FC236}">
                <a16:creationId xmlns:a16="http://schemas.microsoft.com/office/drawing/2014/main" id="{C50FB6DE-73C1-4CEA-839B-C472A17AD5A9}"/>
              </a:ext>
            </a:extLst>
          </p:cNvPr>
          <p:cNvSpPr/>
          <p:nvPr/>
        </p:nvSpPr>
        <p:spPr>
          <a:xfrm>
            <a:off x="2342252" y="8784446"/>
            <a:ext cx="1799876" cy="276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Several</a:t>
            </a:r>
            <a:r>
              <a:rPr lang="fr-FR" b="1" dirty="0">
                <a:solidFill>
                  <a:schemeClr val="tx1"/>
                </a:solidFill>
              </a:rPr>
              <a:t> % </a:t>
            </a:r>
            <a:r>
              <a:rPr lang="fr-FR" b="1" dirty="0" err="1">
                <a:solidFill>
                  <a:schemeClr val="tx1"/>
                </a:solidFill>
              </a:rPr>
              <a:t>errors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125" name="Shape 111">
            <a:extLst>
              <a:ext uri="{FF2B5EF4-FFF2-40B4-BE49-F238E27FC236}">
                <a16:creationId xmlns:a16="http://schemas.microsoft.com/office/drawing/2014/main" id="{3FDE93FA-07C4-4F8B-B303-8371DC4AB776}"/>
              </a:ext>
            </a:extLst>
          </p:cNvPr>
          <p:cNvSpPr/>
          <p:nvPr/>
        </p:nvSpPr>
        <p:spPr>
          <a:xfrm>
            <a:off x="895140" y="8778711"/>
            <a:ext cx="1244656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n</a:t>
            </a:r>
            <a:r>
              <a:rPr lang="fr-FR" sz="2200" b="1" baseline="-25000" dirty="0" err="1">
                <a:solidFill>
                  <a:srgbClr val="C00000"/>
                </a:solidFill>
              </a:rPr>
              <a:t>dim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is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2200" b="1" dirty="0">
                <a:solidFill>
                  <a:srgbClr val="C00000"/>
                </a:solidFill>
              </a:rPr>
              <a:t>x10 in </a:t>
            </a:r>
            <a:r>
              <a:rPr lang="fr-FR" sz="2200" b="1" dirty="0" err="1">
                <a:solidFill>
                  <a:srgbClr val="C00000"/>
                </a:solidFill>
              </a:rPr>
              <a:t>doubly</a:t>
            </a:r>
            <a:r>
              <a:rPr lang="fr-FR" sz="2200" b="1" dirty="0">
                <a:solidFill>
                  <a:srgbClr val="C00000"/>
                </a:solidFill>
              </a:rPr>
              <a:t> open </a:t>
            </a:r>
            <a:r>
              <a:rPr lang="fr-FR" sz="2200" b="1" dirty="0" err="1">
                <a:solidFill>
                  <a:srgbClr val="C00000"/>
                </a:solidFill>
              </a:rPr>
              <a:t>shell</a:t>
            </a:r>
            <a:r>
              <a:rPr lang="fr-FR" sz="2200" b="1" dirty="0">
                <a:solidFill>
                  <a:srgbClr val="C00000"/>
                </a:solidFill>
              </a:rPr>
              <a:t> </a:t>
            </a:r>
            <a:r>
              <a:rPr lang="fr-FR" sz="2200" b="1" dirty="0" err="1">
                <a:solidFill>
                  <a:srgbClr val="C00000"/>
                </a:solidFill>
              </a:rPr>
              <a:t>nuclei</a:t>
            </a:r>
            <a:r>
              <a:rPr lang="fr-FR" sz="2200" b="1" dirty="0">
                <a:solidFill>
                  <a:srgbClr val="C00000"/>
                </a:solidFill>
              </a:rPr>
              <a:t> versus </a:t>
            </a:r>
            <a:r>
              <a:rPr lang="fr-FR" sz="2200" b="1" dirty="0" err="1">
                <a:solidFill>
                  <a:srgbClr val="C00000"/>
                </a:solidFill>
              </a:rPr>
              <a:t>closed</a:t>
            </a:r>
            <a:r>
              <a:rPr lang="fr-FR" sz="2200" b="1" dirty="0">
                <a:solidFill>
                  <a:srgbClr val="C00000"/>
                </a:solidFill>
              </a:rPr>
              <a:t> </a:t>
            </a:r>
            <a:r>
              <a:rPr lang="fr-FR" sz="2200" b="1" dirty="0" err="1">
                <a:solidFill>
                  <a:srgbClr val="C00000"/>
                </a:solidFill>
              </a:rPr>
              <a:t>shell</a:t>
            </a:r>
            <a:r>
              <a:rPr lang="fr-FR" sz="2200" b="1" dirty="0">
                <a:solidFill>
                  <a:srgbClr val="C00000"/>
                </a:solidFill>
              </a:rPr>
              <a:t>  </a:t>
            </a:r>
            <a:r>
              <a:rPr lang="fr-FR" sz="2200" b="1" dirty="0" err="1">
                <a:solidFill>
                  <a:srgbClr val="C00000"/>
                </a:solidFill>
              </a:rPr>
              <a:t>nuclei</a:t>
            </a:r>
            <a:r>
              <a:rPr lang="fr-FR" sz="2200" b="1" dirty="0">
                <a:solidFill>
                  <a:srgbClr val="C00000"/>
                </a:solidFill>
              </a:rPr>
              <a:t>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10</a:t>
            </a:r>
            <a:r>
              <a:rPr lang="fr-FR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</a:t>
            </a:r>
            <a:r>
              <a:rPr lang="fr-FR" sz="2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fr-FR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</a:t>
            </a:r>
            <a:r>
              <a:rPr lang="fr-FR" sz="2200" b="1" dirty="0">
                <a:solidFill>
                  <a:srgbClr val="C00000"/>
                </a:solidFill>
              </a:rPr>
              <a:t>!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127" name="Shape 1495">
            <a:extLst>
              <a:ext uri="{FF2B5EF4-FFF2-40B4-BE49-F238E27FC236}">
                <a16:creationId xmlns:a16="http://schemas.microsoft.com/office/drawing/2014/main" id="{74FA1DAE-A97A-4C0E-A3F2-4FE5E9D2F0FC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2) expansion of |</a:t>
            </a:r>
            <a:r>
              <a:rPr lang="fr-FR" sz="3600" dirty="0">
                <a:solidFill>
                  <a:srgbClr val="0033CC"/>
                </a:solidFill>
                <a:latin typeface="Symbol" panose="05050102010706020507" pitchFamily="18" charset="2"/>
              </a:rPr>
              <a:t>Y &gt;</a:t>
            </a:r>
            <a:endParaRPr sz="36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4538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3" grpId="0" animBg="1"/>
      <p:bldP spid="123" grpId="1" animBg="1"/>
      <p:bldP spid="124" grpId="0" animBg="1"/>
      <p:bldP spid="124" grpId="1" animBg="1"/>
      <p:bldP spid="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B4678B9A-ED1B-4683-8B2D-C6FFA201CF96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6864908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movie.png" descr="pasted-movie.png">
            <a:extLst>
              <a:ext uri="{FF2B5EF4-FFF2-40B4-BE49-F238E27FC236}">
                <a16:creationId xmlns:a16="http://schemas.microsoft.com/office/drawing/2014/main" id="{530F2FE5-D36D-46AC-AB05-E6F27D5D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1932475"/>
            <a:ext cx="12900723" cy="60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Line">
            <a:extLst>
              <a:ext uri="{FF2B5EF4-FFF2-40B4-BE49-F238E27FC236}">
                <a16:creationId xmlns:a16="http://schemas.microsoft.com/office/drawing/2014/main" id="{BDF07A23-2FA5-47C8-8F91-466D388DCDB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1495">
            <a:extLst>
              <a:ext uri="{FF2B5EF4-FFF2-40B4-BE49-F238E27FC236}">
                <a16:creationId xmlns:a16="http://schemas.microsoft.com/office/drawing/2014/main" id="{087AD009-4A1F-42EC-A117-9C1DBB2B2D69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3) the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reach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6" name="2023">
            <a:extLst>
              <a:ext uri="{FF2B5EF4-FFF2-40B4-BE49-F238E27FC236}">
                <a16:creationId xmlns:a16="http://schemas.microsoft.com/office/drawing/2014/main" id="{A251F36E-074B-4409-A104-F5DDF29E4D92}"/>
              </a:ext>
            </a:extLst>
          </p:cNvPr>
          <p:cNvSpPr txBox="1"/>
          <p:nvPr/>
        </p:nvSpPr>
        <p:spPr>
          <a:xfrm>
            <a:off x="6533504" y="8029885"/>
            <a:ext cx="13245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000" dirty="0"/>
              <a:t>20</a:t>
            </a:r>
            <a:r>
              <a:rPr lang="fr-FR" sz="4000" dirty="0"/>
              <a:t>10</a:t>
            </a:r>
            <a:endParaRPr sz="4000" dirty="0"/>
          </a:p>
        </p:txBody>
      </p:sp>
      <p:sp>
        <p:nvSpPr>
          <p:cNvPr id="7" name="Long-term goal:…">
            <a:extLst>
              <a:ext uri="{FF2B5EF4-FFF2-40B4-BE49-F238E27FC236}">
                <a16:creationId xmlns:a16="http://schemas.microsoft.com/office/drawing/2014/main" id="{9A8F4CF2-D050-44BE-A8D6-C568A49C712B}"/>
              </a:ext>
            </a:extLst>
          </p:cNvPr>
          <p:cNvSpPr txBox="1"/>
          <p:nvPr/>
        </p:nvSpPr>
        <p:spPr>
          <a:xfrm>
            <a:off x="8285445" y="7851752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289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2023">
            <a:extLst>
              <a:ext uri="{FF2B5EF4-FFF2-40B4-BE49-F238E27FC236}">
                <a16:creationId xmlns:a16="http://schemas.microsoft.com/office/drawing/2014/main" id="{191AEE65-A42C-47EE-B159-86392C7A6BFC}"/>
              </a:ext>
            </a:extLst>
          </p:cNvPr>
          <p:cNvSpPr txBox="1"/>
          <p:nvPr/>
        </p:nvSpPr>
        <p:spPr>
          <a:xfrm>
            <a:off x="6533504" y="8029885"/>
            <a:ext cx="13245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000" dirty="0"/>
              <a:t>20</a:t>
            </a:r>
            <a:r>
              <a:rPr lang="fr-FR" sz="4000" dirty="0"/>
              <a:t>25</a:t>
            </a:r>
            <a:endParaRPr sz="4000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E65C0BE-8F8E-427C-8864-6079E59D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1932474"/>
            <a:ext cx="12907096" cy="6083057"/>
          </a:xfrm>
          <a:prstGeom prst="rect">
            <a:avLst/>
          </a:prstGeom>
        </p:spPr>
      </p:pic>
      <p:sp>
        <p:nvSpPr>
          <p:cNvPr id="63" name="Line">
            <a:extLst>
              <a:ext uri="{FF2B5EF4-FFF2-40B4-BE49-F238E27FC236}">
                <a16:creationId xmlns:a16="http://schemas.microsoft.com/office/drawing/2014/main" id="{BDF07A23-2FA5-47C8-8F91-466D388DCDB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1495">
            <a:extLst>
              <a:ext uri="{FF2B5EF4-FFF2-40B4-BE49-F238E27FC236}">
                <a16:creationId xmlns:a16="http://schemas.microsoft.com/office/drawing/2014/main" id="{087AD009-4A1F-42EC-A117-9C1DBB2B2D69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3) the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reach</a:t>
            </a:r>
            <a:endParaRPr sz="3600" dirty="0">
              <a:solidFill>
                <a:srgbClr val="0033CC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464418-A0A8-4AD9-B9A9-19674C09DAE4}"/>
              </a:ext>
            </a:extLst>
          </p:cNvPr>
          <p:cNvGrpSpPr/>
          <p:nvPr/>
        </p:nvGrpSpPr>
        <p:grpSpPr>
          <a:xfrm>
            <a:off x="2161776" y="7509909"/>
            <a:ext cx="1708801" cy="1793442"/>
            <a:chOff x="1731526" y="6848744"/>
            <a:chExt cx="1708801" cy="1793442"/>
          </a:xfrm>
          <a:solidFill>
            <a:schemeClr val="bg1"/>
          </a:solidFill>
        </p:grpSpPr>
        <p:pic>
          <p:nvPicPr>
            <p:cNvPr id="45" name="Group" descr="Group">
              <a:extLst>
                <a:ext uri="{FF2B5EF4-FFF2-40B4-BE49-F238E27FC236}">
                  <a16:creationId xmlns:a16="http://schemas.microsoft.com/office/drawing/2014/main" id="{0633B66A-C348-41E6-919D-6F40458A8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57599" y="7037005"/>
              <a:ext cx="1256656" cy="125636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47" name="global mass predictions of ~700 nuclei…">
              <a:extLst>
                <a:ext uri="{FF2B5EF4-FFF2-40B4-BE49-F238E27FC236}">
                  <a16:creationId xmlns:a16="http://schemas.microsoft.com/office/drawing/2014/main" id="{D833E1EA-366A-4B52-B27C-0315B79DCF8D}"/>
                </a:ext>
              </a:extLst>
            </p:cNvPr>
            <p:cNvSpPr txBox="1"/>
            <p:nvPr/>
          </p:nvSpPr>
          <p:spPr>
            <a:xfrm>
              <a:off x="1731526" y="8293373"/>
              <a:ext cx="1708801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Kondo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3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48" name="global mass predictions of ~700 nuclei…">
              <a:extLst>
                <a:ext uri="{FF2B5EF4-FFF2-40B4-BE49-F238E27FC236}">
                  <a16:creationId xmlns:a16="http://schemas.microsoft.com/office/drawing/2014/main" id="{26A62F3C-D83B-4383-8B37-E8AF55DC359D}"/>
                </a:ext>
              </a:extLst>
            </p:cNvPr>
            <p:cNvSpPr txBox="1"/>
            <p:nvPr/>
          </p:nvSpPr>
          <p:spPr>
            <a:xfrm>
              <a:off x="1923035" y="6848744"/>
              <a:ext cx="1372172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Stability</a:t>
              </a:r>
              <a:r>
                <a:rPr lang="fr-FR" sz="1600" b="1" dirty="0"/>
                <a:t> of </a:t>
              </a:r>
              <a:r>
                <a:rPr lang="fr-FR" sz="1600" b="1" baseline="30000" dirty="0"/>
                <a:t>28</a:t>
              </a:r>
              <a:r>
                <a:rPr lang="fr-FR" sz="1600" b="1" dirty="0"/>
                <a:t>O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9602C39-A447-4C9C-832D-4B78A8D1B115}"/>
              </a:ext>
            </a:extLst>
          </p:cNvPr>
          <p:cNvGrpSpPr/>
          <p:nvPr/>
        </p:nvGrpSpPr>
        <p:grpSpPr>
          <a:xfrm>
            <a:off x="-32041" y="4314698"/>
            <a:ext cx="1853185" cy="1811641"/>
            <a:chOff x="7283603" y="7687175"/>
            <a:chExt cx="1853185" cy="1811641"/>
          </a:xfrm>
          <a:solidFill>
            <a:schemeClr val="bg1"/>
          </a:solidFill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364A25-465F-4D0E-956E-7E71D60B9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2562" y="8048611"/>
              <a:ext cx="1407202" cy="1177083"/>
            </a:xfrm>
            <a:prstGeom prst="rect">
              <a:avLst/>
            </a:prstGeom>
            <a:grpFill/>
          </p:spPr>
        </p:pic>
        <p:sp>
          <p:nvSpPr>
            <p:cNvPr id="49" name="global mass predictions of ~700 nuclei…">
              <a:extLst>
                <a:ext uri="{FF2B5EF4-FFF2-40B4-BE49-F238E27FC236}">
                  <a16:creationId xmlns:a16="http://schemas.microsoft.com/office/drawing/2014/main" id="{EDB0ED47-4032-448C-A6DC-A4F10D730AC3}"/>
                </a:ext>
              </a:extLst>
            </p:cNvPr>
            <p:cNvSpPr txBox="1"/>
            <p:nvPr/>
          </p:nvSpPr>
          <p:spPr>
            <a:xfrm>
              <a:off x="7283603" y="7687175"/>
              <a:ext cx="1817805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baseline="30000" dirty="0"/>
                <a:t>34</a:t>
              </a:r>
              <a:r>
                <a:rPr lang="fr-FR" sz="1600" b="1" dirty="0"/>
                <a:t>Si </a:t>
              </a:r>
              <a:r>
                <a:rPr lang="fr-FR" sz="1600" b="1" dirty="0" err="1"/>
                <a:t>bubble</a:t>
              </a:r>
              <a:r>
                <a:rPr lang="fr-FR" sz="1600" b="1" dirty="0"/>
                <a:t> nucleus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50" name="global mass predictions of ~700 nuclei…">
              <a:extLst>
                <a:ext uri="{FF2B5EF4-FFF2-40B4-BE49-F238E27FC236}">
                  <a16:creationId xmlns:a16="http://schemas.microsoft.com/office/drawing/2014/main" id="{402E4A5B-72F0-42C3-B690-3B846A48EC77}"/>
                </a:ext>
              </a:extLst>
            </p:cNvPr>
            <p:cNvSpPr txBox="1"/>
            <p:nvPr/>
          </p:nvSpPr>
          <p:spPr>
            <a:xfrm>
              <a:off x="7359057" y="9150003"/>
              <a:ext cx="1777731" cy="348813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Duguet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</a:t>
              </a:r>
              <a:r>
                <a:rPr lang="fr-FR" dirty="0">
                  <a:solidFill>
                    <a:srgbClr val="0033CC"/>
                  </a:solidFill>
                </a:rPr>
                <a:t>17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F81622C-4F14-4752-896D-0A9D0C04C231}"/>
              </a:ext>
            </a:extLst>
          </p:cNvPr>
          <p:cNvGrpSpPr/>
          <p:nvPr/>
        </p:nvGrpSpPr>
        <p:grpSpPr>
          <a:xfrm>
            <a:off x="2627566" y="1598168"/>
            <a:ext cx="2080079" cy="1925994"/>
            <a:chOff x="3788353" y="5610776"/>
            <a:chExt cx="2080079" cy="1925994"/>
          </a:xfrm>
        </p:grpSpPr>
        <p:pic>
          <p:nvPicPr>
            <p:cNvPr id="51" name="pasted-movie.png" descr="pasted-movie.png">
              <a:extLst>
                <a:ext uri="{FF2B5EF4-FFF2-40B4-BE49-F238E27FC236}">
                  <a16:creationId xmlns:a16="http://schemas.microsoft.com/office/drawing/2014/main" id="{B0CF84D8-C206-46FA-A21F-EF7D4C51C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8353" y="5949618"/>
              <a:ext cx="2065660" cy="12554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" name="global mass predictions of ~700 nuclei…">
              <a:extLst>
                <a:ext uri="{FF2B5EF4-FFF2-40B4-BE49-F238E27FC236}">
                  <a16:creationId xmlns:a16="http://schemas.microsoft.com/office/drawing/2014/main" id="{ACAB549B-6462-4BAF-BFD3-9F79C2FDA538}"/>
                </a:ext>
              </a:extLst>
            </p:cNvPr>
            <p:cNvSpPr txBox="1"/>
            <p:nvPr/>
          </p:nvSpPr>
          <p:spPr>
            <a:xfrm>
              <a:off x="3883725" y="5610776"/>
              <a:ext cx="1984707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UQ for 0</a:t>
              </a:r>
              <a:r>
                <a:rPr lang="fr-FR" sz="1600" b="1" dirty="0">
                  <a:latin typeface="Symbol" panose="05050102010706020507" pitchFamily="18" charset="2"/>
                </a:rPr>
                <a:t>nbb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76</a:t>
              </a:r>
              <a:r>
                <a:rPr lang="fr-FR" sz="1600" b="1" dirty="0"/>
                <a:t>Ge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53" name="global mass predictions of ~700 nuclei…">
              <a:extLst>
                <a:ext uri="{FF2B5EF4-FFF2-40B4-BE49-F238E27FC236}">
                  <a16:creationId xmlns:a16="http://schemas.microsoft.com/office/drawing/2014/main" id="{E4E2DE63-AE77-40F0-A977-100033CFB025}"/>
                </a:ext>
              </a:extLst>
            </p:cNvPr>
            <p:cNvSpPr txBox="1"/>
            <p:nvPr/>
          </p:nvSpPr>
          <p:spPr>
            <a:xfrm>
              <a:off x="4053807" y="7187957"/>
              <a:ext cx="167193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Belley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B4A2193-098A-47E0-84DE-B18523D8896D}"/>
              </a:ext>
            </a:extLst>
          </p:cNvPr>
          <p:cNvGrpSpPr/>
          <p:nvPr/>
        </p:nvGrpSpPr>
        <p:grpSpPr>
          <a:xfrm>
            <a:off x="5096096" y="1676204"/>
            <a:ext cx="2703294" cy="1632624"/>
            <a:chOff x="3441766" y="2156619"/>
            <a:chExt cx="2965912" cy="1916620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74C39CC-615B-4664-AB9F-0FB7929C1FC5}"/>
                </a:ext>
              </a:extLst>
            </p:cNvPr>
            <p:cNvGrpSpPr/>
            <p:nvPr/>
          </p:nvGrpSpPr>
          <p:grpSpPr>
            <a:xfrm>
              <a:off x="3983927" y="2631168"/>
              <a:ext cx="2423751" cy="1159684"/>
              <a:chOff x="2887389" y="10266951"/>
              <a:chExt cx="9455321" cy="3505635"/>
            </a:xfrm>
          </p:grpSpPr>
          <p:pic>
            <p:nvPicPr>
              <p:cNvPr id="20" name="Image" descr="Image">
                <a:extLst>
                  <a:ext uri="{FF2B5EF4-FFF2-40B4-BE49-F238E27FC236}">
                    <a16:creationId xmlns:a16="http://schemas.microsoft.com/office/drawing/2014/main" id="{EC9D5FBF-8E4B-4CFA-82B5-990E68147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80466"/>
              <a:stretch>
                <a:fillRect/>
              </a:stretch>
            </p:blipFill>
            <p:spPr>
              <a:xfrm>
                <a:off x="2887389" y="10266951"/>
                <a:ext cx="9455321" cy="35056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1" name="Group">
                <a:extLst>
                  <a:ext uri="{FF2B5EF4-FFF2-40B4-BE49-F238E27FC236}">
                    <a16:creationId xmlns:a16="http://schemas.microsoft.com/office/drawing/2014/main" id="{D12E2778-D890-4833-AF74-99A5BEAF38DD}"/>
                  </a:ext>
                </a:extLst>
              </p:cNvPr>
              <p:cNvGrpSpPr/>
              <p:nvPr/>
            </p:nvGrpSpPr>
            <p:grpSpPr>
              <a:xfrm>
                <a:off x="7095235" y="11536620"/>
                <a:ext cx="2080324" cy="253267"/>
                <a:chOff x="0" y="0"/>
                <a:chExt cx="2080323" cy="253266"/>
              </a:xfrm>
            </p:grpSpPr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7BB5B8B9-0CB3-4C70-AAAB-BB6D145C02F1}"/>
                    </a:ext>
                  </a:extLst>
                </p:cNvPr>
                <p:cNvSpPr/>
                <p:nvPr/>
              </p:nvSpPr>
              <p:spPr>
                <a:xfrm>
                  <a:off x="951112" y="129568"/>
                  <a:ext cx="1129212" cy="1"/>
                </a:xfrm>
                <a:prstGeom prst="line">
                  <a:avLst/>
                </a:prstGeom>
                <a:noFill/>
                <a:ln w="889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6360BAC0-937C-49DA-B9B7-E7725A89E84B}"/>
                    </a:ext>
                  </a:extLst>
                </p:cNvPr>
                <p:cNvSpPr/>
                <p:nvPr/>
              </p:nvSpPr>
              <p:spPr>
                <a:xfrm>
                  <a:off x="0" y="129568"/>
                  <a:ext cx="959169" cy="1"/>
                </a:xfrm>
                <a:prstGeom prst="line">
                  <a:avLst/>
                </a:prstGeom>
                <a:noFill/>
                <a:ln w="889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" name="Square">
                  <a:extLst>
                    <a:ext uri="{FF2B5EF4-FFF2-40B4-BE49-F238E27FC236}">
                      <a16:creationId xmlns:a16="http://schemas.microsoft.com/office/drawing/2014/main" id="{11F96826-D729-4F57-92EB-FB37BC96B05A}"/>
                    </a:ext>
                  </a:extLst>
                </p:cNvPr>
                <p:cNvSpPr/>
                <p:nvPr/>
              </p:nvSpPr>
              <p:spPr>
                <a:xfrm>
                  <a:off x="874063" y="9944"/>
                  <a:ext cx="230562" cy="232783"/>
                </a:xfrm>
                <a:prstGeom prst="rect">
                  <a:avLst/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137D6EA5-5BD0-4249-B20B-63A12D3F189F}"/>
                    </a:ext>
                  </a:extLst>
                </p:cNvPr>
                <p:cNvSpPr/>
                <p:nvPr/>
              </p:nvSpPr>
              <p:spPr>
                <a:xfrm flipV="1">
                  <a:off x="2064348" y="-1"/>
                  <a:ext cx="1" cy="247397"/>
                </a:xfrm>
                <a:prstGeom prst="line">
                  <a:avLst/>
                </a:prstGeom>
                <a:noFill/>
                <a:ln w="508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00D65A76-559C-4E94-B3EC-234B1A30AB94}"/>
                    </a:ext>
                  </a:extLst>
                </p:cNvPr>
                <p:cNvSpPr/>
                <p:nvPr/>
              </p:nvSpPr>
              <p:spPr>
                <a:xfrm flipV="1">
                  <a:off x="20709" y="5871"/>
                  <a:ext cx="1" cy="247396"/>
                </a:xfrm>
                <a:prstGeom prst="line">
                  <a:avLst/>
                </a:prstGeom>
                <a:noFill/>
                <a:ln w="508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27" name="global mass predictions of ~700 nuclei…">
              <a:extLst>
                <a:ext uri="{FF2B5EF4-FFF2-40B4-BE49-F238E27FC236}">
                  <a16:creationId xmlns:a16="http://schemas.microsoft.com/office/drawing/2014/main" id="{D31684EE-EBF1-4269-86FE-E35CEADF9400}"/>
                </a:ext>
              </a:extLst>
            </p:cNvPr>
            <p:cNvSpPr txBox="1"/>
            <p:nvPr/>
          </p:nvSpPr>
          <p:spPr>
            <a:xfrm>
              <a:off x="4420731" y="3725284"/>
              <a:ext cx="1943761" cy="34795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28" name="global mass predictions of ~700 nuclei…">
              <a:extLst>
                <a:ext uri="{FF2B5EF4-FFF2-40B4-BE49-F238E27FC236}">
                  <a16:creationId xmlns:a16="http://schemas.microsoft.com/office/drawing/2014/main" id="{F496A73E-AB38-4439-A92E-B7A80002F1FE}"/>
                </a:ext>
              </a:extLst>
            </p:cNvPr>
            <p:cNvSpPr txBox="1"/>
            <p:nvPr/>
          </p:nvSpPr>
          <p:spPr>
            <a:xfrm>
              <a:off x="3441766" y="2588875"/>
              <a:ext cx="1029128" cy="79508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Electroweak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Hadronic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Electromagnetic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Gravitational</a:t>
              </a:r>
              <a:r>
                <a:rPr lang="fr-FR" sz="900" dirty="0">
                  <a:solidFill>
                    <a:srgbClr val="00B050"/>
                  </a:solidFill>
                </a:rPr>
                <a:t> </a:t>
              </a:r>
              <a:r>
                <a:rPr lang="fr-FR" sz="900" dirty="0" err="1">
                  <a:solidFill>
                    <a:srgbClr val="00B050"/>
                  </a:solidFill>
                </a:rPr>
                <a:t>waves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>
                  <a:solidFill>
                    <a:srgbClr val="00B050"/>
                  </a:solidFill>
                </a:rPr>
                <a:t>Heavy ion collisions</a:t>
              </a:r>
              <a:endParaRPr sz="900" dirty="0">
                <a:solidFill>
                  <a:srgbClr val="00B050"/>
                </a:solidFill>
              </a:endParaRPr>
            </a:p>
          </p:txBody>
        </p:sp>
        <p:sp>
          <p:nvSpPr>
            <p:cNvPr id="30" name="global mass predictions of ~700 nuclei…">
              <a:extLst>
                <a:ext uri="{FF2B5EF4-FFF2-40B4-BE49-F238E27FC236}">
                  <a16:creationId xmlns:a16="http://schemas.microsoft.com/office/drawing/2014/main" id="{FF78A797-FC8B-4615-BE8A-2D434E23BDBC}"/>
                </a:ext>
              </a:extLst>
            </p:cNvPr>
            <p:cNvSpPr txBox="1"/>
            <p:nvPr/>
          </p:nvSpPr>
          <p:spPr>
            <a:xfrm>
              <a:off x="3982226" y="2156619"/>
              <a:ext cx="2367206" cy="40948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Skin </a:t>
              </a:r>
              <a:r>
                <a:rPr lang="fr-FR" sz="1600" b="1" dirty="0" err="1"/>
                <a:t>thickness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208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B0F2FA4-CB14-42F6-9C1C-0578DD7A82B8}"/>
              </a:ext>
            </a:extLst>
          </p:cNvPr>
          <p:cNvGrpSpPr/>
          <p:nvPr/>
        </p:nvGrpSpPr>
        <p:grpSpPr>
          <a:xfrm>
            <a:off x="6321749" y="3307085"/>
            <a:ext cx="2167830" cy="2038786"/>
            <a:chOff x="6338403" y="4513633"/>
            <a:chExt cx="2167830" cy="203878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C4ECD7A-9C10-45B0-8B78-9365D039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2272" y="4815829"/>
              <a:ext cx="1277262" cy="122331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30BA30-5837-496D-898C-09C5EE20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5134" y="4876800"/>
              <a:ext cx="1401953" cy="1342735"/>
            </a:xfrm>
            <a:prstGeom prst="rect">
              <a:avLst/>
            </a:prstGeom>
          </p:spPr>
        </p:pic>
        <p:sp>
          <p:nvSpPr>
            <p:cNvPr id="38" name="global mass predictions of ~700 nuclei…">
              <a:extLst>
                <a:ext uri="{FF2B5EF4-FFF2-40B4-BE49-F238E27FC236}">
                  <a16:creationId xmlns:a16="http://schemas.microsoft.com/office/drawing/2014/main" id="{FEE32C33-2837-4C2B-A64E-47812D3C1E51}"/>
                </a:ext>
              </a:extLst>
            </p:cNvPr>
            <p:cNvSpPr txBox="1"/>
            <p:nvPr/>
          </p:nvSpPr>
          <p:spPr>
            <a:xfrm>
              <a:off x="6338403" y="6203606"/>
              <a:ext cx="212077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Tichai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4,2025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39" name="global mass predictions of ~700 nuclei…">
              <a:extLst>
                <a:ext uri="{FF2B5EF4-FFF2-40B4-BE49-F238E27FC236}">
                  <a16:creationId xmlns:a16="http://schemas.microsoft.com/office/drawing/2014/main" id="{96EF9573-D4D5-4009-9221-854CBCEEBC84}"/>
                </a:ext>
              </a:extLst>
            </p:cNvPr>
            <p:cNvSpPr txBox="1"/>
            <p:nvPr/>
          </p:nvSpPr>
          <p:spPr>
            <a:xfrm>
              <a:off x="6414654" y="4513633"/>
              <a:ext cx="209157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E and </a:t>
              </a:r>
              <a:r>
                <a:rPr lang="fr-FR" sz="1600" b="1" dirty="0" err="1"/>
                <a:t>R</a:t>
              </a:r>
              <a:r>
                <a:rPr lang="fr-FR" sz="1600" b="1" baseline="-25000" dirty="0" err="1"/>
                <a:t>ch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100-180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54528EB-9D44-4A5B-B70C-9D65EF045F30}"/>
              </a:ext>
            </a:extLst>
          </p:cNvPr>
          <p:cNvGrpSpPr/>
          <p:nvPr/>
        </p:nvGrpSpPr>
        <p:grpSpPr>
          <a:xfrm>
            <a:off x="2003583" y="5815689"/>
            <a:ext cx="2157643" cy="1683279"/>
            <a:chOff x="4851679" y="7789218"/>
            <a:chExt cx="2157643" cy="1683279"/>
          </a:xfrm>
        </p:grpSpPr>
        <p:pic>
          <p:nvPicPr>
            <p:cNvPr id="41" name="Image" descr="Image">
              <a:extLst>
                <a:ext uri="{FF2B5EF4-FFF2-40B4-BE49-F238E27FC236}">
                  <a16:creationId xmlns:a16="http://schemas.microsoft.com/office/drawing/2014/main" id="{12FD46F1-14CD-41C4-B649-BA597FB8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4476" y="8173675"/>
              <a:ext cx="1493675" cy="897445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42" name="global mass predictions of ~700 nuclei…">
              <a:extLst>
                <a:ext uri="{FF2B5EF4-FFF2-40B4-BE49-F238E27FC236}">
                  <a16:creationId xmlns:a16="http://schemas.microsoft.com/office/drawing/2014/main" id="{5EB6E00F-B1A6-418E-8AC7-D0892759290E}"/>
                </a:ext>
              </a:extLst>
            </p:cNvPr>
            <p:cNvSpPr txBox="1"/>
            <p:nvPr/>
          </p:nvSpPr>
          <p:spPr>
            <a:xfrm>
              <a:off x="5000484" y="9123684"/>
              <a:ext cx="189154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Stroberg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1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43" name="global mass predictions of ~700 nuclei…">
              <a:extLst>
                <a:ext uri="{FF2B5EF4-FFF2-40B4-BE49-F238E27FC236}">
                  <a16:creationId xmlns:a16="http://schemas.microsoft.com/office/drawing/2014/main" id="{6ABCAF25-C7B2-47A5-AA5E-AA46434336DC}"/>
                </a:ext>
              </a:extLst>
            </p:cNvPr>
            <p:cNvSpPr txBox="1"/>
            <p:nvPr/>
          </p:nvSpPr>
          <p:spPr>
            <a:xfrm>
              <a:off x="4851679" y="7789218"/>
              <a:ext cx="215764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Systematic</a:t>
              </a:r>
              <a:r>
                <a:rPr lang="fr-FR" sz="1600" b="1" dirty="0"/>
                <a:t> ~700 </a:t>
              </a:r>
              <a:r>
                <a:rPr lang="fr-FR" sz="1600" b="1" dirty="0" err="1"/>
                <a:t>nuclei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5733F99-5497-4E63-865C-5E312D96080C}"/>
              </a:ext>
            </a:extLst>
          </p:cNvPr>
          <p:cNvGrpSpPr/>
          <p:nvPr/>
        </p:nvGrpSpPr>
        <p:grpSpPr>
          <a:xfrm>
            <a:off x="36073" y="6167841"/>
            <a:ext cx="2171896" cy="1596398"/>
            <a:chOff x="51313" y="7326081"/>
            <a:chExt cx="2171896" cy="1596398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1EE349D4-D66D-46E9-AB89-72853D83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566" y="7649902"/>
              <a:ext cx="2157643" cy="1023606"/>
            </a:xfrm>
            <a:prstGeom prst="rect">
              <a:avLst/>
            </a:prstGeom>
          </p:spPr>
        </p:pic>
        <p:sp>
          <p:nvSpPr>
            <p:cNvPr id="55" name="global mass predictions of ~700 nuclei…">
              <a:extLst>
                <a:ext uri="{FF2B5EF4-FFF2-40B4-BE49-F238E27FC236}">
                  <a16:creationId xmlns:a16="http://schemas.microsoft.com/office/drawing/2014/main" id="{A44C9D6E-2991-48E7-A6E9-FA06CF0E0891}"/>
                </a:ext>
              </a:extLst>
            </p:cNvPr>
            <p:cNvSpPr txBox="1"/>
            <p:nvPr/>
          </p:nvSpPr>
          <p:spPr>
            <a:xfrm>
              <a:off x="63117" y="7326081"/>
              <a:ext cx="190116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Clustering </a:t>
              </a:r>
              <a:r>
                <a:rPr lang="fr-FR" sz="1600" b="1" baseline="30000" dirty="0"/>
                <a:t>16</a:t>
              </a:r>
              <a:r>
                <a:rPr lang="fr-FR" sz="1600" b="1" dirty="0"/>
                <a:t>O&amp;</a:t>
              </a:r>
              <a:r>
                <a:rPr lang="fr-FR" sz="1600" b="1" baseline="30000" dirty="0"/>
                <a:t>20</a:t>
              </a:r>
              <a:r>
                <a:rPr lang="fr-FR" sz="1600" b="1" dirty="0"/>
                <a:t>Ne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56" name="global mass predictions of ~700 nuclei…">
              <a:extLst>
                <a:ext uri="{FF2B5EF4-FFF2-40B4-BE49-F238E27FC236}">
                  <a16:creationId xmlns:a16="http://schemas.microsoft.com/office/drawing/2014/main" id="{584C32B9-3421-4757-86D2-B6DAB3BF059E}"/>
                </a:ext>
              </a:extLst>
            </p:cNvPr>
            <p:cNvSpPr txBox="1"/>
            <p:nvPr/>
          </p:nvSpPr>
          <p:spPr>
            <a:xfrm>
              <a:off x="51313" y="8573666"/>
              <a:ext cx="1992533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Giacalone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49B12AF-A343-4606-B1D2-DF853DB49535}"/>
              </a:ext>
            </a:extLst>
          </p:cNvPr>
          <p:cNvGrpSpPr/>
          <p:nvPr/>
        </p:nvGrpSpPr>
        <p:grpSpPr>
          <a:xfrm>
            <a:off x="9262806" y="2882873"/>
            <a:ext cx="1756891" cy="1793261"/>
            <a:chOff x="9448798" y="2735356"/>
            <a:chExt cx="1756891" cy="179326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837B20-DC10-4F95-A472-D54A2C838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90363" y="3062000"/>
              <a:ext cx="1598046" cy="1185375"/>
            </a:xfrm>
            <a:prstGeom prst="rect">
              <a:avLst/>
            </a:prstGeom>
          </p:spPr>
        </p:pic>
        <p:sp>
          <p:nvSpPr>
            <p:cNvPr id="57" name="global mass predictions of ~700 nuclei…">
              <a:extLst>
                <a:ext uri="{FF2B5EF4-FFF2-40B4-BE49-F238E27FC236}">
                  <a16:creationId xmlns:a16="http://schemas.microsoft.com/office/drawing/2014/main" id="{15340856-4523-4158-9145-10D250760FE5}"/>
                </a:ext>
              </a:extLst>
            </p:cNvPr>
            <p:cNvSpPr txBox="1"/>
            <p:nvPr/>
          </p:nvSpPr>
          <p:spPr>
            <a:xfrm>
              <a:off x="9448798" y="4179804"/>
              <a:ext cx="175689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Bonaiti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58" name="global mass predictions of ~700 nuclei…">
              <a:extLst>
                <a:ext uri="{FF2B5EF4-FFF2-40B4-BE49-F238E27FC236}">
                  <a16:creationId xmlns:a16="http://schemas.microsoft.com/office/drawing/2014/main" id="{07DEF96A-8187-47B4-B628-A04A0A04E69E}"/>
                </a:ext>
              </a:extLst>
            </p:cNvPr>
            <p:cNvSpPr txBox="1"/>
            <p:nvPr/>
          </p:nvSpPr>
          <p:spPr>
            <a:xfrm>
              <a:off x="9459883" y="2735356"/>
              <a:ext cx="167746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Magicity</a:t>
              </a:r>
              <a:r>
                <a:rPr lang="fr-FR" sz="1600" b="1" dirty="0"/>
                <a:t> of </a:t>
              </a:r>
              <a:r>
                <a:rPr lang="fr-FR" sz="1600" b="1" baseline="30000" dirty="0"/>
                <a:t>266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F9DE4CE-7570-4DA3-B598-20025637BD22}"/>
              </a:ext>
            </a:extLst>
          </p:cNvPr>
          <p:cNvGrpSpPr/>
          <p:nvPr/>
        </p:nvGrpSpPr>
        <p:grpSpPr>
          <a:xfrm>
            <a:off x="447946" y="2330936"/>
            <a:ext cx="2460610" cy="2093472"/>
            <a:chOff x="69429" y="3249652"/>
            <a:chExt cx="2460610" cy="2093472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FFC6688-F105-4BF1-8EB1-493EBB0D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436" y="3696733"/>
              <a:ext cx="1404233" cy="1300880"/>
            </a:xfrm>
            <a:prstGeom prst="rect">
              <a:avLst/>
            </a:prstGeom>
          </p:spPr>
        </p:pic>
        <p:sp>
          <p:nvSpPr>
            <p:cNvPr id="61" name="global mass predictions of ~700 nuclei…">
              <a:extLst>
                <a:ext uri="{FF2B5EF4-FFF2-40B4-BE49-F238E27FC236}">
                  <a16:creationId xmlns:a16="http://schemas.microsoft.com/office/drawing/2014/main" id="{5CDAB53D-E61E-4882-9546-FC144C711A0B}"/>
                </a:ext>
              </a:extLst>
            </p:cNvPr>
            <p:cNvSpPr txBox="1"/>
            <p:nvPr/>
          </p:nvSpPr>
          <p:spPr>
            <a:xfrm>
              <a:off x="69429" y="3249652"/>
              <a:ext cx="2460610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Shape coexistence in </a:t>
              </a:r>
              <a:r>
                <a:rPr lang="fr-FR" sz="1600" b="1" baseline="30000" dirty="0"/>
                <a:t>80</a:t>
              </a:r>
              <a:r>
                <a:rPr lang="fr-FR" sz="1600" b="1" dirty="0"/>
                <a:t>Zr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62" name="global mass predictions of ~700 nuclei…">
              <a:extLst>
                <a:ext uri="{FF2B5EF4-FFF2-40B4-BE49-F238E27FC236}">
                  <a16:creationId xmlns:a16="http://schemas.microsoft.com/office/drawing/2014/main" id="{D7A5F81B-0C94-4C58-9FE0-950D1151D7A5}"/>
                </a:ext>
              </a:extLst>
            </p:cNvPr>
            <p:cNvSpPr txBox="1"/>
            <p:nvPr/>
          </p:nvSpPr>
          <p:spPr>
            <a:xfrm>
              <a:off x="558513" y="4994311"/>
              <a:ext cx="140423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</a:t>
              </a:r>
              <a:r>
                <a:rPr lang="fr-FR" dirty="0">
                  <a:solidFill>
                    <a:srgbClr val="0033CC"/>
                  </a:solidFill>
                </a:rPr>
                <a:t>24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E28820C-78CE-4C96-B0C8-7C4E18F9A719}"/>
              </a:ext>
            </a:extLst>
          </p:cNvPr>
          <p:cNvGrpSpPr/>
          <p:nvPr/>
        </p:nvGrpSpPr>
        <p:grpSpPr>
          <a:xfrm>
            <a:off x="8138768" y="4651162"/>
            <a:ext cx="2091579" cy="2526488"/>
            <a:chOff x="6445238" y="7042863"/>
            <a:chExt cx="2091579" cy="2526488"/>
          </a:xfrm>
        </p:grpSpPr>
        <p:pic>
          <p:nvPicPr>
            <p:cNvPr id="65" name="magnetic_moments.pdf" descr="magnetic_moments.pdf">
              <a:extLst>
                <a:ext uri="{FF2B5EF4-FFF2-40B4-BE49-F238E27FC236}">
                  <a16:creationId xmlns:a16="http://schemas.microsoft.com/office/drawing/2014/main" id="{08AD4345-74AE-4752-881D-BFC8D13AF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4040" y="7417757"/>
              <a:ext cx="1274906" cy="19164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lobal mass predictions of ~700 nuclei…">
              <a:extLst>
                <a:ext uri="{FF2B5EF4-FFF2-40B4-BE49-F238E27FC236}">
                  <a16:creationId xmlns:a16="http://schemas.microsoft.com/office/drawing/2014/main" id="{1BCE315E-4FAD-42A0-82D5-E2A17324226D}"/>
                </a:ext>
              </a:extLst>
            </p:cNvPr>
            <p:cNvSpPr txBox="1"/>
            <p:nvPr/>
          </p:nvSpPr>
          <p:spPr>
            <a:xfrm>
              <a:off x="6646604" y="9220538"/>
              <a:ext cx="172322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Miyagi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67" name="global mass predictions of ~700 nuclei…">
              <a:extLst>
                <a:ext uri="{FF2B5EF4-FFF2-40B4-BE49-F238E27FC236}">
                  <a16:creationId xmlns:a16="http://schemas.microsoft.com/office/drawing/2014/main" id="{E2C361F9-A933-4351-8A65-99A96FCB8804}"/>
                </a:ext>
              </a:extLst>
            </p:cNvPr>
            <p:cNvSpPr txBox="1"/>
            <p:nvPr/>
          </p:nvSpPr>
          <p:spPr>
            <a:xfrm>
              <a:off x="6445238" y="7042863"/>
              <a:ext cx="209157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2-body </a:t>
              </a:r>
              <a:r>
                <a:rPr lang="fr-FR" sz="1600" b="1" dirty="0" err="1"/>
                <a:t>current</a:t>
              </a:r>
              <a:r>
                <a:rPr lang="fr-FR" sz="1600" b="1" dirty="0"/>
                <a:t> for </a:t>
              </a:r>
              <a:r>
                <a:rPr lang="fr-FR" sz="1600" b="1" dirty="0">
                  <a:latin typeface="Symbol" panose="05050102010706020507" pitchFamily="18" charset="2"/>
                </a:rPr>
                <a:t>m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41DCD760-B4D8-4B6B-A78A-673E956D2889}"/>
              </a:ext>
            </a:extLst>
          </p:cNvPr>
          <p:cNvGrpSpPr/>
          <p:nvPr/>
        </p:nvGrpSpPr>
        <p:grpSpPr>
          <a:xfrm>
            <a:off x="3913590" y="7463643"/>
            <a:ext cx="1702632" cy="1943780"/>
            <a:chOff x="4266078" y="7655477"/>
            <a:chExt cx="1702632" cy="1943780"/>
          </a:xfrm>
        </p:grpSpPr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0A812E25-7947-4DDD-92B3-53E971593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39756" y="8015531"/>
              <a:ext cx="1513531" cy="1247858"/>
            </a:xfrm>
            <a:prstGeom prst="rect">
              <a:avLst/>
            </a:prstGeom>
          </p:spPr>
        </p:pic>
        <p:sp>
          <p:nvSpPr>
            <p:cNvPr id="69" name="global mass predictions of ~700 nuclei…">
              <a:extLst>
                <a:ext uri="{FF2B5EF4-FFF2-40B4-BE49-F238E27FC236}">
                  <a16:creationId xmlns:a16="http://schemas.microsoft.com/office/drawing/2014/main" id="{3F931536-2307-4375-97A3-AB12577CFA52}"/>
                </a:ext>
              </a:extLst>
            </p:cNvPr>
            <p:cNvSpPr txBox="1"/>
            <p:nvPr/>
          </p:nvSpPr>
          <p:spPr>
            <a:xfrm>
              <a:off x="4332044" y="9250444"/>
              <a:ext cx="1636666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Porro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70" name="global mass predictions of ~700 nuclei…">
              <a:extLst>
                <a:ext uri="{FF2B5EF4-FFF2-40B4-BE49-F238E27FC236}">
                  <a16:creationId xmlns:a16="http://schemas.microsoft.com/office/drawing/2014/main" id="{20C0EF45-0FB3-4B41-BA6D-4EA15C4C8903}"/>
                </a:ext>
              </a:extLst>
            </p:cNvPr>
            <p:cNvSpPr txBox="1"/>
            <p:nvPr/>
          </p:nvSpPr>
          <p:spPr>
            <a:xfrm>
              <a:off x="4266078" y="7655477"/>
              <a:ext cx="1687410" cy="35843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Giant </a:t>
              </a:r>
              <a:r>
                <a:rPr lang="fr-FR" sz="1600" b="1" dirty="0" err="1"/>
                <a:t>resonances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ACEC087-0C95-4553-AD01-09CCB3C023B2}"/>
              </a:ext>
            </a:extLst>
          </p:cNvPr>
          <p:cNvGrpSpPr/>
          <p:nvPr/>
        </p:nvGrpSpPr>
        <p:grpSpPr>
          <a:xfrm>
            <a:off x="2341262" y="3686000"/>
            <a:ext cx="1835874" cy="2086074"/>
            <a:chOff x="12522811" y="4017467"/>
            <a:chExt cx="1835874" cy="2086074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BE387C1-5D9C-4B8C-9E40-DB5294E30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604141" y="4389670"/>
              <a:ext cx="1636666" cy="1383744"/>
            </a:xfrm>
            <a:prstGeom prst="rect">
              <a:avLst/>
            </a:prstGeom>
          </p:spPr>
        </p:pic>
        <p:sp>
          <p:nvSpPr>
            <p:cNvPr id="72" name="global mass predictions of ~700 nuclei…">
              <a:extLst>
                <a:ext uri="{FF2B5EF4-FFF2-40B4-BE49-F238E27FC236}">
                  <a16:creationId xmlns:a16="http://schemas.microsoft.com/office/drawing/2014/main" id="{D2F381C4-D87C-443D-9066-BA1A3CBA23CE}"/>
                </a:ext>
              </a:extLst>
            </p:cNvPr>
            <p:cNvSpPr txBox="1"/>
            <p:nvPr/>
          </p:nvSpPr>
          <p:spPr>
            <a:xfrm>
              <a:off x="12532864" y="5754728"/>
              <a:ext cx="182582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Vorabbi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73" name="global mass predictions of ~700 nuclei…">
              <a:extLst>
                <a:ext uri="{FF2B5EF4-FFF2-40B4-BE49-F238E27FC236}">
                  <a16:creationId xmlns:a16="http://schemas.microsoft.com/office/drawing/2014/main" id="{D597506B-DBBA-4705-A735-1B32FFC43081}"/>
                </a:ext>
              </a:extLst>
            </p:cNvPr>
            <p:cNvSpPr txBox="1"/>
            <p:nvPr/>
          </p:nvSpPr>
          <p:spPr>
            <a:xfrm>
              <a:off x="12522811" y="4017467"/>
              <a:ext cx="176710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Optical </a:t>
              </a:r>
              <a:r>
                <a:rPr lang="fr-FR" sz="1600" b="1" dirty="0" err="1"/>
                <a:t>potential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0D26931-3A31-4A1C-9916-39AAAB618C1D}"/>
              </a:ext>
            </a:extLst>
          </p:cNvPr>
          <p:cNvGrpSpPr/>
          <p:nvPr/>
        </p:nvGrpSpPr>
        <p:grpSpPr>
          <a:xfrm>
            <a:off x="-8589" y="7735907"/>
            <a:ext cx="2242714" cy="1942847"/>
            <a:chOff x="13264944" y="3418324"/>
            <a:chExt cx="2242714" cy="1942847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A14E2AD-F08A-4306-AEF3-6C4D4AB842D6}"/>
                </a:ext>
              </a:extLst>
            </p:cNvPr>
            <p:cNvGrpSpPr/>
            <p:nvPr/>
          </p:nvGrpSpPr>
          <p:grpSpPr>
            <a:xfrm>
              <a:off x="13418439" y="3770674"/>
              <a:ext cx="1866909" cy="1249801"/>
              <a:chOff x="13418439" y="3770673"/>
              <a:chExt cx="2599393" cy="1589493"/>
            </a:xfrm>
          </p:grpSpPr>
          <p:pic>
            <p:nvPicPr>
              <p:cNvPr id="75" name="Google Shape;206;p20">
                <a:extLst>
                  <a:ext uri="{FF2B5EF4-FFF2-40B4-BE49-F238E27FC236}">
                    <a16:creationId xmlns:a16="http://schemas.microsoft.com/office/drawing/2014/main" id="{A030A74B-D162-4864-983B-9A251DDA9F97}"/>
                  </a:ext>
                </a:extLst>
              </p:cNvPr>
              <p:cNvPicPr/>
              <p:nvPr/>
            </p:nvPicPr>
            <p:blipFill>
              <a:blip r:embed="rId15"/>
              <a:stretch/>
            </p:blipFill>
            <p:spPr>
              <a:xfrm>
                <a:off x="13667569" y="3770673"/>
                <a:ext cx="2350263" cy="1570173"/>
              </a:xfrm>
              <a:prstGeom prst="rect">
                <a:avLst/>
              </a:prstGeom>
              <a:ln w="9360">
                <a:solidFill>
                  <a:srgbClr val="000000"/>
                </a:solidFill>
                <a:round/>
              </a:ln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D05B2213-405A-4525-A68B-ABE03AB9D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418439" y="3911463"/>
                <a:ext cx="216246" cy="1448703"/>
              </a:xfrm>
              <a:prstGeom prst="rect">
                <a:avLst/>
              </a:prstGeom>
            </p:spPr>
          </p:pic>
        </p:grpSp>
        <p:sp>
          <p:nvSpPr>
            <p:cNvPr id="78" name="Shape 1924">
              <a:extLst>
                <a:ext uri="{FF2B5EF4-FFF2-40B4-BE49-F238E27FC236}">
                  <a16:creationId xmlns:a16="http://schemas.microsoft.com/office/drawing/2014/main" id="{815CF8B5-DA6B-43FB-B40E-66FA1C9AEC95}"/>
                </a:ext>
              </a:extLst>
            </p:cNvPr>
            <p:cNvSpPr/>
            <p:nvPr/>
          </p:nvSpPr>
          <p:spPr>
            <a:xfrm rot="10800000" flipV="1">
              <a:off x="14272314" y="4025276"/>
              <a:ext cx="553276" cy="24622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1600" b="1" baseline="30000" dirty="0">
                  <a:latin typeface="Palatino"/>
                  <a:ea typeface="Palatino"/>
                  <a:cs typeface="Palatino"/>
                  <a:sym typeface="Palatino"/>
                </a:rPr>
                <a:t>20</a:t>
              </a:r>
              <a:r>
                <a:rPr lang="fr-FR" sz="1600" b="1" dirty="0">
                  <a:latin typeface="Palatino"/>
                  <a:ea typeface="Palatino"/>
                  <a:cs typeface="Palatino"/>
                  <a:sym typeface="Palatino"/>
                </a:rPr>
                <a:t>Ne</a:t>
              </a:r>
              <a:endParaRPr sz="16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79" name="global mass predictions of ~700 nuclei…">
              <a:extLst>
                <a:ext uri="{FF2B5EF4-FFF2-40B4-BE49-F238E27FC236}">
                  <a16:creationId xmlns:a16="http://schemas.microsoft.com/office/drawing/2014/main" id="{46A7D5F5-E35C-4D03-831D-CC9CD8615518}"/>
                </a:ext>
              </a:extLst>
            </p:cNvPr>
            <p:cNvSpPr txBox="1"/>
            <p:nvPr/>
          </p:nvSpPr>
          <p:spPr>
            <a:xfrm>
              <a:off x="13523886" y="5012358"/>
              <a:ext cx="172483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Frosini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80" name="global mass predictions of ~700 nuclei…">
              <a:extLst>
                <a:ext uri="{FF2B5EF4-FFF2-40B4-BE49-F238E27FC236}">
                  <a16:creationId xmlns:a16="http://schemas.microsoft.com/office/drawing/2014/main" id="{CF818295-1117-4883-B6AE-5099529BCCB7}"/>
                </a:ext>
              </a:extLst>
            </p:cNvPr>
            <p:cNvSpPr txBox="1"/>
            <p:nvPr/>
          </p:nvSpPr>
          <p:spPr>
            <a:xfrm>
              <a:off x="13264944" y="3418324"/>
              <a:ext cx="224271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Rotational</a:t>
              </a:r>
              <a:r>
                <a:rPr lang="fr-FR" sz="1600" b="1" dirty="0"/>
                <a:t> bands in </a:t>
              </a:r>
              <a:r>
                <a:rPr lang="fr-FR" sz="1600" b="1" baseline="30000" dirty="0"/>
                <a:t>20</a:t>
              </a:r>
              <a:r>
                <a:rPr lang="fr-FR" sz="1600" b="1" dirty="0"/>
                <a:t>Ne</a:t>
              </a:r>
              <a:endParaRPr sz="1600" dirty="0">
                <a:solidFill>
                  <a:srgbClr val="0033CC"/>
                </a:solidFill>
                <a:latin typeface="Symbol" panose="05050102010706020507" pitchFamily="18" charset="2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5568AF1-28E3-4E53-A9D3-672A5F86A41C}"/>
              </a:ext>
            </a:extLst>
          </p:cNvPr>
          <p:cNvGrpSpPr/>
          <p:nvPr/>
        </p:nvGrpSpPr>
        <p:grpSpPr>
          <a:xfrm>
            <a:off x="4203928" y="5739854"/>
            <a:ext cx="1972344" cy="1741636"/>
            <a:chOff x="14218920" y="6228738"/>
            <a:chExt cx="1972344" cy="1741636"/>
          </a:xfrm>
        </p:grpSpPr>
        <p:pic>
          <p:nvPicPr>
            <p:cNvPr id="81" name="pasted-movie.png" descr="pasted-movie.png">
              <a:extLst>
                <a:ext uri="{FF2B5EF4-FFF2-40B4-BE49-F238E27FC236}">
                  <a16:creationId xmlns:a16="http://schemas.microsoft.com/office/drawing/2014/main" id="{8A901E49-935F-4DE0-9274-EB2B442C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220215" y="6615505"/>
              <a:ext cx="1955809" cy="967479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82" name="global mass predictions of ~700 nuclei…">
              <a:extLst>
                <a:ext uri="{FF2B5EF4-FFF2-40B4-BE49-F238E27FC236}">
                  <a16:creationId xmlns:a16="http://schemas.microsoft.com/office/drawing/2014/main" id="{310565EC-1DCC-4355-8563-414A781D30D6}"/>
                </a:ext>
              </a:extLst>
            </p:cNvPr>
            <p:cNvSpPr txBox="1"/>
            <p:nvPr/>
          </p:nvSpPr>
          <p:spPr>
            <a:xfrm>
              <a:off x="14246164" y="7621561"/>
              <a:ext cx="1933222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Elhatisari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83" name="global mass predictions of ~700 nuclei…">
              <a:extLst>
                <a:ext uri="{FF2B5EF4-FFF2-40B4-BE49-F238E27FC236}">
                  <a16:creationId xmlns:a16="http://schemas.microsoft.com/office/drawing/2014/main" id="{BE258B5A-1FAA-415B-9243-7BB0D3741B0F}"/>
                </a:ext>
              </a:extLst>
            </p:cNvPr>
            <p:cNvSpPr txBox="1"/>
            <p:nvPr/>
          </p:nvSpPr>
          <p:spPr>
            <a:xfrm>
              <a:off x="14218920" y="6228738"/>
              <a:ext cx="1972344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baseline="30000" dirty="0"/>
                <a:t>2</a:t>
              </a:r>
              <a:r>
                <a:rPr lang="fr-FR" sz="1600" b="1" dirty="0"/>
                <a:t>H 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 </a:t>
              </a:r>
              <a:r>
                <a:rPr lang="fr-FR" sz="1600" b="1" baseline="30000" dirty="0"/>
                <a:t>58</a:t>
              </a:r>
              <a:r>
                <a:rPr lang="fr-FR" sz="1600" b="1" dirty="0"/>
                <a:t>Ni </a:t>
              </a:r>
              <a:r>
                <a:rPr lang="fr-FR" sz="1600" b="1" dirty="0" err="1"/>
                <a:t>R</a:t>
              </a:r>
              <a:r>
                <a:rPr lang="fr-FR" sz="1600" b="1" baseline="-25000" dirty="0" err="1"/>
                <a:t>ch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D6909BF9-4BBD-4A9F-A78D-E8EA801A186F}"/>
              </a:ext>
            </a:extLst>
          </p:cNvPr>
          <p:cNvGrpSpPr/>
          <p:nvPr/>
        </p:nvGrpSpPr>
        <p:grpSpPr>
          <a:xfrm>
            <a:off x="3792210" y="3434972"/>
            <a:ext cx="2604739" cy="2319731"/>
            <a:chOff x="13041969" y="5190178"/>
            <a:chExt cx="2604739" cy="2319731"/>
          </a:xfrm>
        </p:grpSpPr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F2A38947-9620-474E-87CF-7E8D045D2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494256" y="5535555"/>
              <a:ext cx="1689388" cy="1697147"/>
            </a:xfrm>
            <a:prstGeom prst="rect">
              <a:avLst/>
            </a:prstGeom>
          </p:spPr>
        </p:pic>
        <p:sp>
          <p:nvSpPr>
            <p:cNvPr id="86" name="global mass predictions of ~700 nuclei…">
              <a:extLst>
                <a:ext uri="{FF2B5EF4-FFF2-40B4-BE49-F238E27FC236}">
                  <a16:creationId xmlns:a16="http://schemas.microsoft.com/office/drawing/2014/main" id="{51AEC3E3-8D1A-4419-A71D-1B0E3DB68590}"/>
                </a:ext>
              </a:extLst>
            </p:cNvPr>
            <p:cNvSpPr txBox="1"/>
            <p:nvPr/>
          </p:nvSpPr>
          <p:spPr>
            <a:xfrm>
              <a:off x="13041969" y="5190178"/>
              <a:ext cx="260473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r-process </a:t>
              </a:r>
              <a:r>
                <a:rPr lang="fr-FR" sz="1600" b="1" dirty="0" err="1"/>
                <a:t>with</a:t>
              </a:r>
              <a:r>
                <a:rPr lang="fr-FR" sz="1600" b="1" dirty="0"/>
                <a:t> N=82 masses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87" name="global mass predictions of ~700 nuclei…">
              <a:extLst>
                <a:ext uri="{FF2B5EF4-FFF2-40B4-BE49-F238E27FC236}">
                  <a16:creationId xmlns:a16="http://schemas.microsoft.com/office/drawing/2014/main" id="{5D1D638F-3755-4FED-BFAA-57C7E5FC3D05}"/>
                </a:ext>
              </a:extLst>
            </p:cNvPr>
            <p:cNvSpPr txBox="1"/>
            <p:nvPr/>
          </p:nvSpPr>
          <p:spPr>
            <a:xfrm>
              <a:off x="13494256" y="7161096"/>
              <a:ext cx="165910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Kuske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3CF0C71B-0DA7-4551-B413-268CA2DB3B0F}"/>
              </a:ext>
            </a:extLst>
          </p:cNvPr>
          <p:cNvGrpSpPr/>
          <p:nvPr/>
        </p:nvGrpSpPr>
        <p:grpSpPr>
          <a:xfrm>
            <a:off x="11019209" y="1486397"/>
            <a:ext cx="1881698" cy="2294613"/>
            <a:chOff x="11019209" y="1486397"/>
            <a:chExt cx="1881698" cy="2294613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81F3D882-8E0C-40C3-9B95-20AEE9788F1A}"/>
                </a:ext>
              </a:extLst>
            </p:cNvPr>
            <p:cNvGrpSpPr/>
            <p:nvPr/>
          </p:nvGrpSpPr>
          <p:grpSpPr>
            <a:xfrm>
              <a:off x="11019209" y="1835210"/>
              <a:ext cx="1730545" cy="1671257"/>
              <a:chOff x="12586998" y="2363556"/>
              <a:chExt cx="6279614" cy="5998684"/>
            </a:xfrm>
          </p:grpSpPr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A383610D-58FF-41DB-92DC-C6993315D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586998" y="2363556"/>
                <a:ext cx="6279614" cy="5998684"/>
              </a:xfrm>
              <a:prstGeom prst="rect">
                <a:avLst/>
              </a:prstGeom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CE4925D1-4DB8-42DB-831B-4EC183381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830702" y="2855535"/>
                <a:ext cx="925417" cy="407624"/>
              </a:xfrm>
              <a:prstGeom prst="rect">
                <a:avLst/>
              </a:prstGeom>
            </p:spPr>
          </p:pic>
        </p:grpSp>
        <p:sp>
          <p:nvSpPr>
            <p:cNvPr id="94" name="global mass predictions of ~700 nuclei…">
              <a:extLst>
                <a:ext uri="{FF2B5EF4-FFF2-40B4-BE49-F238E27FC236}">
                  <a16:creationId xmlns:a16="http://schemas.microsoft.com/office/drawing/2014/main" id="{2F6F20B7-20E8-4EEE-BD34-7E15F345F01A}"/>
                </a:ext>
              </a:extLst>
            </p:cNvPr>
            <p:cNvSpPr txBox="1"/>
            <p:nvPr/>
          </p:nvSpPr>
          <p:spPr>
            <a:xfrm>
              <a:off x="11265286" y="3432197"/>
              <a:ext cx="140423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95" name="global mass predictions of ~700 nuclei…">
              <a:extLst>
                <a:ext uri="{FF2B5EF4-FFF2-40B4-BE49-F238E27FC236}">
                  <a16:creationId xmlns:a16="http://schemas.microsoft.com/office/drawing/2014/main" id="{320DF4BF-E2F7-4084-903B-265C69E0F0E2}"/>
                </a:ext>
              </a:extLst>
            </p:cNvPr>
            <p:cNvSpPr txBox="1"/>
            <p:nvPr/>
          </p:nvSpPr>
          <p:spPr>
            <a:xfrm>
              <a:off x="11053570" y="1486397"/>
              <a:ext cx="1847337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Infinite</a:t>
              </a:r>
              <a:r>
                <a:rPr lang="fr-FR" sz="1600" b="1" dirty="0"/>
                <a:t> </a:t>
              </a:r>
              <a:r>
                <a:rPr lang="fr-FR" sz="1600" b="1" dirty="0" err="1"/>
                <a:t>matter</a:t>
              </a:r>
              <a:r>
                <a:rPr lang="fr-FR" sz="1600" b="1" dirty="0"/>
                <a:t> EOS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59DFBCB7-F4D8-4946-8A3E-CCC3AB300490}"/>
              </a:ext>
            </a:extLst>
          </p:cNvPr>
          <p:cNvGrpSpPr/>
          <p:nvPr/>
        </p:nvGrpSpPr>
        <p:grpSpPr>
          <a:xfrm>
            <a:off x="6270545" y="5398425"/>
            <a:ext cx="1877221" cy="1916800"/>
            <a:chOff x="10321231" y="7727678"/>
            <a:chExt cx="1877221" cy="1916800"/>
          </a:xfrm>
        </p:grpSpPr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4BA3F31A-2C79-464B-B766-07E8B5C80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321231" y="8076892"/>
              <a:ext cx="1850483" cy="1231713"/>
            </a:xfrm>
            <a:prstGeom prst="rect">
              <a:avLst/>
            </a:prstGeom>
          </p:spPr>
        </p:pic>
        <p:sp>
          <p:nvSpPr>
            <p:cNvPr id="99" name="global mass predictions of ~700 nuclei…">
              <a:extLst>
                <a:ext uri="{FF2B5EF4-FFF2-40B4-BE49-F238E27FC236}">
                  <a16:creationId xmlns:a16="http://schemas.microsoft.com/office/drawing/2014/main" id="{636E8107-CC19-49A3-9FC0-2886C6681123}"/>
                </a:ext>
              </a:extLst>
            </p:cNvPr>
            <p:cNvSpPr txBox="1"/>
            <p:nvPr/>
          </p:nvSpPr>
          <p:spPr>
            <a:xfrm>
              <a:off x="10458391" y="7727678"/>
              <a:ext cx="167746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2</a:t>
              </a:r>
              <a:r>
                <a:rPr lang="fr-FR" sz="1600" b="1" baseline="30000" dirty="0"/>
                <a:t>+</a:t>
              </a:r>
              <a:r>
                <a:rPr lang="fr-FR" sz="1600" b="1" baseline="-25000" dirty="0"/>
                <a:t>1</a:t>
              </a:r>
              <a:r>
                <a:rPr lang="fr-FR" sz="1600" b="1" dirty="0"/>
                <a:t> </a:t>
              </a:r>
              <a:r>
                <a:rPr lang="fr-FR" sz="1600" b="1" dirty="0" err="1"/>
                <a:t>through</a:t>
              </a:r>
              <a:r>
                <a:rPr lang="fr-FR" sz="1600" b="1" dirty="0"/>
                <a:t> </a:t>
              </a:r>
              <a:r>
                <a:rPr lang="fr-FR" sz="1600" b="1" baseline="30000" dirty="0"/>
                <a:t>132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  <p:sp>
          <p:nvSpPr>
            <p:cNvPr id="100" name="global mass predictions of ~700 nuclei…">
              <a:extLst>
                <a:ext uri="{FF2B5EF4-FFF2-40B4-BE49-F238E27FC236}">
                  <a16:creationId xmlns:a16="http://schemas.microsoft.com/office/drawing/2014/main" id="{D3F86074-7654-4C31-929D-3DF0FEA2AB8C}"/>
                </a:ext>
              </a:extLst>
            </p:cNvPr>
            <p:cNvSpPr txBox="1"/>
            <p:nvPr/>
          </p:nvSpPr>
          <p:spPr>
            <a:xfrm>
              <a:off x="10475223" y="9295665"/>
              <a:ext cx="172322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Miyagi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</p:grpSp>
      <p:sp>
        <p:nvSpPr>
          <p:cNvPr id="89" name="Long-term goal:…">
            <a:extLst>
              <a:ext uri="{FF2B5EF4-FFF2-40B4-BE49-F238E27FC236}">
                <a16:creationId xmlns:a16="http://schemas.microsoft.com/office/drawing/2014/main" id="{4A942A05-9A17-4430-9F8A-288AE2270E0A}"/>
              </a:ext>
            </a:extLst>
          </p:cNvPr>
          <p:cNvSpPr txBox="1"/>
          <p:nvPr/>
        </p:nvSpPr>
        <p:spPr>
          <a:xfrm>
            <a:off x="8285445" y="7851752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62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sp>
        <p:nvSpPr>
          <p:cNvPr id="67" name="Flèche courbée vers le haut 66"/>
          <p:cNvSpPr/>
          <p:nvPr/>
        </p:nvSpPr>
        <p:spPr>
          <a:xfrm flipV="1">
            <a:off x="9933422" y="2194804"/>
            <a:ext cx="878684" cy="299549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8" name="Interdiction 77"/>
          <p:cNvSpPr/>
          <p:nvPr/>
        </p:nvSpPr>
        <p:spPr>
          <a:xfrm>
            <a:off x="10863562" y="2524227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89" name="Interdiction 88"/>
          <p:cNvSpPr/>
          <p:nvPr/>
        </p:nvSpPr>
        <p:spPr>
          <a:xfrm>
            <a:off x="12559024" y="3461841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0" name="Interdiction 89"/>
          <p:cNvSpPr/>
          <p:nvPr/>
        </p:nvSpPr>
        <p:spPr>
          <a:xfrm>
            <a:off x="9292409" y="4295721"/>
            <a:ext cx="329232" cy="307916"/>
          </a:xfrm>
          <a:prstGeom prst="noSmoking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2" name="Flèche courbée vers le haut 91"/>
          <p:cNvSpPr/>
          <p:nvPr/>
        </p:nvSpPr>
        <p:spPr>
          <a:xfrm flipV="1">
            <a:off x="11880776" y="3072444"/>
            <a:ext cx="878684" cy="299549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904870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 truncation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5234492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4560082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EFT truncation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5782016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expansion method truncation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5205601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4132210" y="3043219"/>
            <a:ext cx="1894251" cy="299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82" name="Theory — I. Objectives and recent highlights">
            <a:extLst>
              <a:ext uri="{FF2B5EF4-FFF2-40B4-BE49-F238E27FC236}">
                <a16:creationId xmlns:a16="http://schemas.microsoft.com/office/drawing/2014/main" id="{E0CA8E17-8105-4434-9381-77D74EC851FD}"/>
              </a:ext>
            </a:extLst>
          </p:cNvPr>
          <p:cNvSpPr txBox="1"/>
          <p:nvPr/>
        </p:nvSpPr>
        <p:spPr>
          <a:xfrm>
            <a:off x="448955" y="239326"/>
            <a:ext cx="11659989" cy="6521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3300">
                <a:solidFill>
                  <a:srgbClr val="D22D29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lang="fr-FR" dirty="0" err="1"/>
              <a:t>Frontiers</a:t>
            </a:r>
            <a:r>
              <a:rPr lang="fr-FR" dirty="0"/>
              <a:t> in ab </a:t>
            </a:r>
            <a:r>
              <a:rPr lang="fr-FR" dirty="0" err="1"/>
              <a:t>initio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theory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6571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60" grpId="0"/>
      <p:bldP spid="2060" grpId="0"/>
      <p:bldP spid="2061" grpId="0"/>
      <p:bldP spid="67" grpId="0" animBg="1"/>
      <p:bldP spid="67" grpId="1" animBg="1"/>
      <p:bldP spid="78" grpId="0" animBg="1"/>
      <p:bldP spid="78" grpId="1" animBg="1"/>
      <p:bldP spid="85" grpId="0" animBg="1"/>
      <p:bldP spid="86" grpId="0" animBg="1"/>
      <p:bldP spid="89" grpId="0" animBg="1"/>
      <p:bldP spid="89" grpId="1" animBg="1"/>
      <p:bldP spid="90" grpId="0" animBg="1"/>
      <p:bldP spid="90" grpId="1" animBg="1"/>
      <p:bldP spid="92" grpId="0" animBg="1"/>
      <p:bldP spid="92" grpId="1" animBg="1"/>
      <p:bldP spid="93" grpId="0"/>
      <p:bldP spid="94" grpId="0"/>
      <p:bldP spid="95" grpId="0"/>
      <p:bldP spid="96" grpId="0"/>
      <p:bldP spid="97" grpId="0"/>
      <p:bldP spid="120" grpId="0"/>
      <p:bldP spid="122" grpId="0"/>
      <p:bldP spid="123" grpId="0"/>
      <p:bldP spid="150" grpId="0"/>
      <p:bldP spid="159" grpId="0"/>
      <p:bldP spid="160" grpId="0"/>
      <p:bldP spid="161" grpId="0"/>
      <p:bldP spid="71" grpId="0"/>
      <p:bldP spid="7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>
            <a:extLst>
              <a:ext uri="{FF2B5EF4-FFF2-40B4-BE49-F238E27FC236}">
                <a16:creationId xmlns:a16="http://schemas.microsoft.com/office/drawing/2014/main" id="{CC485676-F3D0-47F5-A41F-8AD1DD808E0E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544443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782118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cxnSp>
        <p:nvCxnSpPr>
          <p:cNvPr id="5" name="Connecteur droit 4"/>
          <p:cNvCxnSpPr>
            <a:cxnSpLocks/>
          </p:cNvCxnSpPr>
          <p:nvPr/>
        </p:nvCxnSpPr>
        <p:spPr>
          <a:xfrm>
            <a:off x="7116935" y="2419634"/>
            <a:ext cx="175274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à coins arrondis 75">
            <a:extLst>
              <a:ext uri="{FF2B5EF4-FFF2-40B4-BE49-F238E27FC236}">
                <a16:creationId xmlns:a16="http://schemas.microsoft.com/office/drawing/2014/main" id="{AC3E37CA-4F99-43BE-A548-BACB902381CF}"/>
              </a:ext>
            </a:extLst>
          </p:cNvPr>
          <p:cNvSpPr/>
          <p:nvPr/>
        </p:nvSpPr>
        <p:spPr>
          <a:xfrm>
            <a:off x="9797904" y="1493307"/>
            <a:ext cx="2724908" cy="38849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E3B21FA1-08C4-400D-AD26-8FE63C8802A9}"/>
              </a:ext>
            </a:extLst>
          </p:cNvPr>
          <p:cNvCxnSpPr>
            <a:cxnSpLocks/>
          </p:cNvCxnSpPr>
          <p:nvPr/>
        </p:nvCxnSpPr>
        <p:spPr>
          <a:xfrm>
            <a:off x="10586554" y="2467760"/>
            <a:ext cx="0" cy="533116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4046134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lèche : courbe vers le haut 49">
            <a:extLst>
              <a:ext uri="{FF2B5EF4-FFF2-40B4-BE49-F238E27FC236}">
                <a16:creationId xmlns:a16="http://schemas.microsoft.com/office/drawing/2014/main" id="{60B29FE6-1ED5-43B3-B79E-4C1A77BB06F5}"/>
              </a:ext>
            </a:extLst>
          </p:cNvPr>
          <p:cNvSpPr/>
          <p:nvPr/>
        </p:nvSpPr>
        <p:spPr>
          <a:xfrm rot="1362452">
            <a:off x="2605899" y="5352403"/>
            <a:ext cx="2725937" cy="668005"/>
          </a:xfrm>
          <a:prstGeom prst="curvedUp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Shape 111">
            <a:extLst>
              <a:ext uri="{FF2B5EF4-FFF2-40B4-BE49-F238E27FC236}">
                <a16:creationId xmlns:a16="http://schemas.microsoft.com/office/drawing/2014/main" id="{D6AB1DA7-4D94-41FB-AD2E-248873B62AD0}"/>
              </a:ext>
            </a:extLst>
          </p:cNvPr>
          <p:cNvSpPr/>
          <p:nvPr/>
        </p:nvSpPr>
        <p:spPr>
          <a:xfrm>
            <a:off x="742436" y="5163781"/>
            <a:ext cx="5107692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5.10</a:t>
            </a:r>
            <a:r>
              <a:rPr lang="fr-FR" b="1" baseline="30000" dirty="0">
                <a:solidFill>
                  <a:schemeClr val="tx1"/>
                </a:solidFill>
              </a:rPr>
              <a:t>5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samples</a:t>
            </a:r>
            <a:r>
              <a:rPr lang="fr-FR" b="1" dirty="0">
                <a:solidFill>
                  <a:schemeClr val="tx1"/>
                </a:solidFill>
              </a:rPr>
              <a:t> via Markov Chain Monte Carlo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5FC680-AC1B-4880-9106-8746AC976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33" y="4286401"/>
            <a:ext cx="1575199" cy="5449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D2DC1DC-CEE9-4247-81B5-4AA2CBC35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701" y="4971387"/>
            <a:ext cx="5662620" cy="1221137"/>
          </a:xfrm>
          <a:prstGeom prst="rect">
            <a:avLst/>
          </a:prstGeom>
        </p:spPr>
      </p:pic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>
                <a:solidFill>
                  <a:srgbClr val="0033CC"/>
                </a:solidFill>
              </a:rPr>
              <a:t>Propagating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systematic</a:t>
            </a:r>
            <a:r>
              <a:rPr lang="fr-FR" sz="3600" dirty="0">
                <a:solidFill>
                  <a:srgbClr val="0033CC"/>
                </a:solidFill>
              </a:rPr>
              <a:t> EFT </a:t>
            </a:r>
            <a:r>
              <a:rPr lang="fr-FR" sz="3600" dirty="0" err="1">
                <a:solidFill>
                  <a:srgbClr val="0033CC"/>
                </a:solidFill>
              </a:rPr>
              <a:t>uncertainties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Flèche vers le bas 84">
            <a:extLst>
              <a:ext uri="{FF2B5EF4-FFF2-40B4-BE49-F238E27FC236}">
                <a16:creationId xmlns:a16="http://schemas.microsoft.com/office/drawing/2014/main" id="{43975303-CA35-45EA-B58B-A0107B117AF1}"/>
              </a:ext>
            </a:extLst>
          </p:cNvPr>
          <p:cNvSpPr/>
          <p:nvPr/>
        </p:nvSpPr>
        <p:spPr>
          <a:xfrm rot="16200000">
            <a:off x="4466509" y="2640270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5" name="Shape 68">
            <a:extLst>
              <a:ext uri="{FF2B5EF4-FFF2-40B4-BE49-F238E27FC236}">
                <a16:creationId xmlns:a16="http://schemas.microsoft.com/office/drawing/2014/main" id="{20219390-6378-45D5-8413-B2AEFF6CBBF0}"/>
              </a:ext>
            </a:extLst>
          </p:cNvPr>
          <p:cNvSpPr/>
          <p:nvPr/>
        </p:nvSpPr>
        <p:spPr>
          <a:xfrm>
            <a:off x="4581437" y="2668846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5CF15A84-8A64-4343-9AB1-A59EC0339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445" y="2680693"/>
            <a:ext cx="1524683" cy="400972"/>
          </a:xfrm>
          <a:prstGeom prst="rect">
            <a:avLst/>
          </a:prstGeom>
        </p:spPr>
      </p:pic>
      <p:sp>
        <p:nvSpPr>
          <p:cNvPr id="71" name="TextBox 40">
            <a:extLst>
              <a:ext uri="{FF2B5EF4-FFF2-40B4-BE49-F238E27FC236}">
                <a16:creationId xmlns:a16="http://schemas.microsoft.com/office/drawing/2014/main" id="{38415DC8-892D-4B9F-A301-A8F01F1C71CE}"/>
              </a:ext>
            </a:extLst>
          </p:cNvPr>
          <p:cNvSpPr txBox="1"/>
          <p:nvPr/>
        </p:nvSpPr>
        <p:spPr>
          <a:xfrm>
            <a:off x="3919785" y="1484125"/>
            <a:ext cx="4560082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  <a:r>
              <a:rPr lang="it" sz="1493" spc="320" dirty="0">
                <a:solidFill>
                  <a:srgbClr val="C00000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</a:t>
            </a:r>
            <a:r>
              <a:rPr lang="it" sz="1493" spc="32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EFT truncation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9B559E-2BB5-42E7-8704-555285FA2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54" y="2151523"/>
            <a:ext cx="7439813" cy="412727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61C2212-69D9-48DA-ACC6-A844B16E7242}"/>
              </a:ext>
            </a:extLst>
          </p:cNvPr>
          <p:cNvCxnSpPr>
            <a:cxnSpLocks/>
          </p:cNvCxnSpPr>
          <p:nvPr/>
        </p:nvCxnSpPr>
        <p:spPr>
          <a:xfrm>
            <a:off x="7811421" y="1939779"/>
            <a:ext cx="0" cy="777521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267336" y="3917300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-1" y="1495742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Plies, Heinz, </a:t>
            </a:r>
            <a:r>
              <a:rPr lang="en-US" sz="1800" dirty="0" err="1">
                <a:solidFill>
                  <a:srgbClr val="0033CC"/>
                </a:solidFill>
              </a:rPr>
              <a:t>Schwenk</a:t>
            </a:r>
            <a:r>
              <a:rPr lang="en-US" sz="1800" dirty="0">
                <a:solidFill>
                  <a:srgbClr val="0033CC"/>
                </a:solidFill>
              </a:rPr>
              <a:t>, arXiv:2509.24671</a:t>
            </a:r>
          </a:p>
        </p:txBody>
      </p:sp>
      <p:sp>
        <p:nvSpPr>
          <p:cNvPr id="91" name="Flèche vers le bas 84">
            <a:extLst>
              <a:ext uri="{FF2B5EF4-FFF2-40B4-BE49-F238E27FC236}">
                <a16:creationId xmlns:a16="http://schemas.microsoft.com/office/drawing/2014/main" id="{D2B60511-427D-4795-9DAC-11D89E07D128}"/>
              </a:ext>
            </a:extLst>
          </p:cNvPr>
          <p:cNvSpPr/>
          <p:nvPr/>
        </p:nvSpPr>
        <p:spPr>
          <a:xfrm rot="16200000">
            <a:off x="8448877" y="2508359"/>
            <a:ext cx="623720" cy="344668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Equation">
                <a:extLst>
                  <a:ext uri="{FF2B5EF4-FFF2-40B4-BE49-F238E27FC236}">
                    <a16:creationId xmlns:a16="http://schemas.microsoft.com/office/drawing/2014/main" id="{78368D38-2912-4988-B2C3-B47DC43FFA40}"/>
                  </a:ext>
                </a:extLst>
              </p:cNvPr>
              <p:cNvSpPr txBox="1"/>
              <p:nvPr/>
            </p:nvSpPr>
            <p:spPr>
              <a:xfrm>
                <a:off x="9618007" y="1765117"/>
                <a:ext cx="2847962" cy="7364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Upp>
                        <m:limUp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lim>
                          </m:limLow>
                        </m:e>
                        <m:lim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Upp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sz="3600" dirty="0"/>
              </a:p>
            </p:txBody>
          </p:sp>
        </mc:Choice>
        <mc:Fallback xmlns="">
          <p:sp>
            <p:nvSpPr>
              <p:cNvPr id="92" name="Equation">
                <a:extLst>
                  <a:ext uri="{FF2B5EF4-FFF2-40B4-BE49-F238E27FC236}">
                    <a16:creationId xmlns:a16="http://schemas.microsoft.com/office/drawing/2014/main" id="{78368D38-2912-4988-B2C3-B47DC43FF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8007" y="1765117"/>
                <a:ext cx="2847962" cy="736420"/>
              </a:xfrm>
              <a:prstGeom prst="rect">
                <a:avLst/>
              </a:prstGeom>
              <a:blipFill>
                <a:blip r:embed="rId8"/>
                <a:stretch>
                  <a:fillRect b="-8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Equation">
                <a:extLst>
                  <a:ext uri="{FF2B5EF4-FFF2-40B4-BE49-F238E27FC236}">
                    <a16:creationId xmlns:a16="http://schemas.microsoft.com/office/drawing/2014/main" id="{1D077E34-7C4F-448F-A63D-5E1BBE575F35}"/>
                  </a:ext>
                </a:extLst>
              </p:cNvPr>
              <p:cNvSpPr txBox="1"/>
              <p:nvPr/>
            </p:nvSpPr>
            <p:spPr>
              <a:xfrm>
                <a:off x="9372910" y="2998596"/>
                <a:ext cx="2966721" cy="767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  <m:sup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ar-AE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ar-A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ar-AE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93" name="Equation">
                <a:extLst>
                  <a:ext uri="{FF2B5EF4-FFF2-40B4-BE49-F238E27FC236}">
                    <a16:creationId xmlns:a16="http://schemas.microsoft.com/office/drawing/2014/main" id="{1D077E34-7C4F-448F-A63D-5E1BBE575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910" y="2998596"/>
                <a:ext cx="2966721" cy="7678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40">
            <a:extLst>
              <a:ext uri="{FF2B5EF4-FFF2-40B4-BE49-F238E27FC236}">
                <a16:creationId xmlns:a16="http://schemas.microsoft.com/office/drawing/2014/main" id="{484CC08F-77DD-4FFE-BBC1-F1CF45FD8530}"/>
              </a:ext>
            </a:extLst>
          </p:cNvPr>
          <p:cNvSpPr txBox="1"/>
          <p:nvPr/>
        </p:nvSpPr>
        <p:spPr>
          <a:xfrm>
            <a:off x="8697981" y="3840542"/>
            <a:ext cx="4191172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Model for c</a:t>
            </a:r>
            <a:r>
              <a:rPr lang="it" sz="1493" spc="320" baseline="-2500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k+1</a:t>
            </a:r>
            <a:r>
              <a:rPr lang="it" sz="1493" spc="32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at N</a:t>
            </a:r>
            <a:r>
              <a:rPr lang="it" sz="1493" spc="320" baseline="3000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3</a:t>
            </a:r>
            <a:r>
              <a:rPr lang="it" sz="1493" spc="320" dirty="0">
                <a:solidFill>
                  <a:srgbClr val="C00000"/>
                </a:solidFill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LO </a:t>
            </a:r>
          </a:p>
        </p:txBody>
      </p:sp>
      <p:sp>
        <p:nvSpPr>
          <p:cNvPr id="107" name="TextBox 18">
            <a:extLst>
              <a:ext uri="{FF2B5EF4-FFF2-40B4-BE49-F238E27FC236}">
                <a16:creationId xmlns:a16="http://schemas.microsoft.com/office/drawing/2014/main" id="{B5F484BA-1E27-4399-B540-ABB211759B11}"/>
              </a:ext>
            </a:extLst>
          </p:cNvPr>
          <p:cNvSpPr txBox="1"/>
          <p:nvPr/>
        </p:nvSpPr>
        <p:spPr>
          <a:xfrm>
            <a:off x="8764413" y="417302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0033CC"/>
                </a:solidFill>
              </a:rPr>
              <a:t>Epelbaum</a:t>
            </a:r>
            <a:r>
              <a:rPr lang="en-US" sz="1800" dirty="0">
                <a:solidFill>
                  <a:srgbClr val="0033CC"/>
                </a:solidFill>
              </a:rPr>
              <a:t>, Krebs, Meissner, EPJA (2015)</a:t>
            </a:r>
          </a:p>
        </p:txBody>
      </p:sp>
      <p:sp>
        <p:nvSpPr>
          <p:cNvPr id="108" name="TextBox 40">
            <a:extLst>
              <a:ext uri="{FF2B5EF4-FFF2-40B4-BE49-F238E27FC236}">
                <a16:creationId xmlns:a16="http://schemas.microsoft.com/office/drawing/2014/main" id="{A87C228A-B6E4-4B6A-B55E-269FD4244A55}"/>
              </a:ext>
            </a:extLst>
          </p:cNvPr>
          <p:cNvSpPr txBox="1"/>
          <p:nvPr/>
        </p:nvSpPr>
        <p:spPr>
          <a:xfrm>
            <a:off x="819912" y="2649737"/>
            <a:ext cx="3667008" cy="39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Parameters to be inferred 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7E6BD6D-D844-4B94-AA19-14701C010194}"/>
              </a:ext>
            </a:extLst>
          </p:cNvPr>
          <p:cNvCxnSpPr/>
          <p:nvPr/>
        </p:nvCxnSpPr>
        <p:spPr>
          <a:xfrm>
            <a:off x="1417320" y="2594730"/>
            <a:ext cx="487680" cy="0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Flèche : courbe vers le haut 1">
            <a:extLst>
              <a:ext uri="{FF2B5EF4-FFF2-40B4-BE49-F238E27FC236}">
                <a16:creationId xmlns:a16="http://schemas.microsoft.com/office/drawing/2014/main" id="{B30D0833-D7AA-40E7-8DA0-FC2E166D4758}"/>
              </a:ext>
            </a:extLst>
          </p:cNvPr>
          <p:cNvSpPr/>
          <p:nvPr/>
        </p:nvSpPr>
        <p:spPr>
          <a:xfrm rot="982942" flipH="1">
            <a:off x="6073369" y="3387665"/>
            <a:ext cx="2528099" cy="498382"/>
          </a:xfrm>
          <a:prstGeom prst="curvedUp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C348B64-6899-42D4-BDB1-0179CC1CB6A4}"/>
              </a:ext>
            </a:extLst>
          </p:cNvPr>
          <p:cNvSpPr/>
          <p:nvPr/>
        </p:nvSpPr>
        <p:spPr>
          <a:xfrm>
            <a:off x="5593080" y="2680693"/>
            <a:ext cx="383776" cy="422109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9619407D-4454-4DFC-9D03-2D8B84FA0BBC}"/>
              </a:ext>
            </a:extLst>
          </p:cNvPr>
          <p:cNvSpPr/>
          <p:nvPr/>
        </p:nvSpPr>
        <p:spPr>
          <a:xfrm>
            <a:off x="6141677" y="2668032"/>
            <a:ext cx="467945" cy="379795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Shape 111">
            <a:extLst>
              <a:ext uri="{FF2B5EF4-FFF2-40B4-BE49-F238E27FC236}">
                <a16:creationId xmlns:a16="http://schemas.microsoft.com/office/drawing/2014/main" id="{7CC59608-476C-4CAF-A8B1-CA3A7D42F49F}"/>
              </a:ext>
            </a:extLst>
          </p:cNvPr>
          <p:cNvSpPr/>
          <p:nvPr/>
        </p:nvSpPr>
        <p:spPr>
          <a:xfrm>
            <a:off x="5572899" y="3124656"/>
            <a:ext cx="513644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Exp</a:t>
            </a:r>
            <a:r>
              <a:rPr lang="fr-FR" b="1" dirty="0">
                <a:solidFill>
                  <a:srgbClr val="C00000"/>
                </a:solidFill>
              </a:rPr>
              <a:t>.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37" name="Shape 111">
            <a:extLst>
              <a:ext uri="{FF2B5EF4-FFF2-40B4-BE49-F238E27FC236}">
                <a16:creationId xmlns:a16="http://schemas.microsoft.com/office/drawing/2014/main" id="{A46A207A-5700-409A-AFF7-F8980B0F697D}"/>
              </a:ext>
            </a:extLst>
          </p:cNvPr>
          <p:cNvSpPr/>
          <p:nvPr/>
        </p:nvSpPr>
        <p:spPr>
          <a:xfrm rot="1081342">
            <a:off x="5924753" y="3902707"/>
            <a:ext cx="2608682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Theor</a:t>
            </a:r>
            <a:r>
              <a:rPr lang="fr-FR" b="1" dirty="0">
                <a:solidFill>
                  <a:srgbClr val="C00000"/>
                </a:solidFill>
              </a:rPr>
              <a:t>. </a:t>
            </a:r>
            <a:r>
              <a:rPr lang="fr-FR" b="1" dirty="0" err="1">
                <a:solidFill>
                  <a:srgbClr val="C00000"/>
                </a:solidFill>
              </a:rPr>
              <a:t>error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dominates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38" name="Shape 111">
            <a:extLst>
              <a:ext uri="{FF2B5EF4-FFF2-40B4-BE49-F238E27FC236}">
                <a16:creationId xmlns:a16="http://schemas.microsoft.com/office/drawing/2014/main" id="{FB25666F-1F7D-4394-AA88-515C560FEC80}"/>
              </a:ext>
            </a:extLst>
          </p:cNvPr>
          <p:cNvSpPr/>
          <p:nvPr/>
        </p:nvSpPr>
        <p:spPr>
          <a:xfrm rot="20468535">
            <a:off x="3112195" y="3417938"/>
            <a:ext cx="2608682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Bayesian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inferrence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0" name="Shape 111">
            <a:extLst>
              <a:ext uri="{FF2B5EF4-FFF2-40B4-BE49-F238E27FC236}">
                <a16:creationId xmlns:a16="http://schemas.microsoft.com/office/drawing/2014/main" id="{A028B74D-636A-4B36-88CF-23F071D7B25C}"/>
              </a:ext>
            </a:extLst>
          </p:cNvPr>
          <p:cNvSpPr/>
          <p:nvPr/>
        </p:nvSpPr>
        <p:spPr>
          <a:xfrm>
            <a:off x="947365" y="3983742"/>
            <a:ext cx="2608682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Posterior</a:t>
            </a:r>
            <a:r>
              <a:rPr lang="fr-FR" b="1" dirty="0">
                <a:solidFill>
                  <a:schemeClr val="tx1"/>
                </a:solidFill>
              </a:rPr>
              <a:t> distribution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1" name="Shape 111">
            <a:extLst>
              <a:ext uri="{FF2B5EF4-FFF2-40B4-BE49-F238E27FC236}">
                <a16:creationId xmlns:a16="http://schemas.microsoft.com/office/drawing/2014/main" id="{32B9E460-7E9B-46BC-B03A-ED3A989EAE35}"/>
              </a:ext>
            </a:extLst>
          </p:cNvPr>
          <p:cNvSpPr/>
          <p:nvPr/>
        </p:nvSpPr>
        <p:spPr>
          <a:xfrm rot="20468535">
            <a:off x="3500325" y="4057684"/>
            <a:ext cx="2608682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  <a:latin typeface="+mn-lt"/>
              </a:rPr>
              <a:t>D</a:t>
            </a:r>
            <a:r>
              <a:rPr lang="fr-FR" b="1" dirty="0">
                <a:solidFill>
                  <a:schemeClr val="tx1"/>
                </a:solidFill>
                <a:latin typeface="Symbol" panose="05050102010706020507" pitchFamily="18" charset="2"/>
              </a:rPr>
              <a:t> = </a:t>
            </a:r>
            <a:r>
              <a:rPr lang="fr-FR" b="1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b="1" baseline="-25000" dirty="0" err="1">
                <a:solidFill>
                  <a:schemeClr val="tx1"/>
                </a:solidFill>
              </a:rPr>
              <a:t>NN</a:t>
            </a:r>
            <a:r>
              <a:rPr lang="fr-FR" b="1" dirty="0">
                <a:solidFill>
                  <a:schemeClr val="tx1"/>
                </a:solidFill>
              </a:rPr>
              <a:t>, E(</a:t>
            </a:r>
            <a:r>
              <a:rPr lang="fr-FR" b="1" baseline="30000" dirty="0">
                <a:solidFill>
                  <a:schemeClr val="tx1"/>
                </a:solidFill>
              </a:rPr>
              <a:t>3</a:t>
            </a:r>
            <a:r>
              <a:rPr lang="fr-FR" b="1" dirty="0">
                <a:solidFill>
                  <a:schemeClr val="tx1"/>
                </a:solidFill>
              </a:rPr>
              <a:t>H), T</a:t>
            </a:r>
            <a:r>
              <a:rPr lang="fr-FR" b="1" baseline="-25000" dirty="0">
                <a:solidFill>
                  <a:schemeClr val="tx1"/>
                </a:solidFill>
              </a:rPr>
              <a:t>1/2</a:t>
            </a:r>
            <a:r>
              <a:rPr lang="fr-FR" b="1" dirty="0">
                <a:solidFill>
                  <a:schemeClr val="tx1"/>
                </a:solidFill>
              </a:rPr>
              <a:t>(</a:t>
            </a:r>
            <a:r>
              <a:rPr lang="fr-FR" b="1" baseline="30000" dirty="0">
                <a:solidFill>
                  <a:schemeClr val="tx1"/>
                </a:solidFill>
              </a:rPr>
              <a:t>3</a:t>
            </a:r>
            <a:r>
              <a:rPr lang="fr-FR" b="1" dirty="0">
                <a:solidFill>
                  <a:schemeClr val="tx1"/>
                </a:solidFill>
              </a:rPr>
              <a:t>H)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4AC5E173-DCEF-44C3-BA4F-C2B64CC82EA4}"/>
              </a:ext>
            </a:extLst>
          </p:cNvPr>
          <p:cNvSpPr/>
          <p:nvPr/>
        </p:nvSpPr>
        <p:spPr>
          <a:xfrm rot="4201236">
            <a:off x="4303030" y="2983653"/>
            <a:ext cx="403895" cy="1910887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BAC0822-71FE-4B16-A1F5-4BB260DB4B91}"/>
              </a:ext>
            </a:extLst>
          </p:cNvPr>
          <p:cNvSpPr/>
          <p:nvPr/>
        </p:nvSpPr>
        <p:spPr>
          <a:xfrm>
            <a:off x="8148732" y="5253844"/>
            <a:ext cx="517421" cy="579979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6403EAD0-97AF-44D7-A912-1B7AFB3C7BB5}"/>
              </a:ext>
            </a:extLst>
          </p:cNvPr>
          <p:cNvSpPr/>
          <p:nvPr/>
        </p:nvSpPr>
        <p:spPr>
          <a:xfrm>
            <a:off x="10181527" y="5274524"/>
            <a:ext cx="517421" cy="579979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Shape 111">
            <a:extLst>
              <a:ext uri="{FF2B5EF4-FFF2-40B4-BE49-F238E27FC236}">
                <a16:creationId xmlns:a16="http://schemas.microsoft.com/office/drawing/2014/main" id="{7BAE1F7F-F123-494D-9AC3-D72B6B281AD9}"/>
              </a:ext>
            </a:extLst>
          </p:cNvPr>
          <p:cNvSpPr/>
          <p:nvPr/>
        </p:nvSpPr>
        <p:spPr>
          <a:xfrm>
            <a:off x="8789419" y="4687735"/>
            <a:ext cx="3575218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rgbClr val="C00000"/>
                </a:solidFill>
              </a:rPr>
              <a:t>Linear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dependence</a:t>
            </a:r>
            <a:r>
              <a:rPr lang="fr-FR" b="1" dirty="0">
                <a:solidFill>
                  <a:srgbClr val="C00000"/>
                </a:solidFill>
              </a:rPr>
              <a:t> on </a:t>
            </a:r>
            <a:r>
              <a:rPr lang="fr-FR" b="1" dirty="0" err="1">
                <a:solidFill>
                  <a:srgbClr val="C00000"/>
                </a:solidFill>
              </a:rPr>
              <a:t>parameters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9D02608C-6081-4FD6-AB72-2AB0030B3596}"/>
              </a:ext>
            </a:extLst>
          </p:cNvPr>
          <p:cNvSpPr/>
          <p:nvPr/>
        </p:nvSpPr>
        <p:spPr>
          <a:xfrm>
            <a:off x="5968131" y="6270992"/>
            <a:ext cx="1369287" cy="443230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Shape 111">
            <a:extLst>
              <a:ext uri="{FF2B5EF4-FFF2-40B4-BE49-F238E27FC236}">
                <a16:creationId xmlns:a16="http://schemas.microsoft.com/office/drawing/2014/main" id="{B7A8F5E8-A5AD-4474-8FC4-737465F49CBF}"/>
              </a:ext>
            </a:extLst>
          </p:cNvPr>
          <p:cNvSpPr/>
          <p:nvPr/>
        </p:nvSpPr>
        <p:spPr>
          <a:xfrm>
            <a:off x="3868376" y="6854638"/>
            <a:ext cx="5820072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Posterior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predictive</a:t>
            </a:r>
            <a:r>
              <a:rPr lang="fr-FR" b="1" dirty="0">
                <a:solidFill>
                  <a:schemeClr val="tx1"/>
                </a:solidFill>
              </a:rPr>
              <a:t> distribution (PDD) of observables</a:t>
            </a:r>
            <a:endParaRPr sz="2200" b="1" dirty="0">
              <a:solidFill>
                <a:schemeClr val="tx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D078D06-42CC-4CAE-9C19-ABA9AF692A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8352" y="7256328"/>
            <a:ext cx="6215566" cy="666703"/>
          </a:xfrm>
          <a:prstGeom prst="rect">
            <a:avLst/>
          </a:prstGeom>
        </p:spPr>
      </p:pic>
      <p:sp>
        <p:nvSpPr>
          <p:cNvPr id="62" name="Shape 111">
            <a:extLst>
              <a:ext uri="{FF2B5EF4-FFF2-40B4-BE49-F238E27FC236}">
                <a16:creationId xmlns:a16="http://schemas.microsoft.com/office/drawing/2014/main" id="{99EB6847-73FD-415A-873D-267A2CC9F935}"/>
              </a:ext>
            </a:extLst>
          </p:cNvPr>
          <p:cNvSpPr/>
          <p:nvPr/>
        </p:nvSpPr>
        <p:spPr>
          <a:xfrm>
            <a:off x="7442986" y="6359479"/>
            <a:ext cx="4680138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rgbClr val="C00000"/>
                </a:solidFill>
              </a:rPr>
              <a:t>= 5.10</a:t>
            </a:r>
            <a:r>
              <a:rPr lang="fr-FR" b="1" baseline="30000" dirty="0">
                <a:solidFill>
                  <a:srgbClr val="C00000"/>
                </a:solidFill>
              </a:rPr>
              <a:t>5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many</a:t>
            </a:r>
            <a:r>
              <a:rPr lang="fr-FR" b="1" dirty="0">
                <a:solidFill>
                  <a:srgbClr val="C00000"/>
                </a:solidFill>
              </a:rPr>
              <a:t>-body </a:t>
            </a:r>
            <a:r>
              <a:rPr lang="fr-FR" b="1" dirty="0" err="1">
                <a:solidFill>
                  <a:srgbClr val="C00000"/>
                </a:solidFill>
              </a:rPr>
              <a:t>calculations</a:t>
            </a:r>
            <a:r>
              <a:rPr lang="fr-FR" b="1" dirty="0">
                <a:solidFill>
                  <a:srgbClr val="C00000"/>
                </a:solidFill>
              </a:rPr>
              <a:t>!? </a:t>
            </a:r>
            <a:r>
              <a:rPr lang="fr-FR" b="1" dirty="0" err="1">
                <a:solidFill>
                  <a:srgbClr val="C00000"/>
                </a:solidFill>
              </a:rPr>
              <a:t>Undoable</a:t>
            </a:r>
            <a:r>
              <a:rPr lang="fr-FR" b="1" dirty="0">
                <a:solidFill>
                  <a:srgbClr val="C00000"/>
                </a:solidFill>
              </a:rPr>
              <a:t>…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63" name="Flèche : courbe vers le haut 62">
            <a:extLst>
              <a:ext uri="{FF2B5EF4-FFF2-40B4-BE49-F238E27FC236}">
                <a16:creationId xmlns:a16="http://schemas.microsoft.com/office/drawing/2014/main" id="{52552F60-F6CC-44B3-A8C3-36C13C5060B9}"/>
              </a:ext>
            </a:extLst>
          </p:cNvPr>
          <p:cNvSpPr/>
          <p:nvPr/>
        </p:nvSpPr>
        <p:spPr>
          <a:xfrm rot="18169891" flipH="1">
            <a:off x="9614843" y="6467874"/>
            <a:ext cx="4231031" cy="739166"/>
          </a:xfrm>
          <a:prstGeom prst="curvedUp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Shape 111">
            <a:extLst>
              <a:ext uri="{FF2B5EF4-FFF2-40B4-BE49-F238E27FC236}">
                <a16:creationId xmlns:a16="http://schemas.microsoft.com/office/drawing/2014/main" id="{EE8E8A5E-E33D-45DA-82A5-15F7321FA9B1}"/>
              </a:ext>
            </a:extLst>
          </p:cNvPr>
          <p:cNvSpPr/>
          <p:nvPr/>
        </p:nvSpPr>
        <p:spPr>
          <a:xfrm>
            <a:off x="3350481" y="8119358"/>
            <a:ext cx="6899613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Emulator</a:t>
            </a:r>
            <a:r>
              <a:rPr lang="fr-FR" b="1" dirty="0">
                <a:solidFill>
                  <a:schemeClr val="tx1"/>
                </a:solidFill>
              </a:rPr>
              <a:t> of </a:t>
            </a:r>
            <a:r>
              <a:rPr lang="fr-FR" b="1" dirty="0" err="1">
                <a:solidFill>
                  <a:schemeClr val="tx1"/>
                </a:solidFill>
              </a:rPr>
              <a:t>many</a:t>
            </a:r>
            <a:r>
              <a:rPr lang="fr-FR" b="1" dirty="0">
                <a:solidFill>
                  <a:schemeClr val="tx1"/>
                </a:solidFill>
              </a:rPr>
              <a:t>-body solver via </a:t>
            </a:r>
            <a:r>
              <a:rPr lang="fr-FR" b="1" dirty="0" err="1">
                <a:solidFill>
                  <a:schemeClr val="tx1"/>
                </a:solidFill>
              </a:rPr>
              <a:t>Eigenvector</a:t>
            </a:r>
            <a:r>
              <a:rPr lang="fr-FR" b="1" dirty="0">
                <a:solidFill>
                  <a:schemeClr val="tx1"/>
                </a:solidFill>
              </a:rPr>
              <a:t> Continuation (EC)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68" name="TextBox 18">
            <a:extLst>
              <a:ext uri="{FF2B5EF4-FFF2-40B4-BE49-F238E27FC236}">
                <a16:creationId xmlns:a16="http://schemas.microsoft.com/office/drawing/2014/main" id="{75153791-AC2B-4463-9707-F47A388295CA}"/>
              </a:ext>
            </a:extLst>
          </p:cNvPr>
          <p:cNvSpPr txBox="1"/>
          <p:nvPr/>
        </p:nvSpPr>
        <p:spPr>
          <a:xfrm>
            <a:off x="10112826" y="6920685"/>
            <a:ext cx="2931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nb-NO" sz="1800" dirty="0">
                <a:solidFill>
                  <a:srgbClr val="0033CC"/>
                </a:solidFill>
              </a:rPr>
              <a:t>Frame, </a:t>
            </a:r>
            <a:r>
              <a:rPr lang="nb-NO" sz="1800" i="1" dirty="0">
                <a:solidFill>
                  <a:srgbClr val="0033CC"/>
                </a:solidFill>
              </a:rPr>
              <a:t>et al.  </a:t>
            </a:r>
            <a:r>
              <a:rPr lang="nb-NO" sz="1800" dirty="0">
                <a:solidFill>
                  <a:srgbClr val="0033CC"/>
                </a:solidFill>
              </a:rPr>
              <a:t>PRL (2018)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123A3B0B-26DC-4E58-9F77-F04213FE3CEF}"/>
              </a:ext>
            </a:extLst>
          </p:cNvPr>
          <p:cNvSpPr txBox="1"/>
          <p:nvPr/>
        </p:nvSpPr>
        <p:spPr>
          <a:xfrm>
            <a:off x="10112826" y="7316434"/>
            <a:ext cx="2793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Duguet et al., RMP (2025)</a:t>
            </a:r>
          </a:p>
        </p:txBody>
      </p:sp>
      <p:sp>
        <p:nvSpPr>
          <p:cNvPr id="70" name="Shape 111">
            <a:extLst>
              <a:ext uri="{FF2B5EF4-FFF2-40B4-BE49-F238E27FC236}">
                <a16:creationId xmlns:a16="http://schemas.microsoft.com/office/drawing/2014/main" id="{2EEA8DB4-BE40-42A1-BE84-113D63FDE7FF}"/>
              </a:ext>
            </a:extLst>
          </p:cNvPr>
          <p:cNvSpPr/>
          <p:nvPr/>
        </p:nvSpPr>
        <p:spPr>
          <a:xfrm>
            <a:off x="4306056" y="8581103"/>
            <a:ext cx="5275712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rgbClr val="C00000"/>
                </a:solidFill>
              </a:rPr>
              <a:t>Training via a few </a:t>
            </a:r>
            <a:r>
              <a:rPr lang="fr-FR" b="1" dirty="0" err="1">
                <a:solidFill>
                  <a:srgbClr val="C00000"/>
                </a:solidFill>
              </a:rPr>
              <a:t>tens</a:t>
            </a:r>
            <a:r>
              <a:rPr lang="fr-FR" b="1" dirty="0">
                <a:solidFill>
                  <a:srgbClr val="C00000"/>
                </a:solidFill>
              </a:rPr>
              <a:t> of </a:t>
            </a:r>
            <a:r>
              <a:rPr lang="fr-FR" b="1" dirty="0" err="1">
                <a:solidFill>
                  <a:srgbClr val="C00000"/>
                </a:solidFill>
              </a:rPr>
              <a:t>many</a:t>
            </a:r>
            <a:r>
              <a:rPr lang="fr-FR" b="1" dirty="0">
                <a:solidFill>
                  <a:srgbClr val="C00000"/>
                </a:solidFill>
              </a:rPr>
              <a:t>-body </a:t>
            </a:r>
            <a:r>
              <a:rPr lang="fr-FR" b="1" dirty="0" err="1">
                <a:solidFill>
                  <a:srgbClr val="C00000"/>
                </a:solidFill>
              </a:rPr>
              <a:t>calculations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73" name="Shape 111">
            <a:extLst>
              <a:ext uri="{FF2B5EF4-FFF2-40B4-BE49-F238E27FC236}">
                <a16:creationId xmlns:a16="http://schemas.microsoft.com/office/drawing/2014/main" id="{7FEEAE99-781B-4FAD-981E-5F2D5F80932F}"/>
              </a:ext>
            </a:extLst>
          </p:cNvPr>
          <p:cNvSpPr/>
          <p:nvPr/>
        </p:nvSpPr>
        <p:spPr>
          <a:xfrm>
            <a:off x="3431952" y="9378918"/>
            <a:ext cx="6968206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rgbClr val="C00000"/>
                </a:solidFill>
              </a:rPr>
              <a:t>5.10</a:t>
            </a:r>
            <a:r>
              <a:rPr lang="fr-FR" b="1" baseline="30000" dirty="0">
                <a:solidFill>
                  <a:srgbClr val="C00000"/>
                </a:solidFill>
              </a:rPr>
              <a:t>5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many</a:t>
            </a:r>
            <a:r>
              <a:rPr lang="fr-FR" b="1" dirty="0">
                <a:solidFill>
                  <a:srgbClr val="C00000"/>
                </a:solidFill>
              </a:rPr>
              <a:t>-body </a:t>
            </a:r>
            <a:r>
              <a:rPr lang="fr-FR" b="1" dirty="0" err="1">
                <a:solidFill>
                  <a:srgbClr val="C00000"/>
                </a:solidFill>
              </a:rPr>
              <a:t>calculations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emulated</a:t>
            </a:r>
            <a:r>
              <a:rPr lang="fr-FR" b="1" dirty="0">
                <a:solidFill>
                  <a:srgbClr val="C00000"/>
                </a:solidFill>
              </a:rPr>
              <a:t> in few minutes (&lt;1% </a:t>
            </a:r>
            <a:r>
              <a:rPr lang="fr-FR" b="1" dirty="0" err="1">
                <a:solidFill>
                  <a:srgbClr val="C00000"/>
                </a:solidFill>
              </a:rPr>
              <a:t>error</a:t>
            </a:r>
            <a:r>
              <a:rPr lang="fr-FR" b="1" dirty="0">
                <a:solidFill>
                  <a:srgbClr val="C00000"/>
                </a:solidFill>
              </a:rPr>
              <a:t>) </a:t>
            </a:r>
            <a:endParaRPr sz="2200" b="1" dirty="0">
              <a:solidFill>
                <a:srgbClr val="C00000"/>
              </a:solidFill>
            </a:endParaRPr>
          </a:p>
        </p:txBody>
      </p:sp>
      <p:sp>
        <p:nvSpPr>
          <p:cNvPr id="81" name="Flèche : bas 80">
            <a:extLst>
              <a:ext uri="{FF2B5EF4-FFF2-40B4-BE49-F238E27FC236}">
                <a16:creationId xmlns:a16="http://schemas.microsoft.com/office/drawing/2014/main" id="{36887CFD-4948-4032-84B0-2134316666A7}"/>
              </a:ext>
            </a:extLst>
          </p:cNvPr>
          <p:cNvSpPr/>
          <p:nvPr/>
        </p:nvSpPr>
        <p:spPr>
          <a:xfrm>
            <a:off x="5947406" y="9012875"/>
            <a:ext cx="1334459" cy="276999"/>
          </a:xfrm>
          <a:prstGeom prst="down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9C4A524D-277B-4E8B-ABAF-7E20E5135D47}"/>
              </a:ext>
            </a:extLst>
          </p:cNvPr>
          <p:cNvSpPr/>
          <p:nvPr/>
        </p:nvSpPr>
        <p:spPr>
          <a:xfrm>
            <a:off x="3553953" y="6796057"/>
            <a:ext cx="6393413" cy="1094205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4" name="Rectangle : coins arrondis 93">
            <a:extLst>
              <a:ext uri="{FF2B5EF4-FFF2-40B4-BE49-F238E27FC236}">
                <a16:creationId xmlns:a16="http://schemas.microsoft.com/office/drawing/2014/main" id="{E2F6BE5A-4EE2-47CE-A7DC-91E646E779CD}"/>
              </a:ext>
            </a:extLst>
          </p:cNvPr>
          <p:cNvSpPr/>
          <p:nvPr/>
        </p:nvSpPr>
        <p:spPr>
          <a:xfrm>
            <a:off x="9576047" y="2977327"/>
            <a:ext cx="2566029" cy="893827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5" name="Shape 111">
            <a:extLst>
              <a:ext uri="{FF2B5EF4-FFF2-40B4-BE49-F238E27FC236}">
                <a16:creationId xmlns:a16="http://schemas.microsoft.com/office/drawing/2014/main" id="{B9F0B10F-F42B-4BB3-ACE4-E4F0B79774BB}"/>
              </a:ext>
            </a:extLst>
          </p:cNvPr>
          <p:cNvSpPr/>
          <p:nvPr/>
        </p:nvSpPr>
        <p:spPr>
          <a:xfrm>
            <a:off x="3106454" y="6330560"/>
            <a:ext cx="300069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Many</a:t>
            </a:r>
            <a:r>
              <a:rPr lang="fr-FR" b="1" dirty="0">
                <a:solidFill>
                  <a:schemeClr val="tx1"/>
                </a:solidFill>
              </a:rPr>
              <a:t>-body </a:t>
            </a:r>
            <a:r>
              <a:rPr lang="fr-FR" b="1" dirty="0" err="1">
                <a:solidFill>
                  <a:schemeClr val="tx1"/>
                </a:solidFill>
              </a:rPr>
              <a:t>calculations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97" name="➪ Expand around Q ~ m𝜋">
            <a:extLst>
              <a:ext uri="{FF2B5EF4-FFF2-40B4-BE49-F238E27FC236}">
                <a16:creationId xmlns:a16="http://schemas.microsoft.com/office/drawing/2014/main" id="{3CD52ADE-28DC-449E-9C21-42D05FC0F59A}"/>
              </a:ext>
            </a:extLst>
          </p:cNvPr>
          <p:cNvSpPr txBox="1"/>
          <p:nvPr/>
        </p:nvSpPr>
        <p:spPr>
          <a:xfrm>
            <a:off x="9117337" y="1373754"/>
            <a:ext cx="388452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b="1" dirty="0" err="1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Predicted</a:t>
            </a:r>
            <a:r>
              <a:rPr lang="fr-FR" sz="2000" b="1" dirty="0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 observable at </a:t>
            </a:r>
            <a:r>
              <a:rPr lang="fr-FR" sz="2000" b="1" dirty="0" err="1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order</a:t>
            </a:r>
            <a:r>
              <a:rPr lang="fr-FR" sz="2000" b="1" dirty="0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 k</a:t>
            </a:r>
            <a:endParaRPr sz="2000" b="1" baseline="-5999" dirty="0">
              <a:solidFill>
                <a:schemeClr val="tx1"/>
              </a:solidFill>
            </a:endParaRPr>
          </a:p>
        </p:txBody>
      </p:sp>
      <p:sp>
        <p:nvSpPr>
          <p:cNvPr id="98" name="➪ Expand around Q ~ m𝜋">
            <a:extLst>
              <a:ext uri="{FF2B5EF4-FFF2-40B4-BE49-F238E27FC236}">
                <a16:creationId xmlns:a16="http://schemas.microsoft.com/office/drawing/2014/main" id="{1FF8CCEB-9072-4A43-8075-A083170960FA}"/>
              </a:ext>
            </a:extLst>
          </p:cNvPr>
          <p:cNvSpPr txBox="1"/>
          <p:nvPr/>
        </p:nvSpPr>
        <p:spPr>
          <a:xfrm>
            <a:off x="9144741" y="2484899"/>
            <a:ext cx="230571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b="1" dirty="0" err="1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Error</a:t>
            </a:r>
            <a:r>
              <a:rPr lang="fr-FR" sz="2000" b="1" dirty="0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2000" b="1" dirty="0" err="1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order</a:t>
            </a:r>
            <a:r>
              <a:rPr lang="fr-FR" sz="2000" b="1" dirty="0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 k</a:t>
            </a:r>
            <a:endParaRPr sz="2000" b="1" baseline="-59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31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4" grpId="0" animBg="1"/>
      <p:bldP spid="64" grpId="0" animBg="1"/>
      <p:bldP spid="65" grpId="0" animBg="1"/>
      <p:bldP spid="71" grpId="0"/>
      <p:bldP spid="91" grpId="0" animBg="1"/>
      <p:bldP spid="92" grpId="0"/>
      <p:bldP spid="93" grpId="0"/>
      <p:bldP spid="106" grpId="0"/>
      <p:bldP spid="107" grpId="0"/>
      <p:bldP spid="108" grpId="0"/>
      <p:bldP spid="2" grpId="0" animBg="1"/>
      <p:bldP spid="3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7" grpId="0" animBg="1"/>
      <p:bldP spid="12" grpId="0" animBg="1"/>
      <p:bldP spid="52" grpId="0" animBg="1"/>
      <p:bldP spid="53" grpId="0" animBg="1"/>
      <p:bldP spid="13" grpId="0" animBg="1"/>
      <p:bldP spid="55" grpId="0" animBg="1"/>
      <p:bldP spid="62" grpId="0" animBg="1"/>
      <p:bldP spid="63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81" grpId="0" animBg="1"/>
      <p:bldP spid="82" grpId="0" animBg="1"/>
      <p:bldP spid="94" grpId="0" animBg="1"/>
      <p:bldP spid="95" grpId="0" animBg="1"/>
      <p:bldP spid="97" grpId="0" animBg="1"/>
      <p:bldP spid="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90774E8-CA08-4850-87EB-30844F1E03BA}"/>
              </a:ext>
            </a:extLst>
          </p:cNvPr>
          <p:cNvCxnSpPr/>
          <p:nvPr/>
        </p:nvCxnSpPr>
        <p:spPr>
          <a:xfrm>
            <a:off x="2236557" y="5442142"/>
            <a:ext cx="9616440" cy="0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890A2B2-3460-452D-B427-871E8B87E355}"/>
              </a:ext>
            </a:extLst>
          </p:cNvPr>
          <p:cNvCxnSpPr/>
          <p:nvPr/>
        </p:nvCxnSpPr>
        <p:spPr>
          <a:xfrm>
            <a:off x="2236557" y="6097462"/>
            <a:ext cx="9616440" cy="0"/>
          </a:xfrm>
          <a:prstGeom prst="line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81">
            <a:extLst>
              <a:ext uri="{FF2B5EF4-FFF2-40B4-BE49-F238E27FC236}">
                <a16:creationId xmlns:a16="http://schemas.microsoft.com/office/drawing/2014/main" id="{0ECECA3C-5CF8-4DE7-90E2-C6C741A6BF68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37445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>
                <a:solidFill>
                  <a:srgbClr val="0033CC"/>
                </a:solidFill>
              </a:rPr>
              <a:t>Propagating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systematic</a:t>
            </a:r>
            <a:r>
              <a:rPr lang="fr-FR" sz="3600" dirty="0">
                <a:solidFill>
                  <a:srgbClr val="0033CC"/>
                </a:solidFill>
              </a:rPr>
              <a:t> EFT </a:t>
            </a:r>
            <a:r>
              <a:rPr lang="fr-FR" sz="3600" dirty="0" err="1">
                <a:solidFill>
                  <a:srgbClr val="0033CC"/>
                </a:solidFill>
              </a:rPr>
              <a:t>uncertainties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-1" y="1495742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Plies, Heinz, </a:t>
            </a:r>
            <a:r>
              <a:rPr lang="en-US" sz="1800" dirty="0" err="1">
                <a:solidFill>
                  <a:srgbClr val="0033CC"/>
                </a:solidFill>
              </a:rPr>
              <a:t>Schwenk</a:t>
            </a:r>
            <a:r>
              <a:rPr lang="en-US" sz="1800" dirty="0">
                <a:solidFill>
                  <a:srgbClr val="0033CC"/>
                </a:solidFill>
              </a:rPr>
              <a:t>, arXiv:2509.24671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9F636A-538A-4940-BAC9-2CB4001F4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755" y="1975522"/>
            <a:ext cx="3369920" cy="3294825"/>
          </a:xfrm>
          <a:prstGeom prst="rect">
            <a:avLst/>
          </a:prstGeom>
        </p:spPr>
      </p:pic>
      <p:sp>
        <p:nvSpPr>
          <p:cNvPr id="96" name="Shape 111">
            <a:extLst>
              <a:ext uri="{FF2B5EF4-FFF2-40B4-BE49-F238E27FC236}">
                <a16:creationId xmlns:a16="http://schemas.microsoft.com/office/drawing/2014/main" id="{EB61ED5C-4616-4633-BE84-7E8E0115A33D}"/>
              </a:ext>
            </a:extLst>
          </p:cNvPr>
          <p:cNvSpPr/>
          <p:nvPr/>
        </p:nvSpPr>
        <p:spPr>
          <a:xfrm>
            <a:off x="9106132" y="1587474"/>
            <a:ext cx="276747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PDD of </a:t>
            </a:r>
            <a:r>
              <a:rPr lang="fr-FR" sz="1800" b="1" dirty="0">
                <a:solidFill>
                  <a:schemeClr val="tx1"/>
                </a:solidFill>
              </a:rPr>
              <a:t>E(</a:t>
            </a:r>
            <a:r>
              <a:rPr lang="fr-FR" sz="1800" b="1" baseline="30000" dirty="0">
                <a:solidFill>
                  <a:schemeClr val="tx1"/>
                </a:solidFill>
              </a:rPr>
              <a:t>3</a:t>
            </a:r>
            <a:r>
              <a:rPr lang="fr-FR" sz="1800" b="1" dirty="0">
                <a:solidFill>
                  <a:schemeClr val="tx1"/>
                </a:solidFill>
              </a:rPr>
              <a:t>H), T</a:t>
            </a:r>
            <a:r>
              <a:rPr lang="fr-FR" sz="1800" b="1" baseline="-25000" dirty="0">
                <a:solidFill>
                  <a:schemeClr val="tx1"/>
                </a:solidFill>
              </a:rPr>
              <a:t>1/2</a:t>
            </a:r>
            <a:r>
              <a:rPr lang="fr-FR" sz="1800" b="1" dirty="0">
                <a:solidFill>
                  <a:schemeClr val="tx1"/>
                </a:solidFill>
              </a:rPr>
              <a:t>(</a:t>
            </a:r>
            <a:r>
              <a:rPr lang="fr-FR" sz="1800" b="1" baseline="30000" dirty="0">
                <a:solidFill>
                  <a:schemeClr val="tx1"/>
                </a:solidFill>
              </a:rPr>
              <a:t>3</a:t>
            </a:r>
            <a:r>
              <a:rPr lang="fr-FR" sz="1800" b="1" dirty="0">
                <a:solidFill>
                  <a:schemeClr val="tx1"/>
                </a:solidFill>
              </a:rPr>
              <a:t>H)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98" name="Rectangle: Rounded Corners 13">
            <a:extLst>
              <a:ext uri="{FF2B5EF4-FFF2-40B4-BE49-F238E27FC236}">
                <a16:creationId xmlns:a16="http://schemas.microsoft.com/office/drawing/2014/main" id="{7DA6949B-2247-4EEA-9CAB-8D9D95136397}"/>
              </a:ext>
            </a:extLst>
          </p:cNvPr>
          <p:cNvSpPr/>
          <p:nvPr/>
        </p:nvSpPr>
        <p:spPr>
          <a:xfrm>
            <a:off x="1977774" y="3347004"/>
            <a:ext cx="5687141" cy="1323438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C342F2B0-A72B-4234-86DA-502D8CF9E3C5}"/>
              </a:ext>
            </a:extLst>
          </p:cNvPr>
          <p:cNvSpPr txBox="1"/>
          <p:nvPr/>
        </p:nvSpPr>
        <p:spPr>
          <a:xfrm>
            <a:off x="2012904" y="3347003"/>
            <a:ext cx="5687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Consistent with input EFT error model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→Not as convincing in 2N sector for </a:t>
            </a:r>
            <a:r>
              <a:rPr lang="en-US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baseline="-25000" dirty="0" err="1">
                <a:cs typeface="Times New Roman" panose="02020603050405020304" pitchFamily="18" charset="0"/>
              </a:rPr>
              <a:t>NN</a:t>
            </a:r>
            <a:r>
              <a:rPr lang="en-US" sz="2000" dirty="0">
                <a:cs typeface="Times New Roman" panose="02020603050405020304" pitchFamily="18" charset="0"/>
              </a:rPr>
              <a:t>(E)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wrt</a:t>
            </a:r>
            <a:r>
              <a:rPr lang="en-US" sz="2000" dirty="0">
                <a:cs typeface="Times New Roman" panose="02020603050405020304" pitchFamily="18" charset="0"/>
              </a:rPr>
              <a:t> E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 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Observables uncorrelated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→Good choice to fit C</a:t>
            </a:r>
            <a:r>
              <a:rPr lang="en-US" sz="2000" baseline="-25000" dirty="0">
                <a:cs typeface="Times New Roman" panose="02020603050405020304" pitchFamily="18" charset="0"/>
              </a:rPr>
              <a:t>E</a:t>
            </a:r>
            <a:r>
              <a:rPr lang="en-US" sz="2000" dirty="0">
                <a:cs typeface="Times New Roman" panose="02020603050405020304" pitchFamily="18" charset="0"/>
              </a:rPr>
              <a:t> and C</a:t>
            </a:r>
            <a:r>
              <a:rPr lang="en-US" sz="2000" baseline="-25000" dirty="0"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 (=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baseline="-25000" dirty="0">
                <a:cs typeface="Times New Roman" panose="02020603050405020304" pitchFamily="18" charset="0"/>
              </a:rPr>
              <a:t>1</a:t>
            </a:r>
            <a:r>
              <a:rPr lang="en-US" sz="2000" baseline="30000" dirty="0">
                <a:cs typeface="Times New Roman" panose="02020603050405020304" pitchFamily="18" charset="0"/>
              </a:rPr>
              <a:t>3N</a:t>
            </a:r>
            <a:r>
              <a:rPr lang="en-US" sz="2000" dirty="0">
                <a:cs typeface="Times New Roman" panose="02020603050405020304" pitchFamily="18" charset="0"/>
              </a:rPr>
              <a:t> and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000" baseline="-25000" dirty="0">
                <a:cs typeface="Times New Roman" panose="02020603050405020304" pitchFamily="18" charset="0"/>
              </a:rPr>
              <a:t>2</a:t>
            </a:r>
            <a:r>
              <a:rPr lang="en-US" sz="2000" baseline="30000" dirty="0">
                <a:cs typeface="Times New Roman" panose="02020603050405020304" pitchFamily="18" charset="0"/>
              </a:rPr>
              <a:t>3N</a:t>
            </a:r>
            <a:r>
              <a:rPr lang="en-US" sz="20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0" name="Shape 111">
            <a:extLst>
              <a:ext uri="{FF2B5EF4-FFF2-40B4-BE49-F238E27FC236}">
                <a16:creationId xmlns:a16="http://schemas.microsoft.com/office/drawing/2014/main" id="{84080F41-5440-4198-B70B-347619E11A1C}"/>
              </a:ext>
            </a:extLst>
          </p:cNvPr>
          <p:cNvSpPr/>
          <p:nvPr/>
        </p:nvSpPr>
        <p:spPr>
          <a:xfrm>
            <a:off x="1462095" y="2837811"/>
            <a:ext cx="6569373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1) Check </a:t>
            </a:r>
            <a:r>
              <a:rPr lang="fr-FR" b="1" dirty="0" err="1">
                <a:solidFill>
                  <a:schemeClr val="tx1"/>
                </a:solidFill>
              </a:rPr>
              <a:t>consistency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with</a:t>
            </a:r>
            <a:r>
              <a:rPr lang="fr-FR" b="1" dirty="0">
                <a:solidFill>
                  <a:schemeClr val="tx1"/>
                </a:solidFill>
              </a:rPr>
              <a:t> input model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r>
              <a:rPr lang="fr-FR" b="1" dirty="0">
                <a:solidFill>
                  <a:schemeClr val="tx1"/>
                </a:solidFill>
              </a:rPr>
              <a:t> in, e.g. 3N </a:t>
            </a:r>
            <a:r>
              <a:rPr lang="fr-FR" b="1" dirty="0" err="1">
                <a:solidFill>
                  <a:schemeClr val="tx1"/>
                </a:solidFill>
              </a:rPr>
              <a:t>sector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01" name="Shape 111">
            <a:extLst>
              <a:ext uri="{FF2B5EF4-FFF2-40B4-BE49-F238E27FC236}">
                <a16:creationId xmlns:a16="http://schemas.microsoft.com/office/drawing/2014/main" id="{29F4A917-D916-4DB5-AC54-61E74004AF9A}"/>
              </a:ext>
            </a:extLst>
          </p:cNvPr>
          <p:cNvSpPr/>
          <p:nvPr/>
        </p:nvSpPr>
        <p:spPr>
          <a:xfrm>
            <a:off x="1505334" y="4893777"/>
            <a:ext cx="5687139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2) </a:t>
            </a:r>
            <a:r>
              <a:rPr lang="fr-FR" b="1" dirty="0" err="1">
                <a:solidFill>
                  <a:schemeClr val="tx1"/>
                </a:solidFill>
              </a:rPr>
              <a:t>Many</a:t>
            </a:r>
            <a:r>
              <a:rPr lang="fr-FR" b="1" dirty="0">
                <a:solidFill>
                  <a:schemeClr val="tx1"/>
                </a:solidFill>
              </a:rPr>
              <a:t>-body observables </a:t>
            </a:r>
            <a:r>
              <a:rPr lang="fr-FR" b="1" dirty="0" err="1">
                <a:solidFill>
                  <a:schemeClr val="tx1"/>
                </a:solidFill>
              </a:rPr>
              <a:t>with</a:t>
            </a:r>
            <a:r>
              <a:rPr lang="fr-FR" b="1" dirty="0">
                <a:solidFill>
                  <a:schemeClr val="tx1"/>
                </a:solidFill>
              </a:rPr>
              <a:t> EFT </a:t>
            </a:r>
            <a:r>
              <a:rPr lang="fr-FR" b="1" dirty="0" err="1">
                <a:solidFill>
                  <a:schemeClr val="tx1"/>
                </a:solidFill>
              </a:rPr>
              <a:t>truncation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error</a:t>
            </a:r>
            <a:endParaRPr sz="1800" b="1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9D377E-23DD-493F-AA71-79C95E8B5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770" y="7350791"/>
            <a:ext cx="4874189" cy="24654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C437A0-0122-43AC-BDFC-0050A056C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841" y="5789732"/>
            <a:ext cx="3339003" cy="3672437"/>
          </a:xfrm>
          <a:prstGeom prst="rect">
            <a:avLst/>
          </a:prstGeom>
        </p:spPr>
      </p:pic>
      <p:sp>
        <p:nvSpPr>
          <p:cNvPr id="102" name="Shape 111">
            <a:extLst>
              <a:ext uri="{FF2B5EF4-FFF2-40B4-BE49-F238E27FC236}">
                <a16:creationId xmlns:a16="http://schemas.microsoft.com/office/drawing/2014/main" id="{123740F8-5F66-4119-A511-B2E2BF449C4E}"/>
              </a:ext>
            </a:extLst>
          </p:cNvPr>
          <p:cNvSpPr/>
          <p:nvPr/>
        </p:nvSpPr>
        <p:spPr>
          <a:xfrm>
            <a:off x="1936608" y="5391716"/>
            <a:ext cx="276747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>
                <a:solidFill>
                  <a:schemeClr val="tx1"/>
                </a:solidFill>
              </a:rPr>
              <a:t>PDD of </a:t>
            </a:r>
            <a:r>
              <a:rPr lang="fr-FR" sz="1800" b="1" dirty="0">
                <a:solidFill>
                  <a:schemeClr val="tx1"/>
                </a:solidFill>
              </a:rPr>
              <a:t>E(</a:t>
            </a:r>
            <a:r>
              <a:rPr lang="fr-FR" sz="1800" b="1" baseline="30000" dirty="0">
                <a:solidFill>
                  <a:schemeClr val="tx1"/>
                </a:solidFill>
              </a:rPr>
              <a:t>28</a:t>
            </a:r>
            <a:r>
              <a:rPr lang="fr-FR" sz="1800" b="1" dirty="0">
                <a:solidFill>
                  <a:schemeClr val="tx1"/>
                </a:solidFill>
              </a:rPr>
              <a:t>O)- E(</a:t>
            </a:r>
            <a:r>
              <a:rPr lang="fr-FR" sz="1800" b="1" baseline="30000" dirty="0">
                <a:solidFill>
                  <a:schemeClr val="tx1"/>
                </a:solidFill>
              </a:rPr>
              <a:t>24</a:t>
            </a:r>
            <a:r>
              <a:rPr lang="fr-FR" sz="1800" b="1" dirty="0">
                <a:solidFill>
                  <a:schemeClr val="tx1"/>
                </a:solidFill>
              </a:rPr>
              <a:t>O)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03" name="Rectangle: Rounded Corners 7">
            <a:extLst>
              <a:ext uri="{FF2B5EF4-FFF2-40B4-BE49-F238E27FC236}">
                <a16:creationId xmlns:a16="http://schemas.microsoft.com/office/drawing/2014/main" id="{88E504F9-F1B4-41AD-AA93-2756CA53F17B}"/>
              </a:ext>
            </a:extLst>
          </p:cNvPr>
          <p:cNvSpPr/>
          <p:nvPr/>
        </p:nvSpPr>
        <p:spPr>
          <a:xfrm>
            <a:off x="5598889" y="5387523"/>
            <a:ext cx="6989352" cy="1379583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extBox 16">
            <a:extLst>
              <a:ext uri="{FF2B5EF4-FFF2-40B4-BE49-F238E27FC236}">
                <a16:creationId xmlns:a16="http://schemas.microsoft.com/office/drawing/2014/main" id="{D109380F-C296-4896-9C59-72DA1D9891EF}"/>
              </a:ext>
            </a:extLst>
          </p:cNvPr>
          <p:cNvSpPr txBox="1"/>
          <p:nvPr/>
        </p:nvSpPr>
        <p:spPr>
          <a:xfrm>
            <a:off x="5623314" y="5436532"/>
            <a:ext cx="72214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Robust prediction of unbound </a:t>
            </a:r>
            <a:r>
              <a:rPr lang="en-US" sz="20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28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O but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Significant dependence on likelihood employed for inference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Tension with experimental value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Continuum and many-body truncation errors missing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05" name="Shape 111">
            <a:extLst>
              <a:ext uri="{FF2B5EF4-FFF2-40B4-BE49-F238E27FC236}">
                <a16:creationId xmlns:a16="http://schemas.microsoft.com/office/drawing/2014/main" id="{0C372F92-4375-48CF-819D-EAAF9A0EBED6}"/>
              </a:ext>
            </a:extLst>
          </p:cNvPr>
          <p:cNvSpPr/>
          <p:nvPr/>
        </p:nvSpPr>
        <p:spPr>
          <a:xfrm>
            <a:off x="5820790" y="6941933"/>
            <a:ext cx="6052812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b="1" dirty="0" err="1">
                <a:solidFill>
                  <a:schemeClr val="tx1"/>
                </a:solidFill>
              </a:rPr>
              <a:t>Doable</a:t>
            </a:r>
            <a:r>
              <a:rPr lang="fr-FR" b="1" dirty="0">
                <a:solidFill>
                  <a:schemeClr val="tx1"/>
                </a:solidFill>
              </a:rPr>
              <a:t> for </a:t>
            </a:r>
            <a:r>
              <a:rPr lang="fr-FR" b="1" dirty="0" err="1">
                <a:solidFill>
                  <a:schemeClr val="tx1"/>
                </a:solidFill>
              </a:rPr>
              <a:t>any</a:t>
            </a:r>
            <a:r>
              <a:rPr lang="fr-FR" b="1" dirty="0">
                <a:solidFill>
                  <a:schemeClr val="tx1"/>
                </a:solidFill>
              </a:rPr>
              <a:t> accessible </a:t>
            </a:r>
            <a:r>
              <a:rPr lang="fr-FR" b="1" dirty="0" err="1">
                <a:solidFill>
                  <a:schemeClr val="tx1"/>
                </a:solidFill>
              </a:rPr>
              <a:t>many</a:t>
            </a:r>
            <a:r>
              <a:rPr lang="fr-FR" b="1" dirty="0">
                <a:solidFill>
                  <a:schemeClr val="tx1"/>
                </a:solidFill>
              </a:rPr>
              <a:t>-body observable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09" name="Shape 111">
            <a:extLst>
              <a:ext uri="{FF2B5EF4-FFF2-40B4-BE49-F238E27FC236}">
                <a16:creationId xmlns:a16="http://schemas.microsoft.com/office/drawing/2014/main" id="{4C17EE70-13CE-4052-B1BF-B118647694F6}"/>
              </a:ext>
            </a:extLst>
          </p:cNvPr>
          <p:cNvSpPr/>
          <p:nvPr/>
        </p:nvSpPr>
        <p:spPr>
          <a:xfrm>
            <a:off x="881296" y="2002363"/>
            <a:ext cx="7150183" cy="41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⦿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Truncation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uncertainty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 of EM(1.8/2.0) </a:t>
            </a:r>
            <a:r>
              <a:rPr lang="fr-FR" sz="2000" dirty="0" err="1">
                <a:solidFill>
                  <a:schemeClr val="tx1"/>
                </a:solidFill>
                <a:latin typeface="+mn-lt"/>
              </a:rPr>
              <a:t>Hamiltonian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0" name="global mass predictions of ~700 nuclei…">
            <a:extLst>
              <a:ext uri="{FF2B5EF4-FFF2-40B4-BE49-F238E27FC236}">
                <a16:creationId xmlns:a16="http://schemas.microsoft.com/office/drawing/2014/main" id="{081EF6AE-3DF2-416E-B2BD-0F7FC01B85DB}"/>
              </a:ext>
            </a:extLst>
          </p:cNvPr>
          <p:cNvSpPr txBox="1"/>
          <p:nvPr/>
        </p:nvSpPr>
        <p:spPr>
          <a:xfrm>
            <a:off x="6511972" y="2133478"/>
            <a:ext cx="257923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Hebeler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</a:t>
            </a:r>
            <a:r>
              <a:rPr dirty="0">
                <a:solidFill>
                  <a:srgbClr val="0033CC"/>
                </a:solidFill>
              </a:rPr>
              <a:t>1)</a:t>
            </a:r>
          </a:p>
        </p:txBody>
      </p:sp>
      <p:grpSp>
        <p:nvGrpSpPr>
          <p:cNvPr id="36" name="Circle">
            <a:extLst>
              <a:ext uri="{FF2B5EF4-FFF2-40B4-BE49-F238E27FC236}">
                <a16:creationId xmlns:a16="http://schemas.microsoft.com/office/drawing/2014/main" id="{D0EB2756-639D-4175-91C4-8F7BCF2E5EC1}"/>
              </a:ext>
            </a:extLst>
          </p:cNvPr>
          <p:cNvGrpSpPr/>
          <p:nvPr/>
        </p:nvGrpSpPr>
        <p:grpSpPr>
          <a:xfrm>
            <a:off x="267336" y="3917300"/>
            <a:ext cx="513642" cy="511445"/>
            <a:chOff x="0" y="0"/>
            <a:chExt cx="513641" cy="511443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6EC64DBB-436A-4AC2-B965-AF2C903B3916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38" name="Circle Oval" descr="Circle Oval">
              <a:extLst>
                <a:ext uri="{FF2B5EF4-FFF2-40B4-BE49-F238E27FC236}">
                  <a16:creationId xmlns:a16="http://schemas.microsoft.com/office/drawing/2014/main" id="{DE757C58-A801-4D64-A9AC-8DD77F3007EC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33" name="Shape 111">
            <a:extLst>
              <a:ext uri="{FF2B5EF4-FFF2-40B4-BE49-F238E27FC236}">
                <a16:creationId xmlns:a16="http://schemas.microsoft.com/office/drawing/2014/main" id="{EC9A817D-AA3D-4084-91DD-929DAEC269D3}"/>
              </a:ext>
            </a:extLst>
          </p:cNvPr>
          <p:cNvSpPr/>
          <p:nvPr/>
        </p:nvSpPr>
        <p:spPr>
          <a:xfrm>
            <a:off x="1825033" y="8026627"/>
            <a:ext cx="1282989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IMSRG(2)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34" name="Shape 111">
            <a:extLst>
              <a:ext uri="{FF2B5EF4-FFF2-40B4-BE49-F238E27FC236}">
                <a16:creationId xmlns:a16="http://schemas.microsoft.com/office/drawing/2014/main" id="{4D59C116-3D1F-4A9F-A86A-0B4DFBF527AC}"/>
              </a:ext>
            </a:extLst>
          </p:cNvPr>
          <p:cNvSpPr/>
          <p:nvPr/>
        </p:nvSpPr>
        <p:spPr>
          <a:xfrm>
            <a:off x="11721811" y="3036910"/>
            <a:ext cx="1282989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chemeClr val="tx1"/>
                </a:solidFill>
              </a:rPr>
              <a:t>NCSM-EC</a:t>
            </a:r>
            <a:endParaRPr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02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99" grpId="0"/>
      <p:bldP spid="100" grpId="0" animBg="1"/>
      <p:bldP spid="101" grpId="0" animBg="1"/>
      <p:bldP spid="102" grpId="0" animBg="1"/>
      <p:bldP spid="103" grpId="0" animBg="1"/>
      <p:bldP spid="104" grpId="0"/>
      <p:bldP spid="105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52523683-AD76-4EF7-A481-F5EE0BA90F31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635266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705691" cy="56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cxnSp>
        <p:nvCxnSpPr>
          <p:cNvPr id="5" name="Connecteur droit 4"/>
          <p:cNvCxnSpPr>
            <a:cxnSpLocks/>
          </p:cNvCxnSpPr>
          <p:nvPr/>
        </p:nvCxnSpPr>
        <p:spPr>
          <a:xfrm>
            <a:off x="547529" y="4802450"/>
            <a:ext cx="33423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à coins arrondis 75">
            <a:extLst>
              <a:ext uri="{FF2B5EF4-FFF2-40B4-BE49-F238E27FC236}">
                <a16:creationId xmlns:a16="http://schemas.microsoft.com/office/drawing/2014/main" id="{AC3E37CA-4F99-43BE-A548-BACB902381CF}"/>
              </a:ext>
            </a:extLst>
          </p:cNvPr>
          <p:cNvSpPr/>
          <p:nvPr/>
        </p:nvSpPr>
        <p:spPr>
          <a:xfrm>
            <a:off x="379062" y="4110701"/>
            <a:ext cx="2077960" cy="37231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23759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7">
            <a:extLst>
              <a:ext uri="{FF2B5EF4-FFF2-40B4-BE49-F238E27FC236}">
                <a16:creationId xmlns:a16="http://schemas.microsoft.com/office/drawing/2014/main" id="{05DE2987-DD60-4328-BF22-C75A58F02D3D}"/>
              </a:ext>
            </a:extLst>
          </p:cNvPr>
          <p:cNvSpPr/>
          <p:nvPr/>
        </p:nvSpPr>
        <p:spPr>
          <a:xfrm>
            <a:off x="8651014" y="3614347"/>
            <a:ext cx="3373075" cy="1252265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When ab initio nuclear structure impacts the LHC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309578" y="3896744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137159" y="1495742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Giacalone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PRL 2025</a:t>
            </a:r>
            <a:endParaRPr lang="en-US" sz="1800" dirty="0">
              <a:solidFill>
                <a:srgbClr val="0033CC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053A5C4-F63C-4A38-AC66-1A4FA4AE3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63" y="2858234"/>
            <a:ext cx="7231346" cy="33234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EAE707-1F56-4D00-8043-6C494DD86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12" y="2138519"/>
            <a:ext cx="3913667" cy="859821"/>
          </a:xfrm>
          <a:prstGeom prst="rect">
            <a:avLst/>
          </a:prstGeom>
        </p:spPr>
      </p:pic>
      <p:sp>
        <p:nvSpPr>
          <p:cNvPr id="40" name="Highlight #2: Interplay with high-energy collisions">
            <a:extLst>
              <a:ext uri="{FF2B5EF4-FFF2-40B4-BE49-F238E27FC236}">
                <a16:creationId xmlns:a16="http://schemas.microsoft.com/office/drawing/2014/main" id="{BF18AF52-BD6A-4D90-994B-85AB5D829E13}"/>
              </a:ext>
            </a:extLst>
          </p:cNvPr>
          <p:cNvSpPr txBox="1"/>
          <p:nvPr/>
        </p:nvSpPr>
        <p:spPr>
          <a:xfrm>
            <a:off x="1318257" y="2245418"/>
            <a:ext cx="6749738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b="1" dirty="0"/>
              <a:t>Ultra-</a:t>
            </a:r>
            <a:r>
              <a:rPr lang="fr-FR" b="1" dirty="0" err="1"/>
              <a:t>relativistic</a:t>
            </a:r>
            <a:r>
              <a:rPr b="1" dirty="0"/>
              <a:t> </a:t>
            </a:r>
            <a:r>
              <a:rPr lang="fr-FR" b="1" dirty="0"/>
              <a:t>ion </a:t>
            </a:r>
            <a:r>
              <a:rPr b="1" dirty="0"/>
              <a:t>collisions</a:t>
            </a:r>
            <a:r>
              <a:rPr lang="fr-FR" b="1" dirty="0"/>
              <a:t> </a:t>
            </a:r>
            <a:r>
              <a:rPr lang="fr-FR" b="1" dirty="0" err="1"/>
              <a:t>leading</a:t>
            </a:r>
            <a:r>
              <a:rPr lang="fr-FR" b="1" dirty="0"/>
              <a:t> to QGP</a:t>
            </a:r>
            <a:r>
              <a:rPr b="1" dirty="0"/>
              <a:t> 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42503351-19A1-4277-B9C6-F038002467A9}"/>
              </a:ext>
            </a:extLst>
          </p:cNvPr>
          <p:cNvSpPr/>
          <p:nvPr/>
        </p:nvSpPr>
        <p:spPr>
          <a:xfrm>
            <a:off x="1338015" y="3186579"/>
            <a:ext cx="899169" cy="2489833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Flèche courbée vers le haut 1">
            <a:extLst>
              <a:ext uri="{FF2B5EF4-FFF2-40B4-BE49-F238E27FC236}">
                <a16:creationId xmlns:a16="http://schemas.microsoft.com/office/drawing/2014/main" id="{0605A842-4FFE-4F9D-87E4-E15D9DA2F54A}"/>
              </a:ext>
            </a:extLst>
          </p:cNvPr>
          <p:cNvSpPr/>
          <p:nvPr/>
        </p:nvSpPr>
        <p:spPr>
          <a:xfrm rot="10175657" flipH="1">
            <a:off x="1668144" y="1532307"/>
            <a:ext cx="7501831" cy="1003664"/>
          </a:xfrm>
          <a:prstGeom prst="curvedUp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Highlight #2: Interplay with high-energy collisions">
            <a:extLst>
              <a:ext uri="{FF2B5EF4-FFF2-40B4-BE49-F238E27FC236}">
                <a16:creationId xmlns:a16="http://schemas.microsoft.com/office/drawing/2014/main" id="{1C71EAEC-7D3E-439B-8C71-171C6C3D44BC}"/>
              </a:ext>
            </a:extLst>
          </p:cNvPr>
          <p:cNvSpPr txBox="1"/>
          <p:nvPr/>
        </p:nvSpPr>
        <p:spPr>
          <a:xfrm>
            <a:off x="8877412" y="1543999"/>
            <a:ext cx="37494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b="1" dirty="0" err="1"/>
              <a:t>Anisotropy</a:t>
            </a:r>
            <a:r>
              <a:rPr lang="fr-FR" b="1" dirty="0"/>
              <a:t> of </a:t>
            </a:r>
            <a:r>
              <a:rPr lang="fr-FR" b="1" dirty="0" err="1"/>
              <a:t>particle</a:t>
            </a:r>
            <a:r>
              <a:rPr lang="fr-FR" b="1" dirty="0"/>
              <a:t> flow</a:t>
            </a:r>
            <a:endParaRPr b="1" dirty="0"/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EC019538-3B19-42D8-A63D-77814B28020C}"/>
              </a:ext>
            </a:extLst>
          </p:cNvPr>
          <p:cNvSpPr/>
          <p:nvPr/>
        </p:nvSpPr>
        <p:spPr>
          <a:xfrm>
            <a:off x="10595433" y="2316358"/>
            <a:ext cx="377367" cy="41372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B5626268-9355-4A4D-B17A-48D0594DB746}"/>
              </a:ext>
            </a:extLst>
          </p:cNvPr>
          <p:cNvSpPr/>
          <p:nvPr/>
        </p:nvSpPr>
        <p:spPr>
          <a:xfrm>
            <a:off x="9038801" y="2548620"/>
            <a:ext cx="257599" cy="392281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◼︎ Predictions for collisions with small systems">
            <a:extLst>
              <a:ext uri="{FF2B5EF4-FFF2-40B4-BE49-F238E27FC236}">
                <a16:creationId xmlns:a16="http://schemas.microsoft.com/office/drawing/2014/main" id="{B2CB06FD-1813-4FF8-AAC7-64BBA372D377}"/>
              </a:ext>
            </a:extLst>
          </p:cNvPr>
          <p:cNvSpPr txBox="1"/>
          <p:nvPr/>
        </p:nvSpPr>
        <p:spPr>
          <a:xfrm>
            <a:off x="8455621" y="2998340"/>
            <a:ext cx="2386555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 err="1">
                <a:solidFill>
                  <a:srgbClr val="C00000"/>
                </a:solidFill>
              </a:rPr>
              <a:t>Azimuthal</a:t>
            </a:r>
            <a:r>
              <a:rPr lang="fr-FR" sz="1800" b="1" dirty="0">
                <a:solidFill>
                  <a:srgbClr val="C00000"/>
                </a:solidFill>
              </a:rPr>
              <a:t> angle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50" name="◼︎ Predictions for collisions with small systems">
            <a:extLst>
              <a:ext uri="{FF2B5EF4-FFF2-40B4-BE49-F238E27FC236}">
                <a16:creationId xmlns:a16="http://schemas.microsoft.com/office/drawing/2014/main" id="{8744155B-E6FD-4EAB-B466-9DDD9E49FE4F}"/>
              </a:ext>
            </a:extLst>
          </p:cNvPr>
          <p:cNvSpPr txBox="1"/>
          <p:nvPr/>
        </p:nvSpPr>
        <p:spPr>
          <a:xfrm>
            <a:off x="10595433" y="2760903"/>
            <a:ext cx="2386555" cy="69826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Fourier components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« Flow </a:t>
            </a:r>
            <a:r>
              <a:rPr lang="fr-FR" sz="1800" b="1" dirty="0" err="1">
                <a:solidFill>
                  <a:srgbClr val="C00000"/>
                </a:solidFill>
              </a:rPr>
              <a:t>harmonics</a:t>
            </a:r>
            <a:r>
              <a:rPr lang="fr-FR" sz="1800" b="1" dirty="0">
                <a:solidFill>
                  <a:srgbClr val="C00000"/>
                </a:solidFill>
              </a:rPr>
              <a:t> »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51" name="◼︎ Predictions for collisions with small systems">
            <a:extLst>
              <a:ext uri="{FF2B5EF4-FFF2-40B4-BE49-F238E27FC236}">
                <a16:creationId xmlns:a16="http://schemas.microsoft.com/office/drawing/2014/main" id="{EE582293-7EC9-46D1-8367-B57AEDA88E25}"/>
              </a:ext>
            </a:extLst>
          </p:cNvPr>
          <p:cNvSpPr txBox="1"/>
          <p:nvPr/>
        </p:nvSpPr>
        <p:spPr>
          <a:xfrm rot="21170046">
            <a:off x="4009946" y="1499716"/>
            <a:ext cx="3975773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Initial </a:t>
            </a:r>
            <a:r>
              <a:rPr lang="fr-FR" sz="1800" b="1" dirty="0" err="1">
                <a:solidFill>
                  <a:srgbClr val="C00000"/>
                </a:solidFill>
              </a:rPr>
              <a:t>geometry</a:t>
            </a:r>
            <a:r>
              <a:rPr lang="fr-FR" sz="1800" b="1" dirty="0">
                <a:solidFill>
                  <a:srgbClr val="C00000"/>
                </a:solidFill>
              </a:rPr>
              <a:t> of the </a:t>
            </a:r>
            <a:r>
              <a:rPr lang="fr-FR" sz="1800" b="1" dirty="0" err="1">
                <a:solidFill>
                  <a:srgbClr val="C00000"/>
                </a:solidFill>
              </a:rPr>
              <a:t>overlap</a:t>
            </a:r>
            <a:r>
              <a:rPr lang="fr-FR" sz="1800" b="1" dirty="0">
                <a:solidFill>
                  <a:srgbClr val="C00000"/>
                </a:solidFill>
              </a:rPr>
              <a:t>  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52" name="◼︎ Predictions for collisions with small systems">
            <a:extLst>
              <a:ext uri="{FF2B5EF4-FFF2-40B4-BE49-F238E27FC236}">
                <a16:creationId xmlns:a16="http://schemas.microsoft.com/office/drawing/2014/main" id="{047FFFDF-A0BF-4DA2-B5F7-D03223B3FCD2}"/>
              </a:ext>
            </a:extLst>
          </p:cNvPr>
          <p:cNvSpPr txBox="1"/>
          <p:nvPr/>
        </p:nvSpPr>
        <p:spPr>
          <a:xfrm>
            <a:off x="8805254" y="3615989"/>
            <a:ext cx="3359231" cy="12522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1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F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Quadrupolar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1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F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triangular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Octupolar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F09568AC-C062-47A3-A262-F8C1F947668E}"/>
              </a:ext>
            </a:extLst>
          </p:cNvPr>
          <p:cNvSpPr txBox="1"/>
          <p:nvPr/>
        </p:nvSpPr>
        <p:spPr>
          <a:xfrm>
            <a:off x="8593169" y="9329816"/>
            <a:ext cx="33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Zhang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arXiv:2510.07816</a:t>
            </a:r>
          </a:p>
        </p:txBody>
      </p:sp>
      <p:sp>
        <p:nvSpPr>
          <p:cNvPr id="60" name="◼︎ Predictions for collisions with small systems">
            <a:extLst>
              <a:ext uri="{FF2B5EF4-FFF2-40B4-BE49-F238E27FC236}">
                <a16:creationId xmlns:a16="http://schemas.microsoft.com/office/drawing/2014/main" id="{441FDC1D-B4AA-4DA2-8FBF-0D90EBE3DD6C}"/>
              </a:ext>
            </a:extLst>
          </p:cNvPr>
          <p:cNvSpPr txBox="1"/>
          <p:nvPr/>
        </p:nvSpPr>
        <p:spPr>
          <a:xfrm>
            <a:off x="8664859" y="8366314"/>
            <a:ext cx="3975773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baseline="30000" dirty="0">
                <a:solidFill>
                  <a:schemeClr val="tx1"/>
                </a:solidFill>
              </a:rPr>
              <a:t>208</a:t>
            </a:r>
            <a:r>
              <a:rPr lang="fr-FR" sz="1800" b="1" dirty="0">
                <a:solidFill>
                  <a:schemeClr val="tx1"/>
                </a:solidFill>
              </a:rPr>
              <a:t>Pb and </a:t>
            </a:r>
            <a:r>
              <a:rPr lang="fr-FR" sz="1800" b="1" baseline="30000" dirty="0">
                <a:solidFill>
                  <a:schemeClr val="tx1"/>
                </a:solidFill>
              </a:rPr>
              <a:t>48</a:t>
            </a:r>
            <a:r>
              <a:rPr lang="fr-FR" sz="1800" b="1" dirty="0">
                <a:solidFill>
                  <a:schemeClr val="tx1"/>
                </a:solidFill>
              </a:rPr>
              <a:t>Ca neutron skins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61" name="◼︎ Predictions for collisions with small systems">
            <a:extLst>
              <a:ext uri="{FF2B5EF4-FFF2-40B4-BE49-F238E27FC236}">
                <a16:creationId xmlns:a16="http://schemas.microsoft.com/office/drawing/2014/main" id="{3754717D-1FB6-4915-88A1-88207EDBD4A6}"/>
              </a:ext>
            </a:extLst>
          </p:cNvPr>
          <p:cNvSpPr txBox="1"/>
          <p:nvPr/>
        </p:nvSpPr>
        <p:spPr>
          <a:xfrm>
            <a:off x="8638478" y="6303934"/>
            <a:ext cx="3975773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baseline="30000" dirty="0">
                <a:solidFill>
                  <a:schemeClr val="tx1"/>
                </a:solidFill>
              </a:rPr>
              <a:t>238</a:t>
            </a:r>
            <a:r>
              <a:rPr lang="fr-FR" sz="1800" b="1" dirty="0">
                <a:solidFill>
                  <a:schemeClr val="tx1"/>
                </a:solidFill>
              </a:rPr>
              <a:t>U (</a:t>
            </a:r>
            <a:r>
              <a:rPr lang="fr-FR" sz="18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1800" b="1" baseline="-25000" dirty="0">
                <a:solidFill>
                  <a:schemeClr val="tx1"/>
                </a:solidFill>
              </a:rPr>
              <a:t>20</a:t>
            </a:r>
            <a:r>
              <a:rPr lang="fr-FR" sz="1800" b="1" dirty="0">
                <a:solidFill>
                  <a:schemeClr val="tx1"/>
                </a:solidFill>
              </a:rPr>
              <a:t>, </a:t>
            </a:r>
            <a:r>
              <a:rPr lang="fr-FR" sz="18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1800" b="1" baseline="-25000" dirty="0">
                <a:solidFill>
                  <a:schemeClr val="tx1"/>
                </a:solidFill>
              </a:rPr>
              <a:t>22</a:t>
            </a:r>
            <a:r>
              <a:rPr lang="fr-FR" sz="1800" b="1" dirty="0">
                <a:solidFill>
                  <a:schemeClr val="tx1"/>
                </a:solidFill>
              </a:rPr>
              <a:t>, </a:t>
            </a:r>
            <a:r>
              <a:rPr lang="fr-FR" sz="18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1800" b="1" baseline="-25000" dirty="0">
                <a:solidFill>
                  <a:schemeClr val="tx1"/>
                </a:solidFill>
              </a:rPr>
              <a:t>30, </a:t>
            </a:r>
            <a:r>
              <a:rPr lang="fr-FR" sz="1800" b="1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fr-FR" sz="1800" b="1" baseline="-25000" dirty="0">
                <a:solidFill>
                  <a:schemeClr val="tx1"/>
                </a:solidFill>
              </a:rPr>
              <a:t>40</a:t>
            </a:r>
            <a:r>
              <a:rPr lang="fr-FR" sz="1800" b="1" dirty="0">
                <a:solidFill>
                  <a:schemeClr val="tx1"/>
                </a:solidFill>
              </a:rPr>
              <a:t>) </a:t>
            </a:r>
            <a:r>
              <a:rPr lang="fr-FR" sz="1800" b="1" dirty="0" err="1">
                <a:solidFill>
                  <a:schemeClr val="tx1"/>
                </a:solidFill>
              </a:rPr>
              <a:t>deformation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62" name="TextBox 18">
            <a:extLst>
              <a:ext uri="{FF2B5EF4-FFF2-40B4-BE49-F238E27FC236}">
                <a16:creationId xmlns:a16="http://schemas.microsoft.com/office/drawing/2014/main" id="{CC1C2A14-0AC5-452E-9DCD-26167BF1B9D8}"/>
              </a:ext>
            </a:extLst>
          </p:cNvPr>
          <p:cNvSpPr txBox="1"/>
          <p:nvPr/>
        </p:nvSpPr>
        <p:spPr>
          <a:xfrm>
            <a:off x="8624635" y="6675835"/>
            <a:ext cx="33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STAR collab., Nature (2024)</a:t>
            </a:r>
          </a:p>
        </p:txBody>
      </p:sp>
      <p:sp>
        <p:nvSpPr>
          <p:cNvPr id="63" name="TextBox 18">
            <a:extLst>
              <a:ext uri="{FF2B5EF4-FFF2-40B4-BE49-F238E27FC236}">
                <a16:creationId xmlns:a16="http://schemas.microsoft.com/office/drawing/2014/main" id="{BB7AF6D5-0D36-4595-8D02-E9794F9512E4}"/>
              </a:ext>
            </a:extLst>
          </p:cNvPr>
          <p:cNvSpPr txBox="1"/>
          <p:nvPr/>
        </p:nvSpPr>
        <p:spPr>
          <a:xfrm>
            <a:off x="8633017" y="7028837"/>
            <a:ext cx="33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STAR collab., arXiv:2506.17785</a:t>
            </a:r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B82E000D-0E83-408A-AEE0-1CAA989892BD}"/>
              </a:ext>
            </a:extLst>
          </p:cNvPr>
          <p:cNvSpPr txBox="1"/>
          <p:nvPr/>
        </p:nvSpPr>
        <p:spPr>
          <a:xfrm>
            <a:off x="8664859" y="5886158"/>
            <a:ext cx="33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Jiang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NCT (2024)</a:t>
            </a:r>
          </a:p>
        </p:txBody>
      </p:sp>
      <p:sp>
        <p:nvSpPr>
          <p:cNvPr id="65" name="TextBox 18">
            <a:extLst>
              <a:ext uri="{FF2B5EF4-FFF2-40B4-BE49-F238E27FC236}">
                <a16:creationId xmlns:a16="http://schemas.microsoft.com/office/drawing/2014/main" id="{EF85F2A1-7501-4C19-849D-8F301381FC48}"/>
              </a:ext>
            </a:extLst>
          </p:cNvPr>
          <p:cNvSpPr txBox="1"/>
          <p:nvPr/>
        </p:nvSpPr>
        <p:spPr>
          <a:xfrm>
            <a:off x="8593169" y="9015286"/>
            <a:ext cx="33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Liu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PRC (2024)</a:t>
            </a:r>
          </a:p>
        </p:txBody>
      </p:sp>
      <p:sp>
        <p:nvSpPr>
          <p:cNvPr id="66" name="TextBox 18">
            <a:extLst>
              <a:ext uri="{FF2B5EF4-FFF2-40B4-BE49-F238E27FC236}">
                <a16:creationId xmlns:a16="http://schemas.microsoft.com/office/drawing/2014/main" id="{06A3A8DD-AAED-4AEA-ACC7-56F5ACDF3BBE}"/>
              </a:ext>
            </a:extLst>
          </p:cNvPr>
          <p:cNvSpPr txBox="1"/>
          <p:nvPr/>
        </p:nvSpPr>
        <p:spPr>
          <a:xfrm>
            <a:off x="8664859" y="5551926"/>
            <a:ext cx="335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Giacalone, PRL (2020)</a:t>
            </a:r>
          </a:p>
        </p:txBody>
      </p:sp>
      <p:sp>
        <p:nvSpPr>
          <p:cNvPr id="67" name="TextBox 18">
            <a:extLst>
              <a:ext uri="{FF2B5EF4-FFF2-40B4-BE49-F238E27FC236}">
                <a16:creationId xmlns:a16="http://schemas.microsoft.com/office/drawing/2014/main" id="{A3562F98-D390-4640-8713-F597E4B31BF3}"/>
              </a:ext>
            </a:extLst>
          </p:cNvPr>
          <p:cNvSpPr txBox="1"/>
          <p:nvPr/>
        </p:nvSpPr>
        <p:spPr>
          <a:xfrm>
            <a:off x="8593169" y="8725801"/>
            <a:ext cx="500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Giacalone, Nijs, van der </a:t>
            </a:r>
            <a:r>
              <a:rPr lang="en-US" sz="1800" dirty="0" err="1">
                <a:solidFill>
                  <a:srgbClr val="0033CC"/>
                </a:solidFill>
              </a:rPr>
              <a:t>Schee</a:t>
            </a:r>
            <a:r>
              <a:rPr lang="en-US" sz="1800" dirty="0">
                <a:solidFill>
                  <a:srgbClr val="0033CC"/>
                </a:solidFill>
              </a:rPr>
              <a:t>, PRL (2023)</a:t>
            </a:r>
            <a:endParaRPr lang="it-IT" sz="1800" dirty="0">
              <a:solidFill>
                <a:srgbClr val="0033CC"/>
              </a:solidFill>
            </a:endParaRPr>
          </a:p>
        </p:txBody>
      </p:sp>
      <p:sp>
        <p:nvSpPr>
          <p:cNvPr id="68" name="TextBox 18">
            <a:extLst>
              <a:ext uri="{FF2B5EF4-FFF2-40B4-BE49-F238E27FC236}">
                <a16:creationId xmlns:a16="http://schemas.microsoft.com/office/drawing/2014/main" id="{31565637-57BE-4F53-A318-DB6D6C354406}"/>
              </a:ext>
            </a:extLst>
          </p:cNvPr>
          <p:cNvSpPr txBox="1"/>
          <p:nvPr/>
        </p:nvSpPr>
        <p:spPr>
          <a:xfrm>
            <a:off x="8641398" y="7332472"/>
            <a:ext cx="399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Ryssens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PRL (2023)</a:t>
            </a:r>
          </a:p>
        </p:txBody>
      </p:sp>
      <p:sp>
        <p:nvSpPr>
          <p:cNvPr id="70" name="TextBox 18">
            <a:extLst>
              <a:ext uri="{FF2B5EF4-FFF2-40B4-BE49-F238E27FC236}">
                <a16:creationId xmlns:a16="http://schemas.microsoft.com/office/drawing/2014/main" id="{C5A3B1D0-4B7A-49FB-A7D3-6E3B796082D3}"/>
              </a:ext>
            </a:extLst>
          </p:cNvPr>
          <p:cNvSpPr txBox="1"/>
          <p:nvPr/>
        </p:nvSpPr>
        <p:spPr>
          <a:xfrm>
            <a:off x="8616006" y="8010495"/>
            <a:ext cx="500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Bally, Giacalone, Bender, EPJA (2023)</a:t>
            </a:r>
            <a:endParaRPr lang="it-IT" sz="1800" dirty="0">
              <a:solidFill>
                <a:srgbClr val="0033CC"/>
              </a:solidFill>
            </a:endParaRPr>
          </a:p>
        </p:txBody>
      </p:sp>
      <p:sp>
        <p:nvSpPr>
          <p:cNvPr id="71" name="◼︎ Predictions for collisions with small systems">
            <a:extLst>
              <a:ext uri="{FF2B5EF4-FFF2-40B4-BE49-F238E27FC236}">
                <a16:creationId xmlns:a16="http://schemas.microsoft.com/office/drawing/2014/main" id="{7F593847-0F0E-4F9C-83C0-6A966005AB34}"/>
              </a:ext>
            </a:extLst>
          </p:cNvPr>
          <p:cNvSpPr txBox="1"/>
          <p:nvPr/>
        </p:nvSpPr>
        <p:spPr>
          <a:xfrm>
            <a:off x="8651093" y="7658925"/>
            <a:ext cx="3975773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</a:rPr>
              <a:t>The </a:t>
            </a:r>
            <a:r>
              <a:rPr lang="fr-FR" sz="1800" b="1" dirty="0" err="1">
                <a:solidFill>
                  <a:schemeClr val="tx1"/>
                </a:solidFill>
              </a:rPr>
              <a:t>shape</a:t>
            </a:r>
            <a:r>
              <a:rPr lang="fr-FR" sz="1800" b="1" dirty="0">
                <a:solidFill>
                  <a:schemeClr val="tx1"/>
                </a:solidFill>
              </a:rPr>
              <a:t> of gold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54" name="◼︎ Predictions for collisions with small systems">
            <a:extLst>
              <a:ext uri="{FF2B5EF4-FFF2-40B4-BE49-F238E27FC236}">
                <a16:creationId xmlns:a16="http://schemas.microsoft.com/office/drawing/2014/main" id="{ED40D8EB-BE22-4D79-9DEC-340195E3E01C}"/>
              </a:ext>
            </a:extLst>
          </p:cNvPr>
          <p:cNvSpPr txBox="1"/>
          <p:nvPr/>
        </p:nvSpPr>
        <p:spPr>
          <a:xfrm>
            <a:off x="8628368" y="4865172"/>
            <a:ext cx="4645672" cy="7598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 err="1">
                <a:solidFill>
                  <a:srgbClr val="C00000"/>
                </a:solidFill>
              </a:rPr>
              <a:t>Traditionally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↔</a:t>
            </a:r>
            <a:r>
              <a:rPr lang="fr-FR" sz="1800" b="1" dirty="0">
                <a:solidFill>
                  <a:srgbClr val="C00000"/>
                </a:solidFill>
              </a:rPr>
              <a:t> impact </a:t>
            </a:r>
            <a:r>
              <a:rPr lang="fr-FR" sz="1800" b="1" dirty="0" err="1">
                <a:solidFill>
                  <a:srgbClr val="C00000"/>
                </a:solidFill>
              </a:rPr>
              <a:t>parameter</a:t>
            </a:r>
            <a:endParaRPr lang="fr-FR" sz="1800" b="1" dirty="0">
              <a:solidFill>
                <a:srgbClr val="C00000"/>
              </a:solidFill>
            </a:endParaRP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Ultra central </a:t>
            </a:r>
            <a:r>
              <a:rPr lang="fr-FR" sz="2000" b="1" dirty="0">
                <a:solidFill>
                  <a:srgbClr val="C00000"/>
                </a:solidFill>
              </a:rPr>
              <a:t>↔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nuclear</a:t>
            </a:r>
            <a:r>
              <a:rPr lang="fr-FR" sz="1800" b="1" dirty="0">
                <a:solidFill>
                  <a:srgbClr val="C00000"/>
                </a:solidFill>
              </a:rPr>
              <a:t> « </a:t>
            </a:r>
            <a:r>
              <a:rPr lang="fr-FR" sz="1800" b="1" dirty="0" err="1">
                <a:solidFill>
                  <a:srgbClr val="C00000"/>
                </a:solidFill>
              </a:rPr>
              <a:t>deformation</a:t>
            </a:r>
            <a:r>
              <a:rPr lang="fr-FR" sz="1800" b="1" dirty="0">
                <a:solidFill>
                  <a:srgbClr val="C00000"/>
                </a:solidFill>
              </a:rPr>
              <a:t> »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57" name="◼︎ Predictions for collisions with small systems">
            <a:extLst>
              <a:ext uri="{FF2B5EF4-FFF2-40B4-BE49-F238E27FC236}">
                <a16:creationId xmlns:a16="http://schemas.microsoft.com/office/drawing/2014/main" id="{A1BCDF10-6667-4B02-8C33-2C6F4A4AFE30}"/>
              </a:ext>
            </a:extLst>
          </p:cNvPr>
          <p:cNvSpPr txBox="1"/>
          <p:nvPr/>
        </p:nvSpPr>
        <p:spPr>
          <a:xfrm>
            <a:off x="966258" y="6052299"/>
            <a:ext cx="7571249" cy="1159932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Present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work</a:t>
            </a:r>
            <a:endParaRPr lang="fr-F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→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Symmetric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collision of </a:t>
            </a:r>
            <a:r>
              <a:rPr lang="fr-FR" dirty="0">
                <a:solidFill>
                  <a:srgbClr val="C00000"/>
                </a:solidFill>
              </a:rPr>
              <a:t>light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lang="fr-FR" baseline="30000" dirty="0">
                <a:solidFill>
                  <a:srgbClr val="C00000"/>
                </a:solidFill>
              </a:rPr>
              <a:t>16</a:t>
            </a:r>
            <a:r>
              <a:rPr lang="fr-FR" dirty="0">
                <a:solidFill>
                  <a:srgbClr val="C00000"/>
                </a:solidFill>
              </a:rPr>
              <a:t>O and </a:t>
            </a:r>
            <a:r>
              <a:rPr lang="fr-FR" baseline="30000" dirty="0">
                <a:solidFill>
                  <a:srgbClr val="C00000"/>
                </a:solidFill>
              </a:rPr>
              <a:t>20</a:t>
            </a:r>
            <a:r>
              <a:rPr lang="fr-FR" dirty="0">
                <a:solidFill>
                  <a:srgbClr val="C00000"/>
                </a:solidFill>
              </a:rPr>
              <a:t>Ne </a:t>
            </a:r>
            <a:r>
              <a:rPr lang="fr-FR" dirty="0" err="1">
                <a:solidFill>
                  <a:srgbClr val="C00000"/>
                </a:solidFill>
              </a:rPr>
              <a:t>with</a:t>
            </a:r>
            <a:r>
              <a:rPr lang="fr-FR" dirty="0">
                <a:solidFill>
                  <a:srgbClr val="C00000"/>
                </a:solidFill>
              </a:rPr>
              <a:t> ~A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→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Analysis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based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on ab initio 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calculations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of </a:t>
            </a:r>
            <a:r>
              <a:rPr lang="fr-FR" baseline="30000" dirty="0">
                <a:solidFill>
                  <a:srgbClr val="C00000"/>
                </a:solidFill>
              </a:rPr>
              <a:t>16</a:t>
            </a:r>
            <a:r>
              <a:rPr lang="fr-FR" dirty="0">
                <a:solidFill>
                  <a:srgbClr val="C00000"/>
                </a:solidFill>
              </a:rPr>
              <a:t>O and </a:t>
            </a:r>
            <a:r>
              <a:rPr lang="fr-FR" baseline="30000" dirty="0">
                <a:solidFill>
                  <a:srgbClr val="C00000"/>
                </a:solidFill>
              </a:rPr>
              <a:t>20</a:t>
            </a:r>
            <a:r>
              <a:rPr lang="fr-FR" dirty="0">
                <a:solidFill>
                  <a:srgbClr val="C00000"/>
                </a:solidFill>
              </a:rPr>
              <a:t>Ne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21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 animBg="1"/>
      <p:bldP spid="54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When ab initio nuclear structure impacts the LHC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309578" y="3896744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137159" y="1495742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Giacalone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PRL 2025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54" name="Highlight #2: Interplay with high-energy collisions">
            <a:extLst>
              <a:ext uri="{FF2B5EF4-FFF2-40B4-BE49-F238E27FC236}">
                <a16:creationId xmlns:a16="http://schemas.microsoft.com/office/drawing/2014/main" id="{DD6F7300-B4F9-4AE7-9715-9C4B2995E31F}"/>
              </a:ext>
            </a:extLst>
          </p:cNvPr>
          <p:cNvSpPr txBox="1"/>
          <p:nvPr/>
        </p:nvSpPr>
        <p:spPr>
          <a:xfrm>
            <a:off x="857397" y="7404380"/>
            <a:ext cx="9089252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/>
              <a:t>Questions of </a:t>
            </a:r>
            <a:r>
              <a:rPr lang="fr-FR" sz="2000" b="1" dirty="0" err="1"/>
              <a:t>interest</a:t>
            </a:r>
            <a:r>
              <a:rPr lang="fr-FR" sz="2000" b="1" dirty="0"/>
              <a:t> </a:t>
            </a:r>
            <a:r>
              <a:rPr lang="fr-FR" sz="2000" b="1" dirty="0" err="1"/>
              <a:t>addressed</a:t>
            </a:r>
            <a:r>
              <a:rPr lang="fr-FR" sz="2000" b="1" dirty="0"/>
              <a:t> via </a:t>
            </a:r>
            <a:r>
              <a:rPr lang="fr-FR" sz="2000" b="1" dirty="0" err="1"/>
              <a:t>particle</a:t>
            </a:r>
            <a:r>
              <a:rPr lang="fr-FR" sz="2000" b="1" dirty="0"/>
              <a:t> flow </a:t>
            </a:r>
            <a:r>
              <a:rPr lang="fr-FR" sz="2000" b="1" dirty="0" err="1"/>
              <a:t>analysis</a:t>
            </a:r>
            <a:endParaRPr sz="2000" b="1" dirty="0"/>
          </a:p>
        </p:txBody>
      </p:sp>
      <p:sp>
        <p:nvSpPr>
          <p:cNvPr id="56" name="Rectangle: Rounded Corners 13">
            <a:extLst>
              <a:ext uri="{FF2B5EF4-FFF2-40B4-BE49-F238E27FC236}">
                <a16:creationId xmlns:a16="http://schemas.microsoft.com/office/drawing/2014/main" id="{03730171-8AB6-4080-9652-5388CAA5D623}"/>
              </a:ext>
            </a:extLst>
          </p:cNvPr>
          <p:cNvSpPr/>
          <p:nvPr/>
        </p:nvSpPr>
        <p:spPr>
          <a:xfrm>
            <a:off x="841310" y="7891796"/>
            <a:ext cx="11949765" cy="1626084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8C91B50E-7597-4388-BF52-1463E21592D8}"/>
              </a:ext>
            </a:extLst>
          </p:cNvPr>
          <p:cNvSpPr txBox="1"/>
          <p:nvPr/>
        </p:nvSpPr>
        <p:spPr>
          <a:xfrm>
            <a:off x="815478" y="7891796"/>
            <a:ext cx="121588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Perfect fluid QGP formed in collisions of small systems!?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→Symmetric collisions such as OO and </a:t>
            </a:r>
            <a:r>
              <a:rPr lang="en-US" sz="2000" dirty="0" err="1">
                <a:cs typeface="Times New Roman" panose="02020603050405020304" pitchFamily="18" charset="0"/>
              </a:rPr>
              <a:t>NeNe</a:t>
            </a:r>
            <a:r>
              <a:rPr lang="en-US" sz="2000" dirty="0">
                <a:cs typeface="Times New Roman" panose="02020603050405020304" pitchFamily="18" charset="0"/>
              </a:rPr>
              <a:t> better than pp or 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because less sensitive to proton structure</a:t>
            </a:r>
            <a:endParaRPr lang="en-US" sz="2000" b="1" dirty="0"/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To which extent collectivity is driven by initial geometry?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dirty="0" err="1">
                <a:cs typeface="Times New Roman" panose="02020603050405020304" pitchFamily="18" charset="0"/>
              </a:rPr>
              <a:t>NeNe</a:t>
            </a:r>
            <a:r>
              <a:rPr lang="en-US" sz="2000" dirty="0">
                <a:cs typeface="Times New Roman" panose="02020603050405020304" pitchFamily="18" charset="0"/>
              </a:rPr>
              <a:t>/OO elliptic flow (v2) predicted to be sensitive to </a:t>
            </a:r>
            <a:r>
              <a:rPr lang="en-US" sz="2000" baseline="30000" dirty="0">
                <a:cs typeface="Times New Roman" panose="02020603050405020304" pitchFamily="18" charset="0"/>
              </a:rPr>
              <a:t>20</a:t>
            </a:r>
            <a:r>
              <a:rPr lang="en-US" sz="2000" dirty="0">
                <a:cs typeface="Times New Roman" panose="02020603050405020304" pitchFamily="18" charset="0"/>
              </a:rPr>
              <a:t>Ne exotic deformation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→Ratio with ~A suppresses hydro uncertainties: </a:t>
            </a:r>
            <a:r>
              <a:rPr lang="en-US" sz="2000" b="1" dirty="0">
                <a:cs typeface="Times New Roman" panose="02020603050405020304" pitchFamily="18" charset="0"/>
              </a:rPr>
              <a:t>direct test of nuclear structure predictions</a:t>
            </a: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16816AA8-D92B-4999-99A3-2289F1A6968B}"/>
              </a:ext>
            </a:extLst>
          </p:cNvPr>
          <p:cNvSpPr txBox="1"/>
          <p:nvPr/>
        </p:nvSpPr>
        <p:spPr>
          <a:xfrm>
            <a:off x="7025639" y="8522738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Giacalone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PRL 2025</a:t>
            </a:r>
            <a:endParaRPr lang="en-US" sz="1800" dirty="0">
              <a:solidFill>
                <a:srgbClr val="0033CC"/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07B61FB5-A0D5-4ADC-AE24-72239F2CE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63" y="2858234"/>
            <a:ext cx="7231346" cy="332343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8D92B95F-BAFC-4E0F-8088-BCC40334F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12" y="2138519"/>
            <a:ext cx="3913667" cy="859821"/>
          </a:xfrm>
          <a:prstGeom prst="rect">
            <a:avLst/>
          </a:prstGeom>
        </p:spPr>
      </p:pic>
      <p:sp>
        <p:nvSpPr>
          <p:cNvPr id="61" name="Highlight #2: Interplay with high-energy collisions">
            <a:extLst>
              <a:ext uri="{FF2B5EF4-FFF2-40B4-BE49-F238E27FC236}">
                <a16:creationId xmlns:a16="http://schemas.microsoft.com/office/drawing/2014/main" id="{93F233E3-0762-4262-83AF-9129F6B1B8C2}"/>
              </a:ext>
            </a:extLst>
          </p:cNvPr>
          <p:cNvSpPr txBox="1"/>
          <p:nvPr/>
        </p:nvSpPr>
        <p:spPr>
          <a:xfrm>
            <a:off x="1318257" y="2245418"/>
            <a:ext cx="6749738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b="1" dirty="0"/>
              <a:t>Ultra-</a:t>
            </a:r>
            <a:r>
              <a:rPr lang="fr-FR" b="1" dirty="0" err="1"/>
              <a:t>relativistic</a:t>
            </a:r>
            <a:r>
              <a:rPr b="1" dirty="0"/>
              <a:t> </a:t>
            </a:r>
            <a:r>
              <a:rPr lang="fr-FR" b="1" dirty="0"/>
              <a:t>ion </a:t>
            </a:r>
            <a:r>
              <a:rPr b="1" dirty="0"/>
              <a:t>collisions</a:t>
            </a:r>
            <a:r>
              <a:rPr lang="fr-FR" b="1" dirty="0"/>
              <a:t> </a:t>
            </a:r>
            <a:r>
              <a:rPr lang="fr-FR" b="1" dirty="0" err="1"/>
              <a:t>leading</a:t>
            </a:r>
            <a:r>
              <a:rPr lang="fr-FR" b="1" dirty="0"/>
              <a:t> to QGP</a:t>
            </a:r>
            <a:r>
              <a:rPr b="1" dirty="0"/>
              <a:t> 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172BD81A-2419-4348-883C-093B44E35818}"/>
              </a:ext>
            </a:extLst>
          </p:cNvPr>
          <p:cNvSpPr/>
          <p:nvPr/>
        </p:nvSpPr>
        <p:spPr>
          <a:xfrm>
            <a:off x="1338015" y="3186579"/>
            <a:ext cx="899169" cy="2489833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Highlight #2: Interplay with high-energy collisions">
            <a:extLst>
              <a:ext uri="{FF2B5EF4-FFF2-40B4-BE49-F238E27FC236}">
                <a16:creationId xmlns:a16="http://schemas.microsoft.com/office/drawing/2014/main" id="{DAF842E1-2A51-413D-BE10-339EE7752B2F}"/>
              </a:ext>
            </a:extLst>
          </p:cNvPr>
          <p:cNvSpPr txBox="1"/>
          <p:nvPr/>
        </p:nvSpPr>
        <p:spPr>
          <a:xfrm>
            <a:off x="8877412" y="1543999"/>
            <a:ext cx="37494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b="1" dirty="0" err="1"/>
              <a:t>Anisotropy</a:t>
            </a:r>
            <a:r>
              <a:rPr lang="fr-FR" b="1" dirty="0"/>
              <a:t> of </a:t>
            </a:r>
            <a:r>
              <a:rPr lang="fr-FR" b="1" dirty="0" err="1"/>
              <a:t>particle</a:t>
            </a:r>
            <a:r>
              <a:rPr lang="fr-FR" b="1" dirty="0"/>
              <a:t> flow</a:t>
            </a:r>
            <a:endParaRPr b="1" dirty="0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11045B6D-380C-465E-B2ED-7404E963AD29}"/>
              </a:ext>
            </a:extLst>
          </p:cNvPr>
          <p:cNvSpPr/>
          <p:nvPr/>
        </p:nvSpPr>
        <p:spPr>
          <a:xfrm>
            <a:off x="10595433" y="2316358"/>
            <a:ext cx="377367" cy="413724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776E8D7B-F512-48FA-8445-64DC567A95EB}"/>
              </a:ext>
            </a:extLst>
          </p:cNvPr>
          <p:cNvSpPr/>
          <p:nvPr/>
        </p:nvSpPr>
        <p:spPr>
          <a:xfrm>
            <a:off x="9038801" y="2548620"/>
            <a:ext cx="257599" cy="392281"/>
          </a:xfrm>
          <a:prstGeom prst="round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◼︎ Predictions for collisions with small systems">
            <a:extLst>
              <a:ext uri="{FF2B5EF4-FFF2-40B4-BE49-F238E27FC236}">
                <a16:creationId xmlns:a16="http://schemas.microsoft.com/office/drawing/2014/main" id="{7A429368-FDD6-4AE1-981F-124455E7E3F0}"/>
              </a:ext>
            </a:extLst>
          </p:cNvPr>
          <p:cNvSpPr txBox="1"/>
          <p:nvPr/>
        </p:nvSpPr>
        <p:spPr>
          <a:xfrm>
            <a:off x="8455621" y="2998340"/>
            <a:ext cx="2386555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 err="1">
                <a:solidFill>
                  <a:srgbClr val="C00000"/>
                </a:solidFill>
              </a:rPr>
              <a:t>Azimuthal</a:t>
            </a:r>
            <a:r>
              <a:rPr lang="fr-FR" sz="1800" b="1" dirty="0">
                <a:solidFill>
                  <a:srgbClr val="C00000"/>
                </a:solidFill>
              </a:rPr>
              <a:t> angle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68" name="◼︎ Predictions for collisions with small systems">
            <a:extLst>
              <a:ext uri="{FF2B5EF4-FFF2-40B4-BE49-F238E27FC236}">
                <a16:creationId xmlns:a16="http://schemas.microsoft.com/office/drawing/2014/main" id="{AF797BD6-89B9-41CA-A084-92A60AB18E51}"/>
              </a:ext>
            </a:extLst>
          </p:cNvPr>
          <p:cNvSpPr txBox="1"/>
          <p:nvPr/>
        </p:nvSpPr>
        <p:spPr>
          <a:xfrm>
            <a:off x="10595433" y="2760903"/>
            <a:ext cx="2386555" cy="69826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Fourier components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« Flow </a:t>
            </a:r>
            <a:r>
              <a:rPr lang="fr-FR" sz="1800" b="1" dirty="0" err="1">
                <a:solidFill>
                  <a:srgbClr val="C00000"/>
                </a:solidFill>
              </a:rPr>
              <a:t>harmonics</a:t>
            </a:r>
            <a:r>
              <a:rPr lang="fr-FR" sz="1800" b="1" dirty="0">
                <a:solidFill>
                  <a:srgbClr val="C00000"/>
                </a:solidFill>
              </a:rPr>
              <a:t> »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69" name="◼︎ Predictions for collisions with small systems">
            <a:extLst>
              <a:ext uri="{FF2B5EF4-FFF2-40B4-BE49-F238E27FC236}">
                <a16:creationId xmlns:a16="http://schemas.microsoft.com/office/drawing/2014/main" id="{741EEBC8-8DEE-430F-8EC4-BBBE970A2546}"/>
              </a:ext>
            </a:extLst>
          </p:cNvPr>
          <p:cNvSpPr txBox="1"/>
          <p:nvPr/>
        </p:nvSpPr>
        <p:spPr>
          <a:xfrm rot="21170046">
            <a:off x="4009946" y="1499716"/>
            <a:ext cx="3975773" cy="42126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Initial </a:t>
            </a:r>
            <a:r>
              <a:rPr lang="fr-FR" sz="1800" b="1" dirty="0" err="1">
                <a:solidFill>
                  <a:srgbClr val="C00000"/>
                </a:solidFill>
              </a:rPr>
              <a:t>geometry</a:t>
            </a:r>
            <a:r>
              <a:rPr lang="fr-FR" sz="1800" b="1" dirty="0">
                <a:solidFill>
                  <a:srgbClr val="C00000"/>
                </a:solidFill>
              </a:rPr>
              <a:t> of the </a:t>
            </a:r>
            <a:r>
              <a:rPr lang="fr-FR" sz="1800" b="1" dirty="0" err="1">
                <a:solidFill>
                  <a:srgbClr val="C00000"/>
                </a:solidFill>
              </a:rPr>
              <a:t>overlap</a:t>
            </a:r>
            <a:r>
              <a:rPr lang="fr-FR" sz="1800" b="1" dirty="0">
                <a:solidFill>
                  <a:srgbClr val="C00000"/>
                </a:solidFill>
              </a:rPr>
              <a:t>  </a:t>
            </a:r>
            <a:endParaRPr sz="1800" b="1" dirty="0">
              <a:solidFill>
                <a:srgbClr val="C00000"/>
              </a:solidFill>
            </a:endParaRPr>
          </a:p>
        </p:txBody>
      </p:sp>
      <p:sp>
        <p:nvSpPr>
          <p:cNvPr id="82" name="Flèche courbée vers le haut 1">
            <a:extLst>
              <a:ext uri="{FF2B5EF4-FFF2-40B4-BE49-F238E27FC236}">
                <a16:creationId xmlns:a16="http://schemas.microsoft.com/office/drawing/2014/main" id="{9EC5D7FE-E359-4A82-95FE-9295353FB293}"/>
              </a:ext>
            </a:extLst>
          </p:cNvPr>
          <p:cNvSpPr/>
          <p:nvPr/>
        </p:nvSpPr>
        <p:spPr>
          <a:xfrm rot="10175657" flipH="1">
            <a:off x="1668144" y="1532307"/>
            <a:ext cx="7501831" cy="1003664"/>
          </a:xfrm>
          <a:prstGeom prst="curvedUp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◼︎ Predictions for collisions with small systems">
            <a:extLst>
              <a:ext uri="{FF2B5EF4-FFF2-40B4-BE49-F238E27FC236}">
                <a16:creationId xmlns:a16="http://schemas.microsoft.com/office/drawing/2014/main" id="{A4086B25-FCA5-436C-A3AF-2EA1A862070E}"/>
              </a:ext>
            </a:extLst>
          </p:cNvPr>
          <p:cNvSpPr txBox="1"/>
          <p:nvPr/>
        </p:nvSpPr>
        <p:spPr>
          <a:xfrm>
            <a:off x="966258" y="6052299"/>
            <a:ext cx="7571249" cy="1159932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Present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work</a:t>
            </a:r>
            <a:endParaRPr lang="fr-F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→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Symmetric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collision of </a:t>
            </a:r>
            <a:r>
              <a:rPr lang="fr-FR" dirty="0">
                <a:solidFill>
                  <a:srgbClr val="C00000"/>
                </a:solidFill>
              </a:rPr>
              <a:t>light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lang="fr-FR" baseline="30000" dirty="0">
                <a:solidFill>
                  <a:srgbClr val="C00000"/>
                </a:solidFill>
              </a:rPr>
              <a:t>16</a:t>
            </a:r>
            <a:r>
              <a:rPr lang="fr-FR" dirty="0">
                <a:solidFill>
                  <a:srgbClr val="C00000"/>
                </a:solidFill>
              </a:rPr>
              <a:t>O and </a:t>
            </a:r>
            <a:r>
              <a:rPr lang="fr-FR" baseline="30000" dirty="0">
                <a:solidFill>
                  <a:srgbClr val="C00000"/>
                </a:solidFill>
              </a:rPr>
              <a:t>20</a:t>
            </a:r>
            <a:r>
              <a:rPr lang="fr-FR" dirty="0">
                <a:solidFill>
                  <a:srgbClr val="C00000"/>
                </a:solidFill>
              </a:rPr>
              <a:t>Ne </a:t>
            </a:r>
            <a:r>
              <a:rPr lang="fr-FR" dirty="0" err="1">
                <a:solidFill>
                  <a:srgbClr val="C00000"/>
                </a:solidFill>
              </a:rPr>
              <a:t>with</a:t>
            </a:r>
            <a:r>
              <a:rPr lang="fr-FR" dirty="0">
                <a:solidFill>
                  <a:srgbClr val="C00000"/>
                </a:solidFill>
              </a:rPr>
              <a:t> ~A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→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Analysis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based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on ab initio </a:t>
            </a:r>
            <a:r>
              <a:rPr lang="fr-FR" dirty="0" err="1">
                <a:solidFill>
                  <a:srgbClr val="C00000"/>
                </a:solidFill>
                <a:cs typeface="Times New Roman" panose="02020603050405020304" pitchFamily="18" charset="0"/>
              </a:rPr>
              <a:t>calculations</a:t>
            </a:r>
            <a:r>
              <a:rPr lang="fr-FR" dirty="0">
                <a:solidFill>
                  <a:srgbClr val="C00000"/>
                </a:solidFill>
                <a:cs typeface="Times New Roman" panose="02020603050405020304" pitchFamily="18" charset="0"/>
              </a:rPr>
              <a:t> of </a:t>
            </a:r>
            <a:r>
              <a:rPr lang="fr-FR" baseline="30000" dirty="0">
                <a:solidFill>
                  <a:srgbClr val="C00000"/>
                </a:solidFill>
              </a:rPr>
              <a:t>16</a:t>
            </a:r>
            <a:r>
              <a:rPr lang="fr-FR" dirty="0">
                <a:solidFill>
                  <a:srgbClr val="C00000"/>
                </a:solidFill>
              </a:rPr>
              <a:t>O and </a:t>
            </a:r>
            <a:r>
              <a:rPr lang="fr-FR" baseline="30000" dirty="0">
                <a:solidFill>
                  <a:srgbClr val="C00000"/>
                </a:solidFill>
              </a:rPr>
              <a:t>20</a:t>
            </a:r>
            <a:r>
              <a:rPr lang="fr-FR" dirty="0">
                <a:solidFill>
                  <a:srgbClr val="C00000"/>
                </a:solidFill>
              </a:rPr>
              <a:t>Ne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DB07C6C9-9D77-49AD-BD49-812E034C7F66}"/>
              </a:ext>
            </a:extLst>
          </p:cNvPr>
          <p:cNvSpPr/>
          <p:nvPr/>
        </p:nvSpPr>
        <p:spPr>
          <a:xfrm>
            <a:off x="8651014" y="3614347"/>
            <a:ext cx="3373075" cy="1252265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◼︎ Predictions for collisions with small systems">
            <a:extLst>
              <a:ext uri="{FF2B5EF4-FFF2-40B4-BE49-F238E27FC236}">
                <a16:creationId xmlns:a16="http://schemas.microsoft.com/office/drawing/2014/main" id="{C8B462EE-3F29-420F-9664-392B9315CB89}"/>
              </a:ext>
            </a:extLst>
          </p:cNvPr>
          <p:cNvSpPr txBox="1"/>
          <p:nvPr/>
        </p:nvSpPr>
        <p:spPr>
          <a:xfrm>
            <a:off x="8805254" y="3615989"/>
            <a:ext cx="3359231" cy="12522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1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F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Quadrupolar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1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fr-F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triangular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Octupolar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◼︎ Predictions for collisions with small systems">
            <a:extLst>
              <a:ext uri="{FF2B5EF4-FFF2-40B4-BE49-F238E27FC236}">
                <a16:creationId xmlns:a16="http://schemas.microsoft.com/office/drawing/2014/main" id="{7043482F-8922-4D8D-A8CE-D3D83BA56AB9}"/>
              </a:ext>
            </a:extLst>
          </p:cNvPr>
          <p:cNvSpPr txBox="1"/>
          <p:nvPr/>
        </p:nvSpPr>
        <p:spPr>
          <a:xfrm>
            <a:off x="8628368" y="4865172"/>
            <a:ext cx="4645672" cy="7598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 err="1">
                <a:solidFill>
                  <a:srgbClr val="C00000"/>
                </a:solidFill>
              </a:rPr>
              <a:t>Traditionally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</a:rPr>
              <a:t>↔</a:t>
            </a:r>
            <a:r>
              <a:rPr lang="fr-FR" sz="1800" b="1" dirty="0">
                <a:solidFill>
                  <a:srgbClr val="C00000"/>
                </a:solidFill>
              </a:rPr>
              <a:t> impact </a:t>
            </a:r>
            <a:r>
              <a:rPr lang="fr-FR" sz="1800" b="1" dirty="0" err="1">
                <a:solidFill>
                  <a:srgbClr val="C00000"/>
                </a:solidFill>
              </a:rPr>
              <a:t>parameter</a:t>
            </a:r>
            <a:endParaRPr lang="fr-FR" sz="1800" b="1" dirty="0">
              <a:solidFill>
                <a:srgbClr val="C00000"/>
              </a:solidFill>
            </a:endParaRPr>
          </a:p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b="1" dirty="0">
                <a:solidFill>
                  <a:srgbClr val="C00000"/>
                </a:solidFill>
              </a:rPr>
              <a:t>Ultra central </a:t>
            </a:r>
            <a:r>
              <a:rPr lang="fr-FR" sz="2000" b="1" dirty="0">
                <a:solidFill>
                  <a:srgbClr val="C00000"/>
                </a:solidFill>
              </a:rPr>
              <a:t>↔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nuclear</a:t>
            </a:r>
            <a:r>
              <a:rPr lang="fr-FR" sz="1800" b="1" dirty="0">
                <a:solidFill>
                  <a:srgbClr val="C00000"/>
                </a:solidFill>
              </a:rPr>
              <a:t> « </a:t>
            </a:r>
            <a:r>
              <a:rPr lang="fr-FR" sz="1800" b="1" dirty="0" err="1">
                <a:solidFill>
                  <a:srgbClr val="C00000"/>
                </a:solidFill>
              </a:rPr>
              <a:t>deformation</a:t>
            </a:r>
            <a:r>
              <a:rPr lang="fr-FR" sz="1800" b="1" dirty="0">
                <a:solidFill>
                  <a:srgbClr val="C00000"/>
                </a:solidFill>
              </a:rPr>
              <a:t> »</a:t>
            </a:r>
            <a:endParaRPr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2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1AFBF25-503F-4ABC-9162-EB463AF9DE76}"/>
              </a:ext>
            </a:extLst>
          </p:cNvPr>
          <p:cNvGrpSpPr/>
          <p:nvPr/>
        </p:nvGrpSpPr>
        <p:grpSpPr>
          <a:xfrm>
            <a:off x="7852562" y="2083104"/>
            <a:ext cx="4514127" cy="3531109"/>
            <a:chOff x="7852562" y="2083104"/>
            <a:chExt cx="4514127" cy="3531109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8E83F27-27FF-49CB-B7CF-8D4DFCA7CBC7}"/>
                </a:ext>
              </a:extLst>
            </p:cNvPr>
            <p:cNvGrpSpPr/>
            <p:nvPr/>
          </p:nvGrpSpPr>
          <p:grpSpPr>
            <a:xfrm>
              <a:off x="7852562" y="2083104"/>
              <a:ext cx="4514127" cy="3531109"/>
              <a:chOff x="13207733" y="5446643"/>
              <a:chExt cx="4514127" cy="3531109"/>
            </a:xfrm>
          </p:grpSpPr>
          <p:pic>
            <p:nvPicPr>
              <p:cNvPr id="83" name="Image 82">
                <a:extLst>
                  <a:ext uri="{FF2B5EF4-FFF2-40B4-BE49-F238E27FC236}">
                    <a16:creationId xmlns:a16="http://schemas.microsoft.com/office/drawing/2014/main" id="{DA0D14AB-A171-4D20-B93B-4B119609C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39352" y="7753501"/>
                <a:ext cx="2965959" cy="209461"/>
              </a:xfrm>
              <a:prstGeom prst="rect">
                <a:avLst/>
              </a:prstGeom>
            </p:spPr>
          </p:pic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680DF527-A8B6-49EF-80C5-87C5DD5F9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70639" y="7301629"/>
                <a:ext cx="903383" cy="264405"/>
              </a:xfrm>
              <a:prstGeom prst="rect">
                <a:avLst/>
              </a:prstGeom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15C7C1FC-2AC7-4D97-842C-4CA5F4290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70639" y="6255926"/>
                <a:ext cx="837282" cy="242371"/>
              </a:xfrm>
              <a:prstGeom prst="rect">
                <a:avLst/>
              </a:prstGeom>
            </p:spPr>
          </p:pic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75FFD5FF-9630-4E4B-959E-AB06A600C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07733" y="5446643"/>
                <a:ext cx="4514127" cy="3531109"/>
              </a:xfrm>
              <a:prstGeom prst="rect">
                <a:avLst/>
              </a:prstGeom>
            </p:spPr>
          </p:pic>
        </p:grpSp>
        <p:sp>
          <p:nvSpPr>
            <p:cNvPr id="106" name="[Giacalone et al., PRL 2025]">
              <a:extLst>
                <a:ext uri="{FF2B5EF4-FFF2-40B4-BE49-F238E27FC236}">
                  <a16:creationId xmlns:a16="http://schemas.microsoft.com/office/drawing/2014/main" id="{9152ED65-6CD3-4E8C-AE6A-5D79EE975FC5}"/>
                </a:ext>
              </a:extLst>
            </p:cNvPr>
            <p:cNvSpPr txBox="1"/>
            <p:nvPr/>
          </p:nvSpPr>
          <p:spPr>
            <a:xfrm>
              <a:off x="8666970" y="2224791"/>
              <a:ext cx="90708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chemeClr val="tx1"/>
                  </a:solidFill>
                </a:rPr>
                <a:t>PGCM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7" name="[Giacalone et al., PRL 2025]">
              <a:extLst>
                <a:ext uri="{FF2B5EF4-FFF2-40B4-BE49-F238E27FC236}">
                  <a16:creationId xmlns:a16="http://schemas.microsoft.com/office/drawing/2014/main" id="{211C1EC5-CA5D-4A59-9AAF-FBB8D2C5FA1F}"/>
                </a:ext>
              </a:extLst>
            </p:cNvPr>
            <p:cNvSpPr txBox="1"/>
            <p:nvPr/>
          </p:nvSpPr>
          <p:spPr>
            <a:xfrm>
              <a:off x="8679932" y="3217610"/>
              <a:ext cx="90708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chemeClr val="tx1"/>
                  </a:solidFill>
                </a:rPr>
                <a:t>NLEFT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8" name="[Giacalone et al., PRL 2025]">
              <a:extLst>
                <a:ext uri="{FF2B5EF4-FFF2-40B4-BE49-F238E27FC236}">
                  <a16:creationId xmlns:a16="http://schemas.microsoft.com/office/drawing/2014/main" id="{C1A6A8AC-E91A-41E0-81DE-7F81B23C2867}"/>
                </a:ext>
              </a:extLst>
            </p:cNvPr>
            <p:cNvSpPr txBox="1"/>
            <p:nvPr/>
          </p:nvSpPr>
          <p:spPr>
            <a:xfrm>
              <a:off x="9450175" y="2852958"/>
              <a:ext cx="90708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0033CC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OO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09" name="[Giacalone et al., PRL 2025]">
              <a:extLst>
                <a:ext uri="{FF2B5EF4-FFF2-40B4-BE49-F238E27FC236}">
                  <a16:creationId xmlns:a16="http://schemas.microsoft.com/office/drawing/2014/main" id="{8B665466-6569-44AD-A4ED-3AF3E583DB8D}"/>
                </a:ext>
              </a:extLst>
            </p:cNvPr>
            <p:cNvSpPr txBox="1"/>
            <p:nvPr/>
          </p:nvSpPr>
          <p:spPr>
            <a:xfrm>
              <a:off x="10285804" y="2827799"/>
              <a:ext cx="1055964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C00000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</a:t>
              </a:r>
              <a:r>
                <a:rPr lang="fr-FR" sz="1800" b="1" dirty="0" err="1">
                  <a:solidFill>
                    <a:schemeClr val="tx1"/>
                  </a:solidFill>
                </a:rPr>
                <a:t>NeNe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10" name="[Giacalone et al., PRL 2025]">
              <a:extLst>
                <a:ext uri="{FF2B5EF4-FFF2-40B4-BE49-F238E27FC236}">
                  <a16:creationId xmlns:a16="http://schemas.microsoft.com/office/drawing/2014/main" id="{7A646BA0-8BD8-4E79-B340-6E4F5BD70288}"/>
                </a:ext>
              </a:extLst>
            </p:cNvPr>
            <p:cNvSpPr txBox="1"/>
            <p:nvPr/>
          </p:nvSpPr>
          <p:spPr>
            <a:xfrm>
              <a:off x="9179497" y="4313631"/>
              <a:ext cx="1177765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00B050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PGCM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11" name="[Giacalone et al., PRL 2025]">
              <a:extLst>
                <a:ext uri="{FF2B5EF4-FFF2-40B4-BE49-F238E27FC236}">
                  <a16:creationId xmlns:a16="http://schemas.microsoft.com/office/drawing/2014/main" id="{6B5A859B-F087-48E2-BA94-6B30E7BB55FE}"/>
                </a:ext>
              </a:extLst>
            </p:cNvPr>
            <p:cNvSpPr txBox="1"/>
            <p:nvPr/>
          </p:nvSpPr>
          <p:spPr>
            <a:xfrm>
              <a:off x="10285803" y="4288472"/>
              <a:ext cx="1507305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4" indent="0" algn="l" defTabSz="457200">
                <a:defRPr sz="22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fr-FR" sz="1800" b="1" dirty="0">
                  <a:solidFill>
                    <a:srgbClr val="FF9900"/>
                  </a:solidFill>
                </a:rPr>
                <a:t>---</a:t>
              </a:r>
              <a:r>
                <a:rPr lang="fr-FR" sz="1800" b="1" dirty="0">
                  <a:solidFill>
                    <a:schemeClr val="tx1"/>
                  </a:solidFill>
                </a:rPr>
                <a:t> NLEFT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890B97E3-35AB-44AD-9085-362F1466F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109" y="2486229"/>
            <a:ext cx="6097973" cy="2892936"/>
          </a:xfrm>
          <a:prstGeom prst="rect">
            <a:avLst/>
          </a:prstGeom>
        </p:spPr>
      </p:pic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When ab initio nuclear structure impacts the LHC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309578" y="3896744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137159" y="1495742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Giacalone </a:t>
            </a:r>
            <a:r>
              <a:rPr lang="it-IT" sz="1800" i="1" dirty="0">
                <a:solidFill>
                  <a:srgbClr val="0033CC"/>
                </a:solidFill>
              </a:rPr>
              <a:t>et al</a:t>
            </a:r>
            <a:r>
              <a:rPr lang="it-IT" sz="1800" dirty="0">
                <a:solidFill>
                  <a:srgbClr val="0033CC"/>
                </a:solidFill>
              </a:rPr>
              <a:t>., PRL 2025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66" name="[Giacalone et al., PRL 2025]">
            <a:extLst>
              <a:ext uri="{FF2B5EF4-FFF2-40B4-BE49-F238E27FC236}">
                <a16:creationId xmlns:a16="http://schemas.microsoft.com/office/drawing/2014/main" id="{E8FD3A3D-D16A-4FA5-8E3F-88196AECA1D9}"/>
              </a:ext>
            </a:extLst>
          </p:cNvPr>
          <p:cNvSpPr txBox="1"/>
          <p:nvPr/>
        </p:nvSpPr>
        <p:spPr>
          <a:xfrm>
            <a:off x="829633" y="5258723"/>
            <a:ext cx="312900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rgbClr val="C00000"/>
                </a:solidFill>
              </a:rPr>
              <a:t>Tetrahedron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a </a:t>
            </a:r>
            <a:r>
              <a:rPr lang="fr-FR" sz="2000" b="1" dirty="0">
                <a:solidFill>
                  <a:srgbClr val="C00000"/>
                </a:solidFill>
              </a:rPr>
              <a:t>clustering</a:t>
            </a:r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67" name="[Giacalone et al., PRL 2025]">
            <a:extLst>
              <a:ext uri="{FF2B5EF4-FFF2-40B4-BE49-F238E27FC236}">
                <a16:creationId xmlns:a16="http://schemas.microsoft.com/office/drawing/2014/main" id="{CFB43DC0-55B7-4CAC-9DFE-B318F52D217A}"/>
              </a:ext>
            </a:extLst>
          </p:cNvPr>
          <p:cNvSpPr txBox="1"/>
          <p:nvPr/>
        </p:nvSpPr>
        <p:spPr>
          <a:xfrm>
            <a:off x="4174536" y="5270342"/>
            <a:ext cx="329594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Bowling-pin </a:t>
            </a:r>
            <a:r>
              <a:rPr lang="fr-FR" sz="2000" b="1" baseline="30000" dirty="0">
                <a:solidFill>
                  <a:srgbClr val="C00000"/>
                </a:solidFill>
              </a:rPr>
              <a:t>16</a:t>
            </a:r>
            <a:r>
              <a:rPr lang="fr-FR" sz="2000" b="1" dirty="0">
                <a:solidFill>
                  <a:srgbClr val="C00000"/>
                </a:solidFill>
              </a:rPr>
              <a:t>O+</a:t>
            </a:r>
            <a:r>
              <a:rPr lang="fr-FR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a </a:t>
            </a:r>
            <a:r>
              <a:rPr lang="fr-FR" sz="2000" b="1" dirty="0">
                <a:solidFill>
                  <a:srgbClr val="C00000"/>
                </a:solidFill>
              </a:rPr>
              <a:t>cluster</a:t>
            </a:r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68" name="[Giacalone et al., PRL 2025]">
            <a:extLst>
              <a:ext uri="{FF2B5EF4-FFF2-40B4-BE49-F238E27FC236}">
                <a16:creationId xmlns:a16="http://schemas.microsoft.com/office/drawing/2014/main" id="{694BACB7-17C7-4259-A3A3-0BF35E319B15}"/>
              </a:ext>
            </a:extLst>
          </p:cNvPr>
          <p:cNvSpPr txBox="1"/>
          <p:nvPr/>
        </p:nvSpPr>
        <p:spPr>
          <a:xfrm>
            <a:off x="3050914" y="4016015"/>
            <a:ext cx="7634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5pPr lvl="4" indent="0" defTabSz="457200">
              <a:defRPr sz="2200" b="1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</a:lstStyle>
          <a:p>
            <a:pPr lvl="4"/>
            <a:r>
              <a:rPr lang="fr-FR" baseline="30000" dirty="0"/>
              <a:t>16</a:t>
            </a:r>
            <a:r>
              <a:rPr lang="fr-FR" dirty="0"/>
              <a:t>O</a:t>
            </a:r>
            <a:endParaRPr dirty="0"/>
          </a:p>
        </p:txBody>
      </p:sp>
      <p:sp>
        <p:nvSpPr>
          <p:cNvPr id="69" name="[Giacalone et al., PRL 2025]">
            <a:extLst>
              <a:ext uri="{FF2B5EF4-FFF2-40B4-BE49-F238E27FC236}">
                <a16:creationId xmlns:a16="http://schemas.microsoft.com/office/drawing/2014/main" id="{5FA33924-2C0D-4DC6-B952-2B8A281C33E4}"/>
              </a:ext>
            </a:extLst>
          </p:cNvPr>
          <p:cNvSpPr txBox="1"/>
          <p:nvPr/>
        </p:nvSpPr>
        <p:spPr>
          <a:xfrm>
            <a:off x="4340856" y="4014973"/>
            <a:ext cx="7634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5pPr lvl="4" indent="0" defTabSz="457200">
              <a:defRPr sz="2200" b="1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</a:lstStyle>
          <a:p>
            <a:pPr lvl="4"/>
            <a:r>
              <a:rPr lang="fr-FR" baseline="30000" dirty="0"/>
              <a:t>20</a:t>
            </a:r>
            <a:r>
              <a:rPr lang="fr-FR" dirty="0"/>
              <a:t>Ne</a:t>
            </a:r>
            <a:endParaRPr dirty="0"/>
          </a:p>
        </p:txBody>
      </p:sp>
      <p:sp>
        <p:nvSpPr>
          <p:cNvPr id="81" name="[Giacalone et al., PRL 2025]">
            <a:extLst>
              <a:ext uri="{FF2B5EF4-FFF2-40B4-BE49-F238E27FC236}">
                <a16:creationId xmlns:a16="http://schemas.microsoft.com/office/drawing/2014/main" id="{EA6B465C-6179-4887-952A-3F1F45BB0A09}"/>
              </a:ext>
            </a:extLst>
          </p:cNvPr>
          <p:cNvSpPr txBox="1"/>
          <p:nvPr/>
        </p:nvSpPr>
        <p:spPr>
          <a:xfrm>
            <a:off x="1117679" y="2061339"/>
            <a:ext cx="878573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chemeClr val="tx1"/>
                </a:solidFill>
              </a:rPr>
              <a:t>(</a:t>
            </a:r>
            <a:r>
              <a:rPr lang="fr-FR" sz="2000" b="1" dirty="0" err="1">
                <a:solidFill>
                  <a:schemeClr val="tx1"/>
                </a:solidFill>
              </a:rPr>
              <a:t>Largest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ever</a:t>
            </a:r>
            <a:r>
              <a:rPr lang="fr-FR" sz="2000" b="1" dirty="0">
                <a:solidFill>
                  <a:schemeClr val="tx1"/>
                </a:solidFill>
              </a:rPr>
              <a:t>) PGCM </a:t>
            </a:r>
            <a:r>
              <a:rPr lang="fr-FR" sz="2000" b="1" dirty="0" err="1">
                <a:solidFill>
                  <a:schemeClr val="tx1"/>
                </a:solidFill>
              </a:rPr>
              <a:t>calculations</a:t>
            </a:r>
            <a:r>
              <a:rPr lang="fr-FR" sz="2000" b="1" dirty="0">
                <a:solidFill>
                  <a:schemeClr val="tx1"/>
                </a:solidFill>
              </a:rPr>
              <a:t> (10</a:t>
            </a: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CPUh</a:t>
            </a:r>
            <a:r>
              <a:rPr lang="fr-FR" sz="2000" b="1" dirty="0">
                <a:solidFill>
                  <a:schemeClr val="tx1"/>
                </a:solidFill>
              </a:rPr>
              <a:t>)</a:t>
            </a:r>
            <a:endParaRPr sz="2000" b="1" dirty="0">
              <a:solidFill>
                <a:schemeClr val="tx1"/>
              </a:solidFill>
            </a:endParaRPr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4FC4EB46-1BA9-4AD6-BAAB-30A6FB15D569}"/>
              </a:ext>
            </a:extLst>
          </p:cNvPr>
          <p:cNvGrpSpPr/>
          <p:nvPr/>
        </p:nvGrpSpPr>
        <p:grpSpPr>
          <a:xfrm>
            <a:off x="7686371" y="6221699"/>
            <a:ext cx="5293445" cy="875299"/>
            <a:chOff x="7070908" y="7416696"/>
            <a:chExt cx="5707143" cy="1044906"/>
          </a:xfrm>
        </p:grpSpPr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1754EF00-58FA-4DF3-8C41-86C0A5983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70908" y="7819741"/>
              <a:ext cx="5707143" cy="641861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5D620B02-E37C-4FB6-99D2-0B56B9A7D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0908" y="7416696"/>
              <a:ext cx="2181962" cy="308689"/>
            </a:xfrm>
            <a:prstGeom prst="rect">
              <a:avLst/>
            </a:prstGeom>
          </p:spPr>
        </p:pic>
      </p:grp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AC2ED6C5-FF94-4953-B1AA-F34D8F097A6C}"/>
              </a:ext>
            </a:extLst>
          </p:cNvPr>
          <p:cNvSpPr/>
          <p:nvPr/>
        </p:nvSpPr>
        <p:spPr>
          <a:xfrm>
            <a:off x="9086931" y="6510762"/>
            <a:ext cx="2706177" cy="666084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9" name="◼︎ Predictions for collisions with small systems">
            <a:extLst>
              <a:ext uri="{FF2B5EF4-FFF2-40B4-BE49-F238E27FC236}">
                <a16:creationId xmlns:a16="http://schemas.microsoft.com/office/drawing/2014/main" id="{1A886295-313F-4739-818E-A42611ECE207}"/>
              </a:ext>
            </a:extLst>
          </p:cNvPr>
          <p:cNvSpPr txBox="1"/>
          <p:nvPr/>
        </p:nvSpPr>
        <p:spPr>
          <a:xfrm>
            <a:off x="7616262" y="5739372"/>
            <a:ext cx="4798411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 err="1">
                <a:solidFill>
                  <a:srgbClr val="C00000"/>
                </a:solidFill>
              </a:rPr>
              <a:t>Enhancement</a:t>
            </a:r>
            <a:r>
              <a:rPr lang="fr-FR" sz="1800" dirty="0">
                <a:solidFill>
                  <a:srgbClr val="C00000"/>
                </a:solidFill>
              </a:rPr>
              <a:t> in ultra central collisions</a:t>
            </a:r>
            <a:endParaRPr sz="1800" dirty="0">
              <a:solidFill>
                <a:srgbClr val="C00000"/>
              </a:solidFill>
            </a:endParaRPr>
          </a:p>
        </p:txBody>
      </p:sp>
      <p:sp>
        <p:nvSpPr>
          <p:cNvPr id="102" name="Flèche : courbe vers la gauche 101">
            <a:extLst>
              <a:ext uri="{FF2B5EF4-FFF2-40B4-BE49-F238E27FC236}">
                <a16:creationId xmlns:a16="http://schemas.microsoft.com/office/drawing/2014/main" id="{D48465FF-A09D-4EF8-9785-F26ADEA5D371}"/>
              </a:ext>
            </a:extLst>
          </p:cNvPr>
          <p:cNvSpPr/>
          <p:nvPr/>
        </p:nvSpPr>
        <p:spPr>
          <a:xfrm>
            <a:off x="12383148" y="3857486"/>
            <a:ext cx="337599" cy="770576"/>
          </a:xfrm>
          <a:prstGeom prst="curvedLeft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4" name="Rectangle : coins arrondis 103">
            <a:extLst>
              <a:ext uri="{FF2B5EF4-FFF2-40B4-BE49-F238E27FC236}">
                <a16:creationId xmlns:a16="http://schemas.microsoft.com/office/drawing/2014/main" id="{F7E3ECC3-BE7B-47C9-A535-AC2FD675B57F}"/>
              </a:ext>
            </a:extLst>
          </p:cNvPr>
          <p:cNvSpPr/>
          <p:nvPr/>
        </p:nvSpPr>
        <p:spPr>
          <a:xfrm>
            <a:off x="8443453" y="4303205"/>
            <a:ext cx="324926" cy="69796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[Giacalone et al., PRL 2025]">
            <a:extLst>
              <a:ext uri="{FF2B5EF4-FFF2-40B4-BE49-F238E27FC236}">
                <a16:creationId xmlns:a16="http://schemas.microsoft.com/office/drawing/2014/main" id="{F02E6BFA-0B2B-4FB8-99B8-A6FD89E35EF0}"/>
              </a:ext>
            </a:extLst>
          </p:cNvPr>
          <p:cNvSpPr txBox="1"/>
          <p:nvPr/>
        </p:nvSpPr>
        <p:spPr>
          <a:xfrm>
            <a:off x="8686312" y="1536010"/>
            <a:ext cx="341863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chemeClr val="tx1"/>
                </a:solidFill>
              </a:rPr>
              <a:t>Hydrodynamic</a:t>
            </a:r>
            <a:r>
              <a:rPr lang="fr-FR" sz="2000" b="1" dirty="0">
                <a:solidFill>
                  <a:schemeClr val="tx1"/>
                </a:solidFill>
              </a:rPr>
              <a:t> simulation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45668323-E3CA-44D5-A0B9-AA8D047F2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5237" y="5941212"/>
            <a:ext cx="5384181" cy="3562603"/>
          </a:xfrm>
          <a:prstGeom prst="rect">
            <a:avLst/>
          </a:prstGeom>
        </p:spPr>
      </p:pic>
      <p:sp>
        <p:nvSpPr>
          <p:cNvPr id="113" name="[Giacalone et al., PRL 2025]">
            <a:extLst>
              <a:ext uri="{FF2B5EF4-FFF2-40B4-BE49-F238E27FC236}">
                <a16:creationId xmlns:a16="http://schemas.microsoft.com/office/drawing/2014/main" id="{65A22841-5687-41C3-AC07-C1FC72633B36}"/>
              </a:ext>
            </a:extLst>
          </p:cNvPr>
          <p:cNvSpPr txBox="1"/>
          <p:nvPr/>
        </p:nvSpPr>
        <p:spPr>
          <a:xfrm>
            <a:off x="7120437" y="9112486"/>
            <a:ext cx="543986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b="1" dirty="0">
                <a:solidFill>
                  <a:srgbClr val="C00000"/>
                </a:solidFill>
              </a:rPr>
              <a:t>1-day </a:t>
            </a:r>
            <a:r>
              <a:rPr lang="fr-FR" b="1" baseline="30000" dirty="0">
                <a:solidFill>
                  <a:srgbClr val="C00000"/>
                </a:solidFill>
              </a:rPr>
              <a:t>20</a:t>
            </a:r>
            <a:r>
              <a:rPr lang="fr-FR" b="1" dirty="0">
                <a:solidFill>
                  <a:srgbClr val="C00000"/>
                </a:solidFill>
              </a:rPr>
              <a:t>Ne+</a:t>
            </a:r>
            <a:r>
              <a:rPr lang="fr-FR" b="1" baseline="30000" dirty="0">
                <a:solidFill>
                  <a:srgbClr val="C00000"/>
                </a:solidFill>
              </a:rPr>
              <a:t>20</a:t>
            </a:r>
            <a:r>
              <a:rPr lang="fr-FR" b="1" dirty="0">
                <a:solidFill>
                  <a:srgbClr val="C00000"/>
                </a:solidFill>
              </a:rPr>
              <a:t>Ne@CERN – July 8th 2025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14" name="◼︎ Predictions for collisions with small systems">
            <a:extLst>
              <a:ext uri="{FF2B5EF4-FFF2-40B4-BE49-F238E27FC236}">
                <a16:creationId xmlns:a16="http://schemas.microsoft.com/office/drawing/2014/main" id="{12712AB4-562D-40A1-8DBA-11E3B482A44F}"/>
              </a:ext>
            </a:extLst>
          </p:cNvPr>
          <p:cNvSpPr txBox="1"/>
          <p:nvPr/>
        </p:nvSpPr>
        <p:spPr>
          <a:xfrm>
            <a:off x="8853205" y="7169698"/>
            <a:ext cx="3405759" cy="42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>
                <a:solidFill>
                  <a:srgbClr val="C00000"/>
                </a:solidFill>
              </a:rPr>
              <a:t>Consistent ab initio </a:t>
            </a:r>
            <a:r>
              <a:rPr lang="fr-FR" sz="1800" dirty="0" err="1">
                <a:solidFill>
                  <a:srgbClr val="C00000"/>
                </a:solidFill>
              </a:rPr>
              <a:t>predictions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endParaRPr sz="1800" dirty="0">
              <a:solidFill>
                <a:srgbClr val="C00000"/>
              </a:solidFill>
            </a:endParaRP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EDF5E177-34A8-40C0-B758-086BE032345D}"/>
              </a:ext>
            </a:extLst>
          </p:cNvPr>
          <p:cNvSpPr/>
          <p:nvPr/>
        </p:nvSpPr>
        <p:spPr>
          <a:xfrm rot="9822479">
            <a:off x="6957815" y="8067189"/>
            <a:ext cx="3564900" cy="784032"/>
          </a:xfrm>
          <a:prstGeom prst="curvedDownArrow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4291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98" grpId="0" animBg="1"/>
      <p:bldP spid="99" grpId="0" animBg="1"/>
      <p:bldP spid="102" grpId="0" animBg="1"/>
      <p:bldP spid="104" grpId="0" animBg="1"/>
      <p:bldP spid="105" grpId="0" animBg="1"/>
      <p:bldP spid="113" grpId="0" animBg="1"/>
      <p:bldP spid="11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7F813A90-97A9-45FE-9D6D-EFFA0F617CA4}"/>
              </a:ext>
            </a:extLst>
          </p:cNvPr>
          <p:cNvSpPr/>
          <p:nvPr/>
        </p:nvSpPr>
        <p:spPr>
          <a:xfrm>
            <a:off x="799278" y="8497468"/>
            <a:ext cx="11839401" cy="1015662"/>
          </a:xfrm>
          <a:prstGeom prst="roundRect">
            <a:avLst>
              <a:gd name="adj" fmla="val 11996"/>
            </a:avLst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3600" dirty="0">
                <a:solidFill>
                  <a:srgbClr val="0033CC"/>
                </a:solidFill>
              </a:rPr>
              <a:t>When ab initio nuclear structure impacts the LHC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9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81D50B77-5147-4906-B699-E5DBE6F6601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DA17FC4-F573-4719-A2BB-815ADAFC56A4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5" name="2">
            <a:extLst>
              <a:ext uri="{FF2B5EF4-FFF2-40B4-BE49-F238E27FC236}">
                <a16:creationId xmlns:a16="http://schemas.microsoft.com/office/drawing/2014/main" id="{24F7B067-59B6-460A-9E65-CC26ACBB3982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6" name="3">
            <a:extLst>
              <a:ext uri="{FF2B5EF4-FFF2-40B4-BE49-F238E27FC236}">
                <a16:creationId xmlns:a16="http://schemas.microsoft.com/office/drawing/2014/main" id="{5E84D948-4372-4AA5-A2D7-17F19AF1F52C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7" name="4">
            <a:extLst>
              <a:ext uri="{FF2B5EF4-FFF2-40B4-BE49-F238E27FC236}">
                <a16:creationId xmlns:a16="http://schemas.microsoft.com/office/drawing/2014/main" id="{6BB51A3E-2915-493F-8F31-08E9C0F9E5CC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id="{90BA2F19-980D-4223-AB9E-48A5C4605DD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9" name="6">
            <a:extLst>
              <a:ext uri="{FF2B5EF4-FFF2-40B4-BE49-F238E27FC236}">
                <a16:creationId xmlns:a16="http://schemas.microsoft.com/office/drawing/2014/main" id="{0E7A5EB1-FF8C-49A0-B12D-78358458555A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0" name="7">
            <a:extLst>
              <a:ext uri="{FF2B5EF4-FFF2-40B4-BE49-F238E27FC236}">
                <a16:creationId xmlns:a16="http://schemas.microsoft.com/office/drawing/2014/main" id="{CC459D9B-C3DB-4D2D-B423-BECD5F243EAB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4" name="8">
            <a:extLst>
              <a:ext uri="{FF2B5EF4-FFF2-40B4-BE49-F238E27FC236}">
                <a16:creationId xmlns:a16="http://schemas.microsoft.com/office/drawing/2014/main" id="{7A1F7C2F-ECC1-4C26-B741-5ED67DF90229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5" name="9">
            <a:extLst>
              <a:ext uri="{FF2B5EF4-FFF2-40B4-BE49-F238E27FC236}">
                <a16:creationId xmlns:a16="http://schemas.microsoft.com/office/drawing/2014/main" id="{F3A9AFCC-FDDD-4B8C-A1D7-82FC3B6DD2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6" name="10">
            <a:extLst>
              <a:ext uri="{FF2B5EF4-FFF2-40B4-BE49-F238E27FC236}">
                <a16:creationId xmlns:a16="http://schemas.microsoft.com/office/drawing/2014/main" id="{1A7141F6-E511-4A16-A53B-2CF542FA3E4B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87" name="Circle">
            <a:extLst>
              <a:ext uri="{FF2B5EF4-FFF2-40B4-BE49-F238E27FC236}">
                <a16:creationId xmlns:a16="http://schemas.microsoft.com/office/drawing/2014/main" id="{999EB5A2-F2E8-4AA9-AC29-1FF9C4E7F435}"/>
              </a:ext>
            </a:extLst>
          </p:cNvPr>
          <p:cNvGrpSpPr/>
          <p:nvPr/>
        </p:nvGrpSpPr>
        <p:grpSpPr>
          <a:xfrm>
            <a:off x="309578" y="3896744"/>
            <a:ext cx="513642" cy="511445"/>
            <a:chOff x="0" y="0"/>
            <a:chExt cx="513641" cy="511443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2C418BA9-01B6-48E7-8B24-C557D4E647E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9" name="Circle Oval" descr="Circle Oval">
              <a:extLst>
                <a:ext uri="{FF2B5EF4-FFF2-40B4-BE49-F238E27FC236}">
                  <a16:creationId xmlns:a16="http://schemas.microsoft.com/office/drawing/2014/main" id="{763236DA-BC81-43E6-8088-2F14250F2F2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90" name="TextBox 18">
            <a:extLst>
              <a:ext uri="{FF2B5EF4-FFF2-40B4-BE49-F238E27FC236}">
                <a16:creationId xmlns:a16="http://schemas.microsoft.com/office/drawing/2014/main" id="{20D5A998-6685-458E-813C-01ACA54D2745}"/>
              </a:ext>
            </a:extLst>
          </p:cNvPr>
          <p:cNvSpPr txBox="1"/>
          <p:nvPr/>
        </p:nvSpPr>
        <p:spPr>
          <a:xfrm>
            <a:off x="137521" y="150441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ALICE collaboration, arXiv:2509.06428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id="{C3C65660-DBC7-437D-91B4-4336DA6B928A}"/>
              </a:ext>
            </a:extLst>
          </p:cNvPr>
          <p:cNvSpPr txBox="1"/>
          <p:nvPr/>
        </p:nvSpPr>
        <p:spPr>
          <a:xfrm>
            <a:off x="9970002" y="9082838"/>
            <a:ext cx="282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Duguet et al., PRL (2025)</a:t>
            </a:r>
            <a:endParaRPr lang="it-IT" sz="1800" dirty="0">
              <a:solidFill>
                <a:srgbClr val="0033CC"/>
              </a:solidFill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8DA3F9AA-41C2-4C93-A332-9010E9B46335}"/>
              </a:ext>
            </a:extLst>
          </p:cNvPr>
          <p:cNvSpPr txBox="1"/>
          <p:nvPr/>
        </p:nvSpPr>
        <p:spPr>
          <a:xfrm>
            <a:off x="4240878" y="150441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ATLAS collaboration, arXiv:2509.05171</a:t>
            </a:r>
            <a:endParaRPr lang="en-US" sz="1800" dirty="0">
              <a:solidFill>
                <a:srgbClr val="0033CC"/>
              </a:solidFill>
            </a:endParaRPr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id="{AB2FC762-7D15-45AA-99D9-A6B15CDBBA26}"/>
              </a:ext>
            </a:extLst>
          </p:cNvPr>
          <p:cNvSpPr txBox="1"/>
          <p:nvPr/>
        </p:nvSpPr>
        <p:spPr>
          <a:xfrm>
            <a:off x="8344235" y="1504413"/>
            <a:ext cx="4358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800" dirty="0">
                <a:solidFill>
                  <a:srgbClr val="0033CC"/>
                </a:solidFill>
              </a:rPr>
              <a:t>CMS collaboration, arXiv:2510.02580</a:t>
            </a:r>
            <a:endParaRPr lang="en-US" sz="1800" dirty="0">
              <a:solidFill>
                <a:srgbClr val="0033C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C7336D-0475-4343-BDDF-0793E494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47" y="1934579"/>
            <a:ext cx="6585659" cy="31863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B38C2A-A071-4059-BFF3-3B0F5C72C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71" y="5199429"/>
            <a:ext cx="6574635" cy="3055163"/>
          </a:xfrm>
          <a:prstGeom prst="rect">
            <a:avLst/>
          </a:prstGeom>
        </p:spPr>
      </p:pic>
      <p:sp>
        <p:nvSpPr>
          <p:cNvPr id="43" name="Rectangle: Rounded Corners 7">
            <a:extLst>
              <a:ext uri="{FF2B5EF4-FFF2-40B4-BE49-F238E27FC236}">
                <a16:creationId xmlns:a16="http://schemas.microsoft.com/office/drawing/2014/main" id="{61AE5841-FC82-4F6B-8A69-6A63D0E17232}"/>
              </a:ext>
            </a:extLst>
          </p:cNvPr>
          <p:cNvSpPr/>
          <p:nvPr/>
        </p:nvSpPr>
        <p:spPr>
          <a:xfrm>
            <a:off x="7553755" y="2789294"/>
            <a:ext cx="5084924" cy="1450867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96DAA987-02B9-406B-B196-CE235F9D7982}"/>
              </a:ext>
            </a:extLst>
          </p:cNvPr>
          <p:cNvSpPr txBox="1"/>
          <p:nvPr/>
        </p:nvSpPr>
        <p:spPr>
          <a:xfrm>
            <a:off x="7585608" y="2817989"/>
            <a:ext cx="52750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v</a:t>
            </a:r>
            <a:r>
              <a:rPr lang="en-US" sz="2000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rises and decrease towards centrality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→Hydrodynamic response to initial geometry 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→Consistent with droplet of QGP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PGCM and NEFT v</a:t>
            </a:r>
            <a:r>
              <a:rPr lang="en-US" sz="2000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&amp;v</a:t>
            </a:r>
            <a:r>
              <a:rPr lang="en-US" sz="2000" b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consistent with data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675E7F73-4B6C-41BE-9951-D56B80F4E5E0}"/>
              </a:ext>
            </a:extLst>
          </p:cNvPr>
          <p:cNvSpPr/>
          <p:nvPr/>
        </p:nvSpPr>
        <p:spPr>
          <a:xfrm>
            <a:off x="7650307" y="5758354"/>
            <a:ext cx="5275020" cy="1327046"/>
          </a:xfrm>
          <a:prstGeom prst="roundRect">
            <a:avLst>
              <a:gd name="adj" fmla="val 11996"/>
            </a:avLst>
          </a:prstGeom>
          <a:solidFill>
            <a:srgbClr val="E4F3E3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D74A399F-C840-49BA-8FEC-3943474FFB5B}"/>
              </a:ext>
            </a:extLst>
          </p:cNvPr>
          <p:cNvSpPr txBox="1"/>
          <p:nvPr/>
        </p:nvSpPr>
        <p:spPr>
          <a:xfrm>
            <a:off x="7650306" y="5758354"/>
            <a:ext cx="5332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 err="1"/>
              <a:t>NeNe</a:t>
            </a:r>
            <a:r>
              <a:rPr lang="en-US" sz="2000" b="1" dirty="0"/>
              <a:t>/OO takes out systematic hydro error</a:t>
            </a:r>
            <a:endParaRPr lang="en-US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dirty="0"/>
              <a:t>Strong rise of v</a:t>
            </a:r>
            <a:r>
              <a:rPr lang="en-US" sz="2000" baseline="-25000" dirty="0"/>
              <a:t>2</a:t>
            </a:r>
            <a:r>
              <a:rPr lang="en-US" sz="2000" dirty="0"/>
              <a:t> towards ultra centrality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→Probe of strong quad. correl. in 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Ne 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→PGCM prediction in outstanding agreement!</a:t>
            </a: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C14BCBC4-BF04-4A45-BDC0-79A6D195CA26}"/>
              </a:ext>
            </a:extLst>
          </p:cNvPr>
          <p:cNvSpPr txBox="1"/>
          <p:nvPr/>
        </p:nvSpPr>
        <p:spPr>
          <a:xfrm>
            <a:off x="799278" y="8451747"/>
            <a:ext cx="10569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Room for improvement </a:t>
            </a:r>
            <a:r>
              <a:rPr lang="en-US" sz="2000" dirty="0"/>
              <a:t>   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dirty="0"/>
              <a:t>PGCM and NLEFT predictions for </a:t>
            </a:r>
            <a:r>
              <a:rPr lang="en-US" sz="2000" baseline="30000" dirty="0"/>
              <a:t>22</a:t>
            </a:r>
            <a:r>
              <a:rPr lang="en-US" sz="2000" dirty="0"/>
              <a:t>Ne needed (10% of natural Neon beam used at LHC)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→Sample 2-body PGCM density matrix and evaluate 2-body correlation v</a:t>
            </a:r>
            <a:r>
              <a:rPr lang="en-US" sz="2000" baseline="-25000" dirty="0">
                <a:cs typeface="Times New Roman" panose="02020603050405020304" pitchFamily="18" charset="0"/>
              </a:rPr>
              <a:t>2</a:t>
            </a:r>
            <a:r>
              <a:rPr lang="en-US" sz="2000" dirty="0">
                <a:cs typeface="Times New Roman" panose="02020603050405020304" pitchFamily="18" charset="0"/>
              </a:rPr>
              <a:t> operator </a:t>
            </a:r>
            <a:endParaRPr lang="en-US" sz="2000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BCB3BF0-58D8-463D-91E0-3FDB7ED847EE}"/>
              </a:ext>
            </a:extLst>
          </p:cNvPr>
          <p:cNvSpPr/>
          <p:nvPr/>
        </p:nvSpPr>
        <p:spPr>
          <a:xfrm>
            <a:off x="3886201" y="6616592"/>
            <a:ext cx="579479" cy="1011988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[Giacalone et al., PRL 2025]">
            <a:extLst>
              <a:ext uri="{FF2B5EF4-FFF2-40B4-BE49-F238E27FC236}">
                <a16:creationId xmlns:a16="http://schemas.microsoft.com/office/drawing/2014/main" id="{FFB2C5BC-99B5-4EB9-92CA-F84F5F04A585}"/>
              </a:ext>
            </a:extLst>
          </p:cNvPr>
          <p:cNvSpPr txBox="1"/>
          <p:nvPr/>
        </p:nvSpPr>
        <p:spPr>
          <a:xfrm>
            <a:off x="1721637" y="3760270"/>
            <a:ext cx="71676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chemeClr val="tx1"/>
                </a:solidFill>
              </a:rPr>
              <a:t>OO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3" name="[Giacalone et al., PRL 2025]">
            <a:extLst>
              <a:ext uri="{FF2B5EF4-FFF2-40B4-BE49-F238E27FC236}">
                <a16:creationId xmlns:a16="http://schemas.microsoft.com/office/drawing/2014/main" id="{9BA73968-1110-4399-BD22-8B96C71FA373}"/>
              </a:ext>
            </a:extLst>
          </p:cNvPr>
          <p:cNvSpPr txBox="1"/>
          <p:nvPr/>
        </p:nvSpPr>
        <p:spPr>
          <a:xfrm>
            <a:off x="4602922" y="3748758"/>
            <a:ext cx="94443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chemeClr val="tx1"/>
                </a:solidFill>
              </a:rPr>
              <a:t>NeNe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5" name="[Giacalone et al., PRL 2025]">
            <a:extLst>
              <a:ext uri="{FF2B5EF4-FFF2-40B4-BE49-F238E27FC236}">
                <a16:creationId xmlns:a16="http://schemas.microsoft.com/office/drawing/2014/main" id="{B4C4EDE9-BCE1-472D-AB5A-D5A51E197897}"/>
              </a:ext>
            </a:extLst>
          </p:cNvPr>
          <p:cNvSpPr txBox="1"/>
          <p:nvPr/>
        </p:nvSpPr>
        <p:spPr>
          <a:xfrm>
            <a:off x="1721637" y="6206223"/>
            <a:ext cx="159947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 err="1">
                <a:solidFill>
                  <a:schemeClr val="tx1"/>
                </a:solidFill>
              </a:rPr>
              <a:t>NeNe</a:t>
            </a:r>
            <a:r>
              <a:rPr lang="fr-FR" sz="2000" b="1" dirty="0">
                <a:solidFill>
                  <a:schemeClr val="tx1"/>
                </a:solidFill>
              </a:rPr>
              <a:t>/OO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2073BFE-DAF9-4FDE-89D0-7AC590EE7F7D}"/>
              </a:ext>
            </a:extLst>
          </p:cNvPr>
          <p:cNvSpPr/>
          <p:nvPr/>
        </p:nvSpPr>
        <p:spPr>
          <a:xfrm>
            <a:off x="6862433" y="7187113"/>
            <a:ext cx="621773" cy="568314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[Giacalone et al., PRL 2025]">
            <a:extLst>
              <a:ext uri="{FF2B5EF4-FFF2-40B4-BE49-F238E27FC236}">
                <a16:creationId xmlns:a16="http://schemas.microsoft.com/office/drawing/2014/main" id="{8A696A0B-7ABE-427E-921F-1D8DE8D6B675}"/>
              </a:ext>
            </a:extLst>
          </p:cNvPr>
          <p:cNvSpPr txBox="1"/>
          <p:nvPr/>
        </p:nvSpPr>
        <p:spPr>
          <a:xfrm>
            <a:off x="3115842" y="6581133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1" name="[Giacalone et al., PRL 2025]">
            <a:extLst>
              <a:ext uri="{FF2B5EF4-FFF2-40B4-BE49-F238E27FC236}">
                <a16:creationId xmlns:a16="http://schemas.microsoft.com/office/drawing/2014/main" id="{6979905A-A22B-481E-9A2C-AA4F888199E5}"/>
              </a:ext>
            </a:extLst>
          </p:cNvPr>
          <p:cNvSpPr txBox="1"/>
          <p:nvPr/>
        </p:nvSpPr>
        <p:spPr>
          <a:xfrm>
            <a:off x="6657167" y="6327772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2" name="[Giacalone et al., PRL 2025]">
            <a:extLst>
              <a:ext uri="{FF2B5EF4-FFF2-40B4-BE49-F238E27FC236}">
                <a16:creationId xmlns:a16="http://schemas.microsoft.com/office/drawing/2014/main" id="{E78D037B-70DA-4E32-9F6C-F51258403005}"/>
              </a:ext>
            </a:extLst>
          </p:cNvPr>
          <p:cNvSpPr txBox="1"/>
          <p:nvPr/>
        </p:nvSpPr>
        <p:spPr>
          <a:xfrm>
            <a:off x="2728646" y="3240092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9" name="[Giacalone et al., PRL 2025]">
            <a:extLst>
              <a:ext uri="{FF2B5EF4-FFF2-40B4-BE49-F238E27FC236}">
                <a16:creationId xmlns:a16="http://schemas.microsoft.com/office/drawing/2014/main" id="{0FEEF8B9-1E13-49BA-9717-0033DF01EF81}"/>
              </a:ext>
            </a:extLst>
          </p:cNvPr>
          <p:cNvSpPr txBox="1"/>
          <p:nvPr/>
        </p:nvSpPr>
        <p:spPr>
          <a:xfrm>
            <a:off x="6009666" y="3235361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0" name="[Giacalone et al., PRL 2025]">
            <a:extLst>
              <a:ext uri="{FF2B5EF4-FFF2-40B4-BE49-F238E27FC236}">
                <a16:creationId xmlns:a16="http://schemas.microsoft.com/office/drawing/2014/main" id="{37C5DF1E-DCF6-46F4-B635-572E9AB6148A}"/>
              </a:ext>
            </a:extLst>
          </p:cNvPr>
          <p:cNvSpPr txBox="1"/>
          <p:nvPr/>
        </p:nvSpPr>
        <p:spPr>
          <a:xfrm>
            <a:off x="3526373" y="4201416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1" name="[Giacalone et al., PRL 2025]">
            <a:extLst>
              <a:ext uri="{FF2B5EF4-FFF2-40B4-BE49-F238E27FC236}">
                <a16:creationId xmlns:a16="http://schemas.microsoft.com/office/drawing/2014/main" id="{D425C6DD-12E6-40D1-B8D7-A726B8D2DE1D}"/>
              </a:ext>
            </a:extLst>
          </p:cNvPr>
          <p:cNvSpPr txBox="1"/>
          <p:nvPr/>
        </p:nvSpPr>
        <p:spPr>
          <a:xfrm>
            <a:off x="6600317" y="4170639"/>
            <a:ext cx="41053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1" dirty="0">
                <a:solidFill>
                  <a:srgbClr val="C00000"/>
                </a:solidFill>
              </a:rPr>
              <a:t>v</a:t>
            </a:r>
            <a:r>
              <a:rPr lang="fr-FR" sz="2000" b="1" baseline="-2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C8B4EFDA-FC9D-4DE0-A660-D9066AD9F7DE}"/>
              </a:ext>
            </a:extLst>
          </p:cNvPr>
          <p:cNvSpPr/>
          <p:nvPr/>
        </p:nvSpPr>
        <p:spPr>
          <a:xfrm>
            <a:off x="2841342" y="2197687"/>
            <a:ext cx="1414776" cy="46672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A5750FCB-137A-41CD-90C1-DC965F2DABD9}"/>
              </a:ext>
            </a:extLst>
          </p:cNvPr>
          <p:cNvSpPr/>
          <p:nvPr/>
        </p:nvSpPr>
        <p:spPr>
          <a:xfrm>
            <a:off x="2846449" y="5473163"/>
            <a:ext cx="1414776" cy="46672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6677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4" grpId="0"/>
      <p:bldP spid="43" grpId="0" animBg="1"/>
      <p:bldP spid="44" grpId="0"/>
      <p:bldP spid="45" grpId="0" animBg="1"/>
      <p:bldP spid="46" grpId="0"/>
      <p:bldP spid="48" grpId="0"/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4B84539A-38C9-4873-AAF8-2FDF4451977C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20007573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705691" cy="56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cxnSp>
        <p:nvCxnSpPr>
          <p:cNvPr id="5" name="Connecteur droit 4"/>
          <p:cNvCxnSpPr>
            <a:cxnSpLocks/>
          </p:cNvCxnSpPr>
          <p:nvPr/>
        </p:nvCxnSpPr>
        <p:spPr>
          <a:xfrm>
            <a:off x="547529" y="4802450"/>
            <a:ext cx="33423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à coins arrondis 75">
            <a:extLst>
              <a:ext uri="{FF2B5EF4-FFF2-40B4-BE49-F238E27FC236}">
                <a16:creationId xmlns:a16="http://schemas.microsoft.com/office/drawing/2014/main" id="{AC3E37CA-4F99-43BE-A548-BACB902381CF}"/>
              </a:ext>
            </a:extLst>
          </p:cNvPr>
          <p:cNvSpPr/>
          <p:nvPr/>
        </p:nvSpPr>
        <p:spPr>
          <a:xfrm>
            <a:off x="379062" y="4110701"/>
            <a:ext cx="2077960" cy="37231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2" name="Rectangle à coins arrondis 75">
            <a:extLst>
              <a:ext uri="{FF2B5EF4-FFF2-40B4-BE49-F238E27FC236}">
                <a16:creationId xmlns:a16="http://schemas.microsoft.com/office/drawing/2014/main" id="{FA11CDC8-D0C7-45DC-ADC8-9C55AED7FBD9}"/>
              </a:ext>
            </a:extLst>
          </p:cNvPr>
          <p:cNvSpPr/>
          <p:nvPr/>
        </p:nvSpPr>
        <p:spPr>
          <a:xfrm>
            <a:off x="469900" y="7216279"/>
            <a:ext cx="981238" cy="36194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945773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0E65C0BE-8F8E-427C-8864-6079E59D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8" y="1932474"/>
            <a:ext cx="12907096" cy="6083057"/>
          </a:xfrm>
          <a:prstGeom prst="rect">
            <a:avLst/>
          </a:prstGeom>
        </p:spPr>
      </p:pic>
      <p:sp>
        <p:nvSpPr>
          <p:cNvPr id="63" name="Line">
            <a:extLst>
              <a:ext uri="{FF2B5EF4-FFF2-40B4-BE49-F238E27FC236}">
                <a16:creationId xmlns:a16="http://schemas.microsoft.com/office/drawing/2014/main" id="{BDF07A23-2FA5-47C8-8F91-466D388DCDB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B4A2193-098A-47E0-84DE-B18523D8896D}"/>
              </a:ext>
            </a:extLst>
          </p:cNvPr>
          <p:cNvGrpSpPr/>
          <p:nvPr/>
        </p:nvGrpSpPr>
        <p:grpSpPr>
          <a:xfrm>
            <a:off x="5048381" y="1946940"/>
            <a:ext cx="2703294" cy="1632624"/>
            <a:chOff x="3441766" y="2156619"/>
            <a:chExt cx="2965912" cy="1916620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74C39CC-615B-4664-AB9F-0FB7929C1FC5}"/>
                </a:ext>
              </a:extLst>
            </p:cNvPr>
            <p:cNvGrpSpPr/>
            <p:nvPr/>
          </p:nvGrpSpPr>
          <p:grpSpPr>
            <a:xfrm>
              <a:off x="3983927" y="2631168"/>
              <a:ext cx="2423751" cy="1159684"/>
              <a:chOff x="2887389" y="10266951"/>
              <a:chExt cx="9455321" cy="3505635"/>
            </a:xfrm>
          </p:grpSpPr>
          <p:pic>
            <p:nvPicPr>
              <p:cNvPr id="20" name="Image" descr="Image">
                <a:extLst>
                  <a:ext uri="{FF2B5EF4-FFF2-40B4-BE49-F238E27FC236}">
                    <a16:creationId xmlns:a16="http://schemas.microsoft.com/office/drawing/2014/main" id="{EC9D5FBF-8E4B-4CFA-82B5-990E68147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80466"/>
              <a:stretch>
                <a:fillRect/>
              </a:stretch>
            </p:blipFill>
            <p:spPr>
              <a:xfrm>
                <a:off x="2887389" y="10266951"/>
                <a:ext cx="9455321" cy="35056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1" name="Group">
                <a:extLst>
                  <a:ext uri="{FF2B5EF4-FFF2-40B4-BE49-F238E27FC236}">
                    <a16:creationId xmlns:a16="http://schemas.microsoft.com/office/drawing/2014/main" id="{D12E2778-D890-4833-AF74-99A5BEAF38DD}"/>
                  </a:ext>
                </a:extLst>
              </p:cNvPr>
              <p:cNvGrpSpPr/>
              <p:nvPr/>
            </p:nvGrpSpPr>
            <p:grpSpPr>
              <a:xfrm>
                <a:off x="7095235" y="11536620"/>
                <a:ext cx="2080324" cy="253267"/>
                <a:chOff x="0" y="0"/>
                <a:chExt cx="2080323" cy="253266"/>
              </a:xfrm>
            </p:grpSpPr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7BB5B8B9-0CB3-4C70-AAAB-BB6D145C02F1}"/>
                    </a:ext>
                  </a:extLst>
                </p:cNvPr>
                <p:cNvSpPr/>
                <p:nvPr/>
              </p:nvSpPr>
              <p:spPr>
                <a:xfrm>
                  <a:off x="951112" y="129568"/>
                  <a:ext cx="1129212" cy="1"/>
                </a:xfrm>
                <a:prstGeom prst="line">
                  <a:avLst/>
                </a:prstGeom>
                <a:noFill/>
                <a:ln w="889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6360BAC0-937C-49DA-B9B7-E7725A89E84B}"/>
                    </a:ext>
                  </a:extLst>
                </p:cNvPr>
                <p:cNvSpPr/>
                <p:nvPr/>
              </p:nvSpPr>
              <p:spPr>
                <a:xfrm>
                  <a:off x="0" y="129568"/>
                  <a:ext cx="959169" cy="1"/>
                </a:xfrm>
                <a:prstGeom prst="line">
                  <a:avLst/>
                </a:prstGeom>
                <a:noFill/>
                <a:ln w="889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" name="Square">
                  <a:extLst>
                    <a:ext uri="{FF2B5EF4-FFF2-40B4-BE49-F238E27FC236}">
                      <a16:creationId xmlns:a16="http://schemas.microsoft.com/office/drawing/2014/main" id="{11F96826-D729-4F57-92EB-FB37BC96B05A}"/>
                    </a:ext>
                  </a:extLst>
                </p:cNvPr>
                <p:cNvSpPr/>
                <p:nvPr/>
              </p:nvSpPr>
              <p:spPr>
                <a:xfrm>
                  <a:off x="874063" y="9944"/>
                  <a:ext cx="230562" cy="232783"/>
                </a:xfrm>
                <a:prstGeom prst="rect">
                  <a:avLst/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137D6EA5-5BD0-4249-B20B-63A12D3F189F}"/>
                    </a:ext>
                  </a:extLst>
                </p:cNvPr>
                <p:cNvSpPr/>
                <p:nvPr/>
              </p:nvSpPr>
              <p:spPr>
                <a:xfrm flipV="1">
                  <a:off x="2064348" y="-1"/>
                  <a:ext cx="1" cy="247397"/>
                </a:xfrm>
                <a:prstGeom prst="line">
                  <a:avLst/>
                </a:prstGeom>
                <a:noFill/>
                <a:ln w="508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00D65A76-559C-4E94-B3EC-234B1A30AB94}"/>
                    </a:ext>
                  </a:extLst>
                </p:cNvPr>
                <p:cNvSpPr/>
                <p:nvPr/>
              </p:nvSpPr>
              <p:spPr>
                <a:xfrm flipV="1">
                  <a:off x="20709" y="5871"/>
                  <a:ext cx="1" cy="247396"/>
                </a:xfrm>
                <a:prstGeom prst="line">
                  <a:avLst/>
                </a:prstGeom>
                <a:noFill/>
                <a:ln w="50800" cap="flat">
                  <a:solidFill>
                    <a:srgbClr val="F2B13D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</p:grpSp>
        </p:grpSp>
        <p:sp>
          <p:nvSpPr>
            <p:cNvPr id="27" name="global mass predictions of ~700 nuclei…">
              <a:extLst>
                <a:ext uri="{FF2B5EF4-FFF2-40B4-BE49-F238E27FC236}">
                  <a16:creationId xmlns:a16="http://schemas.microsoft.com/office/drawing/2014/main" id="{D31684EE-EBF1-4269-86FE-E35CEADF9400}"/>
                </a:ext>
              </a:extLst>
            </p:cNvPr>
            <p:cNvSpPr txBox="1"/>
            <p:nvPr/>
          </p:nvSpPr>
          <p:spPr>
            <a:xfrm>
              <a:off x="4420731" y="3725284"/>
              <a:ext cx="1943761" cy="34795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Hu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(202</a:t>
              </a:r>
              <a:r>
                <a:rPr lang="fr-FR" dirty="0">
                  <a:solidFill>
                    <a:srgbClr val="0033CC"/>
                  </a:solidFill>
                </a:rPr>
                <a:t>2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28" name="global mass predictions of ~700 nuclei…">
              <a:extLst>
                <a:ext uri="{FF2B5EF4-FFF2-40B4-BE49-F238E27FC236}">
                  <a16:creationId xmlns:a16="http://schemas.microsoft.com/office/drawing/2014/main" id="{F496A73E-AB38-4439-A92E-B7A80002F1FE}"/>
                </a:ext>
              </a:extLst>
            </p:cNvPr>
            <p:cNvSpPr txBox="1"/>
            <p:nvPr/>
          </p:nvSpPr>
          <p:spPr>
            <a:xfrm>
              <a:off x="3441766" y="2588875"/>
              <a:ext cx="1029128" cy="79508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Electroweak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Hadronic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Electromagnetic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 err="1">
                  <a:solidFill>
                    <a:srgbClr val="00B050"/>
                  </a:solidFill>
                </a:rPr>
                <a:t>Gravitational</a:t>
              </a:r>
              <a:r>
                <a:rPr lang="fr-FR" sz="900" dirty="0">
                  <a:solidFill>
                    <a:srgbClr val="00B050"/>
                  </a:solidFill>
                </a:rPr>
                <a:t> </a:t>
              </a:r>
              <a:r>
                <a:rPr lang="fr-FR" sz="900" dirty="0" err="1">
                  <a:solidFill>
                    <a:srgbClr val="00B050"/>
                  </a:solidFill>
                </a:rPr>
                <a:t>waves</a:t>
              </a:r>
              <a:endParaRPr lang="fr-FR" sz="900" dirty="0">
                <a:solidFill>
                  <a:srgbClr val="00B050"/>
                </a:solidFill>
              </a:endParaRPr>
            </a:p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sz="900" dirty="0">
                  <a:solidFill>
                    <a:srgbClr val="00B050"/>
                  </a:solidFill>
                </a:rPr>
                <a:t>Heavy ion collisions</a:t>
              </a:r>
              <a:endParaRPr sz="900" dirty="0">
                <a:solidFill>
                  <a:srgbClr val="00B050"/>
                </a:solidFill>
              </a:endParaRPr>
            </a:p>
          </p:txBody>
        </p:sp>
        <p:sp>
          <p:nvSpPr>
            <p:cNvPr id="30" name="global mass predictions of ~700 nuclei…">
              <a:extLst>
                <a:ext uri="{FF2B5EF4-FFF2-40B4-BE49-F238E27FC236}">
                  <a16:creationId xmlns:a16="http://schemas.microsoft.com/office/drawing/2014/main" id="{FF78A797-FC8B-4615-BE8A-2D434E23BDBC}"/>
                </a:ext>
              </a:extLst>
            </p:cNvPr>
            <p:cNvSpPr txBox="1"/>
            <p:nvPr/>
          </p:nvSpPr>
          <p:spPr>
            <a:xfrm>
              <a:off x="3982226" y="2156619"/>
              <a:ext cx="2367206" cy="409489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Skin </a:t>
              </a:r>
              <a:r>
                <a:rPr lang="fr-FR" sz="1600" b="1" dirty="0" err="1"/>
                <a:t>thickness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208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B0F2FA4-CB14-42F6-9C1C-0578DD7A82B8}"/>
              </a:ext>
            </a:extLst>
          </p:cNvPr>
          <p:cNvGrpSpPr/>
          <p:nvPr/>
        </p:nvGrpSpPr>
        <p:grpSpPr>
          <a:xfrm>
            <a:off x="6647105" y="3207178"/>
            <a:ext cx="2811985" cy="2038786"/>
            <a:chOff x="6414654" y="4513633"/>
            <a:chExt cx="2811985" cy="203878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C4ECD7A-9C10-45B0-8B78-9365D039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2272" y="4815829"/>
              <a:ext cx="1277262" cy="122331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30BA30-5837-496D-898C-09C5EE20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5134" y="4876800"/>
              <a:ext cx="1401953" cy="1342735"/>
            </a:xfrm>
            <a:prstGeom prst="rect">
              <a:avLst/>
            </a:prstGeom>
          </p:spPr>
        </p:pic>
        <p:sp>
          <p:nvSpPr>
            <p:cNvPr id="38" name="global mass predictions of ~700 nuclei…">
              <a:extLst>
                <a:ext uri="{FF2B5EF4-FFF2-40B4-BE49-F238E27FC236}">
                  <a16:creationId xmlns:a16="http://schemas.microsoft.com/office/drawing/2014/main" id="{FEE32C33-2837-4C2B-A64E-47812D3C1E51}"/>
                </a:ext>
              </a:extLst>
            </p:cNvPr>
            <p:cNvSpPr txBox="1"/>
            <p:nvPr/>
          </p:nvSpPr>
          <p:spPr>
            <a:xfrm>
              <a:off x="6698703" y="6203606"/>
              <a:ext cx="2527936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Tichai, Demol, Duguet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(</a:t>
              </a:r>
              <a:r>
                <a:rPr dirty="0">
                  <a:solidFill>
                    <a:srgbClr val="0033CC"/>
                  </a:solidFill>
                </a:rPr>
                <a:t>202</a:t>
              </a:r>
              <a:r>
                <a:rPr lang="fr-FR" dirty="0">
                  <a:solidFill>
                    <a:srgbClr val="0033CC"/>
                  </a:solidFill>
                </a:rPr>
                <a:t>4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39" name="global mass predictions of ~700 nuclei…">
              <a:extLst>
                <a:ext uri="{FF2B5EF4-FFF2-40B4-BE49-F238E27FC236}">
                  <a16:creationId xmlns:a16="http://schemas.microsoft.com/office/drawing/2014/main" id="{96EF9573-D4D5-4009-9221-854CBCEEBC84}"/>
                </a:ext>
              </a:extLst>
            </p:cNvPr>
            <p:cNvSpPr txBox="1"/>
            <p:nvPr/>
          </p:nvSpPr>
          <p:spPr>
            <a:xfrm>
              <a:off x="6414654" y="4513633"/>
              <a:ext cx="2091579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/>
                <a:t>E and </a:t>
              </a:r>
              <a:r>
                <a:rPr lang="fr-FR" sz="1600" b="1" dirty="0" err="1"/>
                <a:t>R</a:t>
              </a:r>
              <a:r>
                <a:rPr lang="fr-FR" sz="1600" b="1" baseline="-25000" dirty="0" err="1"/>
                <a:t>ch</a:t>
              </a:r>
              <a:r>
                <a:rPr lang="fr-FR" sz="1600" b="1" dirty="0"/>
                <a:t> in </a:t>
              </a:r>
              <a:r>
                <a:rPr lang="fr-FR" sz="1600" b="1" baseline="30000" dirty="0"/>
                <a:t>100-180</a:t>
              </a:r>
              <a:r>
                <a:rPr lang="fr-FR" sz="1600" b="1" dirty="0"/>
                <a:t>Sn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49B12AF-A343-4606-B1D2-DF853DB49535}"/>
              </a:ext>
            </a:extLst>
          </p:cNvPr>
          <p:cNvGrpSpPr/>
          <p:nvPr/>
        </p:nvGrpSpPr>
        <p:grpSpPr>
          <a:xfrm>
            <a:off x="8622481" y="1820378"/>
            <a:ext cx="1756891" cy="1793261"/>
            <a:chOff x="9448798" y="2735356"/>
            <a:chExt cx="1756891" cy="179326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837B20-DC10-4F95-A472-D54A2C838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0363" y="3062000"/>
              <a:ext cx="1598046" cy="1185375"/>
            </a:xfrm>
            <a:prstGeom prst="rect">
              <a:avLst/>
            </a:prstGeom>
          </p:spPr>
        </p:pic>
        <p:sp>
          <p:nvSpPr>
            <p:cNvPr id="57" name="global mass predictions of ~700 nuclei…">
              <a:extLst>
                <a:ext uri="{FF2B5EF4-FFF2-40B4-BE49-F238E27FC236}">
                  <a16:creationId xmlns:a16="http://schemas.microsoft.com/office/drawing/2014/main" id="{15340856-4523-4158-9145-10D250760FE5}"/>
                </a:ext>
              </a:extLst>
            </p:cNvPr>
            <p:cNvSpPr txBox="1"/>
            <p:nvPr/>
          </p:nvSpPr>
          <p:spPr>
            <a:xfrm>
              <a:off x="9448798" y="4179804"/>
              <a:ext cx="1756891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 err="1">
                  <a:solidFill>
                    <a:srgbClr val="0033CC"/>
                  </a:solidFill>
                </a:rPr>
                <a:t>Bonaiti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b="1" i="1" dirty="0">
                  <a:solidFill>
                    <a:srgbClr val="0033CC"/>
                  </a:solidFill>
                  <a:latin typeface="+mn-lt"/>
                  <a:ea typeface="+mn-ea"/>
                  <a:cs typeface="+mn-cs"/>
                  <a:sym typeface="Gill Sans"/>
                </a:rPr>
                <a:t>et al.</a:t>
              </a:r>
              <a:r>
                <a:rPr lang="fr-FR" dirty="0">
                  <a:solidFill>
                    <a:srgbClr val="0033CC"/>
                  </a:solidFill>
                  <a:latin typeface="Gill Sans SemiBold"/>
                  <a:sym typeface="Gill Sans SemiBold"/>
                </a:rPr>
                <a:t> </a:t>
              </a:r>
              <a:r>
                <a:rPr dirty="0">
                  <a:solidFill>
                    <a:srgbClr val="0033CC"/>
                  </a:solidFill>
                </a:rPr>
                <a:t>(</a:t>
              </a:r>
              <a:r>
                <a:rPr lang="fr-FR" dirty="0">
                  <a:solidFill>
                    <a:srgbClr val="0033CC"/>
                  </a:solidFill>
                </a:rPr>
                <a:t>2025</a:t>
              </a:r>
              <a:r>
                <a:rPr dirty="0">
                  <a:solidFill>
                    <a:srgbClr val="0033CC"/>
                  </a:solidFill>
                </a:rPr>
                <a:t>)</a:t>
              </a:r>
            </a:p>
          </p:txBody>
        </p:sp>
        <p:sp>
          <p:nvSpPr>
            <p:cNvPr id="58" name="global mass predictions of ~700 nuclei…">
              <a:extLst>
                <a:ext uri="{FF2B5EF4-FFF2-40B4-BE49-F238E27FC236}">
                  <a16:creationId xmlns:a16="http://schemas.microsoft.com/office/drawing/2014/main" id="{07DEF96A-8187-47B4-B628-A04A0A04E69E}"/>
                </a:ext>
              </a:extLst>
            </p:cNvPr>
            <p:cNvSpPr txBox="1"/>
            <p:nvPr/>
          </p:nvSpPr>
          <p:spPr>
            <a:xfrm>
              <a:off x="9459883" y="2735356"/>
              <a:ext cx="1677468" cy="348813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 sz="1800"/>
              </a:pPr>
              <a:r>
                <a:rPr lang="fr-FR" sz="1600" b="1" dirty="0" err="1"/>
                <a:t>Magicity</a:t>
              </a:r>
              <a:r>
                <a:rPr lang="fr-FR" sz="1600" b="1" dirty="0"/>
                <a:t> of </a:t>
              </a:r>
              <a:r>
                <a:rPr lang="fr-FR" sz="1600" b="1" baseline="30000" dirty="0"/>
                <a:t>266</a:t>
              </a:r>
              <a:r>
                <a:rPr lang="fr-FR" sz="1600" b="1" dirty="0"/>
                <a:t>Pb</a:t>
              </a:r>
              <a:endParaRPr sz="1600" dirty="0">
                <a:solidFill>
                  <a:srgbClr val="0033CC"/>
                </a:solidFill>
              </a:endParaRPr>
            </a:p>
          </p:txBody>
        </p: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CA3D48E8-D40B-4234-99E3-6425AEDF6E7E}"/>
              </a:ext>
            </a:extLst>
          </p:cNvPr>
          <p:cNvSpPr txBox="1"/>
          <p:nvPr/>
        </p:nvSpPr>
        <p:spPr>
          <a:xfrm>
            <a:off x="1408633" y="1526949"/>
            <a:ext cx="394338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chemeClr val="tx1"/>
                </a:solidFill>
              </a:rPr>
              <a:t>Heaviest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doubly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closed-shell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nuclei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91" name="TextBox 16">
            <a:extLst>
              <a:ext uri="{FF2B5EF4-FFF2-40B4-BE49-F238E27FC236}">
                <a16:creationId xmlns:a16="http://schemas.microsoft.com/office/drawing/2014/main" id="{4425C47A-48EF-4B23-83D3-046E47885F6D}"/>
              </a:ext>
            </a:extLst>
          </p:cNvPr>
          <p:cNvSpPr txBox="1"/>
          <p:nvPr/>
        </p:nvSpPr>
        <p:spPr>
          <a:xfrm>
            <a:off x="1388956" y="1982269"/>
            <a:ext cx="156689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Spherical CC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97" name="global mass predictions of ~700 nuclei…">
            <a:extLst>
              <a:ext uri="{FF2B5EF4-FFF2-40B4-BE49-F238E27FC236}">
                <a16:creationId xmlns:a16="http://schemas.microsoft.com/office/drawing/2014/main" id="{70FA52BC-C043-4D03-985C-4681DF36AF1E}"/>
              </a:ext>
            </a:extLst>
          </p:cNvPr>
          <p:cNvSpPr txBox="1"/>
          <p:nvPr/>
        </p:nvSpPr>
        <p:spPr>
          <a:xfrm>
            <a:off x="6941167" y="5200244"/>
            <a:ext cx="1716817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Demol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03" name="TextBox 16">
            <a:extLst>
              <a:ext uri="{FF2B5EF4-FFF2-40B4-BE49-F238E27FC236}">
                <a16:creationId xmlns:a16="http://schemas.microsoft.com/office/drawing/2014/main" id="{FF6503EB-13DD-457F-A9FC-4A3A56D95856}"/>
              </a:ext>
            </a:extLst>
          </p:cNvPr>
          <p:cNvSpPr txBox="1"/>
          <p:nvPr/>
        </p:nvSpPr>
        <p:spPr>
          <a:xfrm>
            <a:off x="865127" y="3667571"/>
            <a:ext cx="3577469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Spherical </a:t>
            </a:r>
            <a:r>
              <a:rPr lang="en-US" sz="19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Bogoliubov</a:t>
            </a:r>
            <a:r>
              <a:rPr 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 CC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104" name="global mass predictions of ~700 nuclei…">
            <a:extLst>
              <a:ext uri="{FF2B5EF4-FFF2-40B4-BE49-F238E27FC236}">
                <a16:creationId xmlns:a16="http://schemas.microsoft.com/office/drawing/2014/main" id="{6797A2F1-965D-4FFB-A225-479DD18BEF4B}"/>
              </a:ext>
            </a:extLst>
          </p:cNvPr>
          <p:cNvSpPr txBox="1"/>
          <p:nvPr/>
        </p:nvSpPr>
        <p:spPr>
          <a:xfrm>
            <a:off x="743296" y="4057254"/>
            <a:ext cx="275876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Signoracci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06" name="global mass predictions of ~700 nuclei…">
            <a:extLst>
              <a:ext uri="{FF2B5EF4-FFF2-40B4-BE49-F238E27FC236}">
                <a16:creationId xmlns:a16="http://schemas.microsoft.com/office/drawing/2014/main" id="{7D8076FE-F765-470B-A26B-D6C3E62B168D}"/>
              </a:ext>
            </a:extLst>
          </p:cNvPr>
          <p:cNvSpPr txBox="1"/>
          <p:nvPr/>
        </p:nvSpPr>
        <p:spPr>
          <a:xfrm>
            <a:off x="1430070" y="2330176"/>
            <a:ext cx="210794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it-IT" dirty="0">
                <a:solidFill>
                  <a:srgbClr val="0033CC"/>
                </a:solidFill>
              </a:rPr>
              <a:t>Hagen </a:t>
            </a:r>
            <a:r>
              <a:rPr lang="it-IT" i="1" dirty="0">
                <a:solidFill>
                  <a:srgbClr val="0033CC"/>
                </a:solidFill>
              </a:rPr>
              <a:t>et al</a:t>
            </a:r>
            <a:r>
              <a:rPr lang="it-IT" dirty="0">
                <a:solidFill>
                  <a:srgbClr val="0033CC"/>
                </a:solidFill>
              </a:rPr>
              <a:t>., RPP (2014)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0DA50A0-E6A1-43ED-88D8-668A376652E8}"/>
              </a:ext>
            </a:extLst>
          </p:cNvPr>
          <p:cNvSpPr txBox="1"/>
          <p:nvPr/>
        </p:nvSpPr>
        <p:spPr>
          <a:xfrm>
            <a:off x="858534" y="3239875"/>
            <a:ext cx="3835987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chemeClr val="tx1"/>
                </a:solidFill>
              </a:rPr>
              <a:t>Heaviest</a:t>
            </a:r>
            <a:r>
              <a:rPr lang="fr-FR" sz="2000" b="1" dirty="0">
                <a:solidFill>
                  <a:schemeClr val="tx1"/>
                </a:solidFill>
              </a:rPr>
              <a:t> (</a:t>
            </a:r>
            <a:r>
              <a:rPr lang="fr-FR" sz="2000" b="1" dirty="0" err="1">
                <a:solidFill>
                  <a:schemeClr val="tx1"/>
                </a:solidFill>
              </a:rPr>
              <a:t>singly</a:t>
            </a:r>
            <a:r>
              <a:rPr lang="fr-FR" sz="2000" b="1" dirty="0">
                <a:solidFill>
                  <a:schemeClr val="tx1"/>
                </a:solidFill>
              </a:rPr>
              <a:t>) open-</a:t>
            </a:r>
            <a:r>
              <a:rPr lang="fr-FR" sz="2000" b="1" dirty="0" err="1">
                <a:solidFill>
                  <a:schemeClr val="tx1"/>
                </a:solidFill>
              </a:rPr>
              <a:t>shell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nuclei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108" name="Rectangle à coins arrondis 29">
            <a:extLst>
              <a:ext uri="{FF2B5EF4-FFF2-40B4-BE49-F238E27FC236}">
                <a16:creationId xmlns:a16="http://schemas.microsoft.com/office/drawing/2014/main" id="{1E6348EC-5013-4974-A43F-84CCE1204C1A}"/>
              </a:ext>
            </a:extLst>
          </p:cNvPr>
          <p:cNvSpPr/>
          <p:nvPr/>
        </p:nvSpPr>
        <p:spPr>
          <a:xfrm>
            <a:off x="2354856" y="5230916"/>
            <a:ext cx="4353339" cy="1820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9" name="Rectangle à coins arrondis 29">
            <a:extLst>
              <a:ext uri="{FF2B5EF4-FFF2-40B4-BE49-F238E27FC236}">
                <a16:creationId xmlns:a16="http://schemas.microsoft.com/office/drawing/2014/main" id="{D3410C93-24F7-4D8C-B6B9-05FAFBBED13A}"/>
              </a:ext>
            </a:extLst>
          </p:cNvPr>
          <p:cNvSpPr/>
          <p:nvPr/>
        </p:nvSpPr>
        <p:spPr>
          <a:xfrm>
            <a:off x="6278880" y="3646876"/>
            <a:ext cx="337745" cy="1938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0" name="Rectangle à coins arrondis 29">
            <a:extLst>
              <a:ext uri="{FF2B5EF4-FFF2-40B4-BE49-F238E27FC236}">
                <a16:creationId xmlns:a16="http://schemas.microsoft.com/office/drawing/2014/main" id="{36EA10B5-45B9-44D5-B1DD-971468D9FBA6}"/>
              </a:ext>
            </a:extLst>
          </p:cNvPr>
          <p:cNvSpPr/>
          <p:nvPr/>
        </p:nvSpPr>
        <p:spPr>
          <a:xfrm>
            <a:off x="9098280" y="3662116"/>
            <a:ext cx="337745" cy="1938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Shape 1909">
            <a:extLst>
              <a:ext uri="{FF2B5EF4-FFF2-40B4-BE49-F238E27FC236}">
                <a16:creationId xmlns:a16="http://schemas.microsoft.com/office/drawing/2014/main" id="{64517F9B-1F6C-4A9C-96A8-AC794D849803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Heaviest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computed</a:t>
            </a:r>
            <a:r>
              <a:rPr lang="fr-FR" sz="3600" dirty="0">
                <a:solidFill>
                  <a:srgbClr val="0033CC"/>
                </a:solidFill>
              </a:rPr>
              <a:t> ab initio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13" name="Shape 111">
            <a:extLst>
              <a:ext uri="{FF2B5EF4-FFF2-40B4-BE49-F238E27FC236}">
                <a16:creationId xmlns:a16="http://schemas.microsoft.com/office/drawing/2014/main" id="{3B1B8929-4ED3-49E7-91BC-B73315FE9B10}"/>
              </a:ext>
            </a:extLst>
          </p:cNvPr>
          <p:cNvSpPr/>
          <p:nvPr/>
        </p:nvSpPr>
        <p:spPr>
          <a:xfrm>
            <a:off x="156841" y="8721345"/>
            <a:ext cx="545015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solidFill>
                  <a:schemeClr val="tx1"/>
                </a:solidFill>
              </a:rPr>
              <a:t>⦿ 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fr-FR" sz="2000" dirty="0" err="1">
                <a:solidFill>
                  <a:schemeClr val="tx1"/>
                </a:solidFill>
              </a:rPr>
              <a:t>EFT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based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Hamiltonian</a:t>
            </a:r>
            <a:r>
              <a:rPr lang="fr-FR" sz="2000" dirty="0">
                <a:solidFill>
                  <a:schemeClr val="tx1"/>
                </a:solidFill>
              </a:rPr>
              <a:t> EM (1.8/2.0)</a:t>
            </a:r>
          </a:p>
          <a:p>
            <a:pPr lvl="0">
              <a:defRPr sz="1800"/>
            </a:pPr>
            <a:r>
              <a:rPr lang="fr-FR" sz="2000" dirty="0"/>
              <a:t>⦿ 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fr-FR" sz="2000" dirty="0" err="1">
                <a:solidFill>
                  <a:schemeClr val="tx1"/>
                </a:solidFill>
              </a:rPr>
              <a:t>EFT</a:t>
            </a:r>
            <a:r>
              <a:rPr lang="en-US" sz="2000" dirty="0"/>
              <a:t> based Hamiltonian EM (7.5)</a:t>
            </a:r>
          </a:p>
          <a:p>
            <a:pPr>
              <a:defRPr sz="1800"/>
            </a:pPr>
            <a:r>
              <a:rPr lang="fr-FR" sz="2000" dirty="0"/>
              <a:t>⦿ </a:t>
            </a:r>
            <a:r>
              <a:rPr lang="fr-FR" sz="2000" dirty="0">
                <a:latin typeface="Symbol" panose="05050102010706020507" pitchFamily="18" charset="2"/>
              </a:rPr>
              <a:t>D</a:t>
            </a:r>
            <a:r>
              <a:rPr lang="fr-FR" sz="2000" dirty="0"/>
              <a:t>-full 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fr-FR" sz="2000" dirty="0" err="1">
                <a:solidFill>
                  <a:schemeClr val="tx1"/>
                </a:solidFill>
              </a:rPr>
              <a:t>EFT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000" dirty="0"/>
              <a:t>N</a:t>
            </a:r>
            <a:r>
              <a:rPr lang="en-US" sz="2000" baseline="30000" dirty="0"/>
              <a:t>2</a:t>
            </a:r>
            <a:r>
              <a:rPr lang="en-US" sz="2000" dirty="0"/>
              <a:t>LO</a:t>
            </a:r>
            <a:r>
              <a:rPr lang="en-US" sz="2000" baseline="-25000" dirty="0"/>
              <a:t>GO</a:t>
            </a:r>
            <a:r>
              <a:rPr lang="en-US" sz="2000" dirty="0"/>
              <a:t> Hamiltonian</a:t>
            </a:r>
          </a:p>
        </p:txBody>
      </p:sp>
      <p:sp>
        <p:nvSpPr>
          <p:cNvPr id="114" name="global mass predictions of ~700 nuclei…">
            <a:extLst>
              <a:ext uri="{FF2B5EF4-FFF2-40B4-BE49-F238E27FC236}">
                <a16:creationId xmlns:a16="http://schemas.microsoft.com/office/drawing/2014/main" id="{9F235696-DC54-4678-83B7-C596A3DB588C}"/>
              </a:ext>
            </a:extLst>
          </p:cNvPr>
          <p:cNvSpPr txBox="1"/>
          <p:nvPr/>
        </p:nvSpPr>
        <p:spPr>
          <a:xfrm>
            <a:off x="4574648" y="8708048"/>
            <a:ext cx="257923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Hebeler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</a:t>
            </a:r>
            <a:r>
              <a:rPr dirty="0">
                <a:solidFill>
                  <a:srgbClr val="0033CC"/>
                </a:solidFill>
              </a:rPr>
              <a:t>1)</a:t>
            </a:r>
          </a:p>
        </p:txBody>
      </p:sp>
      <p:sp>
        <p:nvSpPr>
          <p:cNvPr id="116" name="global mass predictions of ~700 nuclei…">
            <a:extLst>
              <a:ext uri="{FF2B5EF4-FFF2-40B4-BE49-F238E27FC236}">
                <a16:creationId xmlns:a16="http://schemas.microsoft.com/office/drawing/2014/main" id="{C1A22903-1DB8-4618-8F04-642F4ABA0926}"/>
              </a:ext>
            </a:extLst>
          </p:cNvPr>
          <p:cNvSpPr txBox="1"/>
          <p:nvPr/>
        </p:nvSpPr>
        <p:spPr>
          <a:xfrm>
            <a:off x="4746357" y="9056861"/>
            <a:ext cx="272350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arXiv:2401.06675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17" name="global mass predictions of ~700 nuclei…">
            <a:extLst>
              <a:ext uri="{FF2B5EF4-FFF2-40B4-BE49-F238E27FC236}">
                <a16:creationId xmlns:a16="http://schemas.microsoft.com/office/drawing/2014/main" id="{2678E519-ACBE-4FC4-814B-ED5040D59911}"/>
              </a:ext>
            </a:extLst>
          </p:cNvPr>
          <p:cNvSpPr txBox="1"/>
          <p:nvPr/>
        </p:nvSpPr>
        <p:spPr>
          <a:xfrm>
            <a:off x="4776611" y="9387713"/>
            <a:ext cx="1992533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Jiang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20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18" name="Shape 111">
            <a:extLst>
              <a:ext uri="{FF2B5EF4-FFF2-40B4-BE49-F238E27FC236}">
                <a16:creationId xmlns:a16="http://schemas.microsoft.com/office/drawing/2014/main" id="{261BB838-36D4-4B7A-88EA-AA17AD430BC1}"/>
              </a:ext>
            </a:extLst>
          </p:cNvPr>
          <p:cNvSpPr/>
          <p:nvPr/>
        </p:nvSpPr>
        <p:spPr>
          <a:xfrm>
            <a:off x="7519640" y="8663629"/>
            <a:ext cx="6209521" cy="33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dirty="0">
                <a:solidFill>
                  <a:schemeClr val="tx1"/>
                </a:solidFill>
              </a:rPr>
              <a:t>Optimal binding </a:t>
            </a:r>
            <a:r>
              <a:rPr lang="fr-FR" sz="1600" dirty="0" err="1">
                <a:solidFill>
                  <a:schemeClr val="tx1"/>
                </a:solidFill>
              </a:rPr>
              <a:t>energies</a:t>
            </a:r>
            <a:r>
              <a:rPr lang="fr-FR" sz="1600" dirty="0">
                <a:solidFill>
                  <a:schemeClr val="tx1"/>
                </a:solidFill>
              </a:rPr>
              <a:t> and </a:t>
            </a:r>
            <a:r>
              <a:rPr lang="fr-FR" sz="1600" dirty="0" err="1">
                <a:solidFill>
                  <a:schemeClr val="tx1"/>
                </a:solidFill>
              </a:rPr>
              <a:t>spectro</a:t>
            </a:r>
            <a:r>
              <a:rPr lang="fr-FR" sz="1600" dirty="0">
                <a:solidFill>
                  <a:schemeClr val="tx1"/>
                </a:solidFill>
              </a:rPr>
              <a:t>. in </a:t>
            </a:r>
            <a:r>
              <a:rPr lang="fr-FR" sz="1600" dirty="0" err="1">
                <a:solidFill>
                  <a:schemeClr val="tx1"/>
                </a:solidFill>
              </a:rPr>
              <a:t>mid</a:t>
            </a:r>
            <a:r>
              <a:rPr lang="fr-FR" sz="1600" dirty="0">
                <a:solidFill>
                  <a:schemeClr val="tx1"/>
                </a:solidFill>
              </a:rPr>
              <a:t>-mass </a:t>
            </a:r>
            <a:r>
              <a:rPr lang="fr-FR" sz="1600" dirty="0" err="1">
                <a:solidFill>
                  <a:schemeClr val="tx1"/>
                </a:solidFill>
              </a:rPr>
              <a:t>nuclei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9" name="Shape 111">
            <a:extLst>
              <a:ext uri="{FF2B5EF4-FFF2-40B4-BE49-F238E27FC236}">
                <a16:creationId xmlns:a16="http://schemas.microsoft.com/office/drawing/2014/main" id="{BEC0B9EC-10E1-46DF-BA1E-C01E432883DE}"/>
              </a:ext>
            </a:extLst>
          </p:cNvPr>
          <p:cNvSpPr/>
          <p:nvPr/>
        </p:nvSpPr>
        <p:spPr>
          <a:xfrm>
            <a:off x="7524204" y="9017195"/>
            <a:ext cx="6209521" cy="33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dirty="0" err="1">
                <a:solidFill>
                  <a:schemeClr val="tx1"/>
                </a:solidFill>
              </a:rPr>
              <a:t>Same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with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improved</a:t>
            </a:r>
            <a:r>
              <a:rPr lang="fr-FR" sz="1600" dirty="0">
                <a:solidFill>
                  <a:schemeClr val="tx1"/>
                </a:solidFill>
              </a:rPr>
              <a:t> charge </a:t>
            </a:r>
            <a:r>
              <a:rPr lang="fr-FR" sz="1600" dirty="0" err="1">
                <a:solidFill>
                  <a:schemeClr val="tx1"/>
                </a:solidFill>
              </a:rPr>
              <a:t>radii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20" name="Shape 111">
            <a:extLst>
              <a:ext uri="{FF2B5EF4-FFF2-40B4-BE49-F238E27FC236}">
                <a16:creationId xmlns:a16="http://schemas.microsoft.com/office/drawing/2014/main" id="{4B8EC63C-6C2C-4B5D-AB9F-51D70F81496F}"/>
              </a:ext>
            </a:extLst>
          </p:cNvPr>
          <p:cNvSpPr/>
          <p:nvPr/>
        </p:nvSpPr>
        <p:spPr>
          <a:xfrm>
            <a:off x="7515247" y="9349025"/>
            <a:ext cx="6209521" cy="331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sz="1600" dirty="0">
                <a:solidFill>
                  <a:schemeClr val="tx1"/>
                </a:solidFill>
              </a:rPr>
              <a:t>Good saturation </a:t>
            </a:r>
            <a:r>
              <a:rPr lang="fr-FR" sz="1600" dirty="0" err="1">
                <a:solidFill>
                  <a:schemeClr val="tx1"/>
                </a:solidFill>
              </a:rPr>
              <a:t>properties</a:t>
            </a:r>
            <a:r>
              <a:rPr lang="fr-FR" sz="1600" dirty="0">
                <a:solidFill>
                  <a:schemeClr val="tx1"/>
                </a:solidFill>
              </a:rPr>
              <a:t> of SNM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0EBD95A-DD1D-44D6-8CD9-9D39FDE8582F}"/>
              </a:ext>
            </a:extLst>
          </p:cNvPr>
          <p:cNvGrpSpPr/>
          <p:nvPr/>
        </p:nvGrpSpPr>
        <p:grpSpPr>
          <a:xfrm>
            <a:off x="7145869" y="5520372"/>
            <a:ext cx="5793365" cy="2818446"/>
            <a:chOff x="12365269" y="5321936"/>
            <a:chExt cx="5793365" cy="281844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EB86F2A-9039-4A27-9D0F-517D3A6B3694}"/>
                </a:ext>
              </a:extLst>
            </p:cNvPr>
            <p:cNvGrpSpPr/>
            <p:nvPr/>
          </p:nvGrpSpPr>
          <p:grpSpPr>
            <a:xfrm>
              <a:off x="12365269" y="5665982"/>
              <a:ext cx="2959404" cy="2105589"/>
              <a:chOff x="-9095346" y="1296788"/>
              <a:chExt cx="8753884" cy="5280852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9016A1B4-7246-4B20-88DE-FB3EDDFA7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095346" y="1296788"/>
                <a:ext cx="8703325" cy="492454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38201C74-1DB1-451B-8B46-25AA14360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8185472" y="6214083"/>
                <a:ext cx="7844010" cy="363557"/>
              </a:xfrm>
              <a:prstGeom prst="rect">
                <a:avLst/>
              </a:prstGeom>
            </p:spPr>
          </p:pic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3E61D1E-D522-4A7A-B6FD-AA63DFB8A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93258" y="5688062"/>
              <a:ext cx="2865376" cy="2066150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8EB38E3-C667-4454-8B55-E084FC3F40B0}"/>
                </a:ext>
              </a:extLst>
            </p:cNvPr>
            <p:cNvSpPr txBox="1"/>
            <p:nvPr/>
          </p:nvSpPr>
          <p:spPr>
            <a:xfrm>
              <a:off x="13101088" y="5339249"/>
              <a:ext cx="1795363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 err="1">
                  <a:solidFill>
                    <a:schemeClr val="tx1"/>
                  </a:solidFill>
                </a:rPr>
                <a:t>R</a:t>
              </a:r>
              <a:r>
                <a:rPr lang="fr-FR" sz="1600" b="1" baseline="-25000" dirty="0" err="1">
                  <a:solidFill>
                    <a:schemeClr val="tx1"/>
                  </a:solidFill>
                </a:rPr>
                <a:t>ch</a:t>
              </a:r>
              <a:r>
                <a:rPr lang="fr-FR" sz="1600" b="1" baseline="-25000" dirty="0">
                  <a:solidFill>
                    <a:schemeClr val="tx1"/>
                  </a:solidFill>
                </a:rPr>
                <a:t> </a:t>
              </a:r>
              <a:r>
                <a:rPr lang="fr-FR" sz="1600" b="1" dirty="0">
                  <a:solidFill>
                    <a:schemeClr val="tx1"/>
                  </a:solidFill>
                </a:rPr>
                <a:t>in </a:t>
              </a:r>
              <a:r>
                <a:rPr lang="fr-FR" sz="1600" b="1" dirty="0" err="1">
                  <a:solidFill>
                    <a:schemeClr val="tx1"/>
                  </a:solidFill>
                </a:rPr>
                <a:t>doubly</a:t>
              </a:r>
              <a:r>
                <a:rPr lang="fr-FR" sz="1600" b="1" dirty="0">
                  <a:solidFill>
                    <a:schemeClr val="tx1"/>
                  </a:solidFill>
                </a:rPr>
                <a:t> </a:t>
              </a:r>
              <a:r>
                <a:rPr lang="fr-FR" sz="1600" b="1" dirty="0" err="1">
                  <a:solidFill>
                    <a:schemeClr val="tx1"/>
                  </a:solidFill>
                </a:rPr>
                <a:t>magic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FE45B1E-F02A-458A-B9CB-842869B405F7}"/>
                </a:ext>
              </a:extLst>
            </p:cNvPr>
            <p:cNvSpPr txBox="1"/>
            <p:nvPr/>
          </p:nvSpPr>
          <p:spPr>
            <a:xfrm>
              <a:off x="15480541" y="5321936"/>
              <a:ext cx="2404504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b="1" dirty="0" err="1">
                  <a:solidFill>
                    <a:schemeClr val="tx1"/>
                  </a:solidFill>
                </a:rPr>
                <a:t>Isotopic</a:t>
              </a:r>
              <a:r>
                <a:rPr lang="fr-FR" sz="1600" b="1" dirty="0">
                  <a:solidFill>
                    <a:schemeClr val="tx1"/>
                  </a:solidFill>
                </a:rPr>
                <a:t> shift </a:t>
              </a:r>
              <a:r>
                <a:rPr lang="fr-FR" sz="1600" b="1" dirty="0" err="1">
                  <a:solidFill>
                    <a:schemeClr val="tx1"/>
                  </a:solidFill>
                </a:rPr>
                <a:t>through</a:t>
              </a:r>
              <a:r>
                <a:rPr lang="fr-FR" sz="1600" b="1" dirty="0">
                  <a:solidFill>
                    <a:schemeClr val="tx1"/>
                  </a:solidFill>
                </a:rPr>
                <a:t> </a:t>
              </a:r>
              <a:r>
                <a:rPr lang="fr-FR" sz="1600" b="1" baseline="30000" dirty="0">
                  <a:solidFill>
                    <a:schemeClr val="tx1"/>
                  </a:solidFill>
                </a:rPr>
                <a:t>48</a:t>
              </a:r>
              <a:r>
                <a:rPr lang="fr-FR" sz="1600" b="1" dirty="0">
                  <a:solidFill>
                    <a:schemeClr val="tx1"/>
                  </a:solidFill>
                </a:rPr>
                <a:t>Ca</a:t>
              </a:r>
              <a:endParaRPr kumimoji="0" lang="fr-FR" sz="16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 Light"/>
              </a:endParaRPr>
            </a:p>
          </p:txBody>
        </p:sp>
        <p:sp>
          <p:nvSpPr>
            <p:cNvPr id="55" name="global mass predictions of ~700 nuclei…">
              <a:extLst>
                <a:ext uri="{FF2B5EF4-FFF2-40B4-BE49-F238E27FC236}">
                  <a16:creationId xmlns:a16="http://schemas.microsoft.com/office/drawing/2014/main" id="{28499F2E-C663-481C-992D-8234CC816785}"/>
                </a:ext>
              </a:extLst>
            </p:cNvPr>
            <p:cNvSpPr txBox="1"/>
            <p:nvPr/>
          </p:nvSpPr>
          <p:spPr>
            <a:xfrm>
              <a:off x="12672868" y="7791569"/>
              <a:ext cx="2723502" cy="34881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Arthuis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i="1" dirty="0">
                  <a:solidFill>
                    <a:srgbClr val="0033CC"/>
                  </a:solidFill>
                  <a:sym typeface="Gill Sans"/>
                </a:rPr>
                <a:t>et al.</a:t>
              </a:r>
              <a:r>
                <a:rPr dirty="0">
                  <a:solidFill>
                    <a:srgbClr val="0033CC"/>
                  </a:solidFill>
                </a:rPr>
                <a:t>, </a:t>
              </a:r>
              <a:r>
                <a:rPr lang="fr-FR" dirty="0">
                  <a:solidFill>
                    <a:srgbClr val="0033CC"/>
                  </a:solidFill>
                </a:rPr>
                <a:t>arXiv:2401.06675</a:t>
              </a:r>
              <a:endParaRPr dirty="0">
                <a:solidFill>
                  <a:srgbClr val="0033CC"/>
                </a:solidFill>
              </a:endParaRPr>
            </a:p>
          </p:txBody>
        </p:sp>
        <p:sp>
          <p:nvSpPr>
            <p:cNvPr id="59" name="global mass predictions of ~700 nuclei…">
              <a:extLst>
                <a:ext uri="{FF2B5EF4-FFF2-40B4-BE49-F238E27FC236}">
                  <a16:creationId xmlns:a16="http://schemas.microsoft.com/office/drawing/2014/main" id="{1757A8C2-D560-4442-A74F-BA703BBE2940}"/>
                </a:ext>
              </a:extLst>
            </p:cNvPr>
            <p:cNvSpPr txBox="1"/>
            <p:nvPr/>
          </p:nvSpPr>
          <p:spPr>
            <a:xfrm>
              <a:off x="15619189" y="7771525"/>
              <a:ext cx="2277868" cy="348813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1600" b="0">
                  <a:solidFill>
                    <a:schemeClr val="accent1">
                      <a:lumOff val="-13575"/>
                    </a:schemeClr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rPr lang="fr-FR" dirty="0">
                  <a:solidFill>
                    <a:srgbClr val="0033CC"/>
                  </a:solidFill>
                </a:rPr>
                <a:t>Arthuis</a:t>
              </a:r>
              <a:r>
                <a:rPr dirty="0">
                  <a:solidFill>
                    <a:srgbClr val="0033CC"/>
                  </a:solidFill>
                </a:rPr>
                <a:t> </a:t>
              </a:r>
              <a:r>
                <a:rPr i="1" dirty="0">
                  <a:solidFill>
                    <a:srgbClr val="0033CC"/>
                  </a:solidFill>
                  <a:sym typeface="Gill Sans"/>
                </a:rPr>
                <a:t>et al.</a:t>
              </a:r>
              <a:r>
                <a:rPr dirty="0">
                  <a:solidFill>
                    <a:srgbClr val="0033CC"/>
                  </a:solidFill>
                </a:rPr>
                <a:t>, </a:t>
              </a:r>
              <a:r>
                <a:rPr lang="fr-FR" dirty="0" err="1">
                  <a:solidFill>
                    <a:srgbClr val="0033CC"/>
                  </a:solidFill>
                </a:rPr>
                <a:t>priv</a:t>
              </a:r>
              <a:r>
                <a:rPr lang="fr-FR" dirty="0">
                  <a:solidFill>
                    <a:srgbClr val="0033CC"/>
                  </a:solidFill>
                </a:rPr>
                <a:t>. </a:t>
              </a:r>
              <a:r>
                <a:rPr lang="fr-FR" dirty="0" err="1">
                  <a:solidFill>
                    <a:srgbClr val="0033CC"/>
                  </a:solidFill>
                </a:rPr>
                <a:t>Comm</a:t>
              </a:r>
              <a:r>
                <a:rPr lang="fr-FR" dirty="0">
                  <a:solidFill>
                    <a:srgbClr val="0033CC"/>
                  </a:solidFill>
                </a:rPr>
                <a:t>.</a:t>
              </a:r>
              <a:endParaRPr dirty="0">
                <a:solidFill>
                  <a:srgbClr val="0033CC"/>
                </a:solidFill>
              </a:endParaRP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234C55F1-ACF6-49F7-9405-9D3E7037C9B0}"/>
                </a:ext>
              </a:extLst>
            </p:cNvPr>
            <p:cNvCxnSpPr/>
            <p:nvPr/>
          </p:nvCxnSpPr>
          <p:spPr>
            <a:xfrm flipV="1">
              <a:off x="13404812" y="6790812"/>
              <a:ext cx="0" cy="429766"/>
            </a:xfrm>
            <a:prstGeom prst="straightConnector1">
              <a:avLst/>
            </a:prstGeom>
            <a:noFill/>
            <a:ln w="57150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Rectangle à coins arrondis 29">
              <a:extLst>
                <a:ext uri="{FF2B5EF4-FFF2-40B4-BE49-F238E27FC236}">
                  <a16:creationId xmlns:a16="http://schemas.microsoft.com/office/drawing/2014/main" id="{E973A7F4-004D-4B50-9116-D65CECD33B0B}"/>
                </a:ext>
              </a:extLst>
            </p:cNvPr>
            <p:cNvSpPr/>
            <p:nvPr/>
          </p:nvSpPr>
          <p:spPr>
            <a:xfrm>
              <a:off x="16341772" y="6792560"/>
              <a:ext cx="455917" cy="583601"/>
            </a:xfrm>
            <a:prstGeom prst="roundRect">
              <a:avLst/>
            </a:prstGeom>
            <a:noFill/>
            <a:ln w="57150" cap="flat">
              <a:solidFill>
                <a:srgbClr val="C0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BCB28B6F-62CA-4DD0-BC14-F6D92AFDD331}"/>
              </a:ext>
            </a:extLst>
          </p:cNvPr>
          <p:cNvSpPr txBox="1"/>
          <p:nvPr/>
        </p:nvSpPr>
        <p:spPr>
          <a:xfrm>
            <a:off x="7312068" y="8277537"/>
            <a:ext cx="3494546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rgbClr val="C00000"/>
                </a:solidFill>
              </a:rPr>
              <a:t>What</a:t>
            </a:r>
            <a:r>
              <a:rPr lang="fr-FR" sz="2000" b="1" dirty="0">
                <a:solidFill>
                  <a:srgbClr val="C00000"/>
                </a:solidFill>
              </a:rPr>
              <a:t> about the Sn </a:t>
            </a:r>
            <a:r>
              <a:rPr lang="fr-FR" sz="2000" b="1" dirty="0" err="1">
                <a:solidFill>
                  <a:srgbClr val="C00000"/>
                </a:solidFill>
              </a:rPr>
              <a:t>playgound</a:t>
            </a:r>
            <a:r>
              <a:rPr lang="fr-FR" sz="2000" b="1" dirty="0">
                <a:solidFill>
                  <a:srgbClr val="C00000"/>
                </a:solidFill>
              </a:rPr>
              <a:t>?</a:t>
            </a:r>
            <a:endParaRPr kumimoji="0" lang="fr-FR" sz="2000" b="1" i="0" u="none" strike="noStrike" cap="none" spc="0" normalizeH="0" dirty="0">
              <a:ln>
                <a:noFill/>
              </a:ln>
              <a:solidFill>
                <a:srgbClr val="C0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60" name="2023">
            <a:extLst>
              <a:ext uri="{FF2B5EF4-FFF2-40B4-BE49-F238E27FC236}">
                <a16:creationId xmlns:a16="http://schemas.microsoft.com/office/drawing/2014/main" id="{E33C9EE2-7684-43E1-A1D2-AA98106AC999}"/>
              </a:ext>
            </a:extLst>
          </p:cNvPr>
          <p:cNvSpPr txBox="1"/>
          <p:nvPr/>
        </p:nvSpPr>
        <p:spPr>
          <a:xfrm>
            <a:off x="644920" y="4724230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417391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1" grpId="0"/>
      <p:bldP spid="91" grpId="1"/>
      <p:bldP spid="97" grpId="0" animBg="1"/>
      <p:bldP spid="103" grpId="0" animBg="1"/>
      <p:bldP spid="104" grpId="0" animBg="1"/>
      <p:bldP spid="106" grpId="0" animBg="1"/>
      <p:bldP spid="106" grpId="1" animBg="1"/>
      <p:bldP spid="107" grpId="0" animBg="1"/>
      <p:bldP spid="108" grpId="0" animBg="1"/>
      <p:bldP spid="109" grpId="0" animBg="1"/>
      <p:bldP spid="109" grpId="1" animBg="1"/>
      <p:bldP spid="110" grpId="0" animBg="1"/>
      <p:bldP spid="110" grpId="1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59C57F1B-EC1A-48B7-B4BF-F8D8D468F414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3811212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350800-7AA2-F7A0-9B8E-91733C44EF98}"/>
              </a:ext>
            </a:extLst>
          </p:cNvPr>
          <p:cNvSpPr/>
          <p:nvPr/>
        </p:nvSpPr>
        <p:spPr>
          <a:xfrm>
            <a:off x="4945102" y="7796178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BMBPT(2)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9B00C-ED86-0D88-49E9-7B6F78380037}"/>
              </a:ext>
            </a:extLst>
          </p:cNvPr>
          <p:cNvSpPr/>
          <p:nvPr/>
        </p:nvSpPr>
        <p:spPr>
          <a:xfrm>
            <a:off x="6253288" y="7796178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BMBPT(3)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FABA63-90B8-BCAD-0FFB-FEB0CC6E7F83}"/>
              </a:ext>
            </a:extLst>
          </p:cNvPr>
          <p:cNvSpPr/>
          <p:nvPr/>
        </p:nvSpPr>
        <p:spPr>
          <a:xfrm>
            <a:off x="8190882" y="7796178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BMBPT(4)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6FAB75-98E8-12DC-7F91-A7597E0C7278}"/>
              </a:ext>
            </a:extLst>
          </p:cNvPr>
          <p:cNvSpPr/>
          <p:nvPr/>
        </p:nvSpPr>
        <p:spPr>
          <a:xfrm>
            <a:off x="6846684" y="8381451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E2C3C-B713-6AC0-D70A-08BF2FB4CFB9}"/>
              </a:ext>
            </a:extLst>
          </p:cNvPr>
          <p:cNvSpPr/>
          <p:nvPr/>
        </p:nvSpPr>
        <p:spPr>
          <a:xfrm>
            <a:off x="11488891" y="8117321"/>
            <a:ext cx="1186793" cy="4470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/>
              <a:t>CI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D64372-9D15-A43C-9922-9D2562FA9EBC}"/>
              </a:ext>
            </a:extLst>
          </p:cNvPr>
          <p:cNvSpPr/>
          <p:nvPr/>
        </p:nvSpPr>
        <p:spPr>
          <a:xfrm>
            <a:off x="3636917" y="7796178"/>
            <a:ext cx="1186793" cy="447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HFB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A0A29A-3F73-9DE2-3422-C6A40CCC1158}"/>
              </a:ext>
            </a:extLst>
          </p:cNvPr>
          <p:cNvSpPr/>
          <p:nvPr/>
        </p:nvSpPr>
        <p:spPr>
          <a:xfrm>
            <a:off x="9563054" y="8381451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F32CC6C-6D8D-3EF1-F0BE-1044668D7332}"/>
              </a:ext>
            </a:extLst>
          </p:cNvPr>
          <p:cNvCxnSpPr>
            <a:cxnSpLocks/>
          </p:cNvCxnSpPr>
          <p:nvPr/>
        </p:nvCxnSpPr>
        <p:spPr>
          <a:xfrm flipV="1">
            <a:off x="4204061" y="9499600"/>
            <a:ext cx="7833360" cy="13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1F992F-CBD5-2FDB-9548-3C5C0FD6BE42}"/>
              </a:ext>
            </a:extLst>
          </p:cNvPr>
          <p:cNvSpPr txBox="1"/>
          <p:nvPr/>
        </p:nvSpPr>
        <p:spPr>
          <a:xfrm>
            <a:off x="5989640" y="9089559"/>
            <a:ext cx="3993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More complete </a:t>
            </a:r>
          </a:p>
        </p:txBody>
      </p:sp>
      <p:pic>
        <p:nvPicPr>
          <p:cNvPr id="34" name="Picture 33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E43A826F-64DC-D161-9B25-1E05DC28D5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717" y="9285864"/>
            <a:ext cx="488378" cy="350622"/>
          </a:xfrm>
          <a:prstGeom prst="rect">
            <a:avLst/>
          </a:prstGeom>
        </p:spPr>
      </p:pic>
      <p:pic>
        <p:nvPicPr>
          <p:cNvPr id="38" name="Picture 37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A1287A30-6390-BD77-96A9-9914A610E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1824" y="9229793"/>
            <a:ext cx="471280" cy="33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C8599-559E-1074-3788-E4E4368F732D}"/>
              </a:ext>
            </a:extLst>
          </p:cNvPr>
          <p:cNvSpPr txBox="1"/>
          <p:nvPr/>
        </p:nvSpPr>
        <p:spPr>
          <a:xfrm>
            <a:off x="5989640" y="9492596"/>
            <a:ext cx="3993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Greater computational cost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832DAC-61B8-3438-DC97-E0037A5401C7}"/>
              </a:ext>
            </a:extLst>
          </p:cNvPr>
          <p:cNvCxnSpPr>
            <a:cxnSpLocks/>
          </p:cNvCxnSpPr>
          <p:nvPr/>
        </p:nvCxnSpPr>
        <p:spPr>
          <a:xfrm>
            <a:off x="6192328" y="69916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E9ECFF-9726-D287-BBDC-E15F4B79F153}"/>
              </a:ext>
            </a:extLst>
          </p:cNvPr>
          <p:cNvCxnSpPr>
            <a:cxnSpLocks/>
          </p:cNvCxnSpPr>
          <p:nvPr/>
        </p:nvCxnSpPr>
        <p:spPr>
          <a:xfrm>
            <a:off x="8101804" y="69916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C34C2E-3B40-F28A-1428-05E62F0F1C80}"/>
              </a:ext>
            </a:extLst>
          </p:cNvPr>
          <p:cNvCxnSpPr>
            <a:cxnSpLocks/>
          </p:cNvCxnSpPr>
          <p:nvPr/>
        </p:nvCxnSpPr>
        <p:spPr>
          <a:xfrm>
            <a:off x="4880974" y="69916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EF2618-FE6A-FC8C-968E-B2D4130594FF}"/>
              </a:ext>
            </a:extLst>
          </p:cNvPr>
          <p:cNvCxnSpPr>
            <a:cxnSpLocks/>
          </p:cNvCxnSpPr>
          <p:nvPr/>
        </p:nvCxnSpPr>
        <p:spPr>
          <a:xfrm>
            <a:off x="9487937" y="69916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FA21DF-9CA8-0E26-C7DB-6AC6B3C08516}"/>
              </a:ext>
            </a:extLst>
          </p:cNvPr>
          <p:cNvCxnSpPr>
            <a:cxnSpLocks/>
          </p:cNvCxnSpPr>
          <p:nvPr/>
        </p:nvCxnSpPr>
        <p:spPr>
          <a:xfrm>
            <a:off x="10824684" y="699161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76E9C56-44CB-0758-A479-04F6FA6F1FCC}"/>
                  </a:ext>
                </a:extLst>
              </p:cNvPr>
              <p:cNvSpPr txBox="1"/>
              <p:nvPr/>
            </p:nvSpPr>
            <p:spPr>
              <a:xfrm>
                <a:off x="3824213" y="71411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76E9C56-44CB-0758-A479-04F6FA6F1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13" y="7141156"/>
                <a:ext cx="568021" cy="393954"/>
              </a:xfrm>
              <a:prstGeom prst="rect">
                <a:avLst/>
              </a:prstGeom>
              <a:blipFill>
                <a:blip r:embed="rId6"/>
                <a:stretch>
                  <a:fillRect l="-37234" r="-212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C61F1D-5DB2-49AF-654B-DAE94B885200}"/>
                  </a:ext>
                </a:extLst>
              </p:cNvPr>
              <p:cNvSpPr txBox="1"/>
              <p:nvPr/>
            </p:nvSpPr>
            <p:spPr>
              <a:xfrm>
                <a:off x="5240998" y="7138934"/>
                <a:ext cx="568021" cy="398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C61F1D-5DB2-49AF-654B-DAE94B885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998" y="7138934"/>
                <a:ext cx="568021" cy="398379"/>
              </a:xfrm>
              <a:prstGeom prst="rect">
                <a:avLst/>
              </a:prstGeom>
              <a:blipFill>
                <a:blip r:embed="rId7"/>
                <a:stretch>
                  <a:fillRect l="-38710" r="-20430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40D6F1-5A7D-8BDB-D957-28B5086DD302}"/>
                  </a:ext>
                </a:extLst>
              </p:cNvPr>
              <p:cNvSpPr txBox="1"/>
              <p:nvPr/>
            </p:nvSpPr>
            <p:spPr>
              <a:xfrm>
                <a:off x="6943333" y="71411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40D6F1-5A7D-8BDB-D957-28B5086DD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333" y="7141156"/>
                <a:ext cx="568021" cy="393954"/>
              </a:xfrm>
              <a:prstGeom prst="rect">
                <a:avLst/>
              </a:prstGeom>
              <a:blipFill>
                <a:blip r:embed="rId8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184D46-BAB6-F97F-61D9-317E299C95BB}"/>
                  </a:ext>
                </a:extLst>
              </p:cNvPr>
              <p:cNvSpPr txBox="1"/>
              <p:nvPr/>
            </p:nvSpPr>
            <p:spPr>
              <a:xfrm>
                <a:off x="8490108" y="71411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2184D46-BAB6-F97F-61D9-317E299C9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108" y="7141156"/>
                <a:ext cx="568021" cy="393954"/>
              </a:xfrm>
              <a:prstGeom prst="rect">
                <a:avLst/>
              </a:prstGeom>
              <a:blipFill>
                <a:blip r:embed="rId9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69E948-EE1D-A8F2-F6F9-F587C5EB7102}"/>
                  </a:ext>
                </a:extLst>
              </p:cNvPr>
              <p:cNvSpPr txBox="1"/>
              <p:nvPr/>
            </p:nvSpPr>
            <p:spPr>
              <a:xfrm>
                <a:off x="9862280" y="71411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69E948-EE1D-A8F2-F6F9-F587C5EB7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280" y="7141156"/>
                <a:ext cx="568021" cy="393954"/>
              </a:xfrm>
              <a:prstGeom prst="rect">
                <a:avLst/>
              </a:prstGeom>
              <a:blipFill>
                <a:blip r:embed="rId10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CE7CBF-5184-AE3B-949A-161865CDADAA}"/>
                  </a:ext>
                </a:extLst>
              </p:cNvPr>
              <p:cNvSpPr txBox="1"/>
              <p:nvPr/>
            </p:nvSpPr>
            <p:spPr>
              <a:xfrm>
                <a:off x="11809385" y="714115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56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fr-FR" sz="256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560" b="0" i="1" baseline="-250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𝑑𝑖𝑚</m:t>
                      </m:r>
                      <m:r>
                        <a:rPr lang="nl-BE" sz="256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CE7CBF-5184-AE3B-949A-161865CDA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9385" y="7141156"/>
                <a:ext cx="568021" cy="393954"/>
              </a:xfrm>
              <a:prstGeom prst="rect">
                <a:avLst/>
              </a:prstGeom>
              <a:blipFill>
                <a:blip r:embed="rId11"/>
                <a:stretch>
                  <a:fillRect l="-33333" r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9EE90EA-E092-D545-7F29-640B4B021286}"/>
              </a:ext>
            </a:extLst>
          </p:cNvPr>
          <p:cNvSpPr/>
          <p:nvPr/>
        </p:nvSpPr>
        <p:spPr>
          <a:xfrm>
            <a:off x="11651451" y="8063134"/>
            <a:ext cx="1186793" cy="447040"/>
          </a:xfrm>
          <a:prstGeom prst="roundRect">
            <a:avLst/>
          </a:prstGeom>
          <a:solidFill>
            <a:srgbClr val="2F4D5D"/>
          </a:solidFill>
          <a:ln w="127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75390">
              <a:defRPr/>
            </a:pPr>
            <a:r>
              <a:rPr lang="en-US" sz="1493" b="1" dirty="0">
                <a:solidFill>
                  <a:srgbClr val="FFFFFF"/>
                </a:solidFill>
                <a:latin typeface="Arial" panose="020B0604020202020204"/>
              </a:rPr>
              <a:t>Diag.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92F82E-5184-0C3A-9AC0-E35FF71FBF05}"/>
              </a:ext>
            </a:extLst>
          </p:cNvPr>
          <p:cNvSpPr txBox="1"/>
          <p:nvPr/>
        </p:nvSpPr>
        <p:spPr>
          <a:xfrm>
            <a:off x="11001211" y="7996997"/>
            <a:ext cx="6502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>
                <a:solidFill>
                  <a:srgbClr val="2F4D5D"/>
                </a:solidFill>
                <a:latin typeface="Arial" panose="020B0604020202020204"/>
              </a:rPr>
              <a:t>…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9487937" y="6825115"/>
            <a:ext cx="1336747" cy="240467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392180" y="6305490"/>
            <a:ext cx="165598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Unbearable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12" name="Flèche courbée vers le haut 11"/>
          <p:cNvSpPr/>
          <p:nvPr/>
        </p:nvSpPr>
        <p:spPr>
          <a:xfrm>
            <a:off x="7440081" y="9253697"/>
            <a:ext cx="2990219" cy="349735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Shape 1908">
            <a:extLst>
              <a:ext uri="{FF2B5EF4-FFF2-40B4-BE49-F238E27FC236}">
                <a16:creationId xmlns:a16="http://schemas.microsoft.com/office/drawing/2014/main" id="{430A2082-2DAB-4058-86A4-FE38719198FF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6CC185AE-F950-4527-A943-4628FEAE6C6A}"/>
              </a:ext>
            </a:extLst>
          </p:cNvPr>
          <p:cNvSpPr txBox="1"/>
          <p:nvPr/>
        </p:nvSpPr>
        <p:spPr>
          <a:xfrm>
            <a:off x="6719104" y="1579021"/>
            <a:ext cx="654881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Spherical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Bogoliubov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 CC at BCCSD and BCCSDT levels</a:t>
            </a:r>
            <a:endParaRPr lang="en-US" sz="1900" b="1" dirty="0">
              <a:solidFill>
                <a:schemeClr val="tx1"/>
              </a:solidFill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1C05ED89-CF65-4F94-B163-1FA3258524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0224" y="2148922"/>
            <a:ext cx="3415229" cy="539827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2CC5B13E-33BC-4935-96E9-37A54ABB6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7691" y="2759930"/>
            <a:ext cx="3337091" cy="373091"/>
          </a:xfrm>
          <a:prstGeom prst="rect">
            <a:avLst/>
          </a:prstGeom>
        </p:spPr>
      </p:pic>
      <p:sp>
        <p:nvSpPr>
          <p:cNvPr id="64" name="TextBox 16">
            <a:extLst>
              <a:ext uri="{FF2B5EF4-FFF2-40B4-BE49-F238E27FC236}">
                <a16:creationId xmlns:a16="http://schemas.microsoft.com/office/drawing/2014/main" id="{5DCE55C4-16B6-43FB-9665-2F82A5A165C5}"/>
              </a:ext>
            </a:extLst>
          </p:cNvPr>
          <p:cNvSpPr txBox="1"/>
          <p:nvPr/>
        </p:nvSpPr>
        <p:spPr>
          <a:xfrm>
            <a:off x="8543581" y="2767476"/>
            <a:ext cx="8041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with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65" name="Flèche courbée vers le haut 11">
            <a:extLst>
              <a:ext uri="{FF2B5EF4-FFF2-40B4-BE49-F238E27FC236}">
                <a16:creationId xmlns:a16="http://schemas.microsoft.com/office/drawing/2014/main" id="{9F2594B5-FE4A-40CE-9EFA-F41079D910EA}"/>
              </a:ext>
            </a:extLst>
          </p:cNvPr>
          <p:cNvSpPr/>
          <p:nvPr/>
        </p:nvSpPr>
        <p:spPr>
          <a:xfrm>
            <a:off x="11102298" y="3280949"/>
            <a:ext cx="1285754" cy="262113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TextBox 16">
            <a:extLst>
              <a:ext uri="{FF2B5EF4-FFF2-40B4-BE49-F238E27FC236}">
                <a16:creationId xmlns:a16="http://schemas.microsoft.com/office/drawing/2014/main" id="{619054D4-80BB-4418-89ED-2CD2DE8105CB}"/>
              </a:ext>
            </a:extLst>
          </p:cNvPr>
          <p:cNvSpPr txBox="1"/>
          <p:nvPr/>
        </p:nvSpPr>
        <p:spPr>
          <a:xfrm>
            <a:off x="10938277" y="3641669"/>
            <a:ext cx="19983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High accuracy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68" name="Line">
            <a:extLst>
              <a:ext uri="{FF2B5EF4-FFF2-40B4-BE49-F238E27FC236}">
                <a16:creationId xmlns:a16="http://schemas.microsoft.com/office/drawing/2014/main" id="{61C7ED9D-BAA4-494A-A45E-7579C590F5F4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" name="1">
            <a:extLst>
              <a:ext uri="{FF2B5EF4-FFF2-40B4-BE49-F238E27FC236}">
                <a16:creationId xmlns:a16="http://schemas.microsoft.com/office/drawing/2014/main" id="{976AFD10-D14A-4172-AD3E-2EE803CFCCC1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70" name="2">
            <a:extLst>
              <a:ext uri="{FF2B5EF4-FFF2-40B4-BE49-F238E27FC236}">
                <a16:creationId xmlns:a16="http://schemas.microsoft.com/office/drawing/2014/main" id="{532BCB3E-5B6C-4109-91BD-673D1E87155A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71" name="3">
            <a:extLst>
              <a:ext uri="{FF2B5EF4-FFF2-40B4-BE49-F238E27FC236}">
                <a16:creationId xmlns:a16="http://schemas.microsoft.com/office/drawing/2014/main" id="{5169FC5D-975A-4AEB-8936-08142A478B76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2" name="4">
            <a:extLst>
              <a:ext uri="{FF2B5EF4-FFF2-40B4-BE49-F238E27FC236}">
                <a16:creationId xmlns:a16="http://schemas.microsoft.com/office/drawing/2014/main" id="{AA3FD376-DA55-40C4-AA19-1045ABAA2308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3" name="5">
            <a:extLst>
              <a:ext uri="{FF2B5EF4-FFF2-40B4-BE49-F238E27FC236}">
                <a16:creationId xmlns:a16="http://schemas.microsoft.com/office/drawing/2014/main" id="{2C18FD65-17ED-4B36-8A2F-F79DC5163F94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4" name="6">
            <a:extLst>
              <a:ext uri="{FF2B5EF4-FFF2-40B4-BE49-F238E27FC236}">
                <a16:creationId xmlns:a16="http://schemas.microsoft.com/office/drawing/2014/main" id="{BE8A350E-D0C8-4256-AD5C-F4302D360CD0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75" name="7">
            <a:extLst>
              <a:ext uri="{FF2B5EF4-FFF2-40B4-BE49-F238E27FC236}">
                <a16:creationId xmlns:a16="http://schemas.microsoft.com/office/drawing/2014/main" id="{38CA8D24-95B9-4899-8A17-E88B65668E8D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76" name="8">
            <a:extLst>
              <a:ext uri="{FF2B5EF4-FFF2-40B4-BE49-F238E27FC236}">
                <a16:creationId xmlns:a16="http://schemas.microsoft.com/office/drawing/2014/main" id="{E0FA6224-1F11-4189-9694-0D341A14E7B0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77" name="9">
            <a:extLst>
              <a:ext uri="{FF2B5EF4-FFF2-40B4-BE49-F238E27FC236}">
                <a16:creationId xmlns:a16="http://schemas.microsoft.com/office/drawing/2014/main" id="{76A030DB-5ABC-4914-9FA0-A5AACCCD1562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78" name="10">
            <a:extLst>
              <a:ext uri="{FF2B5EF4-FFF2-40B4-BE49-F238E27FC236}">
                <a16:creationId xmlns:a16="http://schemas.microsoft.com/office/drawing/2014/main" id="{B3CD74F1-6C6B-49BB-9519-91684AE33D01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79" name="Circle">
            <a:extLst>
              <a:ext uri="{FF2B5EF4-FFF2-40B4-BE49-F238E27FC236}">
                <a16:creationId xmlns:a16="http://schemas.microsoft.com/office/drawing/2014/main" id="{7D2A6E6D-5638-467B-BB91-F75BAD3F8D67}"/>
              </a:ext>
            </a:extLst>
          </p:cNvPr>
          <p:cNvGrpSpPr/>
          <p:nvPr/>
        </p:nvGrpSpPr>
        <p:grpSpPr>
          <a:xfrm>
            <a:off x="279098" y="3911984"/>
            <a:ext cx="513642" cy="511445"/>
            <a:chOff x="0" y="0"/>
            <a:chExt cx="513641" cy="511443"/>
          </a:xfrm>
        </p:grpSpPr>
        <p:sp>
          <p:nvSpPr>
            <p:cNvPr id="80" name="Circle">
              <a:extLst>
                <a:ext uri="{FF2B5EF4-FFF2-40B4-BE49-F238E27FC236}">
                  <a16:creationId xmlns:a16="http://schemas.microsoft.com/office/drawing/2014/main" id="{880412C2-97EE-4562-95B6-60D6FDBDDB90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81" name="Circle Oval" descr="Circle Oval">
              <a:extLst>
                <a:ext uri="{FF2B5EF4-FFF2-40B4-BE49-F238E27FC236}">
                  <a16:creationId xmlns:a16="http://schemas.microsoft.com/office/drawing/2014/main" id="{BA21A842-331E-426A-9AE7-5FB258C42D72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52" name="Shape 1909">
            <a:extLst>
              <a:ext uri="{FF2B5EF4-FFF2-40B4-BE49-F238E27FC236}">
                <a16:creationId xmlns:a16="http://schemas.microsoft.com/office/drawing/2014/main" id="{714BC9C2-8FEF-4312-B324-A8C5A07601E5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Heaviest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computed</a:t>
            </a:r>
            <a:r>
              <a:rPr lang="fr-FR" sz="3600" dirty="0">
                <a:solidFill>
                  <a:srgbClr val="0033CC"/>
                </a:solidFill>
              </a:rPr>
              <a:t> ab initio</a:t>
            </a:r>
            <a:endParaRPr sz="2000" baseline="-25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/>
      <p:bldP spid="14" grpId="0"/>
      <p:bldP spid="27" grpId="0"/>
      <p:bldP spid="28" grpId="0"/>
      <p:bldP spid="29" grpId="0"/>
      <p:bldP spid="30" grpId="0"/>
      <p:bldP spid="31" grpId="0"/>
      <p:bldP spid="32" grpId="0"/>
      <p:bldP spid="39" grpId="0" animBg="1"/>
      <p:bldP spid="40" grpId="0"/>
      <p:bldP spid="9" grpId="0" animBg="1"/>
      <p:bldP spid="37" grpId="0"/>
      <p:bldP spid="12" grpId="0" animBg="1"/>
      <p:bldP spid="65" grpId="0" animBg="1"/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52F5-BF67-91BC-6E7B-9C854D3E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3823C1-AA60-7C70-B487-A1C18BDA617E}"/>
              </a:ext>
            </a:extLst>
          </p:cNvPr>
          <p:cNvSpPr/>
          <p:nvPr/>
        </p:nvSpPr>
        <p:spPr>
          <a:xfrm>
            <a:off x="2478990" y="7750105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BMBPT(2)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4C7886-8500-CBD5-9A68-67DB70D4B019}"/>
              </a:ext>
            </a:extLst>
          </p:cNvPr>
          <p:cNvSpPr/>
          <p:nvPr/>
        </p:nvSpPr>
        <p:spPr>
          <a:xfrm>
            <a:off x="3787176" y="7750105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BMBPT(3)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3D17CD-C22B-C71C-B486-AA2012FB0B2D}"/>
              </a:ext>
            </a:extLst>
          </p:cNvPr>
          <p:cNvSpPr/>
          <p:nvPr/>
        </p:nvSpPr>
        <p:spPr>
          <a:xfrm>
            <a:off x="6358376" y="7750105"/>
            <a:ext cx="1186793" cy="447040"/>
          </a:xfrm>
          <a:prstGeom prst="roundRect">
            <a:avLst/>
          </a:prstGeom>
          <a:solidFill>
            <a:srgbClr val="00B050"/>
          </a:solidFill>
          <a:ln w="31750"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BMBPT(4)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72ED8B-637C-B2E5-348B-A87FA6EBDA59}"/>
              </a:ext>
            </a:extLst>
          </p:cNvPr>
          <p:cNvSpPr/>
          <p:nvPr/>
        </p:nvSpPr>
        <p:spPr>
          <a:xfrm>
            <a:off x="4380572" y="833500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E17DAC-2CE7-CD3F-5AA5-C3FC395FBED0}"/>
              </a:ext>
            </a:extLst>
          </p:cNvPr>
          <p:cNvSpPr/>
          <p:nvPr/>
        </p:nvSpPr>
        <p:spPr>
          <a:xfrm>
            <a:off x="11480242" y="8045503"/>
            <a:ext cx="1186793" cy="44704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/>
              <a:t>CI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3D8A48-7FF3-C7BE-DE16-596AFF1BD54B}"/>
              </a:ext>
            </a:extLst>
          </p:cNvPr>
          <p:cNvSpPr/>
          <p:nvPr/>
        </p:nvSpPr>
        <p:spPr>
          <a:xfrm>
            <a:off x="1170806" y="7750105"/>
            <a:ext cx="1186793" cy="4470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HFB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E8F66C-1556-FB8A-195B-78A149AAE23B}"/>
              </a:ext>
            </a:extLst>
          </p:cNvPr>
          <p:cNvSpPr/>
          <p:nvPr/>
        </p:nvSpPr>
        <p:spPr>
          <a:xfrm>
            <a:off x="9605888" y="833500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04827-66F6-9CF1-48BB-6C9E7B668089}"/>
              </a:ext>
            </a:extLst>
          </p:cNvPr>
          <p:cNvSpPr txBox="1"/>
          <p:nvPr/>
        </p:nvSpPr>
        <p:spPr>
          <a:xfrm>
            <a:off x="11001923" y="7950924"/>
            <a:ext cx="6502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60" b="1" dirty="0">
                <a:solidFill>
                  <a:schemeClr val="bg1"/>
                </a:solidFill>
              </a:rPr>
              <a:t>. . 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56CE8F-9885-245C-C558-975FE06984FF}"/>
              </a:ext>
            </a:extLst>
          </p:cNvPr>
          <p:cNvCxnSpPr>
            <a:cxnSpLocks/>
          </p:cNvCxnSpPr>
          <p:nvPr/>
        </p:nvCxnSpPr>
        <p:spPr>
          <a:xfrm>
            <a:off x="2316958" y="9475854"/>
            <a:ext cx="9443138" cy="237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382805-0B93-F329-6F86-D365D2FFE46C}"/>
              </a:ext>
            </a:extLst>
          </p:cNvPr>
          <p:cNvSpPr txBox="1"/>
          <p:nvPr/>
        </p:nvSpPr>
        <p:spPr>
          <a:xfrm>
            <a:off x="4977988" y="9072816"/>
            <a:ext cx="3993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More complete </a:t>
            </a:r>
          </a:p>
        </p:txBody>
      </p:sp>
      <p:pic>
        <p:nvPicPr>
          <p:cNvPr id="34" name="Picture 33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DFB6F6B0-56CE-43EF-7833-9E9615903F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013" y="9300543"/>
            <a:ext cx="488378" cy="350622"/>
          </a:xfrm>
          <a:prstGeom prst="rect">
            <a:avLst/>
          </a:prstGeom>
        </p:spPr>
      </p:pic>
      <p:pic>
        <p:nvPicPr>
          <p:cNvPr id="38" name="Picture 37" descr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 title="IguanaTex Bitmap Display">
            <a:extLst>
              <a:ext uri="{FF2B5EF4-FFF2-40B4-BE49-F238E27FC236}">
                <a16:creationId xmlns:a16="http://schemas.microsoft.com/office/drawing/2014/main" id="{2E48AEEC-00C0-D359-EAC6-A397964A5F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9647" y="9356247"/>
            <a:ext cx="471280" cy="33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2EA740-9DC3-9077-F1B0-87C9A6463406}"/>
              </a:ext>
            </a:extLst>
          </p:cNvPr>
          <p:cNvSpPr txBox="1"/>
          <p:nvPr/>
        </p:nvSpPr>
        <p:spPr>
          <a:xfrm>
            <a:off x="4977988" y="9475853"/>
            <a:ext cx="3993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Greater computational cost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BD9734-4E76-70A3-765B-0F652E79DFC8}"/>
              </a:ext>
            </a:extLst>
          </p:cNvPr>
          <p:cNvCxnSpPr>
            <a:cxnSpLocks/>
          </p:cNvCxnSpPr>
          <p:nvPr/>
        </p:nvCxnSpPr>
        <p:spPr>
          <a:xfrm>
            <a:off x="3726216" y="693550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08325A-8AF8-D1ED-CFB7-BB7755B33E48}"/>
              </a:ext>
            </a:extLst>
          </p:cNvPr>
          <p:cNvCxnSpPr>
            <a:cxnSpLocks/>
          </p:cNvCxnSpPr>
          <p:nvPr/>
        </p:nvCxnSpPr>
        <p:spPr>
          <a:xfrm>
            <a:off x="5635692" y="693550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2B77D8-66BF-F615-3A2C-B2F69A3539D0}"/>
              </a:ext>
            </a:extLst>
          </p:cNvPr>
          <p:cNvCxnSpPr>
            <a:cxnSpLocks/>
          </p:cNvCxnSpPr>
          <p:nvPr/>
        </p:nvCxnSpPr>
        <p:spPr>
          <a:xfrm>
            <a:off x="2414862" y="6935508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ED74B4-BEAE-2495-0DE8-648D0C9B6EFD}"/>
              </a:ext>
            </a:extLst>
          </p:cNvPr>
          <p:cNvCxnSpPr>
            <a:cxnSpLocks/>
          </p:cNvCxnSpPr>
          <p:nvPr/>
        </p:nvCxnSpPr>
        <p:spPr>
          <a:xfrm>
            <a:off x="9530772" y="6946923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C90EC-86E5-0F79-1F16-A9AB7F1B7252}"/>
              </a:ext>
            </a:extLst>
          </p:cNvPr>
          <p:cNvCxnSpPr>
            <a:cxnSpLocks/>
          </p:cNvCxnSpPr>
          <p:nvPr/>
        </p:nvCxnSpPr>
        <p:spPr>
          <a:xfrm>
            <a:off x="10867518" y="6946923"/>
            <a:ext cx="0" cy="2073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54D774-F211-846B-63AD-82485858A914}"/>
                  </a:ext>
                </a:extLst>
              </p:cNvPr>
              <p:cNvSpPr txBox="1"/>
              <p:nvPr/>
            </p:nvSpPr>
            <p:spPr>
              <a:xfrm>
                <a:off x="1358101" y="708504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54D774-F211-846B-63AD-82485858A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101" y="7085046"/>
                <a:ext cx="568021" cy="393954"/>
              </a:xfrm>
              <a:prstGeom prst="rect">
                <a:avLst/>
              </a:prstGeom>
              <a:blipFill>
                <a:blip r:embed="rId6"/>
                <a:stretch>
                  <a:fillRect l="-38710" r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C3888-64B9-4CAC-A6A6-A47A4AD4758A}"/>
                  </a:ext>
                </a:extLst>
              </p:cNvPr>
              <p:cNvSpPr txBox="1"/>
              <p:nvPr/>
            </p:nvSpPr>
            <p:spPr>
              <a:xfrm>
                <a:off x="2774886" y="7082824"/>
                <a:ext cx="568021" cy="3983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C3888-64B9-4CAC-A6A6-A47A4AD47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886" y="7082824"/>
                <a:ext cx="568021" cy="398379"/>
              </a:xfrm>
              <a:prstGeom prst="rect">
                <a:avLst/>
              </a:prstGeom>
              <a:blipFill>
                <a:blip r:embed="rId7"/>
                <a:stretch>
                  <a:fillRect l="-38710" r="-21505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DF5F22-DEBB-3C02-44B5-A5B6E5695785}"/>
                  </a:ext>
                </a:extLst>
              </p:cNvPr>
              <p:cNvSpPr txBox="1"/>
              <p:nvPr/>
            </p:nvSpPr>
            <p:spPr>
              <a:xfrm>
                <a:off x="4477221" y="7085046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DF5F22-DEBB-3C02-44B5-A5B6E5695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21" y="7085046"/>
                <a:ext cx="568021" cy="393954"/>
              </a:xfrm>
              <a:prstGeom prst="rect">
                <a:avLst/>
              </a:prstGeom>
              <a:blipFill>
                <a:blip r:embed="rId8"/>
                <a:stretch>
                  <a:fillRect l="-37234" r="-212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355F9B1-30E8-5AFF-C7AC-02DFB76118E2}"/>
                  </a:ext>
                </a:extLst>
              </p:cNvPr>
              <p:cNvSpPr txBox="1"/>
              <p:nvPr/>
            </p:nvSpPr>
            <p:spPr>
              <a:xfrm>
                <a:off x="7478456" y="7124413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355F9B1-30E8-5AFF-C7AC-02DFB7611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456" y="7124413"/>
                <a:ext cx="568021" cy="393954"/>
              </a:xfrm>
              <a:prstGeom prst="rect">
                <a:avLst/>
              </a:prstGeom>
              <a:blipFill>
                <a:blip r:embed="rId9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FEAE1A-A391-D368-F5D8-AD428766F89F}"/>
                  </a:ext>
                </a:extLst>
              </p:cNvPr>
              <p:cNvSpPr txBox="1"/>
              <p:nvPr/>
            </p:nvSpPr>
            <p:spPr>
              <a:xfrm>
                <a:off x="9905114" y="7096461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6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fr-FR" sz="256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560" b="0" i="1" baseline="-2500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𝑑𝑖𝑚</m:t>
                          </m:r>
                        </m:e>
                        <m:sup>
                          <m:r>
                            <a:rPr lang="nl-BE" sz="256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FEAE1A-A391-D368-F5D8-AD428766F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114" y="7096461"/>
                <a:ext cx="568021" cy="393954"/>
              </a:xfrm>
              <a:prstGeom prst="rect">
                <a:avLst/>
              </a:prstGeom>
              <a:blipFill>
                <a:blip r:embed="rId10"/>
                <a:stretch>
                  <a:fillRect l="-38710" r="-215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04275C-A12A-B8A2-C3A3-620F4EF16064}"/>
                  </a:ext>
                </a:extLst>
              </p:cNvPr>
              <p:cNvSpPr txBox="1"/>
              <p:nvPr/>
            </p:nvSpPr>
            <p:spPr>
              <a:xfrm>
                <a:off x="11800737" y="7069338"/>
                <a:ext cx="568021" cy="393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56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fr-FR" sz="256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560" b="0" i="1" baseline="-250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𝑑𝑖𝑚</m:t>
                      </m:r>
                      <m:r>
                        <a:rPr lang="nl-BE" sz="256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sz="256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04275C-A12A-B8A2-C3A3-620F4EF16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0737" y="7069338"/>
                <a:ext cx="568021" cy="393954"/>
              </a:xfrm>
              <a:prstGeom prst="rect">
                <a:avLst/>
              </a:prstGeom>
              <a:blipFill>
                <a:blip r:embed="rId11"/>
                <a:stretch>
                  <a:fillRect l="-33333" r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BE5A626-A6CE-30FD-C1AA-AC233415BDB1}"/>
              </a:ext>
            </a:extLst>
          </p:cNvPr>
          <p:cNvSpPr/>
          <p:nvPr/>
        </p:nvSpPr>
        <p:spPr>
          <a:xfrm>
            <a:off x="11651451" y="8060689"/>
            <a:ext cx="1186793" cy="447040"/>
          </a:xfrm>
          <a:prstGeom prst="roundRect">
            <a:avLst/>
          </a:prstGeom>
          <a:solidFill>
            <a:srgbClr val="2F4D5D"/>
          </a:solidFill>
          <a:ln w="127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493" b="1" dirty="0">
                <a:solidFill>
                  <a:srgbClr val="FFFFFF"/>
                </a:solidFill>
                <a:latin typeface="Arial" panose="020B0604020202020204"/>
              </a:rPr>
              <a:t>Diag.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699D0D-864F-6828-664E-F1C01AECD0AF}"/>
              </a:ext>
            </a:extLst>
          </p:cNvPr>
          <p:cNvSpPr/>
          <p:nvPr/>
        </p:nvSpPr>
        <p:spPr>
          <a:xfrm>
            <a:off x="5726588" y="8335009"/>
            <a:ext cx="1186793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BCCSD[T</a:t>
            </a:r>
            <a:r>
              <a:rPr lang="en-US" sz="85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939D9B-980A-13F0-084B-589A7F89A4AD}"/>
              </a:ext>
            </a:extLst>
          </p:cNvPr>
          <p:cNvSpPr/>
          <p:nvPr/>
        </p:nvSpPr>
        <p:spPr>
          <a:xfrm>
            <a:off x="7004276" y="8335009"/>
            <a:ext cx="1208806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BCCSD(T)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248BD48-C553-BDB9-6AC9-A662EE092C11}"/>
              </a:ext>
            </a:extLst>
          </p:cNvPr>
          <p:cNvSpPr/>
          <p:nvPr/>
        </p:nvSpPr>
        <p:spPr>
          <a:xfrm>
            <a:off x="8278531" y="8335009"/>
            <a:ext cx="1192956" cy="447040"/>
          </a:xfrm>
          <a:prstGeom prst="roundRect">
            <a:avLst/>
          </a:prstGeom>
          <a:solidFill>
            <a:srgbClr val="18A9C6"/>
          </a:solidFill>
          <a:ln w="31750">
            <a:solidFill>
              <a:srgbClr val="0F6C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BCCSD{T</a:t>
            </a:r>
            <a:r>
              <a:rPr lang="en-US" sz="32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52884B-607B-303E-89C2-00D1E1ACC69B}"/>
              </a:ext>
            </a:extLst>
          </p:cNvPr>
          <p:cNvSpPr/>
          <p:nvPr/>
        </p:nvSpPr>
        <p:spPr>
          <a:xfrm>
            <a:off x="5712540" y="8342313"/>
            <a:ext cx="1186793" cy="447040"/>
          </a:xfrm>
          <a:prstGeom prst="roundRect">
            <a:avLst/>
          </a:prstGeom>
          <a:solidFill>
            <a:schemeClr val="accent6"/>
          </a:solidFill>
          <a:ln w="31750">
            <a:solidFill>
              <a:schemeClr val="bg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BCCSD[T</a:t>
            </a:r>
            <a:r>
              <a:rPr lang="en-US" sz="74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3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40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Rectangle à coins arrondis 41"/>
          <p:cNvSpPr/>
          <p:nvPr/>
        </p:nvSpPr>
        <p:spPr>
          <a:xfrm>
            <a:off x="5642203" y="8260853"/>
            <a:ext cx="3888569" cy="65763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635692" y="8993407"/>
            <a:ext cx="420322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0000"/>
                </a:solidFill>
                <a:cs typeface="Times New Roman" panose="02020603050405020304" pitchFamily="18" charset="0"/>
              </a:rPr>
              <a:t>Perturbative triple approximations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0FFA8626-EDF4-4287-9263-021D2180BE88}"/>
              </a:ext>
            </a:extLst>
          </p:cNvPr>
          <p:cNvSpPr txBox="1"/>
          <p:nvPr/>
        </p:nvSpPr>
        <p:spPr>
          <a:xfrm>
            <a:off x="6719104" y="1579021"/>
            <a:ext cx="654881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Spherical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Bogoliubov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 CC at BCCSD and BCCSDT levels</a:t>
            </a:r>
            <a:endParaRPr lang="en-US" sz="1900" b="1" dirty="0">
              <a:solidFill>
                <a:schemeClr val="tx1"/>
              </a:solidFill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4E949780-9667-43B1-8FCA-8205E2C6B4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0224" y="2148922"/>
            <a:ext cx="3415229" cy="539827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7ED98EC5-7D22-4F9C-82E0-69E031E8FA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7691" y="2759930"/>
            <a:ext cx="3337091" cy="373091"/>
          </a:xfrm>
          <a:prstGeom prst="rect">
            <a:avLst/>
          </a:prstGeom>
        </p:spPr>
      </p:pic>
      <p:sp>
        <p:nvSpPr>
          <p:cNvPr id="61" name="TextBox 16">
            <a:extLst>
              <a:ext uri="{FF2B5EF4-FFF2-40B4-BE49-F238E27FC236}">
                <a16:creationId xmlns:a16="http://schemas.microsoft.com/office/drawing/2014/main" id="{7620B67B-45C4-4446-B713-E0D8552BEF8D}"/>
              </a:ext>
            </a:extLst>
          </p:cNvPr>
          <p:cNvSpPr txBox="1"/>
          <p:nvPr/>
        </p:nvSpPr>
        <p:spPr>
          <a:xfrm>
            <a:off x="8543581" y="2767476"/>
            <a:ext cx="8041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with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64" name="global mass predictions of ~700 nuclei…">
            <a:extLst>
              <a:ext uri="{FF2B5EF4-FFF2-40B4-BE49-F238E27FC236}">
                <a16:creationId xmlns:a16="http://schemas.microsoft.com/office/drawing/2014/main" id="{EE962A1F-09AA-4E5F-9E70-900DCE54163D}"/>
              </a:ext>
            </a:extLst>
          </p:cNvPr>
          <p:cNvSpPr txBox="1"/>
          <p:nvPr/>
        </p:nvSpPr>
        <p:spPr>
          <a:xfrm>
            <a:off x="389908" y="1462349"/>
            <a:ext cx="287418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Demol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79" name="Line">
            <a:extLst>
              <a:ext uri="{FF2B5EF4-FFF2-40B4-BE49-F238E27FC236}">
                <a16:creationId xmlns:a16="http://schemas.microsoft.com/office/drawing/2014/main" id="{4869FA18-5DC0-404A-9AAC-08271771A79C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0" name="1">
            <a:extLst>
              <a:ext uri="{FF2B5EF4-FFF2-40B4-BE49-F238E27FC236}">
                <a16:creationId xmlns:a16="http://schemas.microsoft.com/office/drawing/2014/main" id="{4BC584E4-13FC-4873-9109-9C35EE6149C6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id="{630B02F2-B4CA-4CD4-AEC6-87879175A4EB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82" name="3">
            <a:extLst>
              <a:ext uri="{FF2B5EF4-FFF2-40B4-BE49-F238E27FC236}">
                <a16:creationId xmlns:a16="http://schemas.microsoft.com/office/drawing/2014/main" id="{B78D43A7-7D65-46B5-9593-6995F167F598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3" name="4">
            <a:extLst>
              <a:ext uri="{FF2B5EF4-FFF2-40B4-BE49-F238E27FC236}">
                <a16:creationId xmlns:a16="http://schemas.microsoft.com/office/drawing/2014/main" id="{9CE7F63B-F811-4697-BF53-07390E3FB224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id="{336F1826-8783-47BC-B0ED-6134D7FAABA8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5" name="6">
            <a:extLst>
              <a:ext uri="{FF2B5EF4-FFF2-40B4-BE49-F238E27FC236}">
                <a16:creationId xmlns:a16="http://schemas.microsoft.com/office/drawing/2014/main" id="{D18A3D48-7990-4417-BBAE-D893055B0E3F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2C1C7200-043C-43F5-8F64-DAA074F0A505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7" name="8">
            <a:extLst>
              <a:ext uri="{FF2B5EF4-FFF2-40B4-BE49-F238E27FC236}">
                <a16:creationId xmlns:a16="http://schemas.microsoft.com/office/drawing/2014/main" id="{5530AA19-1DC1-4BD2-9F98-D1361CFF0692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8" name="9">
            <a:extLst>
              <a:ext uri="{FF2B5EF4-FFF2-40B4-BE49-F238E27FC236}">
                <a16:creationId xmlns:a16="http://schemas.microsoft.com/office/drawing/2014/main" id="{16DA166C-103D-4988-8C86-B9870C31BE1A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9" name="10">
            <a:extLst>
              <a:ext uri="{FF2B5EF4-FFF2-40B4-BE49-F238E27FC236}">
                <a16:creationId xmlns:a16="http://schemas.microsoft.com/office/drawing/2014/main" id="{FE22D3A6-A21B-41EB-9D0D-ECB09078E15A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90" name="Circle">
            <a:extLst>
              <a:ext uri="{FF2B5EF4-FFF2-40B4-BE49-F238E27FC236}">
                <a16:creationId xmlns:a16="http://schemas.microsoft.com/office/drawing/2014/main" id="{EC928C56-CF00-47EF-B96A-8CF64F94BDB4}"/>
              </a:ext>
            </a:extLst>
          </p:cNvPr>
          <p:cNvGrpSpPr/>
          <p:nvPr/>
        </p:nvGrpSpPr>
        <p:grpSpPr>
          <a:xfrm>
            <a:off x="279098" y="3911984"/>
            <a:ext cx="513642" cy="511445"/>
            <a:chOff x="0" y="0"/>
            <a:chExt cx="513641" cy="5114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DC30CA5F-F77E-45EB-A1AA-5E16F695AA29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92" name="Circle Oval" descr="Circle Oval">
              <a:extLst>
                <a:ext uri="{FF2B5EF4-FFF2-40B4-BE49-F238E27FC236}">
                  <a16:creationId xmlns:a16="http://schemas.microsoft.com/office/drawing/2014/main" id="{0A6D53D8-2942-4928-8256-A383D3558DC9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54" name="Shape 1909">
            <a:extLst>
              <a:ext uri="{FF2B5EF4-FFF2-40B4-BE49-F238E27FC236}">
                <a16:creationId xmlns:a16="http://schemas.microsoft.com/office/drawing/2014/main" id="{5309C8FF-C064-49E6-B453-ECA007A1F6D5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Heaviest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computed</a:t>
            </a:r>
            <a:r>
              <a:rPr lang="fr-FR" sz="3600" dirty="0">
                <a:solidFill>
                  <a:srgbClr val="0033CC"/>
                </a:solidFill>
              </a:rPr>
              <a:t> ab initio</a:t>
            </a:r>
            <a:endParaRPr sz="2000" baseline="-25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8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52F5-BF67-91BC-6E7B-9C854D3EF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560B889-1719-4A45-B76E-856EB3C33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2" y="2062801"/>
            <a:ext cx="5428331" cy="4701186"/>
          </a:xfrm>
          <a:prstGeom prst="rect">
            <a:avLst/>
          </a:prstGeom>
        </p:spPr>
      </p:pic>
      <p:sp>
        <p:nvSpPr>
          <p:cNvPr id="40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8817BE92-D2CD-42E2-8A66-F5F23466E3A3}"/>
              </a:ext>
            </a:extLst>
          </p:cNvPr>
          <p:cNvSpPr/>
          <p:nvPr/>
        </p:nvSpPr>
        <p:spPr>
          <a:xfrm>
            <a:off x="6617648" y="3315455"/>
            <a:ext cx="5893843" cy="2320058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16">
            <a:extLst>
              <a:ext uri="{FF2B5EF4-FFF2-40B4-BE49-F238E27FC236}">
                <a16:creationId xmlns:a16="http://schemas.microsoft.com/office/drawing/2014/main" id="{2C399972-0957-401C-8CF8-7D117D0E6430}"/>
              </a:ext>
            </a:extLst>
          </p:cNvPr>
          <p:cNvSpPr txBox="1"/>
          <p:nvPr/>
        </p:nvSpPr>
        <p:spPr>
          <a:xfrm>
            <a:off x="6649485" y="3323001"/>
            <a:ext cx="60508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cs typeface="Times New Roman" panose="02020603050405020304" pitchFamily="18" charset="0"/>
              </a:rPr>
              <a:t>BCCSD </a:t>
            </a:r>
            <a:r>
              <a:rPr lang="en-US" sz="2000" dirty="0" err="1">
                <a:cs typeface="Times New Roman" panose="02020603050405020304" pitchFamily="18" charset="0"/>
              </a:rPr>
              <a:t>g.s.</a:t>
            </a:r>
            <a:r>
              <a:rPr lang="en-US" sz="2000" dirty="0">
                <a:cs typeface="Times New Roman" panose="02020603050405020304" pitchFamily="18" charset="0"/>
              </a:rPr>
              <a:t> energy rms error vs Exp ~ 1.6%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BCCSD</a:t>
            </a:r>
            <a:r>
              <a:rPr lang="en-US" sz="2000" b="1" dirty="0">
                <a:cs typeface="Times New Roman" panose="02020603050405020304" pitchFamily="18" charset="0"/>
              </a:rPr>
              <a:t>[T] </a:t>
            </a:r>
            <a:r>
              <a:rPr lang="en-US" sz="2000" dirty="0">
                <a:cs typeface="Times New Roman" panose="02020603050405020304" pitchFamily="18" charset="0"/>
              </a:rPr>
              <a:t>vs VS-IMSRG(2) in </a:t>
            </a:r>
            <a:r>
              <a:rPr lang="en-US" sz="2000" baseline="30000" dirty="0">
                <a:cs typeface="Times New Roman" panose="02020603050405020304" pitchFamily="18" charset="0"/>
              </a:rPr>
              <a:t>132</a:t>
            </a:r>
            <a:r>
              <a:rPr lang="en-US" sz="2000" dirty="0">
                <a:cs typeface="Times New Roman" panose="02020603050405020304" pitchFamily="18" charset="0"/>
              </a:rPr>
              <a:t>Sn = 2.4% </a:t>
            </a:r>
            <a:r>
              <a:rPr lang="en-US" sz="2000" b="1" dirty="0">
                <a:cs typeface="Times New Roman" panose="02020603050405020304" pitchFamily="18" charset="0"/>
              </a:rPr>
              <a:t>(-0.3%)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Exaggerated N=82 </a:t>
            </a:r>
            <a:r>
              <a:rPr lang="en-US" sz="2000" b="1" dirty="0" err="1">
                <a:cs typeface="Times New Roman" panose="02020603050405020304" pitchFamily="18" charset="0"/>
              </a:rPr>
              <a:t>magicity</a:t>
            </a:r>
            <a:r>
              <a:rPr lang="en-US" sz="2000" b="1" dirty="0">
                <a:cs typeface="Times New Roman" panose="02020603050405020304" pitchFamily="18" charset="0"/>
              </a:rPr>
              <a:t> not corrected by triples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→Outside many-body uncertainty estimate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→Test successful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interactions in new regime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Predicted drip-line location [</a:t>
            </a:r>
            <a:r>
              <a:rPr lang="en-US" sz="2000" baseline="30000" dirty="0">
                <a:cs typeface="Times New Roman" panose="02020603050405020304" pitchFamily="18" charset="0"/>
              </a:rPr>
              <a:t>140</a:t>
            </a:r>
            <a:r>
              <a:rPr lang="en-US" sz="2000" dirty="0">
                <a:cs typeface="Times New Roman" panose="02020603050405020304" pitchFamily="18" charset="0"/>
              </a:rPr>
              <a:t>Sn,</a:t>
            </a:r>
            <a:r>
              <a:rPr lang="en-US" sz="2000" baseline="30000" dirty="0">
                <a:cs typeface="Times New Roman" panose="02020603050405020304" pitchFamily="18" charset="0"/>
              </a:rPr>
              <a:t>162</a:t>
            </a:r>
            <a:r>
              <a:rPr lang="en-US" sz="2000" dirty="0">
                <a:cs typeface="Times New Roman" panose="02020603050405020304" pitchFamily="18" charset="0"/>
              </a:rPr>
              <a:t>Sn] </a:t>
            </a:r>
            <a:r>
              <a:rPr lang="en-US" sz="2000" b="1" dirty="0">
                <a:cs typeface="Times New Roman" panose="02020603050405020304" pitchFamily="18" charset="0"/>
              </a:rPr>
              <a:t>fine tuned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→Subject to all sources of uncertainties</a:t>
            </a:r>
          </a:p>
        </p:txBody>
      </p:sp>
      <p:grpSp>
        <p:nvGrpSpPr>
          <p:cNvPr id="49" name="Group 28">
            <a:extLst>
              <a:ext uri="{FF2B5EF4-FFF2-40B4-BE49-F238E27FC236}">
                <a16:creationId xmlns:a16="http://schemas.microsoft.com/office/drawing/2014/main" id="{02DB6745-05C8-4043-8697-B89D13E6ECAA}"/>
              </a:ext>
            </a:extLst>
          </p:cNvPr>
          <p:cNvGrpSpPr/>
          <p:nvPr/>
        </p:nvGrpSpPr>
        <p:grpSpPr>
          <a:xfrm>
            <a:off x="4008124" y="5635513"/>
            <a:ext cx="1271600" cy="736045"/>
            <a:chOff x="10224135" y="4744166"/>
            <a:chExt cx="742476" cy="73604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00B4B1F-90CD-4DED-AE6F-676109E35362}"/>
                </a:ext>
              </a:extLst>
            </p:cNvPr>
            <p:cNvSpPr/>
            <p:nvPr/>
          </p:nvSpPr>
          <p:spPr>
            <a:xfrm>
              <a:off x="10224135" y="4744166"/>
              <a:ext cx="736761" cy="736045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22">
              <a:extLst>
                <a:ext uri="{FF2B5EF4-FFF2-40B4-BE49-F238E27FC236}">
                  <a16:creationId xmlns:a16="http://schemas.microsoft.com/office/drawing/2014/main" id="{6E7EF1C1-ADA5-4200-9DAC-D3FDAB6ECE61}"/>
                </a:ext>
              </a:extLst>
            </p:cNvPr>
            <p:cNvCxnSpPr>
              <a:cxnSpLocks/>
            </p:cNvCxnSpPr>
            <p:nvPr/>
          </p:nvCxnSpPr>
          <p:spPr>
            <a:xfrm>
              <a:off x="10224135" y="4744166"/>
              <a:ext cx="0" cy="717944"/>
            </a:xfrm>
            <a:prstGeom prst="line">
              <a:avLst/>
            </a:prstGeom>
            <a:ln w="28575" cmpd="sng">
              <a:solidFill>
                <a:srgbClr val="C00000"/>
              </a:solidFill>
              <a:prstDash val="solid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">
              <a:extLst>
                <a:ext uri="{FF2B5EF4-FFF2-40B4-BE49-F238E27FC236}">
                  <a16:creationId xmlns:a16="http://schemas.microsoft.com/office/drawing/2014/main" id="{877B664E-520B-4411-B47F-404EBBDD72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4706" y="4745596"/>
              <a:ext cx="1905" cy="717944"/>
            </a:xfrm>
            <a:prstGeom prst="line">
              <a:avLst/>
            </a:prstGeom>
            <a:ln w="28575" cmpd="sng">
              <a:solidFill>
                <a:srgbClr val="C00000"/>
              </a:solidFill>
              <a:prstDash val="solid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7">
              <a:extLst>
                <a:ext uri="{FF2B5EF4-FFF2-40B4-BE49-F238E27FC236}">
                  <a16:creationId xmlns:a16="http://schemas.microsoft.com/office/drawing/2014/main" id="{4058EB20-45AB-4625-A776-F6F9541FC95B}"/>
                </a:ext>
              </a:extLst>
            </p:cNvPr>
            <p:cNvSpPr txBox="1"/>
            <p:nvPr/>
          </p:nvSpPr>
          <p:spPr>
            <a:xfrm>
              <a:off x="10409682" y="4850809"/>
              <a:ext cx="391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  <p:sp>
        <p:nvSpPr>
          <p:cNvPr id="56" name="Shape 1909">
            <a:extLst>
              <a:ext uri="{FF2B5EF4-FFF2-40B4-BE49-F238E27FC236}">
                <a16:creationId xmlns:a16="http://schemas.microsoft.com/office/drawing/2014/main" id="{D6E1DB71-2684-4BDA-833E-89EC3406E2B2}"/>
              </a:ext>
            </a:extLst>
          </p:cNvPr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Binding </a:t>
            </a:r>
            <a:r>
              <a:rPr lang="fr-FR" sz="3600" dirty="0" err="1">
                <a:solidFill>
                  <a:srgbClr val="0033CC"/>
                </a:solidFill>
              </a:rPr>
              <a:t>energy</a:t>
            </a:r>
            <a:r>
              <a:rPr lang="fr-FR" sz="3600" dirty="0">
                <a:solidFill>
                  <a:srgbClr val="0033CC"/>
                </a:solidFill>
              </a:rPr>
              <a:t> of Sn isotopes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7" name="global mass predictions of ~700 nuclei…">
            <a:extLst>
              <a:ext uri="{FF2B5EF4-FFF2-40B4-BE49-F238E27FC236}">
                <a16:creationId xmlns:a16="http://schemas.microsoft.com/office/drawing/2014/main" id="{11D739DF-F269-42A1-A025-263A9A39AC47}"/>
              </a:ext>
            </a:extLst>
          </p:cNvPr>
          <p:cNvSpPr txBox="1"/>
          <p:nvPr/>
        </p:nvSpPr>
        <p:spPr>
          <a:xfrm>
            <a:off x="389908" y="1462349"/>
            <a:ext cx="287418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Demol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4CBB42E-F20D-44E5-9276-59487C25E61E}"/>
              </a:ext>
            </a:extLst>
          </p:cNvPr>
          <p:cNvSpPr/>
          <p:nvPr/>
        </p:nvSpPr>
        <p:spPr>
          <a:xfrm rot="1286097">
            <a:off x="3330565" y="5254499"/>
            <a:ext cx="616519" cy="975314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76B755A3-7084-4594-A4F8-F5EB011C6F3E}"/>
              </a:ext>
            </a:extLst>
          </p:cNvPr>
          <p:cNvSpPr txBox="1"/>
          <p:nvPr/>
        </p:nvSpPr>
        <p:spPr>
          <a:xfrm>
            <a:off x="6673384" y="1579021"/>
            <a:ext cx="654881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Spherical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Bogoliubov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 CC at BCCSD and BCCSD[T] levels</a:t>
            </a:r>
            <a:endParaRPr lang="en-US" sz="1900" b="1" dirty="0">
              <a:solidFill>
                <a:schemeClr val="tx1"/>
              </a:solidFill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93427627-F0D7-4C61-A988-1B2265AE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24" y="2148922"/>
            <a:ext cx="3415229" cy="539827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39FB9D4-970D-418A-8E2C-3A31769EA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4400" y="2767476"/>
            <a:ext cx="3337091" cy="373091"/>
          </a:xfrm>
          <a:prstGeom prst="rect">
            <a:avLst/>
          </a:prstGeom>
        </p:spPr>
      </p:pic>
      <p:sp>
        <p:nvSpPr>
          <p:cNvPr id="61" name="TextBox 16">
            <a:extLst>
              <a:ext uri="{FF2B5EF4-FFF2-40B4-BE49-F238E27FC236}">
                <a16:creationId xmlns:a16="http://schemas.microsoft.com/office/drawing/2014/main" id="{F78EC4A7-EBA1-4D89-9187-9C186BCA36A6}"/>
              </a:ext>
            </a:extLst>
          </p:cNvPr>
          <p:cNvSpPr txBox="1"/>
          <p:nvPr/>
        </p:nvSpPr>
        <p:spPr>
          <a:xfrm>
            <a:off x="8543581" y="2767476"/>
            <a:ext cx="8041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with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79" name="Line">
            <a:extLst>
              <a:ext uri="{FF2B5EF4-FFF2-40B4-BE49-F238E27FC236}">
                <a16:creationId xmlns:a16="http://schemas.microsoft.com/office/drawing/2014/main" id="{6528AE89-47AF-4A8B-B863-CB5705B2145E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0" name="1">
            <a:extLst>
              <a:ext uri="{FF2B5EF4-FFF2-40B4-BE49-F238E27FC236}">
                <a16:creationId xmlns:a16="http://schemas.microsoft.com/office/drawing/2014/main" id="{F3DF99E3-BA33-4E13-BFB4-AA666258C740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id="{99A1CBDF-20EF-4809-8461-EB2C919A3555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82" name="3">
            <a:extLst>
              <a:ext uri="{FF2B5EF4-FFF2-40B4-BE49-F238E27FC236}">
                <a16:creationId xmlns:a16="http://schemas.microsoft.com/office/drawing/2014/main" id="{4C981A77-2FF7-4DFE-A91D-B3BBB46DBDEE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3" name="4">
            <a:extLst>
              <a:ext uri="{FF2B5EF4-FFF2-40B4-BE49-F238E27FC236}">
                <a16:creationId xmlns:a16="http://schemas.microsoft.com/office/drawing/2014/main" id="{07236AB9-6A57-48A5-97C1-2A358AFFB730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id="{FE8C6973-9470-431C-A262-0367CBDACC7C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5" name="6">
            <a:extLst>
              <a:ext uri="{FF2B5EF4-FFF2-40B4-BE49-F238E27FC236}">
                <a16:creationId xmlns:a16="http://schemas.microsoft.com/office/drawing/2014/main" id="{94F64C6B-397B-4B37-AA96-FFAE884DDFE7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B1B8B36E-6B85-42B6-BEF4-D2021114C6D9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87" name="8">
            <a:extLst>
              <a:ext uri="{FF2B5EF4-FFF2-40B4-BE49-F238E27FC236}">
                <a16:creationId xmlns:a16="http://schemas.microsoft.com/office/drawing/2014/main" id="{7BF1ADA8-365B-4C88-BE9C-2C5F0A01354C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88" name="9">
            <a:extLst>
              <a:ext uri="{FF2B5EF4-FFF2-40B4-BE49-F238E27FC236}">
                <a16:creationId xmlns:a16="http://schemas.microsoft.com/office/drawing/2014/main" id="{935FE3FD-B710-4CF1-A572-FC464E2545D5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89" name="10">
            <a:extLst>
              <a:ext uri="{FF2B5EF4-FFF2-40B4-BE49-F238E27FC236}">
                <a16:creationId xmlns:a16="http://schemas.microsoft.com/office/drawing/2014/main" id="{E288E042-1B70-44B9-8D8D-5D593C85C9F9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90" name="Circle">
            <a:extLst>
              <a:ext uri="{FF2B5EF4-FFF2-40B4-BE49-F238E27FC236}">
                <a16:creationId xmlns:a16="http://schemas.microsoft.com/office/drawing/2014/main" id="{46F75B46-C385-4E0F-AB5E-F6C47781E765}"/>
              </a:ext>
            </a:extLst>
          </p:cNvPr>
          <p:cNvGrpSpPr/>
          <p:nvPr/>
        </p:nvGrpSpPr>
        <p:grpSpPr>
          <a:xfrm>
            <a:off x="279098" y="3911984"/>
            <a:ext cx="513642" cy="511445"/>
            <a:chOff x="0" y="0"/>
            <a:chExt cx="513641" cy="5114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EC77E01-4F56-40F8-B811-194E4D460A0D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92" name="Circle Oval" descr="Circle Oval">
              <a:extLst>
                <a:ext uri="{FF2B5EF4-FFF2-40B4-BE49-F238E27FC236}">
                  <a16:creationId xmlns:a16="http://schemas.microsoft.com/office/drawing/2014/main" id="{92CA17C5-39C0-46BB-8DE6-48BD66E084F1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id="{AA47A012-453E-4B79-9773-3F1E769F1A17}"/>
              </a:ext>
            </a:extLst>
          </p:cNvPr>
          <p:cNvSpPr/>
          <p:nvPr/>
        </p:nvSpPr>
        <p:spPr>
          <a:xfrm>
            <a:off x="3424557" y="4134971"/>
            <a:ext cx="370203" cy="623042"/>
          </a:xfrm>
          <a:prstGeom prst="ellipse">
            <a:avLst/>
          </a:prstGeom>
          <a:noFill/>
          <a:ln w="5715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8DD3827-3537-4766-835D-D8587991FC01}"/>
              </a:ext>
            </a:extLst>
          </p:cNvPr>
          <p:cNvSpPr txBox="1"/>
          <p:nvPr/>
        </p:nvSpPr>
        <p:spPr>
          <a:xfrm>
            <a:off x="2062797" y="2668158"/>
            <a:ext cx="3093722" cy="38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Complete chain accessible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34F20D2-E9D9-4745-875B-61E5325C22CC}"/>
              </a:ext>
            </a:extLst>
          </p:cNvPr>
          <p:cNvSpPr txBox="1"/>
          <p:nvPr/>
        </p:nvSpPr>
        <p:spPr>
          <a:xfrm>
            <a:off x="1293135" y="7167659"/>
            <a:ext cx="247955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VS-IMSRG(2) results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2" name="global mass predictions of ~700 nuclei…">
            <a:extLst>
              <a:ext uri="{FF2B5EF4-FFF2-40B4-BE49-F238E27FC236}">
                <a16:creationId xmlns:a16="http://schemas.microsoft.com/office/drawing/2014/main" id="{6FE057EA-0359-4420-ADEB-3B8392AB80FE}"/>
              </a:ext>
            </a:extLst>
          </p:cNvPr>
          <p:cNvSpPr txBox="1"/>
          <p:nvPr/>
        </p:nvSpPr>
        <p:spPr>
          <a:xfrm>
            <a:off x="3653330" y="7182335"/>
            <a:ext cx="2476640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da-DK" dirty="0">
                <a:solidFill>
                  <a:srgbClr val="0033CC"/>
                </a:solidFill>
              </a:rPr>
              <a:t>Gustafsson et al., PRL (2025)</a:t>
            </a:r>
          </a:p>
        </p:txBody>
      </p:sp>
    </p:spTree>
    <p:extLst>
      <p:ext uri="{BB962C8B-B14F-4D97-AF65-F5344CB8AC3E}">
        <p14:creationId xmlns:p14="http://schemas.microsoft.com/office/powerpoint/2010/main" val="411012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3F26AA-6C22-4814-8D26-D182520FE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7" y="1963742"/>
            <a:ext cx="5148813" cy="5043257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902E3C15-63A7-408A-9C1F-E5D0566AB329}"/>
              </a:ext>
            </a:extLst>
          </p:cNvPr>
          <p:cNvSpPr/>
          <p:nvPr/>
        </p:nvSpPr>
        <p:spPr>
          <a:xfrm>
            <a:off x="6632458" y="5784807"/>
            <a:ext cx="6153902" cy="1459118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EFD1B43F-1CDF-48AF-A993-252A547990AB}"/>
              </a:ext>
            </a:extLst>
          </p:cNvPr>
          <p:cNvSpPr txBox="1"/>
          <p:nvPr/>
        </p:nvSpPr>
        <p:spPr>
          <a:xfrm>
            <a:off x="6656882" y="5833815"/>
            <a:ext cx="63479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BCCSD rms error on absolute charge radii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EM(1.8/2.0)/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NNLOgo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EM(7.5)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= 5.6%/1.8%/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0.8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%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→Good agreement with IMSRG(2) for three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H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→Triples correction+1-body basis error soon  (~1-2%)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7">
            <a:extLst>
              <a:ext uri="{FF2B5EF4-FFF2-40B4-BE49-F238E27FC236}">
                <a16:creationId xmlns:a16="http://schemas.microsoft.com/office/drawing/2014/main" id="{1F7D53FE-E235-4A78-B1CF-8BBCFC094FC4}"/>
              </a:ext>
            </a:extLst>
          </p:cNvPr>
          <p:cNvSpPr/>
          <p:nvPr/>
        </p:nvSpPr>
        <p:spPr>
          <a:xfrm>
            <a:off x="6643416" y="7395570"/>
            <a:ext cx="6194827" cy="2251349"/>
          </a:xfrm>
          <a:prstGeom prst="roundRect">
            <a:avLst>
              <a:gd name="adj" fmla="val 11996"/>
            </a:avLst>
          </a:prstGeom>
          <a:solidFill>
            <a:srgbClr val="E4F3E3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282106D9-B906-4971-8C30-21D3F723C291}"/>
              </a:ext>
            </a:extLst>
          </p:cNvPr>
          <p:cNvSpPr txBox="1"/>
          <p:nvPr/>
        </p:nvSpPr>
        <p:spPr>
          <a:xfrm>
            <a:off x="6643418" y="7395571"/>
            <a:ext cx="6548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Isotopic shift </a:t>
            </a:r>
            <a:endParaRPr lang="en-US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b="1" dirty="0"/>
              <a:t>Kink through </a:t>
            </a:r>
            <a:r>
              <a:rPr lang="en-US" sz="2000" b="1" baseline="30000" dirty="0"/>
              <a:t>132</a:t>
            </a:r>
            <a:r>
              <a:rPr lang="en-US" sz="2000" b="1" dirty="0"/>
              <a:t>Sn (Exp = 0.017fm)</a:t>
            </a:r>
          </a:p>
          <a:p>
            <a:pPr algn="l"/>
            <a:endParaRPr lang="fr-FR" sz="2000" dirty="0"/>
          </a:p>
          <a:p>
            <a:pPr algn="l"/>
            <a:endParaRPr lang="fr-FR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AE9ADE63-DBE4-4B4D-97F3-5D7879183604}"/>
              </a:ext>
            </a:extLst>
          </p:cNvPr>
          <p:cNvSpPr txBox="1"/>
          <p:nvPr/>
        </p:nvSpPr>
        <p:spPr>
          <a:xfrm>
            <a:off x="1262380" y="8285665"/>
            <a:ext cx="56137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en-US" sz="1900" b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134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Sn) at COLLAPS@ISOLDE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4" name="TextBox 16">
            <a:extLst>
              <a:ext uri="{FF2B5EF4-FFF2-40B4-BE49-F238E27FC236}">
                <a16:creationId xmlns:a16="http://schemas.microsoft.com/office/drawing/2014/main" id="{F8530765-8D57-427F-88BB-A79081CDA69A}"/>
              </a:ext>
            </a:extLst>
          </p:cNvPr>
          <p:cNvSpPr txBox="1"/>
          <p:nvPr/>
        </p:nvSpPr>
        <p:spPr>
          <a:xfrm>
            <a:off x="1262380" y="7597074"/>
            <a:ext cx="53500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en-US" sz="1900" b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104-107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Sn) at CRIS@ISOLDE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5" name="global mass predictions of ~700 nuclei…">
            <a:extLst>
              <a:ext uri="{FF2B5EF4-FFF2-40B4-BE49-F238E27FC236}">
                <a16:creationId xmlns:a16="http://schemas.microsoft.com/office/drawing/2014/main" id="{5F3F25FC-1862-4693-A2D0-696C27EC2DB9}"/>
              </a:ext>
            </a:extLst>
          </p:cNvPr>
          <p:cNvSpPr txBox="1"/>
          <p:nvPr/>
        </p:nvSpPr>
        <p:spPr>
          <a:xfrm>
            <a:off x="1340134" y="8617087"/>
            <a:ext cx="2162451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Gorges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2019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56" name="global mass predictions of ~700 nuclei…">
            <a:extLst>
              <a:ext uri="{FF2B5EF4-FFF2-40B4-BE49-F238E27FC236}">
                <a16:creationId xmlns:a16="http://schemas.microsoft.com/office/drawing/2014/main" id="{CE6F2337-53C0-4BC3-A8D2-4D3E099B6B0E}"/>
              </a:ext>
            </a:extLst>
          </p:cNvPr>
          <p:cNvSpPr txBox="1"/>
          <p:nvPr/>
        </p:nvSpPr>
        <p:spPr>
          <a:xfrm>
            <a:off x="1339896" y="7946664"/>
            <a:ext cx="3244478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Gustafsson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arXiv:2504.17060v1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B406A1A-7F1C-4363-BAE0-6BB2EDA5B46A}"/>
              </a:ext>
            </a:extLst>
          </p:cNvPr>
          <p:cNvSpPr/>
          <p:nvPr/>
        </p:nvSpPr>
        <p:spPr>
          <a:xfrm>
            <a:off x="3472380" y="3431189"/>
            <a:ext cx="447655" cy="386829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global mass predictions of ~700 nuclei…">
            <a:extLst>
              <a:ext uri="{FF2B5EF4-FFF2-40B4-BE49-F238E27FC236}">
                <a16:creationId xmlns:a16="http://schemas.microsoft.com/office/drawing/2014/main" id="{E54A3460-57FA-4FDF-BAA8-D2B988567679}"/>
              </a:ext>
            </a:extLst>
          </p:cNvPr>
          <p:cNvSpPr txBox="1"/>
          <p:nvPr/>
        </p:nvSpPr>
        <p:spPr>
          <a:xfrm>
            <a:off x="389908" y="1462349"/>
            <a:ext cx="287418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Demol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C42ED625-6CAB-4590-80DD-1764FD44E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24" y="2148922"/>
            <a:ext cx="3415229" cy="539827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E1A72E21-C506-4DF3-802A-331290D13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691" y="2759930"/>
            <a:ext cx="3337091" cy="373091"/>
          </a:xfrm>
          <a:prstGeom prst="rect">
            <a:avLst/>
          </a:prstGeom>
        </p:spPr>
      </p:pic>
      <p:sp>
        <p:nvSpPr>
          <p:cNvPr id="68" name="TextBox 16">
            <a:extLst>
              <a:ext uri="{FF2B5EF4-FFF2-40B4-BE49-F238E27FC236}">
                <a16:creationId xmlns:a16="http://schemas.microsoft.com/office/drawing/2014/main" id="{E1B8E114-0AAA-4186-AE95-85811618ED00}"/>
              </a:ext>
            </a:extLst>
          </p:cNvPr>
          <p:cNvSpPr txBox="1"/>
          <p:nvPr/>
        </p:nvSpPr>
        <p:spPr>
          <a:xfrm>
            <a:off x="8543581" y="2767476"/>
            <a:ext cx="8041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with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69" name="Shape 1909">
            <a:extLst>
              <a:ext uri="{FF2B5EF4-FFF2-40B4-BE49-F238E27FC236}">
                <a16:creationId xmlns:a16="http://schemas.microsoft.com/office/drawing/2014/main" id="{57D11ADD-716B-4C9D-A9CD-4032489872FB}"/>
              </a:ext>
            </a:extLst>
          </p:cNvPr>
          <p:cNvSpPr/>
          <p:nvPr/>
        </p:nvSpPr>
        <p:spPr>
          <a:xfrm>
            <a:off x="389908" y="341915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Charge radius of Sn isotopes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0138024B-3269-4C9A-A09B-D86546FF39D9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5" name="1">
            <a:extLst>
              <a:ext uri="{FF2B5EF4-FFF2-40B4-BE49-F238E27FC236}">
                <a16:creationId xmlns:a16="http://schemas.microsoft.com/office/drawing/2014/main" id="{F2D909D3-6ED9-43A4-958F-092C19E07BC1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86" name="2">
            <a:extLst>
              <a:ext uri="{FF2B5EF4-FFF2-40B4-BE49-F238E27FC236}">
                <a16:creationId xmlns:a16="http://schemas.microsoft.com/office/drawing/2014/main" id="{6E45C573-375B-4A36-B043-0C34EBDB7A40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87" name="3">
            <a:extLst>
              <a:ext uri="{FF2B5EF4-FFF2-40B4-BE49-F238E27FC236}">
                <a16:creationId xmlns:a16="http://schemas.microsoft.com/office/drawing/2014/main" id="{17E55C45-CFC4-43B6-8A91-66D7248348B7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8" name="4">
            <a:extLst>
              <a:ext uri="{FF2B5EF4-FFF2-40B4-BE49-F238E27FC236}">
                <a16:creationId xmlns:a16="http://schemas.microsoft.com/office/drawing/2014/main" id="{04CA86ED-BB5E-4EBC-8454-7A48BA11AD8A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90" name="5">
            <a:extLst>
              <a:ext uri="{FF2B5EF4-FFF2-40B4-BE49-F238E27FC236}">
                <a16:creationId xmlns:a16="http://schemas.microsoft.com/office/drawing/2014/main" id="{171DAFA3-1ED3-4C29-96E4-F9C3BFAE332B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2" name="6">
            <a:extLst>
              <a:ext uri="{FF2B5EF4-FFF2-40B4-BE49-F238E27FC236}">
                <a16:creationId xmlns:a16="http://schemas.microsoft.com/office/drawing/2014/main" id="{2D0764B0-6EA6-43D6-B145-1CC2B19BC141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93" name="7">
            <a:extLst>
              <a:ext uri="{FF2B5EF4-FFF2-40B4-BE49-F238E27FC236}">
                <a16:creationId xmlns:a16="http://schemas.microsoft.com/office/drawing/2014/main" id="{2119C36A-E4CE-48F9-BDBF-CC45B71E41B3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94" name="8">
            <a:extLst>
              <a:ext uri="{FF2B5EF4-FFF2-40B4-BE49-F238E27FC236}">
                <a16:creationId xmlns:a16="http://schemas.microsoft.com/office/drawing/2014/main" id="{0C4296D8-1FCC-4AD9-BE17-CDF04CF71C14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95" name="9">
            <a:extLst>
              <a:ext uri="{FF2B5EF4-FFF2-40B4-BE49-F238E27FC236}">
                <a16:creationId xmlns:a16="http://schemas.microsoft.com/office/drawing/2014/main" id="{FA13325C-452E-4954-A989-4283085AE88F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96" name="10">
            <a:extLst>
              <a:ext uri="{FF2B5EF4-FFF2-40B4-BE49-F238E27FC236}">
                <a16:creationId xmlns:a16="http://schemas.microsoft.com/office/drawing/2014/main" id="{A6AD9B1A-2713-4A33-94E3-FC89928A5E8E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98" name="Circle">
            <a:extLst>
              <a:ext uri="{FF2B5EF4-FFF2-40B4-BE49-F238E27FC236}">
                <a16:creationId xmlns:a16="http://schemas.microsoft.com/office/drawing/2014/main" id="{7DFB888B-F3F9-4307-8366-64548A28E508}"/>
              </a:ext>
            </a:extLst>
          </p:cNvPr>
          <p:cNvGrpSpPr/>
          <p:nvPr/>
        </p:nvGrpSpPr>
        <p:grpSpPr>
          <a:xfrm>
            <a:off x="279098" y="3911984"/>
            <a:ext cx="513642" cy="511445"/>
            <a:chOff x="0" y="0"/>
            <a:chExt cx="513641" cy="5114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A2D583A9-0D0F-4DD6-BB2B-E3461AD38966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00" name="Circle Oval" descr="Circle Oval">
              <a:extLst>
                <a:ext uri="{FF2B5EF4-FFF2-40B4-BE49-F238E27FC236}">
                  <a16:creationId xmlns:a16="http://schemas.microsoft.com/office/drawing/2014/main" id="{CED7B448-3C7C-4AFE-BEA7-55CD617A1BD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44" name="TextBox 16">
            <a:extLst>
              <a:ext uri="{FF2B5EF4-FFF2-40B4-BE49-F238E27FC236}">
                <a16:creationId xmlns:a16="http://schemas.microsoft.com/office/drawing/2014/main" id="{B4498829-AFDC-490C-B91D-5F5BD7459AA1}"/>
              </a:ext>
            </a:extLst>
          </p:cNvPr>
          <p:cNvSpPr txBox="1"/>
          <p:nvPr/>
        </p:nvSpPr>
        <p:spPr>
          <a:xfrm>
            <a:off x="1293136" y="7167659"/>
            <a:ext cx="203997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IMSRG(2) results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5" name="global mass predictions of ~700 nuclei…">
            <a:extLst>
              <a:ext uri="{FF2B5EF4-FFF2-40B4-BE49-F238E27FC236}">
                <a16:creationId xmlns:a16="http://schemas.microsoft.com/office/drawing/2014/main" id="{573A1FE6-1A15-4DE0-BE29-FC5387893351}"/>
              </a:ext>
            </a:extLst>
          </p:cNvPr>
          <p:cNvSpPr txBox="1"/>
          <p:nvPr/>
        </p:nvSpPr>
        <p:spPr>
          <a:xfrm>
            <a:off x="3303382" y="7212815"/>
            <a:ext cx="1865895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CB36F724-9C1E-4204-9148-4E01DAD3C71B}"/>
              </a:ext>
            </a:extLst>
          </p:cNvPr>
          <p:cNvSpPr txBox="1"/>
          <p:nvPr/>
        </p:nvSpPr>
        <p:spPr>
          <a:xfrm>
            <a:off x="6673384" y="1579021"/>
            <a:ext cx="654881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Spherical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Bogoliubov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 CC at BCCSD and BCCSD[T] levels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8" name="Rectangle: Rounded Corners 13">
            <a:extLst>
              <a:ext uri="{FF2B5EF4-FFF2-40B4-BE49-F238E27FC236}">
                <a16:creationId xmlns:a16="http://schemas.microsoft.com/office/drawing/2014/main" id="{CB42259C-E6E6-43C7-B840-4E7A0688F2A1}"/>
              </a:ext>
            </a:extLst>
          </p:cNvPr>
          <p:cNvSpPr/>
          <p:nvPr/>
        </p:nvSpPr>
        <p:spPr>
          <a:xfrm>
            <a:off x="6617648" y="3315455"/>
            <a:ext cx="5893843" cy="2320058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1F3BF076-5E6B-48FA-AA38-FB17634F5F44}"/>
              </a:ext>
            </a:extLst>
          </p:cNvPr>
          <p:cNvSpPr txBox="1"/>
          <p:nvPr/>
        </p:nvSpPr>
        <p:spPr>
          <a:xfrm>
            <a:off x="6649485" y="3323001"/>
            <a:ext cx="60508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cs typeface="Times New Roman" panose="02020603050405020304" pitchFamily="18" charset="0"/>
              </a:rPr>
              <a:t>BCCSD </a:t>
            </a:r>
            <a:r>
              <a:rPr lang="en-US" sz="2000" dirty="0" err="1">
                <a:cs typeface="Times New Roman" panose="02020603050405020304" pitchFamily="18" charset="0"/>
              </a:rPr>
              <a:t>g.s.</a:t>
            </a:r>
            <a:r>
              <a:rPr lang="en-US" sz="2000" dirty="0">
                <a:cs typeface="Times New Roman" panose="02020603050405020304" pitchFamily="18" charset="0"/>
              </a:rPr>
              <a:t> energy rms error vs Exp ~ 1.6%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BCCSD</a:t>
            </a:r>
            <a:r>
              <a:rPr lang="en-US" sz="2000" b="1" dirty="0">
                <a:cs typeface="Times New Roman" panose="02020603050405020304" pitchFamily="18" charset="0"/>
              </a:rPr>
              <a:t>[T] </a:t>
            </a:r>
            <a:r>
              <a:rPr lang="en-US" sz="2000" dirty="0">
                <a:cs typeface="Times New Roman" panose="02020603050405020304" pitchFamily="18" charset="0"/>
              </a:rPr>
              <a:t>vs VS-IMSRG(2) in </a:t>
            </a:r>
            <a:r>
              <a:rPr lang="en-US" sz="2000" baseline="30000" dirty="0">
                <a:cs typeface="Times New Roman" panose="02020603050405020304" pitchFamily="18" charset="0"/>
              </a:rPr>
              <a:t>132</a:t>
            </a:r>
            <a:r>
              <a:rPr lang="en-US" sz="2000" dirty="0">
                <a:cs typeface="Times New Roman" panose="02020603050405020304" pitchFamily="18" charset="0"/>
              </a:rPr>
              <a:t>Sn = 2.4% </a:t>
            </a:r>
            <a:r>
              <a:rPr lang="en-US" sz="2000" b="1" dirty="0">
                <a:cs typeface="Times New Roman" panose="02020603050405020304" pitchFamily="18" charset="0"/>
              </a:rPr>
              <a:t>(-0.3%)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Exaggerated N=82 </a:t>
            </a:r>
            <a:r>
              <a:rPr lang="en-US" sz="2000" b="1" dirty="0" err="1">
                <a:cs typeface="Times New Roman" panose="02020603050405020304" pitchFamily="18" charset="0"/>
              </a:rPr>
              <a:t>magicity</a:t>
            </a:r>
            <a:r>
              <a:rPr lang="en-US" sz="2000" b="1" dirty="0">
                <a:cs typeface="Times New Roman" panose="02020603050405020304" pitchFamily="18" charset="0"/>
              </a:rPr>
              <a:t> not corrected by triples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→Outside many-body uncertainty estimate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→Test successful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interactions in new regime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Predicted drip-line location [</a:t>
            </a:r>
            <a:r>
              <a:rPr lang="en-US" sz="2000" baseline="30000" dirty="0">
                <a:cs typeface="Times New Roman" panose="02020603050405020304" pitchFamily="18" charset="0"/>
              </a:rPr>
              <a:t>140</a:t>
            </a:r>
            <a:r>
              <a:rPr lang="en-US" sz="2000" dirty="0">
                <a:cs typeface="Times New Roman" panose="02020603050405020304" pitchFamily="18" charset="0"/>
              </a:rPr>
              <a:t>Sn,</a:t>
            </a:r>
            <a:r>
              <a:rPr lang="en-US" sz="2000" baseline="30000" dirty="0">
                <a:cs typeface="Times New Roman" panose="02020603050405020304" pitchFamily="18" charset="0"/>
              </a:rPr>
              <a:t>162</a:t>
            </a:r>
            <a:r>
              <a:rPr lang="en-US" sz="2000" dirty="0">
                <a:cs typeface="Times New Roman" panose="02020603050405020304" pitchFamily="18" charset="0"/>
              </a:rPr>
              <a:t>Sn] </a:t>
            </a:r>
            <a:r>
              <a:rPr lang="en-US" sz="2000" b="1" dirty="0">
                <a:cs typeface="Times New Roman" panose="02020603050405020304" pitchFamily="18" charset="0"/>
              </a:rPr>
              <a:t>fine tuned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→Subject to all sources of uncertainties</a:t>
            </a: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0FCA04AE-F15D-4B07-ABAB-47AB66A51F8A}"/>
              </a:ext>
            </a:extLst>
          </p:cNvPr>
          <p:cNvSpPr/>
          <p:nvPr/>
        </p:nvSpPr>
        <p:spPr>
          <a:xfrm>
            <a:off x="1877727" y="5429194"/>
            <a:ext cx="2072789" cy="1200206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TextBox 16">
            <a:extLst>
              <a:ext uri="{FF2B5EF4-FFF2-40B4-BE49-F238E27FC236}">
                <a16:creationId xmlns:a16="http://schemas.microsoft.com/office/drawing/2014/main" id="{7E67F2AB-0512-4CF6-978B-E1E15B88A8B8}"/>
              </a:ext>
            </a:extLst>
          </p:cNvPr>
          <p:cNvSpPr txBox="1"/>
          <p:nvPr/>
        </p:nvSpPr>
        <p:spPr>
          <a:xfrm>
            <a:off x="2135655" y="4389177"/>
            <a:ext cx="3093722" cy="38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Complete chain accessible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35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/>
      <p:bldP spid="54" grpId="0"/>
      <p:bldP spid="55" grpId="0" animBg="1"/>
      <p:bldP spid="56" grpId="0" animBg="1"/>
      <p:bldP spid="59" grpId="0" animBg="1"/>
      <p:bldP spid="70" grpId="0" animBg="1"/>
      <p:bldP spid="7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C13DD3E-C842-4B75-ACCB-38DD8AA43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90" y="2214000"/>
            <a:ext cx="5349251" cy="4713742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Rectangle: Rounded Corners 7">
            <a:extLst>
              <a:ext uri="{FF2B5EF4-FFF2-40B4-BE49-F238E27FC236}">
                <a16:creationId xmlns:a16="http://schemas.microsoft.com/office/drawing/2014/main" id="{6AFE744D-3F16-4F0B-9D6C-A00E3EEA21C4}"/>
              </a:ext>
            </a:extLst>
          </p:cNvPr>
          <p:cNvSpPr/>
          <p:nvPr/>
        </p:nvSpPr>
        <p:spPr>
          <a:xfrm>
            <a:off x="3214090" y="8969350"/>
            <a:ext cx="3354023" cy="707887"/>
          </a:xfrm>
          <a:prstGeom prst="roundRect">
            <a:avLst>
              <a:gd name="adj" fmla="val 11996"/>
            </a:avLst>
          </a:prstGeom>
          <a:solidFill>
            <a:srgbClr val="CCEC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16">
            <a:extLst>
              <a:ext uri="{FF2B5EF4-FFF2-40B4-BE49-F238E27FC236}">
                <a16:creationId xmlns:a16="http://schemas.microsoft.com/office/drawing/2014/main" id="{751316AF-8971-4802-BA73-A4DA5344BF3D}"/>
              </a:ext>
            </a:extLst>
          </p:cNvPr>
          <p:cNvSpPr txBox="1"/>
          <p:nvPr/>
        </p:nvSpPr>
        <p:spPr>
          <a:xfrm>
            <a:off x="3214090" y="8969351"/>
            <a:ext cx="33540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Neutron skin evolution</a:t>
            </a:r>
            <a:endParaRPr lang="en-US" sz="2000" dirty="0"/>
          </a:p>
          <a:p>
            <a:pPr algn="l"/>
            <a:r>
              <a:rPr lang="en-US" sz="2000" dirty="0"/>
              <a:t>    </a:t>
            </a:r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dirty="0"/>
              <a:t>To be reported on soon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DB406A1A-7F1C-4363-BAE0-6BB2EDA5B46A}"/>
              </a:ext>
            </a:extLst>
          </p:cNvPr>
          <p:cNvSpPr/>
          <p:nvPr/>
        </p:nvSpPr>
        <p:spPr>
          <a:xfrm>
            <a:off x="2293704" y="5164799"/>
            <a:ext cx="1193917" cy="969077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37B3C3BC-2BB1-4B0F-B1E2-F66E74A37592}"/>
              </a:ext>
            </a:extLst>
          </p:cNvPr>
          <p:cNvSpPr/>
          <p:nvPr/>
        </p:nvSpPr>
        <p:spPr>
          <a:xfrm rot="19700973">
            <a:off x="4166682" y="2862754"/>
            <a:ext cx="1456017" cy="880677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global mass predictions of ~700 nuclei…">
            <a:extLst>
              <a:ext uri="{FF2B5EF4-FFF2-40B4-BE49-F238E27FC236}">
                <a16:creationId xmlns:a16="http://schemas.microsoft.com/office/drawing/2014/main" id="{E54A3460-57FA-4FDF-BAA8-D2B988567679}"/>
              </a:ext>
            </a:extLst>
          </p:cNvPr>
          <p:cNvSpPr txBox="1"/>
          <p:nvPr/>
        </p:nvSpPr>
        <p:spPr>
          <a:xfrm>
            <a:off x="389908" y="1462349"/>
            <a:ext cx="287418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Demol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C42ED625-6CAB-4590-80DD-1764FD44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24" y="2148922"/>
            <a:ext cx="3415229" cy="539827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E1A72E21-C506-4DF3-802A-331290D13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691" y="2759930"/>
            <a:ext cx="3337091" cy="373091"/>
          </a:xfrm>
          <a:prstGeom prst="rect">
            <a:avLst/>
          </a:prstGeom>
        </p:spPr>
      </p:pic>
      <p:sp>
        <p:nvSpPr>
          <p:cNvPr id="68" name="TextBox 16">
            <a:extLst>
              <a:ext uri="{FF2B5EF4-FFF2-40B4-BE49-F238E27FC236}">
                <a16:creationId xmlns:a16="http://schemas.microsoft.com/office/drawing/2014/main" id="{E1B8E114-0AAA-4186-AE95-85811618ED00}"/>
              </a:ext>
            </a:extLst>
          </p:cNvPr>
          <p:cNvSpPr txBox="1"/>
          <p:nvPr/>
        </p:nvSpPr>
        <p:spPr>
          <a:xfrm>
            <a:off x="8543581" y="2767476"/>
            <a:ext cx="80411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with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69" name="Shape 1909">
            <a:extLst>
              <a:ext uri="{FF2B5EF4-FFF2-40B4-BE49-F238E27FC236}">
                <a16:creationId xmlns:a16="http://schemas.microsoft.com/office/drawing/2014/main" id="{57D11ADD-716B-4C9D-A9CD-4032489872FB}"/>
              </a:ext>
            </a:extLst>
          </p:cNvPr>
          <p:cNvSpPr/>
          <p:nvPr/>
        </p:nvSpPr>
        <p:spPr>
          <a:xfrm>
            <a:off x="389908" y="341915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Charge radius </a:t>
            </a:r>
            <a:r>
              <a:rPr lang="fr-FR" sz="3600" dirty="0" err="1">
                <a:solidFill>
                  <a:srgbClr val="0033CC"/>
                </a:solidFill>
              </a:rPr>
              <a:t>through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baseline="30000" dirty="0">
                <a:solidFill>
                  <a:srgbClr val="0033CC"/>
                </a:solidFill>
              </a:rPr>
              <a:t>132</a:t>
            </a:r>
            <a:r>
              <a:rPr lang="fr-FR" sz="3600" dirty="0">
                <a:solidFill>
                  <a:srgbClr val="0033CC"/>
                </a:solidFill>
              </a:rPr>
              <a:t>Sn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0138024B-3269-4C9A-A09B-D86546FF39D9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5" name="1">
            <a:extLst>
              <a:ext uri="{FF2B5EF4-FFF2-40B4-BE49-F238E27FC236}">
                <a16:creationId xmlns:a16="http://schemas.microsoft.com/office/drawing/2014/main" id="{F2D909D3-6ED9-43A4-958F-092C19E07BC1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86" name="2">
            <a:extLst>
              <a:ext uri="{FF2B5EF4-FFF2-40B4-BE49-F238E27FC236}">
                <a16:creationId xmlns:a16="http://schemas.microsoft.com/office/drawing/2014/main" id="{6E45C573-375B-4A36-B043-0C34EBDB7A40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87" name="3">
            <a:extLst>
              <a:ext uri="{FF2B5EF4-FFF2-40B4-BE49-F238E27FC236}">
                <a16:creationId xmlns:a16="http://schemas.microsoft.com/office/drawing/2014/main" id="{17E55C45-CFC4-43B6-8A91-66D7248348B7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8" name="4">
            <a:extLst>
              <a:ext uri="{FF2B5EF4-FFF2-40B4-BE49-F238E27FC236}">
                <a16:creationId xmlns:a16="http://schemas.microsoft.com/office/drawing/2014/main" id="{04CA86ED-BB5E-4EBC-8454-7A48BA11AD8A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90" name="5">
            <a:extLst>
              <a:ext uri="{FF2B5EF4-FFF2-40B4-BE49-F238E27FC236}">
                <a16:creationId xmlns:a16="http://schemas.microsoft.com/office/drawing/2014/main" id="{171DAFA3-1ED3-4C29-96E4-F9C3BFAE332B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2" name="6">
            <a:extLst>
              <a:ext uri="{FF2B5EF4-FFF2-40B4-BE49-F238E27FC236}">
                <a16:creationId xmlns:a16="http://schemas.microsoft.com/office/drawing/2014/main" id="{2D0764B0-6EA6-43D6-B145-1CC2B19BC141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93" name="7">
            <a:extLst>
              <a:ext uri="{FF2B5EF4-FFF2-40B4-BE49-F238E27FC236}">
                <a16:creationId xmlns:a16="http://schemas.microsoft.com/office/drawing/2014/main" id="{2119C36A-E4CE-48F9-BDBF-CC45B71E41B3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94" name="8">
            <a:extLst>
              <a:ext uri="{FF2B5EF4-FFF2-40B4-BE49-F238E27FC236}">
                <a16:creationId xmlns:a16="http://schemas.microsoft.com/office/drawing/2014/main" id="{0C4296D8-1FCC-4AD9-BE17-CDF04CF71C14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95" name="9">
            <a:extLst>
              <a:ext uri="{FF2B5EF4-FFF2-40B4-BE49-F238E27FC236}">
                <a16:creationId xmlns:a16="http://schemas.microsoft.com/office/drawing/2014/main" id="{FA13325C-452E-4954-A989-4283085AE88F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96" name="10">
            <a:extLst>
              <a:ext uri="{FF2B5EF4-FFF2-40B4-BE49-F238E27FC236}">
                <a16:creationId xmlns:a16="http://schemas.microsoft.com/office/drawing/2014/main" id="{A6AD9B1A-2713-4A33-94E3-FC89928A5E8E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98" name="Circle">
            <a:extLst>
              <a:ext uri="{FF2B5EF4-FFF2-40B4-BE49-F238E27FC236}">
                <a16:creationId xmlns:a16="http://schemas.microsoft.com/office/drawing/2014/main" id="{7DFB888B-F3F9-4307-8366-64548A28E508}"/>
              </a:ext>
            </a:extLst>
          </p:cNvPr>
          <p:cNvGrpSpPr/>
          <p:nvPr/>
        </p:nvGrpSpPr>
        <p:grpSpPr>
          <a:xfrm>
            <a:off x="279098" y="3911984"/>
            <a:ext cx="513642" cy="511445"/>
            <a:chOff x="0" y="0"/>
            <a:chExt cx="513641" cy="5114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A2D583A9-0D0F-4DD6-BB2B-E3461AD38966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00" name="Circle Oval" descr="Circle Oval">
              <a:extLst>
                <a:ext uri="{FF2B5EF4-FFF2-40B4-BE49-F238E27FC236}">
                  <a16:creationId xmlns:a16="http://schemas.microsoft.com/office/drawing/2014/main" id="{CED7B448-3C7C-4AFE-BEA7-55CD617A1BD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71" name="TextBox 16">
            <a:extLst>
              <a:ext uri="{FF2B5EF4-FFF2-40B4-BE49-F238E27FC236}">
                <a16:creationId xmlns:a16="http://schemas.microsoft.com/office/drawing/2014/main" id="{CF7BCB14-51B2-4CF2-984A-924E292DACFD}"/>
              </a:ext>
            </a:extLst>
          </p:cNvPr>
          <p:cNvSpPr txBox="1"/>
          <p:nvPr/>
        </p:nvSpPr>
        <p:spPr>
          <a:xfrm>
            <a:off x="1293136" y="7167659"/>
            <a:ext cx="203997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IMSRG(2) results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">
            <a:extLst>
              <a:ext uri="{FF2B5EF4-FFF2-40B4-BE49-F238E27FC236}">
                <a16:creationId xmlns:a16="http://schemas.microsoft.com/office/drawing/2014/main" id="{F0F52E68-0975-46A8-9574-2C8CFFB9BB2B}"/>
              </a:ext>
            </a:extLst>
          </p:cNvPr>
          <p:cNvSpPr/>
          <p:nvPr/>
        </p:nvSpPr>
        <p:spPr>
          <a:xfrm>
            <a:off x="6632458" y="5784807"/>
            <a:ext cx="6153902" cy="1459118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16">
            <a:extLst>
              <a:ext uri="{FF2B5EF4-FFF2-40B4-BE49-F238E27FC236}">
                <a16:creationId xmlns:a16="http://schemas.microsoft.com/office/drawing/2014/main" id="{1620DCFD-2E89-49BD-9625-2E191DA61413}"/>
              </a:ext>
            </a:extLst>
          </p:cNvPr>
          <p:cNvSpPr txBox="1"/>
          <p:nvPr/>
        </p:nvSpPr>
        <p:spPr>
          <a:xfrm>
            <a:off x="6656881" y="5833815"/>
            <a:ext cx="6326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BCCSD rms error on absolute charge radii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EM(1.8/2.0)/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NNLOgo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EM(7.5)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= 5.6%/1.8%/</a:t>
            </a: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0.8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%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→Good agreement with IMSRG(2) for three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EFT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H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→Triples correction+1-body basis error soon  (~1-2%)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76" name="Rectangle: Rounded Corners 7">
            <a:extLst>
              <a:ext uri="{FF2B5EF4-FFF2-40B4-BE49-F238E27FC236}">
                <a16:creationId xmlns:a16="http://schemas.microsoft.com/office/drawing/2014/main" id="{F56651CD-9517-4845-A7E2-DEE642868369}"/>
              </a:ext>
            </a:extLst>
          </p:cNvPr>
          <p:cNvSpPr/>
          <p:nvPr/>
        </p:nvSpPr>
        <p:spPr>
          <a:xfrm>
            <a:off x="6643416" y="7395570"/>
            <a:ext cx="6194827" cy="2251349"/>
          </a:xfrm>
          <a:prstGeom prst="roundRect">
            <a:avLst>
              <a:gd name="adj" fmla="val 11996"/>
            </a:avLst>
          </a:prstGeom>
          <a:solidFill>
            <a:srgbClr val="E4F3E3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16">
            <a:extLst>
              <a:ext uri="{FF2B5EF4-FFF2-40B4-BE49-F238E27FC236}">
                <a16:creationId xmlns:a16="http://schemas.microsoft.com/office/drawing/2014/main" id="{AE9AB47C-425B-41F2-A4F2-40166B10A841}"/>
              </a:ext>
            </a:extLst>
          </p:cNvPr>
          <p:cNvSpPr txBox="1"/>
          <p:nvPr/>
        </p:nvSpPr>
        <p:spPr>
          <a:xfrm>
            <a:off x="6643418" y="7395571"/>
            <a:ext cx="67830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Isotopic shift </a:t>
            </a:r>
            <a:endParaRPr lang="en-US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</a:t>
            </a:r>
            <a:r>
              <a:rPr lang="en-US" sz="2000" b="1" dirty="0"/>
              <a:t>Kink through </a:t>
            </a:r>
            <a:r>
              <a:rPr lang="en-US" sz="2000" b="1" baseline="30000" dirty="0"/>
              <a:t>132</a:t>
            </a:r>
            <a:r>
              <a:rPr lang="en-US" sz="2000" b="1" dirty="0"/>
              <a:t>Sn (Exp = 0.017fm)</a:t>
            </a:r>
          </a:p>
          <a:p>
            <a:pPr algn="l"/>
            <a:r>
              <a:rPr lang="pt-BR" sz="2000" dirty="0"/>
              <a:t>EM(1.8/2.0)/</a:t>
            </a:r>
            <a:r>
              <a:rPr lang="pt-BR" sz="2000" dirty="0">
                <a:latin typeface="Symbol" panose="05050102010706020507" pitchFamily="18" charset="2"/>
              </a:rPr>
              <a:t>D</a:t>
            </a:r>
            <a:r>
              <a:rPr lang="pt-BR" sz="2000" dirty="0"/>
              <a:t>NNLOgo/</a:t>
            </a:r>
            <a:r>
              <a:rPr lang="pt-BR" sz="2000" b="1" dirty="0">
                <a:solidFill>
                  <a:srgbClr val="FF0000"/>
                </a:solidFill>
              </a:rPr>
              <a:t>EM(7.5) </a:t>
            </a:r>
            <a:r>
              <a:rPr lang="pt-BR" sz="2000" dirty="0"/>
              <a:t>= 0.006/0.007/</a:t>
            </a:r>
            <a:r>
              <a:rPr lang="pt-BR" sz="2000" b="1" dirty="0">
                <a:solidFill>
                  <a:srgbClr val="FF0000"/>
                </a:solidFill>
              </a:rPr>
              <a:t>0.014</a:t>
            </a:r>
            <a:r>
              <a:rPr lang="pt-BR" sz="2000" dirty="0"/>
              <a:t>fm</a:t>
            </a:r>
            <a:endParaRPr lang="en-US" sz="2000" dirty="0"/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More difference than through </a:t>
            </a:r>
            <a:r>
              <a:rPr lang="en-US" sz="2000" baseline="30000" dirty="0">
                <a:cs typeface="Times New Roman" panose="02020603050405020304" pitchFamily="18" charset="0"/>
              </a:rPr>
              <a:t>48</a:t>
            </a:r>
            <a:r>
              <a:rPr lang="en-US" sz="2000" dirty="0">
                <a:cs typeface="Times New Roman" panose="02020603050405020304" pitchFamily="18" charset="0"/>
              </a:rPr>
              <a:t>Ca </a:t>
            </a:r>
          </a:p>
          <a:p>
            <a:pPr algn="l"/>
            <a:r>
              <a:rPr 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Inverted kink predicted at </a:t>
            </a:r>
            <a:r>
              <a:rPr lang="en-US" sz="2000" b="1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142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Sn for EM(7.5)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Same prediction at </a:t>
            </a:r>
            <a:r>
              <a:rPr lang="en-US" sz="20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60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Ca for three H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→Mechanism behind kinks being analyzed</a:t>
            </a:r>
          </a:p>
        </p:txBody>
      </p:sp>
      <p:sp>
        <p:nvSpPr>
          <p:cNvPr id="78" name="global mass predictions of ~700 nuclei…">
            <a:extLst>
              <a:ext uri="{FF2B5EF4-FFF2-40B4-BE49-F238E27FC236}">
                <a16:creationId xmlns:a16="http://schemas.microsoft.com/office/drawing/2014/main" id="{409BF85A-CEEF-4187-B752-13B458E86F9D}"/>
              </a:ext>
            </a:extLst>
          </p:cNvPr>
          <p:cNvSpPr txBox="1"/>
          <p:nvPr/>
        </p:nvSpPr>
        <p:spPr>
          <a:xfrm>
            <a:off x="10562781" y="8334022"/>
            <a:ext cx="2274662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 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79" name="global mass predictions of ~700 nuclei…">
            <a:extLst>
              <a:ext uri="{FF2B5EF4-FFF2-40B4-BE49-F238E27FC236}">
                <a16:creationId xmlns:a16="http://schemas.microsoft.com/office/drawing/2014/main" id="{6F75DD2E-513B-4A8D-AD71-9D21EE56B638}"/>
              </a:ext>
            </a:extLst>
          </p:cNvPr>
          <p:cNvSpPr txBox="1"/>
          <p:nvPr/>
        </p:nvSpPr>
        <p:spPr>
          <a:xfrm>
            <a:off x="10591011" y="8961530"/>
            <a:ext cx="2274662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 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80" name="Rectangle: Rounded Corners 13">
            <a:extLst>
              <a:ext uri="{FF2B5EF4-FFF2-40B4-BE49-F238E27FC236}">
                <a16:creationId xmlns:a16="http://schemas.microsoft.com/office/drawing/2014/main" id="{A12D2219-BD4F-4A2B-990A-7DF585190193}"/>
              </a:ext>
            </a:extLst>
          </p:cNvPr>
          <p:cNvSpPr/>
          <p:nvPr/>
        </p:nvSpPr>
        <p:spPr>
          <a:xfrm>
            <a:off x="6617648" y="3315455"/>
            <a:ext cx="5893843" cy="2320058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16">
            <a:extLst>
              <a:ext uri="{FF2B5EF4-FFF2-40B4-BE49-F238E27FC236}">
                <a16:creationId xmlns:a16="http://schemas.microsoft.com/office/drawing/2014/main" id="{6E82ACB6-FF73-4ACF-813E-268D4496C7E3}"/>
              </a:ext>
            </a:extLst>
          </p:cNvPr>
          <p:cNvSpPr txBox="1"/>
          <p:nvPr/>
        </p:nvSpPr>
        <p:spPr>
          <a:xfrm>
            <a:off x="6649485" y="3323001"/>
            <a:ext cx="60508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cs typeface="Times New Roman" panose="02020603050405020304" pitchFamily="18" charset="0"/>
              </a:rPr>
              <a:t>BCCSD </a:t>
            </a:r>
            <a:r>
              <a:rPr lang="en-US" sz="2000" dirty="0" err="1">
                <a:cs typeface="Times New Roman" panose="02020603050405020304" pitchFamily="18" charset="0"/>
              </a:rPr>
              <a:t>g.s.</a:t>
            </a:r>
            <a:r>
              <a:rPr lang="en-US" sz="2000" dirty="0">
                <a:cs typeface="Times New Roman" panose="02020603050405020304" pitchFamily="18" charset="0"/>
              </a:rPr>
              <a:t> energy rms error vs Exp ~ 1.6%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BCCSD</a:t>
            </a:r>
            <a:r>
              <a:rPr lang="en-US" sz="2000" b="1" dirty="0">
                <a:cs typeface="Times New Roman" panose="02020603050405020304" pitchFamily="18" charset="0"/>
              </a:rPr>
              <a:t>[T] </a:t>
            </a:r>
            <a:r>
              <a:rPr lang="en-US" sz="2000" dirty="0">
                <a:cs typeface="Times New Roman" panose="02020603050405020304" pitchFamily="18" charset="0"/>
              </a:rPr>
              <a:t>vs VS-IMSRG(2) in </a:t>
            </a:r>
            <a:r>
              <a:rPr lang="en-US" sz="2000" baseline="30000" dirty="0">
                <a:cs typeface="Times New Roman" panose="02020603050405020304" pitchFamily="18" charset="0"/>
              </a:rPr>
              <a:t>132</a:t>
            </a:r>
            <a:r>
              <a:rPr lang="en-US" sz="2000" dirty="0">
                <a:cs typeface="Times New Roman" panose="02020603050405020304" pitchFamily="18" charset="0"/>
              </a:rPr>
              <a:t>Sn = 2.4% </a:t>
            </a:r>
            <a:r>
              <a:rPr lang="en-US" sz="2000" b="1" dirty="0">
                <a:cs typeface="Times New Roman" panose="02020603050405020304" pitchFamily="18" charset="0"/>
              </a:rPr>
              <a:t>(-0.3%)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Exaggerated N=82 </a:t>
            </a:r>
            <a:r>
              <a:rPr lang="en-US" sz="2000" b="1" dirty="0" err="1">
                <a:cs typeface="Times New Roman" panose="02020603050405020304" pitchFamily="18" charset="0"/>
              </a:rPr>
              <a:t>magicity</a:t>
            </a:r>
            <a:r>
              <a:rPr lang="en-US" sz="2000" b="1" dirty="0">
                <a:cs typeface="Times New Roman" panose="02020603050405020304" pitchFamily="18" charset="0"/>
              </a:rPr>
              <a:t> not corrected by triples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→Outside many-body uncertainty estimate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→Test successful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interactions in new regime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Predicted drip-line location [</a:t>
            </a:r>
            <a:r>
              <a:rPr lang="en-US" sz="2000" baseline="30000" dirty="0">
                <a:cs typeface="Times New Roman" panose="02020603050405020304" pitchFamily="18" charset="0"/>
              </a:rPr>
              <a:t>140</a:t>
            </a:r>
            <a:r>
              <a:rPr lang="en-US" sz="2000" dirty="0">
                <a:cs typeface="Times New Roman" panose="02020603050405020304" pitchFamily="18" charset="0"/>
              </a:rPr>
              <a:t>Sn,</a:t>
            </a:r>
            <a:r>
              <a:rPr lang="en-US" sz="2000" baseline="30000" dirty="0">
                <a:cs typeface="Times New Roman" panose="02020603050405020304" pitchFamily="18" charset="0"/>
              </a:rPr>
              <a:t>162</a:t>
            </a:r>
            <a:r>
              <a:rPr lang="en-US" sz="2000" dirty="0">
                <a:cs typeface="Times New Roman" panose="02020603050405020304" pitchFamily="18" charset="0"/>
              </a:rPr>
              <a:t>Sn] </a:t>
            </a:r>
            <a:r>
              <a:rPr lang="en-US" sz="2000" b="1" dirty="0">
                <a:cs typeface="Times New Roman" panose="02020603050405020304" pitchFamily="18" charset="0"/>
              </a:rPr>
              <a:t>fine tuned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→Subject to all sources of uncertainties</a:t>
            </a:r>
          </a:p>
        </p:txBody>
      </p:sp>
      <p:sp>
        <p:nvSpPr>
          <p:cNvPr id="82" name="TextBox 16">
            <a:extLst>
              <a:ext uri="{FF2B5EF4-FFF2-40B4-BE49-F238E27FC236}">
                <a16:creationId xmlns:a16="http://schemas.microsoft.com/office/drawing/2014/main" id="{930AF6B9-4A54-4923-9CED-88E02A394740}"/>
              </a:ext>
            </a:extLst>
          </p:cNvPr>
          <p:cNvSpPr txBox="1"/>
          <p:nvPr/>
        </p:nvSpPr>
        <p:spPr>
          <a:xfrm>
            <a:off x="1262380" y="8285665"/>
            <a:ext cx="56137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en-US" sz="1900" b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134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Sn) at COLLAPS@ISOLDE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54EA61B4-F105-408D-9D7C-FDE0A5041068}"/>
              </a:ext>
            </a:extLst>
          </p:cNvPr>
          <p:cNvSpPr txBox="1"/>
          <p:nvPr/>
        </p:nvSpPr>
        <p:spPr>
          <a:xfrm>
            <a:off x="1262380" y="7597074"/>
            <a:ext cx="53500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en-US" sz="1900" b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104-107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Sn) at CRIS@ISOLDE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89" name="global mass predictions of ~700 nuclei…">
            <a:extLst>
              <a:ext uri="{FF2B5EF4-FFF2-40B4-BE49-F238E27FC236}">
                <a16:creationId xmlns:a16="http://schemas.microsoft.com/office/drawing/2014/main" id="{FEDF9F9D-67C7-432D-AE91-983E506798A1}"/>
              </a:ext>
            </a:extLst>
          </p:cNvPr>
          <p:cNvSpPr txBox="1"/>
          <p:nvPr/>
        </p:nvSpPr>
        <p:spPr>
          <a:xfrm>
            <a:off x="1340134" y="8617087"/>
            <a:ext cx="2162451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Gorges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PRL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2019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91" name="global mass predictions of ~700 nuclei…">
            <a:extLst>
              <a:ext uri="{FF2B5EF4-FFF2-40B4-BE49-F238E27FC236}">
                <a16:creationId xmlns:a16="http://schemas.microsoft.com/office/drawing/2014/main" id="{B5B3B2D2-6FA4-4135-81AC-43370F195BBD}"/>
              </a:ext>
            </a:extLst>
          </p:cNvPr>
          <p:cNvSpPr txBox="1"/>
          <p:nvPr/>
        </p:nvSpPr>
        <p:spPr>
          <a:xfrm>
            <a:off x="1339896" y="7946664"/>
            <a:ext cx="3244478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Gustafsson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arXiv:2504.17060v1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97" name="global mass predictions of ~700 nuclei…">
            <a:extLst>
              <a:ext uri="{FF2B5EF4-FFF2-40B4-BE49-F238E27FC236}">
                <a16:creationId xmlns:a16="http://schemas.microsoft.com/office/drawing/2014/main" id="{48FECF67-74CB-4F13-9C9D-71C8ED6B2EC4}"/>
              </a:ext>
            </a:extLst>
          </p:cNvPr>
          <p:cNvSpPr txBox="1"/>
          <p:nvPr/>
        </p:nvSpPr>
        <p:spPr>
          <a:xfrm>
            <a:off x="3303382" y="7212815"/>
            <a:ext cx="1865895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Arthuis.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Priv</a:t>
            </a:r>
            <a:r>
              <a:rPr lang="fr-FR" dirty="0">
                <a:solidFill>
                  <a:srgbClr val="0033CC"/>
                </a:solidFill>
              </a:rPr>
              <a:t>. </a:t>
            </a:r>
            <a:r>
              <a:rPr lang="fr-FR" dirty="0" err="1">
                <a:solidFill>
                  <a:srgbClr val="0033CC"/>
                </a:solidFill>
              </a:rPr>
              <a:t>Comm</a:t>
            </a:r>
            <a:r>
              <a:rPr lang="fr-FR" dirty="0">
                <a:solidFill>
                  <a:srgbClr val="0033CC"/>
                </a:solidFill>
              </a:rPr>
              <a:t>.</a:t>
            </a:r>
            <a:endParaRPr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24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9" grpId="0" animBg="1"/>
      <p:bldP spid="59" grpId="1" animBg="1"/>
      <p:bldP spid="60" grpId="0" animBg="1"/>
      <p:bldP spid="78" grpId="0" animBg="1"/>
      <p:bldP spid="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>
            <a:extLst>
              <a:ext uri="{FF2B5EF4-FFF2-40B4-BE49-F238E27FC236}">
                <a16:creationId xmlns:a16="http://schemas.microsoft.com/office/drawing/2014/main" id="{66ECA020-C6D9-4B0A-BF7B-84C49B52E5F0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2956131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705691" cy="56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cxnSp>
        <p:nvCxnSpPr>
          <p:cNvPr id="5" name="Connecteur droit 4"/>
          <p:cNvCxnSpPr>
            <a:cxnSpLocks/>
          </p:cNvCxnSpPr>
          <p:nvPr/>
        </p:nvCxnSpPr>
        <p:spPr>
          <a:xfrm>
            <a:off x="547529" y="4802450"/>
            <a:ext cx="334239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à coins arrondis 75">
            <a:extLst>
              <a:ext uri="{FF2B5EF4-FFF2-40B4-BE49-F238E27FC236}">
                <a16:creationId xmlns:a16="http://schemas.microsoft.com/office/drawing/2014/main" id="{AC3E37CA-4F99-43BE-A548-BACB902381CF}"/>
              </a:ext>
            </a:extLst>
          </p:cNvPr>
          <p:cNvSpPr/>
          <p:nvPr/>
        </p:nvSpPr>
        <p:spPr>
          <a:xfrm>
            <a:off x="379062" y="4110701"/>
            <a:ext cx="2077960" cy="37231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666048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644999D8-DDDC-4E82-BF05-62ED6701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Mid</a:t>
            </a:r>
            <a:r>
              <a:rPr lang="fr-FR" sz="3600" dirty="0">
                <a:solidFill>
                  <a:srgbClr val="0033CC"/>
                </a:solidFill>
              </a:rPr>
              <a:t>-mass </a:t>
            </a:r>
            <a:r>
              <a:rPr lang="fr-FR" sz="3600" dirty="0" err="1">
                <a:solidFill>
                  <a:srgbClr val="0033CC"/>
                </a:solidFill>
              </a:rPr>
              <a:t>doubly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r>
              <a:rPr lang="fr-FR" sz="3600" dirty="0">
                <a:solidFill>
                  <a:srgbClr val="0033CC"/>
                </a:solidFill>
              </a:rPr>
              <a:t>…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2471530" y="5370614"/>
            <a:ext cx="4353339" cy="18204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984403" y="5256449"/>
            <a:ext cx="55463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baseline="30000" dirty="0" err="1">
                <a:solidFill>
                  <a:srgbClr val="FF0000"/>
                </a:solidFill>
              </a:rPr>
              <a:t>A</a:t>
            </a:r>
            <a:r>
              <a:rPr lang="fr-FR" sz="2000" b="1" dirty="0" err="1">
                <a:solidFill>
                  <a:srgbClr val="FF0000"/>
                </a:solidFill>
              </a:rPr>
              <a:t>Sn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1280160" y="5640312"/>
            <a:ext cx="2894276" cy="1293887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2999535" y="7046350"/>
            <a:ext cx="8829254" cy="38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What about going to mid-mass </a:t>
            </a:r>
            <a:r>
              <a:rPr lang="en-US" sz="1900" b="1" i="1" dirty="0">
                <a:solidFill>
                  <a:srgbClr val="0033CC"/>
                </a:solidFill>
                <a:cs typeface="Times New Roman" panose="02020603050405020304" pitchFamily="18" charset="0"/>
              </a:rPr>
              <a:t>doubly</a:t>
            </a:r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 open-shell? 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27" name="[Figure: B. Bally]"/>
          <p:cNvSpPr txBox="1"/>
          <p:nvPr/>
        </p:nvSpPr>
        <p:spPr>
          <a:xfrm>
            <a:off x="6613982" y="7410185"/>
            <a:ext cx="190963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i="1" dirty="0"/>
              <a:t>Figure</a:t>
            </a:r>
            <a:r>
              <a:rPr sz="1600" b="1" dirty="0"/>
              <a:t>: B. Bally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883316" y="3072268"/>
            <a:ext cx="222630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dCC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15" name="global mass predictions of ~700 nuclei…"/>
          <p:cNvSpPr txBox="1"/>
          <p:nvPr/>
        </p:nvSpPr>
        <p:spPr>
          <a:xfrm>
            <a:off x="781601" y="3427340"/>
            <a:ext cx="240610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Hagen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22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854489" y="1971633"/>
            <a:ext cx="2935413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MR-IMSRG+PGCM(-PT)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24" name="global mass predictions of ~700 nuclei…"/>
          <p:cNvSpPr txBox="1"/>
          <p:nvPr/>
        </p:nvSpPr>
        <p:spPr>
          <a:xfrm>
            <a:off x="935749" y="2335361"/>
            <a:ext cx="186268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Yao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PRL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20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8" name="global mass predictions of ~700 nuclei…"/>
          <p:cNvSpPr txBox="1"/>
          <p:nvPr/>
        </p:nvSpPr>
        <p:spPr>
          <a:xfrm>
            <a:off x="939366" y="2670168"/>
            <a:ext cx="219932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Frosini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EPJA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22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60B12-DC01-4FD3-A749-A4BF2E4827C9}"/>
              </a:ext>
            </a:extLst>
          </p:cNvPr>
          <p:cNvSpPr txBox="1"/>
          <p:nvPr/>
        </p:nvSpPr>
        <p:spPr>
          <a:xfrm>
            <a:off x="883316" y="3817742"/>
            <a:ext cx="222630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dDSCGF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18" name="global mass predictions of ~700 nuclei…">
            <a:extLst>
              <a:ext uri="{FF2B5EF4-FFF2-40B4-BE49-F238E27FC236}">
                <a16:creationId xmlns:a16="http://schemas.microsoft.com/office/drawing/2014/main" id="{5499270C-5D92-4008-854D-277B41DA760D}"/>
              </a:ext>
            </a:extLst>
          </p:cNvPr>
          <p:cNvSpPr txBox="1"/>
          <p:nvPr/>
        </p:nvSpPr>
        <p:spPr>
          <a:xfrm>
            <a:off x="885324" y="4188054"/>
            <a:ext cx="305211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Scalesi, Duguet, </a:t>
            </a:r>
            <a:r>
              <a:rPr lang="fr-FR" dirty="0" err="1">
                <a:solidFill>
                  <a:srgbClr val="0033CC"/>
                </a:solidFill>
              </a:rPr>
              <a:t>Somà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1" name="Long-term goal:…">
            <a:extLst>
              <a:ext uri="{FF2B5EF4-FFF2-40B4-BE49-F238E27FC236}">
                <a16:creationId xmlns:a16="http://schemas.microsoft.com/office/drawing/2014/main" id="{C633A271-FAC5-4C34-B919-ACFDB08817BA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9" name="2023">
            <a:extLst>
              <a:ext uri="{FF2B5EF4-FFF2-40B4-BE49-F238E27FC236}">
                <a16:creationId xmlns:a16="http://schemas.microsoft.com/office/drawing/2014/main" id="{D9B09B98-3D8F-4F82-86AC-9AD213A58199}"/>
              </a:ext>
            </a:extLst>
          </p:cNvPr>
          <p:cNvSpPr txBox="1"/>
          <p:nvPr/>
        </p:nvSpPr>
        <p:spPr>
          <a:xfrm>
            <a:off x="644920" y="4724230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732966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12" grpId="0"/>
      <p:bldP spid="15" grpId="0" animBg="1"/>
      <p:bldP spid="19" grpId="0" animBg="1"/>
      <p:bldP spid="24" grpId="0" animBg="1"/>
      <p:bldP spid="28" grpId="0" animBg="1"/>
      <p:bldP spid="17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E811317D-6AD8-4BCB-A17D-769B504C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Isotopic</a:t>
            </a:r>
            <a:r>
              <a:rPr lang="fr-FR" sz="3600" dirty="0">
                <a:solidFill>
                  <a:srgbClr val="0033CC"/>
                </a:solidFill>
              </a:rPr>
              <a:t> shift </a:t>
            </a:r>
            <a:r>
              <a:rPr lang="fr-FR" sz="3600" dirty="0" err="1">
                <a:solidFill>
                  <a:srgbClr val="0033CC"/>
                </a:solidFill>
              </a:rPr>
              <a:t>through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baseline="30000" dirty="0">
                <a:solidFill>
                  <a:srgbClr val="0033CC"/>
                </a:solidFill>
              </a:rPr>
              <a:t>58</a:t>
            </a:r>
            <a:r>
              <a:rPr lang="fr-FR" sz="3600" dirty="0">
                <a:solidFill>
                  <a:srgbClr val="0033CC"/>
                </a:solidFill>
              </a:rPr>
              <a:t>Cr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935749" y="6661139"/>
            <a:ext cx="2509742" cy="182040"/>
          </a:xfrm>
          <a:prstGeom prst="roundRect">
            <a:avLst/>
          </a:prstGeom>
          <a:noFill/>
          <a:ln w="5715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883316" y="3072268"/>
            <a:ext cx="222630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dCC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15" name="global mass predictions of ~700 nuclei…"/>
          <p:cNvSpPr txBox="1"/>
          <p:nvPr/>
        </p:nvSpPr>
        <p:spPr>
          <a:xfrm>
            <a:off x="781601" y="3427340"/>
            <a:ext cx="240610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Hagen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22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60B12-DC01-4FD3-A749-A4BF2E4827C9}"/>
              </a:ext>
            </a:extLst>
          </p:cNvPr>
          <p:cNvSpPr txBox="1"/>
          <p:nvPr/>
        </p:nvSpPr>
        <p:spPr>
          <a:xfrm>
            <a:off x="883316" y="3817742"/>
            <a:ext cx="222630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dDSCGF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18" name="global mass predictions of ~700 nuclei…">
            <a:extLst>
              <a:ext uri="{FF2B5EF4-FFF2-40B4-BE49-F238E27FC236}">
                <a16:creationId xmlns:a16="http://schemas.microsoft.com/office/drawing/2014/main" id="{5499270C-5D92-4008-854D-277B41DA760D}"/>
              </a:ext>
            </a:extLst>
          </p:cNvPr>
          <p:cNvSpPr txBox="1"/>
          <p:nvPr/>
        </p:nvSpPr>
        <p:spPr>
          <a:xfrm>
            <a:off x="885324" y="4188054"/>
            <a:ext cx="305211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Scalesi, Duguet, </a:t>
            </a:r>
            <a:r>
              <a:rPr lang="fr-FR" dirty="0" err="1">
                <a:solidFill>
                  <a:srgbClr val="0033CC"/>
                </a:solidFill>
              </a:rPr>
              <a:t>Somà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70A7AF0-F133-4437-83F3-70700BA15528}"/>
              </a:ext>
            </a:extLst>
          </p:cNvPr>
          <p:cNvSpPr txBox="1"/>
          <p:nvPr/>
        </p:nvSpPr>
        <p:spPr>
          <a:xfrm>
            <a:off x="3512582" y="6550108"/>
            <a:ext cx="48250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baseline="30000" dirty="0" err="1">
                <a:solidFill>
                  <a:srgbClr val="0033CC"/>
                </a:solidFill>
              </a:rPr>
              <a:t>A</a:t>
            </a:r>
            <a:r>
              <a:rPr lang="fr-FR" sz="2000" b="1" dirty="0" err="1">
                <a:solidFill>
                  <a:srgbClr val="0033CC"/>
                </a:solidFill>
              </a:rPr>
              <a:t>Cr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sym typeface="Helvetica Neue Light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483868-DF82-4223-8E0D-6EE28451F713}"/>
              </a:ext>
            </a:extLst>
          </p:cNvPr>
          <p:cNvGrpSpPr/>
          <p:nvPr/>
        </p:nvGrpSpPr>
        <p:grpSpPr>
          <a:xfrm>
            <a:off x="3995086" y="5212080"/>
            <a:ext cx="4676342" cy="3177339"/>
            <a:chOff x="3995086" y="5212080"/>
            <a:chExt cx="4676342" cy="3177339"/>
          </a:xfrm>
        </p:grpSpPr>
        <p:sp>
          <p:nvSpPr>
            <p:cNvPr id="27" name="[Figure: B. Bally]"/>
            <p:cNvSpPr txBox="1"/>
            <p:nvPr/>
          </p:nvSpPr>
          <p:spPr>
            <a:xfrm>
              <a:off x="6613982" y="7410185"/>
              <a:ext cx="1909635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>
                <a:defRPr sz="15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600" b="1" i="1" dirty="0"/>
                <a:t>Figure</a:t>
              </a:r>
              <a:r>
                <a:rPr sz="1600" b="1" dirty="0"/>
                <a:t>: B. Bally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565BC5D-C458-4DDE-9D47-85BE92946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1601" y="5212080"/>
              <a:ext cx="4399328" cy="2836604"/>
            </a:xfrm>
            <a:prstGeom prst="rect">
              <a:avLst/>
            </a:prstGeom>
          </p:spPr>
        </p:pic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2EE91E71-E8A6-4654-8C6D-0079B3C35C5C}"/>
                </a:ext>
              </a:extLst>
            </p:cNvPr>
            <p:cNvSpPr txBox="1"/>
            <p:nvPr/>
          </p:nvSpPr>
          <p:spPr>
            <a:xfrm>
              <a:off x="3995086" y="8081642"/>
              <a:ext cx="8174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N=28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6338A82F-7741-4B8C-9B77-B0AA4FC2174F}"/>
                </a:ext>
              </a:extLst>
            </p:cNvPr>
            <p:cNvSpPr txBox="1"/>
            <p:nvPr/>
          </p:nvSpPr>
          <p:spPr>
            <a:xfrm>
              <a:off x="5276123" y="8038385"/>
              <a:ext cx="6433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N=32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23942A4A-F860-4164-B35E-F42ECEDF3404}"/>
                </a:ext>
              </a:extLst>
            </p:cNvPr>
            <p:cNvSpPr txBox="1"/>
            <p:nvPr/>
          </p:nvSpPr>
          <p:spPr>
            <a:xfrm>
              <a:off x="5919520" y="8038385"/>
              <a:ext cx="6433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N=34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5DB30A96-643F-4008-B0D1-D8DD232E6887}"/>
                </a:ext>
              </a:extLst>
            </p:cNvPr>
            <p:cNvSpPr txBox="1"/>
            <p:nvPr/>
          </p:nvSpPr>
          <p:spPr>
            <a:xfrm>
              <a:off x="8028031" y="8038385"/>
              <a:ext cx="6433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N=40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à coins arrondis 21">
              <a:extLst>
                <a:ext uri="{FF2B5EF4-FFF2-40B4-BE49-F238E27FC236}">
                  <a16:creationId xmlns:a16="http://schemas.microsoft.com/office/drawing/2014/main" id="{01D612AB-6E45-4213-A396-D177BAD02981}"/>
                </a:ext>
              </a:extLst>
            </p:cNvPr>
            <p:cNvSpPr/>
            <p:nvPr/>
          </p:nvSpPr>
          <p:spPr>
            <a:xfrm>
              <a:off x="4156841" y="6479098"/>
              <a:ext cx="4353608" cy="307777"/>
            </a:xfrm>
            <a:prstGeom prst="roundRect">
              <a:avLst/>
            </a:prstGeom>
            <a:noFill/>
            <a:ln w="5715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6" name="Rectangle à coins arrondis 21">
              <a:extLst>
                <a:ext uri="{FF2B5EF4-FFF2-40B4-BE49-F238E27FC236}">
                  <a16:creationId xmlns:a16="http://schemas.microsoft.com/office/drawing/2014/main" id="{9A4B5B34-A345-40AF-9647-3196AC27EB81}"/>
                </a:ext>
              </a:extLst>
            </p:cNvPr>
            <p:cNvSpPr/>
            <p:nvPr/>
          </p:nvSpPr>
          <p:spPr>
            <a:xfrm>
              <a:off x="4170009" y="7695173"/>
              <a:ext cx="4353608" cy="307777"/>
            </a:xfrm>
            <a:prstGeom prst="roundRect">
              <a:avLst/>
            </a:prstGeom>
            <a:noFill/>
            <a:ln w="5715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7" name="Rectangle à coins arrondis 21">
              <a:extLst>
                <a:ext uri="{FF2B5EF4-FFF2-40B4-BE49-F238E27FC236}">
                  <a16:creationId xmlns:a16="http://schemas.microsoft.com/office/drawing/2014/main" id="{6512A064-864B-4CA6-AC59-729A655AD6E3}"/>
                </a:ext>
              </a:extLst>
            </p:cNvPr>
            <p:cNvSpPr/>
            <p:nvPr/>
          </p:nvSpPr>
          <p:spPr>
            <a:xfrm>
              <a:off x="4172081" y="5239462"/>
              <a:ext cx="4353608" cy="307777"/>
            </a:xfrm>
            <a:prstGeom prst="roundRect">
              <a:avLst/>
            </a:prstGeom>
            <a:noFill/>
            <a:ln w="5715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8" name="Rectangle à coins arrondis 21">
              <a:extLst>
                <a:ext uri="{FF2B5EF4-FFF2-40B4-BE49-F238E27FC236}">
                  <a16:creationId xmlns:a16="http://schemas.microsoft.com/office/drawing/2014/main" id="{AA9911B5-56C6-457A-AFD9-C04EF9F5046B}"/>
                </a:ext>
              </a:extLst>
            </p:cNvPr>
            <p:cNvSpPr/>
            <p:nvPr/>
          </p:nvSpPr>
          <p:spPr>
            <a:xfrm>
              <a:off x="4172081" y="5271181"/>
              <a:ext cx="308479" cy="2701289"/>
            </a:xfrm>
            <a:prstGeom prst="roundRect">
              <a:avLst/>
            </a:prstGeom>
            <a:noFill/>
            <a:ln w="5715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9" name="Rectangle à coins arrondis 21">
              <a:extLst>
                <a:ext uri="{FF2B5EF4-FFF2-40B4-BE49-F238E27FC236}">
                  <a16:creationId xmlns:a16="http://schemas.microsoft.com/office/drawing/2014/main" id="{18B68617-7788-46E0-B88F-D818B9FA2779}"/>
                </a:ext>
              </a:extLst>
            </p:cNvPr>
            <p:cNvSpPr/>
            <p:nvPr/>
          </p:nvSpPr>
          <p:spPr>
            <a:xfrm>
              <a:off x="8199121" y="5254702"/>
              <a:ext cx="314780" cy="2701289"/>
            </a:xfrm>
            <a:prstGeom prst="roundRect">
              <a:avLst/>
            </a:prstGeom>
            <a:noFill/>
            <a:ln w="5715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40" name="TextBox 16">
            <a:extLst>
              <a:ext uri="{FF2B5EF4-FFF2-40B4-BE49-F238E27FC236}">
                <a16:creationId xmlns:a16="http://schemas.microsoft.com/office/drawing/2014/main" id="{B6E15258-32FC-4423-BF93-D1CE9CC27792}"/>
              </a:ext>
            </a:extLst>
          </p:cNvPr>
          <p:cNvSpPr txBox="1"/>
          <p:nvPr/>
        </p:nvSpPr>
        <p:spPr>
          <a:xfrm>
            <a:off x="4170009" y="4536867"/>
            <a:ext cx="4345313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Island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invertion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 south of 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68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Ni</a:t>
            </a:r>
          </a:p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Increasing collectivity towards 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64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Cr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C73812B3-076B-40EE-AB53-BD2C0A4CF6FC}"/>
              </a:ext>
            </a:extLst>
          </p:cNvPr>
          <p:cNvSpPr txBox="1"/>
          <p:nvPr/>
        </p:nvSpPr>
        <p:spPr>
          <a:xfrm>
            <a:off x="4032848" y="8847845"/>
            <a:ext cx="820487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en-US" sz="1900" b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50-62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Cr) at CRIS@ISOLDE: 6 novel neutron-rich isotopes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2" name="global mass predictions of ~700 nuclei…">
            <a:extLst>
              <a:ext uri="{FF2B5EF4-FFF2-40B4-BE49-F238E27FC236}">
                <a16:creationId xmlns:a16="http://schemas.microsoft.com/office/drawing/2014/main" id="{E0FC168A-5822-4C9C-8485-06CA1021EE80}"/>
              </a:ext>
            </a:extLst>
          </p:cNvPr>
          <p:cNvSpPr txBox="1"/>
          <p:nvPr/>
        </p:nvSpPr>
        <p:spPr>
          <a:xfrm>
            <a:off x="4070795" y="9240227"/>
            <a:ext cx="2943113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Lalanne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DB8E85A6-442A-4FC2-91C4-9E9523A54789}"/>
              </a:ext>
            </a:extLst>
          </p:cNvPr>
          <p:cNvSpPr/>
          <p:nvPr/>
        </p:nvSpPr>
        <p:spPr>
          <a:xfrm>
            <a:off x="5853585" y="8437172"/>
            <a:ext cx="960120" cy="291452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Long-term goal:…">
            <a:extLst>
              <a:ext uri="{FF2B5EF4-FFF2-40B4-BE49-F238E27FC236}">
                <a16:creationId xmlns:a16="http://schemas.microsoft.com/office/drawing/2014/main" id="{FCA09592-C065-4482-BB0D-939064D36AA0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43" name="2023">
            <a:extLst>
              <a:ext uri="{FF2B5EF4-FFF2-40B4-BE49-F238E27FC236}">
                <a16:creationId xmlns:a16="http://schemas.microsoft.com/office/drawing/2014/main" id="{C5471FC8-D3DE-4215-91AF-559F79CB4021}"/>
              </a:ext>
            </a:extLst>
          </p:cNvPr>
          <p:cNvSpPr txBox="1"/>
          <p:nvPr/>
        </p:nvSpPr>
        <p:spPr>
          <a:xfrm>
            <a:off x="644920" y="4724230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894260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C2AF5E93-38A4-4316-8C4C-581BA5E2D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4" y="2005301"/>
            <a:ext cx="6189133" cy="420975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DB41D8-B63E-458D-A34C-D90B280FF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9" y="2031485"/>
            <a:ext cx="6151490" cy="4184146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global mass predictions of ~700 nuclei…">
            <a:extLst>
              <a:ext uri="{FF2B5EF4-FFF2-40B4-BE49-F238E27FC236}">
                <a16:creationId xmlns:a16="http://schemas.microsoft.com/office/drawing/2014/main" id="{E54A3460-57FA-4FDF-BAA8-D2B988567679}"/>
              </a:ext>
            </a:extLst>
          </p:cNvPr>
          <p:cNvSpPr txBox="1"/>
          <p:nvPr/>
        </p:nvSpPr>
        <p:spPr>
          <a:xfrm>
            <a:off x="518160" y="1464263"/>
            <a:ext cx="3691716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Scalesi, Duguet, </a:t>
            </a:r>
            <a:r>
              <a:rPr lang="fr-FR" dirty="0" err="1">
                <a:solidFill>
                  <a:srgbClr val="0033CC"/>
                </a:solidFill>
              </a:rPr>
              <a:t>Somà</a:t>
            </a:r>
            <a:r>
              <a:rPr lang="fr-FR" i="1" dirty="0">
                <a:solidFill>
                  <a:srgbClr val="0033CC"/>
                </a:solidFill>
              </a:rPr>
              <a:t>,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342BDA9A-6818-4523-B3D1-3AD1B7C15A6C}"/>
              </a:ext>
            </a:extLst>
          </p:cNvPr>
          <p:cNvSpPr txBox="1"/>
          <p:nvPr/>
        </p:nvSpPr>
        <p:spPr>
          <a:xfrm>
            <a:off x="6734344" y="1457101"/>
            <a:ext cx="654881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Deformed Dyson Self consistent Green’s function theory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69" name="Shape 1909">
            <a:extLst>
              <a:ext uri="{FF2B5EF4-FFF2-40B4-BE49-F238E27FC236}">
                <a16:creationId xmlns:a16="http://schemas.microsoft.com/office/drawing/2014/main" id="{57D11ADD-716B-4C9D-A9CD-4032489872FB}"/>
              </a:ext>
            </a:extLst>
          </p:cNvPr>
          <p:cNvSpPr/>
          <p:nvPr/>
        </p:nvSpPr>
        <p:spPr>
          <a:xfrm>
            <a:off x="389908" y="341915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-neutron </a:t>
            </a:r>
            <a:r>
              <a:rPr lang="fr-FR" sz="3600" dirty="0" err="1">
                <a:solidFill>
                  <a:srgbClr val="0033CC"/>
                </a:solidFill>
              </a:rPr>
              <a:t>separation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energy</a:t>
            </a:r>
            <a:r>
              <a:rPr lang="fr-FR" sz="3600" dirty="0">
                <a:solidFill>
                  <a:srgbClr val="0033CC"/>
                </a:solidFill>
              </a:rPr>
              <a:t> in Cr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0138024B-3269-4C9A-A09B-D86546FF39D9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5" name="1">
            <a:extLst>
              <a:ext uri="{FF2B5EF4-FFF2-40B4-BE49-F238E27FC236}">
                <a16:creationId xmlns:a16="http://schemas.microsoft.com/office/drawing/2014/main" id="{F2D909D3-6ED9-43A4-958F-092C19E07BC1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86" name="2">
            <a:extLst>
              <a:ext uri="{FF2B5EF4-FFF2-40B4-BE49-F238E27FC236}">
                <a16:creationId xmlns:a16="http://schemas.microsoft.com/office/drawing/2014/main" id="{6E45C573-375B-4A36-B043-0C34EBDB7A40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87" name="3">
            <a:extLst>
              <a:ext uri="{FF2B5EF4-FFF2-40B4-BE49-F238E27FC236}">
                <a16:creationId xmlns:a16="http://schemas.microsoft.com/office/drawing/2014/main" id="{17E55C45-CFC4-43B6-8A91-66D7248348B7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8" name="4">
            <a:extLst>
              <a:ext uri="{FF2B5EF4-FFF2-40B4-BE49-F238E27FC236}">
                <a16:creationId xmlns:a16="http://schemas.microsoft.com/office/drawing/2014/main" id="{04CA86ED-BB5E-4EBC-8454-7A48BA11AD8A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5">
            <a:extLst>
              <a:ext uri="{FF2B5EF4-FFF2-40B4-BE49-F238E27FC236}">
                <a16:creationId xmlns:a16="http://schemas.microsoft.com/office/drawing/2014/main" id="{171DAFA3-1ED3-4C29-96E4-F9C3BFAE332B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2" name="6">
            <a:extLst>
              <a:ext uri="{FF2B5EF4-FFF2-40B4-BE49-F238E27FC236}">
                <a16:creationId xmlns:a16="http://schemas.microsoft.com/office/drawing/2014/main" id="{2D0764B0-6EA6-43D6-B145-1CC2B19BC141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93" name="7">
            <a:extLst>
              <a:ext uri="{FF2B5EF4-FFF2-40B4-BE49-F238E27FC236}">
                <a16:creationId xmlns:a16="http://schemas.microsoft.com/office/drawing/2014/main" id="{2119C36A-E4CE-48F9-BDBF-CC45B71E41B3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94" name="8">
            <a:extLst>
              <a:ext uri="{FF2B5EF4-FFF2-40B4-BE49-F238E27FC236}">
                <a16:creationId xmlns:a16="http://schemas.microsoft.com/office/drawing/2014/main" id="{0C4296D8-1FCC-4AD9-BE17-CDF04CF71C14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95" name="9">
            <a:extLst>
              <a:ext uri="{FF2B5EF4-FFF2-40B4-BE49-F238E27FC236}">
                <a16:creationId xmlns:a16="http://schemas.microsoft.com/office/drawing/2014/main" id="{FA13325C-452E-4954-A989-4283085AE88F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96" name="10">
            <a:extLst>
              <a:ext uri="{FF2B5EF4-FFF2-40B4-BE49-F238E27FC236}">
                <a16:creationId xmlns:a16="http://schemas.microsoft.com/office/drawing/2014/main" id="{A6AD9B1A-2713-4A33-94E3-FC89928A5E8E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grpSp>
        <p:nvGrpSpPr>
          <p:cNvPr id="98" name="Circle">
            <a:extLst>
              <a:ext uri="{FF2B5EF4-FFF2-40B4-BE49-F238E27FC236}">
                <a16:creationId xmlns:a16="http://schemas.microsoft.com/office/drawing/2014/main" id="{7DFB888B-F3F9-4307-8366-64548A28E508}"/>
              </a:ext>
            </a:extLst>
          </p:cNvPr>
          <p:cNvGrpSpPr/>
          <p:nvPr/>
        </p:nvGrpSpPr>
        <p:grpSpPr>
          <a:xfrm>
            <a:off x="279098" y="3271904"/>
            <a:ext cx="513642" cy="511445"/>
            <a:chOff x="0" y="0"/>
            <a:chExt cx="513641" cy="5114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A2D583A9-0D0F-4DD6-BB2B-E3461AD38966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100" name="Circle Oval" descr="Circle Oval">
              <a:extLst>
                <a:ext uri="{FF2B5EF4-FFF2-40B4-BE49-F238E27FC236}">
                  <a16:creationId xmlns:a16="http://schemas.microsoft.com/office/drawing/2014/main" id="{CED7B448-3C7C-4AFE-BEA7-55CD617A1BD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A7979673-7983-44A9-B8B5-2D3435B5FAD7}"/>
              </a:ext>
            </a:extLst>
          </p:cNvPr>
          <p:cNvSpPr/>
          <p:nvPr/>
        </p:nvSpPr>
        <p:spPr>
          <a:xfrm>
            <a:off x="2690119" y="3608752"/>
            <a:ext cx="1334633" cy="665357"/>
          </a:xfrm>
          <a:prstGeom prst="roundRect">
            <a:avLst/>
          </a:prstGeom>
          <a:noFill/>
          <a:ln w="57150" cap="flat">
            <a:solidFill>
              <a:srgbClr val="FF99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B5066148-516F-4165-ABA9-0049F139F6AA}"/>
              </a:ext>
            </a:extLst>
          </p:cNvPr>
          <p:cNvSpPr/>
          <p:nvPr/>
        </p:nvSpPr>
        <p:spPr>
          <a:xfrm>
            <a:off x="2224306" y="2696857"/>
            <a:ext cx="586341" cy="457822"/>
          </a:xfrm>
          <a:prstGeom prst="roundRect">
            <a:avLst/>
          </a:prstGeom>
          <a:noFill/>
          <a:ln w="57150" cap="flat">
            <a:solidFill>
              <a:srgbClr val="FF99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10B2493D-253E-4E74-9CD7-6D3E9633B130}"/>
              </a:ext>
            </a:extLst>
          </p:cNvPr>
          <p:cNvSpPr/>
          <p:nvPr/>
        </p:nvSpPr>
        <p:spPr>
          <a:xfrm>
            <a:off x="3961894" y="4218024"/>
            <a:ext cx="654650" cy="515416"/>
          </a:xfrm>
          <a:prstGeom prst="roundRect">
            <a:avLst/>
          </a:prstGeom>
          <a:noFill/>
          <a:ln w="57150" cap="flat">
            <a:solidFill>
              <a:srgbClr val="FF99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E4DE811E-2F42-4DB0-85C9-D02849C067E1}"/>
              </a:ext>
            </a:extLst>
          </p:cNvPr>
          <p:cNvSpPr/>
          <p:nvPr/>
        </p:nvSpPr>
        <p:spPr>
          <a:xfrm>
            <a:off x="4640351" y="4676476"/>
            <a:ext cx="915600" cy="352635"/>
          </a:xfrm>
          <a:prstGeom prst="roundRect">
            <a:avLst/>
          </a:prstGeom>
          <a:noFill/>
          <a:ln w="57150" cap="flat">
            <a:solidFill>
              <a:srgbClr val="FF99FF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520B2C48-2866-4605-B257-78EFB1DA2D14}"/>
              </a:ext>
            </a:extLst>
          </p:cNvPr>
          <p:cNvSpPr/>
          <p:nvPr/>
        </p:nvSpPr>
        <p:spPr>
          <a:xfrm>
            <a:off x="3427573" y="6640204"/>
            <a:ext cx="8231015" cy="2291369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189080CC-6D97-41B6-A9A8-D98D5495FE00}"/>
              </a:ext>
            </a:extLst>
          </p:cNvPr>
          <p:cNvSpPr txBox="1"/>
          <p:nvPr/>
        </p:nvSpPr>
        <p:spPr>
          <a:xfrm>
            <a:off x="3495284" y="6669564"/>
            <a:ext cx="81633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sGSCGF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(2) results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based on a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spherical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HFB state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→Wrong fingerprints of neutron spherical shells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→Quadrupole correlations (very) hard to grasp via many-body expansion</a:t>
            </a:r>
          </a:p>
          <a:p>
            <a:pPr algn="l"/>
            <a:r>
              <a:rPr lang="en-US" sz="2000" b="1" dirty="0" err="1">
                <a:cs typeface="Times New Roman" panose="02020603050405020304" pitchFamily="18" charset="0"/>
              </a:rPr>
              <a:t>dDSCGF</a:t>
            </a:r>
            <a:r>
              <a:rPr lang="en-US" sz="2000" b="1" dirty="0">
                <a:cs typeface="Times New Roman" panose="02020603050405020304" pitchFamily="18" charset="0"/>
              </a:rPr>
              <a:t>(2)</a:t>
            </a:r>
            <a:r>
              <a:rPr lang="en-US" sz="2000" dirty="0">
                <a:cs typeface="Times New Roman" panose="02020603050405020304" pitchFamily="18" charset="0"/>
              </a:rPr>
              <a:t>: based on a </a:t>
            </a:r>
            <a:r>
              <a:rPr lang="en-US" sz="2000" b="1" dirty="0">
                <a:cs typeface="Times New Roman" panose="02020603050405020304" pitchFamily="18" charset="0"/>
              </a:rPr>
              <a:t>deformed</a:t>
            </a:r>
            <a:r>
              <a:rPr lang="en-US" sz="2000" dirty="0">
                <a:cs typeface="Times New Roman" panose="02020603050405020304" pitchFamily="18" charset="0"/>
              </a:rPr>
              <a:t> HF state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→Trend corrected: memory of spherical shells gone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→Quantitative reproduction achieved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→Dominant quadrupole correlations accounted for at mean-field level</a:t>
            </a:r>
          </a:p>
          <a:p>
            <a:pPr algn="l"/>
            <a:endParaRPr lang="en-US" sz="2000" dirty="0"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370516-CC3A-4DD2-AB8E-31B844284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936" y="1957967"/>
            <a:ext cx="5183336" cy="4427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2A0F7C-C9C1-4AC3-A9D5-3A6495DCC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560" y="2563295"/>
            <a:ext cx="6191480" cy="1379129"/>
          </a:xfrm>
          <a:prstGeom prst="rect">
            <a:avLst/>
          </a:prstGeom>
        </p:spPr>
      </p:pic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034435A1-AF23-4529-B413-855FE0B4F9D3}"/>
              </a:ext>
            </a:extLst>
          </p:cNvPr>
          <p:cNvSpPr/>
          <p:nvPr/>
        </p:nvSpPr>
        <p:spPr>
          <a:xfrm>
            <a:off x="8122663" y="2714524"/>
            <a:ext cx="1143257" cy="48382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5FD388F-94AD-4ECE-B26D-1C69A5936B2B}"/>
              </a:ext>
            </a:extLst>
          </p:cNvPr>
          <p:cNvSpPr/>
          <p:nvPr/>
        </p:nvSpPr>
        <p:spPr>
          <a:xfrm>
            <a:off x="6897925" y="2729786"/>
            <a:ext cx="981156" cy="468559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6" name="TextBox 16">
            <a:extLst>
              <a:ext uri="{FF2B5EF4-FFF2-40B4-BE49-F238E27FC236}">
                <a16:creationId xmlns:a16="http://schemas.microsoft.com/office/drawing/2014/main" id="{C04E100F-43B7-4C82-9E3C-199D4E577FBD}"/>
              </a:ext>
            </a:extLst>
          </p:cNvPr>
          <p:cNvSpPr txBox="1"/>
          <p:nvPr/>
        </p:nvSpPr>
        <p:spPr>
          <a:xfrm>
            <a:off x="8350228" y="2329803"/>
            <a:ext cx="6377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dHF</a:t>
            </a:r>
            <a:endParaRPr lang="en-US" sz="1900" dirty="0">
              <a:solidFill>
                <a:srgbClr val="C00000"/>
              </a:solidFill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D7252067-5FFF-41D3-A533-D9891C99A29C}"/>
              </a:ext>
            </a:extLst>
          </p:cNvPr>
          <p:cNvSpPr txBox="1"/>
          <p:nvPr/>
        </p:nvSpPr>
        <p:spPr>
          <a:xfrm>
            <a:off x="7096433" y="2345065"/>
            <a:ext cx="6377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C00000"/>
                </a:solidFill>
                <a:cs typeface="Times New Roman" panose="02020603050405020304" pitchFamily="18" charset="0"/>
              </a:rPr>
              <a:t>Full</a:t>
            </a:r>
            <a:endParaRPr lang="en-US" sz="1900" dirty="0">
              <a:solidFill>
                <a:srgbClr val="C00000"/>
              </a:solidFill>
            </a:endParaRP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7E77A29B-2D69-4742-9A32-E41B80BC48D6}"/>
              </a:ext>
            </a:extLst>
          </p:cNvPr>
          <p:cNvSpPr txBox="1"/>
          <p:nvPr/>
        </p:nvSpPr>
        <p:spPr>
          <a:xfrm>
            <a:off x="11504338" y="3198345"/>
            <a:ext cx="131866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C00000"/>
                </a:solidFill>
                <a:cs typeface="Times New Roman" panose="02020603050405020304" pitchFamily="18" charset="0"/>
              </a:rPr>
              <a:t>ADC(2,3)</a:t>
            </a:r>
            <a:endParaRPr lang="en-US" sz="1900" dirty="0">
              <a:solidFill>
                <a:srgbClr val="C00000"/>
              </a:solidFill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C512EB08-E43C-4963-83E6-117108E4791D}"/>
              </a:ext>
            </a:extLst>
          </p:cNvPr>
          <p:cNvSpPr/>
          <p:nvPr/>
        </p:nvSpPr>
        <p:spPr>
          <a:xfrm>
            <a:off x="10859319" y="2714524"/>
            <a:ext cx="921202" cy="483821"/>
          </a:xfrm>
          <a:prstGeom prst="round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0" name="TextBox 16">
            <a:extLst>
              <a:ext uri="{FF2B5EF4-FFF2-40B4-BE49-F238E27FC236}">
                <a16:creationId xmlns:a16="http://schemas.microsoft.com/office/drawing/2014/main" id="{E75A53AA-3D77-4359-977C-9DCBA5DA0B50}"/>
              </a:ext>
            </a:extLst>
          </p:cNvPr>
          <p:cNvSpPr txBox="1"/>
          <p:nvPr/>
        </p:nvSpPr>
        <p:spPr>
          <a:xfrm>
            <a:off x="3320349" y="3208930"/>
            <a:ext cx="74862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99FF"/>
                </a:solidFill>
                <a:cs typeface="Times New Roman" panose="02020603050405020304" pitchFamily="18" charset="0"/>
              </a:rPr>
              <a:t>1f</a:t>
            </a:r>
            <a:r>
              <a:rPr lang="en-US" sz="1900" b="1" baseline="-25000" dirty="0">
                <a:solidFill>
                  <a:srgbClr val="FF99FF"/>
                </a:solidFill>
                <a:cs typeface="Times New Roman" panose="02020603050405020304" pitchFamily="18" charset="0"/>
              </a:rPr>
              <a:t>7/2</a:t>
            </a:r>
            <a:endParaRPr lang="en-US" sz="1900" baseline="-25000" dirty="0">
              <a:solidFill>
                <a:srgbClr val="FF99FF"/>
              </a:solidFill>
            </a:endParaRP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693EAD57-58D1-4CBC-86E5-326589B51A7A}"/>
              </a:ext>
            </a:extLst>
          </p:cNvPr>
          <p:cNvSpPr txBox="1"/>
          <p:nvPr/>
        </p:nvSpPr>
        <p:spPr>
          <a:xfrm>
            <a:off x="2846517" y="2634481"/>
            <a:ext cx="74862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99FF"/>
                </a:solidFill>
                <a:cs typeface="Times New Roman" panose="02020603050405020304" pitchFamily="18" charset="0"/>
              </a:rPr>
              <a:t>1d</a:t>
            </a:r>
            <a:r>
              <a:rPr lang="en-US" sz="1900" b="1" baseline="-25000" dirty="0">
                <a:solidFill>
                  <a:srgbClr val="FF99FF"/>
                </a:solidFill>
                <a:cs typeface="Times New Roman" panose="02020603050405020304" pitchFamily="18" charset="0"/>
              </a:rPr>
              <a:t>3/2</a:t>
            </a:r>
            <a:endParaRPr lang="en-US" sz="1900" baseline="-25000" dirty="0">
              <a:solidFill>
                <a:srgbClr val="FF99FF"/>
              </a:solidFill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F52B3F86-3AB1-40D6-B2AE-26D49FC82061}"/>
              </a:ext>
            </a:extLst>
          </p:cNvPr>
          <p:cNvSpPr txBox="1"/>
          <p:nvPr/>
        </p:nvSpPr>
        <p:spPr>
          <a:xfrm>
            <a:off x="3996081" y="3797948"/>
            <a:ext cx="74862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99FF"/>
                </a:solidFill>
                <a:cs typeface="Times New Roman" panose="02020603050405020304" pitchFamily="18" charset="0"/>
              </a:rPr>
              <a:t>2p</a:t>
            </a:r>
            <a:r>
              <a:rPr lang="en-US" sz="1900" b="1" baseline="-25000" dirty="0">
                <a:solidFill>
                  <a:srgbClr val="FF99FF"/>
                </a:solidFill>
                <a:cs typeface="Times New Roman" panose="02020603050405020304" pitchFamily="18" charset="0"/>
              </a:rPr>
              <a:t>3/2</a:t>
            </a:r>
            <a:endParaRPr lang="en-US" sz="1900" baseline="-25000" dirty="0">
              <a:solidFill>
                <a:srgbClr val="FF99FF"/>
              </a:solidFill>
            </a:endParaRPr>
          </a:p>
        </p:txBody>
      </p:sp>
      <p:sp>
        <p:nvSpPr>
          <p:cNvPr id="71" name="TextBox 16">
            <a:extLst>
              <a:ext uri="{FF2B5EF4-FFF2-40B4-BE49-F238E27FC236}">
                <a16:creationId xmlns:a16="http://schemas.microsoft.com/office/drawing/2014/main" id="{481B0F3F-B899-4656-B422-7038D75153FD}"/>
              </a:ext>
            </a:extLst>
          </p:cNvPr>
          <p:cNvSpPr txBox="1"/>
          <p:nvPr/>
        </p:nvSpPr>
        <p:spPr>
          <a:xfrm>
            <a:off x="4949073" y="4166151"/>
            <a:ext cx="74862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FF99FF"/>
                </a:solidFill>
                <a:cs typeface="Times New Roman" panose="02020603050405020304" pitchFamily="18" charset="0"/>
              </a:rPr>
              <a:t>1f</a:t>
            </a:r>
            <a:r>
              <a:rPr lang="en-US" sz="1900" b="1" baseline="-25000" dirty="0">
                <a:solidFill>
                  <a:srgbClr val="FF99FF"/>
                </a:solidFill>
                <a:cs typeface="Times New Roman" panose="02020603050405020304" pitchFamily="18" charset="0"/>
              </a:rPr>
              <a:t>5/2</a:t>
            </a:r>
            <a:endParaRPr lang="en-US" sz="1900" baseline="-25000" dirty="0">
              <a:solidFill>
                <a:srgbClr val="FF99FF"/>
              </a:solidFill>
            </a:endParaRPr>
          </a:p>
        </p:txBody>
      </p:sp>
      <p:sp>
        <p:nvSpPr>
          <p:cNvPr id="74" name="TextBox 16">
            <a:extLst>
              <a:ext uri="{FF2B5EF4-FFF2-40B4-BE49-F238E27FC236}">
                <a16:creationId xmlns:a16="http://schemas.microsoft.com/office/drawing/2014/main" id="{91DFA3EF-B347-40BC-9FA1-09281884F83B}"/>
              </a:ext>
            </a:extLst>
          </p:cNvPr>
          <p:cNvSpPr txBox="1"/>
          <p:nvPr/>
        </p:nvSpPr>
        <p:spPr>
          <a:xfrm rot="1428106">
            <a:off x="4599892" y="3527717"/>
            <a:ext cx="202427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Preliminary</a:t>
            </a:r>
            <a:endParaRPr lang="en-US" sz="1900" baseline="-25000" dirty="0">
              <a:solidFill>
                <a:schemeClr val="tx1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E04C1B-D6CF-46A5-B208-174254F10D51}"/>
              </a:ext>
            </a:extLst>
          </p:cNvPr>
          <p:cNvCxnSpPr>
            <a:cxnSpLocks/>
          </p:cNvCxnSpPr>
          <p:nvPr/>
        </p:nvCxnSpPr>
        <p:spPr>
          <a:xfrm>
            <a:off x="4630786" y="2622433"/>
            <a:ext cx="1952894" cy="0"/>
          </a:xfrm>
          <a:prstGeom prst="line">
            <a:avLst/>
          </a:prstGeom>
          <a:noFill/>
          <a:ln w="38100" cap="flat">
            <a:solidFill>
              <a:srgbClr val="FF99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CBA2CE24-BD4D-44D3-8258-671ABEF2F653}"/>
              </a:ext>
            </a:extLst>
          </p:cNvPr>
          <p:cNvCxnSpPr/>
          <p:nvPr/>
        </p:nvCxnSpPr>
        <p:spPr>
          <a:xfrm>
            <a:off x="4447906" y="2640648"/>
            <a:ext cx="2164189" cy="0"/>
          </a:xfrm>
          <a:prstGeom prst="line">
            <a:avLst/>
          </a:prstGeom>
          <a:noFill/>
          <a:ln w="38100" cap="flat">
            <a:solidFill>
              <a:srgbClr val="0099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87248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52" grpId="0" animBg="1"/>
      <p:bldP spid="53" grpId="0" animBg="1"/>
      <p:bldP spid="56" grpId="0"/>
      <p:bldP spid="57" grpId="0"/>
      <p:bldP spid="58" grpId="0"/>
      <p:bldP spid="59" grpId="0" animBg="1"/>
      <p:bldP spid="60" grpId="0"/>
      <p:bldP spid="60" grpId="1"/>
      <p:bldP spid="63" grpId="0"/>
      <p:bldP spid="63" grpId="1"/>
      <p:bldP spid="70" grpId="0"/>
      <p:bldP spid="70" grpId="1"/>
      <p:bldP spid="71" grpId="0"/>
      <p:bldP spid="71" grpId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46" y="8358131"/>
            <a:ext cx="1905243" cy="12203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89" y="8358134"/>
            <a:ext cx="2038561" cy="1220308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191304" y="1611707"/>
            <a:ext cx="8151197" cy="740133"/>
          </a:xfrm>
          <a:prstGeom prst="wedgeRoundRectCallout">
            <a:avLst>
              <a:gd name="adj1" fmla="val -32160"/>
              <a:gd name="adj2" fmla="val 81219"/>
              <a:gd name="adj3" fmla="val 16667"/>
            </a:avLst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5E0F982C-7717-5CEA-2F05-98795018B031}"/>
              </a:ext>
            </a:extLst>
          </p:cNvPr>
          <p:cNvSpPr txBox="1">
            <a:spLocks/>
          </p:cNvSpPr>
          <p:nvPr/>
        </p:nvSpPr>
        <p:spPr>
          <a:xfrm>
            <a:off x="2792316" y="3918903"/>
            <a:ext cx="3264581" cy="1122582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268E46"/>
                </a:solidFill>
              </a:rPr>
              <a:t>Excitation spectra</a:t>
            </a:r>
            <a:endParaRPr lang="en-US" sz="1280" dirty="0">
              <a:solidFill>
                <a:srgbClr val="268E46"/>
              </a:solidFill>
            </a:endParaRPr>
          </a:p>
          <a:p>
            <a:r>
              <a:rPr lang="en-US" sz="1493" b="0" dirty="0">
                <a:solidFill>
                  <a:srgbClr val="268E46"/>
                </a:solidFill>
              </a:rPr>
              <a:t>energies, transition probabilities, response function to electroweak probes, …</a:t>
            </a:r>
            <a:endParaRPr lang="en-US" sz="1280" b="0" dirty="0">
              <a:solidFill>
                <a:srgbClr val="268E46"/>
              </a:solidFill>
            </a:endParaRPr>
          </a:p>
        </p:txBody>
      </p:sp>
      <p:sp>
        <p:nvSpPr>
          <p:cNvPr id="45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2865400" y="5820681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C2141C"/>
                </a:solidFill>
              </a:rPr>
              <a:t>Decay modes</a:t>
            </a:r>
            <a:endParaRPr lang="en-US" sz="1280" dirty="0">
              <a:solidFill>
                <a:srgbClr val="C2141C"/>
              </a:solidFill>
            </a:endParaRPr>
          </a:p>
          <a:p>
            <a:r>
              <a:rPr lang="en-US" sz="1493" b="0" dirty="0">
                <a:solidFill>
                  <a:srgbClr val="C2141C"/>
                </a:solidFill>
              </a:rPr>
              <a:t>lifetime, yields, …</a:t>
            </a:r>
            <a:endParaRPr lang="en-US" sz="1280" b="0" dirty="0">
              <a:solidFill>
                <a:srgbClr val="C2141C"/>
              </a:solidFill>
            </a:endParaRP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E42E10D5-5DAD-0F4B-ABEC-BB7AFA418961}"/>
              </a:ext>
            </a:extLst>
          </p:cNvPr>
          <p:cNvSpPr txBox="1">
            <a:spLocks/>
          </p:cNvSpPr>
          <p:nvPr/>
        </p:nvSpPr>
        <p:spPr>
          <a:xfrm>
            <a:off x="1443291" y="7271043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983893"/>
                </a:solidFill>
              </a:rPr>
              <a:t>Reactions</a:t>
            </a:r>
            <a:endParaRPr lang="en-US" sz="1280" dirty="0">
              <a:solidFill>
                <a:srgbClr val="983893"/>
              </a:solidFill>
            </a:endParaRPr>
          </a:p>
          <a:p>
            <a:r>
              <a:rPr lang="en-US" sz="1493" b="0" dirty="0">
                <a:solidFill>
                  <a:srgbClr val="983893"/>
                </a:solidFill>
              </a:rPr>
              <a:t>cross sections, …</a:t>
            </a:r>
            <a:endParaRPr lang="en-US" sz="1280" b="0" dirty="0">
              <a:solidFill>
                <a:srgbClr val="983893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313A43A-5DCF-CB41-366A-68C58C12FDCA}"/>
              </a:ext>
            </a:extLst>
          </p:cNvPr>
          <p:cNvSpPr>
            <a:spLocks noChangeAspect="1"/>
          </p:cNvSpPr>
          <p:nvPr/>
        </p:nvSpPr>
        <p:spPr>
          <a:xfrm>
            <a:off x="-2225924" y="3133065"/>
            <a:ext cx="4442975" cy="4442975"/>
          </a:xfrm>
          <a:prstGeom prst="ellipse">
            <a:avLst/>
          </a:prstGeom>
          <a:noFill/>
          <a:ln w="952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8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A7D89244-E94E-40AA-E4D6-AAF98951D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988" y="4422204"/>
            <a:ext cx="1837052" cy="1807738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7C6F1655-4B2B-DD1E-727D-16F708DB2606}"/>
              </a:ext>
            </a:extLst>
          </p:cNvPr>
          <p:cNvGrpSpPr/>
          <p:nvPr/>
        </p:nvGrpSpPr>
        <p:grpSpPr>
          <a:xfrm>
            <a:off x="1474040" y="3674952"/>
            <a:ext cx="1267665" cy="1267767"/>
            <a:chOff x="1422106" y="2814733"/>
            <a:chExt cx="1188436" cy="1188532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4363CBCE-FF5D-BD01-DD33-604388E4C568}"/>
                </a:ext>
              </a:extLst>
            </p:cNvPr>
            <p:cNvSpPr/>
            <p:nvPr/>
          </p:nvSpPr>
          <p:spPr>
            <a:xfrm>
              <a:off x="1422106" y="2814733"/>
              <a:ext cx="1188000" cy="1188000"/>
            </a:xfrm>
            <a:prstGeom prst="ellipse">
              <a:avLst/>
            </a:prstGeom>
            <a:solidFill>
              <a:srgbClr val="EDE4E1"/>
            </a:solidFill>
            <a:ln w="1206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95586BD-A6D2-5B08-76F6-C433C2FC8048}"/>
                </a:ext>
              </a:extLst>
            </p:cNvPr>
            <p:cNvSpPr/>
            <p:nvPr/>
          </p:nvSpPr>
          <p:spPr>
            <a:xfrm>
              <a:off x="1422542" y="2815265"/>
              <a:ext cx="1188000" cy="11880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965F5954-393E-CEE5-BD7E-7658B15B9E7C}"/>
                </a:ext>
              </a:extLst>
            </p:cNvPr>
            <p:cNvGrpSpPr/>
            <p:nvPr/>
          </p:nvGrpSpPr>
          <p:grpSpPr>
            <a:xfrm>
              <a:off x="1469476" y="3115425"/>
              <a:ext cx="976263" cy="690112"/>
              <a:chOff x="182534" y="157923"/>
              <a:chExt cx="2785390" cy="1968967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4F926B85-749B-0A50-B30B-4FAC53E5E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817" t="1110" r="162"/>
              <a:stretch/>
            </p:blipFill>
            <p:spPr>
              <a:xfrm>
                <a:off x="182534" y="231973"/>
                <a:ext cx="2783943" cy="1894917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084E51E-160E-27B2-6547-5FD35B2BCF38}"/>
                  </a:ext>
                </a:extLst>
              </p:cNvPr>
              <p:cNvSpPr/>
              <p:nvPr/>
            </p:nvSpPr>
            <p:spPr>
              <a:xfrm>
                <a:off x="2338935" y="1957441"/>
                <a:ext cx="628989" cy="148099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95CA910-8CC6-ECCE-774F-AC86965024EA}"/>
                  </a:ext>
                </a:extLst>
              </p:cNvPr>
              <p:cNvSpPr/>
              <p:nvPr/>
            </p:nvSpPr>
            <p:spPr>
              <a:xfrm>
                <a:off x="337678" y="157923"/>
                <a:ext cx="242500" cy="148098"/>
              </a:xfrm>
              <a:prstGeom prst="rect">
                <a:avLst/>
              </a:prstGeom>
              <a:solidFill>
                <a:srgbClr val="EDE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/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8CA5155-D72A-EAB4-E13B-4A6150C3AB1F}"/>
              </a:ext>
            </a:extLst>
          </p:cNvPr>
          <p:cNvGrpSpPr/>
          <p:nvPr/>
        </p:nvGrpSpPr>
        <p:grpSpPr>
          <a:xfrm>
            <a:off x="18405" y="6746730"/>
            <a:ext cx="1355904" cy="1354887"/>
            <a:chOff x="3599490" y="3167362"/>
            <a:chExt cx="1271160" cy="1270207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03D8FD45-E072-FF11-C5FC-C3464FBE6C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9490" y="3167362"/>
              <a:ext cx="1271160" cy="12702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D0FB3220-5E36-0FE6-F2EE-7D4E377AF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611" y="3195422"/>
              <a:ext cx="1185224" cy="1185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640123FA-DD6E-C670-A7F0-6355E9B8D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0614" y="3223418"/>
              <a:ext cx="1155600" cy="115473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48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E2407448-062D-61D3-41A5-FBE1A327FE99}"/>
              </a:ext>
            </a:extLst>
          </p:cNvPr>
          <p:cNvGrpSpPr/>
          <p:nvPr/>
        </p:nvGrpSpPr>
        <p:grpSpPr>
          <a:xfrm>
            <a:off x="1541238" y="5497823"/>
            <a:ext cx="1268475" cy="1271594"/>
            <a:chOff x="1444910" y="4011209"/>
            <a:chExt cx="1189195" cy="119211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1F8EDA94-A064-D583-4C8C-A6481D1FD093}"/>
                </a:ext>
              </a:extLst>
            </p:cNvPr>
            <p:cNvGrpSpPr/>
            <p:nvPr/>
          </p:nvGrpSpPr>
          <p:grpSpPr>
            <a:xfrm>
              <a:off x="1444910" y="4011209"/>
              <a:ext cx="1189195" cy="1192119"/>
              <a:chOff x="1058049" y="5041148"/>
              <a:chExt cx="1189195" cy="1192119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A2D337E9-2433-B7EF-CF54-7E21CF859E2C}"/>
                  </a:ext>
                </a:extLst>
              </p:cNvPr>
              <p:cNvSpPr/>
              <p:nvPr/>
            </p:nvSpPr>
            <p:spPr>
              <a:xfrm>
                <a:off x="1059244" y="5045267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01D547E5-2453-4CAF-C9EF-A3E96841C23C}"/>
                  </a:ext>
                </a:extLst>
              </p:cNvPr>
              <p:cNvSpPr/>
              <p:nvPr/>
            </p:nvSpPr>
            <p:spPr>
              <a:xfrm>
                <a:off x="1058049" y="5041148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</p:grpSp>
        <p:pic>
          <p:nvPicPr>
            <p:cNvPr id="62" name="Picture 2" descr="FISPACT-II » Fission Yields">
              <a:extLst>
                <a:ext uri="{FF2B5EF4-FFF2-40B4-BE49-F238E27FC236}">
                  <a16:creationId xmlns:a16="http://schemas.microsoft.com/office/drawing/2014/main" id="{B4A5FFDF-829E-EB8E-D9F5-D96981959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726" y="4266042"/>
              <a:ext cx="1039325" cy="72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08EB56D9-32DB-AE5D-AB46-3643A134B4E3}"/>
              </a:ext>
            </a:extLst>
          </p:cNvPr>
          <p:cNvGrpSpPr/>
          <p:nvPr/>
        </p:nvGrpSpPr>
        <p:grpSpPr>
          <a:xfrm>
            <a:off x="112136" y="2638958"/>
            <a:ext cx="1270263" cy="1276400"/>
            <a:chOff x="105127" y="1331023"/>
            <a:chExt cx="1190872" cy="1196625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3595ACEE-2AB6-7CF8-CEB7-5C762E9F9B0D}"/>
                </a:ext>
              </a:extLst>
            </p:cNvPr>
            <p:cNvGrpSpPr/>
            <p:nvPr/>
          </p:nvGrpSpPr>
          <p:grpSpPr>
            <a:xfrm>
              <a:off x="105127" y="1331023"/>
              <a:ext cx="1190872" cy="1196625"/>
              <a:chOff x="778343" y="1125039"/>
              <a:chExt cx="1190872" cy="1196625"/>
            </a:xfrm>
          </p:grpSpPr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3313CCD8-3785-7571-6FA8-433BB8587EC1}"/>
                  </a:ext>
                </a:extLst>
              </p:cNvPr>
              <p:cNvSpPr/>
              <p:nvPr/>
            </p:nvSpPr>
            <p:spPr>
              <a:xfrm>
                <a:off x="778343" y="1125039"/>
                <a:ext cx="1188000" cy="1188000"/>
              </a:xfrm>
              <a:prstGeom prst="ellipse">
                <a:avLst/>
              </a:prstGeom>
              <a:solidFill>
                <a:srgbClr val="EDE4E1"/>
              </a:solidFill>
              <a:ln w="1206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E7C9F4A8-5632-AD58-7921-54C8894432CF}"/>
                  </a:ext>
                </a:extLst>
              </p:cNvPr>
              <p:cNvSpPr/>
              <p:nvPr/>
            </p:nvSpPr>
            <p:spPr>
              <a:xfrm>
                <a:off x="781215" y="1133664"/>
                <a:ext cx="1188000" cy="1188000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480" dirty="0"/>
              </a:p>
            </p:txBody>
          </p:sp>
        </p:grp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A27A3A98-B32E-BBB5-EA8B-EE02629C6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100" t="16140" r="35788" b="26140"/>
            <a:stretch/>
          </p:blipFill>
          <p:spPr>
            <a:xfrm>
              <a:off x="179347" y="1452930"/>
              <a:ext cx="926110" cy="832627"/>
            </a:xfrm>
            <a:prstGeom prst="rect">
              <a:avLst/>
            </a:prstGeom>
          </p:spPr>
        </p:pic>
      </p:grpSp>
      <p:sp>
        <p:nvSpPr>
          <p:cNvPr id="83" name="Espace réservé du texte 4">
            <a:extLst>
              <a:ext uri="{FF2B5EF4-FFF2-40B4-BE49-F238E27FC236}">
                <a16:creationId xmlns:a16="http://schemas.microsoft.com/office/drawing/2014/main" id="{3F9CDF3E-1A95-CE94-2BBF-6D8F064D705A}"/>
              </a:ext>
            </a:extLst>
          </p:cNvPr>
          <p:cNvSpPr txBox="1">
            <a:spLocks/>
          </p:cNvSpPr>
          <p:nvPr/>
        </p:nvSpPr>
        <p:spPr>
          <a:xfrm>
            <a:off x="1358170" y="2673356"/>
            <a:ext cx="3264581" cy="709007"/>
          </a:xfrm>
          <a:prstGeom prst="rect">
            <a:avLst/>
          </a:prstGeom>
        </p:spPr>
        <p:txBody>
          <a:bodyPr vert="horz" wrap="square" lIns="136238" tIns="68119" rIns="136238" bIns="68119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7" dirty="0">
                <a:solidFill>
                  <a:srgbClr val="00B0F0"/>
                </a:solidFill>
              </a:rPr>
              <a:t>Ground-state</a:t>
            </a:r>
            <a:endParaRPr lang="en-US" sz="1280" dirty="0">
              <a:solidFill>
                <a:srgbClr val="00B0F0"/>
              </a:solidFill>
            </a:endParaRPr>
          </a:p>
          <a:p>
            <a:r>
              <a:rPr lang="en-US" sz="1493" b="0" dirty="0">
                <a:solidFill>
                  <a:srgbClr val="00B0F0"/>
                </a:solidFill>
              </a:rPr>
              <a:t>masses, radii, density distributions …</a:t>
            </a:r>
            <a:endParaRPr lang="en-US" sz="1280" b="0" dirty="0">
              <a:solidFill>
                <a:srgbClr val="00B0F0"/>
              </a:solidFill>
            </a:endParaRPr>
          </a:p>
        </p:txBody>
      </p:sp>
      <p:sp>
        <p:nvSpPr>
          <p:cNvPr id="84" name="Diversity of nuclear phenomena"/>
          <p:cNvSpPr txBox="1"/>
          <p:nvPr/>
        </p:nvSpPr>
        <p:spPr>
          <a:xfrm>
            <a:off x="249311" y="127000"/>
            <a:ext cx="12384427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10000"/>
          </a:bodyPr>
          <a:lstStyle>
            <a:lvl1pPr defTabSz="457200">
              <a:defRPr sz="3600">
                <a:solidFill>
                  <a:srgbClr val="000000">
                    <a:alpha val="68057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The </a:t>
            </a:r>
            <a:r>
              <a:rPr lang="fr-FR" dirty="0" err="1"/>
              <a:t>atomic</a:t>
            </a:r>
            <a:r>
              <a:rPr lang="fr-FR" dirty="0"/>
              <a:t> nucleus as a 4-components quantum </a:t>
            </a:r>
            <a:r>
              <a:rPr lang="fr-FR" dirty="0" err="1"/>
              <a:t>mesoscopic</a:t>
            </a:r>
            <a:r>
              <a:rPr lang="fr-FR" dirty="0"/>
              <a:t> system </a:t>
            </a:r>
          </a:p>
          <a:p>
            <a:r>
              <a:rPr lang="fr-FR" b="1" i="1" dirty="0"/>
              <a:t>An </a:t>
            </a:r>
            <a:r>
              <a:rPr lang="fr-FR" b="1" i="1" dirty="0" err="1"/>
              <a:t>extremely</a:t>
            </a:r>
            <a:r>
              <a:rPr lang="fr-FR" b="1" i="1" dirty="0"/>
              <a:t> </a:t>
            </a:r>
            <a:r>
              <a:rPr lang="fr-FR" b="1" i="1" dirty="0" err="1"/>
              <a:t>rich</a:t>
            </a:r>
            <a:r>
              <a:rPr lang="fr-FR" b="1" i="1" dirty="0"/>
              <a:t> and d</a:t>
            </a:r>
            <a:r>
              <a:rPr b="1" i="1" dirty="0" err="1"/>
              <a:t>ivers</a:t>
            </a:r>
            <a:r>
              <a:rPr lang="fr-FR" b="1" i="1" dirty="0"/>
              <a:t>e </a:t>
            </a:r>
            <a:r>
              <a:rPr b="1" i="1" dirty="0" err="1"/>
              <a:t>phenomen</a:t>
            </a:r>
            <a:r>
              <a:rPr lang="fr-FR" b="1" i="1" dirty="0" err="1"/>
              <a:t>ology</a:t>
            </a:r>
            <a:endParaRPr b="1" i="1" dirty="0"/>
          </a:p>
        </p:txBody>
      </p:sp>
      <p:sp>
        <p:nvSpPr>
          <p:cNvPr id="107" name="Nucleus: bound (or resonant) state of Z protons and N neutrons"/>
          <p:cNvSpPr txBox="1"/>
          <p:nvPr/>
        </p:nvSpPr>
        <p:spPr>
          <a:xfrm>
            <a:off x="246664" y="1715150"/>
            <a:ext cx="80038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/>
              <a:t>Nucleus</a:t>
            </a:r>
            <a:r>
              <a:rPr dirty="0"/>
              <a:t>: bound (or resonant) state of </a:t>
            </a:r>
            <a:r>
              <a:rPr i="1" dirty="0"/>
              <a:t>Z</a:t>
            </a:r>
            <a:r>
              <a:rPr dirty="0"/>
              <a:t> protons and </a:t>
            </a:r>
            <a:r>
              <a:rPr i="1" dirty="0"/>
              <a:t>N</a:t>
            </a:r>
            <a:r>
              <a:rPr dirty="0"/>
              <a:t> neutrons</a:t>
            </a:r>
          </a:p>
        </p:txBody>
      </p:sp>
      <p:sp>
        <p:nvSpPr>
          <p:cNvPr id="75" name="Ground state…"/>
          <p:cNvSpPr txBox="1"/>
          <p:nvPr/>
        </p:nvSpPr>
        <p:spPr>
          <a:xfrm>
            <a:off x="6614964" y="2405645"/>
            <a:ext cx="600645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Astrophysics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/>
              <a:t>Neutron star, </a:t>
            </a:r>
            <a:r>
              <a:rPr lang="fr-FR" dirty="0" err="1"/>
              <a:t>supernovae</a:t>
            </a:r>
            <a:r>
              <a:rPr lang="fr-FR" dirty="0"/>
              <a:t>, </a:t>
            </a:r>
            <a:r>
              <a:rPr lang="fr-FR" dirty="0" err="1"/>
              <a:t>nucleo-synthesis</a:t>
            </a:r>
            <a:r>
              <a:rPr lang="fr-FR" dirty="0"/>
              <a:t>… </a:t>
            </a:r>
            <a:endParaRPr dirty="0"/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49" y="3303618"/>
            <a:ext cx="1171448" cy="1316892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39" y="3294244"/>
            <a:ext cx="1848048" cy="1326266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622" y="3306870"/>
            <a:ext cx="1641479" cy="1263938"/>
          </a:xfrm>
          <a:prstGeom prst="rect">
            <a:avLst/>
          </a:prstGeom>
        </p:spPr>
      </p:pic>
      <p:sp>
        <p:nvSpPr>
          <p:cNvPr id="106" name="Radioactive decays…"/>
          <p:cNvSpPr txBox="1"/>
          <p:nvPr/>
        </p:nvSpPr>
        <p:spPr>
          <a:xfrm>
            <a:off x="7832682" y="4797546"/>
            <a:ext cx="478734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/>
              <a:t>Standard model of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physics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/>
              <a:t>0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dirty="0"/>
              <a:t>2β, </a:t>
            </a:r>
            <a:r>
              <a:rPr lang="fr-FR" dirty="0" err="1"/>
              <a:t>unitarity</a:t>
            </a:r>
            <a:r>
              <a:rPr lang="fr-FR" dirty="0"/>
              <a:t> of CKM matrix, PT</a:t>
            </a:r>
            <a:endParaRPr dirty="0"/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24" y="5788880"/>
            <a:ext cx="2221814" cy="1099952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615" y="5969216"/>
            <a:ext cx="2609850" cy="723900"/>
          </a:xfrm>
          <a:prstGeom prst="rect">
            <a:avLst/>
          </a:prstGeom>
        </p:spPr>
      </p:pic>
      <p:sp>
        <p:nvSpPr>
          <p:cNvPr id="111" name="Exotic structures…"/>
          <p:cNvSpPr txBox="1"/>
          <p:nvPr/>
        </p:nvSpPr>
        <p:spPr>
          <a:xfrm>
            <a:off x="7999858" y="7107585"/>
            <a:ext cx="479618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Mesoscopic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-body </a:t>
            </a:r>
            <a:r>
              <a:rPr lang="fr-FR" dirty="0" err="1"/>
              <a:t>systems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Molecules</a:t>
            </a:r>
            <a:r>
              <a:rPr dirty="0"/>
              <a:t>, </a:t>
            </a:r>
            <a:r>
              <a:rPr lang="fr-FR" dirty="0" err="1"/>
              <a:t>atoms</a:t>
            </a:r>
            <a:r>
              <a:rPr lang="fr-FR" dirty="0"/>
              <a:t>, cold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gases</a:t>
            </a:r>
            <a:r>
              <a:rPr dirty="0"/>
              <a:t>…</a:t>
            </a: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35" y="8083539"/>
            <a:ext cx="2210067" cy="1220308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03" y="8088254"/>
            <a:ext cx="1836112" cy="1215593"/>
          </a:xfrm>
          <a:prstGeom prst="rect">
            <a:avLst/>
          </a:prstGeom>
        </p:spPr>
      </p:pic>
      <p:sp>
        <p:nvSpPr>
          <p:cNvPr id="115" name="Exotic structures…"/>
          <p:cNvSpPr txBox="1"/>
          <p:nvPr/>
        </p:nvSpPr>
        <p:spPr>
          <a:xfrm>
            <a:off x="3273535" y="7430214"/>
            <a:ext cx="446757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Nuclear</a:t>
            </a:r>
            <a:r>
              <a:rPr lang="fr-FR" dirty="0"/>
              <a:t> data applications</a:t>
            </a:r>
            <a:endParaRPr dirty="0"/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,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defense</a:t>
            </a:r>
            <a:r>
              <a:rPr dirty="0"/>
              <a:t>…</a:t>
            </a:r>
          </a:p>
        </p:txBody>
      </p:sp>
      <p:sp>
        <p:nvSpPr>
          <p:cNvPr id="119" name="Google Shape;131;p16">
            <a:extLst>
              <a:ext uri="{FF2B5EF4-FFF2-40B4-BE49-F238E27FC236}">
                <a16:creationId xmlns:a16="http://schemas.microsoft.com/office/drawing/2014/main" id="{88CCBB4B-71AF-9204-EDF6-F0E792596A05}"/>
              </a:ext>
            </a:extLst>
          </p:cNvPr>
          <p:cNvSpPr/>
          <p:nvPr/>
        </p:nvSpPr>
        <p:spPr>
          <a:xfrm>
            <a:off x="4790137" y="5149273"/>
            <a:ext cx="2345089" cy="1739559"/>
          </a:xfrm>
          <a:prstGeom prst="ellipse">
            <a:avLst/>
          </a:prstGeom>
          <a:noFill/>
          <a:ln w="76200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" sz="2000" dirty="0">
              <a:solidFill>
                <a:srgbClr val="B8141F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dirty="0">
                <a:solidFill>
                  <a:srgbClr val="B8141F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Ab Initio</a:t>
            </a:r>
            <a:endParaRPr sz="3200" b="1" dirty="0">
              <a:solidFill>
                <a:srgbClr val="B8141F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B8141F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69247" y="2100018"/>
            <a:ext cx="11980562" cy="60018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569240" y="2207833"/>
            <a:ext cx="13302795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“Ab initio” (= In medias res) long-term endeavor</a:t>
            </a:r>
          </a:p>
          <a:p>
            <a:pPr lvl="0" algn="ctr"/>
            <a:endParaRPr lang="en-US" sz="2200" dirty="0">
              <a:solidFill>
                <a:srgbClr val="FF0000"/>
              </a:solidFill>
            </a:endParaRPr>
          </a:p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Can nuclear systems be convincingly described</a:t>
            </a:r>
          </a:p>
          <a:p>
            <a:pPr lvl="0" algn="l"/>
            <a:endParaRPr lang="en-US" sz="2200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From structure-less nucleons and their interactions: </a:t>
            </a:r>
            <a:r>
              <a:rPr lang="en-US" sz="2200" b="1" dirty="0">
                <a:solidFill>
                  <a:srgbClr val="FF0000"/>
                </a:solidFill>
              </a:rPr>
              <a:t>right balance of reductionism vs emergence?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Rooted into QCD in a systematically improvable way: </a:t>
            </a:r>
            <a:r>
              <a:rPr lang="en-US" sz="2200" b="1" dirty="0">
                <a:solidFill>
                  <a:srgbClr val="FF0000"/>
                </a:solidFill>
              </a:rPr>
              <a:t>sound connection via EFT(s)?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Systematically: </a:t>
            </a:r>
            <a:r>
              <a:rPr lang="en-US" sz="2200" b="1" dirty="0">
                <a:solidFill>
                  <a:srgbClr val="FF0000"/>
                </a:solidFill>
              </a:rPr>
              <a:t>complete phenomenology up to (super) heavy nuclei?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Accurately enough: </a:t>
            </a:r>
            <a:r>
              <a:rPr lang="en-US" sz="2200" b="1" dirty="0">
                <a:solidFill>
                  <a:srgbClr val="FF0000"/>
                </a:solidFill>
              </a:rPr>
              <a:t>relevant to experimental investigations/applications?</a:t>
            </a:r>
          </a:p>
        </p:txBody>
      </p:sp>
      <p:sp>
        <p:nvSpPr>
          <p:cNvPr id="129" name="Flèche vers le bas 128"/>
          <p:cNvSpPr/>
          <p:nvPr/>
        </p:nvSpPr>
        <p:spPr>
          <a:xfrm>
            <a:off x="5216984" y="5362951"/>
            <a:ext cx="1299110" cy="655512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576170" y="6238180"/>
            <a:ext cx="5480728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Nuclear observables can be</a:t>
            </a:r>
          </a:p>
          <a:p>
            <a:pPr lvl="0" algn="l"/>
            <a:endParaRPr lang="en-US" sz="2200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Described consistently</a:t>
            </a:r>
            <a:endParaRPr lang="en-US" sz="2200" b="1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With (small enough) uncertainties</a:t>
            </a:r>
            <a:endParaRPr lang="en-US" sz="2200" b="1" dirty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>
                <a:solidFill>
                  <a:srgbClr val="FF0000"/>
                </a:solidFill>
              </a:rPr>
              <a:t>Extrapolated in a controlled fashion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42743" y="2108499"/>
            <a:ext cx="12253300" cy="6001829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782425" y="5433641"/>
            <a:ext cx="963391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>
                <a:solidFill>
                  <a:srgbClr val="FF0000"/>
                </a:solidFill>
              </a:rPr>
              <a:t>Practical benefit                           = work in progress… yet to be proven </a:t>
            </a:r>
          </a:p>
        </p:txBody>
      </p:sp>
    </p:spTree>
    <p:extLst>
      <p:ext uri="{BB962C8B-B14F-4D97-AF65-F5344CB8AC3E}">
        <p14:creationId xmlns:p14="http://schemas.microsoft.com/office/powerpoint/2010/main" val="3543262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 animBg="1"/>
      <p:bldP spid="83" grpId="0"/>
      <p:bldP spid="75" grpId="0" animBg="1"/>
      <p:bldP spid="106" grpId="0" animBg="1"/>
      <p:bldP spid="111" grpId="0" animBg="1"/>
      <p:bldP spid="115" grpId="0" animBg="1"/>
      <p:bldP spid="119" grpId="0" animBg="1"/>
      <p:bldP spid="127" grpId="0" animBg="1"/>
      <p:bldP spid="129" grpId="0" animBg="1"/>
      <p:bldP spid="131" grpId="0" animBg="1"/>
      <p:bldP spid="1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633D8F1-D4E8-4EF5-84E1-19557C0E5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9" y="2252840"/>
            <a:ext cx="5956866" cy="57459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0DEF97-D737-44A5-9C79-64F0A58F1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8" y="2252978"/>
            <a:ext cx="5955322" cy="57444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912F54-D85E-440E-90D2-4BDE5F3AC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3" y="2245261"/>
            <a:ext cx="5967051" cy="575574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54724D4-0B51-4FEE-AEAD-E0CDC1262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560" y="2563295"/>
            <a:ext cx="6191480" cy="1379129"/>
          </a:xfrm>
          <a:prstGeom prst="rect">
            <a:avLst/>
          </a:prstGeom>
        </p:spPr>
      </p:pic>
      <p:sp>
        <p:nvSpPr>
          <p:cNvPr id="46" name="Shape 1908">
            <a:extLst>
              <a:ext uri="{FF2B5EF4-FFF2-40B4-BE49-F238E27FC236}">
                <a16:creationId xmlns:a16="http://schemas.microsoft.com/office/drawing/2014/main" id="{83794A25-B26E-41B3-8CA9-A51133544554}"/>
              </a:ext>
            </a:extLst>
          </p:cNvPr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AE9ADE63-DBE4-4B4D-97F3-5D7879183604}"/>
              </a:ext>
            </a:extLst>
          </p:cNvPr>
          <p:cNvSpPr txBox="1"/>
          <p:nvPr/>
        </p:nvSpPr>
        <p:spPr>
          <a:xfrm>
            <a:off x="1171216" y="8767859"/>
            <a:ext cx="27607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dCCSD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 calculations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5" name="global mass predictions of ~700 nuclei…">
            <a:extLst>
              <a:ext uri="{FF2B5EF4-FFF2-40B4-BE49-F238E27FC236}">
                <a16:creationId xmlns:a16="http://schemas.microsoft.com/office/drawing/2014/main" id="{5F3F25FC-1862-4693-A2D0-696C27EC2DB9}"/>
              </a:ext>
            </a:extLst>
          </p:cNvPr>
          <p:cNvSpPr txBox="1"/>
          <p:nvPr/>
        </p:nvSpPr>
        <p:spPr>
          <a:xfrm>
            <a:off x="1171216" y="9116021"/>
            <a:ext cx="2609690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Kortalainen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2022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61" name="global mass predictions of ~700 nuclei…">
            <a:extLst>
              <a:ext uri="{FF2B5EF4-FFF2-40B4-BE49-F238E27FC236}">
                <a16:creationId xmlns:a16="http://schemas.microsoft.com/office/drawing/2014/main" id="{E54A3460-57FA-4FDF-BAA8-D2B988567679}"/>
              </a:ext>
            </a:extLst>
          </p:cNvPr>
          <p:cNvSpPr txBox="1"/>
          <p:nvPr/>
        </p:nvSpPr>
        <p:spPr>
          <a:xfrm>
            <a:off x="518160" y="1464263"/>
            <a:ext cx="3691716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Scalesi, Duguet, </a:t>
            </a:r>
            <a:r>
              <a:rPr lang="fr-FR" dirty="0" err="1">
                <a:solidFill>
                  <a:srgbClr val="0033CC"/>
                </a:solidFill>
              </a:rPr>
              <a:t>Somà</a:t>
            </a:r>
            <a:r>
              <a:rPr lang="fr-FR" i="1" dirty="0">
                <a:solidFill>
                  <a:srgbClr val="0033CC"/>
                </a:solidFill>
              </a:rPr>
              <a:t>,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62" name="Rectangle: Rounded Corners 13">
            <a:extLst>
              <a:ext uri="{FF2B5EF4-FFF2-40B4-BE49-F238E27FC236}">
                <a16:creationId xmlns:a16="http://schemas.microsoft.com/office/drawing/2014/main" id="{B98D3204-7663-468D-BC84-470C8A5DC896}"/>
              </a:ext>
            </a:extLst>
          </p:cNvPr>
          <p:cNvSpPr/>
          <p:nvPr/>
        </p:nvSpPr>
        <p:spPr>
          <a:xfrm>
            <a:off x="6861489" y="3955535"/>
            <a:ext cx="4995232" cy="1375655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16">
            <a:extLst>
              <a:ext uri="{FF2B5EF4-FFF2-40B4-BE49-F238E27FC236}">
                <a16:creationId xmlns:a16="http://schemas.microsoft.com/office/drawing/2014/main" id="{68734102-E85F-424D-B445-44D1E67B4B66}"/>
              </a:ext>
            </a:extLst>
          </p:cNvPr>
          <p:cNvSpPr txBox="1"/>
          <p:nvPr/>
        </p:nvSpPr>
        <p:spPr>
          <a:xfrm>
            <a:off x="6896617" y="3955534"/>
            <a:ext cx="49601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Experimental data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cs typeface="Times New Roman" panose="02020603050405020304" pitchFamily="18" charset="0"/>
              </a:rPr>
              <a:t>Strong kink at N=28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cs typeface="Times New Roman" panose="02020603050405020304" pitchFamily="18" charset="0"/>
              </a:rPr>
              <a:t>Steep increase between N=28 and N=34</a:t>
            </a:r>
          </a:p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cs typeface="Times New Roman" panose="02020603050405020304" pitchFamily="18" charset="0"/>
              </a:rPr>
              <a:t>Sizable jumps at N=36 and 38</a:t>
            </a:r>
          </a:p>
        </p:txBody>
      </p:sp>
      <p:sp>
        <p:nvSpPr>
          <p:cNvPr id="69" name="Shape 1909">
            <a:extLst>
              <a:ext uri="{FF2B5EF4-FFF2-40B4-BE49-F238E27FC236}">
                <a16:creationId xmlns:a16="http://schemas.microsoft.com/office/drawing/2014/main" id="{57D11ADD-716B-4C9D-A9CD-4032489872FB}"/>
              </a:ext>
            </a:extLst>
          </p:cNvPr>
          <p:cNvSpPr/>
          <p:nvPr/>
        </p:nvSpPr>
        <p:spPr>
          <a:xfrm>
            <a:off x="389908" y="341915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Charge radius </a:t>
            </a:r>
            <a:r>
              <a:rPr lang="fr-FR" sz="3600" dirty="0" err="1">
                <a:solidFill>
                  <a:srgbClr val="0033CC"/>
                </a:solidFill>
              </a:rPr>
              <a:t>through</a:t>
            </a:r>
            <a:r>
              <a:rPr lang="fr-FR" sz="3600" dirty="0">
                <a:solidFill>
                  <a:srgbClr val="0033CC"/>
                </a:solidFill>
              </a:rPr>
              <a:t> 58Cr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0138024B-3269-4C9A-A09B-D86546FF39D9}"/>
              </a:ext>
            </a:extLst>
          </p:cNvPr>
          <p:cNvSpPr/>
          <p:nvPr/>
        </p:nvSpPr>
        <p:spPr>
          <a:xfrm flipH="1">
            <a:off x="213721" y="2062801"/>
            <a:ext cx="1" cy="6393226"/>
          </a:xfrm>
          <a:prstGeom prst="line">
            <a:avLst/>
          </a:prstGeom>
          <a:ln w="76200">
            <a:solidFill>
              <a:srgbClr val="545454">
                <a:alpha val="74502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5" name="1">
            <a:extLst>
              <a:ext uri="{FF2B5EF4-FFF2-40B4-BE49-F238E27FC236}">
                <a16:creationId xmlns:a16="http://schemas.microsoft.com/office/drawing/2014/main" id="{F2D909D3-6ED9-43A4-958F-092C19E07BC1}"/>
              </a:ext>
            </a:extLst>
          </p:cNvPr>
          <p:cNvSpPr txBox="1"/>
          <p:nvPr/>
        </p:nvSpPr>
        <p:spPr>
          <a:xfrm>
            <a:off x="410303" y="2048275"/>
            <a:ext cx="202592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1</a:t>
            </a:r>
          </a:p>
        </p:txBody>
      </p:sp>
      <p:sp>
        <p:nvSpPr>
          <p:cNvPr id="86" name="2">
            <a:extLst>
              <a:ext uri="{FF2B5EF4-FFF2-40B4-BE49-F238E27FC236}">
                <a16:creationId xmlns:a16="http://schemas.microsoft.com/office/drawing/2014/main" id="{6E45C573-375B-4A36-B043-0C34EBDB7A40}"/>
              </a:ext>
            </a:extLst>
          </p:cNvPr>
          <p:cNvSpPr txBox="1"/>
          <p:nvPr/>
        </p:nvSpPr>
        <p:spPr>
          <a:xfrm>
            <a:off x="410303" y="2671580"/>
            <a:ext cx="23444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2</a:t>
            </a:r>
          </a:p>
        </p:txBody>
      </p:sp>
      <p:sp>
        <p:nvSpPr>
          <p:cNvPr id="87" name="3">
            <a:extLst>
              <a:ext uri="{FF2B5EF4-FFF2-40B4-BE49-F238E27FC236}">
                <a16:creationId xmlns:a16="http://schemas.microsoft.com/office/drawing/2014/main" id="{17E55C45-CFC4-43B6-8A91-66D7248348B7}"/>
              </a:ext>
            </a:extLst>
          </p:cNvPr>
          <p:cNvSpPr txBox="1"/>
          <p:nvPr/>
        </p:nvSpPr>
        <p:spPr>
          <a:xfrm>
            <a:off x="410303" y="3295927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8" name="4">
            <a:extLst>
              <a:ext uri="{FF2B5EF4-FFF2-40B4-BE49-F238E27FC236}">
                <a16:creationId xmlns:a16="http://schemas.microsoft.com/office/drawing/2014/main" id="{04CA86ED-BB5E-4EBC-8454-7A48BA11AD8A}"/>
              </a:ext>
            </a:extLst>
          </p:cNvPr>
          <p:cNvSpPr txBox="1"/>
          <p:nvPr/>
        </p:nvSpPr>
        <p:spPr>
          <a:xfrm>
            <a:off x="410303" y="3919231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5">
            <a:extLst>
              <a:ext uri="{FF2B5EF4-FFF2-40B4-BE49-F238E27FC236}">
                <a16:creationId xmlns:a16="http://schemas.microsoft.com/office/drawing/2014/main" id="{171DAFA3-1ED3-4C29-96E4-F9C3BFAE332B}"/>
              </a:ext>
            </a:extLst>
          </p:cNvPr>
          <p:cNvSpPr txBox="1"/>
          <p:nvPr/>
        </p:nvSpPr>
        <p:spPr>
          <a:xfrm>
            <a:off x="410303" y="4542536"/>
            <a:ext cx="2452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2" name="6">
            <a:extLst>
              <a:ext uri="{FF2B5EF4-FFF2-40B4-BE49-F238E27FC236}">
                <a16:creationId xmlns:a16="http://schemas.microsoft.com/office/drawing/2014/main" id="{2D0764B0-6EA6-43D6-B145-1CC2B19BC141}"/>
              </a:ext>
            </a:extLst>
          </p:cNvPr>
          <p:cNvSpPr txBox="1"/>
          <p:nvPr/>
        </p:nvSpPr>
        <p:spPr>
          <a:xfrm>
            <a:off x="410303" y="5164799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6</a:t>
            </a:r>
          </a:p>
        </p:txBody>
      </p:sp>
      <p:sp>
        <p:nvSpPr>
          <p:cNvPr id="93" name="7">
            <a:extLst>
              <a:ext uri="{FF2B5EF4-FFF2-40B4-BE49-F238E27FC236}">
                <a16:creationId xmlns:a16="http://schemas.microsoft.com/office/drawing/2014/main" id="{2119C36A-E4CE-48F9-BDBF-CC45B71E41B3}"/>
              </a:ext>
            </a:extLst>
          </p:cNvPr>
          <p:cNvSpPr txBox="1"/>
          <p:nvPr/>
        </p:nvSpPr>
        <p:spPr>
          <a:xfrm>
            <a:off x="410303" y="5788103"/>
            <a:ext cx="240870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7</a:t>
            </a:r>
          </a:p>
        </p:txBody>
      </p:sp>
      <p:sp>
        <p:nvSpPr>
          <p:cNvPr id="94" name="8">
            <a:extLst>
              <a:ext uri="{FF2B5EF4-FFF2-40B4-BE49-F238E27FC236}">
                <a16:creationId xmlns:a16="http://schemas.microsoft.com/office/drawing/2014/main" id="{0C4296D8-1FCC-4AD9-BE17-CDF04CF71C14}"/>
              </a:ext>
            </a:extLst>
          </p:cNvPr>
          <p:cNvSpPr txBox="1"/>
          <p:nvPr/>
        </p:nvSpPr>
        <p:spPr>
          <a:xfrm>
            <a:off x="410303" y="6411408"/>
            <a:ext cx="257913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8</a:t>
            </a:r>
          </a:p>
        </p:txBody>
      </p:sp>
      <p:sp>
        <p:nvSpPr>
          <p:cNvPr id="95" name="9">
            <a:extLst>
              <a:ext uri="{FF2B5EF4-FFF2-40B4-BE49-F238E27FC236}">
                <a16:creationId xmlns:a16="http://schemas.microsoft.com/office/drawing/2014/main" id="{FA13325C-452E-4954-A989-4283085AE88F}"/>
              </a:ext>
            </a:extLst>
          </p:cNvPr>
          <p:cNvSpPr txBox="1"/>
          <p:nvPr/>
        </p:nvSpPr>
        <p:spPr>
          <a:xfrm>
            <a:off x="410303" y="7034713"/>
            <a:ext cx="266295" cy="44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262626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9</a:t>
            </a:r>
          </a:p>
        </p:txBody>
      </p:sp>
      <p:sp>
        <p:nvSpPr>
          <p:cNvPr id="96" name="10">
            <a:extLst>
              <a:ext uri="{FF2B5EF4-FFF2-40B4-BE49-F238E27FC236}">
                <a16:creationId xmlns:a16="http://schemas.microsoft.com/office/drawing/2014/main" id="{A6AD9B1A-2713-4A33-94E3-FC89928A5E8E}"/>
              </a:ext>
            </a:extLst>
          </p:cNvPr>
          <p:cNvSpPr txBox="1"/>
          <p:nvPr/>
        </p:nvSpPr>
        <p:spPr>
          <a:xfrm>
            <a:off x="358009" y="7659060"/>
            <a:ext cx="41678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4" indent="0" algn="l" defTabSz="457200">
              <a:defRPr sz="2200">
                <a:solidFill>
                  <a:srgbClr val="D22D2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53D49AAE-5168-4F71-99C9-C3AEA2136B52}"/>
              </a:ext>
            </a:extLst>
          </p:cNvPr>
          <p:cNvSpPr/>
          <p:nvPr/>
        </p:nvSpPr>
        <p:spPr>
          <a:xfrm>
            <a:off x="3853979" y="4198555"/>
            <a:ext cx="824702" cy="550992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A7979673-7983-44A9-B8B5-2D3435B5FAD7}"/>
              </a:ext>
            </a:extLst>
          </p:cNvPr>
          <p:cNvSpPr/>
          <p:nvPr/>
        </p:nvSpPr>
        <p:spPr>
          <a:xfrm>
            <a:off x="3853978" y="4198555"/>
            <a:ext cx="824702" cy="559768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E2C9D9AA-36C1-41FD-A489-384E139AE6DC}"/>
              </a:ext>
            </a:extLst>
          </p:cNvPr>
          <p:cNvSpPr/>
          <p:nvPr/>
        </p:nvSpPr>
        <p:spPr>
          <a:xfrm rot="18513331">
            <a:off x="3864076" y="3722611"/>
            <a:ext cx="1952045" cy="296059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B5066148-516F-4165-ABA9-0049F139F6AA}"/>
              </a:ext>
            </a:extLst>
          </p:cNvPr>
          <p:cNvSpPr/>
          <p:nvPr/>
        </p:nvSpPr>
        <p:spPr>
          <a:xfrm>
            <a:off x="5338201" y="2377439"/>
            <a:ext cx="759974" cy="1042168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10B2493D-253E-4E74-9CD7-6D3E9633B130}"/>
              </a:ext>
            </a:extLst>
          </p:cNvPr>
          <p:cNvSpPr/>
          <p:nvPr/>
        </p:nvSpPr>
        <p:spPr>
          <a:xfrm>
            <a:off x="5307721" y="5673178"/>
            <a:ext cx="1134462" cy="857842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E4DE811E-2F42-4DB0-85C9-D02849C067E1}"/>
              </a:ext>
            </a:extLst>
          </p:cNvPr>
          <p:cNvSpPr/>
          <p:nvPr/>
        </p:nvSpPr>
        <p:spPr>
          <a:xfrm>
            <a:off x="5148951" y="5033572"/>
            <a:ext cx="1347404" cy="636999"/>
          </a:xfrm>
          <a:prstGeom prst="roundRect">
            <a:avLst/>
          </a:prstGeom>
          <a:noFill/>
          <a:ln w="57150" cap="flat">
            <a:solidFill>
              <a:srgbClr val="0099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ectangle: Rounded Corners 7">
            <a:extLst>
              <a:ext uri="{FF2B5EF4-FFF2-40B4-BE49-F238E27FC236}">
                <a16:creationId xmlns:a16="http://schemas.microsoft.com/office/drawing/2014/main" id="{71BDCAF6-2DAA-4896-B73E-BD45A6A10FE2}"/>
              </a:ext>
            </a:extLst>
          </p:cNvPr>
          <p:cNvSpPr/>
          <p:nvPr/>
        </p:nvSpPr>
        <p:spPr>
          <a:xfrm>
            <a:off x="6828560" y="5491368"/>
            <a:ext cx="6009684" cy="4145645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36787847-7722-434A-8A11-88346222845B}"/>
              </a:ext>
            </a:extLst>
          </p:cNvPr>
          <p:cNvSpPr txBox="1"/>
          <p:nvPr/>
        </p:nvSpPr>
        <p:spPr>
          <a:xfrm>
            <a:off x="6897298" y="5543585"/>
            <a:ext cx="59754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Ab initio results</a:t>
            </a:r>
          </a:p>
          <a:p>
            <a:pPr algn="l"/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sGSCGF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(2):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based on a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spherical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HFB state</a:t>
            </a:r>
            <a:endParaRPr lang="en-US" sz="2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→Miss the kink at N=28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→Increase from N=28 not N=34 not steep enough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→Jump at N=36 entirely missed</a:t>
            </a:r>
          </a:p>
          <a:p>
            <a:pPr algn="l"/>
            <a:r>
              <a:rPr lang="en-US" sz="2000" b="1" dirty="0" err="1">
                <a:cs typeface="Times New Roman" panose="02020603050405020304" pitchFamily="18" charset="0"/>
              </a:rPr>
              <a:t>dDSCGF</a:t>
            </a:r>
            <a:r>
              <a:rPr lang="en-US" sz="2000" b="1" dirty="0">
                <a:cs typeface="Times New Roman" panose="02020603050405020304" pitchFamily="18" charset="0"/>
              </a:rPr>
              <a:t>(2)</a:t>
            </a:r>
            <a:r>
              <a:rPr lang="en-US" sz="2000" dirty="0">
                <a:cs typeface="Times New Roman" panose="02020603050405020304" pitchFamily="18" charset="0"/>
              </a:rPr>
              <a:t>: based on a </a:t>
            </a:r>
            <a:r>
              <a:rPr lang="en-US" sz="2000" b="1" dirty="0">
                <a:cs typeface="Times New Roman" panose="02020603050405020304" pitchFamily="18" charset="0"/>
              </a:rPr>
              <a:t>deformed</a:t>
            </a:r>
            <a:r>
              <a:rPr lang="en-US" sz="2000" dirty="0">
                <a:cs typeface="Times New Roman" panose="02020603050405020304" pitchFamily="18" charset="0"/>
              </a:rPr>
              <a:t> HF state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sz="2000" dirty="0">
                <a:cs typeface="Times New Roman" panose="02020603050405020304" pitchFamily="18" charset="0"/>
              </a:rPr>
              <a:t>Kink at N=28 reproduced + arch through f</a:t>
            </a:r>
            <a:r>
              <a:rPr lang="en-US" sz="2000" baseline="-25000" dirty="0">
                <a:cs typeface="Times New Roman" panose="02020603050405020304" pitchFamily="18" charset="0"/>
              </a:rPr>
              <a:t>7/2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→Steep increase from N=28 to N=34 reproduced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→Jump at N=36 missed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…the state becomes more spherical towards </a:t>
            </a:r>
            <a:r>
              <a:rPr lang="en-US" sz="2000" baseline="30000" dirty="0">
                <a:cs typeface="Times New Roman" panose="02020603050405020304" pitchFamily="18" charset="0"/>
              </a:rPr>
              <a:t>64</a:t>
            </a:r>
            <a:r>
              <a:rPr lang="en-US" sz="2000" dirty="0">
                <a:cs typeface="Times New Roman" panose="02020603050405020304" pitchFamily="18" charset="0"/>
              </a:rPr>
              <a:t>Cr…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→…but not if using the more deformed shape isomer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2.6MeV too high in </a:t>
            </a:r>
            <a:r>
              <a:rPr lang="en-US" sz="2000" baseline="30000" dirty="0">
                <a:cs typeface="Times New Roman" panose="02020603050405020304" pitchFamily="18" charset="0"/>
              </a:rPr>
              <a:t>60</a:t>
            </a:r>
            <a:r>
              <a:rPr lang="en-US" sz="2000" dirty="0">
                <a:cs typeface="Times New Roman" panose="02020603050405020304" pitchFamily="18" charset="0"/>
              </a:rPr>
              <a:t>Cr with </a:t>
            </a:r>
            <a:r>
              <a:rPr lang="en-US" sz="2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 err="1">
                <a:cs typeface="Times New Roman" panose="02020603050405020304" pitchFamily="18" charset="0"/>
              </a:rPr>
              <a:t>NNLOgo</a:t>
            </a:r>
            <a:r>
              <a:rPr lang="en-US" sz="2000" dirty="0">
                <a:cs typeface="Times New Roman" panose="02020603050405020304" pitchFamily="18" charset="0"/>
              </a:rPr>
              <a:t> to be the </a:t>
            </a:r>
            <a:r>
              <a:rPr lang="en-US" sz="2000" dirty="0" err="1">
                <a:cs typeface="Times New Roman" panose="02020603050405020304" pitchFamily="18" charset="0"/>
              </a:rPr>
              <a:t>g.s.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1" dirty="0">
                <a:cs typeface="Times New Roman" panose="02020603050405020304" pitchFamily="18" charset="0"/>
              </a:rPr>
              <a:t>Current 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Hamiltonians fail to reproduce </a:t>
            </a:r>
            <a:r>
              <a:rPr lang="en-US" sz="2000" b="1" dirty="0" err="1">
                <a:cs typeface="Times New Roman" panose="02020603050405020304" pitchFamily="18" charset="0"/>
              </a:rPr>
              <a:t>IoI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2734783A-0239-429F-90E9-6009C2C3CF93}"/>
              </a:ext>
            </a:extLst>
          </p:cNvPr>
          <p:cNvSpPr txBox="1"/>
          <p:nvPr/>
        </p:nvSpPr>
        <p:spPr>
          <a:xfrm>
            <a:off x="6734344" y="1457101"/>
            <a:ext cx="654881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Deformed Dyson Self consistent Green’s function theory</a:t>
            </a:r>
            <a:endParaRPr lang="en-US" sz="1900" b="1" dirty="0">
              <a:solidFill>
                <a:schemeClr val="tx1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D20705D-99C2-4E1C-86CE-0A98E1686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936" y="1957967"/>
            <a:ext cx="5183336" cy="442705"/>
          </a:xfrm>
          <a:prstGeom prst="rect">
            <a:avLst/>
          </a:prstGeom>
        </p:spPr>
      </p:pic>
      <p:sp>
        <p:nvSpPr>
          <p:cNvPr id="56" name="TextBox 16">
            <a:extLst>
              <a:ext uri="{FF2B5EF4-FFF2-40B4-BE49-F238E27FC236}">
                <a16:creationId xmlns:a16="http://schemas.microsoft.com/office/drawing/2014/main" id="{6CF679CE-2A8F-4E3F-B26F-ABA4ED5830A4}"/>
              </a:ext>
            </a:extLst>
          </p:cNvPr>
          <p:cNvSpPr txBox="1"/>
          <p:nvPr/>
        </p:nvSpPr>
        <p:spPr>
          <a:xfrm rot="1428106">
            <a:off x="3181383" y="6195542"/>
            <a:ext cx="202427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Preliminary</a:t>
            </a:r>
            <a:endParaRPr lang="en-US" sz="1900" baseline="-25000" dirty="0">
              <a:solidFill>
                <a:schemeClr val="tx1"/>
              </a:solidFill>
            </a:endParaRPr>
          </a:p>
        </p:txBody>
      </p:sp>
      <p:sp>
        <p:nvSpPr>
          <p:cNvPr id="57" name="TextBox 16">
            <a:extLst>
              <a:ext uri="{FF2B5EF4-FFF2-40B4-BE49-F238E27FC236}">
                <a16:creationId xmlns:a16="http://schemas.microsoft.com/office/drawing/2014/main" id="{31CE9A18-B140-46D2-9312-79764BF1856F}"/>
              </a:ext>
            </a:extLst>
          </p:cNvPr>
          <p:cNvSpPr txBox="1"/>
          <p:nvPr/>
        </p:nvSpPr>
        <p:spPr>
          <a:xfrm>
            <a:off x="1140440" y="7965432"/>
            <a:ext cx="512705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Measurement of </a:t>
            </a:r>
            <a:r>
              <a:rPr lang="en-US" sz="19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</a:t>
            </a:r>
            <a:r>
              <a:rPr lang="en-US" sz="1900" b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sz="19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50-62</a:t>
            </a:r>
            <a:r>
              <a:rPr lang="en-US" sz="1900" b="1" dirty="0">
                <a:solidFill>
                  <a:schemeClr val="tx1"/>
                </a:solidFill>
                <a:cs typeface="Times New Roman" panose="02020603050405020304" pitchFamily="18" charset="0"/>
              </a:rPr>
              <a:t>Cr) at CRIS@ISOLDE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8" name="global mass predictions of ~700 nuclei…">
            <a:extLst>
              <a:ext uri="{FF2B5EF4-FFF2-40B4-BE49-F238E27FC236}">
                <a16:creationId xmlns:a16="http://schemas.microsoft.com/office/drawing/2014/main" id="{D5B96CBB-C6E5-42A7-8E41-DFB7859DFB1E}"/>
              </a:ext>
            </a:extLst>
          </p:cNvPr>
          <p:cNvSpPr txBox="1"/>
          <p:nvPr/>
        </p:nvSpPr>
        <p:spPr>
          <a:xfrm>
            <a:off x="1178386" y="8357814"/>
            <a:ext cx="2943113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Lalanne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lang="fr-FR" b="1" i="1" dirty="0">
                <a:solidFill>
                  <a:srgbClr val="0033CC"/>
                </a:solidFill>
              </a:rPr>
              <a:t>et al.</a:t>
            </a:r>
            <a:r>
              <a:rPr lang="fr-FR" b="1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unpublished</a:t>
            </a:r>
            <a:r>
              <a:rPr lang="fr-FR" b="1" dirty="0">
                <a:solidFill>
                  <a:srgbClr val="0033CC"/>
                </a:solidFill>
              </a:rPr>
              <a:t> </a:t>
            </a:r>
            <a:r>
              <a:rPr dirty="0">
                <a:solidFill>
                  <a:srgbClr val="0033CC"/>
                </a:solidFill>
              </a:rPr>
              <a:t>(</a:t>
            </a:r>
            <a:r>
              <a:rPr lang="fr-FR" dirty="0">
                <a:solidFill>
                  <a:srgbClr val="0033CC"/>
                </a:solidFill>
              </a:rPr>
              <a:t>2025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6B47348-09C2-4E12-9073-77B6FA6B88BE}"/>
              </a:ext>
            </a:extLst>
          </p:cNvPr>
          <p:cNvCxnSpPr>
            <a:cxnSpLocks/>
          </p:cNvCxnSpPr>
          <p:nvPr/>
        </p:nvCxnSpPr>
        <p:spPr>
          <a:xfrm>
            <a:off x="2634347" y="2703330"/>
            <a:ext cx="1621249" cy="0"/>
          </a:xfrm>
          <a:prstGeom prst="line">
            <a:avLst/>
          </a:prstGeom>
          <a:noFill/>
          <a:ln w="38100" cap="flat">
            <a:solidFill>
              <a:srgbClr val="FF99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C97F0F07-0E90-4C08-A8F6-47E3DBB7CD36}"/>
              </a:ext>
            </a:extLst>
          </p:cNvPr>
          <p:cNvCxnSpPr>
            <a:cxnSpLocks/>
          </p:cNvCxnSpPr>
          <p:nvPr/>
        </p:nvCxnSpPr>
        <p:spPr>
          <a:xfrm>
            <a:off x="2664827" y="2691065"/>
            <a:ext cx="1952894" cy="0"/>
          </a:xfrm>
          <a:prstGeom prst="line">
            <a:avLst/>
          </a:prstGeom>
          <a:noFill/>
          <a:ln w="38100" cap="flat">
            <a:solidFill>
              <a:srgbClr val="0099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C3AC8CE3-13AA-40C6-8E15-01D1A0DE50C2}"/>
              </a:ext>
            </a:extLst>
          </p:cNvPr>
          <p:cNvCxnSpPr>
            <a:cxnSpLocks/>
          </p:cNvCxnSpPr>
          <p:nvPr/>
        </p:nvCxnSpPr>
        <p:spPr>
          <a:xfrm>
            <a:off x="2666037" y="2938716"/>
            <a:ext cx="1621249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D6601AF-35A3-43EC-B7A0-194633E0AACA}"/>
              </a:ext>
            </a:extLst>
          </p:cNvPr>
          <p:cNvCxnSpPr>
            <a:cxnSpLocks/>
          </p:cNvCxnSpPr>
          <p:nvPr/>
        </p:nvCxnSpPr>
        <p:spPr>
          <a:xfrm>
            <a:off x="2649587" y="2962410"/>
            <a:ext cx="31888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Long-term goal:…">
            <a:extLst>
              <a:ext uri="{FF2B5EF4-FFF2-40B4-BE49-F238E27FC236}">
                <a16:creationId xmlns:a16="http://schemas.microsoft.com/office/drawing/2014/main" id="{E1649CD7-2B18-419F-863D-2C688748C6E0}"/>
              </a:ext>
            </a:extLst>
          </p:cNvPr>
          <p:cNvSpPr txBox="1"/>
          <p:nvPr/>
        </p:nvSpPr>
        <p:spPr>
          <a:xfrm>
            <a:off x="2086053" y="4891733"/>
            <a:ext cx="1845867" cy="42126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1800" dirty="0">
                <a:solidFill>
                  <a:schemeClr val="tx1"/>
                </a:solidFill>
              </a:rPr>
              <a:t>HF </a:t>
            </a:r>
            <a:r>
              <a:rPr lang="fr-FR" sz="1800" dirty="0" err="1">
                <a:solidFill>
                  <a:schemeClr val="tx1"/>
                </a:solidFill>
              </a:rPr>
              <a:t>defomation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ACD6534C-FC58-44C5-9F62-44310E28BE26}"/>
              </a:ext>
            </a:extLst>
          </p:cNvPr>
          <p:cNvSpPr/>
          <p:nvPr/>
        </p:nvSpPr>
        <p:spPr>
          <a:xfrm>
            <a:off x="2968472" y="3920284"/>
            <a:ext cx="1309197" cy="857842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A54774C1-45E2-4F10-9EE3-F45E0A283ACE}"/>
              </a:ext>
            </a:extLst>
          </p:cNvPr>
          <p:cNvSpPr/>
          <p:nvPr/>
        </p:nvSpPr>
        <p:spPr>
          <a:xfrm>
            <a:off x="3044228" y="5311025"/>
            <a:ext cx="1347404" cy="857842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5C30DA2A-6740-40E0-B1DA-5DBDBCD4D4C0}"/>
              </a:ext>
            </a:extLst>
          </p:cNvPr>
          <p:cNvSpPr/>
          <p:nvPr/>
        </p:nvSpPr>
        <p:spPr>
          <a:xfrm rot="18513331">
            <a:off x="3873834" y="3719694"/>
            <a:ext cx="1978474" cy="333747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6329D3BD-4774-4B04-A4F1-E6F3F7D71F57}"/>
              </a:ext>
            </a:extLst>
          </p:cNvPr>
          <p:cNvSpPr/>
          <p:nvPr/>
        </p:nvSpPr>
        <p:spPr>
          <a:xfrm>
            <a:off x="5338201" y="2376517"/>
            <a:ext cx="759974" cy="1042168"/>
          </a:xfrm>
          <a:prstGeom prst="roundRect">
            <a:avLst/>
          </a:prstGeom>
          <a:noFill/>
          <a:ln w="5715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49" name="Circle">
            <a:extLst>
              <a:ext uri="{FF2B5EF4-FFF2-40B4-BE49-F238E27FC236}">
                <a16:creationId xmlns:a16="http://schemas.microsoft.com/office/drawing/2014/main" id="{FFECE4B1-9449-49EE-9399-D6D9B43B82A5}"/>
              </a:ext>
            </a:extLst>
          </p:cNvPr>
          <p:cNvGrpSpPr/>
          <p:nvPr/>
        </p:nvGrpSpPr>
        <p:grpSpPr>
          <a:xfrm>
            <a:off x="279098" y="3271904"/>
            <a:ext cx="513642" cy="511445"/>
            <a:chOff x="0" y="0"/>
            <a:chExt cx="513641" cy="511443"/>
          </a:xfrm>
        </p:grpSpPr>
        <p:sp>
          <p:nvSpPr>
            <p:cNvPr id="50" name="Circle">
              <a:extLst>
                <a:ext uri="{FF2B5EF4-FFF2-40B4-BE49-F238E27FC236}">
                  <a16:creationId xmlns:a16="http://schemas.microsoft.com/office/drawing/2014/main" id="{A716C9FD-689A-408E-9544-1E95A5FB2033}"/>
                </a:ext>
              </a:extLst>
            </p:cNvPr>
            <p:cNvSpPr/>
            <p:nvPr/>
          </p:nvSpPr>
          <p:spPr>
            <a:xfrm>
              <a:off x="25399" y="25400"/>
              <a:ext cx="462843" cy="460644"/>
            </a:xfrm>
            <a:prstGeom prst="ellipse">
              <a:avLst/>
            </a:prstGeom>
            <a:solidFill>
              <a:srgbClr val="D22D29">
                <a:alpha val="5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52" name="Circle Oval" descr="Circle Oval">
              <a:extLst>
                <a:ext uri="{FF2B5EF4-FFF2-40B4-BE49-F238E27FC236}">
                  <a16:creationId xmlns:a16="http://schemas.microsoft.com/office/drawing/2014/main" id="{DA4E6BBF-0540-4594-8669-81E747971833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513643" cy="51144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5474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 animBg="1"/>
      <p:bldP spid="62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  <p:bldP spid="40" grpId="0" animBg="1"/>
      <p:bldP spid="57" grpId="0"/>
      <p:bldP spid="58" grpId="0" animBg="1"/>
      <p:bldP spid="71" grpId="0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>
            <a:extLst>
              <a:ext uri="{FF2B5EF4-FFF2-40B4-BE49-F238E27FC236}">
                <a16:creationId xmlns:a16="http://schemas.microsoft.com/office/drawing/2014/main" id="{ACA9D001-7CA6-40D5-A3BB-ED1ACCF4BFA0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60497808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77" name="Rectangle à coins arrondis 76"/>
          <p:cNvSpPr/>
          <p:nvPr/>
        </p:nvSpPr>
        <p:spPr>
          <a:xfrm>
            <a:off x="3685529" y="8174226"/>
            <a:ext cx="2750181" cy="47326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216106" y="9409043"/>
            <a:ext cx="112815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0061674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corrections to </a:t>
            </a:r>
            <a:r>
              <a:rPr lang="fr-FR" sz="3600" dirty="0" err="1">
                <a:solidFill>
                  <a:srgbClr val="0033CC"/>
                </a:solidFill>
              </a:rPr>
              <a:t>magnetic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dipole</a:t>
            </a:r>
            <a:r>
              <a:rPr lang="fr-FR" sz="3600" dirty="0">
                <a:solidFill>
                  <a:srgbClr val="0033CC"/>
                </a:solidFill>
              </a:rPr>
              <a:t> moment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Google Shape;1061;p39"/>
          <p:cNvSpPr txBox="1"/>
          <p:nvPr/>
        </p:nvSpPr>
        <p:spPr>
          <a:xfrm>
            <a:off x="51016" y="1595930"/>
            <a:ext cx="1300748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cs typeface="Arial" panose="020B0604020202020204" pitchFamily="34" charset="0"/>
              </a:rPr>
              <a:t>Electroweak properties are measured through the coupling of the nucleus with an external field</a:t>
            </a:r>
          </a:p>
        </p:txBody>
      </p:sp>
      <p:sp>
        <p:nvSpPr>
          <p:cNvPr id="45" name="Google Shape;1061;p39"/>
          <p:cNvSpPr txBox="1"/>
          <p:nvPr/>
        </p:nvSpPr>
        <p:spPr>
          <a:xfrm>
            <a:off x="51015" y="2120258"/>
            <a:ext cx="1289067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c</a:t>
            </a:r>
            <a:r>
              <a:rPr lang="en-US" sz="2000" b="1" dirty="0" err="1">
                <a:cs typeface="Times New Roman" panose="02020603050405020304" pitchFamily="18" charset="0"/>
              </a:rPr>
              <a:t>EFT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expansion of charge and current operators through continuity equation 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91" y="2960052"/>
            <a:ext cx="4643019" cy="1543103"/>
          </a:xfrm>
          <a:prstGeom prst="rect">
            <a:avLst/>
          </a:prstGeom>
        </p:spPr>
      </p:pic>
      <p:sp>
        <p:nvSpPr>
          <p:cNvPr id="49" name="Rectangle à coins arrondis 48"/>
          <p:cNvSpPr/>
          <p:nvPr/>
        </p:nvSpPr>
        <p:spPr>
          <a:xfrm>
            <a:off x="2192703" y="2863248"/>
            <a:ext cx="987816" cy="163990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1123982" y="2863248"/>
            <a:ext cx="943355" cy="1639908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⦿ “Exact” methods"/>
          <p:cNvSpPr txBox="1"/>
          <p:nvPr/>
        </p:nvSpPr>
        <p:spPr>
          <a:xfrm>
            <a:off x="5198576" y="2861851"/>
            <a:ext cx="550337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1800" dirty="0">
                <a:solidFill>
                  <a:srgbClr val="0033CC"/>
                </a:solidFill>
              </a:rPr>
              <a:t>⦿</a:t>
            </a:r>
            <a:r>
              <a:rPr sz="1800" dirty="0"/>
              <a:t> </a:t>
            </a:r>
            <a:r>
              <a:rPr lang="fr-FR" sz="1800" b="1" dirty="0">
                <a:solidFill>
                  <a:srgbClr val="0033CC"/>
                </a:solidFill>
              </a:rPr>
              <a:t>One-body (i.e. standard) </a:t>
            </a:r>
            <a:r>
              <a:rPr lang="fr-FR" sz="1800" b="1" dirty="0" err="1">
                <a:solidFill>
                  <a:srgbClr val="0033CC"/>
                </a:solidFill>
              </a:rPr>
              <a:t>operator</a:t>
            </a:r>
            <a:endParaRPr sz="1800" b="1" dirty="0">
              <a:solidFill>
                <a:srgbClr val="0033CC"/>
              </a:solidFill>
            </a:endParaRPr>
          </a:p>
        </p:txBody>
      </p:sp>
      <p:sp>
        <p:nvSpPr>
          <p:cNvPr id="53" name="⦿ “Exact” methods"/>
          <p:cNvSpPr txBox="1"/>
          <p:nvPr/>
        </p:nvSpPr>
        <p:spPr>
          <a:xfrm>
            <a:off x="5198576" y="3307926"/>
            <a:ext cx="597953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1800" dirty="0">
                <a:solidFill>
                  <a:srgbClr val="FF0000"/>
                </a:solidFill>
              </a:rPr>
              <a:t>⦿ </a:t>
            </a:r>
            <a:r>
              <a:rPr lang="fr-FR" sz="1800" b="1" dirty="0" err="1">
                <a:solidFill>
                  <a:srgbClr val="FF0000"/>
                </a:solidFill>
              </a:rPr>
              <a:t>Two</a:t>
            </a:r>
            <a:r>
              <a:rPr lang="fr-FR" sz="1800" b="1" dirty="0">
                <a:solidFill>
                  <a:srgbClr val="FF0000"/>
                </a:solidFill>
              </a:rPr>
              <a:t>-body </a:t>
            </a:r>
            <a:r>
              <a:rPr lang="fr-FR" sz="1800" b="1" dirty="0" err="1">
                <a:solidFill>
                  <a:srgbClr val="FF0000"/>
                </a:solidFill>
              </a:rPr>
              <a:t>meson</a:t>
            </a:r>
            <a:r>
              <a:rPr lang="fr-FR" sz="1800" b="1" dirty="0">
                <a:solidFill>
                  <a:srgbClr val="FF0000"/>
                </a:solidFill>
              </a:rPr>
              <a:t>-exchange </a:t>
            </a:r>
            <a:r>
              <a:rPr lang="fr-FR" sz="1800" b="1" dirty="0" err="1">
                <a:solidFill>
                  <a:srgbClr val="FF0000"/>
                </a:solidFill>
              </a:rPr>
              <a:t>currents</a:t>
            </a:r>
            <a:r>
              <a:rPr lang="fr-FR" sz="1800" b="1" dirty="0">
                <a:solidFill>
                  <a:srgbClr val="FF0000"/>
                </a:solidFill>
              </a:rPr>
              <a:t> (</a:t>
            </a:r>
            <a:r>
              <a:rPr lang="fr-FR" sz="1800" b="1" dirty="0" err="1">
                <a:solidFill>
                  <a:srgbClr val="FF0000"/>
                </a:solidFill>
              </a:rPr>
              <a:t>MECs</a:t>
            </a:r>
            <a:r>
              <a:rPr lang="fr-FR" sz="1800" b="1" dirty="0">
                <a:solidFill>
                  <a:srgbClr val="FF0000"/>
                </a:solidFill>
              </a:rPr>
              <a:t>)</a:t>
            </a:r>
            <a:endParaRPr sz="1800" b="1" dirty="0">
              <a:solidFill>
                <a:srgbClr val="FF0000"/>
              </a:solidFill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639" y="3801065"/>
            <a:ext cx="232012" cy="457044"/>
          </a:xfrm>
          <a:prstGeom prst="rect">
            <a:avLst/>
          </a:prstGeom>
        </p:spPr>
      </p:pic>
      <p:sp>
        <p:nvSpPr>
          <p:cNvPr id="63" name="⦿ “Exact” methods"/>
          <p:cNvSpPr txBox="1"/>
          <p:nvPr/>
        </p:nvSpPr>
        <p:spPr>
          <a:xfrm>
            <a:off x="475082" y="4562906"/>
            <a:ext cx="448772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= </a:t>
            </a:r>
            <a:r>
              <a:rPr lang="fr-FR" sz="1800" dirty="0" err="1"/>
              <a:t>momentum</a:t>
            </a:r>
            <a:r>
              <a:rPr lang="fr-FR" sz="1800" dirty="0"/>
              <a:t> </a:t>
            </a:r>
            <a:r>
              <a:rPr lang="fr-FR" sz="1800" dirty="0" err="1"/>
              <a:t>transfer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dirty="0" err="1"/>
              <a:t>external</a:t>
            </a:r>
            <a:r>
              <a:rPr lang="fr-FR" sz="1800" dirty="0"/>
              <a:t> </a:t>
            </a:r>
            <a:r>
              <a:rPr lang="fr-FR" sz="1800" dirty="0" err="1"/>
              <a:t>field</a:t>
            </a:r>
            <a:endParaRPr sz="1800" b="1" dirty="0"/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6" y="5969054"/>
            <a:ext cx="4104509" cy="3792432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58608" y="6083891"/>
            <a:ext cx="847682" cy="2672197"/>
            <a:chOff x="58608" y="5885111"/>
            <a:chExt cx="847682" cy="2672197"/>
          </a:xfrm>
        </p:grpSpPr>
        <p:sp>
          <p:nvSpPr>
            <p:cNvPr id="66" name="⦿ “Exact” methods"/>
            <p:cNvSpPr txBox="1"/>
            <p:nvPr/>
          </p:nvSpPr>
          <p:spPr>
            <a:xfrm>
              <a:off x="58608" y="5885111"/>
              <a:ext cx="847682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LO</a:t>
              </a:r>
              <a:endParaRPr sz="2000" b="1" dirty="0"/>
            </a:p>
          </p:txBody>
        </p:sp>
        <p:sp>
          <p:nvSpPr>
            <p:cNvPr id="75" name="⦿ “Exact” methods"/>
            <p:cNvSpPr txBox="1"/>
            <p:nvPr/>
          </p:nvSpPr>
          <p:spPr>
            <a:xfrm>
              <a:off x="58608" y="6639703"/>
              <a:ext cx="770155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NLO</a:t>
              </a:r>
              <a:endParaRPr sz="2000" b="1" dirty="0"/>
            </a:p>
          </p:txBody>
        </p:sp>
        <p:sp>
          <p:nvSpPr>
            <p:cNvPr id="76" name="⦿ “Exact” methods"/>
            <p:cNvSpPr txBox="1"/>
            <p:nvPr/>
          </p:nvSpPr>
          <p:spPr>
            <a:xfrm>
              <a:off x="58608" y="7403404"/>
              <a:ext cx="817411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N</a:t>
              </a:r>
              <a:r>
                <a:rPr lang="fr-FR" sz="2000" b="1" baseline="30000" dirty="0"/>
                <a:t>2</a:t>
              </a:r>
              <a:r>
                <a:rPr lang="fr-FR" sz="2000" b="1" dirty="0"/>
                <a:t>LO</a:t>
              </a:r>
              <a:endParaRPr sz="2000" b="1" dirty="0"/>
            </a:p>
          </p:txBody>
        </p:sp>
        <p:sp>
          <p:nvSpPr>
            <p:cNvPr id="77" name="⦿ “Exact” methods"/>
            <p:cNvSpPr txBox="1"/>
            <p:nvPr/>
          </p:nvSpPr>
          <p:spPr>
            <a:xfrm>
              <a:off x="58608" y="8146939"/>
              <a:ext cx="817411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N</a:t>
              </a:r>
              <a:r>
                <a:rPr lang="fr-FR" sz="2000" b="1" baseline="30000" dirty="0"/>
                <a:t>3</a:t>
              </a:r>
              <a:r>
                <a:rPr lang="fr-FR" sz="2000" b="1" dirty="0"/>
                <a:t>LO</a:t>
              </a:r>
              <a:endParaRPr sz="2000" b="1" dirty="0"/>
            </a:p>
          </p:txBody>
        </p:sp>
      </p:grpSp>
      <p:pic>
        <p:nvPicPr>
          <p:cNvPr id="106" name="Image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852" y="5969054"/>
            <a:ext cx="4389491" cy="3891114"/>
          </a:xfrm>
          <a:prstGeom prst="rect">
            <a:avLst/>
          </a:prstGeom>
        </p:spPr>
      </p:pic>
      <p:sp>
        <p:nvSpPr>
          <p:cNvPr id="109" name="Rectangle à coins arrondis 108"/>
          <p:cNvSpPr/>
          <p:nvPr/>
        </p:nvSpPr>
        <p:spPr>
          <a:xfrm>
            <a:off x="1537258" y="5845372"/>
            <a:ext cx="662608" cy="76151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0" name="Rectangle à coins arrondis 109"/>
          <p:cNvSpPr/>
          <p:nvPr/>
        </p:nvSpPr>
        <p:spPr>
          <a:xfrm>
            <a:off x="6165231" y="5845372"/>
            <a:ext cx="672896" cy="76151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1" name="Rectangle à coins arrondis 110"/>
          <p:cNvSpPr/>
          <p:nvPr/>
        </p:nvSpPr>
        <p:spPr>
          <a:xfrm>
            <a:off x="1559010" y="7429909"/>
            <a:ext cx="662608" cy="76151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Rectangle à coins arrondis 106"/>
          <p:cNvSpPr/>
          <p:nvPr/>
        </p:nvSpPr>
        <p:spPr>
          <a:xfrm>
            <a:off x="1537257" y="6606889"/>
            <a:ext cx="1242041" cy="830015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2" name="Rectangle à coins arrondis 111"/>
          <p:cNvSpPr/>
          <p:nvPr/>
        </p:nvSpPr>
        <p:spPr>
          <a:xfrm>
            <a:off x="6165231" y="6609900"/>
            <a:ext cx="672896" cy="76151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8" name="Rectangle à coins arrondis 107"/>
          <p:cNvSpPr/>
          <p:nvPr/>
        </p:nvSpPr>
        <p:spPr>
          <a:xfrm>
            <a:off x="6174477" y="7397148"/>
            <a:ext cx="2108137" cy="739684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6" y="4666073"/>
            <a:ext cx="169759" cy="261129"/>
          </a:xfrm>
          <a:prstGeom prst="rect">
            <a:avLst/>
          </a:prstGeom>
        </p:spPr>
      </p:pic>
      <p:sp>
        <p:nvSpPr>
          <p:cNvPr id="114" name="⦿ “Exact” methods"/>
          <p:cNvSpPr txBox="1"/>
          <p:nvPr/>
        </p:nvSpPr>
        <p:spPr>
          <a:xfrm>
            <a:off x="1559010" y="5316236"/>
            <a:ext cx="233739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b="1" dirty="0" err="1">
                <a:solidFill>
                  <a:schemeClr val="tx1"/>
                </a:solidFill>
              </a:rPr>
              <a:t>Current</a:t>
            </a:r>
            <a:r>
              <a:rPr lang="fr-FR" sz="1800" b="1" dirty="0">
                <a:solidFill>
                  <a:schemeClr val="tx1"/>
                </a:solidFill>
              </a:rPr>
              <a:t> EM </a:t>
            </a:r>
            <a:r>
              <a:rPr lang="fr-FR" sz="1800" b="1" dirty="0" err="1">
                <a:solidFill>
                  <a:schemeClr val="tx1"/>
                </a:solidFill>
              </a:rPr>
              <a:t>operator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15" name="⦿ “Exact” methods"/>
          <p:cNvSpPr txBox="1"/>
          <p:nvPr/>
        </p:nvSpPr>
        <p:spPr>
          <a:xfrm>
            <a:off x="6004578" y="5270578"/>
            <a:ext cx="235395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b="1" dirty="0">
                <a:solidFill>
                  <a:schemeClr val="tx1"/>
                </a:solidFill>
              </a:rPr>
              <a:t>Charge EM </a:t>
            </a:r>
            <a:r>
              <a:rPr lang="fr-FR" sz="1800" b="1" dirty="0" err="1">
                <a:solidFill>
                  <a:schemeClr val="tx1"/>
                </a:solidFill>
              </a:rPr>
              <a:t>operator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16" name="⦿ “Exact” methods"/>
          <p:cNvSpPr txBox="1"/>
          <p:nvPr/>
        </p:nvSpPr>
        <p:spPr>
          <a:xfrm>
            <a:off x="7929912" y="5767012"/>
            <a:ext cx="5328887" cy="96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33CC"/>
                </a:solidFill>
                <a:cs typeface="Times New Roman" panose="02020603050405020304" pitchFamily="18" charset="0"/>
              </a:rPr>
              <a:t>One-body </a:t>
            </a:r>
            <a:r>
              <a:rPr lang="fr-FR" sz="2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j</a:t>
            </a:r>
            <a:r>
              <a:rPr lang="fr-FR" sz="2000" baseline="30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LO</a:t>
            </a:r>
            <a:r>
              <a:rPr lang="fr-FR" sz="2000" dirty="0">
                <a:solidFill>
                  <a:srgbClr val="0033CC"/>
                </a:solidFill>
                <a:cs typeface="Times New Roman" panose="02020603050405020304" pitchFamily="18" charset="0"/>
              </a:rPr>
              <a:t> one factor of Q </a:t>
            </a:r>
            <a:r>
              <a:rPr lang="fr-FR" sz="2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lower</a:t>
            </a:r>
            <a:r>
              <a:rPr lang="fr-FR" sz="200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than</a:t>
            </a:r>
            <a:r>
              <a:rPr lang="fr-FR" sz="2000" dirty="0">
                <a:solidFill>
                  <a:srgbClr val="0033CC"/>
                </a:solidFill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fr-FR" sz="2000" baseline="30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LO</a:t>
            </a:r>
            <a:endParaRPr lang="en-US" sz="2000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Two-body OPE enter j/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 at NLO/N</a:t>
            </a:r>
            <a:r>
              <a:rPr lang="en-US" sz="2000" baseline="30000" dirty="0">
                <a:solidFill>
                  <a:srgbClr val="FF0000"/>
                </a:solidFill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LO</a:t>
            </a:r>
          </a:p>
        </p:txBody>
      </p:sp>
      <p:sp>
        <p:nvSpPr>
          <p:cNvPr id="3" name="Flèche courbée vers le haut 2"/>
          <p:cNvSpPr/>
          <p:nvPr/>
        </p:nvSpPr>
        <p:spPr>
          <a:xfrm rot="4863704">
            <a:off x="7284170" y="6414037"/>
            <a:ext cx="737793" cy="717369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0" name="Vector (EM observables, …)"/>
          <p:cNvSpPr txBox="1"/>
          <p:nvPr/>
        </p:nvSpPr>
        <p:spPr>
          <a:xfrm>
            <a:off x="6916623" y="4588648"/>
            <a:ext cx="116474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algn="l"/>
            <a:r>
              <a:rPr lang="fr-FR" b="1" dirty="0"/>
              <a:t>EM </a:t>
            </a:r>
            <a:r>
              <a:rPr lang="fr-FR" b="1" dirty="0" err="1"/>
              <a:t>current</a:t>
            </a:r>
            <a:endParaRPr b="1" dirty="0"/>
          </a:p>
        </p:txBody>
      </p:sp>
      <p:sp>
        <p:nvSpPr>
          <p:cNvPr id="123" name="Vector (EM observables, …)"/>
          <p:cNvSpPr txBox="1"/>
          <p:nvPr/>
        </p:nvSpPr>
        <p:spPr>
          <a:xfrm>
            <a:off x="8081363" y="6758745"/>
            <a:ext cx="429700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algn="l"/>
            <a:r>
              <a:rPr lang="fr-FR" dirty="0" err="1">
                <a:solidFill>
                  <a:srgbClr val="FF0000"/>
                </a:solidFill>
              </a:rPr>
              <a:t>Likely</a:t>
            </a:r>
            <a:r>
              <a:rPr lang="fr-FR" dirty="0">
                <a:solidFill>
                  <a:srgbClr val="FF0000"/>
                </a:solidFill>
              </a:rPr>
              <a:t> to correct LO one-body contribution to </a:t>
            </a:r>
            <a:r>
              <a:rPr lang="fr-FR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endParaRPr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pSp>
        <p:nvGrpSpPr>
          <p:cNvPr id="129" name="Groupe 128"/>
          <p:cNvGrpSpPr/>
          <p:nvPr/>
        </p:nvGrpSpPr>
        <p:grpSpPr>
          <a:xfrm>
            <a:off x="4577340" y="6100805"/>
            <a:ext cx="847682" cy="2672197"/>
            <a:chOff x="58608" y="5885111"/>
            <a:chExt cx="847682" cy="2672197"/>
          </a:xfrm>
        </p:grpSpPr>
        <p:sp>
          <p:nvSpPr>
            <p:cNvPr id="130" name="⦿ “Exact” methods"/>
            <p:cNvSpPr txBox="1"/>
            <p:nvPr/>
          </p:nvSpPr>
          <p:spPr>
            <a:xfrm>
              <a:off x="58608" y="5885111"/>
              <a:ext cx="847682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LO</a:t>
              </a:r>
              <a:endParaRPr sz="2000" b="1" dirty="0"/>
            </a:p>
          </p:txBody>
        </p:sp>
        <p:sp>
          <p:nvSpPr>
            <p:cNvPr id="131" name="⦿ “Exact” methods"/>
            <p:cNvSpPr txBox="1"/>
            <p:nvPr/>
          </p:nvSpPr>
          <p:spPr>
            <a:xfrm>
              <a:off x="58608" y="6639703"/>
              <a:ext cx="770155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N</a:t>
              </a:r>
              <a:r>
                <a:rPr lang="fr-FR" sz="2000" b="1" baseline="30000" dirty="0"/>
                <a:t>2</a:t>
              </a:r>
              <a:r>
                <a:rPr lang="fr-FR" sz="2000" b="1" dirty="0"/>
                <a:t>LO</a:t>
              </a:r>
              <a:endParaRPr sz="2000" b="1" dirty="0"/>
            </a:p>
          </p:txBody>
        </p:sp>
        <p:sp>
          <p:nvSpPr>
            <p:cNvPr id="132" name="⦿ “Exact” methods"/>
            <p:cNvSpPr txBox="1"/>
            <p:nvPr/>
          </p:nvSpPr>
          <p:spPr>
            <a:xfrm>
              <a:off x="58608" y="7403404"/>
              <a:ext cx="817411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N</a:t>
              </a:r>
              <a:r>
                <a:rPr lang="fr-FR" sz="2000" b="1" baseline="30000" dirty="0"/>
                <a:t>3</a:t>
              </a:r>
              <a:r>
                <a:rPr lang="fr-FR" sz="2000" b="1" dirty="0"/>
                <a:t>LO</a:t>
              </a:r>
              <a:endParaRPr sz="2000" b="1" dirty="0"/>
            </a:p>
          </p:txBody>
        </p:sp>
        <p:sp>
          <p:nvSpPr>
            <p:cNvPr id="133" name="⦿ “Exact” methods"/>
            <p:cNvSpPr txBox="1"/>
            <p:nvPr/>
          </p:nvSpPr>
          <p:spPr>
            <a:xfrm>
              <a:off x="58608" y="8146939"/>
              <a:ext cx="817411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2000" b="1" dirty="0"/>
                <a:t>N</a:t>
              </a:r>
              <a:r>
                <a:rPr lang="fr-FR" sz="2000" b="1" baseline="30000" dirty="0"/>
                <a:t>4</a:t>
              </a:r>
              <a:r>
                <a:rPr lang="fr-FR" sz="2000" b="1" dirty="0"/>
                <a:t>LO</a:t>
              </a:r>
              <a:endParaRPr sz="2000" b="1" dirty="0"/>
            </a:p>
          </p:txBody>
        </p:sp>
      </p:grpSp>
      <p:sp>
        <p:nvSpPr>
          <p:cNvPr id="134" name="⦿ “Exact” methods"/>
          <p:cNvSpPr txBox="1"/>
          <p:nvPr/>
        </p:nvSpPr>
        <p:spPr>
          <a:xfrm>
            <a:off x="2404983" y="6217443"/>
            <a:ext cx="597953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>
                <a:solidFill>
                  <a:srgbClr val="FF0000"/>
                </a:solidFill>
              </a:rPr>
              <a:t>No new </a:t>
            </a:r>
            <a:r>
              <a:rPr lang="fr-FR" sz="1800" dirty="0" err="1">
                <a:solidFill>
                  <a:srgbClr val="FF0000"/>
                </a:solidFill>
              </a:rPr>
              <a:t>parameter</a:t>
            </a:r>
            <a:endParaRPr sz="1800" b="1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825" y="4596483"/>
            <a:ext cx="2507801" cy="746598"/>
          </a:xfrm>
          <a:prstGeom prst="rect">
            <a:avLst/>
          </a:prstGeom>
        </p:spPr>
      </p:pic>
      <p:sp>
        <p:nvSpPr>
          <p:cNvPr id="135" name="Vector (EM observables, …)"/>
          <p:cNvSpPr txBox="1"/>
          <p:nvPr/>
        </p:nvSpPr>
        <p:spPr>
          <a:xfrm>
            <a:off x="9133103" y="4197818"/>
            <a:ext cx="338970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algn="l"/>
            <a:r>
              <a:rPr lang="fr-FR" b="1" dirty="0" err="1"/>
              <a:t>Magnetic</a:t>
            </a:r>
            <a:r>
              <a:rPr lang="fr-FR" b="1" dirty="0"/>
              <a:t> </a:t>
            </a:r>
            <a:r>
              <a:rPr lang="fr-FR" b="1" dirty="0" err="1"/>
              <a:t>dipole</a:t>
            </a:r>
            <a:r>
              <a:rPr lang="fr-FR" b="1" dirty="0"/>
              <a:t> moment </a:t>
            </a:r>
            <a:r>
              <a:rPr lang="fr-FR" b="1" dirty="0" err="1"/>
              <a:t>operator</a:t>
            </a:r>
            <a:endParaRPr b="1" dirty="0"/>
          </a:p>
        </p:txBody>
      </p:sp>
      <p:sp>
        <p:nvSpPr>
          <p:cNvPr id="136" name="Rectangle à coins arrondis 135"/>
          <p:cNvSpPr/>
          <p:nvPr/>
        </p:nvSpPr>
        <p:spPr>
          <a:xfrm>
            <a:off x="9079566" y="4174402"/>
            <a:ext cx="3510000" cy="1168679"/>
          </a:xfrm>
          <a:prstGeom prst="roundRect">
            <a:avLst/>
          </a:prstGeom>
          <a:noFill/>
          <a:ln w="381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8007" y="7186817"/>
            <a:ext cx="3183557" cy="7861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8007" y="8016251"/>
            <a:ext cx="2964414" cy="755448"/>
          </a:xfrm>
          <a:prstGeom prst="rect">
            <a:avLst/>
          </a:prstGeom>
        </p:spPr>
      </p:pic>
      <p:sp>
        <p:nvSpPr>
          <p:cNvPr id="138" name="global mass predictions of ~700 nuclei…"/>
          <p:cNvSpPr txBox="1"/>
          <p:nvPr/>
        </p:nvSpPr>
        <p:spPr>
          <a:xfrm>
            <a:off x="9536699" y="8771699"/>
            <a:ext cx="352179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Kolling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 (2009)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lang="fr-FR" dirty="0">
                <a:solidFill>
                  <a:srgbClr val="0033CC"/>
                </a:solidFill>
              </a:rPr>
              <a:t>BFS </a:t>
            </a:r>
            <a:r>
              <a:rPr dirty="0">
                <a:solidFill>
                  <a:srgbClr val="0033CC"/>
                </a:solidFill>
              </a:rPr>
              <a:t>(20</a:t>
            </a:r>
            <a:r>
              <a:rPr lang="fr-FR" dirty="0">
                <a:solidFill>
                  <a:srgbClr val="0033CC"/>
                </a:solidFill>
              </a:rPr>
              <a:t>19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39" name="global mass predictions of ~700 nuclei…"/>
          <p:cNvSpPr txBox="1"/>
          <p:nvPr/>
        </p:nvSpPr>
        <p:spPr>
          <a:xfrm>
            <a:off x="9524952" y="9216407"/>
            <a:ext cx="3536225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Pastore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</a:t>
            </a:r>
            <a:r>
              <a:rPr b="1" i="1" dirty="0">
                <a:solidFill>
                  <a:srgbClr val="0033CC"/>
                </a:solidFill>
                <a:latin typeface="+mn-lt"/>
                <a:ea typeface="+mn-ea"/>
                <a:cs typeface="+mn-cs"/>
                <a:sym typeface="Gill Sans"/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 (2008,2009,2011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8282614" y="4576372"/>
            <a:ext cx="397560" cy="42035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4276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5" grpId="0"/>
      <p:bldP spid="49" grpId="0" animBg="1"/>
      <p:bldP spid="51" grpId="0" animBg="1"/>
      <p:bldP spid="52" grpId="0" animBg="1"/>
      <p:bldP spid="53" grpId="0" animBg="1"/>
      <p:bldP spid="63" grpId="0" animBg="1"/>
      <p:bldP spid="109" grpId="0" animBg="1"/>
      <p:bldP spid="110" grpId="0" animBg="1"/>
      <p:bldP spid="111" grpId="0" animBg="1"/>
      <p:bldP spid="107" grpId="0" animBg="1"/>
      <p:bldP spid="112" grpId="0" animBg="1"/>
      <p:bldP spid="108" grpId="0" animBg="1"/>
      <p:bldP spid="114" grpId="0" animBg="1"/>
      <p:bldP spid="115" grpId="0" animBg="1"/>
      <p:bldP spid="116" grpId="0" animBg="1"/>
      <p:bldP spid="3" grpId="0" animBg="1"/>
      <p:bldP spid="120" grpId="0" animBg="1"/>
      <p:bldP spid="123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CCB702F7-6AA7-4BE4-8A63-16AADA874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Rectangle à coins arrondis 3"/>
          <p:cNvSpPr/>
          <p:nvPr/>
        </p:nvSpPr>
        <p:spPr>
          <a:xfrm>
            <a:off x="295589" y="7584591"/>
            <a:ext cx="867491" cy="326957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5862" y="8153057"/>
            <a:ext cx="2088713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>
                <a:solidFill>
                  <a:srgbClr val="FF0000"/>
                </a:solidFill>
              </a:rPr>
              <a:t>Light </a:t>
            </a:r>
            <a:r>
              <a:rPr lang="fr-FR" sz="1600" b="1" dirty="0" err="1">
                <a:solidFill>
                  <a:srgbClr val="FF0000"/>
                </a:solidFill>
              </a:rPr>
              <a:t>sp-shell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nuclei</a:t>
            </a:r>
            <a:endParaRPr kumimoji="0" lang="fr-FR" sz="16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54809" y="1567444"/>
            <a:ext cx="225222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chemeClr val="tx1"/>
                </a:solidFill>
              </a:rPr>
              <a:t>Numerical</a:t>
            </a:r>
            <a:r>
              <a:rPr lang="fr-FR" sz="2000" b="1" dirty="0">
                <a:solidFill>
                  <a:schemeClr val="tx1"/>
                </a:solidFill>
              </a:rPr>
              <a:t> setting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40" name="Shape 111"/>
          <p:cNvSpPr/>
          <p:nvPr/>
        </p:nvSpPr>
        <p:spPr>
          <a:xfrm>
            <a:off x="295589" y="2098834"/>
            <a:ext cx="561487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2000" dirty="0">
                <a:solidFill>
                  <a:schemeClr val="tx1"/>
                </a:solidFill>
              </a:rPr>
              <a:t>⦿ N</a:t>
            </a:r>
            <a:r>
              <a:rPr lang="fr-FR" sz="2000" baseline="30000" dirty="0">
                <a:solidFill>
                  <a:schemeClr val="tx1"/>
                </a:solidFill>
              </a:rPr>
              <a:t>0-3</a:t>
            </a:r>
            <a:r>
              <a:rPr lang="fr-FR" sz="2000" dirty="0">
                <a:solidFill>
                  <a:schemeClr val="tx1"/>
                </a:solidFill>
              </a:rPr>
              <a:t>LO Norfolk interactions and </a:t>
            </a:r>
            <a:r>
              <a:rPr lang="fr-FR" sz="2000" dirty="0" err="1">
                <a:solidFill>
                  <a:schemeClr val="tx1"/>
                </a:solidFill>
              </a:rPr>
              <a:t>currents</a:t>
            </a:r>
            <a:endParaRPr lang="fr-FR" sz="20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  <a:defRPr sz="1800"/>
            </a:pPr>
            <a:r>
              <a:rPr lang="fr-FR" sz="2000" dirty="0"/>
              <a:t>⦿ </a:t>
            </a:r>
            <a:r>
              <a:rPr lang="en-US" sz="2000" dirty="0"/>
              <a:t>2B currents up to N</a:t>
            </a:r>
            <a:r>
              <a:rPr lang="en-US" sz="2000" baseline="30000" dirty="0"/>
              <a:t>3</a:t>
            </a:r>
            <a:r>
              <a:rPr lang="en-US" sz="2000" dirty="0"/>
              <a:t>LO </a:t>
            </a:r>
          </a:p>
        </p:txBody>
      </p:sp>
      <p:sp>
        <p:nvSpPr>
          <p:cNvPr id="47" name="global mass predictions of ~700 nuclei…"/>
          <p:cNvSpPr txBox="1"/>
          <p:nvPr/>
        </p:nvSpPr>
        <p:spPr>
          <a:xfrm>
            <a:off x="5261990" y="2204181"/>
            <a:ext cx="241572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Piarulli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568686" y="3841495"/>
            <a:ext cx="35774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VMC&amp;GFMC calculations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56" name="global mass predictions of ~700 nuclei…"/>
          <p:cNvSpPr txBox="1"/>
          <p:nvPr/>
        </p:nvSpPr>
        <p:spPr>
          <a:xfrm>
            <a:off x="9668571" y="4237198"/>
            <a:ext cx="253274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Carlson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RMP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6" name="2023"/>
          <p:cNvSpPr txBox="1"/>
          <p:nvPr/>
        </p:nvSpPr>
        <p:spPr>
          <a:xfrm>
            <a:off x="1163080" y="3842264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652960" y="4621965"/>
            <a:ext cx="2563968" cy="388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►Quasi-exact method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29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corrections to </a:t>
            </a:r>
            <a:r>
              <a:rPr lang="fr-FR" sz="3600" dirty="0" err="1">
                <a:solidFill>
                  <a:srgbClr val="0033CC"/>
                </a:solidFill>
              </a:rPr>
              <a:t>magnetic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dipole</a:t>
            </a:r>
            <a:r>
              <a:rPr lang="fr-FR" sz="3600" dirty="0">
                <a:solidFill>
                  <a:srgbClr val="0033CC"/>
                </a:solidFill>
              </a:rPr>
              <a:t> moment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5" name="Long-term goal:…">
            <a:extLst>
              <a:ext uri="{FF2B5EF4-FFF2-40B4-BE49-F238E27FC236}">
                <a16:creationId xmlns:a16="http://schemas.microsoft.com/office/drawing/2014/main" id="{3D58C32A-9051-4B37-91BD-1473AA23B432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10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6" grpId="0"/>
      <p:bldP spid="40" grpId="0" animBg="1"/>
      <p:bldP spid="47" grpId="0" animBg="1"/>
      <p:bldP spid="55" grpId="0"/>
      <p:bldP spid="56" grpId="0" animBg="1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corrections to </a:t>
            </a:r>
            <a:r>
              <a:rPr lang="fr-FR" sz="3600" dirty="0" err="1">
                <a:solidFill>
                  <a:srgbClr val="0033CC"/>
                </a:solidFill>
              </a:rPr>
              <a:t>magnetic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dipole</a:t>
            </a:r>
            <a:r>
              <a:rPr lang="fr-FR" sz="3600" dirty="0">
                <a:solidFill>
                  <a:srgbClr val="0033CC"/>
                </a:solidFill>
              </a:rPr>
              <a:t> moment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3" name="Google Shape;1061;p39"/>
          <p:cNvSpPr txBox="1"/>
          <p:nvPr/>
        </p:nvSpPr>
        <p:spPr>
          <a:xfrm>
            <a:off x="51016" y="1489914"/>
            <a:ext cx="1289067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cs typeface="Arial" panose="020B0604020202020204" pitchFamily="34" charset="0"/>
              </a:rPr>
              <a:t>Light </a:t>
            </a:r>
            <a:r>
              <a:rPr lang="en-US" sz="2000" b="1" dirty="0" err="1">
                <a:cs typeface="Arial" panose="020B0604020202020204" pitchFamily="34" charset="0"/>
              </a:rPr>
              <a:t>sp</a:t>
            </a:r>
            <a:r>
              <a:rPr lang="en-US" sz="2000" b="1" dirty="0">
                <a:cs typeface="Arial" panose="020B0604020202020204" pitchFamily="34" charset="0"/>
              </a:rPr>
              <a:t>-shell nuclei </a:t>
            </a:r>
          </a:p>
        </p:txBody>
      </p:sp>
      <p:pic>
        <p:nvPicPr>
          <p:cNvPr id="14" name="Screenshot 2024-10-27 at 13.40.51.png" descr="Screenshot 2024-10-27 at 13.40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0" y="1995578"/>
            <a:ext cx="4725847" cy="33411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What about in heavier systems?"/>
          <p:cNvSpPr txBox="1"/>
          <p:nvPr/>
        </p:nvSpPr>
        <p:spPr>
          <a:xfrm>
            <a:off x="5009191" y="4533862"/>
            <a:ext cx="373756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2A93B"/>
                </a:solidFill>
              </a:defRPr>
            </a:lvl1pPr>
          </a:lstStyle>
          <a:p>
            <a:r>
              <a:rPr sz="2000" dirty="0">
                <a:solidFill>
                  <a:srgbClr val="FF9900"/>
                </a:solidFill>
              </a:rPr>
              <a:t>What about in heavier systems?</a:t>
            </a:r>
          </a:p>
        </p:txBody>
      </p:sp>
      <p:sp>
        <p:nvSpPr>
          <p:cNvPr id="16" name="global mass predictions of ~700 nuclei…"/>
          <p:cNvSpPr txBox="1"/>
          <p:nvPr/>
        </p:nvSpPr>
        <p:spPr>
          <a:xfrm>
            <a:off x="5222915" y="2306513"/>
            <a:ext cx="321562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Chambers-Wall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., PRC (2024)</a:t>
            </a: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31146BE9-5BE9-8B5B-1B2B-57089955E7E1}"/>
              </a:ext>
            </a:extLst>
          </p:cNvPr>
          <p:cNvSpPr/>
          <p:nvPr/>
        </p:nvSpPr>
        <p:spPr>
          <a:xfrm>
            <a:off x="5024523" y="2707658"/>
            <a:ext cx="6332590" cy="1774769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009191" y="2756668"/>
            <a:ext cx="65069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Significant contribution from 2B MECs (up to 35%)</a:t>
            </a:r>
            <a:endParaRPr lang="en-US" sz="2000" b="1" dirty="0">
              <a:solidFill>
                <a:schemeClr val="tx1"/>
              </a:solidFill>
            </a:endParaRPr>
          </a:p>
          <a:p>
            <a:pPr lvl="0"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b="1" dirty="0">
                <a:cs typeface="Times New Roman" panose="02020603050405020304" pitchFamily="18" charset="0"/>
              </a:rPr>
              <a:t>Improve systematically agreement with data</a:t>
            </a:r>
          </a:p>
          <a:p>
            <a:pPr lvl="0" algn="l"/>
            <a:r>
              <a:rPr lang="en-US" sz="2000" dirty="0">
                <a:cs typeface="Times New Roman" panose="02020603050405020304" pitchFamily="18" charset="0"/>
              </a:rPr>
              <a:t>→ Positive (negative) for neutron (proton) rich nuclei</a:t>
            </a:r>
          </a:p>
          <a:p>
            <a:pPr lvl="0" algn="l"/>
            <a:r>
              <a:rPr lang="en-US" sz="2000" dirty="0">
                <a:cs typeface="Times New Roman" panose="02020603050405020304" pitchFamily="18" charset="0"/>
              </a:rPr>
              <a:t>→ Understood from cluster and universal short-range</a:t>
            </a:r>
          </a:p>
          <a:p>
            <a:pPr lvl="0" algn="l"/>
            <a:r>
              <a:rPr lang="en-US" sz="2000" dirty="0">
                <a:cs typeface="Times New Roman" panose="02020603050405020304" pitchFamily="18" charset="0"/>
              </a:rPr>
              <a:t>→ Fit LECs at N</a:t>
            </a:r>
            <a:r>
              <a:rPr lang="en-US" sz="2000" baseline="30000" dirty="0">
                <a:cs typeface="Times New Roman" panose="02020603050405020304" pitchFamily="18" charset="0"/>
              </a:rPr>
              <a:t>3</a:t>
            </a:r>
            <a:r>
              <a:rPr lang="en-US" sz="2000" dirty="0">
                <a:cs typeface="Times New Roman" panose="02020603050405020304" pitchFamily="18" charset="0"/>
              </a:rPr>
              <a:t>LO spoil order-by-order</a:t>
            </a:r>
          </a:p>
        </p:txBody>
      </p:sp>
    </p:spTree>
    <p:extLst>
      <p:ext uri="{BB962C8B-B14F-4D97-AF65-F5344CB8AC3E}">
        <p14:creationId xmlns:p14="http://schemas.microsoft.com/office/powerpoint/2010/main" val="424366880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B5EB0E51-12B8-4297-88FA-0B8BF80A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Rectangle à coins arrondis 3"/>
          <p:cNvSpPr/>
          <p:nvPr/>
        </p:nvSpPr>
        <p:spPr>
          <a:xfrm>
            <a:off x="729334" y="7257634"/>
            <a:ext cx="277831" cy="269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432029" y="8464817"/>
            <a:ext cx="4347344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 err="1">
                <a:solidFill>
                  <a:srgbClr val="FF0000"/>
                </a:solidFill>
              </a:rPr>
              <a:t>Doubly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closed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shell</a:t>
            </a:r>
            <a:r>
              <a:rPr lang="fr-FR" sz="1800" b="1" dirty="0">
                <a:solidFill>
                  <a:srgbClr val="FF0000"/>
                </a:solidFill>
              </a:rPr>
              <a:t> +\-1 </a:t>
            </a:r>
            <a:r>
              <a:rPr lang="fr-FR" sz="1800" b="1" dirty="0" err="1">
                <a:solidFill>
                  <a:srgbClr val="FF0000"/>
                </a:solidFill>
              </a:rPr>
              <a:t>with</a:t>
            </a:r>
            <a:r>
              <a:rPr lang="fr-FR" sz="1800" b="1" dirty="0">
                <a:solidFill>
                  <a:srgbClr val="FF0000"/>
                </a:solidFill>
              </a:rPr>
              <a:t> A=17-209</a:t>
            </a:r>
            <a:endParaRPr kumimoji="0" lang="fr-FR" sz="18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54809" y="1567444"/>
            <a:ext cx="225222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chemeClr val="tx1"/>
                </a:solidFill>
              </a:rPr>
              <a:t>Numerical</a:t>
            </a:r>
            <a:r>
              <a:rPr lang="fr-FR" sz="2000" b="1" dirty="0">
                <a:solidFill>
                  <a:schemeClr val="tx1"/>
                </a:solidFill>
              </a:rPr>
              <a:t> setting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54" name="[Figure: B. Bally]"/>
          <p:cNvSpPr txBox="1"/>
          <p:nvPr/>
        </p:nvSpPr>
        <p:spPr>
          <a:xfrm>
            <a:off x="6613982" y="7410185"/>
            <a:ext cx="190963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1500">
                <a:latin typeface="Palatino"/>
                <a:ea typeface="Palatino"/>
                <a:cs typeface="Palatino"/>
                <a:sym typeface="Palatino"/>
              </a:defRPr>
            </a:pPr>
            <a:r>
              <a:rPr sz="1600" b="1" i="1" dirty="0"/>
              <a:t>Figure</a:t>
            </a:r>
            <a:r>
              <a:rPr sz="1600" b="1" dirty="0"/>
              <a:t>: B. Bally</a:t>
            </a: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568686" y="3775235"/>
            <a:ext cx="35774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sVS</a:t>
            </a:r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-IMSRG(2) calculations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56" name="global mass predictions of ~700 nuclei…"/>
          <p:cNvSpPr txBox="1"/>
          <p:nvPr/>
        </p:nvSpPr>
        <p:spPr>
          <a:xfrm>
            <a:off x="9622731" y="4170938"/>
            <a:ext cx="286296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Stroberg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ARNPS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19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6" name="2023"/>
          <p:cNvSpPr txBox="1"/>
          <p:nvPr/>
        </p:nvSpPr>
        <p:spPr>
          <a:xfrm>
            <a:off x="1163080" y="3842264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593221" y="4559958"/>
            <a:ext cx="292959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►Non-polynomial method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1195852" y="6734173"/>
            <a:ext cx="277831" cy="269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175368" y="5296645"/>
            <a:ext cx="277831" cy="269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317685" y="3766534"/>
            <a:ext cx="277831" cy="269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global mass predictions of ~700 nuclei…"/>
          <p:cNvSpPr txBox="1"/>
          <p:nvPr/>
        </p:nvSpPr>
        <p:spPr>
          <a:xfrm>
            <a:off x="4808772" y="2164636"/>
            <a:ext cx="257923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Hebeler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</a:t>
            </a:r>
            <a:r>
              <a:rPr dirty="0">
                <a:solidFill>
                  <a:srgbClr val="0033CC"/>
                </a:solidFill>
              </a:rPr>
              <a:t>1)</a:t>
            </a:r>
          </a:p>
        </p:txBody>
      </p:sp>
      <p:sp>
        <p:nvSpPr>
          <p:cNvPr id="21" name="Shape 111"/>
          <p:cNvSpPr/>
          <p:nvPr/>
        </p:nvSpPr>
        <p:spPr>
          <a:xfrm>
            <a:off x="254808" y="2000063"/>
            <a:ext cx="6583313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2000" dirty="0">
                <a:solidFill>
                  <a:schemeClr val="tx1"/>
                </a:solidFill>
              </a:rPr>
              <a:t>⦿ Chiral-</a:t>
            </a:r>
            <a:r>
              <a:rPr lang="fr-FR" sz="2000" dirty="0" err="1">
                <a:solidFill>
                  <a:schemeClr val="tx1"/>
                </a:solidFill>
              </a:rPr>
              <a:t>based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Hamiltonian</a:t>
            </a:r>
            <a:r>
              <a:rPr lang="fr-FR" sz="2000" dirty="0">
                <a:solidFill>
                  <a:schemeClr val="tx1"/>
                </a:solidFill>
              </a:rPr>
              <a:t> EM 1.8/2.0</a:t>
            </a:r>
          </a:p>
          <a:p>
            <a:pPr>
              <a:lnSpc>
                <a:spcPct val="150000"/>
              </a:lnSpc>
              <a:defRPr sz="1800"/>
            </a:pPr>
            <a:r>
              <a:rPr lang="fr-FR" sz="2000" dirty="0"/>
              <a:t>⦿ </a:t>
            </a:r>
            <a:r>
              <a:rPr lang="en-US" sz="2000" dirty="0"/>
              <a:t>2B currents at NLO </a:t>
            </a:r>
            <a:endParaRPr lang="fr-FR" sz="2000" dirty="0"/>
          </a:p>
          <a:p>
            <a:pPr lvl="0">
              <a:lnSpc>
                <a:spcPct val="150000"/>
              </a:lnSpc>
              <a:defRPr sz="1800"/>
            </a:pPr>
            <a:r>
              <a:rPr lang="fr-FR" sz="2000" dirty="0"/>
              <a:t>⦿ </a:t>
            </a:r>
            <a:r>
              <a:rPr lang="fr-FR" sz="2000" dirty="0" err="1"/>
              <a:t>e</a:t>
            </a:r>
            <a:r>
              <a:rPr lang="fr-FR" sz="2000" baseline="-25000" dirty="0" err="1"/>
              <a:t>max</a:t>
            </a:r>
            <a:r>
              <a:rPr lang="fr-FR" sz="2000" dirty="0"/>
              <a:t> = 14 and </a:t>
            </a:r>
            <a:r>
              <a:rPr lang="en-US" sz="2000" dirty="0"/>
              <a:t>e</a:t>
            </a:r>
            <a:r>
              <a:rPr lang="en-US" sz="2000" baseline="-25000" dirty="0"/>
              <a:t>3max</a:t>
            </a:r>
            <a:r>
              <a:rPr lang="en-US" sz="2000" dirty="0"/>
              <a:t> = 28 (1% uncertainty)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corrections to </a:t>
            </a:r>
            <a:r>
              <a:rPr lang="fr-FR" sz="3600" dirty="0" err="1">
                <a:solidFill>
                  <a:srgbClr val="0033CC"/>
                </a:solidFill>
              </a:rPr>
              <a:t>magnetic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dipole</a:t>
            </a:r>
            <a:r>
              <a:rPr lang="fr-FR" sz="3600" dirty="0">
                <a:solidFill>
                  <a:srgbClr val="0033CC"/>
                </a:solidFill>
              </a:rPr>
              <a:t> moment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14212" y="7606566"/>
            <a:ext cx="746999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17</a:t>
            </a:r>
            <a:r>
              <a:rPr kumimoji="0" lang="fr-FR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O,</a:t>
            </a:r>
            <a:r>
              <a:rPr kumimoji="0" lang="fr-FR" sz="1600" b="1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17</a:t>
            </a:r>
            <a:r>
              <a:rPr kumimoji="0" lang="fr-FR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F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61211" y="6761161"/>
            <a:ext cx="2140009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baseline="30000" dirty="0">
                <a:solidFill>
                  <a:srgbClr val="FF0000"/>
                </a:solidFill>
              </a:rPr>
              <a:t>37</a:t>
            </a:r>
            <a:r>
              <a:rPr lang="fr-FR" sz="1600" b="1" dirty="0">
                <a:solidFill>
                  <a:srgbClr val="FF0000"/>
                </a:solidFill>
              </a:rPr>
              <a:t>C</a:t>
            </a:r>
            <a:r>
              <a:rPr lang="fr-FR" sz="1600" b="1" baseline="30000" dirty="0">
                <a:solidFill>
                  <a:srgbClr val="FF0000"/>
                </a:solidFill>
              </a:rPr>
              <a:t>, 39</a:t>
            </a:r>
            <a:r>
              <a:rPr lang="fr-FR" sz="1600" b="1" dirty="0">
                <a:solidFill>
                  <a:srgbClr val="FF0000"/>
                </a:solidFill>
              </a:rPr>
              <a:t>K</a:t>
            </a:r>
            <a:r>
              <a:rPr kumimoji="0" lang="fr-FR" sz="16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,</a:t>
            </a:r>
            <a:r>
              <a:rPr kumimoji="0" lang="fr-FR" sz="1600" b="1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37,39,41</a:t>
            </a:r>
            <a:r>
              <a:rPr lang="fr-FR" sz="1600" b="1" dirty="0">
                <a:solidFill>
                  <a:srgbClr val="FF0000"/>
                </a:solidFill>
              </a:rPr>
              <a:t>Ca, </a:t>
            </a:r>
            <a:r>
              <a:rPr lang="fr-FR" sz="1600" b="1" baseline="30000" dirty="0">
                <a:solidFill>
                  <a:srgbClr val="FF0000"/>
                </a:solidFill>
              </a:rPr>
              <a:t>41</a:t>
            </a:r>
            <a:r>
              <a:rPr lang="fr-FR" sz="1600" b="1" dirty="0">
                <a:solidFill>
                  <a:srgbClr val="FF0000"/>
                </a:solidFill>
              </a:rPr>
              <a:t>Sc</a:t>
            </a:r>
            <a:endParaRPr kumimoji="0" lang="fr-FR" sz="16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628120" y="5281237"/>
            <a:ext cx="1114088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baseline="30000" dirty="0">
                <a:solidFill>
                  <a:srgbClr val="FF0000"/>
                </a:solidFill>
              </a:rPr>
              <a:t>131</a:t>
            </a:r>
            <a:r>
              <a:rPr lang="fr-FR" sz="1600" b="1" dirty="0">
                <a:solidFill>
                  <a:srgbClr val="FF0000"/>
                </a:solidFill>
              </a:rPr>
              <a:t>In, </a:t>
            </a:r>
            <a:r>
              <a:rPr lang="fr-FR" sz="1600" b="1" baseline="30000" dirty="0">
                <a:solidFill>
                  <a:srgbClr val="FF0000"/>
                </a:solidFill>
              </a:rPr>
              <a:t>133</a:t>
            </a:r>
            <a:r>
              <a:rPr lang="fr-FR" sz="1600" b="1" dirty="0">
                <a:solidFill>
                  <a:srgbClr val="FF0000"/>
                </a:solidFill>
              </a:rPr>
              <a:t>Sb</a:t>
            </a:r>
            <a:endParaRPr kumimoji="0" lang="fr-FR" sz="16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779373" y="3746872"/>
            <a:ext cx="1057982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baseline="30000" dirty="0">
                <a:solidFill>
                  <a:srgbClr val="FF0000"/>
                </a:solidFill>
              </a:rPr>
              <a:t>207</a:t>
            </a:r>
            <a:r>
              <a:rPr lang="fr-FR" sz="1600" b="1" dirty="0">
                <a:solidFill>
                  <a:srgbClr val="FF0000"/>
                </a:solidFill>
              </a:rPr>
              <a:t>Tl, </a:t>
            </a:r>
            <a:r>
              <a:rPr lang="fr-FR" sz="1600" b="1" baseline="30000" dirty="0">
                <a:solidFill>
                  <a:srgbClr val="FF0000"/>
                </a:solidFill>
              </a:rPr>
              <a:t>209</a:t>
            </a:r>
            <a:r>
              <a:rPr lang="fr-FR" sz="1600" b="1" dirty="0">
                <a:solidFill>
                  <a:srgbClr val="FF0000"/>
                </a:solidFill>
              </a:rPr>
              <a:t>Bi</a:t>
            </a:r>
            <a:endParaRPr kumimoji="0" lang="fr-FR" sz="16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25" name="Long-term goal:…">
            <a:extLst>
              <a:ext uri="{FF2B5EF4-FFF2-40B4-BE49-F238E27FC236}">
                <a16:creationId xmlns:a16="http://schemas.microsoft.com/office/drawing/2014/main" id="{68043225-B44B-4FD9-A20C-674672728B65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75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9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gnetic_moments.pdf" descr="magnetic_mome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841" y="4933972"/>
            <a:ext cx="3179970" cy="4780083"/>
          </a:xfrm>
          <a:prstGeom prst="rect">
            <a:avLst/>
          </a:prstGeom>
          <a:ln w="12700">
            <a:miter lim="400000"/>
          </a:ln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Two</a:t>
            </a:r>
            <a:r>
              <a:rPr lang="fr-FR" sz="3600" dirty="0">
                <a:solidFill>
                  <a:srgbClr val="0033CC"/>
                </a:solidFill>
              </a:rPr>
              <a:t>-body </a:t>
            </a:r>
            <a:r>
              <a:rPr lang="fr-FR" sz="3600" dirty="0" err="1">
                <a:solidFill>
                  <a:srgbClr val="0033CC"/>
                </a:solidFill>
              </a:rPr>
              <a:t>current</a:t>
            </a:r>
            <a:r>
              <a:rPr lang="fr-FR" sz="3600" dirty="0">
                <a:solidFill>
                  <a:srgbClr val="0033CC"/>
                </a:solidFill>
              </a:rPr>
              <a:t> corrections to </a:t>
            </a:r>
            <a:r>
              <a:rPr lang="fr-FR" sz="3600" dirty="0" err="1">
                <a:solidFill>
                  <a:srgbClr val="0033CC"/>
                </a:solidFill>
              </a:rPr>
              <a:t>magnetic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dipole</a:t>
            </a:r>
            <a:r>
              <a:rPr lang="fr-FR" sz="3600" dirty="0">
                <a:solidFill>
                  <a:srgbClr val="0033CC"/>
                </a:solidFill>
              </a:rPr>
              <a:t> moment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4" name="Google Shape;1061;p39"/>
          <p:cNvSpPr txBox="1"/>
          <p:nvPr/>
        </p:nvSpPr>
        <p:spPr>
          <a:xfrm>
            <a:off x="51016" y="1489914"/>
            <a:ext cx="1289067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cs typeface="Arial" panose="020B0604020202020204" pitchFamily="34" charset="0"/>
              </a:rPr>
              <a:t>Light </a:t>
            </a:r>
            <a:r>
              <a:rPr lang="en-US" sz="2000" b="1" dirty="0" err="1">
                <a:cs typeface="Arial" panose="020B0604020202020204" pitchFamily="34" charset="0"/>
              </a:rPr>
              <a:t>sp</a:t>
            </a:r>
            <a:r>
              <a:rPr lang="en-US" sz="2000" b="1" dirty="0">
                <a:cs typeface="Arial" panose="020B0604020202020204" pitchFamily="34" charset="0"/>
              </a:rPr>
              <a:t>-shell nuclei </a:t>
            </a:r>
          </a:p>
        </p:txBody>
      </p:sp>
      <p:pic>
        <p:nvPicPr>
          <p:cNvPr id="47" name="Screenshot 2024-10-27 at 13.40.51.png" descr="Screenshot 2024-10-27 at 13.40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0" y="1995578"/>
            <a:ext cx="4725847" cy="3341147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What about in heavier systems?"/>
          <p:cNvSpPr txBox="1"/>
          <p:nvPr/>
        </p:nvSpPr>
        <p:spPr>
          <a:xfrm>
            <a:off x="5009191" y="4533862"/>
            <a:ext cx="373756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2A93B"/>
                </a:solidFill>
              </a:defRPr>
            </a:lvl1pPr>
          </a:lstStyle>
          <a:p>
            <a:r>
              <a:rPr sz="2000" dirty="0">
                <a:solidFill>
                  <a:srgbClr val="FF9900"/>
                </a:solidFill>
              </a:rPr>
              <a:t>What about in heavier systems?</a:t>
            </a:r>
          </a:p>
        </p:txBody>
      </p:sp>
      <p:sp>
        <p:nvSpPr>
          <p:cNvPr id="59" name="Google Shape;1061;p39"/>
          <p:cNvSpPr txBox="1"/>
          <p:nvPr/>
        </p:nvSpPr>
        <p:spPr>
          <a:xfrm>
            <a:off x="168737" y="5437159"/>
            <a:ext cx="63115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cs typeface="Arial" panose="020B0604020202020204" pitchFamily="34" charset="0"/>
              </a:rPr>
              <a:t>Doubly-closed shell +\-1 medium-heavy nuclei  </a:t>
            </a:r>
          </a:p>
        </p:txBody>
      </p:sp>
      <p:sp>
        <p:nvSpPr>
          <p:cNvPr id="62" name="global mass predictions of ~700 nuclei…"/>
          <p:cNvSpPr txBox="1"/>
          <p:nvPr/>
        </p:nvSpPr>
        <p:spPr>
          <a:xfrm>
            <a:off x="5222915" y="2306513"/>
            <a:ext cx="321562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Chambers-Wall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., PRC (2024)</a:t>
            </a:r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848E74D0-56D3-8570-844E-972241AD4E7C}"/>
              </a:ext>
            </a:extLst>
          </p:cNvPr>
          <p:cNvSpPr/>
          <p:nvPr/>
        </p:nvSpPr>
        <p:spPr>
          <a:xfrm>
            <a:off x="367142" y="6282437"/>
            <a:ext cx="6987815" cy="2257017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402270" y="6269185"/>
            <a:ext cx="74297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dirty="0"/>
              <a:t>One-body (Schmidt) value does not explain data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    → Many-body correlations and </a:t>
            </a:r>
            <a:r>
              <a:rPr lang="en-US" sz="2000" b="1" dirty="0">
                <a:cs typeface="Times New Roman" panose="02020603050405020304" pitchFamily="18" charset="0"/>
              </a:rPr>
              <a:t>2-body currents are key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 → </a:t>
            </a:r>
            <a:r>
              <a:rPr lang="en-US" sz="2000" dirty="0">
                <a:cs typeface="Times New Roman" panose="02020603050405020304" pitchFamily="18" charset="0"/>
              </a:rPr>
              <a:t>Cross-shell excitations can be crucial (e.g. </a:t>
            </a:r>
            <a:r>
              <a:rPr lang="en-US" sz="2000" baseline="30000" dirty="0">
                <a:cs typeface="Times New Roman" panose="02020603050405020304" pitchFamily="18" charset="0"/>
              </a:rPr>
              <a:t>41</a:t>
            </a:r>
            <a:r>
              <a:rPr lang="en-US" sz="2000" dirty="0">
                <a:cs typeface="Times New Roman" panose="02020603050405020304" pitchFamily="18" charset="0"/>
              </a:rPr>
              <a:t>Ca)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 → </a:t>
            </a:r>
            <a:r>
              <a:rPr lang="en-US" sz="2000" dirty="0">
                <a:cs typeface="Times New Roman" panose="02020603050405020304" pitchFamily="18" charset="0"/>
              </a:rPr>
              <a:t>Improvement less systematic in mid-shell nuclei </a:t>
            </a:r>
          </a:p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cs typeface="Times New Roman" panose="02020603050405020304" pitchFamily="18" charset="0"/>
              </a:rPr>
              <a:t>Small interaction uncertainty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    → </a:t>
            </a:r>
            <a:r>
              <a:rPr lang="en-US" sz="2000" dirty="0">
                <a:cs typeface="Times New Roman" panose="02020603050405020304" pitchFamily="18" charset="0"/>
              </a:rPr>
              <a:t>More pronounced in mid-shell nuclei 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►</a:t>
            </a:r>
            <a:r>
              <a:rPr lang="en-US" sz="2000" b="1" dirty="0">
                <a:cs typeface="Times New Roman" panose="02020603050405020304" pitchFamily="18" charset="0"/>
              </a:rPr>
              <a:t>2BC increases with mass due to Sachs’ contribution</a:t>
            </a:r>
          </a:p>
        </p:txBody>
      </p:sp>
      <p:sp>
        <p:nvSpPr>
          <p:cNvPr id="14" name="global mass predictions of ~700 nuclei…"/>
          <p:cNvSpPr txBox="1"/>
          <p:nvPr/>
        </p:nvSpPr>
        <p:spPr>
          <a:xfrm>
            <a:off x="10161587" y="4665022"/>
            <a:ext cx="236122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Myiagi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., PRL (2024)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1016" y="8701225"/>
            <a:ext cx="7807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Consistent with </a:t>
            </a:r>
            <a:r>
              <a:rPr lang="en-US" sz="2000" b="1" dirty="0" err="1">
                <a:solidFill>
                  <a:schemeClr val="tx1"/>
                </a:solidFill>
              </a:rPr>
              <a:t>dCCSD</a:t>
            </a:r>
            <a:r>
              <a:rPr lang="en-US" sz="2000" b="1" dirty="0">
                <a:solidFill>
                  <a:schemeClr val="tx1"/>
                </a:solidFill>
              </a:rPr>
              <a:t> results in  </a:t>
            </a:r>
            <a:r>
              <a:rPr lang="en-US" sz="2000" b="1" baseline="30000" dirty="0">
                <a:solidFill>
                  <a:schemeClr val="tx1"/>
                </a:solidFill>
              </a:rPr>
              <a:t>39,41*,47,49,51</a:t>
            </a:r>
            <a:r>
              <a:rPr lang="en-US" sz="2000" b="1" dirty="0">
                <a:solidFill>
                  <a:schemeClr val="tx1"/>
                </a:solidFill>
              </a:rPr>
              <a:t>Ca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global mass predictions of ~700 nuclei…"/>
          <p:cNvSpPr txBox="1"/>
          <p:nvPr/>
        </p:nvSpPr>
        <p:spPr>
          <a:xfrm>
            <a:off x="6131970" y="8719667"/>
            <a:ext cx="2521524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Acharya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., PRL (2024)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11198146" y="6978843"/>
            <a:ext cx="516776" cy="34517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31146BE9-5BE9-8B5B-1B2B-57089955E7E1}"/>
              </a:ext>
            </a:extLst>
          </p:cNvPr>
          <p:cNvSpPr/>
          <p:nvPr/>
        </p:nvSpPr>
        <p:spPr>
          <a:xfrm>
            <a:off x="5024523" y="2707658"/>
            <a:ext cx="6332590" cy="1774769"/>
          </a:xfrm>
          <a:prstGeom prst="roundRect">
            <a:avLst>
              <a:gd name="adj" fmla="val 11996"/>
            </a:avLst>
          </a:prstGeom>
          <a:solidFill>
            <a:srgbClr val="FEE5D8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009191" y="2756668"/>
            <a:ext cx="65069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Significant contribution from 2B MECs (up to 35%)</a:t>
            </a:r>
            <a:endParaRPr lang="en-US" sz="2000" b="1" dirty="0">
              <a:solidFill>
                <a:schemeClr val="tx1"/>
              </a:solidFill>
            </a:endParaRPr>
          </a:p>
          <a:p>
            <a:pPr lvl="0"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b="1" dirty="0">
                <a:cs typeface="Times New Roman" panose="02020603050405020304" pitchFamily="18" charset="0"/>
              </a:rPr>
              <a:t>Improve systematically agreement with data</a:t>
            </a:r>
          </a:p>
          <a:p>
            <a:pPr lvl="0" algn="l"/>
            <a:r>
              <a:rPr lang="en-US" sz="2000" dirty="0">
                <a:cs typeface="Times New Roman" panose="02020603050405020304" pitchFamily="18" charset="0"/>
              </a:rPr>
              <a:t>→ Positive (negative) for neutron (proton) rich nuclei</a:t>
            </a:r>
          </a:p>
          <a:p>
            <a:pPr lvl="0" algn="l"/>
            <a:r>
              <a:rPr lang="en-US" sz="2000" dirty="0">
                <a:cs typeface="Times New Roman" panose="02020603050405020304" pitchFamily="18" charset="0"/>
              </a:rPr>
              <a:t>→ Understood from cluster and universal short-range</a:t>
            </a:r>
          </a:p>
          <a:p>
            <a:pPr lvl="0" algn="l"/>
            <a:r>
              <a:rPr lang="en-US" sz="2000" dirty="0">
                <a:cs typeface="Times New Roman" panose="02020603050405020304" pitchFamily="18" charset="0"/>
              </a:rPr>
              <a:t>→ Fit LECs at N</a:t>
            </a:r>
            <a:r>
              <a:rPr lang="en-US" sz="2000" baseline="30000" dirty="0">
                <a:cs typeface="Times New Roman" panose="02020603050405020304" pitchFamily="18" charset="0"/>
              </a:rPr>
              <a:t>3</a:t>
            </a:r>
            <a:r>
              <a:rPr lang="en-US" sz="2000" dirty="0">
                <a:cs typeface="Times New Roman" panose="02020603050405020304" pitchFamily="18" charset="0"/>
              </a:rPr>
              <a:t>LO spoil order-by-order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1016" y="9184349"/>
            <a:ext cx="8602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→ 2BC must also be added to compute B(M1) transitions!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00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>
            <a:extLst>
              <a:ext uri="{FF2B5EF4-FFF2-40B4-BE49-F238E27FC236}">
                <a16:creationId xmlns:a16="http://schemas.microsoft.com/office/drawing/2014/main" id="{3E81CDF8-342A-4C6E-A8D7-C88D5D10D894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56997516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4"/>
            <a:ext cx="4805600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76" name="Rectangle à coins arrondis 75"/>
          <p:cNvSpPr/>
          <p:nvPr/>
        </p:nvSpPr>
        <p:spPr>
          <a:xfrm>
            <a:off x="10488970" y="6456836"/>
            <a:ext cx="2135339" cy="381678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8443752" y="8095668"/>
            <a:ext cx="3522961" cy="1299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à coins arrondis 74"/>
          <p:cNvSpPr/>
          <p:nvPr/>
        </p:nvSpPr>
        <p:spPr>
          <a:xfrm>
            <a:off x="425395" y="7181055"/>
            <a:ext cx="1186104" cy="39716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7" name="Rectangle à coins arrondis 76"/>
          <p:cNvSpPr/>
          <p:nvPr/>
        </p:nvSpPr>
        <p:spPr>
          <a:xfrm>
            <a:off x="266067" y="4038633"/>
            <a:ext cx="2485351" cy="469433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78" name="Connecteur droit 77"/>
          <p:cNvCxnSpPr/>
          <p:nvPr/>
        </p:nvCxnSpPr>
        <p:spPr>
          <a:xfrm flipV="1">
            <a:off x="504225" y="7864667"/>
            <a:ext cx="3522961" cy="1299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Connecteur droit 79"/>
          <p:cNvCxnSpPr/>
          <p:nvPr/>
        </p:nvCxnSpPr>
        <p:spPr>
          <a:xfrm>
            <a:off x="496635" y="5047787"/>
            <a:ext cx="379494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452146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8102" y="5055432"/>
            <a:ext cx="2699811" cy="1206500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44500" y="1788691"/>
            <a:ext cx="1211580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In this talk “Ab initio” theoretical scheme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=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Chiral effective field theory (</a:t>
            </a:r>
            <a:r>
              <a:rPr lang="en-US" sz="2800" b="1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en-US" sz="2800" b="1" dirty="0" err="1">
                <a:solidFill>
                  <a:schemeClr val="tx1"/>
                </a:solidFill>
              </a:rPr>
              <a:t>EFT</a:t>
            </a:r>
            <a:r>
              <a:rPr lang="en-US" sz="2800" b="1" dirty="0">
                <a:solidFill>
                  <a:schemeClr val="tx1"/>
                </a:solidFill>
              </a:rPr>
              <a:t>) based on Weinberg Power Counting (WPC)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899" y="1790885"/>
            <a:ext cx="12052911" cy="1526112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" name="Picture 5" descr="Grosse Flèche Rouge vers la droite PNG transparents - StickPNG">
            <a:extLst>
              <a:ext uri="{FF2B5EF4-FFF2-40B4-BE49-F238E27FC236}">
                <a16:creationId xmlns:a16="http://schemas.microsoft.com/office/drawing/2014/main" id="{F6055D1F-D427-F07A-C9E4-352F1FD5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580" flipH="1">
            <a:off x="3689387" y="4434537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98">
            <a:extLst>
              <a:ext uri="{FF2B5EF4-FFF2-40B4-BE49-F238E27FC236}">
                <a16:creationId xmlns:a16="http://schemas.microsoft.com/office/drawing/2014/main" id="{5047981A-D5A4-11A7-F1A0-73794DAA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00" y="5797626"/>
            <a:ext cx="3636262" cy="357734"/>
          </a:xfrm>
          <a:prstGeom prst="rect">
            <a:avLst/>
          </a:prstGeom>
        </p:spPr>
      </p:pic>
      <p:pic>
        <p:nvPicPr>
          <p:cNvPr id="27" name="Picture 1" descr="Grosse Flèche Rouge vers la droite PNG transparents - StickPNG">
            <a:extLst>
              <a:ext uri="{FF2B5EF4-FFF2-40B4-BE49-F238E27FC236}">
                <a16:creationId xmlns:a16="http://schemas.microsoft.com/office/drawing/2014/main" id="{4AD76D3B-0172-6C42-AE7F-AAB14616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20">
            <a:off x="7539359" y="4417349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935703" y="5166834"/>
            <a:ext cx="39250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Systematic expansion of H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413853" y="5106075"/>
            <a:ext cx="45263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Full solution | </a:t>
            </a:r>
            <a:r>
              <a:rPr lang="en-US" sz="2400" b="1" i="1" dirty="0" err="1">
                <a:solidFill>
                  <a:srgbClr val="009999"/>
                </a:solidFill>
                <a:latin typeface="Symbol" panose="05050102010706020507" pitchFamily="18" charset="2"/>
              </a:rPr>
              <a:t>Y</a:t>
            </a:r>
            <a:r>
              <a:rPr lang="en-US" sz="2400" b="1" i="1" baseline="-25000" dirty="0" err="1">
                <a:solidFill>
                  <a:srgbClr val="009999"/>
                </a:solidFill>
                <a:latin typeface="Ink Free" panose="03080402000500000000" pitchFamily="66" charset="0"/>
              </a:rPr>
              <a:t>k</a:t>
            </a:r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 &gt;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900" y="3791296"/>
            <a:ext cx="2357610" cy="49575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310486" y="4486342"/>
            <a:ext cx="4786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Exponential curse with A</a:t>
            </a:r>
            <a:endParaRPr lang="en-US" sz="2800" dirty="0">
              <a:solidFill>
                <a:srgbClr val="FF9900"/>
              </a:solidFill>
              <a:latin typeface="Ink Free" panose="03080402000500000000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438102" y="6321054"/>
            <a:ext cx="4786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Limited to A ~ 16</a:t>
            </a:r>
            <a:endParaRPr lang="en-US" sz="2800" dirty="0">
              <a:solidFill>
                <a:srgbClr val="FF9900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002" y="5726885"/>
            <a:ext cx="496328" cy="3722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270" y="6261932"/>
            <a:ext cx="2217322" cy="29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67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0" grpId="0"/>
      <p:bldP spid="31" grpId="0"/>
      <p:bldP spid="36" grpId="0"/>
      <p:bldP spid="3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1" y="2723074"/>
            <a:ext cx="4301061" cy="2593286"/>
          </a:xfrm>
          <a:prstGeom prst="rect">
            <a:avLst/>
          </a:prstGeom>
        </p:spPr>
      </p:pic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76"/>
          <p:cNvSpPr/>
          <p:nvPr/>
        </p:nvSpPr>
        <p:spPr>
          <a:xfrm>
            <a:off x="292589" y="2068252"/>
            <a:ext cx="408062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1) Input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: the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Hamiltonian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6" name="Shape 76"/>
          <p:cNvSpPr/>
          <p:nvPr/>
        </p:nvSpPr>
        <p:spPr>
          <a:xfrm>
            <a:off x="4026557" y="2054104"/>
            <a:ext cx="320535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k-body force</a:t>
            </a:r>
          </a:p>
          <a:p>
            <a:pPr lvl="0">
              <a:defRPr sz="1800"/>
            </a:pPr>
            <a:r>
              <a:rPr lang="pl-PL" sz="1800" b="1" dirty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2k-index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3896" y="4685871"/>
            <a:ext cx="837898" cy="355127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20613" y="3811103"/>
            <a:ext cx="608419" cy="31472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6" name="Shape 71"/>
          <p:cNvSpPr/>
          <p:nvPr/>
        </p:nvSpPr>
        <p:spPr>
          <a:xfrm>
            <a:off x="253964" y="1592147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Expansion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methods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formulated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terms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8" name="Shape 76"/>
          <p:cNvSpPr/>
          <p:nvPr/>
        </p:nvSpPr>
        <p:spPr>
          <a:xfrm>
            <a:off x="4520502" y="3480444"/>
            <a:ext cx="568430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Naive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-25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 </a:t>
            </a:r>
            <a:endParaRPr lang="fr-FR" sz="1800" b="1" dirty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  ►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Grows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polynomially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with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</a:p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  ►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Grows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i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exponentially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with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interaction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rank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k </a:t>
            </a:r>
            <a:endParaRPr lang="pl-PL" sz="1800" b="1" baseline="300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75" name="dropped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0881" y="1891983"/>
            <a:ext cx="1547879" cy="208888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6" name="Connecteur droit avec flèche 75"/>
          <p:cNvCxnSpPr/>
          <p:nvPr/>
        </p:nvCxnSpPr>
        <p:spPr>
          <a:xfrm>
            <a:off x="12367862" y="3603149"/>
            <a:ext cx="0" cy="16927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Shape 514"/>
          <p:cNvSpPr/>
          <p:nvPr/>
        </p:nvSpPr>
        <p:spPr>
          <a:xfrm>
            <a:off x="12492412" y="3523863"/>
            <a:ext cx="4648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ħ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fr-FR" sz="2000" dirty="0"/>
              <a:t>  </a:t>
            </a:r>
            <a:endParaRPr sz="2000" dirty="0"/>
          </a:p>
        </p:txBody>
      </p:sp>
      <p:cxnSp>
        <p:nvCxnSpPr>
          <p:cNvPr id="78" name="Connecteur droit avec flèche 77"/>
          <p:cNvCxnSpPr/>
          <p:nvPr/>
        </p:nvCxnSpPr>
        <p:spPr>
          <a:xfrm flipV="1">
            <a:off x="11305473" y="2337020"/>
            <a:ext cx="0" cy="1398189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Shape 514"/>
          <p:cNvSpPr/>
          <p:nvPr/>
        </p:nvSpPr>
        <p:spPr>
          <a:xfrm>
            <a:off x="10645396" y="2442701"/>
            <a:ext cx="64555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dirty="0"/>
              <a:t>e</a:t>
            </a:r>
            <a:r>
              <a:rPr lang="fr-FR" baseline="-25000" dirty="0"/>
              <a:t>1</a:t>
            </a:r>
            <a:r>
              <a:rPr lang="fr-FR" sz="2200" baseline="-25000" dirty="0"/>
              <a:t>max</a:t>
            </a:r>
          </a:p>
          <a:p>
            <a:pPr algn="ctr">
              <a:defRPr sz="1800"/>
            </a:pP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↕</a:t>
            </a:r>
            <a:endParaRPr lang="fr-F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 sz="1800"/>
            </a:pPr>
            <a:r>
              <a:rPr lang="fr-FR" sz="2200" dirty="0" err="1"/>
              <a:t>n</a:t>
            </a:r>
            <a:r>
              <a:rPr lang="fr-FR" sz="2200" baseline="-25000" dirty="0" err="1"/>
              <a:t>dim</a:t>
            </a:r>
            <a:endParaRPr sz="2200" baseline="-25000" dirty="0"/>
          </a:p>
        </p:txBody>
      </p:sp>
      <p:sp>
        <p:nvSpPr>
          <p:cNvPr id="80" name="⦿  Is the chiral expansion converging quickly enough?"/>
          <p:cNvSpPr txBox="1"/>
          <p:nvPr/>
        </p:nvSpPr>
        <p:spPr>
          <a:xfrm>
            <a:off x="10243894" y="1416038"/>
            <a:ext cx="285502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HO single-</a:t>
            </a:r>
            <a:r>
              <a:rPr lang="fr-FR" sz="2000" dirty="0" err="1"/>
              <a:t>particle</a:t>
            </a:r>
            <a:r>
              <a:rPr lang="fr-FR" sz="2000" dirty="0"/>
              <a:t> basis</a:t>
            </a:r>
            <a:endParaRPr sz="2000" dirty="0"/>
          </a:p>
        </p:txBody>
      </p:sp>
      <p:sp>
        <p:nvSpPr>
          <p:cNvPr id="14" name="Flèche vers le bas 13"/>
          <p:cNvSpPr/>
          <p:nvPr/>
        </p:nvSpPr>
        <p:spPr>
          <a:xfrm>
            <a:off x="5358539" y="3118327"/>
            <a:ext cx="508581" cy="290155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Flèche vers le bas 36"/>
          <p:cNvSpPr/>
          <p:nvPr/>
        </p:nvSpPr>
        <p:spPr>
          <a:xfrm>
            <a:off x="5394702" y="4568213"/>
            <a:ext cx="508581" cy="290155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Shape 76"/>
          <p:cNvSpPr/>
          <p:nvPr/>
        </p:nvSpPr>
        <p:spPr>
          <a:xfrm>
            <a:off x="4686060" y="4910826"/>
            <a:ext cx="628674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►JT-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coupled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matrix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elements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decoupling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on-the-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fly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)</a:t>
            </a:r>
          </a:p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► Rank-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reduction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of V</a:t>
            </a:r>
            <a:r>
              <a:rPr lang="fr-FR" sz="1800" b="1" baseline="30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3N</a:t>
            </a:r>
            <a:endParaRPr lang="pl-PL" sz="1800" b="1" baseline="300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0" name="⦿  Is the chiral expansion converging quickly enough?"/>
          <p:cNvSpPr txBox="1"/>
          <p:nvPr/>
        </p:nvSpPr>
        <p:spPr>
          <a:xfrm>
            <a:off x="8473415" y="2748788"/>
            <a:ext cx="2297880" cy="44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ã = (</a:t>
            </a:r>
            <a:r>
              <a:rPr lang="fr-FR" dirty="0" err="1"/>
              <a:t>n</a:t>
            </a:r>
            <a:r>
              <a:rPr lang="fr-FR" baseline="-25000" dirty="0" err="1"/>
              <a:t>a</a:t>
            </a:r>
            <a:r>
              <a:rPr lang="fr-FR" dirty="0" err="1"/>
              <a:t>,l</a:t>
            </a:r>
            <a:r>
              <a:rPr lang="fr-FR" baseline="-25000" dirty="0" err="1"/>
              <a:t>a</a:t>
            </a:r>
            <a:r>
              <a:rPr lang="fr-FR" dirty="0" err="1"/>
              <a:t>,j</a:t>
            </a:r>
            <a:r>
              <a:rPr lang="fr-FR" baseline="-25000" dirty="0" err="1"/>
              <a:t>a</a:t>
            </a:r>
            <a:r>
              <a:rPr lang="fr-FR" dirty="0"/>
              <a:t>)</a:t>
            </a:r>
            <a:endParaRPr dirty="0"/>
          </a:p>
        </p:txBody>
      </p:sp>
      <p:sp>
        <p:nvSpPr>
          <p:cNvPr id="41" name="Flèche courbée vers la droite 40"/>
          <p:cNvSpPr/>
          <p:nvPr/>
        </p:nvSpPr>
        <p:spPr>
          <a:xfrm>
            <a:off x="7827820" y="2442701"/>
            <a:ext cx="492274" cy="656183"/>
          </a:xfrm>
          <a:prstGeom prst="curvedRightArrow">
            <a:avLst/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Flèche courbée vers la droite 44"/>
          <p:cNvSpPr/>
          <p:nvPr/>
        </p:nvSpPr>
        <p:spPr>
          <a:xfrm>
            <a:off x="7786745" y="3093320"/>
            <a:ext cx="492274" cy="656183"/>
          </a:xfrm>
          <a:prstGeom prst="curvedRightArrow">
            <a:avLst/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Shape 514"/>
          <p:cNvSpPr/>
          <p:nvPr/>
        </p:nvSpPr>
        <p:spPr>
          <a:xfrm>
            <a:off x="8228302" y="3376083"/>
            <a:ext cx="192657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600" dirty="0" err="1">
                <a:solidFill>
                  <a:srgbClr val="0099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ň</a:t>
            </a:r>
            <a:r>
              <a:rPr lang="fr-FR" sz="2000" baseline="-25000" dirty="0" err="1">
                <a:solidFill>
                  <a:srgbClr val="009900"/>
                </a:solidFill>
                <a:cs typeface="Times New Roman" panose="02020603050405020304" pitchFamily="18" charset="0"/>
              </a:rPr>
              <a:t>dim</a:t>
            </a:r>
            <a:r>
              <a:rPr lang="fr-FR" sz="2000" dirty="0">
                <a:solidFill>
                  <a:srgbClr val="009900"/>
                </a:solidFill>
                <a:cs typeface="Times New Roman" panose="02020603050405020304" pitchFamily="18" charset="0"/>
              </a:rPr>
              <a:t> &lt;&lt; </a:t>
            </a:r>
            <a:r>
              <a:rPr lang="fr-FR" sz="2400" dirty="0" err="1">
                <a:solidFill>
                  <a:srgbClr val="009900"/>
                </a:solidFill>
              </a:rPr>
              <a:t>n</a:t>
            </a:r>
            <a:r>
              <a:rPr lang="fr-FR" sz="2200" baseline="-25000" dirty="0" err="1">
                <a:solidFill>
                  <a:srgbClr val="009900"/>
                </a:solidFill>
              </a:rPr>
              <a:t>dim</a:t>
            </a:r>
            <a:endParaRPr sz="2200" baseline="-25000" dirty="0">
              <a:solidFill>
                <a:srgbClr val="009900"/>
              </a:solidFill>
            </a:endParaRPr>
          </a:p>
        </p:txBody>
      </p:sp>
      <p:sp>
        <p:nvSpPr>
          <p:cNvPr id="47" name="⦿  Is the chiral expansion converging quickly enough?"/>
          <p:cNvSpPr txBox="1"/>
          <p:nvPr/>
        </p:nvSpPr>
        <p:spPr>
          <a:xfrm>
            <a:off x="8423352" y="2215765"/>
            <a:ext cx="2297880" cy="44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a = (</a:t>
            </a:r>
            <a:r>
              <a:rPr lang="fr-FR" dirty="0" err="1"/>
              <a:t>n</a:t>
            </a:r>
            <a:r>
              <a:rPr lang="fr-FR" baseline="-25000" dirty="0" err="1"/>
              <a:t>a</a:t>
            </a:r>
            <a:r>
              <a:rPr lang="fr-FR" dirty="0" err="1"/>
              <a:t>,l</a:t>
            </a:r>
            <a:r>
              <a:rPr lang="fr-FR" baseline="-25000" dirty="0" err="1"/>
              <a:t>a</a:t>
            </a:r>
            <a:r>
              <a:rPr lang="fr-FR" dirty="0" err="1"/>
              <a:t>,j</a:t>
            </a:r>
            <a:r>
              <a:rPr lang="fr-FR" baseline="-25000" dirty="0" err="1"/>
              <a:t>a</a:t>
            </a:r>
            <a:r>
              <a:rPr lang="fr-FR" dirty="0" err="1"/>
              <a:t>,m</a:t>
            </a:r>
            <a:r>
              <a:rPr lang="fr-FR" baseline="-25000" dirty="0" err="1"/>
              <a:t>a</a:t>
            </a:r>
            <a:r>
              <a:rPr lang="fr-FR" dirty="0" err="1"/>
              <a:t>,t</a:t>
            </a:r>
            <a:r>
              <a:rPr lang="fr-FR" baseline="-25000" dirty="0" err="1"/>
              <a:t>a</a:t>
            </a:r>
            <a:r>
              <a:rPr lang="fr-FR" dirty="0"/>
              <a:t>)</a:t>
            </a:r>
            <a:endParaRPr dirty="0"/>
          </a:p>
        </p:txBody>
      </p:sp>
      <p:sp>
        <p:nvSpPr>
          <p:cNvPr id="48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>
                <a:solidFill>
                  <a:srgbClr val="0033CC"/>
                </a:solidFill>
              </a:rPr>
              <a:t>Tensor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factorization</a:t>
            </a:r>
            <a:r>
              <a:rPr lang="fr-FR" dirty="0">
                <a:solidFill>
                  <a:srgbClr val="0033CC"/>
                </a:solidFill>
              </a:rPr>
              <a:t> techniques</a:t>
            </a:r>
            <a:endParaRPr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29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8" grpId="0" animBg="1"/>
      <p:bldP spid="42" grpId="0" animBg="1"/>
      <p:bldP spid="68" grpId="0" animBg="1"/>
      <p:bldP spid="77" grpId="0" animBg="1"/>
      <p:bldP spid="79" grpId="0" animBg="1"/>
      <p:bldP spid="80" grpId="0" animBg="1"/>
      <p:bldP spid="14" grpId="0" animBg="1"/>
      <p:bldP spid="37" grpId="0" animBg="1"/>
      <p:bldP spid="40" grpId="0" animBg="1"/>
      <p:bldP spid="41" grpId="0" animBg="1"/>
      <p:bldP spid="45" grpId="0" animBg="1"/>
      <p:bldP spid="46" grpId="0" animBg="1"/>
      <p:bldP spid="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06" y="7498389"/>
            <a:ext cx="4006380" cy="8540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760" y="5649713"/>
            <a:ext cx="1981296" cy="36973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163" y="2718752"/>
            <a:ext cx="7139966" cy="2516545"/>
          </a:xfrm>
          <a:prstGeom prst="rect">
            <a:avLst/>
          </a:prstGeom>
        </p:spPr>
      </p:pic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76"/>
          <p:cNvSpPr/>
          <p:nvPr/>
        </p:nvSpPr>
        <p:spPr>
          <a:xfrm>
            <a:off x="329866" y="5753904"/>
            <a:ext cx="416424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2) Output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: the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wave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function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3" name="Shape 76"/>
          <p:cNvSpPr/>
          <p:nvPr/>
        </p:nvSpPr>
        <p:spPr>
          <a:xfrm>
            <a:off x="5813618" y="8915225"/>
            <a:ext cx="329062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network of n</a:t>
            </a:r>
            <a:r>
              <a:rPr lang="fr-FR" sz="1800" b="1" baseline="-25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4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endParaRPr lang="fr-FR" sz="1800" b="1" dirty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56" name="Shape 71"/>
          <p:cNvSpPr/>
          <p:nvPr/>
        </p:nvSpPr>
        <p:spPr>
          <a:xfrm>
            <a:off x="253964" y="1592147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employ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compute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2362865" y="8912446"/>
            <a:ext cx="502742" cy="217859"/>
          </a:xfrm>
          <a:prstGeom prst="rect">
            <a:avLst/>
          </a:prstGeom>
          <a:noFill/>
          <a:ln w="3810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756420" y="7419469"/>
            <a:ext cx="1192728" cy="544522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68" y="2836160"/>
            <a:ext cx="4224039" cy="2399138"/>
          </a:xfrm>
          <a:prstGeom prst="rect">
            <a:avLst/>
          </a:prstGeom>
        </p:spPr>
      </p:pic>
      <p:sp>
        <p:nvSpPr>
          <p:cNvPr id="17" name="Flèche droite 16"/>
          <p:cNvSpPr/>
          <p:nvPr/>
        </p:nvSpPr>
        <p:spPr>
          <a:xfrm>
            <a:off x="5014045" y="3705491"/>
            <a:ext cx="414513" cy="64122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533" y="3243920"/>
            <a:ext cx="462708" cy="402116"/>
          </a:xfrm>
          <a:prstGeom prst="rect">
            <a:avLst/>
          </a:prstGeom>
        </p:spPr>
      </p:pic>
      <p:sp>
        <p:nvSpPr>
          <p:cNvPr id="45" name="Shape 76"/>
          <p:cNvSpPr/>
          <p:nvPr/>
        </p:nvSpPr>
        <p:spPr>
          <a:xfrm>
            <a:off x="4851620" y="2842077"/>
            <a:ext cx="625599" cy="386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HFB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797" y="5768856"/>
            <a:ext cx="2195379" cy="445374"/>
          </a:xfrm>
          <a:prstGeom prst="rect">
            <a:avLst/>
          </a:prstGeom>
        </p:spPr>
      </p:pic>
      <p:sp>
        <p:nvSpPr>
          <p:cNvPr id="46" name="Shape 76"/>
          <p:cNvSpPr/>
          <p:nvPr/>
        </p:nvSpPr>
        <p:spPr>
          <a:xfrm>
            <a:off x="4649756" y="4398539"/>
            <a:ext cx="114308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Wick</a:t>
            </a:r>
            <a:endParaRPr lang="fr-FR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Wingdings"/>
            </a:endParaRPr>
          </a:p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theorem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22" name="Connecteur droit avec flèche 21"/>
          <p:cNvCxnSpPr>
            <a:stCxn id="11" idx="2"/>
            <a:endCxn id="71" idx="0"/>
          </p:cNvCxnSpPr>
          <p:nvPr/>
        </p:nvCxnSpPr>
        <p:spPr>
          <a:xfrm>
            <a:off x="3352784" y="7963991"/>
            <a:ext cx="9261452" cy="948455"/>
          </a:xfrm>
          <a:prstGeom prst="straightConnector1">
            <a:avLst/>
          </a:prstGeom>
          <a:noFill/>
          <a:ln w="5715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Connecteur droit avec flèche 51"/>
          <p:cNvCxnSpPr>
            <a:stCxn id="11" idx="2"/>
            <a:endCxn id="55" idx="1"/>
          </p:cNvCxnSpPr>
          <p:nvPr/>
        </p:nvCxnSpPr>
        <p:spPr>
          <a:xfrm>
            <a:off x="3352784" y="7963991"/>
            <a:ext cx="8335863" cy="1071559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Rectangle 54"/>
          <p:cNvSpPr/>
          <p:nvPr/>
        </p:nvSpPr>
        <p:spPr>
          <a:xfrm>
            <a:off x="11688647" y="8921171"/>
            <a:ext cx="503350" cy="228758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Shape 76"/>
          <p:cNvSpPr/>
          <p:nvPr/>
        </p:nvSpPr>
        <p:spPr>
          <a:xfrm>
            <a:off x="4287026" y="7162807"/>
            <a:ext cx="5205002" cy="37959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1243DE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J-</a:t>
            </a:r>
            <a:r>
              <a:rPr lang="fr-FR" sz="1800" b="1" dirty="0" err="1">
                <a:solidFill>
                  <a:srgbClr val="1243DE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sheme</a:t>
            </a:r>
            <a:r>
              <a:rPr lang="fr-FR" sz="1800" b="1" dirty="0">
                <a:solidFill>
                  <a:srgbClr val="1243DE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for </a:t>
            </a:r>
            <a:r>
              <a:rPr lang="fr-FR" sz="1800" b="1" dirty="0" err="1">
                <a:solidFill>
                  <a:srgbClr val="1243DE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sBMBPT</a:t>
            </a:r>
            <a:r>
              <a:rPr lang="fr-FR" sz="1800" b="1" dirty="0">
                <a:solidFill>
                  <a:srgbClr val="1243DE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up to A~200 </a:t>
            </a:r>
            <a:r>
              <a:rPr lang="fr-FR" sz="1800" b="1" dirty="0">
                <a:solidFill>
                  <a:srgbClr val="1243DE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►</a:t>
            </a:r>
            <a:r>
              <a:rPr lang="fr-FR" sz="1800" b="1" dirty="0">
                <a:solidFill>
                  <a:srgbClr val="1243DE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OK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98" y="6363199"/>
            <a:ext cx="5961306" cy="88627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574" y="8726942"/>
            <a:ext cx="5351598" cy="888678"/>
          </a:xfrm>
          <a:prstGeom prst="rect">
            <a:avLst/>
          </a:prstGeom>
        </p:spPr>
      </p:pic>
      <p:sp>
        <p:nvSpPr>
          <p:cNvPr id="61" name="Rectangle à coins arrondis 60"/>
          <p:cNvSpPr/>
          <p:nvPr/>
        </p:nvSpPr>
        <p:spPr>
          <a:xfrm>
            <a:off x="3409366" y="6383230"/>
            <a:ext cx="1442254" cy="661941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2" name="Shape 76"/>
          <p:cNvSpPr/>
          <p:nvPr/>
        </p:nvSpPr>
        <p:spPr>
          <a:xfrm>
            <a:off x="6205049" y="6486059"/>
            <a:ext cx="297381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Unknown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mode-4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64" name="Shape 76"/>
          <p:cNvSpPr/>
          <p:nvPr/>
        </p:nvSpPr>
        <p:spPr>
          <a:xfrm>
            <a:off x="3993096" y="8338626"/>
            <a:ext cx="329062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 n</a:t>
            </a:r>
            <a:r>
              <a:rPr lang="fr-FR" sz="1800" b="1" baseline="-25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4</a:t>
            </a: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endParaRPr lang="fr-FR" sz="1800" b="1" dirty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65" name="Shape 76"/>
          <p:cNvSpPr/>
          <p:nvPr/>
        </p:nvSpPr>
        <p:spPr>
          <a:xfrm>
            <a:off x="4619131" y="5101664"/>
            <a:ext cx="120433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5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endParaRPr lang="fr-FR" sz="1800" b="1" dirty="0">
              <a:solidFill>
                <a:schemeClr val="tx1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13" name="Flèche courbée vers la droite 12"/>
          <p:cNvSpPr/>
          <p:nvPr/>
        </p:nvSpPr>
        <p:spPr>
          <a:xfrm rot="13552885" flipH="1" flipV="1">
            <a:off x="2116449" y="6041757"/>
            <a:ext cx="531276" cy="1929875"/>
          </a:xfrm>
          <a:prstGeom prst="curvedRightArrow">
            <a:avLst/>
          </a:prstGeom>
          <a:solidFill>
            <a:srgbClr val="1243DE"/>
          </a:solidFill>
          <a:ln w="1270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Shape 76"/>
          <p:cNvSpPr/>
          <p:nvPr/>
        </p:nvSpPr>
        <p:spPr>
          <a:xfrm>
            <a:off x="552342" y="7220614"/>
            <a:ext cx="121901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BMBPT(2)</a:t>
            </a:r>
          </a:p>
        </p:txBody>
      </p:sp>
      <p:sp>
        <p:nvSpPr>
          <p:cNvPr id="67" name="Shape 76"/>
          <p:cNvSpPr/>
          <p:nvPr/>
        </p:nvSpPr>
        <p:spPr>
          <a:xfrm>
            <a:off x="292589" y="2068252"/>
            <a:ext cx="408062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1) Input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: the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Hamiltonian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0" name="Shape 76"/>
          <p:cNvSpPr/>
          <p:nvPr/>
        </p:nvSpPr>
        <p:spPr>
          <a:xfrm>
            <a:off x="4512910" y="5780742"/>
            <a:ext cx="294638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Ex1: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Wingdings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BMBPT(2)</a:t>
            </a:r>
            <a:endParaRPr lang="pl-PL" sz="1800" b="1" baseline="-25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2" name="Rectangle à coins arrondis 81"/>
          <p:cNvSpPr/>
          <p:nvPr/>
        </p:nvSpPr>
        <p:spPr>
          <a:xfrm>
            <a:off x="2766295" y="7410744"/>
            <a:ext cx="1192728" cy="54452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>
                <a:solidFill>
                  <a:srgbClr val="0033CC"/>
                </a:solidFill>
              </a:rPr>
              <a:t>Tensor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factorization</a:t>
            </a:r>
            <a:r>
              <a:rPr lang="fr-FR" dirty="0">
                <a:solidFill>
                  <a:srgbClr val="0033CC"/>
                </a:solidFill>
              </a:rPr>
              <a:t> techniques</a:t>
            </a:r>
            <a:endParaRPr sz="2400" dirty="0">
              <a:solidFill>
                <a:srgbClr val="0033CC"/>
              </a:solidFill>
            </a:endParaRPr>
          </a:p>
        </p:txBody>
      </p:sp>
      <p:cxnSp>
        <p:nvCxnSpPr>
          <p:cNvPr id="36" name="Connecteur droit avec flèche 35"/>
          <p:cNvCxnSpPr>
            <a:stCxn id="38" idx="2"/>
          </p:cNvCxnSpPr>
          <p:nvPr/>
        </p:nvCxnSpPr>
        <p:spPr>
          <a:xfrm>
            <a:off x="8577009" y="4987285"/>
            <a:ext cx="4037227" cy="3925161"/>
          </a:xfrm>
          <a:prstGeom prst="straightConnector1">
            <a:avLst/>
          </a:prstGeom>
          <a:noFill/>
          <a:ln w="57150" cap="flat">
            <a:solidFill>
              <a:srgbClr val="1243DE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Rectangle à coins arrondis 37"/>
          <p:cNvSpPr/>
          <p:nvPr/>
        </p:nvSpPr>
        <p:spPr>
          <a:xfrm>
            <a:off x="8049774" y="4459696"/>
            <a:ext cx="1054469" cy="527589"/>
          </a:xfrm>
          <a:prstGeom prst="roundRect">
            <a:avLst/>
          </a:prstGeom>
          <a:noFill/>
          <a:ln w="57150" cap="flat">
            <a:solidFill>
              <a:srgbClr val="1243DE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8039992" y="4465912"/>
            <a:ext cx="1054469" cy="52758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1" name="Connecteur droit avec flèche 40"/>
          <p:cNvCxnSpPr>
            <a:stCxn id="40" idx="2"/>
            <a:endCxn id="55" idx="1"/>
          </p:cNvCxnSpPr>
          <p:nvPr/>
        </p:nvCxnSpPr>
        <p:spPr>
          <a:xfrm>
            <a:off x="8567227" y="4993501"/>
            <a:ext cx="3121420" cy="4042049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Shape 76"/>
          <p:cNvSpPr/>
          <p:nvPr/>
        </p:nvSpPr>
        <p:spPr>
          <a:xfrm>
            <a:off x="4296902" y="7548352"/>
            <a:ext cx="6874681" cy="37959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M-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scheme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for </a:t>
            </a:r>
            <a:r>
              <a:rPr lang="fr-FR" sz="1800" b="1" baseline="-25000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dBMBPT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►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too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expensive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to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compute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and store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7352528" y="5753904"/>
            <a:ext cx="1036098" cy="460326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0895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71" grpId="0" animBg="1"/>
      <p:bldP spid="71" grpId="1" animBg="1"/>
      <p:bldP spid="11" grpId="0" animBg="1"/>
      <p:bldP spid="11" grpId="1" animBg="1"/>
      <p:bldP spid="17" grpId="0" animBg="1"/>
      <p:bldP spid="45" grpId="0" animBg="1"/>
      <p:bldP spid="46" grpId="0" animBg="1"/>
      <p:bldP spid="55" grpId="0" animBg="1"/>
      <p:bldP spid="58" grpId="0" animBg="1"/>
      <p:bldP spid="58" grpId="1" animBg="1"/>
      <p:bldP spid="61" grpId="0" animBg="1"/>
      <p:bldP spid="62" grpId="0" animBg="1"/>
      <p:bldP spid="64" grpId="0" animBg="1"/>
      <p:bldP spid="65" grpId="0" animBg="1"/>
      <p:bldP spid="13" grpId="0" animBg="1"/>
      <p:bldP spid="66" grpId="0" animBg="1"/>
      <p:bldP spid="70" grpId="0" animBg="1"/>
      <p:bldP spid="82" grpId="0" animBg="1"/>
      <p:bldP spid="38" grpId="0" animBg="1"/>
      <p:bldP spid="38" grpId="1" animBg="1"/>
      <p:bldP spid="40" grpId="0" animBg="1"/>
      <p:bldP spid="50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76"/>
          <p:cNvSpPr/>
          <p:nvPr/>
        </p:nvSpPr>
        <p:spPr>
          <a:xfrm>
            <a:off x="329866" y="5753904"/>
            <a:ext cx="416424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2) Output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: the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wave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function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6" name="Shape 71"/>
          <p:cNvSpPr/>
          <p:nvPr/>
        </p:nvSpPr>
        <p:spPr>
          <a:xfrm>
            <a:off x="253964" y="1592147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employ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compute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7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>
                <a:solidFill>
                  <a:srgbClr val="0033CC"/>
                </a:solidFill>
              </a:rPr>
              <a:t>Going</a:t>
            </a:r>
            <a:r>
              <a:rPr lang="fr-FR" dirty="0">
                <a:solidFill>
                  <a:srgbClr val="0033CC"/>
                </a:solidFill>
              </a:rPr>
              <a:t> 1) </a:t>
            </a:r>
            <a:r>
              <a:rPr lang="fr-FR" dirty="0" err="1">
                <a:solidFill>
                  <a:srgbClr val="0033CC"/>
                </a:solidFill>
              </a:rPr>
              <a:t>heavier</a:t>
            </a:r>
            <a:r>
              <a:rPr lang="fr-FR" dirty="0">
                <a:solidFill>
                  <a:srgbClr val="0033CC"/>
                </a:solidFill>
              </a:rPr>
              <a:t> 2) </a:t>
            </a:r>
            <a:r>
              <a:rPr lang="fr-FR" dirty="0" err="1">
                <a:solidFill>
                  <a:srgbClr val="0033CC"/>
                </a:solidFill>
              </a:rPr>
              <a:t>doubly</a:t>
            </a:r>
            <a:r>
              <a:rPr lang="fr-FR" dirty="0">
                <a:solidFill>
                  <a:srgbClr val="0033CC"/>
                </a:solidFill>
              </a:rPr>
              <a:t> open-</a:t>
            </a:r>
            <a:r>
              <a:rPr lang="fr-FR" dirty="0" err="1">
                <a:solidFill>
                  <a:srgbClr val="0033CC"/>
                </a:solidFill>
              </a:rPr>
              <a:t>shell</a:t>
            </a:r>
            <a:r>
              <a:rPr lang="fr-FR" dirty="0">
                <a:solidFill>
                  <a:srgbClr val="0033CC"/>
                </a:solidFill>
              </a:rPr>
              <a:t> 3) </a:t>
            </a:r>
            <a:r>
              <a:rPr lang="fr-FR" dirty="0" err="1">
                <a:solidFill>
                  <a:srgbClr val="0033CC"/>
                </a:solidFill>
              </a:rPr>
              <a:t>greater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accuracy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8" y="2836160"/>
            <a:ext cx="4224039" cy="2399138"/>
          </a:xfrm>
          <a:prstGeom prst="rect">
            <a:avLst/>
          </a:prstGeom>
        </p:spPr>
      </p:pic>
      <p:sp>
        <p:nvSpPr>
          <p:cNvPr id="67" name="Shape 76"/>
          <p:cNvSpPr/>
          <p:nvPr/>
        </p:nvSpPr>
        <p:spPr>
          <a:xfrm>
            <a:off x="292589" y="2068252"/>
            <a:ext cx="408062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1) Input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tensors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: the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Hamiltonian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0" name="Shape 76"/>
          <p:cNvSpPr/>
          <p:nvPr/>
        </p:nvSpPr>
        <p:spPr>
          <a:xfrm>
            <a:off x="4512909" y="5780742"/>
            <a:ext cx="516117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Ex2:</a:t>
            </a:r>
            <a:r>
              <a:rPr lang="fr-FR" sz="1800" b="1" dirty="0">
                <a:solidFill>
                  <a:schemeClr val="tx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Wingdings"/>
              </a:rPr>
              <a:t> 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PGCM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unperturbed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state for PGCM-PT</a:t>
            </a:r>
            <a:endParaRPr lang="pl-PL" sz="1800" b="1" baseline="-25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076" y="5727400"/>
            <a:ext cx="2631159" cy="4666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88" y="6328661"/>
            <a:ext cx="5950812" cy="998201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3481913" y="6301822"/>
            <a:ext cx="546748" cy="102503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1540177" y="6315241"/>
            <a:ext cx="546748" cy="102503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Shape 76"/>
          <p:cNvSpPr/>
          <p:nvPr/>
        </p:nvSpPr>
        <p:spPr>
          <a:xfrm>
            <a:off x="1059693" y="7367119"/>
            <a:ext cx="150771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GCM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mixing</a:t>
            </a:r>
            <a:endParaRPr lang="fr-FR" sz="1800" b="1" dirty="0">
              <a:solidFill>
                <a:srgbClr val="FF0000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39" name="Shape 76"/>
          <p:cNvSpPr/>
          <p:nvPr/>
        </p:nvSpPr>
        <p:spPr>
          <a:xfrm>
            <a:off x="2567409" y="7367119"/>
            <a:ext cx="259277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Symmetry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restoration</a:t>
            </a:r>
            <a:endParaRPr lang="fr-FR" sz="1800" b="1" dirty="0">
              <a:solidFill>
                <a:srgbClr val="FF0000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40" name="Shape 76"/>
          <p:cNvSpPr/>
          <p:nvPr/>
        </p:nvSpPr>
        <p:spPr>
          <a:xfrm>
            <a:off x="4898214" y="6200590"/>
            <a:ext cx="154907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HFB states</a:t>
            </a:r>
          </a:p>
        </p:txBody>
      </p:sp>
      <p:sp>
        <p:nvSpPr>
          <p:cNvPr id="41" name="Rectangle à coins arrondis 40"/>
          <p:cNvSpPr/>
          <p:nvPr/>
        </p:nvSpPr>
        <p:spPr>
          <a:xfrm>
            <a:off x="4898214" y="6620438"/>
            <a:ext cx="1197786" cy="456223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" name="Double flèche horizontale 5"/>
          <p:cNvSpPr/>
          <p:nvPr/>
        </p:nvSpPr>
        <p:spPr>
          <a:xfrm>
            <a:off x="6447291" y="6580181"/>
            <a:ext cx="779088" cy="457486"/>
          </a:xfrm>
          <a:prstGeom prst="left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988" y="6618460"/>
            <a:ext cx="4552308" cy="380927"/>
          </a:xfrm>
          <a:prstGeom prst="rect">
            <a:avLst/>
          </a:prstGeom>
        </p:spPr>
      </p:pic>
      <p:sp>
        <p:nvSpPr>
          <p:cNvPr id="47" name="Shape 76"/>
          <p:cNvSpPr/>
          <p:nvPr/>
        </p:nvSpPr>
        <p:spPr>
          <a:xfrm>
            <a:off x="7604174" y="6986897"/>
            <a:ext cx="47539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gcm</a:t>
            </a:r>
            <a:r>
              <a:rPr lang="fr-FR" sz="1800" b="1" baseline="30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proj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mode-2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tensors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of size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xn</a:t>
            </a:r>
            <a:r>
              <a:rPr lang="fr-FR" sz="1800" b="1" baseline="-25000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endParaRPr lang="fr-FR" sz="1800" b="1" dirty="0">
              <a:solidFill>
                <a:srgbClr val="FF0000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48" name="Shape 76"/>
          <p:cNvSpPr/>
          <p:nvPr/>
        </p:nvSpPr>
        <p:spPr>
          <a:xfrm>
            <a:off x="7577670" y="6219729"/>
            <a:ext cx="47141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Off-diagonal one-body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density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matrices</a:t>
            </a:r>
          </a:p>
        </p:txBody>
      </p:sp>
      <p:sp>
        <p:nvSpPr>
          <p:cNvPr id="9" name="Flèche courbée vers le haut 8"/>
          <p:cNvSpPr/>
          <p:nvPr/>
        </p:nvSpPr>
        <p:spPr>
          <a:xfrm>
            <a:off x="8229600" y="7419496"/>
            <a:ext cx="3233530" cy="439043"/>
          </a:xfrm>
          <a:prstGeom prst="curvedUp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68" y="8197308"/>
            <a:ext cx="6242610" cy="1083643"/>
          </a:xfrm>
          <a:prstGeom prst="rect">
            <a:avLst/>
          </a:prstGeom>
        </p:spPr>
      </p:pic>
      <p:sp>
        <p:nvSpPr>
          <p:cNvPr id="49" name="Shape 76"/>
          <p:cNvSpPr/>
          <p:nvPr/>
        </p:nvSpPr>
        <p:spPr>
          <a:xfrm>
            <a:off x="131937" y="9281282"/>
            <a:ext cx="685196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gcm</a:t>
            </a:r>
            <a:r>
              <a:rPr lang="fr-FR" sz="1800" b="1" baseline="30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-25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proj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kernels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quadratic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in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density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matrices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costing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-25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baseline="30000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4</a:t>
            </a:r>
          </a:p>
        </p:txBody>
      </p:sp>
      <p:sp>
        <p:nvSpPr>
          <p:cNvPr id="51" name="Rectangle à coins arrondis 50"/>
          <p:cNvSpPr/>
          <p:nvPr/>
        </p:nvSpPr>
        <p:spPr>
          <a:xfrm>
            <a:off x="4255482" y="8297783"/>
            <a:ext cx="2191809" cy="83158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Shape 76"/>
          <p:cNvSpPr/>
          <p:nvPr/>
        </p:nvSpPr>
        <p:spPr>
          <a:xfrm>
            <a:off x="7686314" y="7918192"/>
            <a:ext cx="471722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→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Quickly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redundant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for large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scale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PGCM</a:t>
            </a:r>
          </a:p>
        </p:txBody>
      </p:sp>
      <p:sp>
        <p:nvSpPr>
          <p:cNvPr id="54" name="Shape 76"/>
          <p:cNvSpPr/>
          <p:nvPr/>
        </p:nvSpPr>
        <p:spPr>
          <a:xfrm>
            <a:off x="7093498" y="9303367"/>
            <a:ext cx="629920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→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Makes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very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) large-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scale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PGCM (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very</a:t>
            </a:r>
            <a:r>
              <a:rPr lang="fr-FR" sz="1800" b="1" dirty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) </a:t>
            </a:r>
            <a:r>
              <a:rPr lang="fr-FR" sz="1800" b="1" dirty="0" err="1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expensive</a:t>
            </a:r>
            <a:endParaRPr lang="fr-FR" sz="1800" b="1" dirty="0">
              <a:solidFill>
                <a:srgbClr val="FF0000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59" name="Shape 76"/>
          <p:cNvSpPr/>
          <p:nvPr/>
        </p:nvSpPr>
        <p:spPr>
          <a:xfrm>
            <a:off x="6745356" y="8619318"/>
            <a:ext cx="629920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►HFB (PNP), triaxial (3d AMP), octuple (PP), 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several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GC</a:t>
            </a:r>
          </a:p>
        </p:txBody>
      </p:sp>
      <p:sp>
        <p:nvSpPr>
          <p:cNvPr id="60" name="global mass predictions of ~700 nuclei…"/>
          <p:cNvSpPr txBox="1"/>
          <p:nvPr/>
        </p:nvSpPr>
        <p:spPr>
          <a:xfrm>
            <a:off x="8647531" y="1606699"/>
            <a:ext cx="232756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Elster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1380697" y="5687138"/>
            <a:ext cx="718538" cy="472938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1427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6" grpId="0" animBg="1"/>
      <p:bldP spid="47" grpId="0" animBg="1"/>
      <p:bldP spid="48" grpId="0" animBg="1"/>
      <p:bldP spid="9" grpId="0" animBg="1"/>
      <p:bldP spid="49" grpId="0" animBg="1"/>
      <p:bldP spid="51" grpId="0" animBg="1"/>
      <p:bldP spid="53" grpId="0" animBg="1"/>
      <p:bldP spid="54" grpId="0" animBg="1"/>
      <p:bldP spid="59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936" y="2604337"/>
            <a:ext cx="5176597" cy="90733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393" y="2519705"/>
            <a:ext cx="4120255" cy="990824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7018394" y="3777257"/>
            <a:ext cx="4524249" cy="3452148"/>
            <a:chOff x="7018394" y="3114648"/>
            <a:chExt cx="4524249" cy="3452148"/>
          </a:xfrm>
        </p:grpSpPr>
        <p:grpSp>
          <p:nvGrpSpPr>
            <p:cNvPr id="16" name="Groupe 15"/>
            <p:cNvGrpSpPr/>
            <p:nvPr/>
          </p:nvGrpSpPr>
          <p:grpSpPr>
            <a:xfrm>
              <a:off x="7018394" y="3114648"/>
              <a:ext cx="4524249" cy="3325909"/>
              <a:chOff x="7018394" y="3114648"/>
              <a:chExt cx="5338612" cy="3974582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8394" y="3114648"/>
                <a:ext cx="4627982" cy="3974582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88834" y="3590356"/>
                <a:ext cx="668172" cy="3118137"/>
              </a:xfrm>
              <a:prstGeom prst="rect">
                <a:avLst/>
              </a:prstGeom>
            </p:spPr>
          </p:pic>
        </p:grpSp>
        <p:sp>
          <p:nvSpPr>
            <p:cNvPr id="75" name="Shape 71"/>
            <p:cNvSpPr/>
            <p:nvPr/>
          </p:nvSpPr>
          <p:spPr>
            <a:xfrm>
              <a:off x="8979404" y="6289797"/>
              <a:ext cx="607379" cy="276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1800" b="1" dirty="0" err="1">
                  <a:latin typeface="Palatino"/>
                  <a:ea typeface="Palatino"/>
                  <a:cs typeface="Palatino"/>
                  <a:sym typeface="Palatino"/>
                </a:rPr>
                <a:t>n</a:t>
              </a:r>
              <a:r>
                <a:rPr lang="fr-FR" sz="1800" b="1" baseline="-25000" dirty="0" err="1">
                  <a:latin typeface="Palatino"/>
                  <a:ea typeface="Palatino"/>
                  <a:cs typeface="Palatino"/>
                  <a:sym typeface="Palatino"/>
                </a:rPr>
                <a:t>dim</a:t>
              </a:r>
              <a:endParaRPr sz="1800" b="1" baseline="-25000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sp>
        <p:nvSpPr>
          <p:cNvPr id="60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86681" y="7353368"/>
            <a:ext cx="11809625" cy="1043058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>
                <a:solidFill>
                  <a:srgbClr val="0033CC"/>
                </a:solidFill>
              </a:rPr>
              <a:t>Tensor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factorization</a:t>
            </a:r>
            <a:r>
              <a:rPr lang="fr-FR" dirty="0">
                <a:solidFill>
                  <a:srgbClr val="0033CC"/>
                </a:solidFill>
              </a:rPr>
              <a:t> of </a:t>
            </a:r>
            <a:r>
              <a:rPr lang="fr-FR" dirty="0" err="1">
                <a:solidFill>
                  <a:srgbClr val="0033CC"/>
                </a:solidFill>
              </a:rPr>
              <a:t>many</a:t>
            </a:r>
            <a:r>
              <a:rPr lang="fr-FR" dirty="0">
                <a:solidFill>
                  <a:srgbClr val="0033CC"/>
                </a:solidFill>
              </a:rPr>
              <a:t>-body </a:t>
            </a:r>
            <a:r>
              <a:rPr lang="fr-FR" dirty="0" err="1">
                <a:solidFill>
                  <a:srgbClr val="0033CC"/>
                </a:solidFill>
              </a:rPr>
              <a:t>tensor</a:t>
            </a:r>
            <a:r>
              <a:rPr lang="fr-FR" dirty="0">
                <a:solidFill>
                  <a:srgbClr val="0033CC"/>
                </a:solidFill>
              </a:rPr>
              <a:t> in </a:t>
            </a:r>
            <a:r>
              <a:rPr lang="fr-FR" baseline="-25000" dirty="0" err="1">
                <a:solidFill>
                  <a:srgbClr val="0033CC"/>
                </a:solidFill>
              </a:rPr>
              <a:t>t</a:t>
            </a:r>
            <a:r>
              <a:rPr lang="fr-FR" dirty="0" err="1">
                <a:solidFill>
                  <a:srgbClr val="0033CC"/>
                </a:solidFill>
              </a:rPr>
              <a:t>BMBPT</a:t>
            </a:r>
            <a:r>
              <a:rPr lang="fr-FR" dirty="0">
                <a:solidFill>
                  <a:srgbClr val="0033CC"/>
                </a:solidFill>
              </a:rPr>
              <a:t>(2)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6" name="global mass predictions of ~700 nuclei…"/>
          <p:cNvSpPr txBox="1"/>
          <p:nvPr/>
        </p:nvSpPr>
        <p:spPr>
          <a:xfrm>
            <a:off x="9100881" y="1581265"/>
            <a:ext cx="375102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Frosini, Duguet, </a:t>
            </a:r>
            <a:r>
              <a:rPr lang="en-US" dirty="0" err="1">
                <a:solidFill>
                  <a:srgbClr val="0033CC"/>
                </a:solidFill>
              </a:rPr>
              <a:t>Tamagno</a:t>
            </a:r>
            <a:r>
              <a:rPr lang="en-US" dirty="0">
                <a:solidFill>
                  <a:srgbClr val="0033CC"/>
                </a:solidFill>
              </a:rPr>
              <a:t>, EPJA (2024)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7" name="Shape 71"/>
          <p:cNvSpPr/>
          <p:nvPr/>
        </p:nvSpPr>
        <p:spPr>
          <a:xfrm>
            <a:off x="253964" y="1667794"/>
            <a:ext cx="549748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Triaxial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BMBPT(2) up to </a:t>
            </a:r>
            <a:r>
              <a:rPr lang="fr-FR" sz="2000" baseline="30000" dirty="0">
                <a:latin typeface="Palatino"/>
                <a:ea typeface="Palatino"/>
                <a:cs typeface="Palatino"/>
                <a:sym typeface="Palatino"/>
              </a:rPr>
              <a:t>72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Kr in large bases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722174" y="2111766"/>
            <a:ext cx="12008257" cy="500276"/>
            <a:chOff x="552043" y="2375833"/>
            <a:chExt cx="12008257" cy="500276"/>
          </a:xfrm>
        </p:grpSpPr>
        <p:sp>
          <p:nvSpPr>
            <p:cNvPr id="56" name="Shape 71"/>
            <p:cNvSpPr/>
            <p:nvPr/>
          </p:nvSpPr>
          <p:spPr>
            <a:xfrm>
              <a:off x="552043" y="2415589"/>
              <a:ext cx="12008257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Tensor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</a:t>
              </a: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factorize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                     via </a:t>
              </a: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randomize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(</a:t>
              </a: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truncated</a:t>
              </a:r>
              <a:r>
                <a:rPr lang="fr-FR" sz="200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) SVD </a:t>
              </a:r>
              <a:r>
                <a:rPr lang="fr-FR" sz="2000" i="1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without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</a:t>
              </a: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ever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</a:t>
              </a: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constructing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</a:t>
              </a:r>
              <a:endParaRPr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7890" y="2375833"/>
              <a:ext cx="1365241" cy="500276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16551" y="2375833"/>
              <a:ext cx="1365241" cy="500276"/>
            </a:xfrm>
            <a:prstGeom prst="rect">
              <a:avLst/>
            </a:prstGeom>
          </p:spPr>
        </p:pic>
      </p:grpSp>
      <p:sp>
        <p:nvSpPr>
          <p:cNvPr id="42" name="Shape 71"/>
          <p:cNvSpPr/>
          <p:nvPr/>
        </p:nvSpPr>
        <p:spPr>
          <a:xfrm>
            <a:off x="5635088" y="1683338"/>
            <a:ext cx="279311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►</a:t>
            </a:r>
            <a:r>
              <a:rPr lang="fr-FR" sz="2000" dirty="0" err="1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Undoable</a:t>
            </a:r>
            <a:r>
              <a:rPr lang="fr-FR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full </a:t>
            </a:r>
            <a:r>
              <a:rPr lang="fr-FR" sz="2000" dirty="0" err="1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fledged</a:t>
            </a:r>
            <a:endParaRPr sz="2000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4" name="Flèche courbée vers la droite 43"/>
          <p:cNvSpPr/>
          <p:nvPr/>
        </p:nvSpPr>
        <p:spPr>
          <a:xfrm rot="9417765" flipH="1" flipV="1">
            <a:off x="110166" y="2029319"/>
            <a:ext cx="377507" cy="504511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" y="3879116"/>
            <a:ext cx="4450814" cy="3343619"/>
          </a:xfrm>
          <a:prstGeom prst="rect">
            <a:avLst/>
          </a:prstGeom>
        </p:spPr>
      </p:pic>
      <p:sp>
        <p:nvSpPr>
          <p:cNvPr id="48" name="Shape 71"/>
          <p:cNvSpPr/>
          <p:nvPr/>
        </p:nvSpPr>
        <p:spPr>
          <a:xfrm>
            <a:off x="1526078" y="5004941"/>
            <a:ext cx="1110838" cy="30918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HFB PES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9" name="Shape 76"/>
          <p:cNvSpPr/>
          <p:nvPr/>
        </p:nvSpPr>
        <p:spPr>
          <a:xfrm>
            <a:off x="5274366" y="4526933"/>
            <a:ext cx="149749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a,t</a:t>
            </a: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BMBPT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(2)</a:t>
            </a:r>
            <a:endParaRPr lang="pl-PL" sz="1800" b="1" baseline="-25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5845608" y="5071257"/>
            <a:ext cx="357809" cy="768627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Shape 71"/>
          <p:cNvSpPr/>
          <p:nvPr/>
        </p:nvSpPr>
        <p:spPr>
          <a:xfrm>
            <a:off x="823195" y="7921665"/>
            <a:ext cx="1155163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Compression by 10</a:t>
            </a:r>
            <a:r>
              <a:rPr lang="fr-FR" sz="2000" baseline="30000" dirty="0">
                <a:latin typeface="Palatino"/>
                <a:ea typeface="Palatino"/>
                <a:cs typeface="Palatino"/>
                <a:sym typeface="Palatino"/>
              </a:rPr>
              <a:t>4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for 1%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error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on </a:t>
            </a:r>
            <a:r>
              <a:rPr lang="fr-FR" sz="2000" dirty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D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aseline="30000" dirty="0">
                <a:latin typeface="Palatino"/>
                <a:ea typeface="Palatino"/>
                <a:cs typeface="Palatino"/>
                <a:sym typeface="Palatino"/>
              </a:rPr>
              <a:t>(2)</a:t>
            </a:r>
            <a:r>
              <a:rPr lang="fr-FR" sz="2000" baseline="-25000" dirty="0">
                <a:latin typeface="Palatino"/>
                <a:ea typeface="Palatino"/>
                <a:cs typeface="Palatino"/>
                <a:sym typeface="Palatino"/>
              </a:rPr>
              <a:t>0 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at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="1" baseline="-25000" dirty="0" err="1">
                <a:latin typeface="Palatino"/>
                <a:ea typeface="Palatino"/>
                <a:cs typeface="Palatino"/>
                <a:sym typeface="Palatino"/>
              </a:rPr>
              <a:t>max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=16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(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baseline="-25000" dirty="0" err="1">
                <a:latin typeface="Palatino"/>
                <a:ea typeface="Palatino"/>
                <a:cs typeface="Palatino"/>
                <a:sym typeface="Palatino"/>
              </a:rPr>
              <a:t>dim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=4000) 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↔ Effective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="1" baseline="-25000" dirty="0" err="1">
                <a:latin typeface="Palatino"/>
                <a:ea typeface="Palatino"/>
                <a:cs typeface="Palatino"/>
                <a:sym typeface="Palatino"/>
              </a:rPr>
              <a:t>max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= 7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endParaRPr sz="2000" b="1" baseline="-25000" dirty="0">
              <a:latin typeface="Palatino"/>
              <a:ea typeface="Palatino"/>
              <a:cs typeface="Palatino"/>
              <a:sym typeface="Palatino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10575101" y="4280273"/>
            <a:ext cx="0" cy="1058438"/>
          </a:xfrm>
          <a:prstGeom prst="straightConnector1">
            <a:avLst/>
          </a:prstGeom>
          <a:noFill/>
          <a:ln w="76200" cap="flat">
            <a:solidFill>
              <a:srgbClr val="FF9900"/>
            </a:solidFill>
            <a:prstDash val="sysDash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Shape 71"/>
          <p:cNvSpPr/>
          <p:nvPr/>
        </p:nvSpPr>
        <p:spPr>
          <a:xfrm>
            <a:off x="823196" y="7415523"/>
            <a:ext cx="1105673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Gain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becomes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very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significant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for large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aseline="-25000" dirty="0" err="1">
                <a:latin typeface="Palatino"/>
                <a:ea typeface="Palatino"/>
                <a:cs typeface="Palatino"/>
                <a:sym typeface="Palatino"/>
              </a:rPr>
              <a:t>max</a:t>
            </a:r>
            <a:endParaRPr sz="2000" baseline="-25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63" name="Flèche courbée vers la droite 62"/>
          <p:cNvSpPr/>
          <p:nvPr/>
        </p:nvSpPr>
        <p:spPr>
          <a:xfrm rot="9417765" flipH="1" flipV="1">
            <a:off x="321165" y="8229839"/>
            <a:ext cx="394064" cy="926680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rgbClr val="FF9900"/>
          </a:solidFill>
          <a:ln w="127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Shape 71"/>
          <p:cNvSpPr/>
          <p:nvPr/>
        </p:nvSpPr>
        <p:spPr>
          <a:xfrm>
            <a:off x="911651" y="8627508"/>
            <a:ext cx="722518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To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be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extended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to 1) </a:t>
            </a:r>
            <a:r>
              <a:rPr lang="fr-FR" sz="2000" baseline="-25000" dirty="0" err="1">
                <a:latin typeface="Palatino"/>
                <a:ea typeface="Palatino"/>
                <a:cs typeface="Palatino"/>
                <a:sym typeface="Palatino"/>
              </a:rPr>
              <a:t>a,t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BMBPT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(3) for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greater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accuracy</a:t>
            </a:r>
            <a:endParaRPr lang="fr-FR" sz="2000" dirty="0">
              <a:latin typeface="Palatino"/>
              <a:ea typeface="Palatino"/>
              <a:cs typeface="Palatino"/>
              <a:sym typeface="Palatino"/>
            </a:endParaRPr>
          </a:p>
          <a:p>
            <a:pPr lvl="2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		      2) non-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perturbative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methods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such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as BCC 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2" name="global mass predictions of ~700 nuclei…"/>
          <p:cNvSpPr txBox="1"/>
          <p:nvPr/>
        </p:nvSpPr>
        <p:spPr>
          <a:xfrm>
            <a:off x="7911549" y="8631202"/>
            <a:ext cx="3959417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Zurek, Duguet, </a:t>
            </a:r>
            <a:r>
              <a:rPr lang="en-US" dirty="0" err="1">
                <a:solidFill>
                  <a:srgbClr val="0033CC"/>
                </a:solidFill>
              </a:rPr>
              <a:t>Ebran</a:t>
            </a:r>
            <a:r>
              <a:rPr lang="en-US" dirty="0">
                <a:solidFill>
                  <a:srgbClr val="0033CC"/>
                </a:solidFill>
              </a:rPr>
              <a:t>, Frosini, unp. (2024)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73" name="Flèche courbée vers la droite 72"/>
          <p:cNvSpPr/>
          <p:nvPr/>
        </p:nvSpPr>
        <p:spPr>
          <a:xfrm rot="9417765" flipH="1" flipV="1">
            <a:off x="298613" y="9005862"/>
            <a:ext cx="421688" cy="789474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rgbClr val="FF9900"/>
          </a:solidFill>
          <a:ln w="127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Shape 71"/>
          <p:cNvSpPr/>
          <p:nvPr/>
        </p:nvSpPr>
        <p:spPr>
          <a:xfrm>
            <a:off x="911650" y="9356337"/>
            <a:ext cx="806775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Much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greater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gain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expected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for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initially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much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costlier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approaches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6" name="Flèche courbée vers la droite 75"/>
          <p:cNvSpPr/>
          <p:nvPr/>
        </p:nvSpPr>
        <p:spPr>
          <a:xfrm rot="9417765" flipH="1" flipV="1">
            <a:off x="595203" y="2807173"/>
            <a:ext cx="377507" cy="504511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7" name="Shape 71"/>
          <p:cNvSpPr/>
          <p:nvPr/>
        </p:nvSpPr>
        <p:spPr>
          <a:xfrm>
            <a:off x="1817267" y="3305091"/>
            <a:ext cx="279311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Laplace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transform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8" name="Shape 71"/>
          <p:cNvSpPr/>
          <p:nvPr/>
        </p:nvSpPr>
        <p:spPr>
          <a:xfrm>
            <a:off x="9394933" y="3305091"/>
            <a:ext cx="196910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Matrix-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less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rSVD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9" name="Shape 76"/>
          <p:cNvSpPr/>
          <p:nvPr/>
        </p:nvSpPr>
        <p:spPr>
          <a:xfrm>
            <a:off x="5632175" y="6004617"/>
            <a:ext cx="75537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rSVD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8" name="Shape 76"/>
          <p:cNvSpPr/>
          <p:nvPr/>
        </p:nvSpPr>
        <p:spPr>
          <a:xfrm>
            <a:off x="10826106" y="4141449"/>
            <a:ext cx="202580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2800" b="1" dirty="0">
                <a:solidFill>
                  <a:srgbClr val="FF9900"/>
                </a:solidFill>
                <a:latin typeface="Palatino"/>
                <a:ea typeface="Palatino"/>
                <a:cs typeface="Palatino"/>
                <a:sym typeface="Wingdings"/>
              </a:rPr>
              <a:t>TF </a:t>
            </a:r>
            <a:r>
              <a:rPr lang="fr-FR" sz="1800" b="1" dirty="0">
                <a:solidFill>
                  <a:srgbClr val="FF9900"/>
                </a:solidFill>
                <a:latin typeface="Palatino"/>
                <a:ea typeface="Palatino"/>
                <a:cs typeface="Palatino"/>
                <a:sym typeface="Wingdings"/>
              </a:rPr>
              <a:t>for 1% </a:t>
            </a:r>
            <a:r>
              <a:rPr lang="fr-FR" sz="1800" b="1" dirty="0" err="1">
                <a:solidFill>
                  <a:srgbClr val="FF9900"/>
                </a:solidFill>
                <a:latin typeface="Palatino"/>
                <a:ea typeface="Palatino"/>
                <a:cs typeface="Palatino"/>
                <a:sym typeface="Wingdings"/>
              </a:rPr>
              <a:t>error</a:t>
            </a:r>
            <a:endParaRPr lang="pl-PL" sz="1800" b="1" dirty="0">
              <a:solidFill>
                <a:srgbClr val="FF99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39128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7" grpId="0" animBg="1"/>
      <p:bldP spid="42" grpId="0" animBg="1"/>
      <p:bldP spid="44" grpId="0" animBg="1"/>
      <p:bldP spid="48" grpId="0" animBg="1"/>
      <p:bldP spid="49" grpId="0" animBg="1"/>
      <p:bldP spid="9" grpId="0" animBg="1"/>
      <p:bldP spid="53" grpId="0" animBg="1"/>
      <p:bldP spid="59" grpId="0" animBg="1"/>
      <p:bldP spid="63" grpId="0" animBg="1"/>
      <p:bldP spid="69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04" y="3959220"/>
            <a:ext cx="3723259" cy="310271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59" y="3932673"/>
            <a:ext cx="3962402" cy="31699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0" y="3925533"/>
            <a:ext cx="3975653" cy="318052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556" y="2821057"/>
            <a:ext cx="6862018" cy="998651"/>
          </a:xfrm>
          <a:prstGeom prst="rect">
            <a:avLst/>
          </a:prstGeom>
        </p:spPr>
      </p:pic>
      <p:sp>
        <p:nvSpPr>
          <p:cNvPr id="60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99934" y="7353368"/>
            <a:ext cx="11611335" cy="1043058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>
                <a:solidFill>
                  <a:srgbClr val="0033CC"/>
                </a:solidFill>
              </a:rPr>
              <a:t>Dimensionality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reduction</a:t>
            </a:r>
            <a:r>
              <a:rPr lang="fr-FR" dirty="0">
                <a:solidFill>
                  <a:srgbClr val="0033CC"/>
                </a:solidFill>
              </a:rPr>
              <a:t> of PGCM </a:t>
            </a:r>
            <a:r>
              <a:rPr lang="fr-FR" dirty="0" err="1">
                <a:solidFill>
                  <a:srgbClr val="0033CC"/>
                </a:solidFill>
              </a:rPr>
              <a:t>calculations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6" name="global mass predictions of ~700 nuclei…"/>
          <p:cNvSpPr txBox="1"/>
          <p:nvPr/>
        </p:nvSpPr>
        <p:spPr>
          <a:xfrm>
            <a:off x="9021369" y="1475249"/>
            <a:ext cx="3855223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Bofos</a:t>
            </a:r>
            <a:r>
              <a:rPr lang="en-US" dirty="0">
                <a:solidFill>
                  <a:srgbClr val="0033CC"/>
                </a:solidFill>
              </a:rPr>
              <a:t>, Bally, Duguet, Frosini, unp. (2024)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7" name="Shape 71"/>
          <p:cNvSpPr/>
          <p:nvPr/>
        </p:nvSpPr>
        <p:spPr>
          <a:xfrm>
            <a:off x="253964" y="1548526"/>
            <a:ext cx="549748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PHF 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triaxial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aseline="30000" dirty="0">
                <a:latin typeface="Palatino"/>
                <a:ea typeface="Palatino"/>
                <a:cs typeface="Palatino"/>
                <a:sym typeface="Palatino"/>
              </a:rPr>
              <a:t>24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Mg in large bases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2" name="Shape 71"/>
          <p:cNvSpPr/>
          <p:nvPr/>
        </p:nvSpPr>
        <p:spPr>
          <a:xfrm>
            <a:off x="4455645" y="1550818"/>
            <a:ext cx="279311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►</a:t>
            </a:r>
            <a:r>
              <a:rPr lang="fr-FR" sz="2000" dirty="0" err="1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Undoable</a:t>
            </a:r>
            <a:r>
              <a:rPr lang="fr-FR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full </a:t>
            </a:r>
            <a:r>
              <a:rPr lang="fr-FR" sz="2000" dirty="0" err="1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fledged</a:t>
            </a:r>
            <a:endParaRPr sz="2000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4" name="Flèche courbée vers la droite 43"/>
          <p:cNvSpPr/>
          <p:nvPr/>
        </p:nvSpPr>
        <p:spPr>
          <a:xfrm rot="9417765" flipH="1" flipV="1">
            <a:off x="110166" y="2029319"/>
            <a:ext cx="377507" cy="504511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Shape 76"/>
          <p:cNvSpPr/>
          <p:nvPr/>
        </p:nvSpPr>
        <p:spPr>
          <a:xfrm>
            <a:off x="4121427" y="4025800"/>
            <a:ext cx="76862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2000" b="1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</a:t>
            </a:r>
            <a:r>
              <a:rPr lang="fr-FR" sz="20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PHF</a:t>
            </a:r>
            <a:endParaRPr lang="pl-PL" sz="2000" b="1" baseline="-25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4348112" y="5243533"/>
            <a:ext cx="357809" cy="768627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Shape 71"/>
          <p:cNvSpPr/>
          <p:nvPr/>
        </p:nvSpPr>
        <p:spPr>
          <a:xfrm>
            <a:off x="823197" y="7941149"/>
            <a:ext cx="659802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Exact </a:t>
            </a:r>
            <a:r>
              <a:rPr lang="fr-FR" sz="2000" b="1" baseline="-25000" dirty="0" err="1">
                <a:latin typeface="Palatino"/>
                <a:ea typeface="Palatino"/>
                <a:cs typeface="Palatino"/>
                <a:sym typeface="Palatino"/>
              </a:rPr>
              <a:t>t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PHF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at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="1" baseline="-25000" dirty="0" err="1">
                <a:latin typeface="Palatino"/>
                <a:ea typeface="Palatino"/>
                <a:cs typeface="Palatino"/>
                <a:sym typeface="Palatino"/>
              </a:rPr>
              <a:t>max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=14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undoable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becomes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now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doable</a:t>
            </a:r>
            <a:endParaRPr sz="2000" b="1" baseline="-25000" dirty="0">
              <a:ea typeface="Palatino"/>
              <a:cs typeface="Palatino"/>
              <a:sym typeface="Palatino"/>
            </a:endParaRPr>
          </a:p>
        </p:txBody>
      </p:sp>
      <p:sp>
        <p:nvSpPr>
          <p:cNvPr id="59" name="Shape 71"/>
          <p:cNvSpPr/>
          <p:nvPr/>
        </p:nvSpPr>
        <p:spPr>
          <a:xfrm>
            <a:off x="823196" y="7415523"/>
            <a:ext cx="1148807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ea typeface="Palatino"/>
                <a:cs typeface="Palatino"/>
                <a:sym typeface="Palatino"/>
              </a:rPr>
              <a:t>Range of SVD </a:t>
            </a:r>
            <a:r>
              <a:rPr lang="fr-FR" sz="2000" dirty="0" err="1">
                <a:ea typeface="Palatino"/>
                <a:cs typeface="Palatino"/>
                <a:sym typeface="Palatino"/>
              </a:rPr>
              <a:t>r</a:t>
            </a:r>
            <a:r>
              <a:rPr lang="fr-FR" sz="2000" baseline="-25000" dirty="0" err="1">
                <a:ea typeface="Palatino"/>
                <a:cs typeface="Palatino"/>
                <a:sym typeface="Palatino"/>
              </a:rPr>
              <a:t>m</a:t>
            </a:r>
            <a:r>
              <a:rPr lang="fr-FR" sz="2000" dirty="0">
                <a:ea typeface="Palatino"/>
                <a:cs typeface="Palatino"/>
                <a:sym typeface="Palatino"/>
              </a:rPr>
              <a:t> converges for large </a:t>
            </a:r>
            <a:r>
              <a:rPr lang="fr-FR" sz="2000" dirty="0" err="1">
                <a:ea typeface="Palatino"/>
                <a:cs typeface="Palatino"/>
                <a:sym typeface="Palatino"/>
              </a:rPr>
              <a:t>n</a:t>
            </a:r>
            <a:r>
              <a:rPr lang="fr-FR" sz="2000" baseline="-25000" dirty="0" err="1">
                <a:ea typeface="Palatino"/>
                <a:cs typeface="Palatino"/>
                <a:sym typeface="Palatino"/>
              </a:rPr>
              <a:t>dim</a:t>
            </a:r>
            <a:r>
              <a:rPr lang="fr-FR" sz="2000" dirty="0">
                <a:ea typeface="Palatino"/>
                <a:cs typeface="Palatino"/>
                <a:sym typeface="Palatino"/>
              </a:rPr>
              <a:t> at 2-3% of </a:t>
            </a:r>
            <a:r>
              <a:rPr lang="fr-FR" sz="2000" dirty="0" err="1">
                <a:ea typeface="Palatino"/>
                <a:cs typeface="Palatino"/>
                <a:sym typeface="Palatino"/>
              </a:rPr>
              <a:t>n</a:t>
            </a:r>
            <a:r>
              <a:rPr lang="fr-FR" sz="2000" baseline="-25000" dirty="0" err="1">
                <a:ea typeface="Palatino"/>
                <a:cs typeface="Palatino"/>
                <a:sym typeface="Palatino"/>
              </a:rPr>
              <a:t>proj</a:t>
            </a:r>
            <a:r>
              <a:rPr lang="fr-FR" sz="2000" dirty="0">
                <a:ea typeface="Palatino"/>
                <a:cs typeface="Palatino"/>
                <a:sym typeface="Palatino"/>
              </a:rPr>
              <a:t> </a:t>
            </a:r>
            <a:r>
              <a:rPr lang="fr-FR" sz="2000" dirty="0"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2000" b="1" dirty="0">
                <a:ea typeface="Palatino"/>
                <a:cs typeface="Times New Roman" panose="02020603050405020304" pitchFamily="18" charset="0"/>
                <a:sym typeface="Palatino"/>
              </a:rPr>
              <a:t>Excellent agreement </a:t>
            </a:r>
            <a:r>
              <a:rPr lang="fr-FR" sz="2000" b="1" dirty="0" err="1">
                <a:ea typeface="Palatino"/>
                <a:cs typeface="Times New Roman" panose="02020603050405020304" pitchFamily="18" charset="0"/>
                <a:sym typeface="Palatino"/>
              </a:rPr>
              <a:t>with</a:t>
            </a:r>
            <a:r>
              <a:rPr lang="fr-FR" sz="2000" b="1" dirty="0">
                <a:ea typeface="Palatino"/>
                <a:cs typeface="Times New Roman" panose="02020603050405020304" pitchFamily="18" charset="0"/>
                <a:sym typeface="Palatino"/>
              </a:rPr>
              <a:t> exact </a:t>
            </a:r>
            <a:r>
              <a:rPr lang="fr-FR" sz="2000" b="1" baseline="-25000" dirty="0" err="1">
                <a:ea typeface="Palatino"/>
                <a:cs typeface="Times New Roman" panose="02020603050405020304" pitchFamily="18" charset="0"/>
                <a:sym typeface="Palatino"/>
              </a:rPr>
              <a:t>t</a:t>
            </a:r>
            <a:r>
              <a:rPr lang="fr-FR" sz="2000" b="1" dirty="0" err="1">
                <a:ea typeface="Palatino"/>
                <a:cs typeface="Times New Roman" panose="02020603050405020304" pitchFamily="18" charset="0"/>
                <a:sym typeface="Palatino"/>
              </a:rPr>
              <a:t>PHF</a:t>
            </a:r>
            <a:r>
              <a:rPr lang="fr-FR" sz="2000" b="1" dirty="0"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endParaRPr sz="2000" b="1" baseline="-25000" dirty="0">
              <a:ea typeface="Palatino"/>
              <a:cs typeface="Palatino"/>
              <a:sym typeface="Palatino"/>
            </a:endParaRPr>
          </a:p>
        </p:txBody>
      </p:sp>
      <p:sp>
        <p:nvSpPr>
          <p:cNvPr id="63" name="Flèche courbée vers la droite 62"/>
          <p:cNvSpPr/>
          <p:nvPr/>
        </p:nvSpPr>
        <p:spPr>
          <a:xfrm rot="9417765" flipH="1" flipV="1">
            <a:off x="321165" y="8229839"/>
            <a:ext cx="394064" cy="926680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rgbClr val="FF9900"/>
          </a:solidFill>
          <a:ln w="127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Shape 71"/>
          <p:cNvSpPr/>
          <p:nvPr/>
        </p:nvSpPr>
        <p:spPr>
          <a:xfrm>
            <a:off x="911651" y="8802764"/>
            <a:ext cx="697339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Extension to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actual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PGCM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(</a:t>
            </a:r>
            <a:r>
              <a:rPr lang="fr-FR" sz="2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n</a:t>
            </a:r>
            <a:r>
              <a:rPr lang="fr-FR" sz="2000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gcm</a:t>
            </a:r>
            <a:r>
              <a:rPr lang="fr-FR" sz="2000" baseline="-250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&gt;&gt;1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)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under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>
                <a:latin typeface="Palatino"/>
                <a:ea typeface="Palatino"/>
                <a:cs typeface="Palatino"/>
                <a:sym typeface="Palatino"/>
              </a:rPr>
              <a:t>way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3" name="Flèche courbée vers la droite 72"/>
          <p:cNvSpPr/>
          <p:nvPr/>
        </p:nvSpPr>
        <p:spPr>
          <a:xfrm rot="9417765" flipH="1" flipV="1">
            <a:off x="298613" y="9005862"/>
            <a:ext cx="421688" cy="789474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rgbClr val="FF9900"/>
          </a:solidFill>
          <a:ln w="127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4" name="Shape 71"/>
          <p:cNvSpPr/>
          <p:nvPr/>
        </p:nvSpPr>
        <p:spPr>
          <a:xfrm>
            <a:off x="911650" y="9374852"/>
            <a:ext cx="120931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Large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scale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PGCM(-PT) applications +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algorithm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search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for optimal set of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generator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>
                <a:latin typeface="Palatino"/>
                <a:ea typeface="Palatino"/>
                <a:cs typeface="Palatino"/>
                <a:sym typeface="Palatino"/>
              </a:rPr>
              <a:t>coordinates</a:t>
            </a: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  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6" name="Flèche courbée vers la droite 75"/>
          <p:cNvSpPr/>
          <p:nvPr/>
        </p:nvSpPr>
        <p:spPr>
          <a:xfrm rot="9417765" flipH="1" flipV="1">
            <a:off x="627691" y="2703268"/>
            <a:ext cx="464716" cy="688320"/>
          </a:xfrm>
          <a:prstGeom prst="curvedRightArrow">
            <a:avLst>
              <a:gd name="adj1" fmla="val 25000"/>
              <a:gd name="adj2" fmla="val 50000"/>
              <a:gd name="adj3" fmla="val 4929"/>
            </a:avLst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Shape 76"/>
          <p:cNvSpPr/>
          <p:nvPr/>
        </p:nvSpPr>
        <p:spPr>
          <a:xfrm>
            <a:off x="4134679" y="6042236"/>
            <a:ext cx="75537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20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rSVD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22174" y="1881399"/>
            <a:ext cx="12008257" cy="986112"/>
            <a:chOff x="722174" y="1974163"/>
            <a:chExt cx="12008257" cy="986112"/>
          </a:xfrm>
        </p:grpSpPr>
        <p:sp>
          <p:nvSpPr>
            <p:cNvPr id="56" name="Shape 71"/>
            <p:cNvSpPr/>
            <p:nvPr/>
          </p:nvSpPr>
          <p:spPr>
            <a:xfrm>
              <a:off x="722174" y="2244286"/>
              <a:ext cx="12008257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Compress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                                                       via </a:t>
              </a:r>
              <a:r>
                <a:rPr lang="fr-FR" sz="2000" dirty="0" err="1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randomize</a:t>
              </a:r>
              <a:r>
                <a:rPr lang="fr-FR" sz="2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 SVD </a:t>
              </a:r>
              <a:endParaRPr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4759" y="1974163"/>
              <a:ext cx="3654164" cy="986112"/>
            </a:xfrm>
            <a:prstGeom prst="rect">
              <a:avLst/>
            </a:prstGeom>
          </p:spPr>
        </p:pic>
      </p:grpSp>
      <p:grpSp>
        <p:nvGrpSpPr>
          <p:cNvPr id="18" name="Groupe 17"/>
          <p:cNvGrpSpPr/>
          <p:nvPr/>
        </p:nvGrpSpPr>
        <p:grpSpPr>
          <a:xfrm>
            <a:off x="-159024" y="3746359"/>
            <a:ext cx="4273026" cy="3418421"/>
            <a:chOff x="-159024" y="3746359"/>
            <a:chExt cx="4273026" cy="3418421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024" y="3746359"/>
              <a:ext cx="4273026" cy="3418421"/>
            </a:xfrm>
            <a:prstGeom prst="rect">
              <a:avLst/>
            </a:prstGeom>
          </p:spPr>
        </p:pic>
        <p:sp>
          <p:nvSpPr>
            <p:cNvPr id="41" name="Shape 76"/>
            <p:cNvSpPr/>
            <p:nvPr/>
          </p:nvSpPr>
          <p:spPr>
            <a:xfrm>
              <a:off x="1394393" y="4761106"/>
              <a:ext cx="768625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lvl="0" algn="l">
                <a:defRPr sz="1800"/>
              </a:pPr>
              <a:r>
                <a:rPr lang="fr-FR" sz="2000" b="1" baseline="30000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24</a:t>
              </a:r>
              <a:r>
                <a:rPr lang="fr-FR" sz="2000" b="1" dirty="0">
                  <a:solidFill>
                    <a:srgbClr val="FF0000"/>
                  </a:solidFill>
                  <a:latin typeface="Palatino"/>
                  <a:ea typeface="Palatino"/>
                  <a:cs typeface="Palatino"/>
                  <a:sym typeface="Palatino"/>
                </a:rPr>
                <a:t>Mg</a:t>
              </a:r>
              <a:endParaRPr lang="pl-PL" sz="2000" b="1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sp>
        <p:nvSpPr>
          <p:cNvPr id="43" name="Shape 76"/>
          <p:cNvSpPr/>
          <p:nvPr/>
        </p:nvSpPr>
        <p:spPr>
          <a:xfrm>
            <a:off x="3976465" y="4448725"/>
            <a:ext cx="170290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n</a:t>
            </a:r>
            <a:r>
              <a:rPr lang="fr-FR" sz="1800" b="1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proj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=1.510</a:t>
            </a:r>
            <a:r>
              <a:rPr lang="fr-FR" sz="1800" b="1" baseline="300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4</a:t>
            </a:r>
            <a:endParaRPr lang="pl-PL" sz="1800" b="1" baseline="30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5" name="Shape 76"/>
          <p:cNvSpPr/>
          <p:nvPr/>
        </p:nvSpPr>
        <p:spPr>
          <a:xfrm>
            <a:off x="3976464" y="4737011"/>
            <a:ext cx="170290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n</a:t>
            </a:r>
            <a:r>
              <a:rPr lang="fr-FR" sz="1800" b="1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gcm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=1</a:t>
            </a:r>
            <a:endParaRPr lang="pl-PL" sz="1800" b="1" baseline="30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9095" y="4012548"/>
            <a:ext cx="1656522" cy="3138980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335617" y="4015675"/>
            <a:ext cx="999727" cy="3138980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751444" y="2807805"/>
            <a:ext cx="424069" cy="24019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6950765" y="3226093"/>
            <a:ext cx="271491" cy="240195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4" name="Shape 76"/>
          <p:cNvSpPr/>
          <p:nvPr/>
        </p:nvSpPr>
        <p:spPr>
          <a:xfrm>
            <a:off x="4115401" y="6418498"/>
            <a:ext cx="170290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r</a:t>
            </a:r>
            <a:r>
              <a:rPr lang="fr-FR" sz="1800" b="1" baseline="-250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m</a:t>
            </a: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=400</a:t>
            </a:r>
            <a:endParaRPr lang="pl-PL" sz="1800" b="1" baseline="30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8606134" y="2937247"/>
                <a:ext cx="2720058" cy="50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m:rPr>
                        <m:sty m:val="p"/>
                      </m:rPr>
                      <a:rPr lang="fr-FR" sz="2400" b="0" i="0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proj</m:t>
                        </m:r>
                      </m:sub>
                    </m:sSub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gcm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134" y="2937247"/>
                <a:ext cx="2720058" cy="503984"/>
              </a:xfrm>
              <a:prstGeom prst="rect">
                <a:avLst/>
              </a:prstGeom>
              <a:blipFill>
                <a:blip r:embed="rId9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à coins arrondis 57"/>
          <p:cNvSpPr/>
          <p:nvPr/>
        </p:nvSpPr>
        <p:spPr>
          <a:xfrm>
            <a:off x="2027272" y="3206065"/>
            <a:ext cx="548865" cy="260223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2" name="Google Shape;845;p30"/>
          <p:cNvSpPr txBox="1"/>
          <p:nvPr/>
        </p:nvSpPr>
        <p:spPr>
          <a:xfrm>
            <a:off x="-7423" y="3761195"/>
            <a:ext cx="4346713" cy="49240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Hüther</a:t>
            </a:r>
            <a:r>
              <a:rPr lang="en-US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PLB (2020)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64" name="Shape 71"/>
          <p:cNvSpPr/>
          <p:nvPr/>
        </p:nvSpPr>
        <p:spPr>
          <a:xfrm>
            <a:off x="7421217" y="7921664"/>
            <a:ext cx="545537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dirty="0">
                <a:ea typeface="Palatino"/>
                <a:cs typeface="Times New Roman" panose="02020603050405020304" pitchFamily="18" charset="0"/>
                <a:sym typeface="Palatino"/>
              </a:rPr>
              <a:t>►</a:t>
            </a:r>
            <a:r>
              <a:rPr lang="fr-FR" sz="2000" dirty="0" err="1">
                <a:ea typeface="Palatino"/>
                <a:cs typeface="Times New Roman" panose="02020603050405020304" pitchFamily="18" charset="0"/>
                <a:sym typeface="Palatino"/>
              </a:rPr>
              <a:t>scaling</a:t>
            </a:r>
            <a:r>
              <a:rPr lang="fr-FR" sz="2000" dirty="0"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2000" b="1" dirty="0">
                <a:ea typeface="Palatino"/>
                <a:cs typeface="Palatino"/>
                <a:sym typeface="Palatino"/>
              </a:rPr>
              <a:t>n</a:t>
            </a:r>
            <a:r>
              <a:rPr lang="fr-FR" sz="2000" b="1" baseline="-25000" dirty="0">
                <a:ea typeface="Palatino"/>
                <a:cs typeface="Palatino"/>
                <a:sym typeface="Palatino"/>
              </a:rPr>
              <a:t>proj</a:t>
            </a:r>
            <a:r>
              <a:rPr lang="fr-FR" sz="2000" b="1" dirty="0">
                <a:ea typeface="Palatino"/>
                <a:cs typeface="Palatino"/>
                <a:sym typeface="Palatino"/>
              </a:rPr>
              <a:t>n</a:t>
            </a:r>
            <a:r>
              <a:rPr lang="fr-FR" sz="2000" b="1" baseline="-25000" dirty="0">
                <a:ea typeface="Palatino"/>
                <a:cs typeface="Palatino"/>
                <a:sym typeface="Palatino"/>
              </a:rPr>
              <a:t>gcm</a:t>
            </a:r>
            <a:r>
              <a:rPr lang="fr-FR" sz="2000" b="1" baseline="30000" dirty="0">
                <a:ea typeface="Palatino"/>
                <a:cs typeface="Palatino"/>
                <a:sym typeface="Palatino"/>
              </a:rPr>
              <a:t>2</a:t>
            </a:r>
            <a:r>
              <a:rPr lang="fr-FR" sz="2000" dirty="0">
                <a:ea typeface="Palatino"/>
                <a:cs typeface="Palatino"/>
                <a:sym typeface="Palatino"/>
              </a:rPr>
              <a:t>n</a:t>
            </a:r>
            <a:r>
              <a:rPr lang="fr-FR" sz="2000" baseline="-25000" dirty="0">
                <a:ea typeface="Palatino"/>
                <a:cs typeface="Palatino"/>
                <a:sym typeface="Palatino"/>
              </a:rPr>
              <a:t>dim</a:t>
            </a:r>
            <a:r>
              <a:rPr lang="fr-FR" sz="2000" baseline="30000" dirty="0">
                <a:ea typeface="Palatino"/>
                <a:cs typeface="Palatino"/>
                <a:sym typeface="Palatino"/>
              </a:rPr>
              <a:t>4 </a:t>
            </a:r>
            <a:r>
              <a:rPr lang="fr-FR" sz="2000" b="1" dirty="0"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2000" b="1" dirty="0">
                <a:ea typeface="Palatino"/>
                <a:cs typeface="Times New Roman" panose="02020603050405020304" pitchFamily="18" charset="0"/>
                <a:sym typeface="Palatino"/>
              </a:rPr>
              <a:t>r</a:t>
            </a:r>
            <a:r>
              <a:rPr lang="fr-FR" sz="2000" b="1" baseline="-25000" dirty="0">
                <a:ea typeface="Palatino"/>
                <a:cs typeface="Times New Roman" panose="02020603050405020304" pitchFamily="18" charset="0"/>
                <a:sym typeface="Palatino"/>
              </a:rPr>
              <a:t>m</a:t>
            </a:r>
            <a:r>
              <a:rPr lang="fr-FR" sz="2000" dirty="0"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2000" baseline="-25000" dirty="0"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2000" baseline="30000" dirty="0">
                <a:ea typeface="Palatino"/>
                <a:cs typeface="Times New Roman" panose="02020603050405020304" pitchFamily="18" charset="0"/>
                <a:sym typeface="Palatino"/>
              </a:rPr>
              <a:t>4</a:t>
            </a:r>
            <a:r>
              <a:rPr lang="fr-FR" sz="2000" b="1" dirty="0">
                <a:ea typeface="Palatino"/>
                <a:cs typeface="Palatino"/>
                <a:sym typeface="Palatino"/>
              </a:rPr>
              <a:t> </a:t>
            </a:r>
            <a:endParaRPr sz="2000" b="1" baseline="30000" dirty="0">
              <a:ea typeface="Palatino"/>
              <a:cs typeface="Palatino"/>
              <a:sym typeface="Palatino"/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12311269" y="4588200"/>
            <a:ext cx="0" cy="792183"/>
          </a:xfrm>
          <a:prstGeom prst="straightConnector1">
            <a:avLst/>
          </a:prstGeom>
          <a:noFill/>
          <a:ln w="76200" cap="flat">
            <a:solidFill>
              <a:srgbClr val="FF9900"/>
            </a:solidFill>
            <a:prstDash val="sysDash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66606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2" grpId="0" animBg="1"/>
      <p:bldP spid="44" grpId="0" animBg="1"/>
      <p:bldP spid="49" grpId="0" animBg="1"/>
      <p:bldP spid="9" grpId="0" animBg="1"/>
      <p:bldP spid="53" grpId="0" animBg="1"/>
      <p:bldP spid="59" grpId="0" animBg="1"/>
      <p:bldP spid="63" grpId="0" animBg="1"/>
      <p:bldP spid="69" grpId="0" animBg="1"/>
      <p:bldP spid="73" grpId="0" animBg="1"/>
      <p:bldP spid="74" grpId="0" animBg="1"/>
      <p:bldP spid="76" grpId="0" animBg="1"/>
      <p:bldP spid="79" grpId="0" animBg="1"/>
      <p:bldP spid="43" grpId="0" animBg="1"/>
      <p:bldP spid="45" grpId="0" animBg="1"/>
      <p:bldP spid="14" grpId="0" animBg="1"/>
      <p:bldP spid="14" grpId="1" animBg="1"/>
      <p:bldP spid="50" grpId="0" animBg="1"/>
      <p:bldP spid="19" grpId="0" animBg="1"/>
      <p:bldP spid="52" grpId="0" animBg="1"/>
      <p:bldP spid="54" grpId="0" animBg="1"/>
      <p:bldP spid="55" grpId="0"/>
      <p:bldP spid="58" grpId="0" animBg="1"/>
      <p:bldP spid="62" grpId="0"/>
      <p:bldP spid="6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>
            <a:extLst>
              <a:ext uri="{FF2B5EF4-FFF2-40B4-BE49-F238E27FC236}">
                <a16:creationId xmlns:a16="http://schemas.microsoft.com/office/drawing/2014/main" id="{10B447E4-A263-4C8F-BFA4-BEC15AC65D96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27344865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3"/>
            <a:ext cx="4621350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76" name="Rectangle à coins arrondis 75"/>
          <p:cNvSpPr/>
          <p:nvPr/>
        </p:nvSpPr>
        <p:spPr>
          <a:xfrm>
            <a:off x="245242" y="1476790"/>
            <a:ext cx="3038559" cy="405012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7" name="Rectangle à coins arrondis 76"/>
          <p:cNvSpPr/>
          <p:nvPr/>
        </p:nvSpPr>
        <p:spPr>
          <a:xfrm>
            <a:off x="257336" y="4040461"/>
            <a:ext cx="2494081" cy="46760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728870" y="2402513"/>
            <a:ext cx="337203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8576723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2A1DB88-7CAC-4EFA-A080-BBC25BDB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Rectangle à coins arrondis 3"/>
          <p:cNvSpPr/>
          <p:nvPr/>
        </p:nvSpPr>
        <p:spPr>
          <a:xfrm>
            <a:off x="729333" y="7193947"/>
            <a:ext cx="277831" cy="269601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8783" y="6366782"/>
            <a:ext cx="662041" cy="7181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baseline="30000" dirty="0">
                <a:solidFill>
                  <a:srgbClr val="FF0000"/>
                </a:solidFill>
              </a:rPr>
              <a:t>24</a:t>
            </a:r>
            <a:r>
              <a:rPr lang="fr-FR" sz="2000" b="1" dirty="0">
                <a:solidFill>
                  <a:srgbClr val="FF0000"/>
                </a:solidFill>
              </a:rPr>
              <a:t>Mg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20</a:t>
            </a:r>
            <a:r>
              <a:rPr kumimoji="0" lang="fr-FR" sz="20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Neue Light"/>
              </a:rPr>
              <a:t>Ne</a:t>
            </a:r>
            <a:endParaRPr kumimoji="0" lang="fr-FR" sz="18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621694" y="4000520"/>
            <a:ext cx="35774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PGCM-PT calculations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56" name="global mass predictions of ~700 nuclei…"/>
          <p:cNvSpPr txBox="1"/>
          <p:nvPr/>
        </p:nvSpPr>
        <p:spPr>
          <a:xfrm>
            <a:off x="9679473" y="4396356"/>
            <a:ext cx="249747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Frosini </a:t>
            </a:r>
            <a:r>
              <a:rPr lang="fr-FR" i="1" dirty="0">
                <a:solidFill>
                  <a:srgbClr val="0033CC"/>
                </a:solidFill>
              </a:rPr>
              <a:t>et al</a:t>
            </a:r>
            <a:r>
              <a:rPr lang="fr-FR" dirty="0">
                <a:solidFill>
                  <a:srgbClr val="0033CC"/>
                </a:solidFill>
              </a:rPr>
              <a:t>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EPJA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22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6" name="2023"/>
          <p:cNvSpPr txBox="1"/>
          <p:nvPr/>
        </p:nvSpPr>
        <p:spPr>
          <a:xfrm>
            <a:off x="1163080" y="3842264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  <p:sp>
        <p:nvSpPr>
          <p:cNvPr id="2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Collective excitations in </a:t>
            </a:r>
            <a:r>
              <a:rPr lang="fr-FR" sz="3600" dirty="0" err="1">
                <a:solidFill>
                  <a:srgbClr val="0033CC"/>
                </a:solidFill>
              </a:rPr>
              <a:t>doubly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1" name="Long-term goal:…">
            <a:extLst>
              <a:ext uri="{FF2B5EF4-FFF2-40B4-BE49-F238E27FC236}">
                <a16:creationId xmlns:a16="http://schemas.microsoft.com/office/drawing/2014/main" id="{94EE2F1D-92BD-4CEC-8D22-20DAA0A1F28D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3769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Static</a:t>
            </a:r>
            <a:r>
              <a:rPr lang="fr-FR" sz="3600" dirty="0">
                <a:solidFill>
                  <a:srgbClr val="0033CC"/>
                </a:solidFill>
              </a:rPr>
              <a:t> versus </a:t>
            </a:r>
            <a:r>
              <a:rPr lang="fr-FR" sz="3600" dirty="0" err="1">
                <a:solidFill>
                  <a:srgbClr val="0033CC"/>
                </a:solidFill>
              </a:rPr>
              <a:t>dynamical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correlations</a:t>
            </a:r>
            <a:r>
              <a:rPr lang="fr-FR" sz="3600" dirty="0">
                <a:solidFill>
                  <a:srgbClr val="0033CC"/>
                </a:solidFill>
              </a:rPr>
              <a:t> in collective excitations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Google Shape;1061;p39"/>
          <p:cNvSpPr txBox="1"/>
          <p:nvPr/>
        </p:nvSpPr>
        <p:spPr>
          <a:xfrm>
            <a:off x="9412732" y="1384024"/>
            <a:ext cx="441913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cs typeface="Arial" panose="020B0604020202020204" pitchFamily="34" charset="0"/>
              </a:rPr>
              <a:t>Ground-state </a:t>
            </a:r>
            <a:r>
              <a:rPr lang="fr-FR" sz="2000" b="1" dirty="0" err="1">
                <a:cs typeface="Arial" panose="020B0604020202020204" pitchFamily="34" charset="0"/>
              </a:rPr>
              <a:t>rotational</a:t>
            </a:r>
            <a:r>
              <a:rPr lang="fr-FR" sz="2000" b="1" dirty="0">
                <a:cs typeface="Arial" panose="020B0604020202020204" pitchFamily="34" charset="0"/>
              </a:rPr>
              <a:t> band</a:t>
            </a:r>
            <a:endParaRPr sz="2000" b="1" dirty="0">
              <a:cs typeface="Arial" panose="020B0604020202020204" pitchFamily="34" charset="0"/>
            </a:endParaRPr>
          </a:p>
        </p:txBody>
      </p:sp>
      <p:sp>
        <p:nvSpPr>
          <p:cNvPr id="57" name="Google Shape;1061;p39"/>
          <p:cNvSpPr txBox="1"/>
          <p:nvPr/>
        </p:nvSpPr>
        <p:spPr>
          <a:xfrm>
            <a:off x="6720471" y="1383732"/>
            <a:ext cx="162627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err="1">
                <a:cs typeface="Arial" panose="020B0604020202020204" pitchFamily="34" charset="0"/>
              </a:rPr>
              <a:t>Yrast</a:t>
            </a:r>
            <a:r>
              <a:rPr lang="fr-FR" sz="2000" b="1" dirty="0">
                <a:cs typeface="Arial" panose="020B0604020202020204" pitchFamily="34" charset="0"/>
              </a:rPr>
              <a:t> states</a:t>
            </a:r>
            <a:endParaRPr sz="2000" b="1" dirty="0"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323350" y="1953925"/>
            <a:ext cx="3776194" cy="3990118"/>
            <a:chOff x="37742" y="1938279"/>
            <a:chExt cx="3776194" cy="3990118"/>
          </a:xfrm>
        </p:grpSpPr>
        <p:pic>
          <p:nvPicPr>
            <p:cNvPr id="47" name="Google Shape;1454;p58"/>
            <p:cNvPicPr preferRelativeResize="0"/>
            <p:nvPr/>
          </p:nvPicPr>
          <p:blipFill rotWithShape="1">
            <a:blip r:embed="rId3">
              <a:alphaModFix/>
            </a:blip>
            <a:srcRect t="2856"/>
            <a:stretch/>
          </p:blipFill>
          <p:spPr>
            <a:xfrm>
              <a:off x="37742" y="1938279"/>
              <a:ext cx="3776194" cy="3990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Shape 1924"/>
            <p:cNvSpPr/>
            <p:nvPr/>
          </p:nvSpPr>
          <p:spPr>
            <a:xfrm rot="10800000" flipV="1">
              <a:off x="2275815" y="2052887"/>
              <a:ext cx="1169825" cy="261610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1700" b="1" dirty="0">
                  <a:latin typeface="Palatino"/>
                  <a:ea typeface="Palatino"/>
                  <a:cs typeface="Palatino"/>
                  <a:sym typeface="Palatino"/>
                </a:rPr>
                <a:t>2N </a:t>
              </a:r>
              <a:r>
                <a:rPr lang="fr-FR" sz="1700" b="1" dirty="0" err="1">
                  <a:latin typeface="Symbol" panose="05050102010706020507" pitchFamily="18" charset="2"/>
                  <a:ea typeface="Palatino"/>
                  <a:cs typeface="Palatino"/>
                  <a:sym typeface="Palatino"/>
                </a:rPr>
                <a:t>c</a:t>
              </a:r>
              <a:r>
                <a:rPr lang="fr-FR" sz="1700" b="1" dirty="0" err="1">
                  <a:latin typeface="Palatino"/>
                  <a:ea typeface="Palatino"/>
                  <a:cs typeface="Palatino"/>
                  <a:sym typeface="Palatino"/>
                </a:rPr>
                <a:t>EFT</a:t>
              </a:r>
              <a:endParaRPr sz="17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58" name="Shape 1924"/>
            <p:cNvSpPr/>
            <p:nvPr/>
          </p:nvSpPr>
          <p:spPr>
            <a:xfrm rot="10800000" flipV="1">
              <a:off x="2334259" y="2879843"/>
              <a:ext cx="822045" cy="43088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2800" b="1" baseline="30000" dirty="0">
                  <a:latin typeface="Palatino"/>
                  <a:ea typeface="Palatino"/>
                  <a:cs typeface="Palatino"/>
                  <a:sym typeface="Palatino"/>
                </a:rPr>
                <a:t>20</a:t>
              </a:r>
              <a:r>
                <a:rPr lang="fr-FR" sz="2800" b="1" dirty="0">
                  <a:latin typeface="Palatino"/>
                  <a:ea typeface="Palatino"/>
                  <a:cs typeface="Palatino"/>
                  <a:sym typeface="Palatino"/>
                </a:rPr>
                <a:t>Ne</a:t>
              </a:r>
              <a:endParaRPr sz="28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94340" y="5555035"/>
              <a:ext cx="2767711" cy="256364"/>
            </a:xfrm>
            <a:prstGeom prst="rect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9453537" y="1761660"/>
            <a:ext cx="3496745" cy="4190118"/>
            <a:chOff x="5459579" y="1783780"/>
            <a:chExt cx="3496745" cy="4190118"/>
          </a:xfrm>
        </p:grpSpPr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579" y="1783780"/>
              <a:ext cx="3496745" cy="4190118"/>
            </a:xfrm>
            <a:prstGeom prst="rect">
              <a:avLst/>
            </a:prstGeom>
          </p:spPr>
        </p:pic>
        <p:sp>
          <p:nvSpPr>
            <p:cNvPr id="69" name="Shape 1924"/>
            <p:cNvSpPr/>
            <p:nvPr/>
          </p:nvSpPr>
          <p:spPr>
            <a:xfrm rot="10800000" flipV="1">
              <a:off x="7897200" y="2026871"/>
              <a:ext cx="822045" cy="43088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2800" b="1" baseline="30000" dirty="0">
                  <a:latin typeface="Palatino"/>
                  <a:ea typeface="Palatino"/>
                  <a:cs typeface="Palatino"/>
                  <a:sym typeface="Palatino"/>
                </a:rPr>
                <a:t>20</a:t>
              </a:r>
              <a:r>
                <a:rPr lang="fr-FR" sz="2800" b="1" dirty="0">
                  <a:latin typeface="Palatino"/>
                  <a:ea typeface="Palatino"/>
                  <a:cs typeface="Palatino"/>
                  <a:sym typeface="Palatino"/>
                </a:rPr>
                <a:t>Ne</a:t>
              </a:r>
              <a:endParaRPr sz="28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110586" y="5620783"/>
              <a:ext cx="2608660" cy="203868"/>
            </a:xfrm>
            <a:prstGeom prst="rect">
              <a:avLst/>
            </a:prstGeom>
            <a:noFill/>
            <a:ln w="381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71" name="Imag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29" y="2088682"/>
            <a:ext cx="2225407" cy="556352"/>
          </a:xfrm>
          <a:prstGeom prst="rect">
            <a:avLst/>
          </a:prstGeom>
        </p:spPr>
      </p:pic>
      <p:sp>
        <p:nvSpPr>
          <p:cNvPr id="72" name="Rectangle à coins arrondis 71"/>
          <p:cNvSpPr/>
          <p:nvPr/>
        </p:nvSpPr>
        <p:spPr>
          <a:xfrm>
            <a:off x="1705260" y="2075430"/>
            <a:ext cx="804871" cy="55635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3" name="Shape 1924"/>
          <p:cNvSpPr/>
          <p:nvPr/>
        </p:nvSpPr>
        <p:spPr>
          <a:xfrm rot="10800000" flipV="1">
            <a:off x="1772117" y="1796148"/>
            <a:ext cx="7451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PGCM</a:t>
            </a:r>
            <a:endParaRPr sz="17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4" name="Shape 1924"/>
          <p:cNvSpPr/>
          <p:nvPr/>
        </p:nvSpPr>
        <p:spPr>
          <a:xfrm rot="10800000" flipV="1">
            <a:off x="67365" y="3099006"/>
            <a:ext cx="5379278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Dynamical</a:t>
            </a:r>
            <a:r>
              <a:rPr lang="fr-FR" sz="1700" b="1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1700" b="1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= short range </a:t>
            </a:r>
            <a:endParaRPr sz="17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8" name="Flèche droite 77"/>
          <p:cNvSpPr/>
          <p:nvPr/>
        </p:nvSpPr>
        <p:spPr>
          <a:xfrm>
            <a:off x="9263515" y="1881150"/>
            <a:ext cx="298434" cy="121465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Shape 1924"/>
          <p:cNvSpPr/>
          <p:nvPr/>
        </p:nvSpPr>
        <p:spPr>
          <a:xfrm rot="10800000" flipV="1">
            <a:off x="185854" y="1442627"/>
            <a:ext cx="1586262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PGCM-PT(2)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0" name="Shape 1924"/>
          <p:cNvSpPr/>
          <p:nvPr/>
        </p:nvSpPr>
        <p:spPr>
          <a:xfrm rot="10800000" flipV="1">
            <a:off x="54111" y="2729123"/>
            <a:ext cx="5641527" cy="2616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Static</a:t>
            </a:r>
            <a:r>
              <a:rPr lang="fr-FR" sz="17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700" b="1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r>
              <a:rPr lang="fr-FR" sz="17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= long-range collective </a:t>
            </a:r>
            <a:r>
              <a:rPr lang="fr-FR" sz="1700" b="1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correlations</a:t>
            </a:r>
            <a:endParaRPr sz="17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1" name="Rectangle à coins arrondis 80"/>
          <p:cNvSpPr/>
          <p:nvPr/>
        </p:nvSpPr>
        <p:spPr>
          <a:xfrm>
            <a:off x="1275157" y="2082056"/>
            <a:ext cx="430103" cy="556352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2" name="Google Shape;845;p30"/>
          <p:cNvSpPr txBox="1"/>
          <p:nvPr/>
        </p:nvSpPr>
        <p:spPr>
          <a:xfrm>
            <a:off x="0" y="3522706"/>
            <a:ext cx="4289326" cy="1231066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err="1"/>
              <a:t>Numerical</a:t>
            </a:r>
            <a:r>
              <a:rPr lang="fr-FR" sz="1600" b="1" dirty="0"/>
              <a:t> setting</a:t>
            </a:r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1600" dirty="0" err="1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 MeV</a:t>
            </a:r>
            <a:endParaRPr lang="fr-FR" sz="1600" dirty="0"/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►N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Hüther</a:t>
            </a:r>
            <a:r>
              <a:rPr lang="en-US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PLB (2020)</a:t>
            </a:r>
            <a:endParaRPr lang="en-US" sz="1600" dirty="0">
              <a:solidFill>
                <a:srgbClr val="0033CC"/>
              </a:solidFill>
            </a:endParaRPr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1600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1.88 fm-1</a:t>
            </a:r>
            <a:endParaRPr sz="1600" dirty="0"/>
          </a:p>
        </p:txBody>
      </p:sp>
      <p:sp>
        <p:nvSpPr>
          <p:cNvPr id="83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7366" y="3565644"/>
            <a:ext cx="3778815" cy="1188128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84" name="Rectangle: Rounded Corners 13">
            <a:extLst>
              <a:ext uri="{FF2B5EF4-FFF2-40B4-BE49-F238E27FC236}">
                <a16:creationId xmlns:a16="http://schemas.microsoft.com/office/drawing/2014/main" id="{848E74D0-56D3-8570-844E-972241AD4E7C}"/>
              </a:ext>
            </a:extLst>
          </p:cNvPr>
          <p:cNvSpPr/>
          <p:nvPr/>
        </p:nvSpPr>
        <p:spPr>
          <a:xfrm>
            <a:off x="5061705" y="6039142"/>
            <a:ext cx="6664768" cy="1129745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096834" y="6039141"/>
            <a:ext cx="6735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Dynamical correlations vs FCI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 Essential for absolute energies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 Cancel out in low-lying members of GS rotational band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13">
            <a:extLst>
              <a:ext uri="{FF2B5EF4-FFF2-40B4-BE49-F238E27FC236}">
                <a16:creationId xmlns:a16="http://schemas.microsoft.com/office/drawing/2014/main" id="{848E74D0-56D3-8570-844E-972241AD4E7C}"/>
              </a:ext>
            </a:extLst>
          </p:cNvPr>
          <p:cNvSpPr/>
          <p:nvPr/>
        </p:nvSpPr>
        <p:spPr>
          <a:xfrm>
            <a:off x="5061705" y="7400459"/>
            <a:ext cx="7570524" cy="1776767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096837" y="7413711"/>
            <a:ext cx="75353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/>
              <a:t>1</a:t>
            </a:r>
            <a:r>
              <a:rPr lang="en-US" sz="2000" b="1" baseline="30000" dirty="0"/>
              <a:t>+</a:t>
            </a:r>
            <a:r>
              <a:rPr lang="en-US" sz="2000" b="1" dirty="0"/>
              <a:t> excitations (IVM1 GR at 9.9-10.7 MeV) vs VS-CI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[0,12]/[12,18]/[18,25] MeV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cs typeface="Times New Roman" panose="02020603050405020304" pitchFamily="18" charset="0"/>
              </a:rPr>
              <a:t> Best </a:t>
            </a:r>
            <a:r>
              <a:rPr lang="en-US" sz="2000" dirty="0" err="1">
                <a:cs typeface="Times New Roman" panose="02020603050405020304" pitchFamily="18" charset="0"/>
              </a:rPr>
              <a:t>rms</a:t>
            </a:r>
            <a:r>
              <a:rPr lang="en-US" sz="2000" dirty="0">
                <a:cs typeface="Times New Roman" panose="02020603050405020304" pitchFamily="18" charset="0"/>
              </a:rPr>
              <a:t> error = 100/820/1700 </a:t>
            </a:r>
            <a:r>
              <a:rPr lang="en-US" sz="2000" dirty="0" err="1">
                <a:cs typeface="Times New Roman" panose="02020603050405020304" pitchFamily="18" charset="0"/>
              </a:rPr>
              <a:t>keV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 Cancellation of dynamical correlations validated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 Deteriorates with excitation energy (1→7% for 10→25MeV)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 Depends on generator coordinates used (non-adiabatic?) </a:t>
            </a: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29" y="5518889"/>
            <a:ext cx="4946747" cy="3957397"/>
          </a:xfrm>
          <a:prstGeom prst="rect">
            <a:avLst/>
          </a:prstGeom>
        </p:spPr>
      </p:pic>
      <p:sp>
        <p:nvSpPr>
          <p:cNvPr id="87" name="Shape 1924"/>
          <p:cNvSpPr/>
          <p:nvPr/>
        </p:nvSpPr>
        <p:spPr>
          <a:xfrm rot="10800000" flipV="1">
            <a:off x="893387" y="5844785"/>
            <a:ext cx="822045" cy="43088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800" b="1" baseline="30000" dirty="0">
                <a:latin typeface="Palatino"/>
                <a:ea typeface="Palatino"/>
                <a:cs typeface="Palatino"/>
                <a:sym typeface="Palatino"/>
              </a:rPr>
              <a:t>24</a:t>
            </a:r>
            <a:r>
              <a:rPr lang="fr-FR" sz="2800" b="1" dirty="0">
                <a:latin typeface="Palatino"/>
                <a:ea typeface="Palatino"/>
                <a:cs typeface="Palatino"/>
                <a:sym typeface="Palatino"/>
              </a:rPr>
              <a:t>Mg</a:t>
            </a:r>
            <a:endParaRPr sz="2800" b="1" dirty="0">
              <a:latin typeface="Palatino"/>
              <a:ea typeface="Palatino"/>
              <a:cs typeface="Palatino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ZoneTexte 88"/>
              <p:cNvSpPr txBox="1"/>
              <p:nvPr/>
            </p:nvSpPr>
            <p:spPr>
              <a:xfrm>
                <a:off x="2290940" y="5768238"/>
                <a:ext cx="2281059" cy="5149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𝓔</m:t>
                          </m:r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  <m:sup>
                          <m:d>
                            <m:d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  <m:sup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sup>
                      </m:sSubSup>
                      <m:r>
                        <m:rPr>
                          <m:nor/>
                        </m:rPr>
                        <a:rPr lang="en-US" sz="1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sz="1800" b="1" i="1" ker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ker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sz="1800" b="1" i="1" ker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  <m:sup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1800" b="1" i="1" ker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ker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800" b="1" i="1" kern="0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89" name="ZoneTexte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940" y="5768238"/>
                <a:ext cx="2281059" cy="5149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Shape 1924"/>
          <p:cNvSpPr/>
          <p:nvPr/>
        </p:nvSpPr>
        <p:spPr>
          <a:xfrm rot="10800000" flipV="1">
            <a:off x="2205778" y="7765604"/>
            <a:ext cx="2160003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en-US" sz="2000" b="1" dirty="0"/>
              <a:t>CI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6" name="Ellipse 95"/>
          <p:cNvSpPr/>
          <p:nvPr/>
        </p:nvSpPr>
        <p:spPr>
          <a:xfrm rot="1092859">
            <a:off x="875970" y="7984365"/>
            <a:ext cx="182880" cy="5924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7" name="Ellipse 96"/>
          <p:cNvSpPr/>
          <p:nvPr/>
        </p:nvSpPr>
        <p:spPr>
          <a:xfrm rot="2819439">
            <a:off x="1268436" y="7114335"/>
            <a:ext cx="336674" cy="10060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" name="Ellipse 97"/>
          <p:cNvSpPr/>
          <p:nvPr/>
        </p:nvSpPr>
        <p:spPr>
          <a:xfrm rot="4305512">
            <a:off x="2867940" y="5332843"/>
            <a:ext cx="611114" cy="28690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63571" y="9335168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Bofos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unp. (2024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2757004" y="9296269"/>
            <a:ext cx="1022876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2000" b="1" dirty="0" err="1">
                <a:solidFill>
                  <a:srgbClr val="FF0000"/>
                </a:solidFill>
              </a:rPr>
              <a:t>Standalone</a:t>
            </a:r>
            <a:r>
              <a:rPr lang="fr-FR" sz="2000" b="1" dirty="0">
                <a:solidFill>
                  <a:srgbClr val="FF0000"/>
                </a:solidFill>
              </a:rPr>
              <a:t> ab </a:t>
            </a:r>
            <a:r>
              <a:rPr lang="fr-FR" sz="2000" b="1" dirty="0" err="1">
                <a:solidFill>
                  <a:srgbClr val="FF0000"/>
                </a:solidFill>
              </a:rPr>
              <a:t>initio</a:t>
            </a:r>
            <a:r>
              <a:rPr lang="fr-FR" sz="2000" b="1" dirty="0">
                <a:solidFill>
                  <a:srgbClr val="FF0000"/>
                </a:solidFill>
              </a:rPr>
              <a:t> PGCM = good first approximation to collective </a:t>
            </a:r>
            <a:r>
              <a:rPr lang="fr-FR" sz="2000" b="1" dirty="0" err="1">
                <a:solidFill>
                  <a:srgbClr val="FF0000"/>
                </a:solidFill>
              </a:rPr>
              <a:t>spectroscopy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01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2600641" y="2178342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EPJA (2022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90" name="Shape 1924"/>
          <p:cNvSpPr/>
          <p:nvPr/>
        </p:nvSpPr>
        <p:spPr>
          <a:xfrm rot="10800000" flipV="1">
            <a:off x="1074485" y="5311873"/>
            <a:ext cx="3321220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en-US" sz="2000" b="1" dirty="0"/>
              <a:t>1</a:t>
            </a:r>
            <a:r>
              <a:rPr lang="en-US" sz="2000" b="1" baseline="30000" dirty="0"/>
              <a:t>+</a:t>
            </a:r>
            <a:r>
              <a:rPr lang="en-US" sz="2000" b="1" dirty="0"/>
              <a:t> unnatural parity states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1" name="Shape 1924"/>
          <p:cNvSpPr/>
          <p:nvPr/>
        </p:nvSpPr>
        <p:spPr>
          <a:xfrm rot="10800000" flipV="1">
            <a:off x="2465004" y="7096097"/>
            <a:ext cx="2160003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en-US" sz="2000" b="1" dirty="0" err="1"/>
              <a:t>sd</a:t>
            </a:r>
            <a:r>
              <a:rPr lang="en-US" sz="2000" b="1" dirty="0"/>
              <a:t> valence space 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Flèche courbée vers le haut 4"/>
          <p:cNvSpPr/>
          <p:nvPr/>
        </p:nvSpPr>
        <p:spPr>
          <a:xfrm rot="14067699">
            <a:off x="3857701" y="7483690"/>
            <a:ext cx="963720" cy="524252"/>
          </a:xfrm>
          <a:prstGeom prst="curvedUpArrow">
            <a:avLst/>
          </a:prstGeom>
          <a:solidFill>
            <a:srgbClr val="FFC000"/>
          </a:solidFill>
          <a:ln w="12700" cap="flat">
            <a:solidFill>
              <a:srgbClr val="FFC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2" name="Shape 69"/>
          <p:cNvSpPr/>
          <p:nvPr/>
        </p:nvSpPr>
        <p:spPr>
          <a:xfrm>
            <a:off x="-40904" y="4823897"/>
            <a:ext cx="1604733" cy="3134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000" b="1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PAN@CEA</a:t>
            </a:r>
          </a:p>
        </p:txBody>
      </p:sp>
      <p:sp>
        <p:nvSpPr>
          <p:cNvPr id="55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7727184" y="4372365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EPJA (2022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77790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72" grpId="0" animBg="1"/>
      <p:bldP spid="73" grpId="0" animBg="1"/>
      <p:bldP spid="74" grpId="0" animBg="1"/>
      <p:bldP spid="78" grpId="0" animBg="1"/>
      <p:bldP spid="80" grpId="0" animBg="1"/>
      <p:bldP spid="81" grpId="0" animBg="1"/>
      <p:bldP spid="82" grpId="0"/>
      <p:bldP spid="83" grpId="0" animBg="1"/>
      <p:bldP spid="84" grpId="0" animBg="1"/>
      <p:bldP spid="93" grpId="0" animBg="1"/>
      <p:bldP spid="87" grpId="0" animBg="1"/>
      <p:bldP spid="89" grpId="0" animBg="1"/>
      <p:bldP spid="92" grpId="0" animBg="1"/>
      <p:bldP spid="96" grpId="0" animBg="1"/>
      <p:bldP spid="97" grpId="0" animBg="1"/>
      <p:bldP spid="98" grpId="0" animBg="1"/>
      <p:bldP spid="99" grpId="0"/>
      <p:bldP spid="100" grpId="0"/>
      <p:bldP spid="90" grpId="0" animBg="1"/>
      <p:bldP spid="91" grpId="0" animBg="1"/>
      <p:bldP spid="5" grpId="0" animBg="1"/>
      <p:bldP spid="102" grpId="0" animBg="1"/>
      <p:bldP spid="5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04" y="2082056"/>
            <a:ext cx="1806766" cy="583894"/>
          </a:xfrm>
          <a:prstGeom prst="rect">
            <a:avLst/>
          </a:prstGeom>
        </p:spPr>
      </p:pic>
      <p:sp>
        <p:nvSpPr>
          <p:cNvPr id="83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75422" y="3337311"/>
            <a:ext cx="4374403" cy="1188128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>
                <a:solidFill>
                  <a:srgbClr val="0033CC"/>
                </a:solidFill>
              </a:rPr>
              <a:t>Rotational</a:t>
            </a:r>
            <a:r>
              <a:rPr lang="fr-FR" sz="3600" dirty="0">
                <a:solidFill>
                  <a:srgbClr val="0033CC"/>
                </a:solidFill>
              </a:rPr>
              <a:t> bands in </a:t>
            </a:r>
            <a:r>
              <a:rPr lang="fr-FR" sz="3600" baseline="30000" dirty="0">
                <a:solidFill>
                  <a:srgbClr val="0033CC"/>
                </a:solidFill>
              </a:rPr>
              <a:t>20</a:t>
            </a:r>
            <a:r>
              <a:rPr lang="fr-FR" sz="3600" dirty="0">
                <a:solidFill>
                  <a:srgbClr val="0033CC"/>
                </a:solidFill>
              </a:rPr>
              <a:t>Ne </a:t>
            </a:r>
            <a:r>
              <a:rPr lang="fr-FR" sz="3600" dirty="0" err="1">
                <a:solidFill>
                  <a:srgbClr val="0033CC"/>
                </a:solidFill>
              </a:rPr>
              <a:t>from</a:t>
            </a:r>
            <a:r>
              <a:rPr lang="fr-FR" sz="3600" dirty="0">
                <a:solidFill>
                  <a:srgbClr val="0033CC"/>
                </a:solidFill>
              </a:rPr>
              <a:t> 2D PGCM</a:t>
            </a:r>
            <a:r>
              <a:rPr lang="fr-FR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522131" y="9322528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EPJA (2022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1705260" y="2075430"/>
            <a:ext cx="804871" cy="55635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3" name="Shape 1924"/>
          <p:cNvSpPr/>
          <p:nvPr/>
        </p:nvSpPr>
        <p:spPr>
          <a:xfrm rot="10800000" flipV="1">
            <a:off x="1772117" y="1796148"/>
            <a:ext cx="74515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700" b="1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PGCM</a:t>
            </a:r>
            <a:endParaRPr sz="1700" b="1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2" name="Google Shape;845;p30"/>
          <p:cNvSpPr txBox="1"/>
          <p:nvPr/>
        </p:nvSpPr>
        <p:spPr>
          <a:xfrm>
            <a:off x="608055" y="3294373"/>
            <a:ext cx="4346713" cy="1231066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err="1"/>
              <a:t>Numerical</a:t>
            </a:r>
            <a:r>
              <a:rPr lang="fr-FR" sz="1600" b="1" dirty="0"/>
              <a:t> setting</a:t>
            </a:r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fr-F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3max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</a:t>
            </a:r>
            <a:endParaRPr lang="fr-FR" sz="1600" dirty="0"/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►N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Hüther</a:t>
            </a:r>
            <a:r>
              <a:rPr lang="en-US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PLB (2020)</a:t>
            </a:r>
            <a:endParaRPr lang="en-US" sz="1600" dirty="0">
              <a:solidFill>
                <a:srgbClr val="0033CC"/>
              </a:solidFill>
            </a:endParaRPr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1600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1.88 fm-1</a:t>
            </a:r>
            <a:endParaRPr sz="1600" dirty="0"/>
          </a:p>
        </p:txBody>
      </p:sp>
      <p:sp>
        <p:nvSpPr>
          <p:cNvPr id="93" name="Rectangle: Rounded Corners 13">
            <a:extLst>
              <a:ext uri="{FF2B5EF4-FFF2-40B4-BE49-F238E27FC236}">
                <a16:creationId xmlns:a16="http://schemas.microsoft.com/office/drawing/2014/main" id="{848E74D0-56D3-8570-844E-972241AD4E7C}"/>
              </a:ext>
            </a:extLst>
          </p:cNvPr>
          <p:cNvSpPr/>
          <p:nvPr/>
        </p:nvSpPr>
        <p:spPr>
          <a:xfrm>
            <a:off x="6665799" y="6746599"/>
            <a:ext cx="5950271" cy="2397399"/>
          </a:xfrm>
          <a:prstGeom prst="roundRect">
            <a:avLst>
              <a:gd name="adj" fmla="val 11996"/>
            </a:avLst>
          </a:prstGeom>
          <a:solidFill>
            <a:srgbClr val="FFC5C5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6700930" y="6746599"/>
            <a:ext cx="59151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cs typeface="Times New Roman" panose="02020603050405020304" pitchFamily="18" charset="0"/>
              </a:rPr>
              <a:t>Rotational bands in </a:t>
            </a:r>
            <a:r>
              <a:rPr lang="en-US" sz="2000" b="1" baseline="30000" dirty="0">
                <a:cs typeface="Times New Roman" panose="02020603050405020304" pitchFamily="18" charset="0"/>
              </a:rPr>
              <a:t>20</a:t>
            </a:r>
            <a:r>
              <a:rPr lang="en-US" sz="2000" b="1" dirty="0">
                <a:cs typeface="Times New Roman" panose="02020603050405020304" pitchFamily="18" charset="0"/>
              </a:rPr>
              <a:t>Ne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 2</a:t>
            </a:r>
            <a:r>
              <a:rPr lang="en-US" sz="2000" b="1" baseline="-25000" dirty="0">
                <a:cs typeface="Times New Roman" panose="02020603050405020304" pitchFamily="18" charset="0"/>
              </a:rPr>
              <a:t>1</a:t>
            </a:r>
            <a:r>
              <a:rPr lang="en-US" sz="2000" b="1" baseline="30000" dirty="0">
                <a:cs typeface="Times New Roman" panose="02020603050405020304" pitchFamily="18" charset="0"/>
              </a:rPr>
              <a:t>+</a:t>
            </a:r>
            <a:r>
              <a:rPr lang="en-US" sz="2000" b="1" dirty="0">
                <a:cs typeface="Times New Roman" panose="02020603050405020304" pitchFamily="18" charset="0"/>
              </a:rPr>
              <a:t> and 4</a:t>
            </a:r>
            <a:r>
              <a:rPr lang="en-US" sz="2000" b="1" baseline="-25000" dirty="0">
                <a:cs typeface="Times New Roman" panose="02020603050405020304" pitchFamily="18" charset="0"/>
              </a:rPr>
              <a:t>1</a:t>
            </a:r>
            <a:r>
              <a:rPr lang="en-US" sz="2000" b="1" baseline="30000" dirty="0">
                <a:cs typeface="Times New Roman" panose="02020603050405020304" pitchFamily="18" charset="0"/>
              </a:rPr>
              <a:t>+</a:t>
            </a:r>
            <a:r>
              <a:rPr lang="en-US" sz="2000" b="1" dirty="0">
                <a:cs typeface="Times New Roman" panose="02020603050405020304" pitchFamily="18" charset="0"/>
              </a:rPr>
              <a:t> validated against IM-NCSM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 Good agreement with data (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000" dirty="0">
                <a:cs typeface="Times New Roman" panose="02020603050405020304" pitchFamily="18" charset="0"/>
              </a:rPr>
              <a:t>E and B(E2))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 Chiral expansion uncertainty negligible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Evolution with N less convincing</a:t>
            </a:r>
          </a:p>
          <a:p>
            <a:pPr algn="l"/>
            <a:r>
              <a:rPr lang="en-US" sz="2000" dirty="0">
                <a:cs typeface="Times New Roman" panose="02020603050405020304" pitchFamily="18" charset="0"/>
              </a:rPr>
              <a:t>→ Deterioration towards highland of inversion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→ Better coordinates (&amp;better Hamiltonian?)</a:t>
            </a:r>
          </a:p>
          <a:p>
            <a:pPr algn="l"/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65" name="Google Shape;1061;p39"/>
          <p:cNvSpPr txBox="1"/>
          <p:nvPr/>
        </p:nvSpPr>
        <p:spPr>
          <a:xfrm>
            <a:off x="601529" y="5255018"/>
            <a:ext cx="564542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cs typeface="Arial" panose="020B0604020202020204" pitchFamily="34" charset="0"/>
              </a:rPr>
              <a:t>Ground-state and first </a:t>
            </a:r>
            <a:r>
              <a:rPr lang="fr-FR" sz="2000" b="1" dirty="0" err="1">
                <a:cs typeface="Arial" panose="020B0604020202020204" pitchFamily="34" charset="0"/>
              </a:rPr>
              <a:t>negative</a:t>
            </a:r>
            <a:r>
              <a:rPr lang="fr-FR" sz="2000" b="1" dirty="0">
                <a:cs typeface="Arial" panose="020B0604020202020204" pitchFamily="34" charset="0"/>
              </a:rPr>
              <a:t> </a:t>
            </a:r>
            <a:r>
              <a:rPr lang="fr-FR" sz="2000" b="1" dirty="0" err="1">
                <a:cs typeface="Arial" panose="020B0604020202020204" pitchFamily="34" charset="0"/>
              </a:rPr>
              <a:t>parity</a:t>
            </a:r>
            <a:r>
              <a:rPr lang="fr-FR" sz="2000" b="1" dirty="0">
                <a:cs typeface="Arial" panose="020B0604020202020204" pitchFamily="34" charset="0"/>
              </a:rPr>
              <a:t> bands</a:t>
            </a:r>
            <a:endParaRPr sz="2000" b="1" dirty="0"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-1" y="5786634"/>
            <a:ext cx="6276300" cy="3492690"/>
            <a:chOff x="-1" y="5786634"/>
            <a:chExt cx="6276300" cy="3492690"/>
          </a:xfrm>
        </p:grpSpPr>
        <p:pic>
          <p:nvPicPr>
            <p:cNvPr id="64" name="Google Shape;206;p20"/>
            <p:cNvPicPr/>
            <p:nvPr/>
          </p:nvPicPr>
          <p:blipFill>
            <a:blip r:embed="rId4"/>
            <a:stretch/>
          </p:blipFill>
          <p:spPr>
            <a:xfrm>
              <a:off x="601529" y="5786634"/>
              <a:ext cx="5674770" cy="3450237"/>
            </a:xfrm>
            <a:prstGeom prst="rect">
              <a:avLst/>
            </a:prstGeom>
            <a:ln w="9360">
              <a:solidFill>
                <a:srgbClr val="000000"/>
              </a:solidFill>
              <a:round/>
            </a:ln>
          </p:spPr>
        </p:pic>
        <p:sp>
          <p:nvSpPr>
            <p:cNvPr id="46" name="Google Shape;845;p30"/>
            <p:cNvSpPr txBox="1"/>
            <p:nvPr/>
          </p:nvSpPr>
          <p:spPr>
            <a:xfrm>
              <a:off x="809509" y="6280080"/>
              <a:ext cx="962605" cy="492402"/>
            </a:xfrm>
            <a:prstGeom prst="rect">
              <a:avLst/>
            </a:pr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77800" lvl="0" algn="l" rtl="0">
                <a:spcBef>
                  <a:spcPts val="0"/>
                </a:spcBef>
                <a:spcAft>
                  <a:spcPts val="0"/>
                </a:spcAft>
                <a:buSzPts val="2000"/>
              </a:pPr>
              <a:r>
                <a:rPr lang="en-US" sz="16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b</a:t>
              </a:r>
              <a:r>
                <a:rPr lang="en-US" sz="1600" b="1" baseline="-25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2</a:t>
              </a:r>
              <a:r>
                <a:rPr lang="en-US" sz="16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, b</a:t>
              </a:r>
              <a:r>
                <a:rPr lang="en-US" sz="1600" b="1" baseline="-25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3</a:t>
              </a:r>
              <a:endParaRPr sz="1600" b="1" baseline="-25000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6096000"/>
              <a:ext cx="522132" cy="3183324"/>
            </a:xfrm>
            <a:prstGeom prst="rect">
              <a:avLst/>
            </a:prstGeom>
          </p:spPr>
        </p:pic>
        <p:sp>
          <p:nvSpPr>
            <p:cNvPr id="105" name="Shape 1924"/>
            <p:cNvSpPr/>
            <p:nvPr/>
          </p:nvSpPr>
          <p:spPr>
            <a:xfrm rot="10800000" flipV="1">
              <a:off x="3135901" y="6745978"/>
              <a:ext cx="822045" cy="43088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lvl="0" algn="l">
                <a:defRPr sz="1800"/>
              </a:pPr>
              <a:r>
                <a:rPr lang="fr-FR" sz="2800" b="1" baseline="30000" dirty="0">
                  <a:latin typeface="Palatino"/>
                  <a:ea typeface="Palatino"/>
                  <a:cs typeface="Palatino"/>
                  <a:sym typeface="Palatino"/>
                </a:rPr>
                <a:t>20</a:t>
              </a:r>
              <a:r>
                <a:rPr lang="fr-FR" sz="2800" b="1" dirty="0">
                  <a:latin typeface="Palatino"/>
                  <a:ea typeface="Palatino"/>
                  <a:cs typeface="Palatino"/>
                  <a:sym typeface="Palatino"/>
                </a:rPr>
                <a:t>Ne</a:t>
              </a:r>
              <a:endParaRPr sz="2800" b="1" dirty="0"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pic>
        <p:nvPicPr>
          <p:cNvPr id="106" name="Image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227" y="1903737"/>
            <a:ext cx="3569459" cy="3537092"/>
          </a:xfrm>
          <a:prstGeom prst="rect">
            <a:avLst/>
          </a:prstGeom>
        </p:spPr>
      </p:pic>
      <p:sp>
        <p:nvSpPr>
          <p:cNvPr id="107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9985813" y="3634478"/>
            <a:ext cx="33532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Giacalone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unp. (2024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108" name="Google Shape;1061;p39"/>
          <p:cNvSpPr txBox="1"/>
          <p:nvPr/>
        </p:nvSpPr>
        <p:spPr>
          <a:xfrm>
            <a:off x="8314415" y="1411325"/>
            <a:ext cx="257622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err="1">
                <a:cs typeface="Arial" panose="020B0604020202020204" pitchFamily="34" charset="0"/>
              </a:rPr>
              <a:t>Clustering</a:t>
            </a:r>
            <a:r>
              <a:rPr lang="fr-FR" sz="2000" b="1" dirty="0">
                <a:cs typeface="Arial" panose="020B0604020202020204" pitchFamily="34" charset="0"/>
              </a:rPr>
              <a:t> in </a:t>
            </a:r>
            <a:r>
              <a:rPr lang="fr-FR" sz="2000" b="1" baseline="30000" dirty="0">
                <a:cs typeface="Arial" panose="020B0604020202020204" pitchFamily="34" charset="0"/>
              </a:rPr>
              <a:t>20</a:t>
            </a:r>
            <a:r>
              <a:rPr lang="fr-FR" sz="2000" b="1" dirty="0">
                <a:cs typeface="Arial" panose="020B0604020202020204" pitchFamily="34" charset="0"/>
              </a:rPr>
              <a:t>Ne</a:t>
            </a:r>
            <a:endParaRPr sz="2000" b="1" dirty="0">
              <a:cs typeface="Arial" panose="020B0604020202020204" pitchFamily="34" charset="0"/>
            </a:endParaRPr>
          </a:p>
        </p:txBody>
      </p:sp>
      <p:sp>
        <p:nvSpPr>
          <p:cNvPr id="109" name="Shape 1924"/>
          <p:cNvSpPr/>
          <p:nvPr/>
        </p:nvSpPr>
        <p:spPr>
          <a:xfrm rot="10800000" flipV="1">
            <a:off x="185854" y="1442627"/>
            <a:ext cx="1586262" cy="30777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2000" b="1" dirty="0">
                <a:latin typeface="Palatino"/>
                <a:ea typeface="Palatino"/>
                <a:cs typeface="Palatino"/>
                <a:sym typeface="Palatino"/>
              </a:rPr>
              <a:t>PGCM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0" name="Shape 69"/>
          <p:cNvSpPr/>
          <p:nvPr/>
        </p:nvSpPr>
        <p:spPr>
          <a:xfrm>
            <a:off x="4737826" y="9322528"/>
            <a:ext cx="1604733" cy="3134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000" b="1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PAN@CEA</a:t>
            </a:r>
          </a:p>
        </p:txBody>
      </p:sp>
      <p:sp>
        <p:nvSpPr>
          <p:cNvPr id="112" name="Shape 69"/>
          <p:cNvSpPr/>
          <p:nvPr/>
        </p:nvSpPr>
        <p:spPr>
          <a:xfrm>
            <a:off x="7492185" y="5626421"/>
            <a:ext cx="1604733" cy="3134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000" b="1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TAURUS</a:t>
            </a:r>
          </a:p>
        </p:txBody>
      </p:sp>
      <p:sp>
        <p:nvSpPr>
          <p:cNvPr id="11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8951914" y="5599526"/>
            <a:ext cx="331910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Bally, Rodriguez., EPJA. (2024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025972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55" grpId="0"/>
      <p:bldP spid="82" grpId="0"/>
      <p:bldP spid="93" grpId="0" animBg="1"/>
      <p:bldP spid="65" grpId="0"/>
      <p:bldP spid="107" grpId="0"/>
      <p:bldP spid="108" grpId="0"/>
      <p:bldP spid="110" grpId="0" animBg="1"/>
      <p:bldP spid="112" grpId="0" animBg="1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102089" y="7939716"/>
            <a:ext cx="6261651" cy="1348736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pic>
        <p:nvPicPr>
          <p:cNvPr id="9" name="Picture 5" descr="Grosse Flèche Rouge vers la droite PNG transparents - StickPNG">
            <a:extLst>
              <a:ext uri="{FF2B5EF4-FFF2-40B4-BE49-F238E27FC236}">
                <a16:creationId xmlns:a16="http://schemas.microsoft.com/office/drawing/2014/main" id="{F6055D1F-D427-F07A-C9E4-352F1FD5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8580" flipH="1">
            <a:off x="3689387" y="4434537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32;p16">
            <a:extLst>
              <a:ext uri="{FF2B5EF4-FFF2-40B4-BE49-F238E27FC236}">
                <a16:creationId xmlns:a16="http://schemas.microsoft.com/office/drawing/2014/main" id="{86E0725A-4E22-6870-A3D5-82EE2C777645}"/>
              </a:ext>
            </a:extLst>
          </p:cNvPr>
          <p:cNvSpPr txBox="1"/>
          <p:nvPr/>
        </p:nvSpPr>
        <p:spPr>
          <a:xfrm>
            <a:off x="410818" y="7468988"/>
            <a:ext cx="1224224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300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Double expansion </a:t>
            </a:r>
            <a:r>
              <a:rPr lang="it-IT" sz="1800" b="1" spc="300" dirty="0">
                <a:solidFill>
                  <a:srgbClr val="C00000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systematically improvable </a:t>
            </a:r>
            <a:r>
              <a:rPr lang="it-IT" sz="1800" spc="300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towards </a:t>
            </a:r>
            <a:r>
              <a:rPr lang="it-IT" sz="1800" b="1" spc="300" dirty="0">
                <a:solidFill>
                  <a:srgbClr val="C00000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well-defined limit</a:t>
            </a:r>
            <a:endParaRPr sz="2000" spc="3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14" name="Picture 10" descr="Sheila Crayon">
            <a:extLst>
              <a:ext uri="{FF2B5EF4-FFF2-40B4-BE49-F238E27FC236}">
                <a16:creationId xmlns:a16="http://schemas.microsoft.com/office/drawing/2014/main" id="{84202622-C315-809F-8CEE-E943588F5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24" y="6841547"/>
            <a:ext cx="2777490" cy="4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93">
            <a:extLst>
              <a:ext uri="{FF2B5EF4-FFF2-40B4-BE49-F238E27FC236}">
                <a16:creationId xmlns:a16="http://schemas.microsoft.com/office/drawing/2014/main" id="{54701D83-F95F-A3EF-1B55-85F31A278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97" y="5713969"/>
            <a:ext cx="4729560" cy="419835"/>
          </a:xfrm>
          <a:prstGeom prst="rect">
            <a:avLst/>
          </a:prstGeom>
        </p:spPr>
      </p:pic>
      <p:pic>
        <p:nvPicPr>
          <p:cNvPr id="16" name="Image 98">
            <a:extLst>
              <a:ext uri="{FF2B5EF4-FFF2-40B4-BE49-F238E27FC236}">
                <a16:creationId xmlns:a16="http://schemas.microsoft.com/office/drawing/2014/main" id="{5047981A-D5A4-11A7-F1A0-73794DAA8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0600" y="5797626"/>
            <a:ext cx="3636262" cy="357734"/>
          </a:xfrm>
          <a:prstGeom prst="rect">
            <a:avLst/>
          </a:prstGeom>
        </p:spPr>
      </p:pic>
      <p:pic>
        <p:nvPicPr>
          <p:cNvPr id="24" name="Picture 8" descr="Grosse Flèche Rouge vers la droite PNG transparents - StickPNG">
            <a:extLst>
              <a:ext uri="{FF2B5EF4-FFF2-40B4-BE49-F238E27FC236}">
                <a16:creationId xmlns:a16="http://schemas.microsoft.com/office/drawing/2014/main" id="{9B0CAC63-DA5B-AD6F-A263-7CAC2167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1774">
            <a:off x="3546658" y="6439477"/>
            <a:ext cx="836600" cy="47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19" descr="Add with solid fill">
            <a:extLst>
              <a:ext uri="{FF2B5EF4-FFF2-40B4-BE49-F238E27FC236}">
                <a16:creationId xmlns:a16="http://schemas.microsoft.com/office/drawing/2014/main" id="{1DEF918F-BE40-7FA3-1845-84C146311A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93327" y="8110157"/>
            <a:ext cx="249172" cy="249172"/>
          </a:xfrm>
          <a:prstGeom prst="rect">
            <a:avLst/>
          </a:prstGeom>
        </p:spPr>
      </p:pic>
      <p:sp>
        <p:nvSpPr>
          <p:cNvPr id="26" name="Google Shape;132;p16">
            <a:extLst>
              <a:ext uri="{FF2B5EF4-FFF2-40B4-BE49-F238E27FC236}">
                <a16:creationId xmlns:a16="http://schemas.microsoft.com/office/drawing/2014/main" id="{9AFF9F74-214A-6831-61B7-1B21737C98F7}"/>
              </a:ext>
            </a:extLst>
          </p:cNvPr>
          <p:cNvSpPr txBox="1"/>
          <p:nvPr/>
        </p:nvSpPr>
        <p:spPr>
          <a:xfrm>
            <a:off x="469900" y="8509153"/>
            <a:ext cx="456390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spc="300" dirty="0">
                <a:solidFill>
                  <a:srgbClr val="B81420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Uncertainties evaluation</a:t>
            </a:r>
            <a:endParaRPr sz="2000" b="1" spc="3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27" name="Picture 1" descr="Grosse Flèche Rouge vers la droite PNG transparents - StickPNG">
            <a:extLst>
              <a:ext uri="{FF2B5EF4-FFF2-40B4-BE49-F238E27FC236}">
                <a16:creationId xmlns:a16="http://schemas.microsoft.com/office/drawing/2014/main" id="{4AD76D3B-0172-6C42-AE7F-AAB14616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420">
            <a:off x="7539359" y="4417349"/>
            <a:ext cx="844488" cy="4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Grosse Flèche Rouge vers la droite PNG transparents - StickPNG">
            <a:extLst>
              <a:ext uri="{FF2B5EF4-FFF2-40B4-BE49-F238E27FC236}">
                <a16:creationId xmlns:a16="http://schemas.microsoft.com/office/drawing/2014/main" id="{E6FC7AC5-7898-D976-A2B8-F41F8909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066" flipH="1">
            <a:off x="7892186" y="6390130"/>
            <a:ext cx="836600" cy="47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935703" y="5166834"/>
            <a:ext cx="39250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Systematic expansion of H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413853" y="5106075"/>
            <a:ext cx="45263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Systematic expansion of | </a:t>
            </a:r>
            <a:r>
              <a:rPr lang="en-US" sz="2400" b="1" i="1" dirty="0" err="1">
                <a:solidFill>
                  <a:srgbClr val="009999"/>
                </a:solidFill>
                <a:latin typeface="Symbol" panose="05050102010706020507" pitchFamily="18" charset="2"/>
              </a:rPr>
              <a:t>Y</a:t>
            </a:r>
            <a:r>
              <a:rPr lang="en-US" sz="2400" b="1" i="1" baseline="-25000" dirty="0" err="1">
                <a:solidFill>
                  <a:srgbClr val="009999"/>
                </a:solidFill>
                <a:latin typeface="Ink Free" panose="03080402000500000000" pitchFamily="66" charset="0"/>
              </a:rPr>
              <a:t>k</a:t>
            </a:r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 &gt;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7900" y="3791296"/>
            <a:ext cx="2357610" cy="49575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310486" y="4486342"/>
            <a:ext cx="4786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Exponential </a:t>
            </a:r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  <a:cs typeface="Times New Roman" panose="02020603050405020304" pitchFamily="18" charset="0"/>
              </a:rPr>
              <a:t>→ Polynomial </a:t>
            </a:r>
            <a:r>
              <a:rPr lang="en-US" sz="2800" b="1" dirty="0">
                <a:solidFill>
                  <a:srgbClr val="FF9900"/>
                </a:solidFill>
                <a:latin typeface="Ink Free" panose="03080402000500000000" pitchFamily="66" charset="0"/>
              </a:rPr>
              <a:t>cost</a:t>
            </a:r>
            <a:endParaRPr lang="en-US" sz="2800" dirty="0">
              <a:solidFill>
                <a:srgbClr val="FF9900"/>
              </a:solidFill>
              <a:latin typeface="Ink Free" panose="03080402000500000000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059034" y="7945544"/>
            <a:ext cx="51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H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8" name="Shape 111"/>
          <p:cNvSpPr/>
          <p:nvPr/>
        </p:nvSpPr>
        <p:spPr>
          <a:xfrm>
            <a:off x="5263071" y="8417449"/>
            <a:ext cx="252010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Chiral EFT </a:t>
            </a:r>
            <a:r>
              <a:rPr lang="fr-FR" sz="1800" b="1" dirty="0" err="1">
                <a:solidFill>
                  <a:schemeClr val="tx1"/>
                </a:solidFill>
              </a:rPr>
              <a:t>truncation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 err="1">
                <a:solidFill>
                  <a:schemeClr val="tx1"/>
                </a:solidFill>
              </a:rPr>
              <a:t>LECs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adjustement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Rank </a:t>
            </a:r>
            <a:r>
              <a:rPr lang="fr-FR" sz="1800" b="1" dirty="0" err="1">
                <a:solidFill>
                  <a:schemeClr val="tx1"/>
                </a:solidFill>
              </a:rPr>
              <a:t>reduction</a:t>
            </a:r>
            <a:r>
              <a:rPr lang="fr-FR" sz="1800" b="1" dirty="0">
                <a:solidFill>
                  <a:schemeClr val="tx1"/>
                </a:solidFill>
              </a:rPr>
              <a:t> of V</a:t>
            </a:r>
            <a:r>
              <a:rPr lang="fr-FR" sz="1800" b="1" baseline="30000" dirty="0">
                <a:solidFill>
                  <a:schemeClr val="tx1"/>
                </a:solidFill>
              </a:rPr>
              <a:t>3N</a:t>
            </a:r>
            <a:endParaRPr sz="1800" b="1" baseline="30000" dirty="0">
              <a:solidFill>
                <a:schemeClr val="tx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311057" y="7937879"/>
            <a:ext cx="12066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| </a:t>
            </a:r>
            <a:r>
              <a:rPr lang="en-US" sz="2400" b="1" i="1" dirty="0" err="1">
                <a:solidFill>
                  <a:srgbClr val="009999"/>
                </a:solidFill>
                <a:latin typeface="Symbol" panose="05050102010706020507" pitchFamily="18" charset="2"/>
              </a:rPr>
              <a:t>Y</a:t>
            </a:r>
            <a:r>
              <a:rPr lang="en-US" sz="2400" b="1" i="1" baseline="-25000" dirty="0" err="1">
                <a:solidFill>
                  <a:srgbClr val="009999"/>
                </a:solidFill>
                <a:latin typeface="Ink Free" panose="03080402000500000000" pitchFamily="66" charset="0"/>
              </a:rPr>
              <a:t>k</a:t>
            </a:r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 &gt;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40" name="Shape 111"/>
          <p:cNvSpPr/>
          <p:nvPr/>
        </p:nvSpPr>
        <p:spPr>
          <a:xfrm>
            <a:off x="8843637" y="8433305"/>
            <a:ext cx="252010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Basis </a:t>
            </a:r>
            <a:r>
              <a:rPr lang="fr-FR" sz="1800" b="1" dirty="0" err="1">
                <a:solidFill>
                  <a:schemeClr val="tx1"/>
                </a:solidFill>
              </a:rPr>
              <a:t>truncation</a:t>
            </a:r>
            <a:endParaRPr lang="fr-FR" sz="1800" b="1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</a:rPr>
              <a:t>Expansion </a:t>
            </a:r>
            <a:r>
              <a:rPr lang="fr-FR" sz="1800" b="1" dirty="0" err="1">
                <a:solidFill>
                  <a:schemeClr val="tx1"/>
                </a:solidFill>
              </a:rPr>
              <a:t>truncation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42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438102" y="5055432"/>
            <a:ext cx="4878955" cy="1206500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59F01BE-2290-431B-875F-C2D1527442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3270" y="6261932"/>
            <a:ext cx="2217322" cy="297585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D6BB832-202D-4C57-B238-468C33464221}"/>
              </a:ext>
            </a:extLst>
          </p:cNvPr>
          <p:cNvSpPr txBox="1"/>
          <p:nvPr/>
        </p:nvSpPr>
        <p:spPr>
          <a:xfrm>
            <a:off x="444500" y="1788691"/>
            <a:ext cx="1211580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In this talk “Ab initio” theoretical scheme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=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Chiral effective field theory (</a:t>
            </a:r>
            <a:r>
              <a:rPr lang="en-US" sz="2800" b="1" dirty="0" err="1">
                <a:solidFill>
                  <a:schemeClr val="tx1"/>
                </a:solidFill>
                <a:latin typeface="Symbol" panose="05050102010706020507" pitchFamily="18" charset="2"/>
              </a:rPr>
              <a:t>c</a:t>
            </a:r>
            <a:r>
              <a:rPr lang="en-US" sz="2800" b="1" dirty="0" err="1">
                <a:solidFill>
                  <a:schemeClr val="tx1"/>
                </a:solidFill>
              </a:rPr>
              <a:t>EFT</a:t>
            </a:r>
            <a:r>
              <a:rPr lang="en-US" sz="2800" b="1" dirty="0">
                <a:solidFill>
                  <a:schemeClr val="tx1"/>
                </a:solidFill>
              </a:rPr>
              <a:t>) based on Weinberg Power Counting (WPC)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AD90FA-86A1-460C-BAC0-C08DABD4A546}"/>
              </a:ext>
            </a:extLst>
          </p:cNvPr>
          <p:cNvSpPr/>
          <p:nvPr/>
        </p:nvSpPr>
        <p:spPr>
          <a:xfrm>
            <a:off x="469899" y="1790885"/>
            <a:ext cx="12052911" cy="1526112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9130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2" grpId="0"/>
      <p:bldP spid="26" grpId="0"/>
      <p:bldP spid="36" grpId="0"/>
      <p:bldP spid="37" grpId="0"/>
      <p:bldP spid="38" grpId="0" animBg="1"/>
      <p:bldP spid="39" grpId="0"/>
      <p:bldP spid="40" grpId="0" animBg="1"/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D965876-28C8-47EB-8F40-119A3B58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Rectangle à coins arrondis 3"/>
          <p:cNvSpPr/>
          <p:nvPr/>
        </p:nvSpPr>
        <p:spPr>
          <a:xfrm rot="19287067">
            <a:off x="468334" y="6150627"/>
            <a:ext cx="2612137" cy="128589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568686" y="3894503"/>
            <a:ext cx="35774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PGCM + QRPA calculations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26" name="2023"/>
          <p:cNvSpPr txBox="1"/>
          <p:nvPr/>
        </p:nvSpPr>
        <p:spPr>
          <a:xfrm>
            <a:off x="1163080" y="3842264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  <p:sp>
        <p:nvSpPr>
          <p:cNvPr id="15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Giant </a:t>
            </a:r>
            <a:r>
              <a:rPr lang="fr-FR" sz="3600" dirty="0" err="1">
                <a:solidFill>
                  <a:srgbClr val="0033CC"/>
                </a:solidFill>
              </a:rPr>
              <a:t>resonances</a:t>
            </a:r>
            <a:r>
              <a:rPr lang="fr-FR" sz="3600" dirty="0">
                <a:solidFill>
                  <a:srgbClr val="0033CC"/>
                </a:solidFill>
              </a:rPr>
              <a:t> in </a:t>
            </a:r>
            <a:r>
              <a:rPr lang="fr-FR" sz="3600" dirty="0" err="1">
                <a:solidFill>
                  <a:srgbClr val="0033CC"/>
                </a:solidFill>
              </a:rPr>
              <a:t>doubly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43856" y="6886864"/>
            <a:ext cx="2269852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rgbClr val="FF0000"/>
                </a:solidFill>
              </a:rPr>
              <a:t>All </a:t>
            </a:r>
            <a:r>
              <a:rPr lang="fr-FR" sz="1800" b="1" dirty="0" err="1">
                <a:solidFill>
                  <a:srgbClr val="FF0000"/>
                </a:solidFill>
              </a:rPr>
              <a:t>mid</a:t>
            </a:r>
            <a:r>
              <a:rPr lang="fr-FR" sz="1800" b="1" dirty="0">
                <a:solidFill>
                  <a:srgbClr val="FF0000"/>
                </a:solidFill>
              </a:rPr>
              <a:t>-mass </a:t>
            </a:r>
            <a:r>
              <a:rPr lang="fr-FR" sz="1800" b="1" dirty="0" err="1">
                <a:solidFill>
                  <a:srgbClr val="FF0000"/>
                </a:solidFill>
              </a:rPr>
              <a:t>nuclei</a:t>
            </a:r>
            <a:endParaRPr kumimoji="0" lang="fr-FR" sz="18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0" name="Long-term goal:…">
            <a:extLst>
              <a:ext uri="{FF2B5EF4-FFF2-40B4-BE49-F238E27FC236}">
                <a16:creationId xmlns:a16="http://schemas.microsoft.com/office/drawing/2014/main" id="{AA906476-8AA2-45AC-9641-73021400FF38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9327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Giant </a:t>
            </a:r>
            <a:r>
              <a:rPr lang="fr-FR" sz="3600" dirty="0" err="1">
                <a:solidFill>
                  <a:srgbClr val="0033CC"/>
                </a:solidFill>
              </a:rPr>
              <a:t>resonances</a:t>
            </a:r>
            <a:r>
              <a:rPr lang="fr-FR" sz="3600" dirty="0">
                <a:solidFill>
                  <a:srgbClr val="0033CC"/>
                </a:solidFill>
              </a:rPr>
              <a:t> in </a:t>
            </a:r>
            <a:r>
              <a:rPr lang="fr-FR" sz="3600" dirty="0" err="1">
                <a:solidFill>
                  <a:srgbClr val="0033CC"/>
                </a:solidFill>
              </a:rPr>
              <a:t>doubly</a:t>
            </a:r>
            <a:r>
              <a:rPr lang="fr-FR" sz="3600" dirty="0">
                <a:solidFill>
                  <a:srgbClr val="0033CC"/>
                </a:solidFill>
              </a:rPr>
              <a:t> open-</a:t>
            </a:r>
            <a:r>
              <a:rPr lang="fr-FR" sz="3600" dirty="0" err="1">
                <a:solidFill>
                  <a:srgbClr val="0033CC"/>
                </a:solidFill>
              </a:rPr>
              <a:t>shell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nuclei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0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30BB36EF-8A50-DBD9-ECE6-4F300C8C8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87" y="5392779"/>
            <a:ext cx="3978801" cy="3280395"/>
          </a:xfrm>
          <a:prstGeom prst="rect">
            <a:avLst/>
          </a:prstGeom>
        </p:spPr>
      </p:pic>
      <p:sp>
        <p:nvSpPr>
          <p:cNvPr id="25" name="Google Shape;60;p13">
            <a:extLst>
              <a:ext uri="{FF2B5EF4-FFF2-40B4-BE49-F238E27FC236}">
                <a16:creationId xmlns:a16="http://schemas.microsoft.com/office/drawing/2014/main" id="{088C24B6-E247-69AF-A81D-DB3B877C9D1E}"/>
              </a:ext>
            </a:extLst>
          </p:cNvPr>
          <p:cNvSpPr txBox="1"/>
          <p:nvPr/>
        </p:nvSpPr>
        <p:spPr>
          <a:xfrm>
            <a:off x="109733" y="8731797"/>
            <a:ext cx="5104482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Ground-state vs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exp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: Ok (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compressibility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Shape-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isomer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: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defies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Brink-Axel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Hypothesis</a:t>
            </a:r>
            <a:endParaRPr lang="fr-FR" sz="1400" b="1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►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Would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be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a first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experimentally</a:t>
            </a:r>
            <a:endParaRPr sz="14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6" name="Google Shape;60;p13">
            <a:extLst>
              <a:ext uri="{FF2B5EF4-FFF2-40B4-BE49-F238E27FC236}">
                <a16:creationId xmlns:a16="http://schemas.microsoft.com/office/drawing/2014/main" id="{088C24B6-E247-69AF-A81D-DB3B877C9D1E}"/>
              </a:ext>
            </a:extLst>
          </p:cNvPr>
          <p:cNvSpPr txBox="1"/>
          <p:nvPr/>
        </p:nvSpPr>
        <p:spPr>
          <a:xfrm>
            <a:off x="5281268" y="8798785"/>
            <a:ext cx="3059017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Few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exp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cases 20y back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Novel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ab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initio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predictions</a:t>
            </a:r>
            <a:endParaRPr lang="fr-FR" sz="1400" b="1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►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Experimental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revival?</a:t>
            </a:r>
            <a:endParaRPr sz="14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7" name="Google Shape;60;p13">
            <a:extLst>
              <a:ext uri="{FF2B5EF4-FFF2-40B4-BE49-F238E27FC236}">
                <a16:creationId xmlns:a16="http://schemas.microsoft.com/office/drawing/2014/main" id="{088C24B6-E247-69AF-A81D-DB3B877C9D1E}"/>
              </a:ext>
            </a:extLst>
          </p:cNvPr>
          <p:cNvSpPr txBox="1"/>
          <p:nvPr/>
        </p:nvSpPr>
        <p:spPr>
          <a:xfrm>
            <a:off x="8702192" y="8792270"/>
            <a:ext cx="4364452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(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n,</a:t>
            </a:r>
            <a:r>
              <a:rPr lang="fr-FR" sz="1400" b="1" dirty="0" err="1">
                <a:latin typeface="Symbol" panose="05050102010706020507" pitchFamily="18" charset="2"/>
                <a:ea typeface="Comfortaa"/>
                <a:cs typeface="Comfortaa"/>
                <a:sym typeface="Comfortaa"/>
              </a:rPr>
              <a:t>g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) rates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PDR ↔ E1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polarizability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↔ neutron skin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►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systematic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: </a:t>
            </a:r>
            <a:r>
              <a:rPr lang="fr-FR" sz="1400" b="1" dirty="0" err="1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Astro&amp;Nuclear</a:t>
            </a:r>
            <a:r>
              <a:rPr lang="fr-FR" sz="1400" b="1" dirty="0"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data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5AC55887-9BAF-0A27-2747-8267E32DA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268" y="5274816"/>
            <a:ext cx="2983808" cy="361673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59" y="5392779"/>
            <a:ext cx="1913564" cy="3280395"/>
          </a:xfrm>
          <a:prstGeom prst="rect">
            <a:avLst/>
          </a:prstGeom>
        </p:spPr>
      </p:pic>
      <p:sp>
        <p:nvSpPr>
          <p:cNvPr id="39" name="Google Shape;1061;p39"/>
          <p:cNvSpPr txBox="1"/>
          <p:nvPr/>
        </p:nvSpPr>
        <p:spPr>
          <a:xfrm>
            <a:off x="5581078" y="4875245"/>
            <a:ext cx="198256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cs typeface="Arial" panose="020B0604020202020204" pitchFamily="34" charset="0"/>
              </a:rPr>
              <a:t>Double ISGQR</a:t>
            </a:r>
          </a:p>
        </p:txBody>
      </p:sp>
      <p:sp>
        <p:nvSpPr>
          <p:cNvPr id="40" name="Google Shape;1061;p39"/>
          <p:cNvSpPr txBox="1"/>
          <p:nvPr/>
        </p:nvSpPr>
        <p:spPr>
          <a:xfrm>
            <a:off x="524895" y="4876261"/>
            <a:ext cx="405843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cs typeface="Arial" panose="020B0604020202020204" pitchFamily="34" charset="0"/>
              </a:rPr>
              <a:t>ISGMR (L=0) on shape isomer</a:t>
            </a:r>
          </a:p>
        </p:txBody>
      </p:sp>
      <p:sp>
        <p:nvSpPr>
          <p:cNvPr id="41" name="Google Shape;1061;p39"/>
          <p:cNvSpPr txBox="1"/>
          <p:nvPr/>
        </p:nvSpPr>
        <p:spPr>
          <a:xfrm>
            <a:off x="8727578" y="4875245"/>
            <a:ext cx="379523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9900"/>
                </a:solidFill>
                <a:cs typeface="Arial" panose="020B0604020202020204" pitchFamily="34" charset="0"/>
              </a:rPr>
              <a:t>Systematic IVGDR up to A=56</a:t>
            </a:r>
          </a:p>
        </p:txBody>
      </p:sp>
      <p:sp>
        <p:nvSpPr>
          <p:cNvPr id="42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059175" y="6688231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Porro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EPJA (2024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4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16200000">
            <a:off x="4122798" y="6409194"/>
            <a:ext cx="28263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Porro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unp.  (2024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4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9925416" y="6908250"/>
            <a:ext cx="35769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González-Miret </a:t>
            </a:r>
            <a:r>
              <a:rPr lang="it-IT" sz="1700" i="1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et al</a:t>
            </a:r>
            <a:r>
              <a:rPr lang="it-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., unp.  (2024</a:t>
            </a:r>
            <a:r>
              <a:rPr lang="it" sz="1700" dirty="0">
                <a:solidFill>
                  <a:srgbClr val="1243DE"/>
                </a:solidFill>
                <a:latin typeface="Palatino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)</a:t>
            </a:r>
            <a:endParaRPr lang="en-GB" sz="1700" dirty="0">
              <a:solidFill>
                <a:srgbClr val="1243DE"/>
              </a:solidFill>
              <a:latin typeface="Palatino"/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109734" y="8773343"/>
            <a:ext cx="4678018" cy="886370"/>
          </a:xfrm>
          <a:prstGeom prst="round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5250254" y="8788781"/>
            <a:ext cx="3134090" cy="886370"/>
          </a:xfrm>
          <a:prstGeom prst="round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 à coins arrondis 48"/>
          <p:cNvSpPr/>
          <p:nvPr/>
        </p:nvSpPr>
        <p:spPr>
          <a:xfrm>
            <a:off x="8662436" y="8788781"/>
            <a:ext cx="4262852" cy="886370"/>
          </a:xfrm>
          <a:prstGeom prst="round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1" name="Shape 1924"/>
          <p:cNvSpPr/>
          <p:nvPr/>
        </p:nvSpPr>
        <p:spPr>
          <a:xfrm rot="10800000" flipV="1">
            <a:off x="2335854" y="6447666"/>
            <a:ext cx="1794317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latin typeface="Palatino"/>
                <a:ea typeface="Palatino"/>
                <a:cs typeface="Palatino"/>
                <a:sym typeface="Palatino"/>
              </a:rPr>
              <a:t>PGCM 2D (r</a:t>
            </a:r>
            <a:r>
              <a:rPr lang="fr-FR" sz="1800" b="1" baseline="30000" dirty="0">
                <a:latin typeface="Palatino"/>
                <a:ea typeface="Palatino"/>
                <a:cs typeface="Palatino"/>
                <a:sym typeface="Palatino"/>
              </a:rPr>
              <a:t>2</a:t>
            </a:r>
            <a:r>
              <a:rPr lang="fr-FR" sz="1800" b="1" dirty="0">
                <a:latin typeface="Palatino"/>
                <a:ea typeface="Palatino"/>
                <a:cs typeface="Palatino"/>
                <a:sym typeface="Palatino"/>
              </a:rPr>
              <a:t>,</a:t>
            </a:r>
            <a:r>
              <a:rPr lang="fr-FR" sz="1800" b="1" dirty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b</a:t>
            </a:r>
            <a:r>
              <a:rPr lang="fr-FR" sz="1800" b="1" baseline="-25000" dirty="0">
                <a:latin typeface="Palatino"/>
                <a:ea typeface="Palatino"/>
                <a:cs typeface="Palatino"/>
                <a:sym typeface="Palatino"/>
              </a:rPr>
              <a:t>2</a:t>
            </a:r>
            <a:r>
              <a:rPr lang="fr-FR" sz="1800" b="1" dirty="0">
                <a:latin typeface="Palatino"/>
                <a:ea typeface="Palatino"/>
                <a:cs typeface="Palatino"/>
                <a:sym typeface="Palatino"/>
              </a:rPr>
              <a:t>)</a:t>
            </a:r>
            <a:endParaRPr sz="18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2" name="Shape 1924"/>
          <p:cNvSpPr/>
          <p:nvPr/>
        </p:nvSpPr>
        <p:spPr>
          <a:xfrm rot="10800000" flipV="1">
            <a:off x="6011770" y="7503762"/>
            <a:ext cx="1522803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latin typeface="Palatino"/>
                <a:ea typeface="Palatino"/>
                <a:cs typeface="Palatino"/>
                <a:sym typeface="Palatino"/>
              </a:rPr>
              <a:t>PGCM 1D (</a:t>
            </a:r>
            <a:r>
              <a:rPr lang="fr-FR" sz="1800" b="1" dirty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b</a:t>
            </a:r>
            <a:r>
              <a:rPr lang="fr-FR" sz="1800" b="1" baseline="-25000" dirty="0">
                <a:latin typeface="Palatino"/>
                <a:ea typeface="Palatino"/>
                <a:cs typeface="Palatino"/>
                <a:sym typeface="Palatino"/>
              </a:rPr>
              <a:t>2</a:t>
            </a:r>
            <a:r>
              <a:rPr lang="fr-FR" sz="1800" b="1" dirty="0">
                <a:latin typeface="Palatino"/>
                <a:ea typeface="Palatino"/>
                <a:cs typeface="Palatino"/>
                <a:sym typeface="Palatino"/>
              </a:rPr>
              <a:t>)</a:t>
            </a:r>
            <a:endParaRPr sz="18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3" name="Shape 1924"/>
          <p:cNvSpPr/>
          <p:nvPr/>
        </p:nvSpPr>
        <p:spPr>
          <a:xfrm rot="10800000" flipV="1">
            <a:off x="9831547" y="7642262"/>
            <a:ext cx="1546368" cy="2769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latin typeface="Palatino"/>
                <a:ea typeface="Palatino"/>
                <a:cs typeface="Palatino"/>
                <a:sym typeface="Palatino"/>
              </a:rPr>
              <a:t>Triaxial QRPA</a:t>
            </a:r>
            <a:endParaRPr sz="18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4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463841" y="3021693"/>
            <a:ext cx="4374403" cy="1188128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56" name="Google Shape;845;p30"/>
          <p:cNvSpPr txBox="1"/>
          <p:nvPr/>
        </p:nvSpPr>
        <p:spPr>
          <a:xfrm>
            <a:off x="8396474" y="2978755"/>
            <a:ext cx="4346713" cy="1231066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err="1"/>
              <a:t>Numerical</a:t>
            </a:r>
            <a:r>
              <a:rPr lang="fr-FR" sz="1600" b="1" dirty="0"/>
              <a:t> setting</a:t>
            </a:r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12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fr-F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3max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</a:t>
            </a:r>
            <a:endParaRPr lang="fr-FR" sz="1600" dirty="0"/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Hüther</a:t>
            </a:r>
            <a:r>
              <a:rPr lang="en-US" sz="1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PLB (2020)</a:t>
            </a:r>
            <a:endParaRPr lang="en-US" sz="1600" dirty="0">
              <a:solidFill>
                <a:srgbClr val="0033CC"/>
              </a:solidFill>
            </a:endParaRPr>
          </a:p>
          <a:p>
            <a:pPr marL="177800" lvl="0" algn="l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1600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1.88 fm-1</a:t>
            </a:r>
            <a:endParaRPr sz="16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A6BAB3-CF2B-5A39-092B-6D8295368187}"/>
              </a:ext>
            </a:extLst>
          </p:cNvPr>
          <p:cNvGrpSpPr/>
          <p:nvPr/>
        </p:nvGrpSpPr>
        <p:grpSpPr>
          <a:xfrm>
            <a:off x="2311746" y="2153052"/>
            <a:ext cx="2550233" cy="2113195"/>
            <a:chOff x="4265139" y="2006346"/>
            <a:chExt cx="2350212" cy="1604922"/>
          </a:xfrm>
        </p:grpSpPr>
        <p:pic>
          <p:nvPicPr>
            <p:cNvPr id="58" name="Google Shape;55;p13">
              <a:extLst>
                <a:ext uri="{FF2B5EF4-FFF2-40B4-BE49-F238E27FC236}">
                  <a16:creationId xmlns:a16="http://schemas.microsoft.com/office/drawing/2014/main" id="{0CD8A0B3-DCC1-8FC5-9426-F504C78CD62F}"/>
                </a:ext>
              </a:extLst>
            </p:cNvPr>
            <p:cNvPicPr preferRelativeResize="0"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9677" t="28613" r="7004" b="19852"/>
            <a:stretch/>
          </p:blipFill>
          <p:spPr>
            <a:xfrm>
              <a:off x="4293549" y="2079247"/>
              <a:ext cx="2321802" cy="14693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37A89B8-BB54-CA6E-4B05-620EE3DC79ED}"/>
                </a:ext>
              </a:extLst>
            </p:cNvPr>
            <p:cNvSpPr/>
            <p:nvPr/>
          </p:nvSpPr>
          <p:spPr>
            <a:xfrm>
              <a:off x="4265139" y="2006346"/>
              <a:ext cx="216000" cy="604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9176016-840C-6C4B-CAAA-4B3F65BAB286}"/>
                </a:ext>
              </a:extLst>
            </p:cNvPr>
            <p:cNvSpPr/>
            <p:nvPr/>
          </p:nvSpPr>
          <p:spPr>
            <a:xfrm rot="5400000">
              <a:off x="4844611" y="3156400"/>
              <a:ext cx="115583" cy="794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9B8495C-F7CC-4A69-3F02-D585FAE3ABD9}"/>
                </a:ext>
              </a:extLst>
            </p:cNvPr>
            <p:cNvSpPr/>
            <p:nvPr/>
          </p:nvSpPr>
          <p:spPr>
            <a:xfrm rot="5400000">
              <a:off x="4366752" y="3430179"/>
              <a:ext cx="48989" cy="25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62" name="Picture 5">
            <a:extLst>
              <a:ext uri="{FF2B5EF4-FFF2-40B4-BE49-F238E27FC236}">
                <a16:creationId xmlns:a16="http://schemas.microsoft.com/office/drawing/2014/main" id="{9FBAD4EC-20F9-E4A4-24B1-A69827D81A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064" t="32007" r="43855" b="29127"/>
          <a:stretch/>
        </p:blipFill>
        <p:spPr>
          <a:xfrm rot="16200000">
            <a:off x="6215310" y="1690051"/>
            <a:ext cx="785334" cy="1219334"/>
          </a:xfrm>
          <a:prstGeom prst="rect">
            <a:avLst/>
          </a:prstGeom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id="{9EB6413A-4893-49B3-E182-D6DC313401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163" t="31020" r="14490" b="16939"/>
          <a:stretch/>
        </p:blipFill>
        <p:spPr>
          <a:xfrm>
            <a:off x="1917906" y="1397513"/>
            <a:ext cx="1327171" cy="1370543"/>
          </a:xfrm>
          <a:prstGeom prst="rect">
            <a:avLst/>
          </a:prstGeom>
        </p:spPr>
      </p:pic>
      <p:cxnSp>
        <p:nvCxnSpPr>
          <p:cNvPr id="66" name="Straight Arrow Connector 14">
            <a:extLst>
              <a:ext uri="{FF2B5EF4-FFF2-40B4-BE49-F238E27FC236}">
                <a16:creationId xmlns:a16="http://schemas.microsoft.com/office/drawing/2014/main" id="{6174E559-A2E6-83A9-FF84-9359CA8581DF}"/>
              </a:ext>
            </a:extLst>
          </p:cNvPr>
          <p:cNvCxnSpPr>
            <a:cxnSpLocks/>
          </p:cNvCxnSpPr>
          <p:nvPr/>
        </p:nvCxnSpPr>
        <p:spPr>
          <a:xfrm flipV="1">
            <a:off x="494066" y="1286100"/>
            <a:ext cx="0" cy="2881086"/>
          </a:xfrm>
          <a:prstGeom prst="straightConnector1">
            <a:avLst/>
          </a:prstGeom>
          <a:ln w="15875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19">
            <a:extLst>
              <a:ext uri="{FF2B5EF4-FFF2-40B4-BE49-F238E27FC236}">
                <a16:creationId xmlns:a16="http://schemas.microsoft.com/office/drawing/2014/main" id="{1490E29F-8BED-7533-7D4B-D5540599003A}"/>
              </a:ext>
            </a:extLst>
          </p:cNvPr>
          <p:cNvCxnSpPr>
            <a:cxnSpLocks/>
          </p:cNvCxnSpPr>
          <p:nvPr/>
        </p:nvCxnSpPr>
        <p:spPr>
          <a:xfrm flipV="1">
            <a:off x="673640" y="4041410"/>
            <a:ext cx="0" cy="125776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24">
            <a:extLst>
              <a:ext uri="{FF2B5EF4-FFF2-40B4-BE49-F238E27FC236}">
                <a16:creationId xmlns:a16="http://schemas.microsoft.com/office/drawing/2014/main" id="{F6B586CD-CC88-8821-BDE8-2918A8F22C9C}"/>
              </a:ext>
            </a:extLst>
          </p:cNvPr>
          <p:cNvCxnSpPr>
            <a:cxnSpLocks/>
          </p:cNvCxnSpPr>
          <p:nvPr/>
        </p:nvCxnSpPr>
        <p:spPr>
          <a:xfrm flipV="1">
            <a:off x="905969" y="4005946"/>
            <a:ext cx="0" cy="167727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26">
            <a:extLst>
              <a:ext uri="{FF2B5EF4-FFF2-40B4-BE49-F238E27FC236}">
                <a16:creationId xmlns:a16="http://schemas.microsoft.com/office/drawing/2014/main" id="{C3A4DDC5-D078-19B5-E24F-578E385D6579}"/>
              </a:ext>
            </a:extLst>
          </p:cNvPr>
          <p:cNvCxnSpPr>
            <a:cxnSpLocks/>
          </p:cNvCxnSpPr>
          <p:nvPr/>
        </p:nvCxnSpPr>
        <p:spPr>
          <a:xfrm flipV="1">
            <a:off x="802992" y="3857622"/>
            <a:ext cx="0" cy="309564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28">
            <a:extLst>
              <a:ext uri="{FF2B5EF4-FFF2-40B4-BE49-F238E27FC236}">
                <a16:creationId xmlns:a16="http://schemas.microsoft.com/office/drawing/2014/main" id="{FB31B774-166F-B8AD-B223-D842B67635E6}"/>
              </a:ext>
            </a:extLst>
          </p:cNvPr>
          <p:cNvCxnSpPr>
            <a:cxnSpLocks/>
          </p:cNvCxnSpPr>
          <p:nvPr/>
        </p:nvCxnSpPr>
        <p:spPr>
          <a:xfrm flipV="1">
            <a:off x="982662" y="3396255"/>
            <a:ext cx="0" cy="770931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30">
            <a:extLst>
              <a:ext uri="{FF2B5EF4-FFF2-40B4-BE49-F238E27FC236}">
                <a16:creationId xmlns:a16="http://schemas.microsoft.com/office/drawing/2014/main" id="{13A11BB2-E7F9-FDD9-94FD-A5BF6261A849}"/>
              </a:ext>
            </a:extLst>
          </p:cNvPr>
          <p:cNvCxnSpPr>
            <a:cxnSpLocks/>
          </p:cNvCxnSpPr>
          <p:nvPr/>
        </p:nvCxnSpPr>
        <p:spPr>
          <a:xfrm flipV="1">
            <a:off x="1109934" y="4005946"/>
            <a:ext cx="0" cy="161240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32">
            <a:extLst>
              <a:ext uri="{FF2B5EF4-FFF2-40B4-BE49-F238E27FC236}">
                <a16:creationId xmlns:a16="http://schemas.microsoft.com/office/drawing/2014/main" id="{4A47D389-72E4-3DA4-033E-66A48A8934DC}"/>
              </a:ext>
            </a:extLst>
          </p:cNvPr>
          <p:cNvCxnSpPr>
            <a:cxnSpLocks/>
          </p:cNvCxnSpPr>
          <p:nvPr/>
        </p:nvCxnSpPr>
        <p:spPr>
          <a:xfrm flipV="1">
            <a:off x="1247982" y="3691782"/>
            <a:ext cx="0" cy="481891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34">
            <a:extLst>
              <a:ext uri="{FF2B5EF4-FFF2-40B4-BE49-F238E27FC236}">
                <a16:creationId xmlns:a16="http://schemas.microsoft.com/office/drawing/2014/main" id="{76C41287-5002-8F39-529E-BAB8CFBF1E66}"/>
              </a:ext>
            </a:extLst>
          </p:cNvPr>
          <p:cNvCxnSpPr>
            <a:cxnSpLocks/>
          </p:cNvCxnSpPr>
          <p:nvPr/>
        </p:nvCxnSpPr>
        <p:spPr>
          <a:xfrm flipV="1">
            <a:off x="1327510" y="4066806"/>
            <a:ext cx="0" cy="102542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36">
            <a:extLst>
              <a:ext uri="{FF2B5EF4-FFF2-40B4-BE49-F238E27FC236}">
                <a16:creationId xmlns:a16="http://schemas.microsoft.com/office/drawing/2014/main" id="{F6402230-B82C-479F-66B4-1B2887D31D0E}"/>
              </a:ext>
            </a:extLst>
          </p:cNvPr>
          <p:cNvCxnSpPr>
            <a:cxnSpLocks/>
          </p:cNvCxnSpPr>
          <p:nvPr/>
        </p:nvCxnSpPr>
        <p:spPr>
          <a:xfrm flipV="1">
            <a:off x="1567420" y="3216378"/>
            <a:ext cx="0" cy="950808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48">
            <a:extLst>
              <a:ext uri="{FF2B5EF4-FFF2-40B4-BE49-F238E27FC236}">
                <a16:creationId xmlns:a16="http://schemas.microsoft.com/office/drawing/2014/main" id="{FB0D893A-9E4A-AACA-8DB9-E0C202FEB585}"/>
              </a:ext>
            </a:extLst>
          </p:cNvPr>
          <p:cNvCxnSpPr>
            <a:cxnSpLocks/>
          </p:cNvCxnSpPr>
          <p:nvPr/>
        </p:nvCxnSpPr>
        <p:spPr>
          <a:xfrm flipV="1">
            <a:off x="1713513" y="3915634"/>
            <a:ext cx="0" cy="251552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50">
            <a:extLst>
              <a:ext uri="{FF2B5EF4-FFF2-40B4-BE49-F238E27FC236}">
                <a16:creationId xmlns:a16="http://schemas.microsoft.com/office/drawing/2014/main" id="{89BFDA1B-5D08-3CB7-5C2A-3A6B536F0652}"/>
              </a:ext>
            </a:extLst>
          </p:cNvPr>
          <p:cNvCxnSpPr>
            <a:cxnSpLocks/>
          </p:cNvCxnSpPr>
          <p:nvPr/>
        </p:nvCxnSpPr>
        <p:spPr>
          <a:xfrm flipV="1">
            <a:off x="1814413" y="4066806"/>
            <a:ext cx="0" cy="100380"/>
          </a:xfrm>
          <a:prstGeom prst="straightConnector1">
            <a:avLst/>
          </a:prstGeom>
          <a:ln w="25400" cap="flat" cmpd="sng">
            <a:solidFill>
              <a:schemeClr val="accent1"/>
            </a:solidFill>
            <a:tailEnd type="none"/>
          </a:ln>
          <a:effectLst>
            <a:glow rad="88900">
              <a:schemeClr val="accent1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58">
            <a:extLst>
              <a:ext uri="{FF2B5EF4-FFF2-40B4-BE49-F238E27FC236}">
                <a16:creationId xmlns:a16="http://schemas.microsoft.com/office/drawing/2014/main" id="{FB7E8E51-F34D-DBC6-D695-E7FE1064AD29}"/>
              </a:ext>
            </a:extLst>
          </p:cNvPr>
          <p:cNvSpPr txBox="1"/>
          <p:nvPr/>
        </p:nvSpPr>
        <p:spPr>
          <a:xfrm rot="16200000">
            <a:off x="-782439" y="2525419"/>
            <a:ext cx="186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Bradley Hand" pitchFamily="2" charset="77"/>
              </a:rPr>
              <a:t>Cross Section</a:t>
            </a:r>
          </a:p>
        </p:txBody>
      </p:sp>
      <p:sp>
        <p:nvSpPr>
          <p:cNvPr id="80" name="TextBox 59">
            <a:extLst>
              <a:ext uri="{FF2B5EF4-FFF2-40B4-BE49-F238E27FC236}">
                <a16:creationId xmlns:a16="http://schemas.microsoft.com/office/drawing/2014/main" id="{83685A4D-75F7-D03A-D8FE-81142474C884}"/>
              </a:ext>
            </a:extLst>
          </p:cNvPr>
          <p:cNvSpPr txBox="1"/>
          <p:nvPr/>
        </p:nvSpPr>
        <p:spPr>
          <a:xfrm>
            <a:off x="1541402" y="4501297"/>
            <a:ext cx="251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Bradley Hand" pitchFamily="2" charset="77"/>
              </a:rPr>
              <a:t>Excitation Energy</a:t>
            </a:r>
          </a:p>
        </p:txBody>
      </p:sp>
      <p:sp>
        <p:nvSpPr>
          <p:cNvPr id="81" name="TextBox 60">
            <a:extLst>
              <a:ext uri="{FF2B5EF4-FFF2-40B4-BE49-F238E27FC236}">
                <a16:creationId xmlns:a16="http://schemas.microsoft.com/office/drawing/2014/main" id="{5A7619A7-B4C6-4367-09B4-D125862BBE8A}"/>
              </a:ext>
            </a:extLst>
          </p:cNvPr>
          <p:cNvSpPr txBox="1"/>
          <p:nvPr/>
        </p:nvSpPr>
        <p:spPr>
          <a:xfrm>
            <a:off x="324849" y="4183280"/>
            <a:ext cx="33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Bradley Hand" pitchFamily="2" charset="77"/>
              </a:rPr>
              <a:t>0</a:t>
            </a:r>
          </a:p>
        </p:txBody>
      </p:sp>
      <p:sp>
        <p:nvSpPr>
          <p:cNvPr id="84" name="TextBox 61">
            <a:extLst>
              <a:ext uri="{FF2B5EF4-FFF2-40B4-BE49-F238E27FC236}">
                <a16:creationId xmlns:a16="http://schemas.microsoft.com/office/drawing/2014/main" id="{AC1E2428-1C46-466A-7464-CC55CEB39CCF}"/>
              </a:ext>
            </a:extLst>
          </p:cNvPr>
          <p:cNvSpPr txBox="1"/>
          <p:nvPr/>
        </p:nvSpPr>
        <p:spPr>
          <a:xfrm>
            <a:off x="2931003" y="4187532"/>
            <a:ext cx="56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Bradley Hand" pitchFamily="2" charset="77"/>
              </a:rPr>
              <a:t>15</a:t>
            </a:r>
          </a:p>
        </p:txBody>
      </p:sp>
      <p:sp>
        <p:nvSpPr>
          <p:cNvPr id="85" name="TextBox 62">
            <a:extLst>
              <a:ext uri="{FF2B5EF4-FFF2-40B4-BE49-F238E27FC236}">
                <a16:creationId xmlns:a16="http://schemas.microsoft.com/office/drawing/2014/main" id="{8914601B-17C2-BBD1-BE67-C963AEEC760F}"/>
              </a:ext>
            </a:extLst>
          </p:cNvPr>
          <p:cNvSpPr txBox="1"/>
          <p:nvPr/>
        </p:nvSpPr>
        <p:spPr>
          <a:xfrm>
            <a:off x="3063753" y="3979439"/>
            <a:ext cx="28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Bradley Hand" pitchFamily="2" charset="77"/>
              </a:rPr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63">
                <a:extLst>
                  <a:ext uri="{FF2B5EF4-FFF2-40B4-BE49-F238E27FC236}">
                    <a16:creationId xmlns:a16="http://schemas.microsoft.com/office/drawing/2014/main" id="{D7ACDB85-E57E-C17D-AA93-A29003A7F100}"/>
                  </a:ext>
                </a:extLst>
              </p:cNvPr>
              <p:cNvSpPr txBox="1"/>
              <p:nvPr/>
            </p:nvSpPr>
            <p:spPr>
              <a:xfrm>
                <a:off x="92130" y="1313804"/>
                <a:ext cx="4227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sz="2400" dirty="0">
                  <a:latin typeface="Bradley Hand" pitchFamily="2" charset="77"/>
                </a:endParaRPr>
              </a:p>
            </p:txBody>
          </p:sp>
        </mc:Choice>
        <mc:Fallback xmlns="">
          <p:sp>
            <p:nvSpPr>
              <p:cNvPr id="86" name="TextBox 63">
                <a:extLst>
                  <a:ext uri="{FF2B5EF4-FFF2-40B4-BE49-F238E27FC236}">
                    <a16:creationId xmlns:a16="http://schemas.microsoft.com/office/drawing/2014/main" id="{D7ACDB85-E57E-C17D-AA93-A29003A7F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0" y="1313804"/>
                <a:ext cx="422718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64">
                <a:extLst>
                  <a:ext uri="{FF2B5EF4-FFF2-40B4-BE49-F238E27FC236}">
                    <a16:creationId xmlns:a16="http://schemas.microsoft.com/office/drawing/2014/main" id="{E907CB29-E364-25B8-0D60-D19210DAFDCE}"/>
                  </a:ext>
                </a:extLst>
              </p:cNvPr>
              <p:cNvSpPr txBox="1"/>
              <p:nvPr/>
            </p:nvSpPr>
            <p:spPr>
              <a:xfrm>
                <a:off x="4139996" y="4179494"/>
                <a:ext cx="1384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DE" sz="2000" dirty="0">
                    <a:latin typeface="Bradley Hand" pitchFamily="2" charset="77"/>
                  </a:rPr>
                  <a:t> [MeV]</a:t>
                </a:r>
              </a:p>
            </p:txBody>
          </p:sp>
        </mc:Choice>
        <mc:Fallback xmlns="">
          <p:sp>
            <p:nvSpPr>
              <p:cNvPr id="87" name="TextBox 64">
                <a:extLst>
                  <a:ext uri="{FF2B5EF4-FFF2-40B4-BE49-F238E27FC236}">
                    <a16:creationId xmlns:a16="http://schemas.microsoft.com/office/drawing/2014/main" id="{E907CB29-E364-25B8-0D60-D19210DAF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96" y="4179494"/>
                <a:ext cx="1384689" cy="400110"/>
              </a:xfrm>
              <a:prstGeom prst="rect">
                <a:avLst/>
              </a:prstGeom>
              <a:blipFill>
                <a:blip r:embed="rId11"/>
                <a:stretch>
                  <a:fillRect t="-7692" r="-881" b="-2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65">
            <a:extLst>
              <a:ext uri="{FF2B5EF4-FFF2-40B4-BE49-F238E27FC236}">
                <a16:creationId xmlns:a16="http://schemas.microsoft.com/office/drawing/2014/main" id="{B9EB1FCB-D309-AEF8-1E1D-AEF7BA0AFEB9}"/>
              </a:ext>
            </a:extLst>
          </p:cNvPr>
          <p:cNvSpPr txBox="1"/>
          <p:nvPr/>
        </p:nvSpPr>
        <p:spPr>
          <a:xfrm>
            <a:off x="5146500" y="1552187"/>
            <a:ext cx="227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solidFill>
                  <a:schemeClr val="accent1"/>
                </a:solidFill>
                <a:latin typeface="Bradley Hand" pitchFamily="2" charset="77"/>
              </a:rPr>
              <a:t>Giant Resonances</a:t>
            </a:r>
          </a:p>
        </p:txBody>
      </p:sp>
      <p:sp>
        <p:nvSpPr>
          <p:cNvPr id="89" name="TextBox 66">
            <a:extLst>
              <a:ext uri="{FF2B5EF4-FFF2-40B4-BE49-F238E27FC236}">
                <a16:creationId xmlns:a16="http://schemas.microsoft.com/office/drawing/2014/main" id="{29A0A089-A635-0889-E798-95E38E5E889B}"/>
              </a:ext>
            </a:extLst>
          </p:cNvPr>
          <p:cNvSpPr txBox="1"/>
          <p:nvPr/>
        </p:nvSpPr>
        <p:spPr>
          <a:xfrm>
            <a:off x="352186" y="1666233"/>
            <a:ext cx="1813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1"/>
                </a:solidFill>
                <a:latin typeface="Bradley Hand" pitchFamily="2" charset="77"/>
              </a:rPr>
              <a:t>Single (few)</a:t>
            </a:r>
          </a:p>
          <a:p>
            <a:pPr algn="ctr"/>
            <a:r>
              <a:rPr lang="en-GB" sz="1400" dirty="0">
                <a:solidFill>
                  <a:schemeClr val="accent1"/>
                </a:solidFill>
                <a:latin typeface="Bradley Hand" pitchFamily="2" charset="77"/>
              </a:rPr>
              <a:t>P</a:t>
            </a:r>
            <a:r>
              <a:rPr lang="en-DE" sz="1400" dirty="0">
                <a:solidFill>
                  <a:schemeClr val="accent1"/>
                </a:solidFill>
                <a:latin typeface="Bradley Hand" pitchFamily="2" charset="77"/>
              </a:rPr>
              <a:t>article-hole</a:t>
            </a:r>
          </a:p>
          <a:p>
            <a:pPr algn="ctr"/>
            <a:r>
              <a:rPr lang="en-DE" sz="1400" dirty="0">
                <a:solidFill>
                  <a:schemeClr val="accent1"/>
                </a:solidFill>
                <a:latin typeface="Bradley Hand" pitchFamily="2" charset="77"/>
              </a:rPr>
              <a:t>excitations</a:t>
            </a:r>
          </a:p>
        </p:txBody>
      </p:sp>
      <p:sp>
        <p:nvSpPr>
          <p:cNvPr id="90" name="Right Brace 67">
            <a:extLst>
              <a:ext uri="{FF2B5EF4-FFF2-40B4-BE49-F238E27FC236}">
                <a16:creationId xmlns:a16="http://schemas.microsoft.com/office/drawing/2014/main" id="{713B6C3D-8AF4-84CF-FF41-8C70F2F9487A}"/>
              </a:ext>
            </a:extLst>
          </p:cNvPr>
          <p:cNvSpPr/>
          <p:nvPr/>
        </p:nvSpPr>
        <p:spPr>
          <a:xfrm rot="16200000">
            <a:off x="1092551" y="1848723"/>
            <a:ext cx="231896" cy="132022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1896"/>
                      <a:gd name="connsiteY0" fmla="*/ 0 h 1320222"/>
                      <a:gd name="connsiteX1" fmla="*/ 115948 w 231896"/>
                      <a:gd name="connsiteY1" fmla="*/ 2 h 1320222"/>
                      <a:gd name="connsiteX2" fmla="*/ 115948 w 231896"/>
                      <a:gd name="connsiteY2" fmla="*/ 660109 h 1320222"/>
                      <a:gd name="connsiteX3" fmla="*/ 231896 w 231896"/>
                      <a:gd name="connsiteY3" fmla="*/ 660111 h 1320222"/>
                      <a:gd name="connsiteX4" fmla="*/ 115948 w 231896"/>
                      <a:gd name="connsiteY4" fmla="*/ 660113 h 1320222"/>
                      <a:gd name="connsiteX5" fmla="*/ 115948 w 231896"/>
                      <a:gd name="connsiteY5" fmla="*/ 1320220 h 1320222"/>
                      <a:gd name="connsiteX6" fmla="*/ 0 w 231896"/>
                      <a:gd name="connsiteY6" fmla="*/ 1320222 h 1320222"/>
                      <a:gd name="connsiteX7" fmla="*/ 0 w 231896"/>
                      <a:gd name="connsiteY7" fmla="*/ 0 h 1320222"/>
                      <a:gd name="connsiteX0" fmla="*/ 0 w 231896"/>
                      <a:gd name="connsiteY0" fmla="*/ 0 h 1320222"/>
                      <a:gd name="connsiteX1" fmla="*/ 115948 w 231896"/>
                      <a:gd name="connsiteY1" fmla="*/ 2 h 1320222"/>
                      <a:gd name="connsiteX2" fmla="*/ 115948 w 231896"/>
                      <a:gd name="connsiteY2" fmla="*/ 660109 h 1320222"/>
                      <a:gd name="connsiteX3" fmla="*/ 231896 w 231896"/>
                      <a:gd name="connsiteY3" fmla="*/ 660111 h 1320222"/>
                      <a:gd name="connsiteX4" fmla="*/ 115948 w 231896"/>
                      <a:gd name="connsiteY4" fmla="*/ 660113 h 1320222"/>
                      <a:gd name="connsiteX5" fmla="*/ 115948 w 231896"/>
                      <a:gd name="connsiteY5" fmla="*/ 1320220 h 1320222"/>
                      <a:gd name="connsiteX6" fmla="*/ 0 w 231896"/>
                      <a:gd name="connsiteY6" fmla="*/ 1320222 h 1320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1896" h="1320222" stroke="0" extrusionOk="0">
                        <a:moveTo>
                          <a:pt x="0" y="0"/>
                        </a:moveTo>
                        <a:cubicBezTo>
                          <a:pt x="33049" y="7868"/>
                          <a:pt x="94484" y="5282"/>
                          <a:pt x="115948" y="2"/>
                        </a:cubicBezTo>
                        <a:cubicBezTo>
                          <a:pt x="92634" y="97140"/>
                          <a:pt x="72950" y="454655"/>
                          <a:pt x="115948" y="660109"/>
                        </a:cubicBezTo>
                        <a:cubicBezTo>
                          <a:pt x="112591" y="663386"/>
                          <a:pt x="295162" y="664370"/>
                          <a:pt x="231896" y="660111"/>
                        </a:cubicBezTo>
                        <a:cubicBezTo>
                          <a:pt x="190011" y="666502"/>
                          <a:pt x="142030" y="660408"/>
                          <a:pt x="115948" y="660113"/>
                        </a:cubicBezTo>
                        <a:cubicBezTo>
                          <a:pt x="137841" y="735496"/>
                          <a:pt x="89095" y="1249090"/>
                          <a:pt x="115948" y="1320220"/>
                        </a:cubicBezTo>
                        <a:cubicBezTo>
                          <a:pt x="114727" y="1320034"/>
                          <a:pt x="60783" y="1323285"/>
                          <a:pt x="0" y="1320222"/>
                        </a:cubicBezTo>
                        <a:cubicBezTo>
                          <a:pt x="87577" y="1070587"/>
                          <a:pt x="89546" y="520583"/>
                          <a:pt x="0" y="0"/>
                        </a:cubicBezTo>
                        <a:close/>
                      </a:path>
                      <a:path w="231896" h="1320222" fill="none" extrusionOk="0">
                        <a:moveTo>
                          <a:pt x="0" y="0"/>
                        </a:moveTo>
                        <a:cubicBezTo>
                          <a:pt x="34877" y="6776"/>
                          <a:pt x="61984" y="3684"/>
                          <a:pt x="115948" y="2"/>
                        </a:cubicBezTo>
                        <a:cubicBezTo>
                          <a:pt x="85860" y="116871"/>
                          <a:pt x="132371" y="380745"/>
                          <a:pt x="115948" y="660109"/>
                        </a:cubicBezTo>
                        <a:cubicBezTo>
                          <a:pt x="120179" y="666406"/>
                          <a:pt x="296100" y="661855"/>
                          <a:pt x="231896" y="660111"/>
                        </a:cubicBezTo>
                        <a:cubicBezTo>
                          <a:pt x="200666" y="649799"/>
                          <a:pt x="151611" y="653162"/>
                          <a:pt x="115948" y="660113"/>
                        </a:cubicBezTo>
                        <a:cubicBezTo>
                          <a:pt x="124537" y="875795"/>
                          <a:pt x="110406" y="1158500"/>
                          <a:pt x="115948" y="1320220"/>
                        </a:cubicBezTo>
                        <a:cubicBezTo>
                          <a:pt x="111670" y="1320924"/>
                          <a:pt x="56552" y="1315058"/>
                          <a:pt x="0" y="132022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1" name="Google Shape;60;p13">
            <a:extLst>
              <a:ext uri="{FF2B5EF4-FFF2-40B4-BE49-F238E27FC236}">
                <a16:creationId xmlns:a16="http://schemas.microsoft.com/office/drawing/2014/main" id="{088C24B6-E247-69AF-A81D-DB3B877C9D1E}"/>
              </a:ext>
            </a:extLst>
          </p:cNvPr>
          <p:cNvSpPr txBox="1"/>
          <p:nvPr/>
        </p:nvSpPr>
        <p:spPr>
          <a:xfrm>
            <a:off x="5130985" y="2781066"/>
            <a:ext cx="2845746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dirty="0">
                <a:solidFill>
                  <a:srgbClr val="DB362E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Liquid drop picture</a:t>
            </a:r>
            <a:endParaRPr sz="1400" b="1" dirty="0">
              <a:solidFill>
                <a:srgbClr val="DB362E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dirty="0">
                <a:solidFill>
                  <a:schemeClr val="dk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vibrations, oscillations</a:t>
            </a:r>
            <a:endParaRPr sz="1400" dirty="0"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92" name="Picture 4" descr="arrow (2) - PNG Basket">
            <a:extLst>
              <a:ext uri="{FF2B5EF4-FFF2-40B4-BE49-F238E27FC236}">
                <a16:creationId xmlns:a16="http://schemas.microsoft.com/office/drawing/2014/main" id="{13730F8A-F804-AC5E-75B3-C1F337A9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57485">
            <a:off x="4621147" y="1860172"/>
            <a:ext cx="1019676" cy="103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Arrow Connector 77">
            <a:extLst>
              <a:ext uri="{FF2B5EF4-FFF2-40B4-BE49-F238E27FC236}">
                <a16:creationId xmlns:a16="http://schemas.microsoft.com/office/drawing/2014/main" id="{8BC46E2B-3141-4F1E-952E-E37B2794240F}"/>
              </a:ext>
            </a:extLst>
          </p:cNvPr>
          <p:cNvCxnSpPr>
            <a:cxnSpLocks/>
          </p:cNvCxnSpPr>
          <p:nvPr/>
        </p:nvCxnSpPr>
        <p:spPr>
          <a:xfrm flipV="1">
            <a:off x="630875" y="2761694"/>
            <a:ext cx="0" cy="1407653"/>
          </a:xfrm>
          <a:prstGeom prst="straightConnector1">
            <a:avLst/>
          </a:prstGeom>
          <a:ln w="25400" cap="flat" cmpd="sng">
            <a:solidFill>
              <a:srgbClr val="C8312A"/>
            </a:solidFill>
            <a:tailEnd type="none"/>
          </a:ln>
          <a:effectLst>
            <a:glow rad="88900">
              <a:schemeClr val="accent2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7">
            <a:extLst>
              <a:ext uri="{FF2B5EF4-FFF2-40B4-BE49-F238E27FC236}">
                <a16:creationId xmlns:a16="http://schemas.microsoft.com/office/drawing/2014/main" id="{CB40FA03-F58D-B55D-BC1C-1B4D37D4B903}"/>
              </a:ext>
            </a:extLst>
          </p:cNvPr>
          <p:cNvCxnSpPr>
            <a:cxnSpLocks/>
          </p:cNvCxnSpPr>
          <p:nvPr/>
        </p:nvCxnSpPr>
        <p:spPr>
          <a:xfrm flipV="1">
            <a:off x="844560" y="2753949"/>
            <a:ext cx="0" cy="1407653"/>
          </a:xfrm>
          <a:prstGeom prst="straightConnector1">
            <a:avLst/>
          </a:prstGeom>
          <a:ln w="25400" cap="flat" cmpd="sng">
            <a:solidFill>
              <a:srgbClr val="C8312A"/>
            </a:solidFill>
            <a:tailEnd type="none"/>
          </a:ln>
          <a:effectLst>
            <a:glow rad="88900">
              <a:schemeClr val="accent2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8">
            <a:extLst>
              <a:ext uri="{FF2B5EF4-FFF2-40B4-BE49-F238E27FC236}">
                <a16:creationId xmlns:a16="http://schemas.microsoft.com/office/drawing/2014/main" id="{1FED9E3F-16D6-35A3-4A3F-75721746388C}"/>
              </a:ext>
            </a:extLst>
          </p:cNvPr>
          <p:cNvCxnSpPr>
            <a:cxnSpLocks/>
          </p:cNvCxnSpPr>
          <p:nvPr/>
        </p:nvCxnSpPr>
        <p:spPr>
          <a:xfrm flipV="1">
            <a:off x="1175128" y="2761695"/>
            <a:ext cx="0" cy="1407653"/>
          </a:xfrm>
          <a:prstGeom prst="straightConnector1">
            <a:avLst/>
          </a:prstGeom>
          <a:ln w="25400" cap="flat" cmpd="sng">
            <a:solidFill>
              <a:srgbClr val="C8312A"/>
            </a:solidFill>
            <a:tailEnd type="none"/>
          </a:ln>
          <a:effectLst>
            <a:glow rad="88900">
              <a:schemeClr val="accent2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9">
            <a:extLst>
              <a:ext uri="{FF2B5EF4-FFF2-40B4-BE49-F238E27FC236}">
                <a16:creationId xmlns:a16="http://schemas.microsoft.com/office/drawing/2014/main" id="{6E6E10B0-8A71-5A87-F96E-B64500B6B166}"/>
              </a:ext>
            </a:extLst>
          </p:cNvPr>
          <p:cNvCxnSpPr>
            <a:cxnSpLocks/>
          </p:cNvCxnSpPr>
          <p:nvPr/>
        </p:nvCxnSpPr>
        <p:spPr>
          <a:xfrm flipV="1">
            <a:off x="1609529" y="2753949"/>
            <a:ext cx="0" cy="1407653"/>
          </a:xfrm>
          <a:prstGeom prst="straightConnector1">
            <a:avLst/>
          </a:prstGeom>
          <a:ln w="25400" cap="flat" cmpd="sng">
            <a:solidFill>
              <a:srgbClr val="C8312A"/>
            </a:solidFill>
            <a:tailEnd type="none"/>
          </a:ln>
          <a:effectLst>
            <a:glow rad="88900">
              <a:schemeClr val="accent2">
                <a:alpha val="30000"/>
              </a:schemeClr>
            </a:glow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101">
            <a:extLst>
              <a:ext uri="{FF2B5EF4-FFF2-40B4-BE49-F238E27FC236}">
                <a16:creationId xmlns:a16="http://schemas.microsoft.com/office/drawing/2014/main" id="{941AF00F-21F4-E6A5-AF70-5338D43A44D4}"/>
              </a:ext>
            </a:extLst>
          </p:cNvPr>
          <p:cNvSpPr txBox="1"/>
          <p:nvPr/>
        </p:nvSpPr>
        <p:spPr>
          <a:xfrm>
            <a:off x="524895" y="2529361"/>
            <a:ext cx="52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latin typeface="Bradley Hand" pitchFamily="2" charset="77"/>
              </a:rPr>
              <a:t>2</a:t>
            </a:r>
            <a:r>
              <a:rPr lang="en-DE" sz="1200" baseline="30000" dirty="0">
                <a:latin typeface="Bradley Hand" pitchFamily="2" charset="77"/>
              </a:rPr>
              <a:t>+</a:t>
            </a:r>
          </a:p>
        </p:txBody>
      </p:sp>
      <p:sp>
        <p:nvSpPr>
          <p:cNvPr id="100" name="TextBox 102">
            <a:extLst>
              <a:ext uri="{FF2B5EF4-FFF2-40B4-BE49-F238E27FC236}">
                <a16:creationId xmlns:a16="http://schemas.microsoft.com/office/drawing/2014/main" id="{37868153-512F-7317-5EA5-256C66FE636B}"/>
              </a:ext>
            </a:extLst>
          </p:cNvPr>
          <p:cNvSpPr txBox="1"/>
          <p:nvPr/>
        </p:nvSpPr>
        <p:spPr>
          <a:xfrm>
            <a:off x="746420" y="2533391"/>
            <a:ext cx="52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latin typeface="Bradley Hand" pitchFamily="2" charset="77"/>
              </a:rPr>
              <a:t>4</a:t>
            </a:r>
            <a:r>
              <a:rPr lang="en-DE" sz="1200" baseline="30000" dirty="0">
                <a:latin typeface="Bradley Hand" pitchFamily="2" charset="77"/>
              </a:rPr>
              <a:t>+</a:t>
            </a:r>
          </a:p>
        </p:txBody>
      </p:sp>
      <p:sp>
        <p:nvSpPr>
          <p:cNvPr id="101" name="TextBox 103">
            <a:extLst>
              <a:ext uri="{FF2B5EF4-FFF2-40B4-BE49-F238E27FC236}">
                <a16:creationId xmlns:a16="http://schemas.microsoft.com/office/drawing/2014/main" id="{878246D1-A64B-654F-1A4A-6DC4EF6F47FA}"/>
              </a:ext>
            </a:extLst>
          </p:cNvPr>
          <p:cNvSpPr txBox="1"/>
          <p:nvPr/>
        </p:nvSpPr>
        <p:spPr>
          <a:xfrm>
            <a:off x="1067558" y="2524864"/>
            <a:ext cx="52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latin typeface="Bradley Hand" pitchFamily="2" charset="77"/>
              </a:rPr>
              <a:t>6</a:t>
            </a:r>
            <a:r>
              <a:rPr lang="en-DE" sz="1200" baseline="30000" dirty="0">
                <a:latin typeface="Bradley Hand" pitchFamily="2" charset="77"/>
              </a:rPr>
              <a:t>+</a:t>
            </a:r>
          </a:p>
        </p:txBody>
      </p:sp>
      <p:sp>
        <p:nvSpPr>
          <p:cNvPr id="102" name="TextBox 104">
            <a:extLst>
              <a:ext uri="{FF2B5EF4-FFF2-40B4-BE49-F238E27FC236}">
                <a16:creationId xmlns:a16="http://schemas.microsoft.com/office/drawing/2014/main" id="{1C8120B3-0E65-FC6A-CB5E-0BC79DFF6EB4}"/>
              </a:ext>
            </a:extLst>
          </p:cNvPr>
          <p:cNvSpPr txBox="1"/>
          <p:nvPr/>
        </p:nvSpPr>
        <p:spPr>
          <a:xfrm>
            <a:off x="1502032" y="2524863"/>
            <a:ext cx="52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latin typeface="Bradley Hand" pitchFamily="2" charset="77"/>
              </a:rPr>
              <a:t>8</a:t>
            </a:r>
            <a:r>
              <a:rPr lang="en-DE" sz="1200" baseline="30000" dirty="0">
                <a:latin typeface="Bradley Hand" pitchFamily="2" charset="77"/>
              </a:rPr>
              <a:t>+</a:t>
            </a:r>
          </a:p>
        </p:txBody>
      </p:sp>
      <p:cxnSp>
        <p:nvCxnSpPr>
          <p:cNvPr id="103" name="Straight Arrow Connector 15">
            <a:extLst>
              <a:ext uri="{FF2B5EF4-FFF2-40B4-BE49-F238E27FC236}">
                <a16:creationId xmlns:a16="http://schemas.microsoft.com/office/drawing/2014/main" id="{E7682FB8-3984-8D87-AA14-9F0EC34E9C2C}"/>
              </a:ext>
            </a:extLst>
          </p:cNvPr>
          <p:cNvCxnSpPr>
            <a:cxnSpLocks/>
          </p:cNvCxnSpPr>
          <p:nvPr/>
        </p:nvCxnSpPr>
        <p:spPr>
          <a:xfrm>
            <a:off x="494066" y="4167186"/>
            <a:ext cx="4720253" cy="0"/>
          </a:xfrm>
          <a:prstGeom prst="straightConnector1">
            <a:avLst/>
          </a:prstGeom>
          <a:ln w="15875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Google Shape;57;p13">
            <a:extLst>
              <a:ext uri="{FF2B5EF4-FFF2-40B4-BE49-F238E27FC236}">
                <a16:creationId xmlns:a16="http://schemas.microsoft.com/office/drawing/2014/main" id="{23FFADAD-98DA-FDFC-B957-ECD923EB0504}"/>
              </a:ext>
            </a:extLst>
          </p:cNvPr>
          <p:cNvSpPr txBox="1"/>
          <p:nvPr/>
        </p:nvSpPr>
        <p:spPr>
          <a:xfrm>
            <a:off x="8684010" y="1509006"/>
            <a:ext cx="38842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sz="1600" b="1" dirty="0">
                <a:solidFill>
                  <a:schemeClr val="tx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►</a:t>
            </a:r>
            <a:r>
              <a:rPr lang="fr-FR" sz="1600" b="1" dirty="0" err="1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Nuclear</a:t>
            </a:r>
            <a:r>
              <a:rPr lang="fr-FR" sz="1600" b="1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structure</a:t>
            </a:r>
            <a:endParaRPr sz="1600" b="1" dirty="0">
              <a:solidFill>
                <a:schemeClr val="tx1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it" sz="1600" b="1" dirty="0">
                <a:solidFill>
                  <a:schemeClr val="tx1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►</a:t>
            </a:r>
            <a:r>
              <a:rPr lang="it" sz="1600" b="1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Constrain equation of state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fr-FR" sz="1600" b="1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►</a:t>
            </a:r>
            <a:r>
              <a:rPr lang="fr-FR" sz="1600" b="1" dirty="0" err="1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Nuclear</a:t>
            </a:r>
            <a:r>
              <a:rPr lang="fr-FR" sz="1600" b="1" dirty="0">
                <a:solidFill>
                  <a:schemeClr val="tx1"/>
                </a:solidFill>
                <a:latin typeface="Montserrat Light" panose="00000400000000000000" pitchFamily="2" charset="0"/>
                <a:ea typeface="Comfortaa"/>
                <a:cs typeface="Comfortaa"/>
                <a:sym typeface="Comfortaa"/>
              </a:rPr>
              <a:t> applications</a:t>
            </a:r>
            <a:endParaRPr sz="1600" b="1" dirty="0">
              <a:solidFill>
                <a:schemeClr val="tx1"/>
              </a:solidFill>
              <a:latin typeface="Montserrat Light" panose="000004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110" name="Rectangle à coins arrondis 109"/>
          <p:cNvSpPr/>
          <p:nvPr/>
        </p:nvSpPr>
        <p:spPr bwMode="auto">
          <a:xfrm>
            <a:off x="8834548" y="1569805"/>
            <a:ext cx="3773288" cy="82308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1" name="Group 4">
            <a:extLst>
              <a:ext uri="{FF2B5EF4-FFF2-40B4-BE49-F238E27FC236}">
                <a16:creationId xmlns:a16="http://schemas.microsoft.com/office/drawing/2014/main" id="{D17CC522-8A1D-2E09-57A6-92C67CBC9271}"/>
              </a:ext>
            </a:extLst>
          </p:cNvPr>
          <p:cNvGrpSpPr/>
          <p:nvPr/>
        </p:nvGrpSpPr>
        <p:grpSpPr>
          <a:xfrm>
            <a:off x="1748365" y="3112166"/>
            <a:ext cx="886505" cy="861688"/>
            <a:chOff x="4593600" y="3166199"/>
            <a:chExt cx="1303200" cy="1303201"/>
          </a:xfrm>
        </p:grpSpPr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id="{608582C8-1939-8AAA-FFC2-E310D6874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1915" t="38595" r="31318" b="31597"/>
            <a:stretch/>
          </p:blipFill>
          <p:spPr>
            <a:xfrm>
              <a:off x="4593600" y="3166199"/>
              <a:ext cx="1303200" cy="1303201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D3BA62D-D0B1-CEF0-6D71-E73CA000A245}"/>
                </a:ext>
              </a:extLst>
            </p:cNvPr>
            <p:cNvSpPr/>
            <p:nvPr/>
          </p:nvSpPr>
          <p:spPr>
            <a:xfrm>
              <a:off x="4593600" y="3166199"/>
              <a:ext cx="216000" cy="145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14" name="TextBox 75">
            <a:extLst>
              <a:ext uri="{FF2B5EF4-FFF2-40B4-BE49-F238E27FC236}">
                <a16:creationId xmlns:a16="http://schemas.microsoft.com/office/drawing/2014/main" id="{20EAB8EC-1FB7-FD28-BA9F-4BF895334C41}"/>
              </a:ext>
            </a:extLst>
          </p:cNvPr>
          <p:cNvSpPr txBox="1"/>
          <p:nvPr/>
        </p:nvSpPr>
        <p:spPr>
          <a:xfrm>
            <a:off x="1549618" y="2738575"/>
            <a:ext cx="143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solidFill>
                  <a:srgbClr val="C8312A"/>
                </a:solidFill>
                <a:latin typeface="Bradley Hand" pitchFamily="2" charset="77"/>
              </a:rPr>
              <a:t>Rotations</a:t>
            </a:r>
          </a:p>
        </p:txBody>
      </p:sp>
      <p:pic>
        <p:nvPicPr>
          <p:cNvPr id="115" name="Picture 4" descr="arrow (2) - PNG Basket">
            <a:extLst>
              <a:ext uri="{FF2B5EF4-FFF2-40B4-BE49-F238E27FC236}">
                <a16:creationId xmlns:a16="http://schemas.microsoft.com/office/drawing/2014/main" id="{13730F8A-F804-AC5E-75B3-C1F337A9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8451">
            <a:off x="7421177" y="1377925"/>
            <a:ext cx="1019676" cy="1039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924"/>
          <p:cNvSpPr/>
          <p:nvPr/>
        </p:nvSpPr>
        <p:spPr>
          <a:xfrm rot="10800000" flipV="1">
            <a:off x="8449037" y="2601987"/>
            <a:ext cx="4389207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rgbClr val="FF9900"/>
                </a:solidFill>
                <a:latin typeface="Palatino"/>
                <a:ea typeface="Palatino"/>
                <a:cs typeface="Palatino"/>
                <a:sym typeface="Palatino"/>
              </a:rPr>
              <a:t>PGCM + </a:t>
            </a:r>
            <a:r>
              <a:rPr lang="fr-FR" sz="1800" b="1" dirty="0" err="1">
                <a:solidFill>
                  <a:srgbClr val="FF9900"/>
                </a:solidFill>
                <a:latin typeface="Palatino"/>
                <a:ea typeface="Palatino"/>
                <a:cs typeface="Palatino"/>
                <a:sym typeface="Palatino"/>
              </a:rPr>
              <a:t>Harmonic</a:t>
            </a:r>
            <a:r>
              <a:rPr lang="fr-FR" sz="1800" b="1" dirty="0">
                <a:solidFill>
                  <a:srgbClr val="FF99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1800" b="1" dirty="0" err="1">
                <a:solidFill>
                  <a:srgbClr val="FF9900"/>
                </a:solidFill>
                <a:latin typeface="Palatino"/>
                <a:ea typeface="Palatino"/>
                <a:cs typeface="Palatino"/>
                <a:sym typeface="Palatino"/>
              </a:rPr>
              <a:t>limit</a:t>
            </a:r>
            <a:r>
              <a:rPr lang="fr-FR" sz="1800" b="1" dirty="0">
                <a:solidFill>
                  <a:srgbClr val="FF9900"/>
                </a:solidFill>
                <a:latin typeface="Palatino"/>
                <a:ea typeface="Palatino"/>
                <a:cs typeface="Palatino"/>
                <a:sym typeface="Palatino"/>
              </a:rPr>
              <a:t> of GCM = QRPA</a:t>
            </a:r>
            <a:endParaRPr sz="1800" b="1" dirty="0">
              <a:solidFill>
                <a:srgbClr val="FF99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7" name="Shape 69"/>
          <p:cNvSpPr/>
          <p:nvPr/>
        </p:nvSpPr>
        <p:spPr>
          <a:xfrm>
            <a:off x="8396474" y="4286168"/>
            <a:ext cx="1604733" cy="3134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000" b="1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PAN@CEA</a:t>
            </a:r>
          </a:p>
        </p:txBody>
      </p:sp>
    </p:spTree>
    <p:extLst>
      <p:ext uri="{BB962C8B-B14F-4D97-AF65-F5344CB8AC3E}">
        <p14:creationId xmlns:p14="http://schemas.microsoft.com/office/powerpoint/2010/main" val="1153037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9" grpId="0"/>
      <p:bldP spid="40" grpId="0"/>
      <p:bldP spid="41" grpId="0"/>
      <p:bldP spid="42" grpId="0"/>
      <p:bldP spid="43" grpId="0"/>
      <p:bldP spid="44" grpId="0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6" grpId="0"/>
      <p:bldP spid="104" grpId="0"/>
      <p:bldP spid="110" grpId="0" animBg="1"/>
      <p:bldP spid="116" grpId="0" animBg="1"/>
      <p:bldP spid="1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1202239" y="2711700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Personal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selection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of highlights and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frontiers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" name="Shape 81"/>
          <p:cNvSpPr/>
          <p:nvPr/>
        </p:nvSpPr>
        <p:spPr>
          <a:xfrm>
            <a:off x="2236571" y="489022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132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Sn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3" name="Shape 81"/>
          <p:cNvSpPr/>
          <p:nvPr/>
        </p:nvSpPr>
        <p:spPr>
          <a:xfrm>
            <a:off x="1202239" y="1883855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-body expansion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7" name="Shape 81"/>
          <p:cNvSpPr/>
          <p:nvPr/>
        </p:nvSpPr>
        <p:spPr>
          <a:xfrm>
            <a:off x="2236561" y="6312855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Two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corrections to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magnetic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dipole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moments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81"/>
          <p:cNvSpPr/>
          <p:nvPr/>
        </p:nvSpPr>
        <p:spPr>
          <a:xfrm>
            <a:off x="2236557" y="779651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Giant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resonances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Shape 81"/>
          <p:cNvSpPr/>
          <p:nvPr/>
        </p:nvSpPr>
        <p:spPr>
          <a:xfrm>
            <a:off x="2236558" y="8550269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Ab-initio (transition)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optical</a:t>
            </a:r>
            <a:r>
              <a:rPr lang="fr-FR" sz="22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potentials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Shape 81"/>
          <p:cNvSpPr/>
          <p:nvPr/>
        </p:nvSpPr>
        <p:spPr>
          <a:xfrm>
            <a:off x="2236557" y="704489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Frugal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from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techniques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4" name="Shape 81"/>
          <p:cNvSpPr/>
          <p:nvPr/>
        </p:nvSpPr>
        <p:spPr>
          <a:xfrm>
            <a:off x="2236564" y="9136822"/>
            <a:ext cx="9094701" cy="33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⁞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81">
            <a:extLst>
              <a:ext uri="{FF2B5EF4-FFF2-40B4-BE49-F238E27FC236}">
                <a16:creationId xmlns:a16="http://schemas.microsoft.com/office/drawing/2014/main" id="{0C7ED7B8-22D2-4557-9A48-EFE98FD2E05B}"/>
              </a:ext>
            </a:extLst>
          </p:cNvPr>
          <p:cNvSpPr/>
          <p:nvPr/>
        </p:nvSpPr>
        <p:spPr>
          <a:xfrm>
            <a:off x="2236568" y="4172992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200" dirty="0">
                <a:latin typeface="Palatino"/>
                <a:ea typeface="Palatino"/>
                <a:cs typeface="Palatino"/>
                <a:sym typeface="Palatino"/>
              </a:rPr>
              <a:t>From ab initio nuclear structure to the Quark Gluon Plasma </a:t>
            </a:r>
          </a:p>
        </p:txBody>
      </p:sp>
      <p:sp>
        <p:nvSpPr>
          <p:cNvPr id="16" name="Shape 81">
            <a:extLst>
              <a:ext uri="{FF2B5EF4-FFF2-40B4-BE49-F238E27FC236}">
                <a16:creationId xmlns:a16="http://schemas.microsoft.com/office/drawing/2014/main" id="{7641B39D-251C-4096-A189-99B7C17271FF}"/>
              </a:ext>
            </a:extLst>
          </p:cNvPr>
          <p:cNvSpPr/>
          <p:nvPr/>
        </p:nvSpPr>
        <p:spPr>
          <a:xfrm>
            <a:off x="2236562" y="5607464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Charge radius </a:t>
            </a:r>
            <a:r>
              <a:rPr lang="fr-FR" sz="2200" dirty="0" err="1">
                <a:latin typeface="Palatino"/>
                <a:ea typeface="Palatino"/>
                <a:cs typeface="Palatino"/>
                <a:sym typeface="Palatino"/>
              </a:rPr>
              <a:t>through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baseline="30000" dirty="0">
                <a:latin typeface="Palatino"/>
                <a:ea typeface="Palatino"/>
                <a:cs typeface="Palatino"/>
                <a:sym typeface="Palatino"/>
              </a:rPr>
              <a:t>58</a:t>
            </a:r>
            <a:r>
              <a:rPr lang="fr-FR" sz="2200" dirty="0">
                <a:latin typeface="Palatino"/>
                <a:ea typeface="Palatino"/>
                <a:cs typeface="Palatino"/>
                <a:sym typeface="Palatino"/>
              </a:rPr>
              <a:t>Cr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>
            <a:extLst>
              <a:ext uri="{FF2B5EF4-FFF2-40B4-BE49-F238E27FC236}">
                <a16:creationId xmlns:a16="http://schemas.microsoft.com/office/drawing/2014/main" id="{B9864A8E-A57B-4081-B4D2-7BCCFCD8B4C3}"/>
              </a:ext>
            </a:extLst>
          </p:cNvPr>
          <p:cNvSpPr/>
          <p:nvPr/>
        </p:nvSpPr>
        <p:spPr>
          <a:xfrm>
            <a:off x="2236570" y="3462811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Evaluating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propagating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200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interaction </a:t>
            </a:r>
            <a:r>
              <a:rPr lang="fr-FR" sz="2200" dirty="0" err="1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uncertainties</a:t>
            </a:r>
            <a:endParaRPr sz="22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8485014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048" y="2344973"/>
            <a:ext cx="1567439" cy="1372097"/>
          </a:xfrm>
          <a:prstGeom prst="rect">
            <a:avLst/>
          </a:prstGeom>
        </p:spPr>
      </p:pic>
      <p:sp>
        <p:nvSpPr>
          <p:cNvPr id="111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56714" y="6676535"/>
            <a:ext cx="5154002" cy="147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Algebra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	  Difficult manually</a:t>
            </a:r>
          </a:p>
          <a:p>
            <a:pPr marL="773445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Numerical cost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</a:p>
          <a:p>
            <a:pPr marL="487695" lvl="2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  Memory&amp;CPU: N</a:t>
            </a:r>
            <a:r>
              <a:rPr lang="it" sz="1493" spc="320" baseline="3000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</a:t>
            </a: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 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→ N</a:t>
            </a:r>
            <a:r>
              <a:rPr lang="it" sz="1493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</a:t>
            </a:r>
            <a:r>
              <a:rPr lang="it" sz="1493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(q&gt;p)</a:t>
            </a:r>
          </a:p>
        </p:txBody>
      </p:sp>
      <p:sp>
        <p:nvSpPr>
          <p:cNvPr id="134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3761628" y="8095668"/>
            <a:ext cx="2895884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 </a:t>
            </a:r>
          </a:p>
        </p:txBody>
      </p:sp>
      <p:pic>
        <p:nvPicPr>
          <p:cNvPr id="58" name="Picture 3">
            <a:extLst>
              <a:ext uri="{FF2B5EF4-FFF2-40B4-BE49-F238E27FC236}">
                <a16:creationId xmlns:a16="http://schemas.microsoft.com/office/drawing/2014/main" id="{64331CCD-B6F0-82BE-69D5-49632F91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" y="7780704"/>
            <a:ext cx="2398499" cy="1982275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431" y="2058512"/>
            <a:ext cx="1212483" cy="2451911"/>
          </a:xfrm>
          <a:prstGeom prst="rect">
            <a:avLst/>
          </a:prstGeom>
        </p:spPr>
      </p:pic>
      <p:sp>
        <p:nvSpPr>
          <p:cNvPr id="2052" name="Google Shape;141;p16">
            <a:extLst>
              <a:ext uri="{FF2B5EF4-FFF2-40B4-BE49-F238E27FC236}">
                <a16:creationId xmlns:a16="http://schemas.microsoft.com/office/drawing/2014/main" id="{4B201C11-CD62-3501-4ED4-9EC1FE9600F9}"/>
              </a:ext>
            </a:extLst>
          </p:cNvPr>
          <p:cNvSpPr txBox="1"/>
          <p:nvPr/>
        </p:nvSpPr>
        <p:spPr>
          <a:xfrm>
            <a:off x="364248" y="3985862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OPEN-SHELL</a:t>
            </a:r>
          </a:p>
        </p:txBody>
      </p:sp>
      <p:sp>
        <p:nvSpPr>
          <p:cNvPr id="57" name="Google Shape;141;p16">
            <a:extLst>
              <a:ext uri="{FF2B5EF4-FFF2-40B4-BE49-F238E27FC236}">
                <a16:creationId xmlns:a16="http://schemas.microsoft.com/office/drawing/2014/main" id="{6E9C6D65-D32F-6DCD-FFA5-513DC30C60BB}"/>
              </a:ext>
            </a:extLst>
          </p:cNvPr>
          <p:cNvSpPr txBox="1"/>
          <p:nvPr/>
        </p:nvSpPr>
        <p:spPr>
          <a:xfrm>
            <a:off x="478054" y="7090129"/>
            <a:ext cx="1244270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MASS</a:t>
            </a:r>
          </a:p>
        </p:txBody>
      </p:sp>
      <p:pic>
        <p:nvPicPr>
          <p:cNvPr id="2050" name="Picture 2" descr="Nuclear Reactions | ChemTalk">
            <a:extLst>
              <a:ext uri="{FF2B5EF4-FFF2-40B4-BE49-F238E27FC236}">
                <a16:creationId xmlns:a16="http://schemas.microsoft.com/office/drawing/2014/main" id="{882E5064-A3A0-6F3E-3853-02A7554C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331" flipV="1">
            <a:off x="11104328" y="8565394"/>
            <a:ext cx="1809610" cy="12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0" name="Chord 2069">
            <a:extLst>
              <a:ext uri="{FF2B5EF4-FFF2-40B4-BE49-F238E27FC236}">
                <a16:creationId xmlns:a16="http://schemas.microsoft.com/office/drawing/2014/main" id="{BFD1A36C-BC8B-33C1-5E36-1843027F56A6}"/>
              </a:ext>
            </a:extLst>
          </p:cNvPr>
          <p:cNvSpPr>
            <a:spLocks noChangeAspect="1"/>
          </p:cNvSpPr>
          <p:nvPr/>
        </p:nvSpPr>
        <p:spPr>
          <a:xfrm>
            <a:off x="4884468" y="3693032"/>
            <a:ext cx="3315045" cy="3348124"/>
          </a:xfrm>
          <a:prstGeom prst="chord">
            <a:avLst>
              <a:gd name="adj1" fmla="val 16190932"/>
              <a:gd name="adj2" fmla="val 61802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80"/>
          </a:p>
        </p:txBody>
      </p:sp>
      <p:sp>
        <p:nvSpPr>
          <p:cNvPr id="4" name="Google Shape;95;p15">
            <a:extLst>
              <a:ext uri="{FF2B5EF4-FFF2-40B4-BE49-F238E27FC236}">
                <a16:creationId xmlns:a16="http://schemas.microsoft.com/office/drawing/2014/main" id="{364AFC2B-AE40-E242-270E-A408CDA8999D}"/>
              </a:ext>
            </a:extLst>
          </p:cNvPr>
          <p:cNvSpPr>
            <a:spLocks noChangeAspect="1"/>
          </p:cNvSpPr>
          <p:nvPr/>
        </p:nvSpPr>
        <p:spPr>
          <a:xfrm>
            <a:off x="4775310" y="3669826"/>
            <a:ext cx="3454181" cy="3454181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7" name="Google Shape;113;p15">
            <a:extLst>
              <a:ext uri="{FF2B5EF4-FFF2-40B4-BE49-F238E27FC236}">
                <a16:creationId xmlns:a16="http://schemas.microsoft.com/office/drawing/2014/main" id="{19EA6AED-E7FE-3869-8B3B-1DC157FB36A4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502401" y="1469678"/>
            <a:ext cx="238736" cy="2200148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2467C4-0447-EBB7-2EB9-CDFCFEC1FBA2}"/>
              </a:ext>
            </a:extLst>
          </p:cNvPr>
          <p:cNvCxnSpPr/>
          <p:nvPr/>
        </p:nvCxnSpPr>
        <p:spPr>
          <a:xfrm>
            <a:off x="6741137" y="1469678"/>
            <a:ext cx="5879431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41;p16">
            <a:extLst>
              <a:ext uri="{FF2B5EF4-FFF2-40B4-BE49-F238E27FC236}">
                <a16:creationId xmlns:a16="http://schemas.microsoft.com/office/drawing/2014/main" id="{409831C7-00F9-A0F0-F527-3C47F7332D45}"/>
              </a:ext>
            </a:extLst>
          </p:cNvPr>
          <p:cNvSpPr txBox="1"/>
          <p:nvPr/>
        </p:nvSpPr>
        <p:spPr>
          <a:xfrm>
            <a:off x="10404773" y="6354559"/>
            <a:ext cx="2441171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ACCURACY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B745A1-6643-489D-E43D-2B84F186075E}"/>
              </a:ext>
            </a:extLst>
          </p:cNvPr>
          <p:cNvCxnSpPr>
            <a:cxnSpLocks/>
          </p:cNvCxnSpPr>
          <p:nvPr/>
        </p:nvCxnSpPr>
        <p:spPr>
          <a:xfrm>
            <a:off x="12610716" y="1473680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oogle Shape;113;p15">
            <a:extLst>
              <a:ext uri="{FF2B5EF4-FFF2-40B4-BE49-F238E27FC236}">
                <a16:creationId xmlns:a16="http://schemas.microsoft.com/office/drawing/2014/main" id="{AD000AFC-25A6-D622-B167-AC3B48A35E81}"/>
              </a:ext>
            </a:extLst>
          </p:cNvPr>
          <p:cNvCxnSpPr>
            <a:cxnSpLocks/>
          </p:cNvCxnSpPr>
          <p:nvPr/>
        </p:nvCxnSpPr>
        <p:spPr>
          <a:xfrm>
            <a:off x="7929717" y="6412956"/>
            <a:ext cx="4735126" cy="985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1A4F6C2-7668-849A-B31A-F07C9AF68C19}"/>
              </a:ext>
            </a:extLst>
          </p:cNvPr>
          <p:cNvCxnSpPr>
            <a:cxnSpLocks/>
          </p:cNvCxnSpPr>
          <p:nvPr/>
        </p:nvCxnSpPr>
        <p:spPr>
          <a:xfrm>
            <a:off x="12650065" y="641295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9583805" y="1361337"/>
            <a:ext cx="3132968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UNCERTAINTIES</a:t>
            </a:r>
          </a:p>
        </p:txBody>
      </p:sp>
      <p:cxnSp>
        <p:nvCxnSpPr>
          <p:cNvPr id="42" name="Google Shape;113;p15">
            <a:extLst>
              <a:ext uri="{FF2B5EF4-FFF2-40B4-BE49-F238E27FC236}">
                <a16:creationId xmlns:a16="http://schemas.microsoft.com/office/drawing/2014/main" id="{A9444B51-AC6D-0918-193D-AEAA0CE0C19C}"/>
              </a:ext>
            </a:extLst>
          </p:cNvPr>
          <p:cNvCxnSpPr>
            <a:cxnSpLocks/>
          </p:cNvCxnSpPr>
          <p:nvPr/>
        </p:nvCxnSpPr>
        <p:spPr>
          <a:xfrm>
            <a:off x="7424235" y="6843845"/>
            <a:ext cx="525684" cy="144919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42395-F72D-CC25-4D04-023CF846B637}"/>
              </a:ext>
            </a:extLst>
          </p:cNvPr>
          <p:cNvCxnSpPr>
            <a:cxnSpLocks/>
          </p:cNvCxnSpPr>
          <p:nvPr/>
        </p:nvCxnSpPr>
        <p:spPr>
          <a:xfrm flipV="1">
            <a:off x="7938732" y="8278528"/>
            <a:ext cx="4681836" cy="1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415FBB-9B1D-F91D-8D9E-7D2D28697115}"/>
              </a:ext>
            </a:extLst>
          </p:cNvPr>
          <p:cNvCxnSpPr>
            <a:cxnSpLocks/>
          </p:cNvCxnSpPr>
          <p:nvPr/>
        </p:nvCxnSpPr>
        <p:spPr>
          <a:xfrm>
            <a:off x="12610716" y="8278529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141;p16">
            <a:extLst>
              <a:ext uri="{FF2B5EF4-FFF2-40B4-BE49-F238E27FC236}">
                <a16:creationId xmlns:a16="http://schemas.microsoft.com/office/drawing/2014/main" id="{398B6980-87C8-1746-334D-9813592811EC}"/>
              </a:ext>
            </a:extLst>
          </p:cNvPr>
          <p:cNvSpPr txBox="1"/>
          <p:nvPr/>
        </p:nvSpPr>
        <p:spPr>
          <a:xfrm>
            <a:off x="10238509" y="8212602"/>
            <a:ext cx="2539693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REACTIONS</a:t>
            </a:r>
          </a:p>
        </p:txBody>
      </p:sp>
      <p:cxnSp>
        <p:nvCxnSpPr>
          <p:cNvPr id="50" name="Google Shape;113;p15">
            <a:extLst>
              <a:ext uri="{FF2B5EF4-FFF2-40B4-BE49-F238E27FC236}">
                <a16:creationId xmlns:a16="http://schemas.microsoft.com/office/drawing/2014/main" id="{9F1C7494-7FE2-3B77-2B35-63CA92370C6C}"/>
              </a:ext>
            </a:extLst>
          </p:cNvPr>
          <p:cNvCxnSpPr>
            <a:cxnSpLocks/>
          </p:cNvCxnSpPr>
          <p:nvPr/>
        </p:nvCxnSpPr>
        <p:spPr>
          <a:xfrm flipH="1">
            <a:off x="5488112" y="6974614"/>
            <a:ext cx="260057" cy="1170412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D08752-4053-7169-39AD-3409A1361C13}"/>
              </a:ext>
            </a:extLst>
          </p:cNvPr>
          <p:cNvCxnSpPr>
            <a:cxnSpLocks/>
          </p:cNvCxnSpPr>
          <p:nvPr/>
        </p:nvCxnSpPr>
        <p:spPr>
          <a:xfrm>
            <a:off x="3680174" y="8147281"/>
            <a:ext cx="3873525" cy="6649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368552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1596558" y="8691835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[Hu et al, 2022]</a:t>
            </a:r>
            <a:endParaRPr lang="en-GB" sz="1280" dirty="0"/>
          </a:p>
        </p:txBody>
      </p:sp>
      <p:cxnSp>
        <p:nvCxnSpPr>
          <p:cNvPr id="61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 flipV="1">
            <a:off x="4291580" y="4020114"/>
            <a:ext cx="676625" cy="578010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239834" y="402011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254611" y="400889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19">
            <a:extLst>
              <a:ext uri="{FF2B5EF4-FFF2-40B4-BE49-F238E27FC236}">
                <a16:creationId xmlns:a16="http://schemas.microsoft.com/office/drawing/2014/main" id="{8BFAD215-F23C-FFE6-5185-B170607E0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9" y="5144389"/>
            <a:ext cx="3387206" cy="1869007"/>
          </a:xfrm>
          <a:prstGeom prst="rect">
            <a:avLst/>
          </a:prstGeom>
        </p:spPr>
      </p:pic>
      <p:cxnSp>
        <p:nvCxnSpPr>
          <p:cNvPr id="2054" name="Google Shape;113;p15">
            <a:extLst>
              <a:ext uri="{FF2B5EF4-FFF2-40B4-BE49-F238E27FC236}">
                <a16:creationId xmlns:a16="http://schemas.microsoft.com/office/drawing/2014/main" id="{9C4081A7-693C-8900-FE6F-C6E45CE165A7}"/>
              </a:ext>
            </a:extLst>
          </p:cNvPr>
          <p:cNvCxnSpPr>
            <a:cxnSpLocks/>
          </p:cNvCxnSpPr>
          <p:nvPr/>
        </p:nvCxnSpPr>
        <p:spPr>
          <a:xfrm flipH="1" flipV="1">
            <a:off x="4846509" y="1439799"/>
            <a:ext cx="1049429" cy="2331847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44BAE2EC-95F7-4BA9-0B53-ABAB14FB9DC7}"/>
              </a:ext>
            </a:extLst>
          </p:cNvPr>
          <p:cNvCxnSpPr>
            <a:cxnSpLocks/>
          </p:cNvCxnSpPr>
          <p:nvPr/>
        </p:nvCxnSpPr>
        <p:spPr>
          <a:xfrm>
            <a:off x="239834" y="1453144"/>
            <a:ext cx="4605863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A3A71FAE-9256-B1AD-3715-38A51DDF649B}"/>
              </a:ext>
            </a:extLst>
          </p:cNvPr>
          <p:cNvCxnSpPr>
            <a:cxnSpLocks/>
          </p:cNvCxnSpPr>
          <p:nvPr/>
        </p:nvCxnSpPr>
        <p:spPr>
          <a:xfrm>
            <a:off x="249685" y="144329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Google Shape;141;p16">
            <a:extLst>
              <a:ext uri="{FF2B5EF4-FFF2-40B4-BE49-F238E27FC236}">
                <a16:creationId xmlns:a16="http://schemas.microsoft.com/office/drawing/2014/main" id="{40152A7A-E378-B89F-63DF-79B120C704E1}"/>
              </a:ext>
            </a:extLst>
          </p:cNvPr>
          <p:cNvSpPr txBox="1"/>
          <p:nvPr/>
        </p:nvSpPr>
        <p:spPr>
          <a:xfrm>
            <a:off x="298943" y="1372247"/>
            <a:ext cx="3802917" cy="5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it" sz="1707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SPECTROSCOPY</a:t>
            </a: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347204" y="1898662"/>
            <a:ext cx="473386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Single-particle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Collective excitations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Clustering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0A91529-12BB-B7D3-F967-7F96449CEA7E}"/>
              </a:ext>
            </a:extLst>
          </p:cNvPr>
          <p:cNvSpPr txBox="1"/>
          <p:nvPr/>
        </p:nvSpPr>
        <p:spPr>
          <a:xfrm rot="5400000">
            <a:off x="2914390" y="5930674"/>
            <a:ext cx="1875114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[Hergert, 2020]</a:t>
            </a:r>
            <a:endParaRPr lang="en-GB" sz="1280" dirty="0"/>
          </a:p>
        </p:txBody>
      </p:sp>
      <p:pic>
        <p:nvPicPr>
          <p:cNvPr id="2066" name="Image 8">
            <a:extLst>
              <a:ext uri="{FF2B5EF4-FFF2-40B4-BE49-F238E27FC236}">
                <a16:creationId xmlns:a16="http://schemas.microsoft.com/office/drawing/2014/main" id="{DA62D056-3586-E121-60E2-10EE1AF4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472" y="4808907"/>
            <a:ext cx="1015765" cy="999555"/>
          </a:xfrm>
          <a:prstGeom prst="rect">
            <a:avLst/>
          </a:prstGeom>
        </p:spPr>
      </p:pic>
      <p:sp>
        <p:nvSpPr>
          <p:cNvPr id="2078" name="Slide Number Placeholder 2077">
            <a:extLst>
              <a:ext uri="{FF2B5EF4-FFF2-40B4-BE49-F238E27FC236}">
                <a16:creationId xmlns:a16="http://schemas.microsoft.com/office/drawing/2014/main" id="{DE5208DB-969A-96C5-C1E2-3D21599D7F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6" name="Ab initio vs effective approach"/>
          <p:cNvSpPr txBox="1"/>
          <p:nvPr/>
        </p:nvSpPr>
        <p:spPr>
          <a:xfrm>
            <a:off x="52599" y="127000"/>
            <a:ext cx="129522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</a:rPr>
              <a:t>A</a:t>
            </a:r>
            <a:r>
              <a:rPr dirty="0">
                <a:solidFill>
                  <a:srgbClr val="0033CC"/>
                </a:solidFill>
              </a:rPr>
              <a:t>b initio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frontiers</a:t>
            </a:r>
            <a:endParaRPr sz="2400" dirty="0">
              <a:solidFill>
                <a:srgbClr val="0033CC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969" y="3437433"/>
            <a:ext cx="5234493" cy="464657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177" y="2557496"/>
            <a:ext cx="4017641" cy="395254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3754" y="4437878"/>
            <a:ext cx="2346543" cy="843017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8525" y="5828662"/>
            <a:ext cx="1338326" cy="334581"/>
          </a:xfrm>
          <a:prstGeom prst="rect">
            <a:avLst/>
          </a:prstGeom>
        </p:spPr>
      </p:pic>
      <p:sp>
        <p:nvSpPr>
          <p:cNvPr id="85" name="Flèche vers le bas 84"/>
          <p:cNvSpPr/>
          <p:nvPr/>
        </p:nvSpPr>
        <p:spPr>
          <a:xfrm rot="16200000">
            <a:off x="10043636" y="5740913"/>
            <a:ext cx="547289" cy="50646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6" name="Shape 68"/>
          <p:cNvSpPr/>
          <p:nvPr/>
        </p:nvSpPr>
        <p:spPr>
          <a:xfrm>
            <a:off x="10158564" y="5769489"/>
            <a:ext cx="330406" cy="400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fit</a:t>
            </a:r>
            <a:endParaRPr sz="1800" dirty="0">
              <a:solidFill>
                <a:schemeClr val="bg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5092" y="5750856"/>
            <a:ext cx="1524683" cy="400972"/>
          </a:xfrm>
          <a:prstGeom prst="rect">
            <a:avLst/>
          </a:prstGeom>
        </p:spPr>
      </p:pic>
      <p:sp>
        <p:nvSpPr>
          <p:cNvPr id="93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744209" y="1590698"/>
            <a:ext cx="4445173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Systematic</a:t>
            </a:r>
          </a:p>
        </p:txBody>
      </p:sp>
      <p:sp>
        <p:nvSpPr>
          <p:cNvPr id="94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715698" y="3970926"/>
            <a:ext cx="4087382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Basis representation</a:t>
            </a:r>
          </a:p>
        </p:txBody>
      </p:sp>
      <p:sp>
        <p:nvSpPr>
          <p:cNvPr id="95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8356704" y="5269474"/>
            <a:ext cx="2328388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Statistical</a:t>
            </a:r>
          </a:p>
        </p:txBody>
      </p:sp>
      <p:sp>
        <p:nvSpPr>
          <p:cNvPr id="96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6591736" y="2013075"/>
            <a:ext cx="2555532" cy="44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Hamiltonian</a:t>
            </a:r>
          </a:p>
        </p:txBody>
      </p:sp>
      <p:sp>
        <p:nvSpPr>
          <p:cNvPr id="97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063928" y="2937143"/>
            <a:ext cx="3028345" cy="43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7695" lvl="1" indent="0" algn="l">
              <a:lnSpc>
                <a:spcPct val="150000"/>
              </a:lnSpc>
            </a:pPr>
            <a:r>
              <a:rPr lang="it" sz="1493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A-body solution</a:t>
            </a:r>
          </a:p>
        </p:txBody>
      </p:sp>
      <p:sp>
        <p:nvSpPr>
          <p:cNvPr id="120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21025" y="3723548"/>
            <a:ext cx="4293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1</a:t>
            </a:r>
            <a:r>
              <a:rPr lang="en-US" sz="1400" baseline="30000" dirty="0"/>
              <a:t>-</a:t>
            </a:r>
            <a:r>
              <a:rPr lang="en-US" sz="1400" dirty="0"/>
              <a:t>/3</a:t>
            </a:r>
            <a:r>
              <a:rPr lang="en-US" sz="1400" baseline="30000" dirty="0"/>
              <a:t>-</a:t>
            </a:r>
            <a:r>
              <a:rPr lang="en-US" sz="1400" dirty="0"/>
              <a:t> vibration (</a:t>
            </a:r>
            <a:r>
              <a:rPr lang="en-US" sz="1400" baseline="30000" dirty="0"/>
              <a:t>16</a:t>
            </a:r>
            <a:r>
              <a:rPr lang="en-US" sz="1400" dirty="0"/>
              <a:t>O+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 </a:t>
            </a:r>
            <a:r>
              <a:rPr lang="en-US" sz="1400" dirty="0">
                <a:sym typeface="Symbol" panose="05050102010706020507" pitchFamily="18" charset="2"/>
              </a:rPr>
              <a:t></a:t>
            </a:r>
            <a:r>
              <a:rPr lang="en-US" sz="1400" dirty="0"/>
              <a:t> </a:t>
            </a:r>
            <a:r>
              <a:rPr lang="en-US" sz="1400" baseline="30000" dirty="0"/>
              <a:t>12</a:t>
            </a:r>
            <a:r>
              <a:rPr lang="en-US" sz="1400" dirty="0"/>
              <a:t>C + 2</a:t>
            </a:r>
            <a:r>
              <a:rPr lang="en-US" sz="1400" dirty="0">
                <a:latin typeface="Symbol" panose="05050102010706020507" pitchFamily="18" charset="2"/>
              </a:rPr>
              <a:t>a</a:t>
            </a:r>
            <a:r>
              <a:rPr lang="en-US" sz="1400" dirty="0"/>
              <a:t>) at 7.2 MeV</a:t>
            </a:r>
          </a:p>
        </p:txBody>
      </p:sp>
      <p:sp>
        <p:nvSpPr>
          <p:cNvPr id="122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-61352" y="2656755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20</a:t>
            </a:r>
            <a:r>
              <a:rPr lang="en-US" sz="1600" b="1" dirty="0"/>
              <a:t>Ne</a:t>
            </a:r>
          </a:p>
        </p:txBody>
      </p:sp>
      <p:sp>
        <p:nvSpPr>
          <p:cNvPr id="123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>
            <a:off x="1191683" y="3508571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Frosini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124" name="Google Shape;141;p16">
            <a:extLst>
              <a:ext uri="{FF2B5EF4-FFF2-40B4-BE49-F238E27FC236}">
                <a16:creationId xmlns:a16="http://schemas.microsoft.com/office/drawing/2014/main" id="{031056DB-8A18-98F5-C91A-41E5FF7D5190}"/>
              </a:ext>
            </a:extLst>
          </p:cNvPr>
          <p:cNvSpPr txBox="1"/>
          <p:nvPr/>
        </p:nvSpPr>
        <p:spPr>
          <a:xfrm>
            <a:off x="5344256" y="5821984"/>
            <a:ext cx="2470881" cy="9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97520" rIns="97520" bIns="9752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MANY-BODY </a:t>
            </a:r>
          </a:p>
          <a:p>
            <a:pPr lvl="0">
              <a:lnSpc>
                <a:spcPct val="150000"/>
              </a:lnSpc>
            </a:pPr>
            <a:r>
              <a:rPr lang="it" sz="1600" b="1" spc="640" dirty="0">
                <a:latin typeface="Montserrat Semi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METHODS</a:t>
            </a: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8" y="4178131"/>
            <a:ext cx="2283198" cy="55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Google Shape;95;p15">
            <a:extLst>
              <a:ext uri="{FF2B5EF4-FFF2-40B4-BE49-F238E27FC236}">
                <a16:creationId xmlns:a16="http://schemas.microsoft.com/office/drawing/2014/main" id="{CD01AC6C-0875-A16C-F040-3EDCA2D7F739}"/>
              </a:ext>
            </a:extLst>
          </p:cNvPr>
          <p:cNvSpPr>
            <a:spLocks noChangeAspect="1"/>
          </p:cNvSpPr>
          <p:nvPr/>
        </p:nvSpPr>
        <p:spPr>
          <a:xfrm>
            <a:off x="4913881" y="3795302"/>
            <a:ext cx="3190496" cy="3190496"/>
          </a:xfrm>
          <a:prstGeom prst="ellipse">
            <a:avLst/>
          </a:prstGeom>
          <a:noFill/>
          <a:ln w="76200" cap="flat" cmpd="sng">
            <a:solidFill>
              <a:srgbClr val="B81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algn="l" rtl="0"/>
            <a:endParaRPr sz="4480" dirty="0"/>
          </a:p>
        </p:txBody>
      </p:sp>
      <p:cxnSp>
        <p:nvCxnSpPr>
          <p:cNvPr id="126" name="Google Shape;113;p15">
            <a:extLst>
              <a:ext uri="{FF2B5EF4-FFF2-40B4-BE49-F238E27FC236}">
                <a16:creationId xmlns:a16="http://schemas.microsoft.com/office/drawing/2014/main" id="{8B839037-5DFC-1284-E5E6-6233195612E0}"/>
              </a:ext>
            </a:extLst>
          </p:cNvPr>
          <p:cNvCxnSpPr>
            <a:cxnSpLocks/>
          </p:cNvCxnSpPr>
          <p:nvPr/>
        </p:nvCxnSpPr>
        <p:spPr>
          <a:xfrm flipH="1">
            <a:off x="4443980" y="6049368"/>
            <a:ext cx="447080" cy="1115726"/>
          </a:xfrm>
          <a:prstGeom prst="straightConnector1">
            <a:avLst/>
          </a:prstGeom>
          <a:noFill/>
          <a:ln w="25400" cap="flat" cmpd="sng">
            <a:solidFill>
              <a:srgbClr val="787878"/>
            </a:solidFill>
            <a:prstDash val="solid"/>
            <a:round/>
            <a:headEnd type="oval" w="lg" len="lg"/>
            <a:tailEnd type="none" w="sm" len="sm"/>
          </a:ln>
          <a:effectLst>
            <a:softEdge rad="0"/>
          </a:effectLst>
        </p:spPr>
      </p:cxnSp>
      <p:cxnSp>
        <p:nvCxnSpPr>
          <p:cNvPr id="127" name="Straight Connector 2047">
            <a:extLst>
              <a:ext uri="{FF2B5EF4-FFF2-40B4-BE49-F238E27FC236}">
                <a16:creationId xmlns:a16="http://schemas.microsoft.com/office/drawing/2014/main" id="{DA9BC98A-0E35-843D-3B25-B1E7C5C15C97}"/>
              </a:ext>
            </a:extLst>
          </p:cNvPr>
          <p:cNvCxnSpPr>
            <a:cxnSpLocks/>
          </p:cNvCxnSpPr>
          <p:nvPr/>
        </p:nvCxnSpPr>
        <p:spPr>
          <a:xfrm>
            <a:off x="392234" y="7165092"/>
            <a:ext cx="4051747" cy="0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2050">
            <a:extLst>
              <a:ext uri="{FF2B5EF4-FFF2-40B4-BE49-F238E27FC236}">
                <a16:creationId xmlns:a16="http://schemas.microsoft.com/office/drawing/2014/main" id="{7D225CD3-A326-CD31-040A-95DDD7EB223A}"/>
              </a:ext>
            </a:extLst>
          </p:cNvPr>
          <p:cNvCxnSpPr>
            <a:cxnSpLocks/>
          </p:cNvCxnSpPr>
          <p:nvPr/>
        </p:nvCxnSpPr>
        <p:spPr>
          <a:xfrm>
            <a:off x="407011" y="7153876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55">
            <a:extLst>
              <a:ext uri="{FF2B5EF4-FFF2-40B4-BE49-F238E27FC236}">
                <a16:creationId xmlns:a16="http://schemas.microsoft.com/office/drawing/2014/main" id="{6E2029D3-D4C4-8125-54B7-7E4755271926}"/>
              </a:ext>
            </a:extLst>
          </p:cNvPr>
          <p:cNvCxnSpPr>
            <a:cxnSpLocks/>
          </p:cNvCxnSpPr>
          <p:nvPr/>
        </p:nvCxnSpPr>
        <p:spPr>
          <a:xfrm>
            <a:off x="7553699" y="8146373"/>
            <a:ext cx="0" cy="428722"/>
          </a:xfrm>
          <a:prstGeom prst="line">
            <a:avLst/>
          </a:prstGeom>
          <a:ln w="25400">
            <a:solidFill>
              <a:srgbClr val="787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7405704" y="8807497"/>
            <a:ext cx="4361243" cy="78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Light nuclei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Optical potential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Transition densities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59" name="TextBox 40">
            <a:extLst>
              <a:ext uri="{FF2B5EF4-FFF2-40B4-BE49-F238E27FC236}">
                <a16:creationId xmlns:a16="http://schemas.microsoft.com/office/drawing/2014/main" id="{B9FAA4AC-95D1-9489-9D1B-0B074D7E919E}"/>
              </a:ext>
            </a:extLst>
          </p:cNvPr>
          <p:cNvSpPr txBox="1"/>
          <p:nvPr/>
        </p:nvSpPr>
        <p:spPr>
          <a:xfrm>
            <a:off x="3330177" y="8669005"/>
            <a:ext cx="4718924" cy="1011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S=0/S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≠0 </a:t>
            </a: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interactions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Power counting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Currents</a:t>
            </a:r>
          </a:p>
          <a:p>
            <a:pPr marL="773445" lvl="1" indent="-285750" algn="l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Fit</a:t>
            </a:r>
            <a:endParaRPr lang="it" sz="1493" b="1" spc="32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Comfortaa Light"/>
            </a:endParaRPr>
          </a:p>
        </p:txBody>
      </p:sp>
      <p:sp>
        <p:nvSpPr>
          <p:cNvPr id="160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123981" y="4528823"/>
            <a:ext cx="4767079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Novel many-body methods 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→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q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(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Ñ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&lt;&lt;N) </a:t>
            </a:r>
            <a:endParaRPr lang="it" sz="1493" b="1" spc="320" dirty="0">
              <a:latin typeface="Montserrat Light" panose="00000400000000000000" pitchFamily="2" charset="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161" name="TextBox 2059">
            <a:extLst>
              <a:ext uri="{FF2B5EF4-FFF2-40B4-BE49-F238E27FC236}">
                <a16:creationId xmlns:a16="http://schemas.microsoft.com/office/drawing/2014/main" id="{788A6CBE-5E39-7D67-F99C-153EE96A7595}"/>
              </a:ext>
            </a:extLst>
          </p:cNvPr>
          <p:cNvSpPr txBox="1"/>
          <p:nvPr/>
        </p:nvSpPr>
        <p:spPr>
          <a:xfrm>
            <a:off x="201239" y="7586842"/>
            <a:ext cx="4465557" cy="55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it" sz="1493" b="1" spc="32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Memory&amp;CPU </a:t>
            </a:r>
            <a:r>
              <a:rPr lang="it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⸕: N</a:t>
            </a:r>
            <a:r>
              <a:rPr lang="it" sz="1493" b="1" spc="32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p </a:t>
            </a:r>
            <a:r>
              <a:rPr lang="fr-FR" sz="1493" b="1" spc="32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with</a:t>
            </a:r>
            <a:r>
              <a:rPr lang="fr-FR" sz="1493" b="1" spc="32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 N ⸕</a:t>
            </a:r>
          </a:p>
          <a:p>
            <a:pPr marL="304810" indent="-304810" algn="l" rtl="0">
              <a:buFont typeface="Arial" panose="020B0604020202020204" pitchFamily="34" charset="0"/>
              <a:buChar char="•"/>
            </a:pPr>
            <a:r>
              <a:rPr lang="fr-FR" sz="1493" b="1" spc="320" dirty="0">
                <a:latin typeface="Montserrat Light" panose="00000400000000000000"/>
                <a:ea typeface="Tahoma" panose="020B0604030504040204" pitchFamily="34" charset="0"/>
                <a:cs typeface="Times New Roman" panose="02020603050405020304" pitchFamily="18" charset="0"/>
                <a:sym typeface="Comfortaa Light"/>
              </a:rPr>
              <a:t>Importance of AN forces?</a:t>
            </a:r>
            <a:endParaRPr lang="it" sz="1493" b="1" spc="320" dirty="0">
              <a:latin typeface="Montserrat Light" panose="00000400000000000000"/>
              <a:ea typeface="Tahoma" panose="020B0604030504040204" pitchFamily="34" charset="0"/>
              <a:cs typeface="Tahoma" panose="020B0604030504040204" pitchFamily="34" charset="0"/>
              <a:sym typeface="Comfortaa Light"/>
            </a:endParaRPr>
          </a:p>
        </p:txBody>
      </p:sp>
      <p:sp>
        <p:nvSpPr>
          <p:cNvPr id="71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4216106" y="2232948"/>
            <a:ext cx="746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baseline="30000" dirty="0"/>
              <a:t>16</a:t>
            </a:r>
            <a:r>
              <a:rPr lang="en-US" sz="1600" b="1" dirty="0"/>
              <a:t>O</a:t>
            </a:r>
          </a:p>
        </p:txBody>
      </p:sp>
      <p:sp>
        <p:nvSpPr>
          <p:cNvPr id="73" name="TextBox 58">
            <a:extLst>
              <a:ext uri="{FF2B5EF4-FFF2-40B4-BE49-F238E27FC236}">
                <a16:creationId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2086914" y="2565793"/>
            <a:ext cx="164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Tetrahedral</a:t>
            </a:r>
          </a:p>
          <a:p>
            <a:r>
              <a:rPr lang="en-US" sz="1400" dirty="0"/>
              <a:t>ground state </a:t>
            </a:r>
          </a:p>
          <a:p>
            <a:r>
              <a:rPr lang="en-US" sz="1400" dirty="0"/>
              <a:t>intrinsic density</a:t>
            </a:r>
          </a:p>
        </p:txBody>
      </p:sp>
      <p:sp>
        <p:nvSpPr>
          <p:cNvPr id="74" name="TextBox 59">
            <a:extLst>
              <a:ext uri="{FF2B5EF4-FFF2-40B4-BE49-F238E27FC236}">
                <a16:creationId xmlns:a16="http://schemas.microsoft.com/office/drawing/2014/main" id="{AE066829-5BDF-1668-67D5-3F54CA913D87}"/>
              </a:ext>
            </a:extLst>
          </p:cNvPr>
          <p:cNvSpPr txBox="1"/>
          <p:nvPr/>
        </p:nvSpPr>
        <p:spPr>
          <a:xfrm rot="5400000">
            <a:off x="3531648" y="3394393"/>
            <a:ext cx="308517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[</a:t>
            </a:r>
            <a:r>
              <a:rPr lang="it-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Bally et al., 2023</a:t>
            </a:r>
            <a:r>
              <a:rPr lang="it" sz="1280" dirty="0">
                <a:latin typeface="Montserrat Light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Comfortaa Light"/>
              </a:rPr>
              <a:t>]</a:t>
            </a:r>
            <a:endParaRPr lang="en-GB" sz="1280" dirty="0"/>
          </a:p>
        </p:txBody>
      </p:sp>
      <p:sp>
        <p:nvSpPr>
          <p:cNvPr id="76" name="Rectangle à coins arrondis 75"/>
          <p:cNvSpPr/>
          <p:nvPr/>
        </p:nvSpPr>
        <p:spPr>
          <a:xfrm>
            <a:off x="10238509" y="8312331"/>
            <a:ext cx="2372207" cy="374364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8310258" y="9536050"/>
            <a:ext cx="2905628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/>
          <p:cNvCxnSpPr/>
          <p:nvPr/>
        </p:nvCxnSpPr>
        <p:spPr>
          <a:xfrm>
            <a:off x="8310258" y="9303026"/>
            <a:ext cx="253002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0356341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(-</a:t>
            </a:r>
            <a:r>
              <a:rPr lang="fr-FR" sz="3600" dirty="0" err="1">
                <a:solidFill>
                  <a:srgbClr val="0033CC"/>
                </a:solidFill>
              </a:rPr>
              <a:t>based</a:t>
            </a:r>
            <a:r>
              <a:rPr lang="fr-FR" sz="3600" dirty="0">
                <a:solidFill>
                  <a:srgbClr val="0033CC"/>
                </a:solidFill>
              </a:rPr>
              <a:t>) </a:t>
            </a:r>
            <a:r>
              <a:rPr lang="fr-FR" sz="3600" dirty="0" err="1">
                <a:solidFill>
                  <a:srgbClr val="0033CC"/>
                </a:solidFill>
              </a:rPr>
              <a:t>optical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potential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3" name="Google Shape;1061;p39"/>
          <p:cNvSpPr txBox="1"/>
          <p:nvPr/>
        </p:nvSpPr>
        <p:spPr>
          <a:xfrm>
            <a:off x="51016" y="1595930"/>
            <a:ext cx="234762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Optical potential</a:t>
            </a:r>
          </a:p>
        </p:txBody>
      </p:sp>
      <p:sp>
        <p:nvSpPr>
          <p:cNvPr id="93" name="○ ADC(2) implemented [Somà et al. 2011]"/>
          <p:cNvSpPr txBox="1"/>
          <p:nvPr/>
        </p:nvSpPr>
        <p:spPr>
          <a:xfrm>
            <a:off x="163842" y="2402316"/>
            <a:ext cx="540372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Nucleon</a:t>
            </a:r>
            <a:r>
              <a:rPr lang="fr-FR" sz="2000" dirty="0"/>
              <a:t>-nucleus </a:t>
            </a:r>
            <a:r>
              <a:rPr lang="fr-FR" sz="2000" dirty="0" err="1"/>
              <a:t>elastic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endParaRPr lang="fr-FR" sz="2000" dirty="0"/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Extension to </a:t>
            </a:r>
            <a:r>
              <a:rPr lang="fr-FR" sz="2000" dirty="0" err="1"/>
              <a:t>inelastic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endParaRPr lang="fr-FR" sz="2000" dirty="0"/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Input to a wide variety of nuclear reactions</a:t>
            </a:r>
          </a:p>
        </p:txBody>
      </p:sp>
      <p:pic>
        <p:nvPicPr>
          <p:cNvPr id="107" name="Connection Line" descr="Connection Line"/>
          <p:cNvPicPr>
            <a:picLocks/>
          </p:cNvPicPr>
          <p:nvPr/>
        </p:nvPicPr>
        <p:blipFill>
          <a:blip r:embed="rId2">
            <a:alphaModFix amt="61009"/>
          </a:blip>
          <a:stretch>
            <a:fillRect/>
          </a:stretch>
        </p:blipFill>
        <p:spPr>
          <a:xfrm rot="3928502" flipV="1">
            <a:off x="2452434" y="1528316"/>
            <a:ext cx="1078801" cy="1120052"/>
          </a:xfrm>
          <a:prstGeom prst="rect">
            <a:avLst/>
          </a:prstGeom>
        </p:spPr>
      </p:pic>
      <p:pic>
        <p:nvPicPr>
          <p:cNvPr id="108" name="Connection Line" descr="Connection Line"/>
          <p:cNvPicPr>
            <a:picLocks/>
          </p:cNvPicPr>
          <p:nvPr/>
        </p:nvPicPr>
        <p:blipFill>
          <a:blip r:embed="rId3">
            <a:alphaModFix amt="61009"/>
          </a:blip>
          <a:stretch>
            <a:fillRect/>
          </a:stretch>
        </p:blipFill>
        <p:spPr>
          <a:xfrm rot="438312">
            <a:off x="2277357" y="1572770"/>
            <a:ext cx="3776863" cy="538731"/>
          </a:xfrm>
          <a:prstGeom prst="rect">
            <a:avLst/>
          </a:prstGeom>
        </p:spPr>
      </p:pic>
      <p:sp>
        <p:nvSpPr>
          <p:cNvPr id="109" name="Google Shape;1061;p39"/>
          <p:cNvSpPr txBox="1"/>
          <p:nvPr/>
        </p:nvSpPr>
        <p:spPr>
          <a:xfrm>
            <a:off x="6002052" y="1491182"/>
            <a:ext cx="29829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Phenomenological OP</a:t>
            </a:r>
          </a:p>
        </p:txBody>
      </p:sp>
      <p:sp>
        <p:nvSpPr>
          <p:cNvPr id="118" name="○ ADC(2) implemented [Somà et al. 2011]"/>
          <p:cNvSpPr txBox="1"/>
          <p:nvPr/>
        </p:nvSpPr>
        <p:spPr>
          <a:xfrm>
            <a:off x="6073143" y="2080075"/>
            <a:ext cx="607057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Accurate</a:t>
            </a:r>
            <a:r>
              <a:rPr lang="fr-FR" sz="2000" dirty="0"/>
              <a:t> </a:t>
            </a:r>
            <a:r>
              <a:rPr lang="fr-FR" sz="2000" dirty="0" err="1"/>
              <a:t>elastic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r>
              <a:rPr lang="fr-FR" sz="2000" dirty="0"/>
              <a:t> of </a:t>
            </a:r>
            <a:r>
              <a:rPr lang="fr-FR" sz="2000" dirty="0" err="1"/>
              <a:t>known</a:t>
            </a:r>
            <a:r>
              <a:rPr lang="fr-FR" sz="2000" dirty="0"/>
              <a:t> </a:t>
            </a:r>
            <a:r>
              <a:rPr lang="fr-FR" sz="2000" dirty="0" err="1"/>
              <a:t>nuclei</a:t>
            </a:r>
            <a:endParaRPr lang="fr-FR" sz="2000" dirty="0"/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Used to analyze multiple variety of nuclear reactions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i="1" dirty="0"/>
              <a:t>Lack predictive power away from known data</a:t>
            </a:r>
          </a:p>
        </p:txBody>
      </p:sp>
    </p:spTree>
    <p:extLst>
      <p:ext uri="{BB962C8B-B14F-4D97-AF65-F5344CB8AC3E}">
        <p14:creationId xmlns:p14="http://schemas.microsoft.com/office/powerpoint/2010/main" val="543376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09" grpId="0"/>
      <p:bldP spid="1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(-</a:t>
            </a:r>
            <a:r>
              <a:rPr lang="fr-FR" sz="3600" dirty="0" err="1">
                <a:solidFill>
                  <a:srgbClr val="0033CC"/>
                </a:solidFill>
              </a:rPr>
              <a:t>based</a:t>
            </a:r>
            <a:r>
              <a:rPr lang="fr-FR" sz="3600" dirty="0">
                <a:solidFill>
                  <a:srgbClr val="0033CC"/>
                </a:solidFill>
              </a:rPr>
              <a:t>) </a:t>
            </a:r>
            <a:r>
              <a:rPr lang="fr-FR" sz="3600" dirty="0" err="1">
                <a:solidFill>
                  <a:srgbClr val="0033CC"/>
                </a:solidFill>
              </a:rPr>
              <a:t>optical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potential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3" name="Google Shape;1061;p39"/>
          <p:cNvSpPr txBox="1"/>
          <p:nvPr/>
        </p:nvSpPr>
        <p:spPr>
          <a:xfrm>
            <a:off x="51016" y="1595930"/>
            <a:ext cx="269218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Optical potential </a:t>
            </a:r>
          </a:p>
        </p:txBody>
      </p:sp>
      <p:sp>
        <p:nvSpPr>
          <p:cNvPr id="93" name="○ ADC(2) implemented [Somà et al. 2011]"/>
          <p:cNvSpPr txBox="1"/>
          <p:nvPr/>
        </p:nvSpPr>
        <p:spPr>
          <a:xfrm>
            <a:off x="163842" y="2402316"/>
            <a:ext cx="540372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Nucleon</a:t>
            </a:r>
            <a:r>
              <a:rPr lang="fr-FR" sz="2000" dirty="0"/>
              <a:t>-nucleus </a:t>
            </a:r>
            <a:r>
              <a:rPr lang="fr-FR" sz="2000" dirty="0" err="1"/>
              <a:t>elastic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endParaRPr lang="fr-FR" sz="2000" dirty="0"/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Extension to </a:t>
            </a:r>
            <a:r>
              <a:rPr lang="fr-FR" sz="2000" dirty="0" err="1"/>
              <a:t>inelastic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endParaRPr lang="fr-FR" sz="2000" dirty="0"/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Input to a wide variety of nuclear reactions</a:t>
            </a:r>
          </a:p>
        </p:txBody>
      </p:sp>
      <p:pic>
        <p:nvPicPr>
          <p:cNvPr id="107" name="Connection Line" descr="Connection Line"/>
          <p:cNvPicPr>
            <a:picLocks/>
          </p:cNvPicPr>
          <p:nvPr/>
        </p:nvPicPr>
        <p:blipFill>
          <a:blip r:embed="rId2">
            <a:alphaModFix amt="61009"/>
          </a:blip>
          <a:stretch>
            <a:fillRect/>
          </a:stretch>
        </p:blipFill>
        <p:spPr>
          <a:xfrm rot="3928502" flipV="1">
            <a:off x="2452434" y="1528316"/>
            <a:ext cx="1078801" cy="1120052"/>
          </a:xfrm>
          <a:prstGeom prst="rect">
            <a:avLst/>
          </a:prstGeom>
        </p:spPr>
      </p:pic>
      <p:pic>
        <p:nvPicPr>
          <p:cNvPr id="108" name="Connection Line" descr="Connection Line"/>
          <p:cNvPicPr>
            <a:picLocks/>
          </p:cNvPicPr>
          <p:nvPr/>
        </p:nvPicPr>
        <p:blipFill>
          <a:blip r:embed="rId3">
            <a:alphaModFix amt="61009"/>
          </a:blip>
          <a:stretch>
            <a:fillRect/>
          </a:stretch>
        </p:blipFill>
        <p:spPr>
          <a:xfrm rot="438312">
            <a:off x="2277357" y="1572770"/>
            <a:ext cx="3776863" cy="538731"/>
          </a:xfrm>
          <a:prstGeom prst="rect">
            <a:avLst/>
          </a:prstGeom>
        </p:spPr>
      </p:pic>
      <p:sp>
        <p:nvSpPr>
          <p:cNvPr id="109" name="Google Shape;1061;p39"/>
          <p:cNvSpPr txBox="1"/>
          <p:nvPr/>
        </p:nvSpPr>
        <p:spPr>
          <a:xfrm>
            <a:off x="6002052" y="1491182"/>
            <a:ext cx="461293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Microscopic OP</a:t>
            </a:r>
          </a:p>
        </p:txBody>
      </p:sp>
      <p:sp>
        <p:nvSpPr>
          <p:cNvPr id="118" name="○ ADC(2) implemented [Somà et al. 2011]"/>
          <p:cNvSpPr txBox="1"/>
          <p:nvPr/>
        </p:nvSpPr>
        <p:spPr>
          <a:xfrm>
            <a:off x="6073143" y="2074529"/>
            <a:ext cx="6765101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i="1" dirty="0" err="1"/>
              <a:t>Expected</a:t>
            </a:r>
            <a:r>
              <a:rPr lang="fr-FR" sz="2000" i="1" dirty="0"/>
              <a:t> to </a:t>
            </a:r>
            <a:r>
              <a:rPr lang="fr-FR" sz="2000" i="1" dirty="0" err="1"/>
              <a:t>be</a:t>
            </a:r>
            <a:r>
              <a:rPr lang="fr-FR" sz="2000" i="1" dirty="0"/>
              <a:t> </a:t>
            </a:r>
            <a:r>
              <a:rPr lang="fr-FR" sz="2000" i="1" dirty="0" err="1"/>
              <a:t>less</a:t>
            </a:r>
            <a:r>
              <a:rPr lang="fr-FR" sz="2000" i="1" dirty="0"/>
              <a:t> </a:t>
            </a:r>
            <a:r>
              <a:rPr lang="fr-FR" sz="2000" i="1" dirty="0" err="1"/>
              <a:t>accurate</a:t>
            </a:r>
            <a:r>
              <a:rPr lang="fr-FR" sz="2000" i="1" dirty="0"/>
              <a:t> in </a:t>
            </a:r>
            <a:r>
              <a:rPr lang="fr-FR" sz="2000" i="1" dirty="0" err="1"/>
              <a:t>low-order</a:t>
            </a:r>
            <a:r>
              <a:rPr lang="fr-FR" sz="2000" i="1" dirty="0"/>
              <a:t> approximations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Promise of consistency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Expected to better extrapolate (with uncertainty)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Can constrain/inform phenomenological potentials</a:t>
            </a:r>
          </a:p>
        </p:txBody>
      </p:sp>
      <p:sp>
        <p:nvSpPr>
          <p:cNvPr id="10" name="Google Shape;1061;p39"/>
          <p:cNvSpPr txBox="1"/>
          <p:nvPr/>
        </p:nvSpPr>
        <p:spPr>
          <a:xfrm>
            <a:off x="163842" y="4201782"/>
            <a:ext cx="269862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Basic OP formalism</a:t>
            </a:r>
          </a:p>
        </p:txBody>
      </p:sp>
      <p:sp>
        <p:nvSpPr>
          <p:cNvPr id="11" name="global mass predictions of ~700 nuclei…"/>
          <p:cNvSpPr txBox="1"/>
          <p:nvPr/>
        </p:nvSpPr>
        <p:spPr>
          <a:xfrm>
            <a:off x="190346" y="4736981"/>
            <a:ext cx="367568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Kerman, </a:t>
            </a:r>
            <a:r>
              <a:rPr lang="fr-FR" dirty="0" err="1">
                <a:solidFill>
                  <a:srgbClr val="0033CC"/>
                </a:solidFill>
              </a:rPr>
              <a:t>McManus</a:t>
            </a:r>
            <a:r>
              <a:rPr lang="fr-FR" dirty="0">
                <a:solidFill>
                  <a:srgbClr val="0033CC"/>
                </a:solidFill>
              </a:rPr>
              <a:t>, Thaler, </a:t>
            </a:r>
            <a:r>
              <a:rPr lang="fr-FR" dirty="0" err="1">
                <a:solidFill>
                  <a:srgbClr val="0033CC"/>
                </a:solidFill>
              </a:rPr>
              <a:t>AoP</a:t>
            </a:r>
            <a:r>
              <a:rPr lang="fr-FR" dirty="0">
                <a:solidFill>
                  <a:srgbClr val="0033CC"/>
                </a:solidFill>
              </a:rPr>
              <a:t> (1959)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2" name="global mass predictions of ~700 nuclei…"/>
          <p:cNvSpPr txBox="1"/>
          <p:nvPr/>
        </p:nvSpPr>
        <p:spPr>
          <a:xfrm>
            <a:off x="190346" y="5102077"/>
            <a:ext cx="215443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Feshbach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AoP</a:t>
            </a:r>
            <a:r>
              <a:rPr lang="fr-FR" dirty="0">
                <a:solidFill>
                  <a:srgbClr val="0033CC"/>
                </a:solidFill>
              </a:rPr>
              <a:t> (1962)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3" name="global mass predictions of ~700 nuclei…"/>
          <p:cNvSpPr txBox="1"/>
          <p:nvPr/>
        </p:nvSpPr>
        <p:spPr>
          <a:xfrm>
            <a:off x="190346" y="5506929"/>
            <a:ext cx="2850139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Picklesimer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(1984)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4" name="global mass predictions of ~700 nuclei…"/>
          <p:cNvSpPr txBox="1"/>
          <p:nvPr/>
        </p:nvSpPr>
        <p:spPr>
          <a:xfrm>
            <a:off x="190345" y="5928064"/>
            <a:ext cx="1905971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Watson, PR (1957)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6" name="Google Shape;1061;p39"/>
          <p:cNvSpPr txBox="1"/>
          <p:nvPr/>
        </p:nvSpPr>
        <p:spPr>
          <a:xfrm>
            <a:off x="4332280" y="4258665"/>
            <a:ext cx="615019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Recent developments following different routes</a:t>
            </a:r>
          </a:p>
        </p:txBody>
      </p:sp>
      <p:sp>
        <p:nvSpPr>
          <p:cNvPr id="17" name="○ ADC(2) implemented [Somà et al. 2011]"/>
          <p:cNvSpPr txBox="1"/>
          <p:nvPr/>
        </p:nvSpPr>
        <p:spPr>
          <a:xfrm>
            <a:off x="4247619" y="4823006"/>
            <a:ext cx="5646609" cy="429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SCGF irreducible self-energy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CC-based Green’s function inversion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NCSM-based Green’s function inversion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Chiral-symmetry inspired OP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Double-folding OP from chiral EFT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G-matrix based OP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Microscopically-inspired dispersive OP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SA-NCSM-based multiple scattering theory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SCGF-based multiple scattering theory</a:t>
            </a:r>
          </a:p>
        </p:txBody>
      </p:sp>
      <p:sp>
        <p:nvSpPr>
          <p:cNvPr id="19" name="global mass predictions of ~700 nuclei…"/>
          <p:cNvSpPr txBox="1"/>
          <p:nvPr/>
        </p:nvSpPr>
        <p:spPr>
          <a:xfrm>
            <a:off x="8592174" y="4967973"/>
            <a:ext cx="332943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Idini</a:t>
            </a:r>
            <a:r>
              <a:rPr lang="fr-FR" dirty="0">
                <a:solidFill>
                  <a:srgbClr val="0033CC"/>
                </a:solidFill>
              </a:rPr>
              <a:t>, Barbieri, </a:t>
            </a:r>
            <a:r>
              <a:rPr lang="fr-FR" dirty="0" err="1">
                <a:solidFill>
                  <a:srgbClr val="0033CC"/>
                </a:solidFill>
              </a:rPr>
              <a:t>Navrátil</a:t>
            </a:r>
            <a:r>
              <a:rPr lang="fr-FR" dirty="0">
                <a:solidFill>
                  <a:srgbClr val="0033CC"/>
                </a:solidFill>
              </a:rPr>
              <a:t>, PRL (2019).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0" name="global mass predictions of ~700 nuclei…"/>
          <p:cNvSpPr txBox="1"/>
          <p:nvPr/>
        </p:nvSpPr>
        <p:spPr>
          <a:xfrm>
            <a:off x="9243201" y="5431279"/>
            <a:ext cx="2018181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rgbClr val="0033CC"/>
                </a:solidFill>
              </a:rPr>
              <a:t>Rotureau</a:t>
            </a:r>
            <a:r>
              <a:rPr lang="fr-FR" dirty="0">
                <a:solidFill>
                  <a:srgbClr val="0033CC"/>
                </a:solidFill>
              </a:rPr>
              <a:t>, </a:t>
            </a:r>
            <a:r>
              <a:rPr lang="fr-FR" dirty="0" err="1">
                <a:solidFill>
                  <a:srgbClr val="0033CC"/>
                </a:solidFill>
              </a:rPr>
              <a:t>FiP</a:t>
            </a:r>
            <a:r>
              <a:rPr lang="fr-FR" dirty="0">
                <a:solidFill>
                  <a:srgbClr val="0033CC"/>
                </a:solidFill>
              </a:rPr>
              <a:t>.(2020)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1" name="global mass predictions of ~700 nuclei…"/>
          <p:cNvSpPr txBox="1"/>
          <p:nvPr/>
        </p:nvSpPr>
        <p:spPr>
          <a:xfrm>
            <a:off x="9707483" y="5928063"/>
            <a:ext cx="227145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Baker et al., </a:t>
            </a:r>
            <a:r>
              <a:rPr lang="en-US" dirty="0" err="1">
                <a:solidFill>
                  <a:srgbClr val="0033CC"/>
                </a:solidFill>
              </a:rPr>
              <a:t>FiP</a:t>
            </a:r>
            <a:r>
              <a:rPr lang="en-US" dirty="0">
                <a:solidFill>
                  <a:srgbClr val="0033CC"/>
                </a:solidFill>
              </a:rPr>
              <a:t> (2023)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2" name="global mass predictions of ~700 nuclei…"/>
          <p:cNvSpPr txBox="1"/>
          <p:nvPr/>
        </p:nvSpPr>
        <p:spPr>
          <a:xfrm>
            <a:off x="8532608" y="6341633"/>
            <a:ext cx="3228448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Whitehead, Lim, Holt, PRL (2021)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3" name="global mass predictions of ~700 nuclei…"/>
          <p:cNvSpPr txBox="1"/>
          <p:nvPr/>
        </p:nvSpPr>
        <p:spPr>
          <a:xfrm>
            <a:off x="8983725" y="6773760"/>
            <a:ext cx="34203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Durant, Capel, PRC (2022)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4" name="global mass predictions of ~700 nuclei…"/>
          <p:cNvSpPr txBox="1"/>
          <p:nvPr/>
        </p:nvSpPr>
        <p:spPr>
          <a:xfrm>
            <a:off x="7194680" y="7270644"/>
            <a:ext cx="5447893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Arellano, </a:t>
            </a:r>
            <a:r>
              <a:rPr lang="en-US" dirty="0" err="1">
                <a:solidFill>
                  <a:srgbClr val="0033CC"/>
                </a:solidFill>
              </a:rPr>
              <a:t>Brieva</a:t>
            </a:r>
            <a:r>
              <a:rPr lang="en-US" dirty="0">
                <a:solidFill>
                  <a:srgbClr val="0033CC"/>
                </a:solidFill>
              </a:rPr>
              <a:t>, Love, PRC (1995); Kohno, PRC (2020)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5" name="global mass predictions of ~700 nuclei…"/>
          <p:cNvSpPr txBox="1"/>
          <p:nvPr/>
        </p:nvSpPr>
        <p:spPr>
          <a:xfrm>
            <a:off x="9266185" y="7709028"/>
            <a:ext cx="34203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Atkinson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(2020)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6" name="global mass predictions of ~700 nuclei…"/>
          <p:cNvSpPr txBox="1"/>
          <p:nvPr/>
        </p:nvSpPr>
        <p:spPr>
          <a:xfrm>
            <a:off x="9974525" y="8175924"/>
            <a:ext cx="34203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Baker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(2024)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7" name="global mass predictions of ~700 nuclei…"/>
          <p:cNvSpPr txBox="1"/>
          <p:nvPr/>
        </p:nvSpPr>
        <p:spPr>
          <a:xfrm>
            <a:off x="9417934" y="8637853"/>
            <a:ext cx="34203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Vorabbi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(2024)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28" name="Connection Line" descr="Connection Line"/>
          <p:cNvPicPr>
            <a:picLocks/>
          </p:cNvPicPr>
          <p:nvPr/>
        </p:nvPicPr>
        <p:blipFill>
          <a:blip r:embed="rId2">
            <a:alphaModFix amt="61009"/>
          </a:blip>
          <a:stretch>
            <a:fillRect/>
          </a:stretch>
        </p:blipFill>
        <p:spPr>
          <a:xfrm rot="11749111" flipH="1" flipV="1">
            <a:off x="612125" y="6737258"/>
            <a:ext cx="3808517" cy="2660591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4224311" y="8584921"/>
            <a:ext cx="7754628" cy="455749"/>
          </a:xfrm>
          <a:prstGeom prst="roundRect">
            <a:avLst/>
          </a:prstGeom>
          <a:noFill/>
          <a:ln w="381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163842" y="5947087"/>
            <a:ext cx="1932474" cy="346073"/>
          </a:xfrm>
          <a:prstGeom prst="roundRect">
            <a:avLst/>
          </a:prstGeom>
          <a:noFill/>
          <a:ln w="38100" cap="flat">
            <a:solidFill>
              <a:srgbClr val="FF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2233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6" grpId="0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4A098528-6BD2-4AF5-A1B0-C58A3FA96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553"/>
            <a:ext cx="12907096" cy="6083057"/>
          </a:xfrm>
          <a:prstGeom prst="rect">
            <a:avLst/>
          </a:prstGeom>
        </p:spPr>
      </p:pic>
      <p:sp>
        <p:nvSpPr>
          <p:cNvPr id="22" name="Shape 111"/>
          <p:cNvSpPr/>
          <p:nvPr/>
        </p:nvSpPr>
        <p:spPr>
          <a:xfrm>
            <a:off x="254808" y="1971397"/>
            <a:ext cx="735194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2000" dirty="0">
                <a:solidFill>
                  <a:schemeClr val="tx1"/>
                </a:solidFill>
              </a:rPr>
              <a:t>⦿ Chiral-</a:t>
            </a:r>
            <a:r>
              <a:rPr lang="fr-FR" sz="2000" dirty="0" err="1">
                <a:solidFill>
                  <a:schemeClr val="tx1"/>
                </a:solidFill>
              </a:rPr>
              <a:t>based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Hamiltonian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NNLO</a:t>
            </a:r>
            <a:r>
              <a:rPr lang="fr-FR" sz="2000" baseline="-25000" dirty="0" err="1">
                <a:solidFill>
                  <a:schemeClr val="tx1"/>
                </a:solidFill>
              </a:rPr>
              <a:t>sat</a:t>
            </a:r>
            <a:endParaRPr lang="fr-FR" sz="2000" baseline="-25000" dirty="0">
              <a:solidFill>
                <a:schemeClr val="tx1"/>
              </a:solidFill>
            </a:endParaRPr>
          </a:p>
          <a:p>
            <a:pPr lvl="0">
              <a:lnSpc>
                <a:spcPct val="150000"/>
              </a:lnSpc>
              <a:defRPr sz="1800"/>
            </a:pPr>
            <a:r>
              <a:rPr lang="fr-FR" sz="2000" dirty="0"/>
              <a:t>⦿ </a:t>
            </a:r>
            <a:r>
              <a:rPr lang="fr-FR" sz="2000" dirty="0" err="1"/>
              <a:t>e</a:t>
            </a:r>
            <a:r>
              <a:rPr lang="fr-FR" sz="2000" baseline="-25000" dirty="0" err="1"/>
              <a:t>max</a:t>
            </a:r>
            <a:r>
              <a:rPr lang="fr-FR" sz="2000" dirty="0"/>
              <a:t> = 13 (300 for T) and </a:t>
            </a:r>
            <a:r>
              <a:rPr lang="en-US" sz="2000" dirty="0"/>
              <a:t>e</a:t>
            </a:r>
            <a:r>
              <a:rPr lang="en-US" sz="2000" baseline="-25000" dirty="0"/>
              <a:t>3max</a:t>
            </a:r>
            <a:r>
              <a:rPr lang="en-US" sz="2000" dirty="0"/>
              <a:t> = 16 (</a:t>
            </a:r>
            <a:r>
              <a:rPr lang="en-US" sz="1600" dirty="0"/>
              <a:t>small uncertainty in d</a:t>
            </a:r>
            <a:r>
              <a:rPr lang="en-US" sz="1600" dirty="0">
                <a:latin typeface="Symbol" panose="05050102010706020507" pitchFamily="18" charset="2"/>
              </a:rPr>
              <a:t>s</a:t>
            </a:r>
            <a:r>
              <a:rPr lang="en-US" sz="1600" dirty="0"/>
              <a:t>/</a:t>
            </a:r>
            <a:r>
              <a:rPr lang="en-US" sz="1600" dirty="0" err="1"/>
              <a:t>d</a:t>
            </a:r>
            <a:r>
              <a:rPr lang="en-US" sz="1600" dirty="0" err="1">
                <a:latin typeface="Symbol" panose="05050102010706020507" pitchFamily="18" charset="2"/>
              </a:rPr>
              <a:t>W</a:t>
            </a:r>
            <a:r>
              <a:rPr lang="en-US" sz="2000" dirty="0"/>
              <a:t>)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ZoneTexte 31"/>
          <p:cNvSpPr txBox="1"/>
          <p:nvPr/>
        </p:nvSpPr>
        <p:spPr>
          <a:xfrm>
            <a:off x="162628" y="6661884"/>
            <a:ext cx="554639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baseline="30000" dirty="0" err="1">
                <a:solidFill>
                  <a:srgbClr val="FF0000"/>
                </a:solidFill>
              </a:rPr>
              <a:t>A</a:t>
            </a:r>
            <a:r>
              <a:rPr lang="fr-FR" sz="2000" b="1" dirty="0" err="1">
                <a:solidFill>
                  <a:srgbClr val="FF0000"/>
                </a:solidFill>
              </a:rPr>
              <a:t>Ca</a:t>
            </a:r>
            <a:endParaRPr kumimoji="0" lang="fr-FR" sz="16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55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242454" y="4898062"/>
            <a:ext cx="405454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sGSCGF</a:t>
            </a:r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-ADC(2) calculations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26" name="2023"/>
          <p:cNvSpPr txBox="1"/>
          <p:nvPr/>
        </p:nvSpPr>
        <p:spPr>
          <a:xfrm>
            <a:off x="1163080" y="3842264"/>
            <a:ext cx="123110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4400" dirty="0"/>
              <a:t>20</a:t>
            </a:r>
            <a:r>
              <a:rPr lang="fr-FR" sz="4400" dirty="0"/>
              <a:t>25</a:t>
            </a:r>
            <a:endParaRPr sz="4400" dirty="0"/>
          </a:p>
        </p:txBody>
      </p:sp>
      <p:sp>
        <p:nvSpPr>
          <p:cNvPr id="15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(-</a:t>
            </a:r>
            <a:r>
              <a:rPr lang="fr-FR" sz="3600" dirty="0" err="1">
                <a:solidFill>
                  <a:srgbClr val="0033CC"/>
                </a:solidFill>
              </a:rPr>
              <a:t>based</a:t>
            </a:r>
            <a:r>
              <a:rPr lang="fr-FR" sz="3600" dirty="0">
                <a:solidFill>
                  <a:srgbClr val="0033CC"/>
                </a:solidFill>
              </a:rPr>
              <a:t>) </a:t>
            </a:r>
            <a:r>
              <a:rPr lang="fr-FR" sz="3600" dirty="0" err="1">
                <a:solidFill>
                  <a:srgbClr val="0033CC"/>
                </a:solidFill>
              </a:rPr>
              <a:t>optical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potential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9258258" y="3904878"/>
            <a:ext cx="357746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b="1" dirty="0">
                <a:solidFill>
                  <a:srgbClr val="0033CC"/>
                </a:solidFill>
                <a:cs typeface="Times New Roman" panose="02020603050405020304" pitchFamily="18" charset="0"/>
              </a:rPr>
              <a:t>Watson MST calculations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12" name="global mass predictions of ~700 nuclei…"/>
          <p:cNvSpPr txBox="1"/>
          <p:nvPr/>
        </p:nvSpPr>
        <p:spPr>
          <a:xfrm>
            <a:off x="9258258" y="5279747"/>
            <a:ext cx="342031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Somà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(2011)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176332" y="6774305"/>
            <a:ext cx="864503" cy="262599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587286" y="6353445"/>
            <a:ext cx="935140" cy="29914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16412" y="6284422"/>
            <a:ext cx="48250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baseline="30000" dirty="0" err="1">
                <a:solidFill>
                  <a:srgbClr val="FF0000"/>
                </a:solidFill>
              </a:rPr>
              <a:t>A</a:t>
            </a:r>
            <a:r>
              <a:rPr lang="fr-FR" sz="2000" b="1" dirty="0" err="1">
                <a:solidFill>
                  <a:srgbClr val="FF0000"/>
                </a:solidFill>
              </a:rPr>
              <a:t>Ni</a:t>
            </a:r>
            <a:endParaRPr kumimoji="0" lang="fr-FR" sz="16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343856" y="6886864"/>
            <a:ext cx="3270126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1" dirty="0">
                <a:solidFill>
                  <a:srgbClr val="FF0000"/>
                </a:solidFill>
              </a:rPr>
              <a:t>Semi-</a:t>
            </a:r>
            <a:r>
              <a:rPr lang="fr-FR" sz="1800" b="1" dirty="0" err="1">
                <a:solidFill>
                  <a:srgbClr val="FF0000"/>
                </a:solidFill>
              </a:rPr>
              <a:t>magic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mid</a:t>
            </a:r>
            <a:r>
              <a:rPr lang="fr-FR" sz="1800" b="1" dirty="0">
                <a:solidFill>
                  <a:srgbClr val="FF0000"/>
                </a:solidFill>
              </a:rPr>
              <a:t>-mass </a:t>
            </a:r>
            <a:r>
              <a:rPr lang="fr-FR" sz="1800" b="1" dirty="0" err="1">
                <a:solidFill>
                  <a:srgbClr val="FF0000"/>
                </a:solidFill>
              </a:rPr>
              <a:t>nuclei</a:t>
            </a:r>
            <a:endParaRPr kumimoji="0" lang="fr-FR" sz="18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 Light"/>
            </a:endParaRPr>
          </a:p>
        </p:txBody>
      </p:sp>
      <p:sp>
        <p:nvSpPr>
          <p:cNvPr id="18" name="global mass predictions of ~700 nuclei…"/>
          <p:cNvSpPr txBox="1"/>
          <p:nvPr/>
        </p:nvSpPr>
        <p:spPr>
          <a:xfrm>
            <a:off x="9324518" y="4336535"/>
            <a:ext cx="239488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Chinn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(1995)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4809" y="1567444"/>
            <a:ext cx="225222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 err="1">
                <a:solidFill>
                  <a:schemeClr val="tx1"/>
                </a:solidFill>
              </a:rPr>
              <a:t>Numerical</a:t>
            </a:r>
            <a:r>
              <a:rPr lang="fr-FR" sz="2000" b="1" dirty="0">
                <a:solidFill>
                  <a:schemeClr val="tx1"/>
                </a:solidFill>
              </a:rPr>
              <a:t> setting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 Light"/>
            </a:endParaRPr>
          </a:p>
        </p:txBody>
      </p:sp>
      <p:sp>
        <p:nvSpPr>
          <p:cNvPr id="21" name="global mass predictions of ~700 nuclei…"/>
          <p:cNvSpPr txBox="1"/>
          <p:nvPr/>
        </p:nvSpPr>
        <p:spPr>
          <a:xfrm>
            <a:off x="4835235" y="2057956"/>
            <a:ext cx="255679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Ekström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i="1" dirty="0">
                <a:solidFill>
                  <a:srgbClr val="0033CC"/>
                </a:solidFill>
                <a:sym typeface="Gill Sans"/>
              </a:rPr>
              <a:t>et al.</a:t>
            </a:r>
            <a:r>
              <a:rPr dirty="0">
                <a:solidFill>
                  <a:srgbClr val="0033CC"/>
                </a:solidFill>
              </a:rPr>
              <a:t>, </a:t>
            </a:r>
            <a:r>
              <a:rPr lang="fr-FR" dirty="0">
                <a:solidFill>
                  <a:srgbClr val="0033CC"/>
                </a:solidFill>
              </a:rPr>
              <a:t>PRC</a:t>
            </a:r>
            <a:r>
              <a:rPr dirty="0">
                <a:solidFill>
                  <a:srgbClr val="0033CC"/>
                </a:solidFill>
              </a:rPr>
              <a:t> (20</a:t>
            </a:r>
            <a:r>
              <a:rPr lang="fr-FR" dirty="0">
                <a:solidFill>
                  <a:srgbClr val="0033CC"/>
                </a:solidFill>
              </a:rPr>
              <a:t>15</a:t>
            </a:r>
            <a:r>
              <a:rPr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24" name="Shape 111"/>
          <p:cNvSpPr/>
          <p:nvPr/>
        </p:nvSpPr>
        <p:spPr>
          <a:xfrm>
            <a:off x="5110134" y="1506163"/>
            <a:ext cx="570249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1600" dirty="0">
                <a:solidFill>
                  <a:srgbClr val="0033CC"/>
                </a:solidFill>
              </a:rPr>
              <a:t>Optimal for </a:t>
            </a:r>
            <a:r>
              <a:rPr lang="fr-FR" sz="1600" dirty="0" err="1">
                <a:solidFill>
                  <a:srgbClr val="0033CC"/>
                </a:solidFill>
              </a:rPr>
              <a:t>radii</a:t>
            </a:r>
            <a:r>
              <a:rPr lang="fr-FR" sz="1600" dirty="0">
                <a:solidFill>
                  <a:srgbClr val="0033CC"/>
                </a:solidFill>
              </a:rPr>
              <a:t> </a:t>
            </a:r>
            <a:r>
              <a:rPr lang="fr-FR" sz="1600" dirty="0">
                <a:solidFill>
                  <a:srgbClr val="0033CC"/>
                </a:solidFill>
                <a:cs typeface="Times New Roman" panose="02020603050405020304" pitchFamily="18" charset="0"/>
              </a:rPr>
              <a:t>→ Key to diffraction minima in </a:t>
            </a:r>
            <a:r>
              <a:rPr lang="fr-FR" sz="16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d</a:t>
            </a:r>
            <a:r>
              <a:rPr lang="fr-FR" sz="1600" dirty="0" err="1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fr-FR" sz="1600" dirty="0">
                <a:solidFill>
                  <a:srgbClr val="0033CC"/>
                </a:solidFill>
                <a:cs typeface="Times New Roman" panose="02020603050405020304" pitchFamily="18" charset="0"/>
              </a:rPr>
              <a:t>/</a:t>
            </a:r>
            <a:r>
              <a:rPr lang="fr-FR" sz="16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d</a:t>
            </a:r>
            <a:r>
              <a:rPr lang="fr-FR" sz="1600" dirty="0" err="1">
                <a:solidFill>
                  <a:srgbClr val="0033CC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endParaRPr sz="18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27" name="Flèche courbée vers le bas 26"/>
          <p:cNvSpPr/>
          <p:nvPr/>
        </p:nvSpPr>
        <p:spPr>
          <a:xfrm rot="20859062">
            <a:off x="3695067" y="1546741"/>
            <a:ext cx="1301959" cy="363817"/>
          </a:xfrm>
          <a:prstGeom prst="curved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8119642" y="4891691"/>
            <a:ext cx="130768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900" dirty="0">
                <a:solidFill>
                  <a:srgbClr val="0033CC"/>
                </a:solidFill>
                <a:cs typeface="Times New Roman" panose="02020603050405020304" pitchFamily="18" charset="0"/>
              </a:rPr>
              <a:t>based on</a:t>
            </a:r>
            <a:endParaRPr lang="en-US" sz="1900" dirty="0">
              <a:solidFill>
                <a:srgbClr val="0033CC"/>
              </a:solidFill>
            </a:endParaRPr>
          </a:p>
        </p:txBody>
      </p:sp>
      <p:sp>
        <p:nvSpPr>
          <p:cNvPr id="23" name="Long-term goal:…">
            <a:extLst>
              <a:ext uri="{FF2B5EF4-FFF2-40B4-BE49-F238E27FC236}">
                <a16:creationId xmlns:a16="http://schemas.microsoft.com/office/drawing/2014/main" id="{3F6ED25C-663B-4F15-AA59-9A16B8C2B1D3}"/>
              </a:ext>
            </a:extLst>
          </p:cNvPr>
          <p:cNvSpPr txBox="1"/>
          <p:nvPr/>
        </p:nvSpPr>
        <p:spPr>
          <a:xfrm>
            <a:off x="8523617" y="7895809"/>
            <a:ext cx="2656875" cy="45404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numCol="1" anchor="ctr">
            <a:spAutoFit/>
          </a:bodyPr>
          <a:lstStyle/>
          <a:p>
            <a:pPr algn="l" defTabSz="457200">
              <a:defRPr sz="2200" b="1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 err="1">
                <a:solidFill>
                  <a:schemeClr val="tx1"/>
                </a:solidFill>
              </a:rPr>
              <a:t>Courtesy</a:t>
            </a:r>
            <a:r>
              <a:rPr lang="fr-FR" sz="2000" dirty="0">
                <a:solidFill>
                  <a:schemeClr val="tx1"/>
                </a:solidFill>
              </a:rPr>
              <a:t> of B. Bally</a:t>
            </a:r>
            <a:endParaRPr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31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13" grpId="0" animBg="1"/>
      <p:bldP spid="14" grpId="0" animBg="1"/>
      <p:bldP spid="16" grpId="0" animBg="1"/>
      <p:bldP spid="17" grpId="0" animBg="1"/>
      <p:bldP spid="19" grpId="0"/>
      <p:bldP spid="21" grpId="0" animBg="1"/>
      <p:bldP spid="24" grpId="0" animBg="1"/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06" y="5732604"/>
            <a:ext cx="3013174" cy="794012"/>
          </a:xfrm>
          <a:prstGeom prst="rect">
            <a:avLst/>
          </a:prstGeom>
        </p:spPr>
      </p:pic>
      <p:sp>
        <p:nvSpPr>
          <p:cNvPr id="40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0588" y="5682674"/>
            <a:ext cx="3089692" cy="1897569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36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9946" y="3894971"/>
            <a:ext cx="5461830" cy="1134316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7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(-</a:t>
            </a:r>
            <a:r>
              <a:rPr lang="fr-FR" sz="3600" dirty="0" err="1">
                <a:solidFill>
                  <a:srgbClr val="0033CC"/>
                </a:solidFill>
              </a:rPr>
              <a:t>based</a:t>
            </a:r>
            <a:r>
              <a:rPr lang="fr-FR" sz="3600" dirty="0">
                <a:solidFill>
                  <a:srgbClr val="0033CC"/>
                </a:solidFill>
              </a:rPr>
              <a:t>) </a:t>
            </a:r>
            <a:r>
              <a:rPr lang="fr-FR" sz="3600" dirty="0" err="1">
                <a:solidFill>
                  <a:srgbClr val="0033CC"/>
                </a:solidFill>
              </a:rPr>
              <a:t>optical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potential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3" name="Google Shape;1061;p39"/>
          <p:cNvSpPr txBox="1"/>
          <p:nvPr/>
        </p:nvSpPr>
        <p:spPr>
          <a:xfrm>
            <a:off x="51016" y="1595930"/>
            <a:ext cx="562091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Watson potential multiple scattering theory</a:t>
            </a:r>
          </a:p>
        </p:txBody>
      </p:sp>
      <p:pic>
        <p:nvPicPr>
          <p:cNvPr id="108" name="Connection Line" descr="Connection Line"/>
          <p:cNvPicPr>
            <a:picLocks/>
          </p:cNvPicPr>
          <p:nvPr/>
        </p:nvPicPr>
        <p:blipFill>
          <a:blip r:embed="rId5">
            <a:alphaModFix amt="61009"/>
          </a:blip>
          <a:stretch>
            <a:fillRect/>
          </a:stretch>
        </p:blipFill>
        <p:spPr>
          <a:xfrm rot="243543" flipV="1">
            <a:off x="3661432" y="2158582"/>
            <a:ext cx="2018429" cy="953695"/>
          </a:xfrm>
          <a:prstGeom prst="rect">
            <a:avLst/>
          </a:prstGeom>
        </p:spPr>
      </p:pic>
      <p:sp>
        <p:nvSpPr>
          <p:cNvPr id="118" name="○ ADC(2) implemented [Somà et al. 2011]"/>
          <p:cNvSpPr txBox="1"/>
          <p:nvPr/>
        </p:nvSpPr>
        <p:spPr>
          <a:xfrm>
            <a:off x="6119016" y="2656944"/>
            <a:ext cx="6934376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Consistent structure and </a:t>
            </a:r>
            <a:r>
              <a:rPr lang="fr-FR" sz="2000" dirty="0" err="1"/>
              <a:t>reaction</a:t>
            </a:r>
            <a:r>
              <a:rPr lang="fr-FR" sz="2000" dirty="0"/>
              <a:t> components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sGSCGF</a:t>
            </a:r>
            <a:r>
              <a:rPr lang="fr-FR" sz="2000" dirty="0"/>
              <a:t> → </a:t>
            </a:r>
            <a:r>
              <a:rPr lang="fr-FR" sz="2000" dirty="0" err="1"/>
              <a:t>mid</a:t>
            </a:r>
            <a:r>
              <a:rPr lang="fr-FR" sz="2000" dirty="0"/>
              <a:t>-mass </a:t>
            </a:r>
            <a:r>
              <a:rPr lang="fr-FR" sz="2000" dirty="0" err="1"/>
              <a:t>singly</a:t>
            </a:r>
            <a:r>
              <a:rPr lang="fr-FR" sz="2000" dirty="0"/>
              <a:t> open-</a:t>
            </a:r>
            <a:r>
              <a:rPr lang="fr-FR" sz="2000" dirty="0" err="1"/>
              <a:t>shell</a:t>
            </a:r>
            <a:r>
              <a:rPr lang="fr-FR" sz="2000" dirty="0"/>
              <a:t> </a:t>
            </a:r>
            <a:r>
              <a:rPr lang="fr-FR" sz="2000" dirty="0" err="1"/>
              <a:t>nuclei</a:t>
            </a:r>
            <a:r>
              <a:rPr lang="fr-FR" sz="2000" dirty="0"/>
              <a:t> </a:t>
            </a:r>
            <a:r>
              <a:rPr lang="en-US" sz="2000" dirty="0"/>
              <a:t>Complementary to SCGF self-energy at lower energies</a:t>
            </a:r>
          </a:p>
        </p:txBody>
      </p:sp>
      <p:sp>
        <p:nvSpPr>
          <p:cNvPr id="28" name="global mass predictions of ~700 nuclei…"/>
          <p:cNvSpPr txBox="1"/>
          <p:nvPr/>
        </p:nvSpPr>
        <p:spPr>
          <a:xfrm>
            <a:off x="104024" y="2088342"/>
            <a:ext cx="1905971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Watson, PR (1957)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29" name="global mass predictions of ~700 nuclei…"/>
          <p:cNvSpPr txBox="1"/>
          <p:nvPr/>
        </p:nvSpPr>
        <p:spPr>
          <a:xfrm>
            <a:off x="8647531" y="1659707"/>
            <a:ext cx="232756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Elster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1" name="Google Shape;1061;p39"/>
          <p:cNvSpPr txBox="1"/>
          <p:nvPr/>
        </p:nvSpPr>
        <p:spPr>
          <a:xfrm>
            <a:off x="6106258" y="1581688"/>
            <a:ext cx="247394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Phenomenological</a:t>
            </a:r>
          </a:p>
        </p:txBody>
      </p:sp>
      <p:sp>
        <p:nvSpPr>
          <p:cNvPr id="32" name="Google Shape;1061;p39"/>
          <p:cNvSpPr txBox="1"/>
          <p:nvPr/>
        </p:nvSpPr>
        <p:spPr>
          <a:xfrm>
            <a:off x="6106256" y="2195938"/>
            <a:ext cx="174073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Ab initio</a:t>
            </a:r>
          </a:p>
        </p:txBody>
      </p:sp>
      <p:sp>
        <p:nvSpPr>
          <p:cNvPr id="33" name="global mass predictions of ~700 nuclei…"/>
          <p:cNvSpPr txBox="1"/>
          <p:nvPr/>
        </p:nvSpPr>
        <p:spPr>
          <a:xfrm>
            <a:off x="104024" y="2458839"/>
            <a:ext cx="239488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Chinn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(1995)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4" name="global mass predictions of ~700 nuclei…"/>
          <p:cNvSpPr txBox="1"/>
          <p:nvPr/>
        </p:nvSpPr>
        <p:spPr>
          <a:xfrm>
            <a:off x="7846987" y="2269051"/>
            <a:ext cx="545819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Vorabbi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(2024) [</a:t>
            </a:r>
            <a:r>
              <a:rPr lang="nb-NO" dirty="0">
                <a:solidFill>
                  <a:srgbClr val="0033CC"/>
                </a:solidFill>
              </a:rPr>
              <a:t>Baker et al., PRC (2024)</a:t>
            </a:r>
            <a:r>
              <a:rPr lang="en-US" dirty="0">
                <a:solidFill>
                  <a:srgbClr val="0033CC"/>
                </a:solidFill>
              </a:rPr>
              <a:t>]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5" name="○ ADC(2) implemented [Somà et al. 2011]"/>
          <p:cNvSpPr txBox="1"/>
          <p:nvPr/>
        </p:nvSpPr>
        <p:spPr>
          <a:xfrm>
            <a:off x="130588" y="3931055"/>
            <a:ext cx="5448578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First-</a:t>
            </a:r>
            <a:r>
              <a:rPr lang="fr-FR" sz="2000" dirty="0" err="1"/>
              <a:t>order</a:t>
            </a:r>
            <a:r>
              <a:rPr lang="fr-FR" sz="2000" dirty="0"/>
              <a:t> in the </a:t>
            </a:r>
            <a:r>
              <a:rPr lang="fr-FR" sz="2000" dirty="0" err="1"/>
              <a:t>spectator</a:t>
            </a:r>
            <a:r>
              <a:rPr lang="fr-FR" sz="2000" dirty="0"/>
              <a:t> expansion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Impulse Approximation (</a:t>
            </a:r>
            <a:r>
              <a:rPr lang="fr-FR" sz="2000" dirty="0" err="1"/>
              <a:t>intermediate</a:t>
            </a:r>
            <a:r>
              <a:rPr lang="fr-FR" sz="2000" dirty="0"/>
              <a:t> </a:t>
            </a:r>
            <a:r>
              <a:rPr lang="fr-FR" sz="2000" dirty="0" err="1"/>
              <a:t>energies</a:t>
            </a:r>
            <a:r>
              <a:rPr lang="fr-FR" sz="2000" dirty="0"/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03198" y="3406804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Approximations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4420" y="5221009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Schematically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06" y="6688045"/>
            <a:ext cx="2229984" cy="853512"/>
          </a:xfrm>
          <a:prstGeom prst="rect">
            <a:avLst/>
          </a:prstGeom>
        </p:spPr>
      </p:pic>
      <p:sp>
        <p:nvSpPr>
          <p:cNvPr id="42" name="○ ADC(2) implemented [Somà et al. 2011]"/>
          <p:cNvSpPr txBox="1"/>
          <p:nvPr/>
        </p:nvSpPr>
        <p:spPr>
          <a:xfrm>
            <a:off x="3336556" y="5778907"/>
            <a:ext cx="3176341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Elastic</a:t>
            </a:r>
            <a:r>
              <a:rPr lang="fr-FR" sz="2000" dirty="0"/>
              <a:t> transition amplitude</a:t>
            </a:r>
            <a:endParaRPr lang="en-US" sz="2000" dirty="0"/>
          </a:p>
        </p:txBody>
      </p:sp>
      <p:sp>
        <p:nvSpPr>
          <p:cNvPr id="43" name="○ ADC(2) implemented [Somà et al. 2011]"/>
          <p:cNvSpPr txBox="1"/>
          <p:nvPr/>
        </p:nvSpPr>
        <p:spPr>
          <a:xfrm>
            <a:off x="3336555" y="6774103"/>
            <a:ext cx="2116687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Optical </a:t>
            </a:r>
            <a:r>
              <a:rPr lang="fr-FR" sz="2000" dirty="0" err="1"/>
              <a:t>potential</a:t>
            </a:r>
            <a:endParaRPr lang="en-US" sz="2000" dirty="0"/>
          </a:p>
        </p:txBody>
      </p:sp>
      <p:sp>
        <p:nvSpPr>
          <p:cNvPr id="5" name="Ellipse 4"/>
          <p:cNvSpPr/>
          <p:nvPr/>
        </p:nvSpPr>
        <p:spPr>
          <a:xfrm>
            <a:off x="1643269" y="6891130"/>
            <a:ext cx="477079" cy="47707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2087523" y="6910473"/>
            <a:ext cx="336315" cy="414374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9" name="Connecteur droit avec flèche 48"/>
          <p:cNvCxnSpPr>
            <a:stCxn id="48" idx="4"/>
          </p:cNvCxnSpPr>
          <p:nvPr/>
        </p:nvCxnSpPr>
        <p:spPr>
          <a:xfrm flipH="1">
            <a:off x="469900" y="7324847"/>
            <a:ext cx="1785781" cy="1049850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global mass predictions of ~700 nuclei…"/>
          <p:cNvSpPr txBox="1"/>
          <p:nvPr/>
        </p:nvSpPr>
        <p:spPr>
          <a:xfrm>
            <a:off x="113227" y="7910117"/>
            <a:ext cx="587675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Free-</a:t>
            </a:r>
            <a:r>
              <a:rPr lang="fr-FR" dirty="0" err="1">
                <a:solidFill>
                  <a:srgbClr val="FF0000"/>
                </a:solidFill>
              </a:rPr>
              <a:t>space</a:t>
            </a:r>
            <a:r>
              <a:rPr lang="fr-FR" dirty="0">
                <a:solidFill>
                  <a:srgbClr val="FF0000"/>
                </a:solidFill>
              </a:rPr>
              <a:t> NN t-matrix </a:t>
            </a:r>
            <a:r>
              <a:rPr lang="fr-FR" dirty="0" err="1">
                <a:solidFill>
                  <a:srgbClr val="FF0000"/>
                </a:solidFill>
              </a:rPr>
              <a:t>between</a:t>
            </a:r>
            <a:r>
              <a:rPr lang="fr-FR" dirty="0">
                <a:solidFill>
                  <a:srgbClr val="FF0000"/>
                </a:solidFill>
              </a:rPr>
              <a:t> projectile and </a:t>
            </a:r>
            <a:r>
              <a:rPr lang="fr-FR" dirty="0" err="1">
                <a:solidFill>
                  <a:srgbClr val="FF0000"/>
                </a:solidFill>
              </a:rPr>
              <a:t>target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nucleons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global mass predictions of ~700 nuclei…"/>
          <p:cNvSpPr txBox="1"/>
          <p:nvPr/>
        </p:nvSpPr>
        <p:spPr>
          <a:xfrm>
            <a:off x="89946" y="8458579"/>
            <a:ext cx="6642158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Target one-body </a:t>
            </a:r>
            <a:r>
              <a:rPr lang="fr-FR" dirty="0" err="1">
                <a:solidFill>
                  <a:srgbClr val="0033CC"/>
                </a:solidFill>
              </a:rPr>
              <a:t>density</a:t>
            </a:r>
            <a:r>
              <a:rPr lang="fr-FR" dirty="0">
                <a:solidFill>
                  <a:srgbClr val="0033CC"/>
                </a:solidFill>
              </a:rPr>
              <a:t> matrix </a:t>
            </a:r>
            <a:r>
              <a:rPr lang="fr-FR" dirty="0" err="1">
                <a:solidFill>
                  <a:srgbClr val="0033CC"/>
                </a:solidFill>
              </a:rPr>
              <a:t>from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sGSCGF</a:t>
            </a:r>
            <a:r>
              <a:rPr lang="fr-FR" dirty="0">
                <a:solidFill>
                  <a:srgbClr val="0033CC"/>
                </a:solidFill>
              </a:rPr>
              <a:t>-ADC(2) (</a:t>
            </a:r>
            <a:r>
              <a:rPr lang="fr-FR" dirty="0" err="1">
                <a:solidFill>
                  <a:srgbClr val="0033CC"/>
                </a:solidFill>
              </a:rPr>
              <a:t>well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converged</a:t>
            </a:r>
            <a:r>
              <a:rPr lang="fr-FR" dirty="0">
                <a:solidFill>
                  <a:srgbClr val="0033CC"/>
                </a:solidFill>
              </a:rPr>
              <a:t>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2087523" y="8945218"/>
            <a:ext cx="681186" cy="225287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global mass predictions of ~700 nuclei…"/>
          <p:cNvSpPr txBox="1"/>
          <p:nvPr/>
        </p:nvSpPr>
        <p:spPr>
          <a:xfrm>
            <a:off x="51077" y="9238962"/>
            <a:ext cx="6508750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chemeClr val="tx1"/>
                </a:solidFill>
              </a:rPr>
              <a:t>Computed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consistently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same</a:t>
            </a:r>
            <a:r>
              <a:rPr lang="fr-FR" dirty="0">
                <a:solidFill>
                  <a:schemeClr val="tx1"/>
                </a:solidFill>
              </a:rPr>
              <a:t> Chiral EFT </a:t>
            </a:r>
            <a:r>
              <a:rPr lang="fr-FR" dirty="0" err="1">
                <a:solidFill>
                  <a:schemeClr val="tx1"/>
                </a:solidFill>
              </a:rPr>
              <a:t>Hamiltonian</a:t>
            </a:r>
            <a:r>
              <a:rPr lang="fr-FR" dirty="0">
                <a:solidFill>
                  <a:schemeClr val="tx1"/>
                </a:solidFill>
              </a:rPr>
              <a:t> (sole input!)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929" y="4356928"/>
            <a:ext cx="3656340" cy="4290557"/>
          </a:xfrm>
          <a:prstGeom prst="rect">
            <a:avLst/>
          </a:prstGeom>
        </p:spPr>
      </p:pic>
      <p:sp>
        <p:nvSpPr>
          <p:cNvPr id="58" name="○ ADC(2) implemented [Somà et al. 2011]"/>
          <p:cNvSpPr txBox="1"/>
          <p:nvPr/>
        </p:nvSpPr>
        <p:spPr>
          <a:xfrm>
            <a:off x="6732104" y="8647521"/>
            <a:ext cx="6573079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Remarkable</a:t>
            </a:r>
            <a:r>
              <a:rPr lang="fr-FR" sz="2000" dirty="0"/>
              <a:t> agreement down to 65 MeV (</a:t>
            </a:r>
            <a:r>
              <a:rPr lang="fr-FR" sz="2000" dirty="0" err="1"/>
              <a:t>unexpected</a:t>
            </a:r>
            <a:r>
              <a:rPr lang="fr-FR" sz="2000" dirty="0"/>
              <a:t>)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Minima </a:t>
            </a:r>
            <a:r>
              <a:rPr lang="fr-FR" sz="2000" dirty="0" err="1"/>
              <a:t>pushed</a:t>
            </a:r>
            <a:r>
              <a:rPr lang="fr-FR" sz="2000" dirty="0"/>
              <a:t> to </a:t>
            </a:r>
            <a:r>
              <a:rPr lang="fr-FR" sz="2000" dirty="0" err="1"/>
              <a:t>smaller</a:t>
            </a:r>
            <a:r>
              <a:rPr lang="fr-FR" sz="2000" dirty="0"/>
              <a:t> </a:t>
            </a:r>
            <a:r>
              <a:rPr lang="fr-FR" sz="2000" dirty="0">
                <a:latin typeface="Symbol" panose="05050102010706020507" pitchFamily="18" charset="2"/>
              </a:rPr>
              <a:t>q</a:t>
            </a:r>
            <a:r>
              <a:rPr lang="fr-FR" sz="2000" baseline="-25000" dirty="0"/>
              <a:t>cm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increasing</a:t>
            </a:r>
            <a:r>
              <a:rPr lang="fr-FR" sz="2000" dirty="0"/>
              <a:t> N-Z</a:t>
            </a:r>
          </a:p>
        </p:txBody>
      </p:sp>
      <p:sp>
        <p:nvSpPr>
          <p:cNvPr id="44" name="Rectangle à coins arrondis 43"/>
          <p:cNvSpPr/>
          <p:nvPr/>
        </p:nvSpPr>
        <p:spPr>
          <a:xfrm>
            <a:off x="8592111" y="7672840"/>
            <a:ext cx="1219200" cy="374056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7" name="Connecteur droit avec flèche 6"/>
          <p:cNvCxnSpPr>
            <a:stCxn id="5" idx="3"/>
          </p:cNvCxnSpPr>
          <p:nvPr/>
        </p:nvCxnSpPr>
        <p:spPr>
          <a:xfrm flipH="1">
            <a:off x="781878" y="7298342"/>
            <a:ext cx="931258" cy="56606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11532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6" grpId="0" animBg="1"/>
      <p:bldP spid="118" grpId="0" animBg="1"/>
      <p:bldP spid="29" grpId="0" animBg="1"/>
      <p:bldP spid="31" grpId="0"/>
      <p:bldP spid="32" grpId="0"/>
      <p:bldP spid="34" grpId="0" animBg="1"/>
      <p:bldP spid="35" grpId="0" animBg="1"/>
      <p:bldP spid="37" grpId="0"/>
      <p:bldP spid="39" grpId="0"/>
      <p:bldP spid="42" grpId="0" animBg="1"/>
      <p:bldP spid="43" grpId="0" animBg="1"/>
      <p:bldP spid="5" grpId="0" animBg="1"/>
      <p:bldP spid="48" grpId="0" animBg="1"/>
      <p:bldP spid="47" grpId="0" animBg="1"/>
      <p:bldP spid="52" grpId="0" animBg="1"/>
      <p:bldP spid="15" grpId="0" animBg="1"/>
      <p:bldP spid="55" grpId="0" animBg="1"/>
      <p:bldP spid="58" grpId="0" animBg="1"/>
      <p:bldP spid="4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(-</a:t>
            </a:r>
            <a:r>
              <a:rPr lang="fr-FR" sz="3600" dirty="0" err="1">
                <a:solidFill>
                  <a:srgbClr val="0033CC"/>
                </a:solidFill>
              </a:rPr>
              <a:t>based</a:t>
            </a:r>
            <a:r>
              <a:rPr lang="fr-FR" sz="3600" dirty="0">
                <a:solidFill>
                  <a:srgbClr val="0033CC"/>
                </a:solidFill>
              </a:rPr>
              <a:t>) </a:t>
            </a:r>
            <a:r>
              <a:rPr lang="fr-FR" sz="3600" dirty="0" err="1">
                <a:solidFill>
                  <a:srgbClr val="0033CC"/>
                </a:solidFill>
              </a:rPr>
              <a:t>optical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potential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3" name="Google Shape;1061;p39"/>
          <p:cNvSpPr txBox="1"/>
          <p:nvPr/>
        </p:nvSpPr>
        <p:spPr>
          <a:xfrm>
            <a:off x="51016" y="1595930"/>
            <a:ext cx="562091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Watson potential multiple scattering theory</a:t>
            </a:r>
          </a:p>
        </p:txBody>
      </p:sp>
      <p:pic>
        <p:nvPicPr>
          <p:cNvPr id="108" name="Connection Line" descr="Connection Line"/>
          <p:cNvPicPr>
            <a:picLocks/>
          </p:cNvPicPr>
          <p:nvPr/>
        </p:nvPicPr>
        <p:blipFill>
          <a:blip r:embed="rId4">
            <a:alphaModFix amt="61009"/>
          </a:blip>
          <a:stretch>
            <a:fillRect/>
          </a:stretch>
        </p:blipFill>
        <p:spPr>
          <a:xfrm rot="243543" flipV="1">
            <a:off x="3661432" y="2158582"/>
            <a:ext cx="2018429" cy="953695"/>
          </a:xfrm>
          <a:prstGeom prst="rect">
            <a:avLst/>
          </a:prstGeom>
        </p:spPr>
      </p:pic>
      <p:sp>
        <p:nvSpPr>
          <p:cNvPr id="28" name="global mass predictions of ~700 nuclei…"/>
          <p:cNvSpPr txBox="1"/>
          <p:nvPr/>
        </p:nvSpPr>
        <p:spPr>
          <a:xfrm>
            <a:off x="104024" y="2088342"/>
            <a:ext cx="1905971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Watson, PR (1957)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3" name="global mass predictions of ~700 nuclei…"/>
          <p:cNvSpPr txBox="1"/>
          <p:nvPr/>
        </p:nvSpPr>
        <p:spPr>
          <a:xfrm>
            <a:off x="104024" y="2458839"/>
            <a:ext cx="239488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Chinn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(1995)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06" y="5732604"/>
            <a:ext cx="3013174" cy="794012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44420" y="5221009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Schematically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06" y="6688045"/>
            <a:ext cx="2229984" cy="853512"/>
          </a:xfrm>
          <a:prstGeom prst="rect">
            <a:avLst/>
          </a:prstGeom>
        </p:spPr>
      </p:pic>
      <p:sp>
        <p:nvSpPr>
          <p:cNvPr id="40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0588" y="5682674"/>
            <a:ext cx="3089692" cy="1897569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42" name="○ ADC(2) implemented [Somà et al. 2011]"/>
          <p:cNvSpPr txBox="1"/>
          <p:nvPr/>
        </p:nvSpPr>
        <p:spPr>
          <a:xfrm>
            <a:off x="3336556" y="5778907"/>
            <a:ext cx="3176341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Elastic</a:t>
            </a:r>
            <a:r>
              <a:rPr lang="fr-FR" sz="2000" dirty="0"/>
              <a:t> transition amplitude</a:t>
            </a:r>
            <a:endParaRPr lang="en-US" sz="2000" dirty="0"/>
          </a:p>
        </p:txBody>
      </p:sp>
      <p:sp>
        <p:nvSpPr>
          <p:cNvPr id="43" name="○ ADC(2) implemented [Somà et al. 2011]"/>
          <p:cNvSpPr txBox="1"/>
          <p:nvPr/>
        </p:nvSpPr>
        <p:spPr>
          <a:xfrm>
            <a:off x="3336555" y="6774103"/>
            <a:ext cx="2116687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Optical </a:t>
            </a:r>
            <a:r>
              <a:rPr lang="fr-FR" sz="2000" dirty="0" err="1"/>
              <a:t>potential</a:t>
            </a:r>
            <a:endParaRPr lang="en-US" sz="2000" dirty="0"/>
          </a:p>
        </p:txBody>
      </p:sp>
      <p:sp>
        <p:nvSpPr>
          <p:cNvPr id="5" name="Ellipse 4"/>
          <p:cNvSpPr/>
          <p:nvPr/>
        </p:nvSpPr>
        <p:spPr>
          <a:xfrm>
            <a:off x="1643269" y="6891130"/>
            <a:ext cx="477079" cy="47707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2087523" y="6910473"/>
            <a:ext cx="336315" cy="414374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9" name="Connecteur droit avec flèche 48"/>
          <p:cNvCxnSpPr>
            <a:stCxn id="48" idx="4"/>
          </p:cNvCxnSpPr>
          <p:nvPr/>
        </p:nvCxnSpPr>
        <p:spPr>
          <a:xfrm flipH="1">
            <a:off x="469900" y="7324847"/>
            <a:ext cx="1785781" cy="1049850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global mass predictions of ~700 nuclei…"/>
          <p:cNvSpPr txBox="1"/>
          <p:nvPr/>
        </p:nvSpPr>
        <p:spPr>
          <a:xfrm>
            <a:off x="113227" y="7910117"/>
            <a:ext cx="587675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Free-</a:t>
            </a:r>
            <a:r>
              <a:rPr lang="fr-FR" dirty="0" err="1">
                <a:solidFill>
                  <a:srgbClr val="FF0000"/>
                </a:solidFill>
              </a:rPr>
              <a:t>space</a:t>
            </a:r>
            <a:r>
              <a:rPr lang="fr-FR" dirty="0">
                <a:solidFill>
                  <a:srgbClr val="FF0000"/>
                </a:solidFill>
              </a:rPr>
              <a:t> NN t-matrix </a:t>
            </a:r>
            <a:r>
              <a:rPr lang="fr-FR" dirty="0" err="1">
                <a:solidFill>
                  <a:srgbClr val="FF0000"/>
                </a:solidFill>
              </a:rPr>
              <a:t>between</a:t>
            </a:r>
            <a:r>
              <a:rPr lang="fr-FR" dirty="0">
                <a:solidFill>
                  <a:srgbClr val="FF0000"/>
                </a:solidFill>
              </a:rPr>
              <a:t> projectile and </a:t>
            </a:r>
            <a:r>
              <a:rPr lang="fr-FR" dirty="0" err="1">
                <a:solidFill>
                  <a:srgbClr val="FF0000"/>
                </a:solidFill>
              </a:rPr>
              <a:t>target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nucleons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global mass predictions of ~700 nuclei…"/>
          <p:cNvSpPr txBox="1"/>
          <p:nvPr/>
        </p:nvSpPr>
        <p:spPr>
          <a:xfrm>
            <a:off x="89946" y="8458579"/>
            <a:ext cx="6642158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Target one-body </a:t>
            </a:r>
            <a:r>
              <a:rPr lang="fr-FR" dirty="0" err="1">
                <a:solidFill>
                  <a:srgbClr val="0033CC"/>
                </a:solidFill>
              </a:rPr>
              <a:t>density</a:t>
            </a:r>
            <a:r>
              <a:rPr lang="fr-FR" dirty="0">
                <a:solidFill>
                  <a:srgbClr val="0033CC"/>
                </a:solidFill>
              </a:rPr>
              <a:t> matrix </a:t>
            </a:r>
            <a:r>
              <a:rPr lang="fr-FR" dirty="0" err="1">
                <a:solidFill>
                  <a:srgbClr val="0033CC"/>
                </a:solidFill>
              </a:rPr>
              <a:t>from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sGSCGF</a:t>
            </a:r>
            <a:r>
              <a:rPr lang="fr-FR" dirty="0">
                <a:solidFill>
                  <a:srgbClr val="0033CC"/>
                </a:solidFill>
              </a:rPr>
              <a:t>-ADC(2) (</a:t>
            </a:r>
            <a:r>
              <a:rPr lang="fr-FR" dirty="0" err="1">
                <a:solidFill>
                  <a:srgbClr val="0033CC"/>
                </a:solidFill>
              </a:rPr>
              <a:t>well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converged</a:t>
            </a:r>
            <a:r>
              <a:rPr lang="fr-FR" dirty="0">
                <a:solidFill>
                  <a:srgbClr val="0033CC"/>
                </a:solidFill>
              </a:rPr>
              <a:t>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2087523" y="8945218"/>
            <a:ext cx="681186" cy="225287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global mass predictions of ~700 nuclei…"/>
          <p:cNvSpPr txBox="1"/>
          <p:nvPr/>
        </p:nvSpPr>
        <p:spPr>
          <a:xfrm>
            <a:off x="51077" y="9238962"/>
            <a:ext cx="6508750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chemeClr val="tx1"/>
                </a:solidFill>
              </a:rPr>
              <a:t>Computed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consistently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same</a:t>
            </a:r>
            <a:r>
              <a:rPr lang="fr-FR" dirty="0">
                <a:solidFill>
                  <a:schemeClr val="tx1"/>
                </a:solidFill>
              </a:rPr>
              <a:t> Chiral EFT </a:t>
            </a:r>
            <a:r>
              <a:rPr lang="fr-FR" dirty="0" err="1">
                <a:solidFill>
                  <a:schemeClr val="tx1"/>
                </a:solidFill>
              </a:rPr>
              <a:t>Hamiltonian</a:t>
            </a:r>
            <a:r>
              <a:rPr lang="fr-FR" dirty="0">
                <a:solidFill>
                  <a:schemeClr val="tx1"/>
                </a:solidFill>
              </a:rPr>
              <a:t> (sole input!)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8" name="○ ADC(2) implemented [Somà et al. 2011]"/>
          <p:cNvSpPr txBox="1"/>
          <p:nvPr/>
        </p:nvSpPr>
        <p:spPr>
          <a:xfrm>
            <a:off x="7430182" y="8604484"/>
            <a:ext cx="5408062" cy="10675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Significant</a:t>
            </a:r>
            <a:r>
              <a:rPr lang="fr-FR" sz="2000" dirty="0"/>
              <a:t> </a:t>
            </a:r>
            <a:r>
              <a:rPr lang="fr-FR" sz="2000" dirty="0" err="1"/>
              <a:t>dependence</a:t>
            </a:r>
            <a:r>
              <a:rPr lang="fr-FR" sz="2000" dirty="0"/>
              <a:t> on V</a:t>
            </a:r>
            <a:r>
              <a:rPr lang="fr-FR" sz="2000" baseline="30000" dirty="0"/>
              <a:t>2N</a:t>
            </a:r>
            <a:r>
              <a:rPr lang="fr-FR" sz="2000" dirty="0"/>
              <a:t> </a:t>
            </a:r>
            <a:r>
              <a:rPr lang="fr-FR" sz="2000" dirty="0" err="1"/>
              <a:t>entering</a:t>
            </a:r>
            <a:r>
              <a:rPr lang="fr-FR" sz="2000" dirty="0"/>
              <a:t> </a:t>
            </a:r>
            <a:r>
              <a:rPr lang="fr-FR" sz="2000" dirty="0" err="1"/>
              <a:t>t</a:t>
            </a:r>
            <a:r>
              <a:rPr lang="fr-FR" sz="2000" baseline="-25000" dirty="0" err="1"/>
              <a:t>pt</a:t>
            </a:r>
            <a:endParaRPr lang="fr-FR" sz="2000" baseline="-25000" dirty="0"/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A</a:t>
            </a:r>
            <a:r>
              <a:rPr lang="fr-FR" sz="2000" baseline="-25000" dirty="0"/>
              <a:t>y</a:t>
            </a:r>
            <a:r>
              <a:rPr lang="fr-FR" sz="2000" dirty="0"/>
              <a:t> </a:t>
            </a:r>
            <a:r>
              <a:rPr lang="fr-FR" sz="2000" dirty="0" err="1"/>
              <a:t>very</a:t>
            </a:r>
            <a:r>
              <a:rPr lang="fr-FR" sz="2000" dirty="0"/>
              <a:t> </a:t>
            </a:r>
            <a:r>
              <a:rPr lang="fr-FR" sz="2000" dirty="0" err="1"/>
              <a:t>well</a:t>
            </a:r>
            <a:r>
              <a:rPr lang="fr-FR" sz="2000" dirty="0"/>
              <a:t> </a:t>
            </a:r>
            <a:r>
              <a:rPr lang="fr-FR" sz="2000" dirty="0" err="1"/>
              <a:t>described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NNLO</a:t>
            </a:r>
            <a:r>
              <a:rPr lang="fr-FR" sz="2000" baseline="-25000" dirty="0" err="1"/>
              <a:t>sat</a:t>
            </a:r>
            <a:endParaRPr lang="fr-FR" sz="2000" baseline="-25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172" y="4626950"/>
            <a:ext cx="4687555" cy="3963165"/>
          </a:xfrm>
          <a:prstGeom prst="rect">
            <a:avLst/>
          </a:prstGeom>
        </p:spPr>
      </p:pic>
      <p:sp>
        <p:nvSpPr>
          <p:cNvPr id="38" name="Rectangle à coins arrondis 37"/>
          <p:cNvSpPr/>
          <p:nvPr/>
        </p:nvSpPr>
        <p:spPr>
          <a:xfrm>
            <a:off x="8519527" y="6050097"/>
            <a:ext cx="1207568" cy="571687"/>
          </a:xfrm>
          <a:prstGeom prst="round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global mass predictions of ~700 nuclei…"/>
          <p:cNvSpPr txBox="1"/>
          <p:nvPr/>
        </p:nvSpPr>
        <p:spPr>
          <a:xfrm>
            <a:off x="10306153" y="5209577"/>
            <a:ext cx="1502726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in NN t-matrix</a:t>
            </a:r>
            <a:endParaRPr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>
            <a:stCxn id="5" idx="3"/>
          </p:cNvCxnSpPr>
          <p:nvPr/>
        </p:nvCxnSpPr>
        <p:spPr>
          <a:xfrm flipH="1">
            <a:off x="781878" y="7298342"/>
            <a:ext cx="931258" cy="56606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○ ADC(2) implemented [Somà et al. 2011]"/>
          <p:cNvSpPr txBox="1"/>
          <p:nvPr/>
        </p:nvSpPr>
        <p:spPr>
          <a:xfrm>
            <a:off x="6119016" y="2656944"/>
            <a:ext cx="6934376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Consistent structure and </a:t>
            </a:r>
            <a:r>
              <a:rPr lang="fr-FR" sz="2000" dirty="0" err="1"/>
              <a:t>reaction</a:t>
            </a:r>
            <a:r>
              <a:rPr lang="fr-FR" sz="2000" dirty="0"/>
              <a:t> components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sGSCGF</a:t>
            </a:r>
            <a:r>
              <a:rPr lang="fr-FR" sz="2000" dirty="0"/>
              <a:t> → </a:t>
            </a:r>
            <a:r>
              <a:rPr lang="fr-FR" sz="2000" dirty="0" err="1"/>
              <a:t>mid</a:t>
            </a:r>
            <a:r>
              <a:rPr lang="fr-FR" sz="2000" dirty="0"/>
              <a:t>-mass </a:t>
            </a:r>
            <a:r>
              <a:rPr lang="fr-FR" sz="2000" dirty="0" err="1"/>
              <a:t>singly</a:t>
            </a:r>
            <a:r>
              <a:rPr lang="fr-FR" sz="2000" dirty="0"/>
              <a:t> open-</a:t>
            </a:r>
            <a:r>
              <a:rPr lang="fr-FR" sz="2000" dirty="0" err="1"/>
              <a:t>shell</a:t>
            </a:r>
            <a:r>
              <a:rPr lang="fr-FR" sz="2000" dirty="0"/>
              <a:t> </a:t>
            </a:r>
            <a:r>
              <a:rPr lang="fr-FR" sz="2000" dirty="0" err="1"/>
              <a:t>nuclei</a:t>
            </a:r>
            <a:r>
              <a:rPr lang="fr-FR" sz="2000" dirty="0"/>
              <a:t> </a:t>
            </a:r>
            <a:r>
              <a:rPr lang="en-US" sz="2000" dirty="0"/>
              <a:t>Complementary to SCGF self-energy at lower energies</a:t>
            </a:r>
          </a:p>
        </p:txBody>
      </p:sp>
      <p:sp>
        <p:nvSpPr>
          <p:cNvPr id="44" name="global mass predictions of ~700 nuclei…"/>
          <p:cNvSpPr txBox="1"/>
          <p:nvPr/>
        </p:nvSpPr>
        <p:spPr>
          <a:xfrm>
            <a:off x="8647531" y="1659707"/>
            <a:ext cx="232756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Elster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46" name="Google Shape;1061;p39"/>
          <p:cNvSpPr txBox="1"/>
          <p:nvPr/>
        </p:nvSpPr>
        <p:spPr>
          <a:xfrm>
            <a:off x="6106258" y="1581688"/>
            <a:ext cx="247394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Phenomenological</a:t>
            </a:r>
          </a:p>
        </p:txBody>
      </p:sp>
      <p:sp>
        <p:nvSpPr>
          <p:cNvPr id="51" name="global mass predictions of ~700 nuclei…"/>
          <p:cNvSpPr txBox="1"/>
          <p:nvPr/>
        </p:nvSpPr>
        <p:spPr>
          <a:xfrm>
            <a:off x="7846987" y="2269051"/>
            <a:ext cx="545819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Vorabbi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(2024) [</a:t>
            </a:r>
            <a:r>
              <a:rPr lang="nb-NO" dirty="0">
                <a:solidFill>
                  <a:srgbClr val="0033CC"/>
                </a:solidFill>
              </a:rPr>
              <a:t>Baker et al., PRC (2024)</a:t>
            </a:r>
            <a:r>
              <a:rPr lang="en-US" dirty="0">
                <a:solidFill>
                  <a:srgbClr val="0033CC"/>
                </a:solidFill>
              </a:rPr>
              <a:t>]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53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9946" y="3894971"/>
            <a:ext cx="5461830" cy="1134316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54" name="○ ADC(2) implemented [Somà et al. 2011]"/>
          <p:cNvSpPr txBox="1"/>
          <p:nvPr/>
        </p:nvSpPr>
        <p:spPr>
          <a:xfrm>
            <a:off x="130587" y="3954619"/>
            <a:ext cx="5729885" cy="102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First-</a:t>
            </a:r>
            <a:r>
              <a:rPr lang="fr-FR" sz="2000" dirty="0" err="1"/>
              <a:t>order</a:t>
            </a:r>
            <a:r>
              <a:rPr lang="fr-FR" sz="2000" dirty="0"/>
              <a:t> in the </a:t>
            </a:r>
            <a:r>
              <a:rPr lang="fr-FR" sz="2000" dirty="0" err="1"/>
              <a:t>spectator</a:t>
            </a:r>
            <a:r>
              <a:rPr lang="fr-FR" sz="2000" dirty="0"/>
              <a:t> expansion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Impulse Approximation (</a:t>
            </a:r>
            <a:r>
              <a:rPr lang="fr-FR" sz="2000" dirty="0" err="1"/>
              <a:t>intermediate</a:t>
            </a:r>
            <a:r>
              <a:rPr lang="fr-FR" sz="2000" dirty="0"/>
              <a:t> </a:t>
            </a:r>
            <a:r>
              <a:rPr lang="fr-FR" sz="2000" dirty="0" err="1"/>
              <a:t>energies</a:t>
            </a:r>
            <a:r>
              <a:rPr lang="fr-FR" sz="2000" dirty="0"/>
              <a:t>)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03198" y="3406804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Approximations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35" name="Google Shape;1061;p39">
            <a:extLst>
              <a:ext uri="{FF2B5EF4-FFF2-40B4-BE49-F238E27FC236}">
                <a16:creationId xmlns:a16="http://schemas.microsoft.com/office/drawing/2014/main" id="{B6AB94F9-20C9-4519-814B-8F7B86025F09}"/>
              </a:ext>
            </a:extLst>
          </p:cNvPr>
          <p:cNvSpPr txBox="1"/>
          <p:nvPr/>
        </p:nvSpPr>
        <p:spPr>
          <a:xfrm>
            <a:off x="6106256" y="2195938"/>
            <a:ext cx="174073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69217198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701582" y="7612047"/>
            <a:ext cx="6136662" cy="1783743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65" name="Shape 69"/>
          <p:cNvSpPr/>
          <p:nvPr/>
        </p:nvSpPr>
        <p:spPr>
          <a:xfrm>
            <a:off x="7234578" y="8989348"/>
            <a:ext cx="1604733" cy="3134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000" b="1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PAN@CEA</a:t>
            </a:r>
          </a:p>
        </p:txBody>
      </p:sp>
      <p:sp>
        <p:nvSpPr>
          <p:cNvPr id="7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Ab </a:t>
            </a:r>
            <a:r>
              <a:rPr lang="fr-FR" sz="3600" dirty="0" err="1">
                <a:solidFill>
                  <a:srgbClr val="0033CC"/>
                </a:solidFill>
              </a:rPr>
              <a:t>initio</a:t>
            </a:r>
            <a:r>
              <a:rPr lang="fr-FR" sz="3600" dirty="0">
                <a:solidFill>
                  <a:srgbClr val="0033CC"/>
                </a:solidFill>
              </a:rPr>
              <a:t>(-</a:t>
            </a:r>
            <a:r>
              <a:rPr lang="fr-FR" sz="3600" dirty="0" err="1">
                <a:solidFill>
                  <a:srgbClr val="0033CC"/>
                </a:solidFill>
              </a:rPr>
              <a:t>based</a:t>
            </a:r>
            <a:r>
              <a:rPr lang="fr-FR" sz="3600" dirty="0">
                <a:solidFill>
                  <a:srgbClr val="0033CC"/>
                </a:solidFill>
              </a:rPr>
              <a:t>) </a:t>
            </a:r>
            <a:r>
              <a:rPr lang="fr-FR" sz="3600" dirty="0" err="1">
                <a:solidFill>
                  <a:srgbClr val="0033CC"/>
                </a:solidFill>
              </a:rPr>
              <a:t>optical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potential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83" name="Google Shape;1061;p39"/>
          <p:cNvSpPr txBox="1"/>
          <p:nvPr/>
        </p:nvSpPr>
        <p:spPr>
          <a:xfrm>
            <a:off x="51016" y="1595930"/>
            <a:ext cx="562091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Watson potential multiple scattering theory</a:t>
            </a:r>
          </a:p>
        </p:txBody>
      </p:sp>
      <p:pic>
        <p:nvPicPr>
          <p:cNvPr id="108" name="Connection Line" descr="Connection Line"/>
          <p:cNvPicPr>
            <a:picLocks/>
          </p:cNvPicPr>
          <p:nvPr/>
        </p:nvPicPr>
        <p:blipFill>
          <a:blip r:embed="rId6">
            <a:alphaModFix amt="61009"/>
          </a:blip>
          <a:stretch>
            <a:fillRect/>
          </a:stretch>
        </p:blipFill>
        <p:spPr>
          <a:xfrm rot="243543" flipV="1">
            <a:off x="3661432" y="2158582"/>
            <a:ext cx="2018429" cy="953695"/>
          </a:xfrm>
          <a:prstGeom prst="rect">
            <a:avLst/>
          </a:prstGeom>
        </p:spPr>
      </p:pic>
      <p:sp>
        <p:nvSpPr>
          <p:cNvPr id="28" name="global mass predictions of ~700 nuclei…"/>
          <p:cNvSpPr txBox="1"/>
          <p:nvPr/>
        </p:nvSpPr>
        <p:spPr>
          <a:xfrm>
            <a:off x="104024" y="2088342"/>
            <a:ext cx="1905971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Watson, PR (1957)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33" name="global mass predictions of ~700 nuclei…"/>
          <p:cNvSpPr txBox="1"/>
          <p:nvPr/>
        </p:nvSpPr>
        <p:spPr>
          <a:xfrm>
            <a:off x="104024" y="2458839"/>
            <a:ext cx="239488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Chinn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(1995)</a:t>
            </a:r>
            <a:endParaRPr dirty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06" y="5732604"/>
            <a:ext cx="3013174" cy="794012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44420" y="5221009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Schematically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06" y="6688045"/>
            <a:ext cx="2229984" cy="853512"/>
          </a:xfrm>
          <a:prstGeom prst="rect">
            <a:avLst/>
          </a:prstGeom>
        </p:spPr>
      </p:pic>
      <p:sp>
        <p:nvSpPr>
          <p:cNvPr id="40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0588" y="5682674"/>
            <a:ext cx="3089692" cy="1897569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42" name="○ ADC(2) implemented [Somà et al. 2011]"/>
          <p:cNvSpPr txBox="1"/>
          <p:nvPr/>
        </p:nvSpPr>
        <p:spPr>
          <a:xfrm>
            <a:off x="3336556" y="5778907"/>
            <a:ext cx="3176341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Elastic</a:t>
            </a:r>
            <a:r>
              <a:rPr lang="fr-FR" sz="2000" dirty="0"/>
              <a:t> transition amplitude</a:t>
            </a:r>
            <a:endParaRPr lang="en-US" sz="2000" dirty="0"/>
          </a:p>
        </p:txBody>
      </p:sp>
      <p:sp>
        <p:nvSpPr>
          <p:cNvPr id="43" name="○ ADC(2) implemented [Somà et al. 2011]"/>
          <p:cNvSpPr txBox="1"/>
          <p:nvPr/>
        </p:nvSpPr>
        <p:spPr>
          <a:xfrm>
            <a:off x="3336555" y="6774103"/>
            <a:ext cx="2116687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Optical </a:t>
            </a:r>
            <a:r>
              <a:rPr lang="fr-FR" sz="2000" dirty="0" err="1"/>
              <a:t>potential</a:t>
            </a:r>
            <a:endParaRPr lang="en-US" sz="2000" dirty="0"/>
          </a:p>
        </p:txBody>
      </p:sp>
      <p:sp>
        <p:nvSpPr>
          <p:cNvPr id="5" name="Ellipse 4"/>
          <p:cNvSpPr/>
          <p:nvPr/>
        </p:nvSpPr>
        <p:spPr>
          <a:xfrm>
            <a:off x="1643269" y="6891130"/>
            <a:ext cx="477079" cy="47707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2087523" y="6910473"/>
            <a:ext cx="336315" cy="414374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9" name="Connecteur droit avec flèche 48"/>
          <p:cNvCxnSpPr>
            <a:stCxn id="48" idx="4"/>
          </p:cNvCxnSpPr>
          <p:nvPr/>
        </p:nvCxnSpPr>
        <p:spPr>
          <a:xfrm flipH="1">
            <a:off x="469900" y="7324847"/>
            <a:ext cx="1785781" cy="1049850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global mass predictions of ~700 nuclei…"/>
          <p:cNvSpPr txBox="1"/>
          <p:nvPr/>
        </p:nvSpPr>
        <p:spPr>
          <a:xfrm>
            <a:off x="113227" y="7910117"/>
            <a:ext cx="5876755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FF0000"/>
                </a:solidFill>
              </a:rPr>
              <a:t>Free-</a:t>
            </a:r>
            <a:r>
              <a:rPr lang="fr-FR" dirty="0" err="1">
                <a:solidFill>
                  <a:srgbClr val="FF0000"/>
                </a:solidFill>
              </a:rPr>
              <a:t>space</a:t>
            </a:r>
            <a:r>
              <a:rPr lang="fr-FR" dirty="0">
                <a:solidFill>
                  <a:srgbClr val="FF0000"/>
                </a:solidFill>
              </a:rPr>
              <a:t> NN t-matrix </a:t>
            </a:r>
            <a:r>
              <a:rPr lang="fr-FR" dirty="0" err="1">
                <a:solidFill>
                  <a:srgbClr val="FF0000"/>
                </a:solidFill>
              </a:rPr>
              <a:t>between</a:t>
            </a:r>
            <a:r>
              <a:rPr lang="fr-FR" dirty="0">
                <a:solidFill>
                  <a:srgbClr val="FF0000"/>
                </a:solidFill>
              </a:rPr>
              <a:t> projectile and </a:t>
            </a:r>
            <a:r>
              <a:rPr lang="fr-FR" dirty="0" err="1">
                <a:solidFill>
                  <a:srgbClr val="FF0000"/>
                </a:solidFill>
              </a:rPr>
              <a:t>target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nucleons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2" name="global mass predictions of ~700 nuclei…"/>
          <p:cNvSpPr txBox="1"/>
          <p:nvPr/>
        </p:nvSpPr>
        <p:spPr>
          <a:xfrm>
            <a:off x="89946" y="8458579"/>
            <a:ext cx="6642158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>
                <a:solidFill>
                  <a:srgbClr val="0033CC"/>
                </a:solidFill>
              </a:rPr>
              <a:t>Target one-body </a:t>
            </a:r>
            <a:r>
              <a:rPr lang="fr-FR" dirty="0" err="1">
                <a:solidFill>
                  <a:srgbClr val="0033CC"/>
                </a:solidFill>
              </a:rPr>
              <a:t>density</a:t>
            </a:r>
            <a:r>
              <a:rPr lang="fr-FR" dirty="0">
                <a:solidFill>
                  <a:srgbClr val="0033CC"/>
                </a:solidFill>
              </a:rPr>
              <a:t> matrix </a:t>
            </a:r>
            <a:r>
              <a:rPr lang="fr-FR" dirty="0" err="1">
                <a:solidFill>
                  <a:srgbClr val="0033CC"/>
                </a:solidFill>
              </a:rPr>
              <a:t>from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sGSCGF</a:t>
            </a:r>
            <a:r>
              <a:rPr lang="fr-FR" dirty="0">
                <a:solidFill>
                  <a:srgbClr val="0033CC"/>
                </a:solidFill>
              </a:rPr>
              <a:t>-ADC(2) (</a:t>
            </a:r>
            <a:r>
              <a:rPr lang="fr-FR" dirty="0" err="1">
                <a:solidFill>
                  <a:srgbClr val="0033CC"/>
                </a:solidFill>
              </a:rPr>
              <a:t>well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converged</a:t>
            </a:r>
            <a:r>
              <a:rPr lang="fr-FR" dirty="0">
                <a:solidFill>
                  <a:srgbClr val="0033CC"/>
                </a:solidFill>
              </a:rPr>
              <a:t>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2087523" y="8945218"/>
            <a:ext cx="681186" cy="225287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global mass predictions of ~700 nuclei…"/>
          <p:cNvSpPr txBox="1"/>
          <p:nvPr/>
        </p:nvSpPr>
        <p:spPr>
          <a:xfrm>
            <a:off x="51077" y="9238962"/>
            <a:ext cx="6508750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err="1">
                <a:solidFill>
                  <a:schemeClr val="tx1"/>
                </a:solidFill>
              </a:rPr>
              <a:t>Computed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consistently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same</a:t>
            </a:r>
            <a:r>
              <a:rPr lang="fr-FR" dirty="0">
                <a:solidFill>
                  <a:schemeClr val="tx1"/>
                </a:solidFill>
              </a:rPr>
              <a:t> Chiral EFT </a:t>
            </a:r>
            <a:r>
              <a:rPr lang="fr-FR" dirty="0" err="1">
                <a:solidFill>
                  <a:schemeClr val="tx1"/>
                </a:solidFill>
              </a:rPr>
              <a:t>Hamiltonian</a:t>
            </a:r>
            <a:r>
              <a:rPr lang="fr-FR" dirty="0">
                <a:solidFill>
                  <a:schemeClr val="tx1"/>
                </a:solidFill>
              </a:rPr>
              <a:t> (sole input!)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1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701582" y="5213405"/>
            <a:ext cx="5887672" cy="1697067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44" name="○ ADC(2) implemented [Somà et al. 2011]"/>
          <p:cNvSpPr txBox="1"/>
          <p:nvPr/>
        </p:nvSpPr>
        <p:spPr>
          <a:xfrm>
            <a:off x="6742224" y="5124674"/>
            <a:ext cx="6035713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Two</a:t>
            </a:r>
            <a:r>
              <a:rPr lang="fr-FR" sz="2000" dirty="0"/>
              <a:t>-body </a:t>
            </a:r>
            <a:r>
              <a:rPr lang="fr-FR" sz="2000" dirty="0" err="1"/>
              <a:t>density</a:t>
            </a:r>
            <a:r>
              <a:rPr lang="fr-FR" sz="2000" dirty="0"/>
              <a:t> matrix for second </a:t>
            </a:r>
            <a:r>
              <a:rPr lang="fr-FR" sz="2000" dirty="0" err="1"/>
              <a:t>order</a:t>
            </a:r>
            <a:r>
              <a:rPr lang="fr-FR" sz="2000" dirty="0"/>
              <a:t> in SE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Develop</a:t>
            </a:r>
            <a:r>
              <a:rPr lang="fr-FR" sz="2000" dirty="0"/>
              <a:t> SCGF self </a:t>
            </a:r>
            <a:r>
              <a:rPr lang="fr-FR" sz="2000" dirty="0" err="1"/>
              <a:t>energy</a:t>
            </a:r>
            <a:r>
              <a:rPr lang="fr-FR" sz="2000" dirty="0"/>
              <a:t> for OP </a:t>
            </a:r>
            <a:r>
              <a:rPr lang="fr-FR" sz="2000" dirty="0" err="1"/>
              <a:t>below</a:t>
            </a:r>
            <a:r>
              <a:rPr lang="fr-FR" sz="2000" dirty="0"/>
              <a:t> 100 MeV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Doubly open-shell nuclei via deformed SCGF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072643" y="4702063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Future plan 1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53" name="global mass predictions of ~700 nuclei…"/>
          <p:cNvSpPr txBox="1"/>
          <p:nvPr/>
        </p:nvSpPr>
        <p:spPr>
          <a:xfrm>
            <a:off x="9526411" y="6503819"/>
            <a:ext cx="2430152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Scalesi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unp. (2024)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56" name="○ ADC(2) implemented [Somà et al. 2011]"/>
          <p:cNvSpPr txBox="1"/>
          <p:nvPr/>
        </p:nvSpPr>
        <p:spPr>
          <a:xfrm>
            <a:off x="6742224" y="7536568"/>
            <a:ext cx="6429238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(In)</a:t>
            </a:r>
            <a:r>
              <a:rPr lang="fr-FR" sz="2000" dirty="0" err="1"/>
              <a:t>elastic</a:t>
            </a:r>
            <a:r>
              <a:rPr lang="fr-FR" sz="2000" dirty="0"/>
              <a:t> </a:t>
            </a:r>
            <a:r>
              <a:rPr lang="fr-FR" sz="2000" dirty="0" err="1"/>
              <a:t>scattering</a:t>
            </a:r>
            <a:r>
              <a:rPr lang="fr-FR" sz="2000" dirty="0"/>
              <a:t> </a:t>
            </a:r>
            <a:r>
              <a:rPr lang="fr-FR" sz="2000" dirty="0" err="1"/>
              <a:t>below</a:t>
            </a:r>
            <a:r>
              <a:rPr lang="fr-FR" sz="2000" dirty="0"/>
              <a:t> ~30MeV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dirty="0"/>
              <a:t>PGCM one-body (transition) density matrices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dirty="0"/>
              <a:t>→ </a:t>
            </a:r>
            <a:r>
              <a:rPr lang="en-US" sz="2000" dirty="0" err="1"/>
              <a:t>OP&amp;transition</a:t>
            </a:r>
            <a:r>
              <a:rPr lang="en-US" sz="2000" dirty="0"/>
              <a:t> potentials coupled channel (DWBA)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72643" y="7084123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Future plan 2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59" name="global mass predictions of ~700 nuclei…"/>
          <p:cNvSpPr txBox="1"/>
          <p:nvPr/>
        </p:nvSpPr>
        <p:spPr>
          <a:xfrm>
            <a:off x="9195111" y="8932035"/>
            <a:ext cx="348012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>
                <a:solidFill>
                  <a:srgbClr val="0033CC"/>
                </a:solidFill>
              </a:rPr>
              <a:t>Da Costa, Dupuis,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unp. (2024)</a:t>
            </a:r>
            <a:endParaRPr dirty="0">
              <a:solidFill>
                <a:srgbClr val="0033CC"/>
              </a:solidFill>
            </a:endParaRPr>
          </a:p>
        </p:txBody>
      </p:sp>
      <p:cxnSp>
        <p:nvCxnSpPr>
          <p:cNvPr id="7" name="Connecteur droit avec flèche 6"/>
          <p:cNvCxnSpPr>
            <a:stCxn id="5" idx="3"/>
          </p:cNvCxnSpPr>
          <p:nvPr/>
        </p:nvCxnSpPr>
        <p:spPr>
          <a:xfrm flipH="1">
            <a:off x="781878" y="7298342"/>
            <a:ext cx="931258" cy="56606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○ ADC(2) implemented [Somà et al. 2011]"/>
          <p:cNvSpPr txBox="1"/>
          <p:nvPr/>
        </p:nvSpPr>
        <p:spPr>
          <a:xfrm>
            <a:off x="6119016" y="2656944"/>
            <a:ext cx="6934376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Consistent structure and </a:t>
            </a:r>
            <a:r>
              <a:rPr lang="fr-FR" sz="2000" dirty="0" err="1"/>
              <a:t>reaction</a:t>
            </a:r>
            <a:r>
              <a:rPr lang="fr-FR" sz="2000" dirty="0"/>
              <a:t> components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/>
              <a:t>sGSCGF</a:t>
            </a:r>
            <a:r>
              <a:rPr lang="fr-FR" sz="2000" dirty="0"/>
              <a:t> → </a:t>
            </a:r>
            <a:r>
              <a:rPr lang="fr-FR" sz="2000" dirty="0" err="1"/>
              <a:t>mid</a:t>
            </a:r>
            <a:r>
              <a:rPr lang="fr-FR" sz="2000" dirty="0"/>
              <a:t>-mass </a:t>
            </a:r>
            <a:r>
              <a:rPr lang="fr-FR" sz="2000" dirty="0" err="1"/>
              <a:t>singly</a:t>
            </a:r>
            <a:r>
              <a:rPr lang="fr-FR" sz="2000" dirty="0"/>
              <a:t> open-</a:t>
            </a:r>
            <a:r>
              <a:rPr lang="fr-FR" sz="2000" dirty="0" err="1"/>
              <a:t>shell</a:t>
            </a:r>
            <a:r>
              <a:rPr lang="fr-FR" sz="2000" dirty="0"/>
              <a:t> </a:t>
            </a:r>
            <a:r>
              <a:rPr lang="fr-FR" sz="2000" dirty="0" err="1"/>
              <a:t>nuclei</a:t>
            </a:r>
            <a:r>
              <a:rPr lang="fr-FR" sz="2000" dirty="0"/>
              <a:t> </a:t>
            </a:r>
            <a:r>
              <a:rPr lang="en-US" sz="2000" dirty="0"/>
              <a:t>Complementary to SCGF self-energy at lower energies</a:t>
            </a:r>
          </a:p>
        </p:txBody>
      </p:sp>
      <p:sp>
        <p:nvSpPr>
          <p:cNvPr id="61" name="global mass predictions of ~700 nuclei…"/>
          <p:cNvSpPr txBox="1"/>
          <p:nvPr/>
        </p:nvSpPr>
        <p:spPr>
          <a:xfrm>
            <a:off x="8647531" y="1659707"/>
            <a:ext cx="2327560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Elster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(1997)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62" name="Google Shape;1061;p39"/>
          <p:cNvSpPr txBox="1"/>
          <p:nvPr/>
        </p:nvSpPr>
        <p:spPr>
          <a:xfrm>
            <a:off x="6106258" y="1581688"/>
            <a:ext cx="247394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Phenomenological</a:t>
            </a:r>
          </a:p>
        </p:txBody>
      </p:sp>
      <p:sp>
        <p:nvSpPr>
          <p:cNvPr id="64" name="global mass predictions of ~700 nuclei…"/>
          <p:cNvSpPr txBox="1"/>
          <p:nvPr/>
        </p:nvSpPr>
        <p:spPr>
          <a:xfrm>
            <a:off x="7846987" y="2269051"/>
            <a:ext cx="5458196" cy="348813"/>
          </a:xfrm>
          <a:prstGeom prst="rect">
            <a:avLst/>
          </a:prstGeom>
          <a:solidFill>
            <a:schemeClr val="bg1">
              <a:alpha val="46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chemeClr val="accent1">
                    <a:lumOff val="-1357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dirty="0" err="1">
                <a:solidFill>
                  <a:srgbClr val="0033CC"/>
                </a:solidFill>
              </a:rPr>
              <a:t>Vorabbi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et al</a:t>
            </a:r>
            <a:r>
              <a:rPr lang="en-US" dirty="0">
                <a:solidFill>
                  <a:srgbClr val="0033CC"/>
                </a:solidFill>
              </a:rPr>
              <a:t>., PRC (2024) [</a:t>
            </a:r>
            <a:r>
              <a:rPr lang="nb-NO" dirty="0">
                <a:solidFill>
                  <a:srgbClr val="0033CC"/>
                </a:solidFill>
              </a:rPr>
              <a:t>Baker et al., PRC (2024)</a:t>
            </a:r>
            <a:r>
              <a:rPr lang="en-US" dirty="0">
                <a:solidFill>
                  <a:srgbClr val="0033CC"/>
                </a:solidFill>
              </a:rPr>
              <a:t>]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66" name="Shape 69"/>
          <p:cNvSpPr/>
          <p:nvPr/>
        </p:nvSpPr>
        <p:spPr>
          <a:xfrm>
            <a:off x="7317386" y="6530320"/>
            <a:ext cx="1604733" cy="31341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lang="fr-FR" sz="2000" b="1" dirty="0">
                <a:solidFill>
                  <a:srgbClr val="C00000"/>
                </a:solidFill>
                <a:latin typeface="Palatino"/>
                <a:ea typeface="Palatino"/>
                <a:cs typeface="Palatino"/>
                <a:sym typeface="Palatino"/>
              </a:rPr>
              <a:t>PAN@CEA</a:t>
            </a:r>
          </a:p>
        </p:txBody>
      </p:sp>
      <p:sp>
        <p:nvSpPr>
          <p:cNvPr id="67" name="ZoneTexte 41 1">
            <a:extLst>
              <a:ext uri="{FF2B5EF4-FFF2-40B4-BE49-F238E27FC236}">
                <a16:creationId xmlns:a16="http://schemas.microsoft.com/office/drawing/2014/main" id="{1E8BA824-253D-9850-0D1D-BB3033E36BC0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9946" y="3894971"/>
            <a:ext cx="5461830" cy="1134316"/>
          </a:xfrm>
          <a:prstGeom prst="roundRect">
            <a:avLst>
              <a:gd name="adj" fmla="val 8772"/>
            </a:avLst>
          </a:prstGeom>
          <a:noFill/>
          <a:ln w="57150">
            <a:solidFill>
              <a:srgbClr val="FFA401"/>
            </a:solidFill>
          </a:ln>
          <a:effectLst>
            <a:outerShdw blurRad="50800" dist="38100" dir="2700000" sx="1000" sy="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b="1" dirty="0">
              <a:solidFill>
                <a:srgbClr val="FFA401"/>
              </a:solidFill>
            </a:endParaRPr>
          </a:p>
        </p:txBody>
      </p:sp>
      <p:sp>
        <p:nvSpPr>
          <p:cNvPr id="68" name="○ ADC(2) implemented [Somà et al. 2011]"/>
          <p:cNvSpPr txBox="1"/>
          <p:nvPr/>
        </p:nvSpPr>
        <p:spPr>
          <a:xfrm>
            <a:off x="130588" y="3954619"/>
            <a:ext cx="5731712" cy="102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First-</a:t>
            </a:r>
            <a:r>
              <a:rPr lang="fr-FR" sz="2000" dirty="0" err="1"/>
              <a:t>order</a:t>
            </a:r>
            <a:r>
              <a:rPr lang="fr-FR" sz="2000" dirty="0"/>
              <a:t> in the </a:t>
            </a:r>
            <a:r>
              <a:rPr lang="fr-FR" sz="2000" dirty="0" err="1"/>
              <a:t>spectator</a:t>
            </a:r>
            <a:r>
              <a:rPr lang="fr-FR" sz="2000" dirty="0"/>
              <a:t> expansion</a:t>
            </a:r>
          </a:p>
          <a:p>
            <a:pPr algn="l">
              <a:lnSpc>
                <a:spcPct val="150000"/>
              </a:lnSpc>
              <a:defRPr sz="36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/>
              <a:t>Impulse Approximation (</a:t>
            </a:r>
            <a:r>
              <a:rPr lang="fr-FR" sz="2000" dirty="0" err="1"/>
              <a:t>intermediate</a:t>
            </a:r>
            <a:r>
              <a:rPr lang="fr-FR" sz="2000" dirty="0"/>
              <a:t> </a:t>
            </a:r>
            <a:r>
              <a:rPr lang="fr-FR" sz="2000" dirty="0" err="1"/>
              <a:t>energies</a:t>
            </a:r>
            <a:r>
              <a:rPr lang="fr-FR" sz="2000" dirty="0"/>
              <a:t>)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03198" y="3406804"/>
            <a:ext cx="54485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l"/>
            <a:r>
              <a:rPr lang="en-US" sz="2400" b="1" i="1" dirty="0">
                <a:solidFill>
                  <a:srgbClr val="009999"/>
                </a:solidFill>
                <a:latin typeface="Ink Free" panose="03080402000500000000" pitchFamily="66" charset="0"/>
              </a:rPr>
              <a:t>Approximations</a:t>
            </a:r>
            <a:endParaRPr lang="en-US" sz="2400" i="1" dirty="0">
              <a:solidFill>
                <a:srgbClr val="009999"/>
              </a:solidFill>
              <a:latin typeface="Ink Free" panose="03080402000500000000" pitchFamily="66" charset="0"/>
            </a:endParaRPr>
          </a:p>
        </p:txBody>
      </p:sp>
      <p:sp>
        <p:nvSpPr>
          <p:cNvPr id="45" name="Google Shape;1061;p39">
            <a:extLst>
              <a:ext uri="{FF2B5EF4-FFF2-40B4-BE49-F238E27FC236}">
                <a16:creationId xmlns:a16="http://schemas.microsoft.com/office/drawing/2014/main" id="{86EF4FDC-D360-4B14-9ABE-BAA9B0C03EBF}"/>
              </a:ext>
            </a:extLst>
          </p:cNvPr>
          <p:cNvSpPr txBox="1"/>
          <p:nvPr/>
        </p:nvSpPr>
        <p:spPr>
          <a:xfrm>
            <a:off x="6106256" y="2195938"/>
            <a:ext cx="174073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cs typeface="Arial" panose="020B0604020202020204" pitchFamily="34" charset="0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2830794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5" grpId="0" animBg="1"/>
      <p:bldP spid="56" grpId="0" animBg="1"/>
      <p:bldP spid="57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  <a:p>
            <a:pPr algn="ctr"/>
            <a:r>
              <a:rPr lang="fr-FR" b="1" dirty="0"/>
              <a:t>QCD</a:t>
            </a:r>
            <a:endParaRPr b="1" dirty="0"/>
          </a:p>
        </p:txBody>
      </p:sp>
      <p:sp>
        <p:nvSpPr>
          <p:cNvPr id="70" name="Q"/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Physics</a:t>
            </a:r>
            <a:r>
              <a:rPr lang="fr-FR" b="1" dirty="0"/>
              <a:t> of </a:t>
            </a:r>
            <a:r>
              <a:rPr lang="fr-FR" b="1" dirty="0" err="1"/>
              <a:t>nuclei</a:t>
            </a:r>
            <a:endParaRPr lang="fr-FR" b="1" dirty="0"/>
          </a:p>
          <a:p>
            <a:pPr algn="ctr"/>
            <a:r>
              <a:rPr lang="fr-FR" b="1" dirty="0" err="1">
                <a:latin typeface="Symbol" panose="05050102010706020507" pitchFamily="18" charset="2"/>
              </a:rPr>
              <a:t>c</a:t>
            </a:r>
            <a:r>
              <a:rPr lang="fr-FR" b="1" dirty="0" err="1"/>
              <a:t>EFT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Chiral EFT"/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/>
              <a:t>Ab </a:t>
            </a:r>
            <a:r>
              <a:rPr lang="fr-FR" b="1" dirty="0" err="1"/>
              <a:t>initio</a:t>
            </a:r>
            <a:r>
              <a:rPr lang="fr-FR" b="1" dirty="0"/>
              <a:t> = </a:t>
            </a:r>
            <a:r>
              <a:rPr b="1" dirty="0"/>
              <a:t>Chiral EFT</a:t>
            </a:r>
            <a:r>
              <a:rPr lang="fr-FR" b="1" dirty="0"/>
              <a:t> = </a:t>
            </a:r>
            <a:r>
              <a:rPr lang="fr-FR" b="1" dirty="0" err="1"/>
              <a:t>low-energy</a:t>
            </a:r>
            <a:r>
              <a:rPr lang="fr-FR" b="1" dirty="0"/>
              <a:t> </a:t>
            </a:r>
            <a:r>
              <a:rPr lang="fr-FR" b="1" dirty="0" err="1"/>
              <a:t>realization</a:t>
            </a:r>
            <a:r>
              <a:rPr lang="fr-FR" b="1" dirty="0"/>
              <a:t> of QCD</a:t>
            </a:r>
            <a:endParaRPr b="1" dirty="0"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" name="[Weinberg, van Kolck, ..]"/>
          <p:cNvSpPr txBox="1"/>
          <p:nvPr/>
        </p:nvSpPr>
        <p:spPr>
          <a:xfrm rot="16200000">
            <a:off x="-2041590" y="3944387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/>
              <a:t>Gasser, </a:t>
            </a:r>
            <a:r>
              <a:rPr lang="fr-FR" i="0" dirty="0" err="1"/>
              <a:t>Leutwyler</a:t>
            </a:r>
            <a:r>
              <a:rPr lang="fr-FR" i="0" dirty="0"/>
              <a:t>, </a:t>
            </a:r>
            <a:r>
              <a:rPr i="0" dirty="0"/>
              <a:t>van Kolck, ..]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>
                <a:latin typeface="Symbol" panose="05050102010706020507" pitchFamily="18" charset="2"/>
              </a:rPr>
              <a:t>p</a:t>
            </a:r>
            <a:r>
              <a:rPr lang="fr-FR" sz="1600" dirty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P</a:t>
            </a:r>
            <a:r>
              <a:rPr dirty="0"/>
              <a:t>ion</a:t>
            </a:r>
            <a:r>
              <a:rPr lang="fr-FR" dirty="0"/>
              <a:t>-</a:t>
            </a:r>
            <a:r>
              <a:rPr lang="fr-FR" dirty="0" err="1"/>
              <a:t>driven</a:t>
            </a:r>
            <a:r>
              <a:rPr lang="fr-FR" dirty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/>
              <a:t>∞</a:t>
            </a:r>
            <a:r>
              <a:rPr lang="fr-FR" dirty="0"/>
              <a:t> # </a:t>
            </a:r>
            <a:r>
              <a:rPr lang="fr-FR" dirty="0" err="1"/>
              <a:t>operators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symmetries</a:t>
            </a:r>
            <a:r>
              <a:rPr lang="fr-FR" dirty="0"/>
              <a:t> of QCD </a:t>
            </a:r>
            <a:endParaRPr dirty="0"/>
          </a:p>
        </p:txBody>
      </p:sp>
      <p:sp>
        <p:nvSpPr>
          <p:cNvPr id="84" name="High-energy via contact interactions"/>
          <p:cNvSpPr txBox="1"/>
          <p:nvPr/>
        </p:nvSpPr>
        <p:spPr>
          <a:xfrm>
            <a:off x="112867" y="7845943"/>
            <a:ext cx="750713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1) </a:t>
            </a:r>
            <a:r>
              <a:rPr lang="fr-FR" sz="2000" dirty="0" err="1"/>
              <a:t>Organize</a:t>
            </a:r>
            <a:r>
              <a:rPr lang="fr-FR" sz="2000" dirty="0"/>
              <a:t> via </a:t>
            </a:r>
            <a:r>
              <a:rPr lang="fr-FR" sz="2000" dirty="0" err="1"/>
              <a:t>expected</a:t>
            </a:r>
            <a:r>
              <a:rPr lang="fr-FR" sz="2000" dirty="0"/>
              <a:t> importance in (Q/</a:t>
            </a:r>
            <a:r>
              <a:rPr lang="fr-FR" sz="2000" dirty="0" err="1">
                <a:latin typeface="Symbol" panose="05050102010706020507" pitchFamily="18" charset="2"/>
              </a:rPr>
              <a:t>L</a:t>
            </a:r>
            <a:r>
              <a:rPr lang="fr-FR" sz="2000" baseline="-25000" dirty="0" err="1">
                <a:latin typeface="Symbol" panose="05050102010706020507" pitchFamily="18" charset="2"/>
              </a:rPr>
              <a:t>c</a:t>
            </a:r>
            <a:r>
              <a:rPr lang="fr-FR" sz="2000" dirty="0"/>
              <a:t>)</a:t>
            </a:r>
            <a:r>
              <a:rPr lang="fr-FR" sz="2000" baseline="30000" dirty="0">
                <a:latin typeface="Symbol" panose="05050102010706020507" pitchFamily="18" charset="2"/>
              </a:rPr>
              <a:t>n</a:t>
            </a:r>
            <a:r>
              <a:rPr lang="fr-FR" sz="2000" dirty="0"/>
              <a:t> = Power </a:t>
            </a:r>
            <a:r>
              <a:rPr lang="fr-FR" sz="2000" dirty="0" err="1"/>
              <a:t>Counting</a:t>
            </a:r>
            <a:endParaRPr sz="2000" dirty="0"/>
          </a:p>
        </p:txBody>
      </p:sp>
      <p:sp>
        <p:nvSpPr>
          <p:cNvPr id="52" name="Shape 1495">
            <a:extLst>
              <a:ext uri="{FF2B5EF4-FFF2-40B4-BE49-F238E27FC236}">
                <a16:creationId xmlns:a16="http://schemas.microsoft.com/office/drawing/2014/main" id="{501E5521-8DFA-4241-AEAB-4F6DE43AE1AE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9" name="Q">
            <a:extLst>
              <a:ext uri="{FF2B5EF4-FFF2-40B4-BE49-F238E27FC236}">
                <a16:creationId xmlns:a16="http://schemas.microsoft.com/office/drawing/2014/main" id="{EBEFEF1A-4080-46BD-9177-72E5FB164862}"/>
              </a:ext>
            </a:extLst>
          </p:cNvPr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800MeV</a:t>
            </a:r>
            <a:endParaRPr sz="1800" dirty="0"/>
          </a:p>
        </p:txBody>
      </p:sp>
      <p:sp>
        <p:nvSpPr>
          <p:cNvPr id="50" name="Rectangle">
            <a:extLst>
              <a:ext uri="{FF2B5EF4-FFF2-40B4-BE49-F238E27FC236}">
                <a16:creationId xmlns:a16="http://schemas.microsoft.com/office/drawing/2014/main" id="{683C2F77-2DF7-4FE7-B9EE-3027DB1B66C3}"/>
              </a:ext>
            </a:extLst>
          </p:cNvPr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1" name="Q">
            <a:extLst>
              <a:ext uri="{FF2B5EF4-FFF2-40B4-BE49-F238E27FC236}">
                <a16:creationId xmlns:a16="http://schemas.microsoft.com/office/drawing/2014/main" id="{DF25CEFD-49DD-4570-8F66-633A91AB1588}"/>
              </a:ext>
            </a:extLst>
          </p:cNvPr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150MeV</a:t>
            </a:r>
            <a:endParaRPr sz="1800" dirty="0"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18FBCD35-3704-4CC7-B13B-B8CF7D97E386}"/>
              </a:ext>
            </a:extLst>
          </p:cNvPr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9908344E-F258-4F04-BC1A-846789E0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78" y="4141722"/>
            <a:ext cx="374573" cy="40762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8F7E7B3-8F92-4D63-AEE0-E1820A4D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590" y="2517037"/>
            <a:ext cx="418641" cy="4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0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9" grpId="0" animBg="1"/>
      <p:bldP spid="70" grpId="0" animBg="1"/>
      <p:bldP spid="71" grpId="0" animBg="1"/>
      <p:bldP spid="75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2" grpId="0"/>
      <p:bldP spid="63" grpId="0"/>
      <p:bldP spid="72" grpId="0" animBg="1"/>
      <p:bldP spid="73" grpId="0" animBg="1"/>
      <p:bldP spid="12" grpId="0" animBg="1"/>
      <p:bldP spid="74" grpId="0" animBg="1"/>
      <p:bldP spid="77" grpId="0" animBg="1"/>
      <p:bldP spid="80" grpId="0" animBg="1"/>
      <p:bldP spid="81" grpId="0" animBg="1"/>
      <p:bldP spid="34" grpId="0" animBg="1"/>
      <p:bldP spid="82" grpId="0" animBg="1"/>
      <p:bldP spid="8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1909"/>
          <p:cNvSpPr/>
          <p:nvPr/>
        </p:nvSpPr>
        <p:spPr>
          <a:xfrm>
            <a:off x="389908" y="254000"/>
            <a:ext cx="12448336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93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>
                <a:solidFill>
                  <a:srgbClr val="0033CC"/>
                </a:solidFill>
              </a:rPr>
              <a:t>Conclusions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7645460D-3EDE-9694-3E28-F3B8CBAD5AD1}"/>
              </a:ext>
            </a:extLst>
          </p:cNvPr>
          <p:cNvSpPr txBox="1"/>
          <p:nvPr/>
        </p:nvSpPr>
        <p:spPr>
          <a:xfrm>
            <a:off x="505029" y="2112069"/>
            <a:ext cx="6840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000" b="1" dirty="0"/>
              <a:t>Ask me if not clear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408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1478998"/>
            <a:ext cx="6007445" cy="806256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0" y="2557670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Connecteur droit 39"/>
          <p:cNvCxnSpPr/>
          <p:nvPr/>
        </p:nvCxnSpPr>
        <p:spPr>
          <a:xfrm>
            <a:off x="-1" y="3942522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cteur droit 40"/>
          <p:cNvCxnSpPr/>
          <p:nvPr/>
        </p:nvCxnSpPr>
        <p:spPr>
          <a:xfrm>
            <a:off x="0" y="5327926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cteur droit 41"/>
          <p:cNvCxnSpPr/>
          <p:nvPr/>
        </p:nvCxnSpPr>
        <p:spPr>
          <a:xfrm>
            <a:off x="-2" y="6712778"/>
            <a:ext cx="6086957" cy="13252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651" y="1824684"/>
            <a:ext cx="2181340" cy="4792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398" y="2933845"/>
            <a:ext cx="2511846" cy="5728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268" y="4304218"/>
            <a:ext cx="3988106" cy="6004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08" y="5702133"/>
            <a:ext cx="5133860" cy="6059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268" y="7144333"/>
            <a:ext cx="4671152" cy="616945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9658321" y="6505048"/>
            <a:ext cx="0" cy="435896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14"/>
          <p:cNvSpPr/>
          <p:nvPr/>
        </p:nvSpPr>
        <p:spPr>
          <a:xfrm>
            <a:off x="7566991" y="7144333"/>
            <a:ext cx="4768429" cy="616945"/>
          </a:xfrm>
          <a:prstGeom prst="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2853330" y="7232375"/>
            <a:ext cx="0" cy="435896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ys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Shape 1495">
            <a:extLst>
              <a:ext uri="{FF2B5EF4-FFF2-40B4-BE49-F238E27FC236}">
                <a16:creationId xmlns:a16="http://schemas.microsoft.com/office/drawing/2014/main" id="{7D42708A-E7E0-4571-8F01-03814724B4CB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9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581343" y="1594202"/>
            <a:ext cx="4913787" cy="6622145"/>
            <a:chOff x="404266" y="1736035"/>
            <a:chExt cx="4605469" cy="6896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6" y="1739946"/>
              <a:ext cx="4514593" cy="6776255"/>
            </a:xfrm>
            <a:prstGeom prst="rect">
              <a:avLst/>
            </a:prstGeom>
          </p:spPr>
        </p:pic>
        <p:cxnSp>
          <p:nvCxnSpPr>
            <p:cNvPr id="55" name="Connecteur droit 54"/>
            <p:cNvCxnSpPr/>
            <p:nvPr/>
          </p:nvCxnSpPr>
          <p:spPr>
            <a:xfrm>
              <a:off x="469900" y="3785601"/>
              <a:ext cx="4514471" cy="17826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3143639" y="1736035"/>
              <a:ext cx="1866096" cy="67801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6276" y="6144876"/>
              <a:ext cx="2667363" cy="248755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04266" y="1736035"/>
              <a:ext cx="417369" cy="447510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31" name="Q"/>
          <p:cNvSpPr txBox="1"/>
          <p:nvPr/>
        </p:nvSpPr>
        <p:spPr>
          <a:xfrm>
            <a:off x="11952480" y="2929588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800MeV</a:t>
            </a:r>
            <a:endParaRPr sz="18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11733076" y="1579570"/>
            <a:ext cx="53009" cy="4233511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Rectangle"/>
          <p:cNvSpPr/>
          <p:nvPr/>
        </p:nvSpPr>
        <p:spPr>
          <a:xfrm>
            <a:off x="11607193" y="3075527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7" name="Q"/>
          <p:cNvSpPr txBox="1"/>
          <p:nvPr/>
        </p:nvSpPr>
        <p:spPr>
          <a:xfrm>
            <a:off x="11934127" y="3796990"/>
            <a:ext cx="9618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/>
              <a:t>150MeV</a:t>
            </a:r>
            <a:endParaRPr sz="1800" dirty="0"/>
          </a:p>
        </p:txBody>
      </p:sp>
      <p:sp>
        <p:nvSpPr>
          <p:cNvPr id="11" name="Accolade ouvrante 10"/>
          <p:cNvSpPr/>
          <p:nvPr/>
        </p:nvSpPr>
        <p:spPr>
          <a:xfrm>
            <a:off x="8667229" y="1643949"/>
            <a:ext cx="309044" cy="1781551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8" name="Rectangle"/>
          <p:cNvSpPr/>
          <p:nvPr/>
        </p:nvSpPr>
        <p:spPr>
          <a:xfrm>
            <a:off x="11618603" y="3942928"/>
            <a:ext cx="281954" cy="8771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" name="Q"/>
          <p:cNvSpPr txBox="1"/>
          <p:nvPr/>
        </p:nvSpPr>
        <p:spPr>
          <a:xfrm rot="16200000">
            <a:off x="7078229" y="2234738"/>
            <a:ext cx="2151230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endParaRPr lang="fr-FR" b="1" dirty="0"/>
          </a:p>
          <a:p>
            <a:pPr algn="ctr"/>
            <a:r>
              <a:rPr lang="fr-FR" b="1" dirty="0"/>
              <a:t>QCD</a:t>
            </a:r>
            <a:endParaRPr b="1" dirty="0"/>
          </a:p>
        </p:txBody>
      </p:sp>
      <p:sp>
        <p:nvSpPr>
          <p:cNvPr id="70" name="Q"/>
          <p:cNvSpPr txBox="1"/>
          <p:nvPr/>
        </p:nvSpPr>
        <p:spPr>
          <a:xfrm rot="16200000">
            <a:off x="7105481" y="4428342"/>
            <a:ext cx="2096728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algn="ctr"/>
            <a:r>
              <a:rPr lang="fr-FR" b="1" dirty="0" err="1"/>
              <a:t>Physics</a:t>
            </a:r>
            <a:r>
              <a:rPr lang="fr-FR" b="1" dirty="0"/>
              <a:t> of </a:t>
            </a:r>
            <a:r>
              <a:rPr lang="fr-FR" b="1" dirty="0" err="1"/>
              <a:t>nuclei</a:t>
            </a:r>
            <a:endParaRPr lang="fr-FR" b="1" dirty="0"/>
          </a:p>
          <a:p>
            <a:pPr algn="ctr"/>
            <a:r>
              <a:rPr lang="fr-FR" b="1" dirty="0" err="1">
                <a:latin typeface="Symbol" panose="05050102010706020507" pitchFamily="18" charset="2"/>
              </a:rPr>
              <a:t>c</a:t>
            </a:r>
            <a:r>
              <a:rPr lang="fr-FR" b="1" dirty="0" err="1"/>
              <a:t>EFT</a:t>
            </a:r>
            <a:endParaRPr b="1" dirty="0"/>
          </a:p>
        </p:txBody>
      </p:sp>
      <p:sp>
        <p:nvSpPr>
          <p:cNvPr id="71" name="Accolade ouvrante 70"/>
          <p:cNvSpPr/>
          <p:nvPr/>
        </p:nvSpPr>
        <p:spPr>
          <a:xfrm>
            <a:off x="8653977" y="3598286"/>
            <a:ext cx="322295" cy="2229427"/>
          </a:xfrm>
          <a:prstGeom prst="lef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5" name="Rectangle à coins arrondis 74"/>
          <p:cNvSpPr/>
          <p:nvPr/>
        </p:nvSpPr>
        <p:spPr>
          <a:xfrm flipH="1">
            <a:off x="2809242" y="4188364"/>
            <a:ext cx="4652065" cy="567825"/>
          </a:xfrm>
          <a:prstGeom prst="wedgeRoundRectCallout">
            <a:avLst>
              <a:gd name="adj1" fmla="val -80350"/>
              <a:gd name="adj2" fmla="val -303975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5" name="Shape 105"/>
          <p:cNvSpPr/>
          <p:nvPr/>
        </p:nvSpPr>
        <p:spPr>
          <a:xfrm flipV="1">
            <a:off x="469900" y="1426638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Chiral EFT"/>
          <p:cNvSpPr txBox="1"/>
          <p:nvPr/>
        </p:nvSpPr>
        <p:spPr>
          <a:xfrm>
            <a:off x="485919" y="1661856"/>
            <a:ext cx="73112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b="0"/>
            </a:pPr>
            <a:r>
              <a:rPr lang="fr-FR" b="1" dirty="0"/>
              <a:t>Ab </a:t>
            </a:r>
            <a:r>
              <a:rPr lang="fr-FR" b="1" dirty="0" err="1"/>
              <a:t>initio</a:t>
            </a:r>
            <a:r>
              <a:rPr lang="fr-FR" b="1" dirty="0"/>
              <a:t> = </a:t>
            </a:r>
            <a:r>
              <a:rPr b="1" dirty="0"/>
              <a:t>Chiral EFT</a:t>
            </a:r>
            <a:r>
              <a:rPr lang="fr-FR" b="1" dirty="0"/>
              <a:t> = </a:t>
            </a:r>
            <a:r>
              <a:rPr lang="fr-FR" b="1" dirty="0" err="1"/>
              <a:t>low-energy</a:t>
            </a:r>
            <a:r>
              <a:rPr lang="fr-FR" b="1" dirty="0"/>
              <a:t> </a:t>
            </a:r>
            <a:r>
              <a:rPr lang="fr-FR" b="1" dirty="0" err="1"/>
              <a:t>realization</a:t>
            </a:r>
            <a:r>
              <a:rPr lang="fr-FR" b="1" dirty="0"/>
              <a:t> of QCD</a:t>
            </a:r>
            <a:endParaRPr b="1" dirty="0"/>
          </a:p>
        </p:txBody>
      </p:sp>
      <p:sp>
        <p:nvSpPr>
          <p:cNvPr id="35" name="➪ Expand around Q ~ m𝜋"/>
          <p:cNvSpPr txBox="1"/>
          <p:nvPr/>
        </p:nvSpPr>
        <p:spPr>
          <a:xfrm>
            <a:off x="2904468" y="2349207"/>
            <a:ext cx="167640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Nucleons</a:t>
            </a:r>
            <a:endParaRPr baseline="-5999" dirty="0"/>
          </a:p>
        </p:txBody>
      </p:sp>
      <p:sp>
        <p:nvSpPr>
          <p:cNvPr id="37" name="High-energy via contact interactions"/>
          <p:cNvSpPr txBox="1"/>
          <p:nvPr/>
        </p:nvSpPr>
        <p:spPr>
          <a:xfrm>
            <a:off x="2905091" y="4241074"/>
            <a:ext cx="46081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High-energy via contact interactions</a:t>
            </a:r>
          </a:p>
        </p:txBody>
      </p:sp>
      <p:sp>
        <p:nvSpPr>
          <p:cNvPr id="38" name="Line"/>
          <p:cNvSpPr/>
          <p:nvPr/>
        </p:nvSpPr>
        <p:spPr>
          <a:xfrm flipV="1">
            <a:off x="1002855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9" name="Line"/>
          <p:cNvSpPr/>
          <p:nvPr/>
        </p:nvSpPr>
        <p:spPr>
          <a:xfrm flipV="1">
            <a:off x="1576881" y="6191049"/>
            <a:ext cx="1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0" name="Line"/>
          <p:cNvSpPr/>
          <p:nvPr/>
        </p:nvSpPr>
        <p:spPr>
          <a:xfrm>
            <a:off x="992048" y="6686349"/>
            <a:ext cx="58794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1" name="N"/>
          <p:cNvSpPr txBox="1"/>
          <p:nvPr/>
        </p:nvSpPr>
        <p:spPr>
          <a:xfrm>
            <a:off x="840161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2" name="N"/>
          <p:cNvSpPr txBox="1"/>
          <p:nvPr/>
        </p:nvSpPr>
        <p:spPr>
          <a:xfrm>
            <a:off x="1414187" y="7155521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3" name="𝜋"/>
          <p:cNvSpPr txBox="1"/>
          <p:nvPr/>
        </p:nvSpPr>
        <p:spPr>
          <a:xfrm>
            <a:off x="1164679" y="6311699"/>
            <a:ext cx="264865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𝜋</a:t>
            </a:r>
          </a:p>
        </p:txBody>
      </p:sp>
      <p:sp>
        <p:nvSpPr>
          <p:cNvPr id="44" name="Line"/>
          <p:cNvSpPr/>
          <p:nvPr/>
        </p:nvSpPr>
        <p:spPr>
          <a:xfrm flipV="1">
            <a:off x="1042446" y="3980724"/>
            <a:ext cx="574027" cy="99060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5" name="Line"/>
          <p:cNvSpPr/>
          <p:nvPr/>
        </p:nvSpPr>
        <p:spPr>
          <a:xfrm flipH="1" flipV="1">
            <a:off x="1042446" y="3980725"/>
            <a:ext cx="574027" cy="9906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6" name="N"/>
          <p:cNvSpPr txBox="1"/>
          <p:nvPr/>
        </p:nvSpPr>
        <p:spPr>
          <a:xfrm>
            <a:off x="879752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7" name="N"/>
          <p:cNvSpPr txBox="1"/>
          <p:nvPr/>
        </p:nvSpPr>
        <p:spPr>
          <a:xfrm>
            <a:off x="1453778" y="4945198"/>
            <a:ext cx="32538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N</a:t>
            </a:r>
          </a:p>
        </p:txBody>
      </p:sp>
      <p:sp>
        <p:nvSpPr>
          <p:cNvPr id="48" name="Circle"/>
          <p:cNvSpPr/>
          <p:nvPr/>
        </p:nvSpPr>
        <p:spPr>
          <a:xfrm>
            <a:off x="1274894" y="4420877"/>
            <a:ext cx="109131" cy="11029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" name="[Weinberg, van Kolck, ..]"/>
          <p:cNvSpPr txBox="1"/>
          <p:nvPr/>
        </p:nvSpPr>
        <p:spPr>
          <a:xfrm rot="16200000">
            <a:off x="-2041590" y="3944387"/>
            <a:ext cx="4432079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>
              <a:defRPr sz="1700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i="0" dirty="0"/>
              <a:t>[Weinberg, </a:t>
            </a:r>
            <a:r>
              <a:rPr lang="fr-FR" i="0" dirty="0"/>
              <a:t>Gasser, </a:t>
            </a:r>
            <a:r>
              <a:rPr lang="fr-FR" i="0" dirty="0" err="1"/>
              <a:t>Leutwyler</a:t>
            </a:r>
            <a:r>
              <a:rPr lang="fr-FR" i="0" dirty="0"/>
              <a:t>, </a:t>
            </a:r>
            <a:r>
              <a:rPr i="0" dirty="0"/>
              <a:t>van Kolck, ..]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1691355" y="6191048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1693304" y="4027081"/>
            <a:ext cx="93936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+</a:t>
            </a:r>
            <a:r>
              <a:rPr kumimoji="0" lang="fr-FR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…</a:t>
            </a:r>
          </a:p>
        </p:txBody>
      </p:sp>
      <p:sp>
        <p:nvSpPr>
          <p:cNvPr id="72" name="➪ Expand around Q ~ m𝜋"/>
          <p:cNvSpPr txBox="1"/>
          <p:nvPr/>
        </p:nvSpPr>
        <p:spPr>
          <a:xfrm>
            <a:off x="2988124" y="2927830"/>
            <a:ext cx="13637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Pions</a:t>
            </a:r>
            <a:endParaRPr baseline="-5999" dirty="0"/>
          </a:p>
        </p:txBody>
      </p:sp>
      <p:sp>
        <p:nvSpPr>
          <p:cNvPr id="73" name="➪ Expand around Q ~ m𝜋"/>
          <p:cNvSpPr txBox="1"/>
          <p:nvPr/>
        </p:nvSpPr>
        <p:spPr>
          <a:xfrm>
            <a:off x="794326" y="2369389"/>
            <a:ext cx="15643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Effective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degrees</a:t>
            </a:r>
            <a:r>
              <a:rPr lang="fr-FR" dirty="0">
                <a:latin typeface="ＭＳ Ｐ明朝"/>
                <a:ea typeface="ＭＳ Ｐ明朝"/>
                <a:cs typeface="ＭＳ Ｐ明朝"/>
                <a:sym typeface="ＭＳ Ｐ明朝"/>
              </a:rPr>
              <a:t> of </a:t>
            </a:r>
            <a:r>
              <a:rPr lang="fr-FR" dirty="0" err="1">
                <a:latin typeface="ＭＳ Ｐ明朝"/>
                <a:ea typeface="ＭＳ Ｐ明朝"/>
                <a:cs typeface="ＭＳ Ｐ明朝"/>
                <a:sym typeface="ＭＳ Ｐ明朝"/>
              </a:rPr>
              <a:t>freedom</a:t>
            </a:r>
            <a:endParaRPr baseline="-5999" dirty="0"/>
          </a:p>
        </p:txBody>
      </p:sp>
      <p:sp>
        <p:nvSpPr>
          <p:cNvPr id="12" name="Accolade fermante 11"/>
          <p:cNvSpPr/>
          <p:nvPr/>
        </p:nvSpPr>
        <p:spPr>
          <a:xfrm>
            <a:off x="2277386" y="2382921"/>
            <a:ext cx="326825" cy="1129612"/>
          </a:xfrm>
          <a:prstGeom prst="rightBrac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210594" y="3425500"/>
            <a:ext cx="850867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➪ Expand around Q ~ m𝜋"/>
          <p:cNvSpPr txBox="1"/>
          <p:nvPr/>
        </p:nvSpPr>
        <p:spPr>
          <a:xfrm>
            <a:off x="1346140" y="3500434"/>
            <a:ext cx="529327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Manifestation of chiral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symmetry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breaking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at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low</a:t>
            </a:r>
            <a:r>
              <a:rPr lang="fr-FR" sz="1600" dirty="0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 </a:t>
            </a:r>
            <a:r>
              <a:rPr lang="fr-FR" sz="1600" dirty="0" err="1">
                <a:solidFill>
                  <a:srgbClr val="FF0000"/>
                </a:solidFill>
                <a:ea typeface="ＭＳ Ｐ明朝"/>
                <a:cs typeface="ＭＳ Ｐ明朝"/>
                <a:sym typeface="ＭＳ Ｐ明朝"/>
              </a:rPr>
              <a:t>energy</a:t>
            </a:r>
            <a:endParaRPr sz="1600" baseline="-5999" dirty="0">
              <a:solidFill>
                <a:srgbClr val="FF0000"/>
              </a:solidFill>
            </a:endParaRPr>
          </a:p>
        </p:txBody>
      </p:sp>
      <p:sp>
        <p:nvSpPr>
          <p:cNvPr id="77" name="Line"/>
          <p:cNvSpPr/>
          <p:nvPr/>
        </p:nvSpPr>
        <p:spPr>
          <a:xfrm flipH="1" flipV="1">
            <a:off x="4587676" y="2278149"/>
            <a:ext cx="3278" cy="638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cxnSp>
        <p:nvCxnSpPr>
          <p:cNvPr id="17" name="Connecteur droit 16"/>
          <p:cNvCxnSpPr/>
          <p:nvPr/>
        </p:nvCxnSpPr>
        <p:spPr>
          <a:xfrm>
            <a:off x="4271434" y="3174907"/>
            <a:ext cx="674278" cy="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0" name="Q"/>
          <p:cNvSpPr txBox="1"/>
          <p:nvPr/>
        </p:nvSpPr>
        <p:spPr>
          <a:xfrm>
            <a:off x="5167588" y="2951461"/>
            <a:ext cx="134812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9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600" dirty="0" err="1"/>
              <a:t>m</a:t>
            </a:r>
            <a:r>
              <a:rPr lang="fr-FR" sz="1600" baseline="-25000" dirty="0" err="1">
                <a:latin typeface="Symbol" panose="05050102010706020507" pitchFamily="18" charset="2"/>
              </a:rPr>
              <a:t>p</a:t>
            </a:r>
            <a:r>
              <a:rPr lang="fr-FR" sz="1600" dirty="0"/>
              <a:t> = 150MeV</a:t>
            </a:r>
            <a:endParaRPr sz="1600" dirty="0"/>
          </a:p>
        </p:txBody>
      </p:sp>
      <p:sp>
        <p:nvSpPr>
          <p:cNvPr id="81" name="Rectangle à coins arrondis 80"/>
          <p:cNvSpPr/>
          <p:nvPr/>
        </p:nvSpPr>
        <p:spPr>
          <a:xfrm flipH="1">
            <a:off x="2736292" y="6356816"/>
            <a:ext cx="4125281" cy="567825"/>
          </a:xfrm>
          <a:prstGeom prst="wedgeRoundRectCallout">
            <a:avLst>
              <a:gd name="adj1" fmla="val -98982"/>
              <a:gd name="adj2" fmla="val -369323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Keep pion dynamic explicit"/>
          <p:cNvSpPr txBox="1"/>
          <p:nvPr/>
        </p:nvSpPr>
        <p:spPr>
          <a:xfrm>
            <a:off x="2809242" y="6453891"/>
            <a:ext cx="407323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P</a:t>
            </a:r>
            <a:r>
              <a:rPr dirty="0"/>
              <a:t>ion</a:t>
            </a:r>
            <a:r>
              <a:rPr lang="fr-FR" dirty="0"/>
              <a:t>-</a:t>
            </a:r>
            <a:r>
              <a:rPr lang="fr-FR" dirty="0" err="1"/>
              <a:t>driven</a:t>
            </a:r>
            <a:r>
              <a:rPr lang="fr-FR" dirty="0"/>
              <a:t> interactions explicit </a:t>
            </a:r>
            <a:endParaRPr dirty="0"/>
          </a:p>
        </p:txBody>
      </p:sp>
      <p:sp>
        <p:nvSpPr>
          <p:cNvPr id="82" name="High-energy via contact interactions"/>
          <p:cNvSpPr txBox="1"/>
          <p:nvPr/>
        </p:nvSpPr>
        <p:spPr>
          <a:xfrm>
            <a:off x="807665" y="5390992"/>
            <a:ext cx="6549870" cy="5950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3200" dirty="0"/>
              <a:t>∞</a:t>
            </a:r>
            <a:r>
              <a:rPr lang="fr-FR" dirty="0"/>
              <a:t> # </a:t>
            </a:r>
            <a:r>
              <a:rPr lang="fr-FR" dirty="0" err="1"/>
              <a:t>operators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symmetries</a:t>
            </a:r>
            <a:r>
              <a:rPr lang="fr-FR" dirty="0"/>
              <a:t> of QCD </a:t>
            </a:r>
            <a:endParaRPr dirty="0"/>
          </a:p>
        </p:txBody>
      </p:sp>
      <p:sp>
        <p:nvSpPr>
          <p:cNvPr id="85" name="High-energy via contact interactions"/>
          <p:cNvSpPr txBox="1"/>
          <p:nvPr/>
        </p:nvSpPr>
        <p:spPr>
          <a:xfrm>
            <a:off x="110589" y="8506899"/>
            <a:ext cx="6876883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2) </a:t>
            </a:r>
            <a:r>
              <a:rPr lang="fr-FR" sz="2000" dirty="0" err="1"/>
              <a:t>Truncate</a:t>
            </a:r>
            <a:r>
              <a:rPr lang="fr-FR" sz="2000" dirty="0"/>
              <a:t> at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order</a:t>
            </a:r>
            <a:r>
              <a:rPr lang="fr-FR" sz="2000" dirty="0"/>
              <a:t> k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Systematic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(1)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6" name="High-energy via contact interactions"/>
          <p:cNvSpPr txBox="1"/>
          <p:nvPr/>
        </p:nvSpPr>
        <p:spPr>
          <a:xfrm>
            <a:off x="119257" y="9189290"/>
            <a:ext cx="6955430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3) </a:t>
            </a:r>
            <a:r>
              <a:rPr lang="fr-FR" sz="2000" dirty="0" err="1"/>
              <a:t>Adjust</a:t>
            </a:r>
            <a:r>
              <a:rPr lang="fr-FR" sz="2000" dirty="0"/>
              <a:t>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Couplings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→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Statistical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uncertainty</a:t>
            </a:r>
            <a:r>
              <a:rPr lang="fr-FR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(2)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" name="Shape 1495">
            <a:extLst>
              <a:ext uri="{FF2B5EF4-FFF2-40B4-BE49-F238E27FC236}">
                <a16:creationId xmlns:a16="http://schemas.microsoft.com/office/drawing/2014/main" id="{501E5521-8DFA-4241-AEAB-4F6DE43AE1AE}"/>
              </a:ext>
            </a:extLst>
          </p:cNvPr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>
                <a:solidFill>
                  <a:srgbClr val="0033CC"/>
                </a:solidFill>
              </a:rPr>
              <a:t>Ab initio </a:t>
            </a:r>
            <a:r>
              <a:rPr lang="fr-FR" sz="3600" dirty="0" err="1">
                <a:solidFill>
                  <a:srgbClr val="0033CC"/>
                </a:solidFill>
              </a:rPr>
              <a:t>theoretical</a:t>
            </a:r>
            <a:r>
              <a:rPr lang="fr-FR" sz="3600" dirty="0">
                <a:solidFill>
                  <a:srgbClr val="0033CC"/>
                </a:solidFill>
              </a:rPr>
              <a:t> </a:t>
            </a:r>
            <a:r>
              <a:rPr lang="fr-FR" sz="3600" dirty="0" err="1">
                <a:solidFill>
                  <a:srgbClr val="0033CC"/>
                </a:solidFill>
              </a:rPr>
              <a:t>scheme</a:t>
            </a:r>
            <a:r>
              <a:rPr lang="fr-FR" dirty="0">
                <a:solidFill>
                  <a:srgbClr val="0033CC"/>
                </a:solidFill>
              </a:rPr>
              <a:t> </a:t>
            </a:r>
            <a:r>
              <a:rPr lang="fr-FR" sz="3600" dirty="0">
                <a:solidFill>
                  <a:srgbClr val="0033CC"/>
                </a:solidFill>
              </a:rPr>
              <a:t>: 1) expansion of H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8" name="➪ Expand around Q ~ m𝜋">
            <a:extLst>
              <a:ext uri="{FF2B5EF4-FFF2-40B4-BE49-F238E27FC236}">
                <a16:creationId xmlns:a16="http://schemas.microsoft.com/office/drawing/2014/main" id="{43318069-C3D6-4876-B5A9-D8A592D6F53F}"/>
              </a:ext>
            </a:extLst>
          </p:cNvPr>
          <p:cNvSpPr txBox="1"/>
          <p:nvPr/>
        </p:nvSpPr>
        <p:spPr>
          <a:xfrm>
            <a:off x="7191183" y="9198088"/>
            <a:ext cx="69554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000" b="1" dirty="0">
                <a:solidFill>
                  <a:schemeClr val="tx1"/>
                </a:solidFill>
                <a:ea typeface="ＭＳ Ｐ明朝"/>
                <a:cs typeface="ＭＳ Ｐ明朝"/>
                <a:sym typeface="ＭＳ Ｐ明朝"/>
              </a:rPr>
              <a:t>∼(15−30) LECS to be inferred from data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368177-6D2D-4963-9746-A3B35BEC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078" y="4141722"/>
            <a:ext cx="374573" cy="4076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FB6F20-5BC0-48E3-B44C-E07346BD8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590" y="2517037"/>
            <a:ext cx="418641" cy="446183"/>
          </a:xfrm>
          <a:prstGeom prst="rect">
            <a:avLst/>
          </a:prstGeom>
        </p:spPr>
      </p:pic>
      <p:sp>
        <p:nvSpPr>
          <p:cNvPr id="83" name="High-energy via contact interactions">
            <a:extLst>
              <a:ext uri="{FF2B5EF4-FFF2-40B4-BE49-F238E27FC236}">
                <a16:creationId xmlns:a16="http://schemas.microsoft.com/office/drawing/2014/main" id="{4D08F0F5-1CC3-4818-862B-9C844096D4C5}"/>
              </a:ext>
            </a:extLst>
          </p:cNvPr>
          <p:cNvSpPr txBox="1"/>
          <p:nvPr/>
        </p:nvSpPr>
        <p:spPr>
          <a:xfrm>
            <a:off x="112867" y="7845943"/>
            <a:ext cx="7507134" cy="41036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/>
              <a:t>1) </a:t>
            </a:r>
            <a:r>
              <a:rPr lang="fr-FR" sz="2000" dirty="0" err="1"/>
              <a:t>Organize</a:t>
            </a:r>
            <a:r>
              <a:rPr lang="fr-FR" sz="2000" dirty="0"/>
              <a:t> via </a:t>
            </a:r>
            <a:r>
              <a:rPr lang="fr-FR" sz="2000" dirty="0" err="1"/>
              <a:t>expected</a:t>
            </a:r>
            <a:r>
              <a:rPr lang="fr-FR" sz="2000" dirty="0"/>
              <a:t> importance in (Q/</a:t>
            </a:r>
            <a:r>
              <a:rPr lang="fr-FR" sz="2000" dirty="0" err="1">
                <a:latin typeface="Symbol" panose="05050102010706020507" pitchFamily="18" charset="2"/>
              </a:rPr>
              <a:t>L</a:t>
            </a:r>
            <a:r>
              <a:rPr lang="fr-FR" sz="2000" baseline="-25000" dirty="0" err="1">
                <a:latin typeface="Symbol" panose="05050102010706020507" pitchFamily="18" charset="2"/>
              </a:rPr>
              <a:t>c</a:t>
            </a:r>
            <a:r>
              <a:rPr lang="fr-FR" sz="2000" dirty="0"/>
              <a:t>)</a:t>
            </a:r>
            <a:r>
              <a:rPr lang="fr-FR" sz="2000" baseline="30000" dirty="0">
                <a:latin typeface="Symbol" panose="05050102010706020507" pitchFamily="18" charset="2"/>
              </a:rPr>
              <a:t>n</a:t>
            </a:r>
            <a:r>
              <a:rPr lang="fr-FR" sz="2000" dirty="0"/>
              <a:t> = Power </a:t>
            </a:r>
            <a:r>
              <a:rPr lang="fr-FR" sz="2000" dirty="0" err="1"/>
              <a:t>Counting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131936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5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/>
  <p:tag name="IGUANATEXSIZE" val="20"/>
  <p:tag name="IGUANATEXCURSOR" val="16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/>
  <p:tag name="IGUANATEXSIZE" val="20"/>
  <p:tag name="IGUANATEXCURSOR" val="46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/>
  <p:tag name="IGUANATEXSIZE" val="20"/>
  <p:tag name="IGUANATEXCURSOR" val="16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/>
  <p:tag name="IGUANATEXSIZE" val="20"/>
  <p:tag name="IGUANATEXCURSOR" val="46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_n^A \rangle}&#10;&#10;\pagestyle{empty}&#10;&#10;\begin{document}&#10;&#10;\color{KULblue}{&#10;\begin{align*}&#10;| \Phi \rangle&#10;\end{align*}&#10;}&#10;&#10;\end{document}&#10;"/>
  <p:tag name="IGUANATEXSIZE" val="20"/>
  <p:tag name="IGUANATEXCURSOR" val="16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,2574"/>
  <p:tag name="ORIGINALWIDTH" val="74,26039"/>
  <p:tag name="OUTPUTTYPE" val="PNG"/>
  <p:tag name="IGUANATEXVERSION" val="160"/>
  <p:tag name="LATEXADDIN" val="\documentclass{article}&#10;\usepackage{amsmath, amssymb, amsfonts}&#10;\usepackage{xcolor}&#10;\usepackage[T1]{fontenc}&#10;\usepackage{txfonts}&#10;&#10;&#10;\definecolor{KULblue}{RGB}{0,0,0}&#10;\definecolor{darkgreen}{RGB}{5,136,5}&#10;&#10;\newcommand\Hzero{\color{darkgreen}{H_0}\color{KULblue}}&#10;\newcommand\Hone{\color{red}{H_1}\color{KULblue}}&#10;\newcommand\Phin{\color{darkgreen}{| \Phi \rangle}\color{KULblue}}&#10;\newcommand\En{\color{darkgreen}{E_n^{( 0)}}\color{KULblue}}&#10;\newcommand\Psin{| \Psi \rangle}&#10;&#10;\pagestyle{empty}&#10;&#10;\begin{document}&#10;&#10;\color{KULblue}{&#10;\begin{align*}&#10;\Psin&#10;\end{align*}&#10;}&#10;&#10;\end{document}&#10;"/>
  <p:tag name="IGUANATEXSIZE" val="20"/>
  <p:tag name="IGUANATEXCURSOR" val="46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144186</TotalTime>
  <Words>8334</Words>
  <Application>Microsoft Office PowerPoint</Application>
  <PresentationFormat>Personnalisé</PresentationFormat>
  <Paragraphs>1709</Paragraphs>
  <Slides>70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91" baseType="lpstr">
      <vt:lpstr>ＭＳ Ｐ明朝</vt:lpstr>
      <vt:lpstr>Arial</vt:lpstr>
      <vt:lpstr>Arial Black</vt:lpstr>
      <vt:lpstr>Bradley Hand</vt:lpstr>
      <vt:lpstr>Calibri</vt:lpstr>
      <vt:lpstr>Cambria Math</vt:lpstr>
      <vt:lpstr>Gill Sans SemiBold</vt:lpstr>
      <vt:lpstr>Helvetica</vt:lpstr>
      <vt:lpstr>Helvetica Neue</vt:lpstr>
      <vt:lpstr>Helvetica Neue Light</vt:lpstr>
      <vt:lpstr>Helvetica Neue Medium</vt:lpstr>
      <vt:lpstr>Ink Free</vt:lpstr>
      <vt:lpstr>Lucida Grande</vt:lpstr>
      <vt:lpstr>Montserrat Light</vt:lpstr>
      <vt:lpstr>Montserrat Semi</vt:lpstr>
      <vt:lpstr>Palatino</vt:lpstr>
      <vt:lpstr>Palatino Linotype</vt:lpstr>
      <vt:lpstr>Phosphate Inline</vt:lpstr>
      <vt:lpstr>Symbol</vt:lpstr>
      <vt:lpstr>Times New Roman</vt:lpstr>
      <vt:lpstr>ModernPortfolio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DUGUET Thomas</dc:creator>
  <cp:lastModifiedBy>DUGUET Thomas</cp:lastModifiedBy>
  <cp:revision>3003</cp:revision>
  <dcterms:modified xsi:type="dcterms:W3CDTF">2025-11-07T10:33:21Z</dcterms:modified>
</cp:coreProperties>
</file>