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624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2B115-B344-4466-9076-6CEF17B941BD}" type="datetimeFigureOut">
              <a:rPr lang="pl-PL" smtClean="0"/>
              <a:t>01.06.2026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D36B3-2B73-40D4-95F7-680B270579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5171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D36B3-2B73-40D4-95F7-680B27057903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7271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53A60E-A9A0-E46C-899C-4E0F1E9812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A8CDF98-441D-C5BF-30A4-FA7CE1DE5B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5E911BB-4F83-8E0C-E970-687F8421C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1D9A1-8728-45A3-8F07-C76E775FA053}" type="datetimeFigureOut">
              <a:rPr lang="pl-PL" smtClean="0"/>
              <a:t>01.06.2026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270124E-72A6-7CC8-941B-BFC7F8526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C5D72F0-598D-8C9B-5DEA-34BBE7961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378D-200E-455C-884A-4254EF59FC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6898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C0D921-7D5B-AE42-B633-D3B10AA1D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1EF7139-7829-60DE-854D-61E0AD2C8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FF078C1-8035-3AA9-AD5B-F88036092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1D9A1-8728-45A3-8F07-C76E775FA053}" type="datetimeFigureOut">
              <a:rPr lang="pl-PL" smtClean="0"/>
              <a:t>01.06.2026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6902D2F-A3C2-10D6-6836-0B575191C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A46E713-37E5-0A0C-F61E-570FC5316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378D-200E-455C-884A-4254EF59FC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4837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7642C87B-2E33-6324-92CF-95E38CB3E0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0A419EB-1A2F-EDA0-36A7-E21631C7B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79B4238-DAF0-AB49-F129-52F35FC09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1D9A1-8728-45A3-8F07-C76E775FA053}" type="datetimeFigureOut">
              <a:rPr lang="pl-PL" smtClean="0"/>
              <a:t>01.06.2026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C8A010A-3602-8583-7C2D-DC71C11D9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BF2010A-27A4-3218-68B9-24C7B8089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378D-200E-455C-884A-4254EF59FC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269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81AE05-884C-3717-FAE8-BE52A2639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26B793-3F6A-895D-18B8-17BC57008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C84CF2C-EE15-E669-40BA-F02FE6D3B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1D9A1-8728-45A3-8F07-C76E775FA053}" type="datetimeFigureOut">
              <a:rPr lang="pl-PL" smtClean="0"/>
              <a:t>01.06.2026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E652C33-FC0A-2412-1F2C-7097D9655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B77EE72-D13F-74E3-C4FE-3300D0A9C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378D-200E-455C-884A-4254EF59FC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511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A20377-EACB-B6BF-ED4C-DC46B3516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A02483C-2ADC-ADD8-900D-2D5C9F7CF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CE2713D-BEAE-A821-2189-72D67DE2E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1D9A1-8728-45A3-8F07-C76E775FA053}" type="datetimeFigureOut">
              <a:rPr lang="pl-PL" smtClean="0"/>
              <a:t>01.06.2026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A50EAF6-245A-5A9C-8EBE-1C2B2A1A2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29EFBDE-27EA-8BC7-EC98-9706497F9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378D-200E-455C-884A-4254EF59FC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0106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1D97FE-2234-3E38-32F0-C78C4E4E3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C8BC328-B5F9-7D12-3CC9-C8321B0BBC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5526C37-3FD4-5301-6165-0EEEDFF95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2F5955E-F955-564E-6361-B4660B3E2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1D9A1-8728-45A3-8F07-C76E775FA053}" type="datetimeFigureOut">
              <a:rPr lang="pl-PL" smtClean="0"/>
              <a:t>01.06.2026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2A8CE55-6AAA-A5C0-60D6-2B23E6B24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E31F2B8-DB1A-F273-5124-F6CD88C20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378D-200E-455C-884A-4254EF59FC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79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BCB1E4-AF13-41E7-809C-F26E31FFB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197F1F0-2A18-2BA6-4193-850354972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9D3E0B3-27F5-D103-B82D-E3FAC5EBCE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0F97056-4633-91CA-BAD9-E9320EDBD1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D794BCF-33CE-717B-465B-552BAF728A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6089D0D-9B60-B270-491F-D5B2ACD81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1D9A1-8728-45A3-8F07-C76E775FA053}" type="datetimeFigureOut">
              <a:rPr lang="pl-PL" smtClean="0"/>
              <a:t>01.06.2026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C7B8B9D-4216-3972-19C7-8D0431075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A16EA8AA-E480-7DF7-31A9-93ACDDA6F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378D-200E-455C-884A-4254EF59FC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3420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5C4376-F8BC-418D-2C88-1BA5BBF6E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96B74AF-CF60-C4D5-2266-36E72418A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1D9A1-8728-45A3-8F07-C76E775FA053}" type="datetimeFigureOut">
              <a:rPr lang="pl-PL" smtClean="0"/>
              <a:t>01.06.2026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43059E8-E3F0-FAEB-A732-6D9891885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2A538E4-53B0-D9AE-C722-CEB299351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378D-200E-455C-884A-4254EF59FC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8429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A830AE2-5C05-7DE0-3FFD-B38ED728F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1D9A1-8728-45A3-8F07-C76E775FA053}" type="datetimeFigureOut">
              <a:rPr lang="pl-PL" smtClean="0"/>
              <a:t>01.06.2026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0AB756B3-1D76-6624-B84E-6C91B3F15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1BD0821-68A2-6D96-4BFF-1C16C700B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378D-200E-455C-884A-4254EF59FC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3256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AA9C2F-E451-F186-E888-BFE54A860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A5D66B8-2014-9459-25C0-E9274C7B6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3F3ED21-8E62-4DB9-0E8C-8C0C37A4AE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8ADC510-5FE3-4FFA-F5BA-C46DE814B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1D9A1-8728-45A3-8F07-C76E775FA053}" type="datetimeFigureOut">
              <a:rPr lang="pl-PL" smtClean="0"/>
              <a:t>01.06.2026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A528463-D369-8BF7-1872-5B5E221A0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4C66BDC-37BC-83B8-6817-2862CE420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378D-200E-455C-884A-4254EF59FC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5928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F2EAE7-3941-EE9C-4B66-CB443E255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7A78B5E2-5AA0-0592-361C-11A4377595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4FA534A-D446-1B2A-5931-91AD0EDD5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6C832E1-2421-83D7-24B8-873D8871E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1D9A1-8728-45A3-8F07-C76E775FA053}" type="datetimeFigureOut">
              <a:rPr lang="pl-PL" smtClean="0"/>
              <a:t>01.06.2026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C5B10EE-4FB1-C9E4-7E1B-01E209F7E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668BF2A-508B-B1DF-1BD2-D642B631B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378D-200E-455C-884A-4254EF59FC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2033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2BFD81A3-9396-EDFF-46B2-7033462D6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DC444AF-A197-E040-8080-EBF8CC628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D328D74-187B-27A7-9985-00CA2377BB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1D9A1-8728-45A3-8F07-C76E775FA053}" type="datetimeFigureOut">
              <a:rPr lang="pl-PL" smtClean="0"/>
              <a:t>01.06.2026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A8E5C8D-2E5A-DE65-D2ED-5D6387BA6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67C0DA6-493F-5648-EC84-2C61FFFC37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E378D-200E-455C-884A-4254EF59FC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0941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1D8244-D0D3-5D00-49C3-9BB32640E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424" y="857744"/>
            <a:ext cx="11840376" cy="495034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Open Sauce Bold"/>
              </a:rPr>
              <a:t>FEASIBILITY OF 3D GEL DOSIMETRY FOR CBCT-BASED ISOCENTER VERIFICATION ON ELEKTA SYSTEMS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0F5F0C-09CD-505A-BACE-12713ADE2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36" y="3329310"/>
            <a:ext cx="6539427" cy="11211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050" b="1" cap="all" dirty="0">
                <a:latin typeface="Open Sauce Bold" panose="020B0604020202020204" charset="-18"/>
              </a:rPr>
              <a:t>Methodology</a:t>
            </a:r>
            <a:endParaRPr lang="pl-PL" sz="1400" b="1" cap="all" dirty="0">
              <a:latin typeface="Open Sauce Bold" panose="020B0604020202020204" charset="-18"/>
            </a:endParaRPr>
          </a:p>
          <a:p>
            <a:pPr marL="361950" indent="-180975">
              <a:lnSpc>
                <a:spcPts val="700"/>
              </a:lnSpc>
            </a:pPr>
            <a:r>
              <a:rPr lang="en-US" sz="900" b="1" dirty="0">
                <a:latin typeface="Open Sauce Light" panose="020B0604020202020204" charset="-18"/>
              </a:rPr>
              <a:t>Gel dosimeter application: </a:t>
            </a:r>
            <a:r>
              <a:rPr lang="en-US" sz="900" dirty="0">
                <a:latin typeface="Open Sauce Light" panose="020B0604020202020204" charset="-18"/>
              </a:rPr>
              <a:t>usage of a 3D polymer gel optimized for CBCT.</a:t>
            </a:r>
            <a:endParaRPr lang="pl-PL" sz="900" dirty="0">
              <a:latin typeface="Open Sauce Light" panose="020B0604020202020204" charset="-18"/>
            </a:endParaRPr>
          </a:p>
          <a:p>
            <a:pPr marL="361950" indent="-180975">
              <a:lnSpc>
                <a:spcPts val="700"/>
              </a:lnSpc>
            </a:pPr>
            <a:r>
              <a:rPr lang="en-US" sz="900" b="1" dirty="0">
                <a:latin typeface="Open Sauce Light" panose="020B0604020202020204" charset="-18"/>
              </a:rPr>
              <a:t>Star-shot beam delivery: </a:t>
            </a:r>
            <a:r>
              <a:rPr lang="en-US" sz="900" dirty="0">
                <a:latin typeface="Open Sauce Light" panose="020B0604020202020204" charset="-18"/>
              </a:rPr>
              <a:t>2D and 3D patterns</a:t>
            </a:r>
            <a:r>
              <a:rPr lang="pl-PL" sz="900" dirty="0">
                <a:latin typeface="Open Sauce Light" panose="020B0604020202020204" charset="-18"/>
              </a:rPr>
              <a:t> on </a:t>
            </a:r>
            <a:r>
              <a:rPr lang="pl-PL" sz="900" dirty="0" err="1">
                <a:latin typeface="Open Sauce Light" panose="020B0604020202020204" charset="-18"/>
              </a:rPr>
              <a:t>Evo</a:t>
            </a:r>
            <a:r>
              <a:rPr lang="pl-PL" sz="900" dirty="0">
                <a:latin typeface="Open Sauce Light" panose="020B0604020202020204" charset="-18"/>
              </a:rPr>
              <a:t> and Versa HD.</a:t>
            </a:r>
          </a:p>
          <a:p>
            <a:pPr marL="361950" indent="-180975">
              <a:lnSpc>
                <a:spcPts val="700"/>
              </a:lnSpc>
            </a:pPr>
            <a:r>
              <a:rPr lang="en-US" sz="900" b="1" dirty="0">
                <a:latin typeface="Open Sauce Light" panose="020B0604020202020204" charset="-18"/>
              </a:rPr>
              <a:t>Readout: </a:t>
            </a:r>
            <a:r>
              <a:rPr lang="en-US" sz="900" dirty="0">
                <a:latin typeface="Open Sauce Light" panose="020B0604020202020204" charset="-18"/>
              </a:rPr>
              <a:t>CBCT and MRI for gel dosimetry; EBT</a:t>
            </a:r>
            <a:r>
              <a:rPr lang="pl-PL" sz="900" dirty="0">
                <a:latin typeface="Open Sauce Light" panose="020B0604020202020204" charset="-18"/>
              </a:rPr>
              <a:t>4</a:t>
            </a:r>
            <a:r>
              <a:rPr lang="en-US" sz="900" dirty="0">
                <a:latin typeface="Open Sauce Light" panose="020B0604020202020204" charset="-18"/>
              </a:rPr>
              <a:t> film for reference.</a:t>
            </a:r>
            <a:endParaRPr lang="pl-PL" sz="900" dirty="0">
              <a:latin typeface="Open Sauce Light" panose="020B0604020202020204" charset="-18"/>
            </a:endParaRPr>
          </a:p>
          <a:p>
            <a:pPr marL="361950" indent="-180975">
              <a:lnSpc>
                <a:spcPts val="700"/>
              </a:lnSpc>
            </a:pPr>
            <a:r>
              <a:rPr lang="en-US" sz="900" b="1" dirty="0">
                <a:latin typeface="Open Sauce Light" panose="020B0604020202020204" charset="-18"/>
              </a:rPr>
              <a:t>Calculation:</a:t>
            </a:r>
            <a:r>
              <a:rPr lang="en-US" sz="900" dirty="0">
                <a:latin typeface="Open Sauce Light" panose="020B0604020202020204" charset="-18"/>
              </a:rPr>
              <a:t> </a:t>
            </a:r>
            <a:r>
              <a:rPr lang="en-US" sz="900" dirty="0" err="1">
                <a:latin typeface="Open Sauce Light" panose="020B0604020202020204" charset="-18"/>
              </a:rPr>
              <a:t>polyGeVero</a:t>
            </a:r>
            <a:r>
              <a:rPr lang="en-US" sz="900" dirty="0">
                <a:latin typeface="Open Sauce Light" panose="020B0604020202020204" charset="-18"/>
              </a:rPr>
              <a:t>-CT v. 1.3 software</a:t>
            </a:r>
            <a:r>
              <a:rPr lang="pl-PL" sz="900" dirty="0">
                <a:latin typeface="Open Sauce Light" panose="020B0604020202020204" charset="-18"/>
              </a:rPr>
              <a:t>.</a:t>
            </a:r>
          </a:p>
          <a:p>
            <a:pPr marL="361950" indent="-180975">
              <a:lnSpc>
                <a:spcPts val="700"/>
              </a:lnSpc>
            </a:pPr>
            <a:endParaRPr lang="pl-PL" sz="2000" dirty="0"/>
          </a:p>
        </p:txBody>
      </p:sp>
      <p:sp>
        <p:nvSpPr>
          <p:cNvPr id="4" name="TextBox 38">
            <a:extLst>
              <a:ext uri="{FF2B5EF4-FFF2-40B4-BE49-F238E27FC236}">
                <a16:creationId xmlns:a16="http://schemas.microsoft.com/office/drawing/2014/main" id="{EAE45015-3D38-8EAC-2A85-0E4DBBC0E27A}"/>
              </a:ext>
            </a:extLst>
          </p:cNvPr>
          <p:cNvSpPr txBox="1"/>
          <p:nvPr/>
        </p:nvSpPr>
        <p:spPr>
          <a:xfrm>
            <a:off x="2428876" y="193984"/>
            <a:ext cx="7072674" cy="298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0"/>
              </a:lnSpc>
            </a:pPr>
            <a:r>
              <a:rPr lang="en-US" sz="900" dirty="0">
                <a:solidFill>
                  <a:srgbClr val="7B83B3"/>
                </a:solidFill>
                <a:latin typeface="Open Sans"/>
              </a:rPr>
              <a:t>INTERNATIONAL CONFERENCE ON 3D DOSIMETRY (IC3DDOSE), C</a:t>
            </a:r>
            <a:r>
              <a:rPr lang="pl-PL" sz="900" dirty="0">
                <a:solidFill>
                  <a:srgbClr val="7B83B3"/>
                </a:solidFill>
                <a:latin typeface="Open Sans"/>
              </a:rPr>
              <a:t>AEN</a:t>
            </a:r>
            <a:r>
              <a:rPr lang="en-US" sz="900" dirty="0">
                <a:solidFill>
                  <a:srgbClr val="7B83B3"/>
                </a:solidFill>
                <a:latin typeface="Open Sans"/>
              </a:rPr>
              <a:t>, </a:t>
            </a:r>
            <a:r>
              <a:rPr lang="pl-PL" sz="900" dirty="0">
                <a:solidFill>
                  <a:srgbClr val="7B83B3"/>
                </a:solidFill>
                <a:latin typeface="Open Sans"/>
              </a:rPr>
              <a:t>FRANCE</a:t>
            </a:r>
            <a:r>
              <a:rPr lang="en-US" sz="900" dirty="0">
                <a:solidFill>
                  <a:srgbClr val="7B83B3"/>
                </a:solidFill>
                <a:latin typeface="Open Sans"/>
              </a:rPr>
              <a:t>, 1</a:t>
            </a:r>
            <a:r>
              <a:rPr lang="pl-PL" sz="900" dirty="0">
                <a:solidFill>
                  <a:srgbClr val="7B83B3"/>
                </a:solidFill>
                <a:latin typeface="Open Sans"/>
              </a:rPr>
              <a:t>5</a:t>
            </a:r>
            <a:r>
              <a:rPr lang="en-US" sz="900" dirty="0">
                <a:solidFill>
                  <a:srgbClr val="7B83B3"/>
                </a:solidFill>
                <a:latin typeface="Open Sans"/>
              </a:rPr>
              <a:t>-1</a:t>
            </a:r>
            <a:r>
              <a:rPr lang="pl-PL" sz="900" dirty="0">
                <a:solidFill>
                  <a:srgbClr val="7B83B3"/>
                </a:solidFill>
                <a:latin typeface="Open Sans"/>
              </a:rPr>
              <a:t>7</a:t>
            </a:r>
            <a:r>
              <a:rPr lang="en-US" sz="900" dirty="0">
                <a:solidFill>
                  <a:srgbClr val="7B83B3"/>
                </a:solidFill>
                <a:latin typeface="Open Sans"/>
              </a:rPr>
              <a:t> JUNE 202</a:t>
            </a:r>
            <a:r>
              <a:rPr lang="pl-PL" sz="900" dirty="0">
                <a:solidFill>
                  <a:srgbClr val="7B83B3"/>
                </a:solidFill>
                <a:latin typeface="Open Sans"/>
              </a:rPr>
              <a:t>6</a:t>
            </a:r>
            <a:endParaRPr lang="en-US" sz="900" dirty="0">
              <a:solidFill>
                <a:srgbClr val="7B83B3"/>
              </a:solidFill>
              <a:latin typeface="Open Sans"/>
            </a:endParaRPr>
          </a:p>
        </p:txBody>
      </p:sp>
      <p:sp>
        <p:nvSpPr>
          <p:cNvPr id="20" name="Symbol zastępczy zawartości 2">
            <a:extLst>
              <a:ext uri="{FF2B5EF4-FFF2-40B4-BE49-F238E27FC236}">
                <a16:creationId xmlns:a16="http://schemas.microsoft.com/office/drawing/2014/main" id="{20899FC9-4908-EACF-40CE-9C70B8A32749}"/>
              </a:ext>
            </a:extLst>
          </p:cNvPr>
          <p:cNvSpPr txBox="1">
            <a:spLocks/>
          </p:cNvSpPr>
          <p:nvPr/>
        </p:nvSpPr>
        <p:spPr>
          <a:xfrm>
            <a:off x="89479" y="4445115"/>
            <a:ext cx="6539426" cy="1587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050" b="1" cap="all" dirty="0">
                <a:latin typeface="Open Sauce Light" panose="020B0604020202020204" charset="-18"/>
              </a:rPr>
              <a:t>Key </a:t>
            </a:r>
            <a:r>
              <a:rPr lang="pl-PL" sz="1050" b="1" cap="all" dirty="0" err="1">
                <a:latin typeface="Open Sauce Light" panose="020B0604020202020204" charset="-18"/>
              </a:rPr>
              <a:t>Conclusions</a:t>
            </a:r>
            <a:endParaRPr lang="pl-PL" sz="1050" b="1" cap="all" dirty="0">
              <a:latin typeface="Open Sauce Light" panose="020B0604020202020204" charset="-18"/>
            </a:endParaRPr>
          </a:p>
          <a:p>
            <a:pPr marL="361950" indent="-180975">
              <a:lnSpc>
                <a:spcPts val="700"/>
              </a:lnSpc>
            </a:pPr>
            <a:r>
              <a:rPr lang="en-US" sz="900" b="1" dirty="0">
                <a:latin typeface="Open Sauce Light" panose="020B0604020202020204" charset="-18"/>
              </a:rPr>
              <a:t>FDK protocol advantage: </a:t>
            </a:r>
            <a:r>
              <a:rPr lang="en-US" sz="900" dirty="0">
                <a:latin typeface="Open Sauce Light" panose="020B0604020202020204" charset="-18"/>
              </a:rPr>
              <a:t>significantly lower reconstruction noise (</a:t>
            </a:r>
            <a:r>
              <a:rPr lang="pl-PL" sz="900" dirty="0">
                <a:latin typeface="Open Sauce Light" panose="020B0604020202020204" charset="-18"/>
                <a:ea typeface="Cambria Math" panose="02040503050406030204" pitchFamily="18" charset="0"/>
              </a:rPr>
              <a:t>∼</a:t>
            </a:r>
            <a:r>
              <a:rPr lang="en-US" sz="900" dirty="0">
                <a:latin typeface="Open Sauce Light" panose="020B0604020202020204" charset="-18"/>
              </a:rPr>
              <a:t>1.5 HU) vs. Iris HD.</a:t>
            </a:r>
            <a:endParaRPr lang="pl-PL" sz="900" dirty="0">
              <a:latin typeface="Open Sauce Light" panose="020B0604020202020204" charset="-18"/>
            </a:endParaRPr>
          </a:p>
          <a:p>
            <a:pPr marL="361950" indent="-180975">
              <a:lnSpc>
                <a:spcPts val="700"/>
              </a:lnSpc>
            </a:pPr>
            <a:r>
              <a:rPr lang="en-US" sz="900" b="1" dirty="0">
                <a:latin typeface="Open Sauce Light" panose="020B0604020202020204" charset="-18"/>
              </a:rPr>
              <a:t>Iris HD limitations: </a:t>
            </a:r>
            <a:r>
              <a:rPr lang="en-US" sz="900" dirty="0">
                <a:latin typeface="Open Sauce Light" panose="020B0604020202020204" charset="-18"/>
              </a:rPr>
              <a:t>systematic artifacts in homogeneous gels due to DNN scatter estimation</a:t>
            </a:r>
            <a:r>
              <a:rPr lang="pl-PL" sz="900" dirty="0">
                <a:latin typeface="Open Sauce Light" panose="020B0604020202020204" charset="-18"/>
              </a:rPr>
              <a:t>.</a:t>
            </a:r>
          </a:p>
          <a:p>
            <a:pPr marL="361950" indent="-180975">
              <a:lnSpc>
                <a:spcPts val="700"/>
              </a:lnSpc>
            </a:pPr>
            <a:r>
              <a:rPr lang="en-US" sz="900" b="1" dirty="0">
                <a:latin typeface="Open Sauce Light" panose="020B0604020202020204" charset="-18"/>
              </a:rPr>
              <a:t>Readout method agreement:</a:t>
            </a:r>
            <a:r>
              <a:rPr lang="en-US" sz="900" dirty="0">
                <a:latin typeface="Open Sauce Light" panose="020B0604020202020204" charset="-18"/>
              </a:rPr>
              <a:t> high spatial correspondence (≤ 0.15 mm) between CBCT and MRI.</a:t>
            </a:r>
            <a:endParaRPr lang="pl-PL" sz="900" dirty="0">
              <a:latin typeface="Open Sauce Light" panose="020B0604020202020204" charset="-18"/>
            </a:endParaRPr>
          </a:p>
          <a:p>
            <a:pPr marL="361950" indent="-180975">
              <a:lnSpc>
                <a:spcPts val="700"/>
              </a:lnSpc>
            </a:pPr>
            <a:r>
              <a:rPr lang="en-US" sz="900" b="1" dirty="0">
                <a:latin typeface="Open Sauce Light" panose="020B0604020202020204" charset="-18"/>
              </a:rPr>
              <a:t>High spatial accuracy: </a:t>
            </a:r>
            <a:r>
              <a:rPr lang="en-US" sz="900" dirty="0">
                <a:latin typeface="Open Sauce Light" panose="020B0604020202020204" charset="-18"/>
              </a:rPr>
              <a:t>sub-millimeter correlation (&lt; 0.25 mm) against reference film dosimetry.</a:t>
            </a:r>
            <a:endParaRPr lang="pl-PL" sz="900" dirty="0">
              <a:latin typeface="Open Sauce Light" panose="020B0604020202020204" charset="-18"/>
            </a:endParaRPr>
          </a:p>
          <a:p>
            <a:pPr marL="361950" indent="-180975">
              <a:lnSpc>
                <a:spcPts val="700"/>
              </a:lnSpc>
            </a:pPr>
            <a:r>
              <a:rPr lang="en-US" sz="900" b="1" dirty="0">
                <a:latin typeface="Open Sauce Light" panose="020B0604020202020204" charset="-18"/>
              </a:rPr>
              <a:t>Processing procedure efficiency: </a:t>
            </a:r>
            <a:r>
              <a:rPr lang="en-US" sz="900" dirty="0">
                <a:latin typeface="Open Sauce Light" panose="020B0604020202020204" charset="-18"/>
              </a:rPr>
              <a:t>SNR enhancement via scan averaging and background subtraction.</a:t>
            </a:r>
          </a:p>
          <a:p>
            <a:pPr marL="0" indent="0">
              <a:buNone/>
            </a:pPr>
            <a:endParaRPr lang="pl-PL" sz="1800" dirty="0">
              <a:latin typeface="Open Sauce Light" panose="020B0604020202020204" charset="-18"/>
            </a:endParaRPr>
          </a:p>
        </p:txBody>
      </p:sp>
      <p:grpSp>
        <p:nvGrpSpPr>
          <p:cNvPr id="21" name="Grupa 20">
            <a:extLst>
              <a:ext uri="{FF2B5EF4-FFF2-40B4-BE49-F238E27FC236}">
                <a16:creationId xmlns:a16="http://schemas.microsoft.com/office/drawing/2014/main" id="{1505D592-FB82-6E2B-8997-CF7B98DFF83D}"/>
              </a:ext>
            </a:extLst>
          </p:cNvPr>
          <p:cNvGrpSpPr/>
          <p:nvPr/>
        </p:nvGrpSpPr>
        <p:grpSpPr>
          <a:xfrm>
            <a:off x="275424" y="262993"/>
            <a:ext cx="11641151" cy="675080"/>
            <a:chOff x="393648" y="1352505"/>
            <a:chExt cx="29528150" cy="1971779"/>
          </a:xfrm>
        </p:grpSpPr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98EF5931-B747-151E-BEB2-0A59166E7160}"/>
                </a:ext>
              </a:extLst>
            </p:cNvPr>
            <p:cNvSpPr/>
            <p:nvPr/>
          </p:nvSpPr>
          <p:spPr>
            <a:xfrm>
              <a:off x="4499575" y="1832369"/>
              <a:ext cx="3542052" cy="1491915"/>
            </a:xfrm>
            <a:custGeom>
              <a:avLst/>
              <a:gdLst/>
              <a:ahLst/>
              <a:cxnLst/>
              <a:rect l="l" t="t" r="r" b="b"/>
              <a:pathLst>
                <a:path w="3910704" h="1366901">
                  <a:moveTo>
                    <a:pt x="0" y="0"/>
                  </a:moveTo>
                  <a:lnTo>
                    <a:pt x="3910704" y="0"/>
                  </a:lnTo>
                  <a:lnTo>
                    <a:pt x="3910704" y="1366901"/>
                  </a:lnTo>
                  <a:lnTo>
                    <a:pt x="0" y="1366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53749" b="-48547"/>
              </a:stretch>
            </a:blipFill>
          </p:spPr>
          <p:txBody>
            <a:bodyPr/>
            <a:lstStyle/>
            <a:p>
              <a:endParaRPr lang="pl-PL" sz="2554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C80570FC-6432-8195-C3E9-320A54922EF3}"/>
                </a:ext>
              </a:extLst>
            </p:cNvPr>
            <p:cNvSpPr/>
            <p:nvPr/>
          </p:nvSpPr>
          <p:spPr>
            <a:xfrm>
              <a:off x="15337742" y="1444881"/>
              <a:ext cx="5107905" cy="1507771"/>
            </a:xfrm>
            <a:custGeom>
              <a:avLst/>
              <a:gdLst/>
              <a:ahLst/>
              <a:cxnLst/>
              <a:rect l="l" t="t" r="r" b="b"/>
              <a:pathLst>
                <a:path w="4296528" h="1109614">
                  <a:moveTo>
                    <a:pt x="0" y="0"/>
                  </a:moveTo>
                  <a:lnTo>
                    <a:pt x="4296528" y="0"/>
                  </a:lnTo>
                  <a:lnTo>
                    <a:pt x="4296528" y="1109614"/>
                  </a:lnTo>
                  <a:lnTo>
                    <a:pt x="0" y="11096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pl-PL" sz="2554"/>
            </a:p>
          </p:txBody>
        </p:sp>
        <p:sp>
          <p:nvSpPr>
            <p:cNvPr id="24" name="Freeform 43">
              <a:extLst>
                <a:ext uri="{FF2B5EF4-FFF2-40B4-BE49-F238E27FC236}">
                  <a16:creationId xmlns:a16="http://schemas.microsoft.com/office/drawing/2014/main" id="{C367CC9F-6F79-4A9D-C817-BFAA88B49A37}"/>
                </a:ext>
              </a:extLst>
            </p:cNvPr>
            <p:cNvSpPr/>
            <p:nvPr/>
          </p:nvSpPr>
          <p:spPr>
            <a:xfrm>
              <a:off x="19993393" y="1352505"/>
              <a:ext cx="4484821" cy="1625033"/>
            </a:xfrm>
            <a:custGeom>
              <a:avLst/>
              <a:gdLst/>
              <a:ahLst/>
              <a:cxnLst/>
              <a:rect l="l" t="t" r="r" b="b"/>
              <a:pathLst>
                <a:path w="3685262" h="1095147">
                  <a:moveTo>
                    <a:pt x="0" y="0"/>
                  </a:moveTo>
                  <a:lnTo>
                    <a:pt x="3685262" y="0"/>
                  </a:lnTo>
                  <a:lnTo>
                    <a:pt x="3685262" y="1095147"/>
                  </a:lnTo>
                  <a:lnTo>
                    <a:pt x="0" y="1095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b="-18767"/>
              </a:stretch>
            </a:blipFill>
          </p:spPr>
          <p:txBody>
            <a:bodyPr/>
            <a:lstStyle/>
            <a:p>
              <a:endParaRPr lang="pl-PL" sz="2554"/>
            </a:p>
          </p:txBody>
        </p:sp>
        <p:sp>
          <p:nvSpPr>
            <p:cNvPr id="25" name="Freeform 44">
              <a:extLst>
                <a:ext uri="{FF2B5EF4-FFF2-40B4-BE49-F238E27FC236}">
                  <a16:creationId xmlns:a16="http://schemas.microsoft.com/office/drawing/2014/main" id="{963312BE-7323-0710-DD15-3D886C1FFDEC}"/>
                </a:ext>
              </a:extLst>
            </p:cNvPr>
            <p:cNvSpPr/>
            <p:nvPr/>
          </p:nvSpPr>
          <p:spPr>
            <a:xfrm>
              <a:off x="25011709" y="1629194"/>
              <a:ext cx="4910089" cy="1445900"/>
            </a:xfrm>
            <a:custGeom>
              <a:avLst/>
              <a:gdLst/>
              <a:ahLst/>
              <a:cxnLst/>
              <a:rect l="l" t="t" r="r" b="b"/>
              <a:pathLst>
                <a:path w="5232633" h="1480199">
                  <a:moveTo>
                    <a:pt x="0" y="0"/>
                  </a:moveTo>
                  <a:lnTo>
                    <a:pt x="5232633" y="0"/>
                  </a:lnTo>
                  <a:lnTo>
                    <a:pt x="5232633" y="1480199"/>
                  </a:lnTo>
                  <a:lnTo>
                    <a:pt x="0" y="14801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pl-PL" sz="2554" dirty="0"/>
            </a:p>
          </p:txBody>
        </p:sp>
        <p:pic>
          <p:nvPicPr>
            <p:cNvPr id="26" name="Grafika 25">
              <a:extLst>
                <a:ext uri="{FF2B5EF4-FFF2-40B4-BE49-F238E27FC236}">
                  <a16:creationId xmlns:a16="http://schemas.microsoft.com/office/drawing/2014/main" id="{242CC91C-A9E6-83F3-62D0-FD7CB7D1BD9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93648" y="1634093"/>
              <a:ext cx="5090661" cy="1625032"/>
            </a:xfrm>
            <a:prstGeom prst="rect">
              <a:avLst/>
            </a:prstGeom>
          </p:spPr>
        </p:pic>
        <p:pic>
          <p:nvPicPr>
            <p:cNvPr id="27" name="Grafika 26">
              <a:extLst>
                <a:ext uri="{FF2B5EF4-FFF2-40B4-BE49-F238E27FC236}">
                  <a16:creationId xmlns:a16="http://schemas.microsoft.com/office/drawing/2014/main" id="{10FCFBC3-1FBB-E7FA-FA67-D633D277F41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447638" y="1611490"/>
              <a:ext cx="6484093" cy="1507771"/>
            </a:xfrm>
            <a:prstGeom prst="rect">
              <a:avLst/>
            </a:prstGeom>
          </p:spPr>
        </p:pic>
      </p:grp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88D92271-A06F-34E7-CFF8-76D163B31368}"/>
              </a:ext>
            </a:extLst>
          </p:cNvPr>
          <p:cNvSpPr txBox="1"/>
          <p:nvPr/>
        </p:nvSpPr>
        <p:spPr>
          <a:xfrm>
            <a:off x="6670624" y="3912433"/>
            <a:ext cx="54614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800" dirty="0" err="1">
                <a:latin typeface="Open Sauce Light" panose="020B0604020202020204" charset="-18"/>
              </a:rPr>
              <a:t>Figure</a:t>
            </a:r>
            <a:r>
              <a:rPr lang="pl-PL" sz="800" dirty="0">
                <a:latin typeface="Open Sauce Light" panose="020B0604020202020204" charset="-18"/>
              </a:rPr>
              <a:t> 1. </a:t>
            </a:r>
            <a:r>
              <a:rPr lang="en-US" sz="800" i="1" dirty="0">
                <a:latin typeface="Open Sauce Light" panose="020B0604020202020204" charset="-18"/>
              </a:rPr>
              <a:t>Experimental setup</a:t>
            </a:r>
            <a:r>
              <a:rPr lang="pl-PL" sz="800" i="1" dirty="0">
                <a:latin typeface="Open Sauce Light" panose="020B0604020202020204" charset="-18"/>
              </a:rPr>
              <a:t> (A), </a:t>
            </a:r>
            <a:r>
              <a:rPr lang="pl-PL" sz="800" i="1" dirty="0" err="1">
                <a:latin typeface="Open Sauce Light" panose="020B0604020202020204" charset="-18"/>
              </a:rPr>
              <a:t>irradiated</a:t>
            </a:r>
            <a:r>
              <a:rPr lang="pl-PL" sz="800" i="1" dirty="0">
                <a:latin typeface="Open Sauce Light" panose="020B0604020202020204" charset="-18"/>
              </a:rPr>
              <a:t> </a:t>
            </a:r>
            <a:r>
              <a:rPr lang="en-US" sz="800" i="1" dirty="0">
                <a:latin typeface="Open Sauce Light" panose="020B0604020202020204" charset="-18"/>
              </a:rPr>
              <a:t>polymer gel dosimeter</a:t>
            </a:r>
            <a:r>
              <a:rPr lang="pl-PL" sz="800" i="1" dirty="0">
                <a:latin typeface="Open Sauce Light" panose="020B0604020202020204" charset="-18"/>
              </a:rPr>
              <a:t>: 2D and 3D star-</a:t>
            </a:r>
            <a:r>
              <a:rPr lang="pl-PL" sz="800" i="1" dirty="0" err="1">
                <a:latin typeface="Open Sauce Light" panose="020B0604020202020204" charset="-18"/>
              </a:rPr>
              <a:t>shot</a:t>
            </a:r>
            <a:r>
              <a:rPr lang="pl-PL" sz="800" i="1" dirty="0">
                <a:latin typeface="Open Sauce Light" panose="020B0604020202020204" charset="-18"/>
              </a:rPr>
              <a:t> (B) and </a:t>
            </a:r>
            <a:r>
              <a:rPr lang="en-US" sz="800" i="1" dirty="0">
                <a:latin typeface="Open Sauce Light" panose="020B0604020202020204" charset="-18"/>
              </a:rPr>
              <a:t>2D star-shot irradiation pattern measured with CBCT</a:t>
            </a:r>
            <a:r>
              <a:rPr lang="pl-PL" sz="800" i="1" dirty="0">
                <a:latin typeface="Open Sauce Light" panose="020B0604020202020204" charset="-18"/>
              </a:rPr>
              <a:t> (C). 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689DF525-88F9-99F6-CF5A-CFB89F5A52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505913"/>
              </p:ext>
            </p:extLst>
          </p:nvPr>
        </p:nvGraphicFramePr>
        <p:xfrm>
          <a:off x="6384249" y="4506207"/>
          <a:ext cx="5657850" cy="2245360"/>
        </p:xfrm>
        <a:graphic>
          <a:graphicData uri="http://schemas.openxmlformats.org/drawingml/2006/table">
            <a:tbl>
              <a:tblPr firstRow="1" firstCol="1" bandRow="1"/>
              <a:tblGrid>
                <a:gridCol w="907964">
                  <a:extLst>
                    <a:ext uri="{9D8B030D-6E8A-4147-A177-3AD203B41FA5}">
                      <a16:colId xmlns:a16="http://schemas.microsoft.com/office/drawing/2014/main" val="3019379953"/>
                    </a:ext>
                  </a:extLst>
                </a:gridCol>
                <a:gridCol w="588093">
                  <a:extLst>
                    <a:ext uri="{9D8B030D-6E8A-4147-A177-3AD203B41FA5}">
                      <a16:colId xmlns:a16="http://schemas.microsoft.com/office/drawing/2014/main" val="3634551332"/>
                    </a:ext>
                  </a:extLst>
                </a:gridCol>
                <a:gridCol w="605880">
                  <a:extLst>
                    <a:ext uri="{9D8B030D-6E8A-4147-A177-3AD203B41FA5}">
                      <a16:colId xmlns:a16="http://schemas.microsoft.com/office/drawing/2014/main" val="3518762002"/>
                    </a:ext>
                  </a:extLst>
                </a:gridCol>
                <a:gridCol w="675037">
                  <a:extLst>
                    <a:ext uri="{9D8B030D-6E8A-4147-A177-3AD203B41FA5}">
                      <a16:colId xmlns:a16="http://schemas.microsoft.com/office/drawing/2014/main" val="4141981228"/>
                    </a:ext>
                  </a:extLst>
                </a:gridCol>
                <a:gridCol w="719748">
                  <a:extLst>
                    <a:ext uri="{9D8B030D-6E8A-4147-A177-3AD203B41FA5}">
                      <a16:colId xmlns:a16="http://schemas.microsoft.com/office/drawing/2014/main" val="729395155"/>
                    </a:ext>
                  </a:extLst>
                </a:gridCol>
                <a:gridCol w="721635">
                  <a:extLst>
                    <a:ext uri="{9D8B030D-6E8A-4147-A177-3AD203B41FA5}">
                      <a16:colId xmlns:a16="http://schemas.microsoft.com/office/drawing/2014/main" val="544169006"/>
                    </a:ext>
                  </a:extLst>
                </a:gridCol>
                <a:gridCol w="721635">
                  <a:extLst>
                    <a:ext uri="{9D8B030D-6E8A-4147-A177-3AD203B41FA5}">
                      <a16:colId xmlns:a16="http://schemas.microsoft.com/office/drawing/2014/main" val="730950744"/>
                    </a:ext>
                  </a:extLst>
                </a:gridCol>
                <a:gridCol w="717858">
                  <a:extLst>
                    <a:ext uri="{9D8B030D-6E8A-4147-A177-3AD203B41FA5}">
                      <a16:colId xmlns:a16="http://schemas.microsoft.com/office/drawing/2014/main" val="970184833"/>
                    </a:ext>
                  </a:extLst>
                </a:gridCol>
              </a:tblGrid>
              <a:tr h="210490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800" dirty="0">
                          <a:effectLst/>
                          <a:latin typeface="Open Sauce Light" panose="020B0604020202020204" charset="-1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Algorithm</a:t>
                      </a:r>
                      <a:endParaRPr lang="pl-PL" sz="800" dirty="0">
                        <a:effectLst/>
                        <a:latin typeface="Open Sauce Light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71755" marB="7175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800" dirty="0">
                          <a:effectLst/>
                          <a:latin typeface="Open Sauce Light" panose="020B0604020202020204" charset="-1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Starshot</a:t>
                      </a:r>
                      <a:endParaRPr lang="pl-PL" sz="800" dirty="0">
                        <a:effectLst/>
                        <a:latin typeface="Open Sauce Light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GB" sz="800" dirty="0">
                          <a:effectLst/>
                          <a:latin typeface="Open Sauce Light" panose="020B0604020202020204" charset="-1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Type</a:t>
                      </a:r>
                      <a:endParaRPr lang="pl-PL" sz="800" dirty="0">
                        <a:effectLst/>
                        <a:latin typeface="Open Sauce Light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71755" marB="7175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800" dirty="0">
                          <a:effectLst/>
                          <a:latin typeface="Open Sauce Light" panose="020B0604020202020204" charset="-1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Evo</a:t>
                      </a:r>
                      <a:endParaRPr lang="pl-PL" sz="800" dirty="0">
                        <a:effectLst/>
                        <a:latin typeface="Open Sauce Light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71755" marB="7175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800" dirty="0">
                          <a:effectLst/>
                          <a:latin typeface="Open Sauce Light" panose="020B0604020202020204" charset="-1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Versa HD</a:t>
                      </a:r>
                      <a:endParaRPr lang="pl-PL" sz="800" dirty="0">
                        <a:effectLst/>
                        <a:latin typeface="Open Sauce Light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71755" marB="7175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330158"/>
                  </a:ext>
                </a:extLst>
              </a:tr>
              <a:tr h="30717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800" dirty="0">
                          <a:effectLst/>
                          <a:latin typeface="Open Sauce Light" panose="020B0604020202020204" charset="-1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Rad. vs. </a:t>
                      </a:r>
                      <a:endParaRPr lang="pl-PL" sz="800" dirty="0">
                        <a:effectLst/>
                        <a:latin typeface="Open Sauce Light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GB" sz="800" dirty="0">
                          <a:effectLst/>
                          <a:latin typeface="Open Sauce Light" panose="020B0604020202020204" charset="-1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Mech.</a:t>
                      </a:r>
                      <a:endParaRPr lang="pl-PL" sz="800" dirty="0">
                        <a:effectLst/>
                        <a:latin typeface="Open Sauce Light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71755" marB="7175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800" dirty="0">
                          <a:effectLst/>
                          <a:latin typeface="Open Sauce Light" panose="020B0604020202020204" charset="-1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Rad. vs.</a:t>
                      </a:r>
                      <a:endParaRPr lang="pl-PL" sz="800" dirty="0">
                        <a:effectLst/>
                        <a:latin typeface="Open Sauce Light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GB" sz="800" dirty="0" err="1">
                          <a:effectLst/>
                          <a:latin typeface="Open Sauce Light" panose="020B0604020202020204" charset="-1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Img</a:t>
                      </a:r>
                      <a:endParaRPr lang="pl-PL" sz="800" dirty="0">
                        <a:effectLst/>
                        <a:latin typeface="Open Sauce Light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71755" marB="7175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800" dirty="0">
                          <a:effectLst/>
                          <a:latin typeface="Open Sauce Light" panose="020B0604020202020204" charset="-1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Rad.</a:t>
                      </a:r>
                      <a:endParaRPr lang="pl-PL" sz="800" dirty="0">
                        <a:effectLst/>
                        <a:latin typeface="Open Sauce Light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GB" sz="800" dirty="0">
                          <a:effectLst/>
                          <a:latin typeface="Open Sauce Light" panose="020B0604020202020204" charset="-1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Size</a:t>
                      </a:r>
                      <a:endParaRPr lang="pl-PL" sz="800" dirty="0">
                        <a:effectLst/>
                        <a:latin typeface="Open Sauce Light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71755" marB="7175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800">
                          <a:effectLst/>
                          <a:latin typeface="Open Sauce Light" panose="020B0604020202020204" charset="-1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Rad. vs. </a:t>
                      </a:r>
                      <a:endParaRPr lang="pl-PL" sz="800">
                        <a:effectLst/>
                        <a:latin typeface="Open Sauce Light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GB" sz="800">
                          <a:effectLst/>
                          <a:latin typeface="Open Sauce Light" panose="020B0604020202020204" charset="-1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Mech.</a:t>
                      </a:r>
                      <a:endParaRPr lang="pl-PL" sz="800">
                        <a:effectLst/>
                        <a:latin typeface="Open Sauce Light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71755" marB="7175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800">
                          <a:effectLst/>
                          <a:latin typeface="Open Sauce Light" panose="020B0604020202020204" charset="-1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Rad. vs.</a:t>
                      </a:r>
                      <a:endParaRPr lang="pl-PL" sz="800">
                        <a:effectLst/>
                        <a:latin typeface="Open Sauce Light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GB" sz="800">
                          <a:effectLst/>
                          <a:latin typeface="Open Sauce Light" panose="020B0604020202020204" charset="-1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Img</a:t>
                      </a:r>
                      <a:endParaRPr lang="pl-PL" sz="800">
                        <a:effectLst/>
                        <a:latin typeface="Open Sauce Light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71755" marB="7175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800" dirty="0">
                          <a:effectLst/>
                          <a:latin typeface="Open Sauce Light" panose="020B0604020202020204" charset="-1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Rad.</a:t>
                      </a:r>
                      <a:endParaRPr lang="pl-PL" sz="800" dirty="0">
                        <a:effectLst/>
                        <a:latin typeface="Open Sauce Light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GB" sz="800" dirty="0">
                          <a:effectLst/>
                          <a:latin typeface="Open Sauce Light" panose="020B0604020202020204" charset="-1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Size</a:t>
                      </a:r>
                      <a:endParaRPr lang="pl-PL" sz="800" dirty="0">
                        <a:effectLst/>
                        <a:latin typeface="Open Sauce Light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71755" marB="7175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5456015"/>
                  </a:ext>
                </a:extLst>
              </a:tr>
              <a:tr h="2104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800" dirty="0">
                          <a:effectLst/>
                          <a:latin typeface="Open Sauce Light" panose="020B0604020202020204" charset="-1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M20-Pelvis-HD</a:t>
                      </a:r>
                      <a:endParaRPr lang="pl-PL" sz="800" dirty="0">
                        <a:effectLst/>
                        <a:latin typeface="Open Sauce Light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71755" marB="7175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800" dirty="0">
                          <a:effectLst/>
                          <a:latin typeface="Open Sauce Light" panose="020B0604020202020204" charset="-1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2D</a:t>
                      </a:r>
                      <a:endParaRPr lang="pl-PL" sz="800" dirty="0">
                        <a:effectLst/>
                        <a:latin typeface="Open Sauce Light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71755" marB="7175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800" dirty="0">
                          <a:effectLst/>
                          <a:latin typeface="Open Sauce Light" panose="020B0604020202020204" charset="-1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0.56</a:t>
                      </a:r>
                      <a:endParaRPr lang="pl-PL" sz="800" dirty="0">
                        <a:effectLst/>
                        <a:latin typeface="Open Sauce Light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71755" marB="7175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800" dirty="0">
                          <a:effectLst/>
                          <a:latin typeface="Open Sauce Light" panose="020B0604020202020204" charset="-1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0.36</a:t>
                      </a:r>
                      <a:endParaRPr lang="pl-PL" sz="800" dirty="0">
                        <a:effectLst/>
                        <a:latin typeface="Open Sauce Light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71755" marB="7175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800" dirty="0">
                          <a:effectLst/>
                          <a:latin typeface="Open Sauce Light" panose="020B0604020202020204" charset="-1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1.07</a:t>
                      </a:r>
                      <a:endParaRPr lang="pl-PL" sz="800" dirty="0">
                        <a:effectLst/>
                        <a:latin typeface="Open Sauce Light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71755" marB="7175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800">
                          <a:effectLst/>
                          <a:latin typeface="Open Sauce Light" panose="020B0604020202020204" charset="-1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l-PL" sz="800">
                        <a:effectLst/>
                        <a:latin typeface="Open Sauce Light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71755" marB="7175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800" dirty="0">
                          <a:effectLst/>
                          <a:latin typeface="Open Sauce Light" panose="020B0604020202020204" charset="-1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l-PL" sz="800" dirty="0">
                        <a:effectLst/>
                        <a:latin typeface="Open Sauce Light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71755" marB="7175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800">
                          <a:effectLst/>
                          <a:latin typeface="Open Sauce Light" panose="020B0604020202020204" charset="-1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l-PL" sz="800">
                        <a:effectLst/>
                        <a:latin typeface="Open Sauce Light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71755" marB="7175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3295169"/>
                  </a:ext>
                </a:extLst>
              </a:tr>
              <a:tr h="2104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800" dirty="0">
                          <a:effectLst/>
                          <a:latin typeface="Open Sauce Light" panose="020B0604020202020204" charset="-1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M20-High_Res</a:t>
                      </a:r>
                      <a:endParaRPr lang="pl-PL" sz="800" dirty="0">
                        <a:effectLst/>
                        <a:latin typeface="Open Sauce Light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71755" marB="7175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800" dirty="0">
                          <a:effectLst/>
                          <a:latin typeface="Open Sauce Light" panose="020B0604020202020204" charset="-1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0.53</a:t>
                      </a:r>
                      <a:endParaRPr lang="pl-PL" sz="800" dirty="0">
                        <a:effectLst/>
                        <a:latin typeface="Open Sauce Light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71755" marB="7175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800" dirty="0">
                          <a:effectLst/>
                          <a:latin typeface="Open Sauce Light" panose="020B0604020202020204" charset="-1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0.33</a:t>
                      </a:r>
                      <a:endParaRPr lang="pl-PL" sz="800" dirty="0">
                        <a:effectLst/>
                        <a:latin typeface="Open Sauce Light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71755" marB="7175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800" dirty="0">
                          <a:effectLst/>
                          <a:latin typeface="Open Sauce Light" panose="020B0604020202020204" charset="-1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1.11</a:t>
                      </a:r>
                      <a:endParaRPr lang="pl-PL" sz="800" dirty="0">
                        <a:effectLst/>
                        <a:latin typeface="Open Sauce Light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71755" marB="7175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800" dirty="0">
                          <a:effectLst/>
                          <a:latin typeface="Open Sauce Light" panose="020B0604020202020204" charset="-1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1.57</a:t>
                      </a:r>
                      <a:endParaRPr lang="pl-PL" sz="800" dirty="0">
                        <a:effectLst/>
                        <a:latin typeface="Open Sauce Light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71755" marB="7175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800">
                          <a:effectLst/>
                          <a:latin typeface="Open Sauce Light" panose="020B0604020202020204" charset="-1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1.25</a:t>
                      </a:r>
                      <a:endParaRPr lang="pl-PL" sz="800">
                        <a:effectLst/>
                        <a:latin typeface="Open Sauce Light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71755" marB="7175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800" dirty="0">
                          <a:effectLst/>
                          <a:latin typeface="Open Sauce Light" panose="020B0604020202020204" charset="-1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0.12</a:t>
                      </a:r>
                      <a:endParaRPr lang="pl-PL" sz="800" dirty="0">
                        <a:effectLst/>
                        <a:latin typeface="Open Sauce Light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71755" marB="7175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1318720"/>
                  </a:ext>
                </a:extLst>
              </a:tr>
              <a:tr h="2104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800" dirty="0">
                          <a:effectLst/>
                          <a:latin typeface="Open Sauce Light" panose="020B0604020202020204" charset="-1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M20-Med_Res</a:t>
                      </a:r>
                      <a:endParaRPr lang="pl-PL" sz="800" dirty="0">
                        <a:effectLst/>
                        <a:latin typeface="Open Sauce Light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71755" marB="7175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800" dirty="0">
                          <a:effectLst/>
                          <a:latin typeface="Open Sauce Light" panose="020B0604020202020204" charset="-1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0.49</a:t>
                      </a:r>
                      <a:endParaRPr lang="pl-PL" sz="800" dirty="0">
                        <a:effectLst/>
                        <a:latin typeface="Open Sauce Light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71755" marB="7175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800" dirty="0">
                          <a:effectLst/>
                          <a:latin typeface="Open Sauce Light" panose="020B0604020202020204" charset="-1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0.29</a:t>
                      </a:r>
                      <a:endParaRPr lang="pl-PL" sz="800" dirty="0">
                        <a:effectLst/>
                        <a:latin typeface="Open Sauce Light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71755" marB="7175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800" dirty="0">
                          <a:effectLst/>
                          <a:latin typeface="Open Sauce Light" panose="020B0604020202020204" charset="-1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1.07</a:t>
                      </a:r>
                      <a:endParaRPr lang="pl-PL" sz="800" dirty="0">
                        <a:effectLst/>
                        <a:latin typeface="Open Sauce Light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71755" marB="7175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800" dirty="0">
                          <a:effectLst/>
                          <a:latin typeface="Open Sauce Light" panose="020B0604020202020204" charset="-1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1.42</a:t>
                      </a:r>
                      <a:endParaRPr lang="pl-PL" sz="800" dirty="0">
                        <a:effectLst/>
                        <a:latin typeface="Open Sauce Light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71755" marB="7175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800" dirty="0">
                          <a:effectLst/>
                          <a:latin typeface="Open Sauce Light" panose="020B0604020202020204" charset="-1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1.14</a:t>
                      </a:r>
                      <a:endParaRPr lang="pl-PL" sz="800" dirty="0">
                        <a:effectLst/>
                        <a:latin typeface="Open Sauce Light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71755" marB="7175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800">
                          <a:effectLst/>
                          <a:latin typeface="Open Sauce Light" panose="020B0604020202020204" charset="-1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0.12</a:t>
                      </a:r>
                      <a:endParaRPr lang="pl-PL" sz="800">
                        <a:effectLst/>
                        <a:latin typeface="Open Sauce Light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71755" marB="7175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5794236"/>
                  </a:ext>
                </a:extLst>
              </a:tr>
              <a:tr h="2104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800" dirty="0">
                          <a:effectLst/>
                          <a:latin typeface="Open Sauce Light" panose="020B0604020202020204" charset="-1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M20-Pelvis-HD</a:t>
                      </a:r>
                      <a:endParaRPr lang="pl-PL" sz="800" dirty="0">
                        <a:effectLst/>
                        <a:latin typeface="Open Sauce Light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71755" marB="7175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800" dirty="0">
                          <a:effectLst/>
                          <a:latin typeface="Open Sauce Light" panose="020B0604020202020204" charset="-1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3D</a:t>
                      </a:r>
                      <a:endParaRPr lang="pl-PL" sz="800" dirty="0">
                        <a:effectLst/>
                        <a:latin typeface="Open Sauce Light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71755" marB="7175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800">
                          <a:effectLst/>
                          <a:latin typeface="Open Sauce Light" panose="020B0604020202020204" charset="-1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1.69</a:t>
                      </a:r>
                      <a:endParaRPr lang="pl-PL" sz="800">
                        <a:effectLst/>
                        <a:latin typeface="Open Sauce Light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71755" marB="7175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800" dirty="0">
                          <a:effectLst/>
                          <a:latin typeface="Open Sauce Light" panose="020B0604020202020204" charset="-1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1.21</a:t>
                      </a:r>
                      <a:endParaRPr lang="pl-PL" sz="800" dirty="0">
                        <a:effectLst/>
                        <a:latin typeface="Open Sauce Light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71755" marB="7175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800" dirty="0">
                          <a:effectLst/>
                          <a:latin typeface="Open Sauce Light" panose="020B0604020202020204" charset="-1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1.30</a:t>
                      </a:r>
                      <a:endParaRPr lang="pl-PL" sz="800" dirty="0">
                        <a:effectLst/>
                        <a:latin typeface="Open Sauce Light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71755" marB="7175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800" dirty="0">
                          <a:effectLst/>
                          <a:latin typeface="Open Sauce Light" panose="020B0604020202020204" charset="-1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l-PL" sz="800" dirty="0">
                        <a:effectLst/>
                        <a:latin typeface="Open Sauce Light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71755" marB="7175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800" dirty="0">
                          <a:effectLst/>
                          <a:latin typeface="Open Sauce Light" panose="020B0604020202020204" charset="-1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l-PL" sz="800" dirty="0">
                        <a:effectLst/>
                        <a:latin typeface="Open Sauce Light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71755" marB="7175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800">
                          <a:effectLst/>
                          <a:latin typeface="Open Sauce Light" panose="020B0604020202020204" charset="-1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l-PL" sz="800">
                        <a:effectLst/>
                        <a:latin typeface="Open Sauce Light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71755" marB="7175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484968"/>
                  </a:ext>
                </a:extLst>
              </a:tr>
              <a:tr h="2104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800" dirty="0">
                          <a:effectLst/>
                          <a:latin typeface="Open Sauce Light" panose="020B0604020202020204" charset="-1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M20-High_Res</a:t>
                      </a:r>
                      <a:endParaRPr lang="pl-PL" sz="800" dirty="0">
                        <a:effectLst/>
                        <a:latin typeface="Open Sauce Light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71755" marB="7175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800" dirty="0">
                          <a:effectLst/>
                          <a:latin typeface="Open Sauce Light" panose="020B0604020202020204" charset="-1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1.02</a:t>
                      </a:r>
                      <a:endParaRPr lang="pl-PL" sz="800" dirty="0">
                        <a:effectLst/>
                        <a:latin typeface="Open Sauce Light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71755" marB="7175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800" dirty="0">
                          <a:effectLst/>
                          <a:latin typeface="Open Sauce Light" panose="020B0604020202020204" charset="-1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0.75</a:t>
                      </a:r>
                      <a:endParaRPr lang="pl-PL" sz="800" dirty="0">
                        <a:effectLst/>
                        <a:latin typeface="Open Sauce Light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71755" marB="7175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800" dirty="0">
                          <a:effectLst/>
                          <a:latin typeface="Open Sauce Light" panose="020B0604020202020204" charset="-1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1.19</a:t>
                      </a:r>
                      <a:endParaRPr lang="pl-PL" sz="800" dirty="0">
                        <a:effectLst/>
                        <a:latin typeface="Open Sauce Light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71755" marB="7175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800" dirty="0">
                          <a:effectLst/>
                          <a:latin typeface="Open Sauce Light" panose="020B0604020202020204" charset="-1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2.80</a:t>
                      </a:r>
                      <a:endParaRPr lang="pl-PL" sz="800" dirty="0">
                        <a:effectLst/>
                        <a:latin typeface="Open Sauce Light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71755" marB="7175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800" dirty="0">
                          <a:effectLst/>
                          <a:latin typeface="Open Sauce Light" panose="020B0604020202020204" charset="-1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1.19</a:t>
                      </a:r>
                      <a:endParaRPr lang="pl-PL" sz="800" dirty="0">
                        <a:effectLst/>
                        <a:latin typeface="Open Sauce Light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71755" marB="7175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800" dirty="0">
                          <a:effectLst/>
                          <a:latin typeface="Open Sauce Light" panose="020B0604020202020204" charset="-1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0.63</a:t>
                      </a:r>
                      <a:endParaRPr lang="pl-PL" sz="800" dirty="0">
                        <a:effectLst/>
                        <a:latin typeface="Open Sauce Light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71755" marB="7175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663755"/>
                  </a:ext>
                </a:extLst>
              </a:tr>
              <a:tr h="2104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800">
                          <a:effectLst/>
                          <a:latin typeface="Open Sauce Light" panose="020B0604020202020204" charset="-1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M20-Med_Res</a:t>
                      </a:r>
                      <a:endParaRPr lang="pl-PL" sz="800">
                        <a:effectLst/>
                        <a:latin typeface="Open Sauce Light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71755" marB="7175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800" dirty="0">
                          <a:effectLst/>
                          <a:latin typeface="Open Sauce Light" panose="020B0604020202020204" charset="-1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1.51</a:t>
                      </a:r>
                      <a:endParaRPr lang="pl-PL" sz="800" dirty="0">
                        <a:effectLst/>
                        <a:latin typeface="Open Sauce Light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71755" marB="7175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800" dirty="0">
                          <a:effectLst/>
                          <a:latin typeface="Open Sauce Light" panose="020B0604020202020204" charset="-1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1.1</a:t>
                      </a:r>
                      <a:endParaRPr lang="pl-PL" sz="800" dirty="0">
                        <a:effectLst/>
                        <a:latin typeface="Open Sauce Light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71755" marB="7175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800" dirty="0">
                          <a:effectLst/>
                          <a:latin typeface="Open Sauce Light" panose="020B0604020202020204" charset="-1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1.2</a:t>
                      </a:r>
                      <a:endParaRPr lang="pl-PL" sz="800" dirty="0">
                        <a:effectLst/>
                        <a:latin typeface="Open Sauce Light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71755" marB="7175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800" dirty="0">
                          <a:effectLst/>
                          <a:latin typeface="Open Sauce Light" panose="020B0604020202020204" charset="-1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2.73</a:t>
                      </a:r>
                      <a:endParaRPr lang="pl-PL" sz="800" dirty="0">
                        <a:effectLst/>
                        <a:latin typeface="Open Sauce Light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71755" marB="7175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800" dirty="0">
                          <a:effectLst/>
                          <a:latin typeface="Open Sauce Light" panose="020B0604020202020204" charset="-1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1.42</a:t>
                      </a:r>
                      <a:endParaRPr lang="pl-PL" sz="800" dirty="0">
                        <a:effectLst/>
                        <a:latin typeface="Open Sauce Light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71755" marB="7175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GB" sz="800" dirty="0">
                          <a:effectLst/>
                          <a:latin typeface="Open Sauce Light" panose="020B0604020202020204" charset="-18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0.55</a:t>
                      </a:r>
                      <a:endParaRPr lang="pl-PL" sz="800" dirty="0">
                        <a:effectLst/>
                        <a:latin typeface="Open Sauce Light" panose="020B0604020202020204" charset="-18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71755" marB="7175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5126119"/>
                  </a:ext>
                </a:extLst>
              </a:tr>
            </a:tbl>
          </a:graphicData>
        </a:graphic>
      </p:graphicFrame>
      <p:sp>
        <p:nvSpPr>
          <p:cNvPr id="11" name="AutoShape 3">
            <a:extLst>
              <a:ext uri="{FF2B5EF4-FFF2-40B4-BE49-F238E27FC236}">
                <a16:creationId xmlns:a16="http://schemas.microsoft.com/office/drawing/2014/main" id="{B9861B7E-188C-6B29-A480-C7EBDBDA11E9}"/>
              </a:ext>
            </a:extLst>
          </p:cNvPr>
          <p:cNvSpPr/>
          <p:nvPr/>
        </p:nvSpPr>
        <p:spPr>
          <a:xfrm flipV="1">
            <a:off x="275424" y="2133600"/>
            <a:ext cx="11640351" cy="20132"/>
          </a:xfrm>
          <a:prstGeom prst="line">
            <a:avLst/>
          </a:prstGeom>
          <a:ln w="9525" cap="rnd">
            <a:solidFill>
              <a:srgbClr val="7B83B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 sz="2554"/>
          </a:p>
        </p:txBody>
      </p:sp>
      <p:grpSp>
        <p:nvGrpSpPr>
          <p:cNvPr id="42" name="Grupa 41">
            <a:extLst>
              <a:ext uri="{FF2B5EF4-FFF2-40B4-BE49-F238E27FC236}">
                <a16:creationId xmlns:a16="http://schemas.microsoft.com/office/drawing/2014/main" id="{74F3B8BA-DC1B-E0E2-5D12-0BBA44CB5550}"/>
              </a:ext>
            </a:extLst>
          </p:cNvPr>
          <p:cNvGrpSpPr/>
          <p:nvPr/>
        </p:nvGrpSpPr>
        <p:grpSpPr>
          <a:xfrm>
            <a:off x="7152357" y="2205544"/>
            <a:ext cx="4599925" cy="1707277"/>
            <a:chOff x="449257" y="1091961"/>
            <a:chExt cx="11806111" cy="4663441"/>
          </a:xfrm>
        </p:grpSpPr>
        <p:pic>
          <p:nvPicPr>
            <p:cNvPr id="19" name="Obraz 18">
              <a:extLst>
                <a:ext uri="{FF2B5EF4-FFF2-40B4-BE49-F238E27FC236}">
                  <a16:creationId xmlns:a16="http://schemas.microsoft.com/office/drawing/2014/main" id="{BE8F55FB-5C95-D1DA-680B-C5C1B9B703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54"/>
            <a:stretch>
              <a:fillRect/>
            </a:stretch>
          </p:blipFill>
          <p:spPr bwMode="auto">
            <a:xfrm rot="5400000">
              <a:off x="3813050" y="1702648"/>
              <a:ext cx="4663441" cy="344206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" name="Obraz 32">
              <a:extLst>
                <a:ext uri="{FF2B5EF4-FFF2-40B4-BE49-F238E27FC236}">
                  <a16:creationId xmlns:a16="http://schemas.microsoft.com/office/drawing/2014/main" id="{B0F18429-2349-547D-A5DB-9445F32F6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5152" y="1546370"/>
              <a:ext cx="4663441" cy="3754623"/>
            </a:xfrm>
            <a:prstGeom prst="rect">
              <a:avLst/>
            </a:prstGeom>
          </p:spPr>
        </p:pic>
        <p:pic>
          <p:nvPicPr>
            <p:cNvPr id="36" name="Obraz 35">
              <a:extLst>
                <a:ext uri="{FF2B5EF4-FFF2-40B4-BE49-F238E27FC236}">
                  <a16:creationId xmlns:a16="http://schemas.microsoft.com/office/drawing/2014/main" id="{BF3920AF-2B65-ACD8-0923-F71CA58C0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5757" y="1125116"/>
              <a:ext cx="4229611" cy="45360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" name="TextBox 34">
            <a:extLst>
              <a:ext uri="{FF2B5EF4-FFF2-40B4-BE49-F238E27FC236}">
                <a16:creationId xmlns:a16="http://schemas.microsoft.com/office/drawing/2014/main" id="{A8CFBE68-F4C3-87B5-61FB-8635ABF1A20B}"/>
              </a:ext>
            </a:extLst>
          </p:cNvPr>
          <p:cNvSpPr txBox="1"/>
          <p:nvPr/>
        </p:nvSpPr>
        <p:spPr>
          <a:xfrm>
            <a:off x="533248" y="1248207"/>
            <a:ext cx="11125352" cy="8515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1091336" rtl="0" eaLnBrk="1" latinLnBrk="0" hangingPunct="1">
              <a:defRPr sz="21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5668" algn="l" defTabSz="1091336" rtl="0" eaLnBrk="1" latinLnBrk="0" hangingPunct="1">
              <a:defRPr sz="21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1336" algn="l" defTabSz="1091336" rtl="0" eaLnBrk="1" latinLnBrk="0" hangingPunct="1">
              <a:defRPr sz="21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7005" algn="l" defTabSz="1091336" rtl="0" eaLnBrk="1" latinLnBrk="0" hangingPunct="1">
              <a:defRPr sz="21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2673" algn="l" defTabSz="1091336" rtl="0" eaLnBrk="1" latinLnBrk="0" hangingPunct="1">
              <a:defRPr sz="21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8341" algn="l" defTabSz="1091336" rtl="0" eaLnBrk="1" latinLnBrk="0" hangingPunct="1">
              <a:defRPr sz="21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4009" algn="l" defTabSz="1091336" rtl="0" eaLnBrk="1" latinLnBrk="0" hangingPunct="1">
              <a:defRPr sz="21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9677" algn="l" defTabSz="1091336" rtl="0" eaLnBrk="1" latinLnBrk="0" hangingPunct="1">
              <a:defRPr sz="21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5346" algn="l" defTabSz="1091336" rtl="0" eaLnBrk="1" latinLnBrk="0" hangingPunct="1">
              <a:defRPr sz="21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000" b="1" dirty="0">
                <a:solidFill>
                  <a:srgbClr val="000000"/>
                </a:solidFill>
                <a:latin typeface="Open Sauce Light"/>
              </a:rPr>
              <a:t>Oskar </a:t>
            </a:r>
            <a:r>
              <a:rPr lang="pl-PL" sz="1000" b="1" dirty="0" err="1">
                <a:solidFill>
                  <a:srgbClr val="000000"/>
                </a:solidFill>
                <a:latin typeface="Open Sauce Light"/>
              </a:rPr>
              <a:t>Madetko</a:t>
            </a:r>
            <a:r>
              <a:rPr lang="en-US" sz="1000" b="1" baseline="30000" dirty="0">
                <a:solidFill>
                  <a:srgbClr val="000000"/>
                </a:solidFill>
                <a:latin typeface="Open Sauce Light"/>
              </a:rPr>
              <a:t>1</a:t>
            </a:r>
            <a:r>
              <a:rPr lang="pl-PL" sz="1000" b="1" baseline="30000" dirty="0">
                <a:solidFill>
                  <a:srgbClr val="000000"/>
                </a:solidFill>
                <a:latin typeface="Open Sauce Light"/>
              </a:rPr>
              <a:t>,2</a:t>
            </a:r>
            <a:r>
              <a:rPr lang="en-US" sz="1000" b="1" dirty="0">
                <a:solidFill>
                  <a:srgbClr val="000000"/>
                </a:solidFill>
                <a:latin typeface="Open Sauce Light"/>
              </a:rPr>
              <a:t>, </a:t>
            </a:r>
            <a:r>
              <a:rPr lang="pl-PL" sz="1000" b="1" dirty="0">
                <a:solidFill>
                  <a:srgbClr val="000000"/>
                </a:solidFill>
                <a:latin typeface="Open Sauce Light"/>
              </a:rPr>
              <a:t>Piotr Maras</a:t>
            </a:r>
            <a:r>
              <a:rPr lang="pl-PL" sz="1000" b="1" baseline="30000" dirty="0">
                <a:solidFill>
                  <a:srgbClr val="000000"/>
                </a:solidFill>
                <a:latin typeface="Open Sauce Light"/>
              </a:rPr>
              <a:t>3,4</a:t>
            </a:r>
            <a:r>
              <a:rPr lang="pl-PL" sz="1000" b="1" dirty="0">
                <a:solidFill>
                  <a:srgbClr val="000000"/>
                </a:solidFill>
                <a:latin typeface="Open Sauce Light"/>
              </a:rPr>
              <a:t>, Bartłomiej Jasiak</a:t>
            </a:r>
            <a:r>
              <a:rPr lang="pl-PL" sz="1000" b="1" baseline="30000" dirty="0">
                <a:solidFill>
                  <a:srgbClr val="000000"/>
                </a:solidFill>
                <a:latin typeface="Open Sauce Light"/>
              </a:rPr>
              <a:t>2</a:t>
            </a:r>
            <a:r>
              <a:rPr lang="pl-PL" sz="1000" b="1" dirty="0">
                <a:solidFill>
                  <a:srgbClr val="000000"/>
                </a:solidFill>
                <a:latin typeface="Open Sauce Light"/>
              </a:rPr>
              <a:t>, and Marek Kozicki</a:t>
            </a:r>
            <a:r>
              <a:rPr lang="pl-PL" sz="1000" b="1" baseline="30000" dirty="0">
                <a:solidFill>
                  <a:srgbClr val="000000"/>
                </a:solidFill>
                <a:latin typeface="Open Sauce Light"/>
              </a:rPr>
              <a:t>4</a:t>
            </a:r>
            <a:r>
              <a:rPr lang="en-US" sz="1000" b="1" baseline="30000" dirty="0">
                <a:solidFill>
                  <a:srgbClr val="000000"/>
                </a:solidFill>
                <a:latin typeface="Open Sauce Light"/>
              </a:rPr>
              <a:t>,</a:t>
            </a:r>
            <a:r>
              <a:rPr lang="pl-PL" sz="1000" b="1" baseline="30000" dirty="0">
                <a:solidFill>
                  <a:srgbClr val="000000"/>
                </a:solidFill>
                <a:latin typeface="Open Sauce Light"/>
              </a:rPr>
              <a:t>5</a:t>
            </a:r>
            <a:endParaRPr lang="en-US" sz="1000" b="1" baseline="30000" dirty="0">
              <a:solidFill>
                <a:srgbClr val="000000"/>
              </a:solidFill>
              <a:latin typeface="Open Sauce Light"/>
            </a:endParaRPr>
          </a:p>
          <a:p>
            <a:pPr algn="ctr"/>
            <a:endParaRPr lang="pl-PL" sz="800" baseline="30000" dirty="0">
              <a:solidFill>
                <a:srgbClr val="000000"/>
              </a:solidFill>
              <a:latin typeface="Open Sauce Light"/>
            </a:endParaRPr>
          </a:p>
          <a:p>
            <a:pPr algn="ctr"/>
            <a:r>
              <a:rPr lang="en-US" sz="800" baseline="30000" dirty="0">
                <a:solidFill>
                  <a:srgbClr val="000000"/>
                </a:solidFill>
                <a:latin typeface="Open Sauce Light"/>
              </a:rPr>
              <a:t>1</a:t>
            </a:r>
            <a:r>
              <a:rPr lang="en-US" sz="800" dirty="0">
                <a:solidFill>
                  <a:srgbClr val="000000"/>
                </a:solidFill>
                <a:latin typeface="Open Sauce Light"/>
              </a:rPr>
              <a:t>University of Applied Sciences in Tarnow, Tarnow, Poland</a:t>
            </a:r>
            <a:endParaRPr lang="pl-PL" sz="800" dirty="0">
              <a:solidFill>
                <a:srgbClr val="000000"/>
              </a:solidFill>
              <a:latin typeface="Open Sauce Light"/>
            </a:endParaRPr>
          </a:p>
          <a:p>
            <a:pPr algn="ctr"/>
            <a:r>
              <a:rPr lang="pl-PL" sz="800" baseline="30000" dirty="0">
                <a:solidFill>
                  <a:srgbClr val="000000"/>
                </a:solidFill>
                <a:latin typeface="Open Sauce Light"/>
              </a:rPr>
              <a:t>2</a:t>
            </a:r>
            <a:r>
              <a:rPr lang="en-US" sz="800" dirty="0">
                <a:solidFill>
                  <a:srgbClr val="000000"/>
                </a:solidFill>
                <a:latin typeface="Open Sauce Light"/>
              </a:rPr>
              <a:t>St. Lu</a:t>
            </a:r>
            <a:r>
              <a:rPr lang="pl-PL" sz="800" dirty="0">
                <a:solidFill>
                  <a:srgbClr val="000000"/>
                </a:solidFill>
                <a:latin typeface="Open Sauce Light"/>
              </a:rPr>
              <a:t>c</a:t>
            </a:r>
            <a:r>
              <a:rPr lang="en-US" sz="800" dirty="0">
                <a:solidFill>
                  <a:srgbClr val="000000"/>
                </a:solidFill>
                <a:latin typeface="Open Sauce Light"/>
              </a:rPr>
              <a:t>as Hospital, Tarnow, Poland</a:t>
            </a:r>
            <a:endParaRPr lang="pl-PL" sz="800" dirty="0">
              <a:solidFill>
                <a:srgbClr val="000000"/>
              </a:solidFill>
              <a:latin typeface="Open Sauce Light"/>
            </a:endParaRPr>
          </a:p>
          <a:p>
            <a:pPr algn="ctr"/>
            <a:r>
              <a:rPr lang="pl-PL" sz="800" baseline="30000" dirty="0">
                <a:solidFill>
                  <a:srgbClr val="000000"/>
                </a:solidFill>
                <a:latin typeface="Open Sauce Light"/>
              </a:rPr>
              <a:t>3</a:t>
            </a:r>
            <a:r>
              <a:rPr lang="en-US" sz="800" dirty="0">
                <a:solidFill>
                  <a:srgbClr val="000000"/>
                </a:solidFill>
                <a:latin typeface="Open Sauce Light"/>
              </a:rPr>
              <a:t>Copernicus Hospital, Lodz, Poland</a:t>
            </a:r>
          </a:p>
          <a:p>
            <a:pPr algn="ctr"/>
            <a:r>
              <a:rPr lang="pl-PL" sz="800" baseline="30000" dirty="0">
                <a:solidFill>
                  <a:srgbClr val="000000"/>
                </a:solidFill>
                <a:latin typeface="Open Sauce Light"/>
              </a:rPr>
              <a:t>4</a:t>
            </a:r>
            <a:r>
              <a:rPr lang="en-US" sz="800" dirty="0" err="1">
                <a:solidFill>
                  <a:srgbClr val="000000"/>
                </a:solidFill>
                <a:latin typeface="Open Sauce Light"/>
              </a:rPr>
              <a:t>GeVero</a:t>
            </a:r>
            <a:r>
              <a:rPr lang="en-US" sz="800" dirty="0">
                <a:solidFill>
                  <a:srgbClr val="000000"/>
                </a:solidFill>
                <a:latin typeface="Open Sauce Light"/>
              </a:rPr>
              <a:t> Co., Lodz, Poland</a:t>
            </a:r>
            <a:endParaRPr lang="pl-PL" sz="800" dirty="0">
              <a:solidFill>
                <a:srgbClr val="000000"/>
              </a:solidFill>
              <a:latin typeface="Open Sauce Light"/>
            </a:endParaRPr>
          </a:p>
          <a:p>
            <a:pPr algn="ctr"/>
            <a:r>
              <a:rPr lang="pl-PL" sz="800" baseline="30000" dirty="0">
                <a:solidFill>
                  <a:srgbClr val="000000"/>
                </a:solidFill>
                <a:latin typeface="Open Sauce Light"/>
              </a:rPr>
              <a:t>5</a:t>
            </a:r>
            <a:r>
              <a:rPr lang="en-US" sz="800" dirty="0">
                <a:solidFill>
                  <a:srgbClr val="000000"/>
                </a:solidFill>
                <a:latin typeface="Open Sauce Light"/>
              </a:rPr>
              <a:t>Lodz University of Technology, Lodz, Poland</a:t>
            </a:r>
          </a:p>
        </p:txBody>
      </p:sp>
      <p:sp>
        <p:nvSpPr>
          <p:cNvPr id="47" name="Symbol zastępczy zawartości 2">
            <a:extLst>
              <a:ext uri="{FF2B5EF4-FFF2-40B4-BE49-F238E27FC236}">
                <a16:creationId xmlns:a16="http://schemas.microsoft.com/office/drawing/2014/main" id="{F5C604D5-131F-D6B6-EFF2-AEFC3639E763}"/>
              </a:ext>
            </a:extLst>
          </p:cNvPr>
          <p:cNvSpPr txBox="1">
            <a:spLocks/>
          </p:cNvSpPr>
          <p:nvPr/>
        </p:nvSpPr>
        <p:spPr>
          <a:xfrm>
            <a:off x="89478" y="2405697"/>
            <a:ext cx="6539427" cy="964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050" b="1" cap="all" dirty="0">
                <a:latin typeface="Open Sauce Bold" panose="020B0604020202020204" charset="-18"/>
              </a:rPr>
              <a:t>Objectives</a:t>
            </a:r>
            <a:endParaRPr lang="pl-PL" sz="1400" b="1" cap="all" dirty="0">
              <a:latin typeface="Open Sauce Bold" panose="020B0604020202020204" charset="-18"/>
            </a:endParaRPr>
          </a:p>
          <a:p>
            <a:pPr marL="361950" indent="-180975">
              <a:lnSpc>
                <a:spcPts val="700"/>
              </a:lnSpc>
            </a:pPr>
            <a:r>
              <a:rPr lang="en-US" sz="900" b="1" dirty="0">
                <a:latin typeface="Open Sauce Light" panose="020B0604020202020204" charset="-18"/>
              </a:rPr>
              <a:t>Isocenter 3D check:</a:t>
            </a:r>
            <a:r>
              <a:rPr lang="en-US" sz="900" dirty="0">
                <a:latin typeface="Open Sauce Light" panose="020B0604020202020204" charset="-18"/>
              </a:rPr>
              <a:t> volumetric verification</a:t>
            </a:r>
            <a:r>
              <a:rPr lang="pl-PL" sz="900" dirty="0">
                <a:latin typeface="Open Sauce Light" panose="020B0604020202020204" charset="-18"/>
              </a:rPr>
              <a:t> </a:t>
            </a:r>
            <a:r>
              <a:rPr lang="en-US" sz="900" dirty="0">
                <a:latin typeface="Open Sauce Light" panose="020B0604020202020204" charset="-18"/>
              </a:rPr>
              <a:t>and 3D coincidence of mechanical, imaging, and radiation </a:t>
            </a:r>
            <a:r>
              <a:rPr lang="en-US" sz="900" dirty="0" err="1">
                <a:latin typeface="Open Sauce Light" panose="020B0604020202020204" charset="-18"/>
              </a:rPr>
              <a:t>geomet</a:t>
            </a:r>
            <a:r>
              <a:rPr lang="pl-PL" sz="900" dirty="0" err="1">
                <a:latin typeface="Open Sauce Light" panose="020B0604020202020204" charset="-18"/>
              </a:rPr>
              <a:t>ries</a:t>
            </a:r>
            <a:r>
              <a:rPr lang="en-US" sz="900" dirty="0">
                <a:latin typeface="Open Sauce Light" panose="020B0604020202020204" charset="-18"/>
              </a:rPr>
              <a:t>.</a:t>
            </a:r>
            <a:endParaRPr lang="pl-PL" sz="900" dirty="0">
              <a:latin typeface="Open Sauce Light" panose="020B0604020202020204" charset="-18"/>
            </a:endParaRPr>
          </a:p>
          <a:p>
            <a:pPr marL="361950" indent="-180975">
              <a:lnSpc>
                <a:spcPts val="700"/>
              </a:lnSpc>
            </a:pPr>
            <a:r>
              <a:rPr lang="en-US" sz="900" b="1" dirty="0">
                <a:latin typeface="Open Sauce Light" panose="020B0604020202020204" charset="-18"/>
              </a:rPr>
              <a:t>Elekta CBCT feasibility: </a:t>
            </a:r>
            <a:r>
              <a:rPr lang="en-US" sz="900" dirty="0">
                <a:latin typeface="Open Sauce Light" panose="020B0604020202020204" charset="-18"/>
              </a:rPr>
              <a:t>evaluation of standard on-board imaging protocols for dosimetry.</a:t>
            </a:r>
            <a:endParaRPr lang="pl-PL" sz="900" dirty="0">
              <a:latin typeface="Open Sauce Light" panose="020B0604020202020204" charset="-18"/>
            </a:endParaRPr>
          </a:p>
          <a:p>
            <a:pPr marL="361950" indent="-180975">
              <a:lnSpc>
                <a:spcPts val="700"/>
              </a:lnSpc>
            </a:pPr>
            <a:r>
              <a:rPr lang="en-US" sz="900" b="1" dirty="0">
                <a:latin typeface="Open Sauce Light" panose="020B0604020202020204" charset="-18"/>
              </a:rPr>
              <a:t>Reconstruction algorithm analysis: </a:t>
            </a:r>
            <a:r>
              <a:rPr lang="en-US" sz="900" dirty="0">
                <a:latin typeface="Open Sauce Light" panose="020B0604020202020204" charset="-18"/>
              </a:rPr>
              <a:t>assessment of FDK vs. Iris HD performance in polymer gels</a:t>
            </a:r>
            <a:r>
              <a:rPr lang="en-US" sz="1000" dirty="0">
                <a:latin typeface="Open Sauce Light" panose="020B0604020202020204" charset="-18"/>
              </a:rPr>
              <a:t>.</a:t>
            </a:r>
            <a:endParaRPr lang="pl-PL" sz="2000" dirty="0">
              <a:latin typeface="Open Sauce Light" panose="020B0604020202020204" charset="-18"/>
            </a:endParaRPr>
          </a:p>
        </p:txBody>
      </p:sp>
      <p:sp>
        <p:nvSpPr>
          <p:cNvPr id="48" name="pole tekstowe 47">
            <a:extLst>
              <a:ext uri="{FF2B5EF4-FFF2-40B4-BE49-F238E27FC236}">
                <a16:creationId xmlns:a16="http://schemas.microsoft.com/office/drawing/2014/main" id="{330711D7-3A6C-8EBE-AAAB-9B6F39716E93}"/>
              </a:ext>
            </a:extLst>
          </p:cNvPr>
          <p:cNvSpPr txBox="1"/>
          <p:nvPr/>
        </p:nvSpPr>
        <p:spPr>
          <a:xfrm>
            <a:off x="6198347" y="4192766"/>
            <a:ext cx="59936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800" dirty="0" err="1">
                <a:latin typeface="Open Sauce Light" panose="020B0604020202020204" charset="-18"/>
              </a:rPr>
              <a:t>Table</a:t>
            </a:r>
            <a:r>
              <a:rPr lang="pl-PL" sz="800" dirty="0">
                <a:latin typeface="Open Sauce Light" panose="020B0604020202020204" charset="-18"/>
              </a:rPr>
              <a:t> 1. </a:t>
            </a:r>
            <a:r>
              <a:rPr lang="en-US" sz="800" i="1" dirty="0">
                <a:latin typeface="Open Sauce Light" panose="020B0604020202020204" charset="-18"/>
              </a:rPr>
              <a:t>Radiation isocenter analysis using 3D polymer gel dosimetry: coincidence with mechanical and imaging isocenters, </a:t>
            </a:r>
            <a:br>
              <a:rPr lang="pl-PL" sz="800" i="1" dirty="0">
                <a:latin typeface="Open Sauce Light" panose="020B0604020202020204" charset="-18"/>
              </a:rPr>
            </a:br>
            <a:r>
              <a:rPr lang="en-US" sz="800" i="1" dirty="0">
                <a:latin typeface="Open Sauce Light" panose="020B0604020202020204" charset="-18"/>
              </a:rPr>
              <a:t>and radiation isocenter size.</a:t>
            </a:r>
            <a:r>
              <a:rPr lang="pl-PL" sz="800" i="1" dirty="0">
                <a:latin typeface="Open Sauce Light" panose="020B0604020202020204" charset="-18"/>
              </a:rPr>
              <a:t> </a:t>
            </a:r>
            <a:r>
              <a:rPr lang="pl-PL" sz="800" i="1" dirty="0" err="1">
                <a:latin typeface="Open Sauce Light" panose="020B0604020202020204" charset="-18"/>
              </a:rPr>
              <a:t>All</a:t>
            </a:r>
            <a:r>
              <a:rPr lang="pl-PL" sz="800" i="1" dirty="0">
                <a:latin typeface="Open Sauce Light" panose="020B0604020202020204" charset="-18"/>
              </a:rPr>
              <a:t> </a:t>
            </a:r>
            <a:r>
              <a:rPr lang="pl-PL" sz="800" i="1" dirty="0" err="1">
                <a:latin typeface="Open Sauce Light" panose="020B0604020202020204" charset="-18"/>
              </a:rPr>
              <a:t>values</a:t>
            </a:r>
            <a:r>
              <a:rPr lang="pl-PL" sz="800" i="1" dirty="0">
                <a:latin typeface="Open Sauce Light" panose="020B0604020202020204" charset="-18"/>
              </a:rPr>
              <a:t>: [mm].</a:t>
            </a:r>
            <a:endParaRPr lang="en-US" sz="800" i="1" dirty="0">
              <a:latin typeface="Open Sauce Light" panose="020B0604020202020204" charset="-18"/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8CD232D2-5A49-7F8E-5CFB-1C47F0215535}"/>
              </a:ext>
            </a:extLst>
          </p:cNvPr>
          <p:cNvSpPr/>
          <p:nvPr/>
        </p:nvSpPr>
        <p:spPr>
          <a:xfrm flipV="1">
            <a:off x="227799" y="904875"/>
            <a:ext cx="11687976" cy="20132"/>
          </a:xfrm>
          <a:prstGeom prst="line">
            <a:avLst/>
          </a:prstGeom>
          <a:ln w="9525" cap="rnd">
            <a:solidFill>
              <a:srgbClr val="7B83B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 sz="2554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1D40955-EBB6-519C-32EA-BBB1D86A1263}"/>
              </a:ext>
            </a:extLst>
          </p:cNvPr>
          <p:cNvGrpSpPr/>
          <p:nvPr/>
        </p:nvGrpSpPr>
        <p:grpSpPr>
          <a:xfrm>
            <a:off x="317290" y="6248400"/>
            <a:ext cx="1059734" cy="515171"/>
            <a:chOff x="608040" y="15468600"/>
            <a:chExt cx="1422714" cy="667571"/>
          </a:xfrm>
        </p:grpSpPr>
        <p:sp>
          <p:nvSpPr>
            <p:cNvPr id="30" name="TextBox 39">
              <a:extLst>
                <a:ext uri="{FF2B5EF4-FFF2-40B4-BE49-F238E27FC236}">
                  <a16:creationId xmlns:a16="http://schemas.microsoft.com/office/drawing/2014/main" id="{32B64C4C-3808-C78E-A5F0-2173A7BCAFB9}"/>
                </a:ext>
              </a:extLst>
            </p:cNvPr>
            <p:cNvSpPr txBox="1"/>
            <p:nvPr/>
          </p:nvSpPr>
          <p:spPr>
            <a:xfrm>
              <a:off x="608040" y="16063459"/>
              <a:ext cx="593878" cy="727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03"/>
                </a:lnSpc>
              </a:pPr>
              <a:r>
                <a:rPr lang="en-US" sz="453" dirty="0">
                  <a:solidFill>
                    <a:srgbClr val="000000"/>
                  </a:solidFill>
                  <a:latin typeface="Open Sans"/>
                </a:rPr>
                <a:t>Our Department</a:t>
              </a:r>
            </a:p>
          </p:txBody>
        </p:sp>
        <p:sp>
          <p:nvSpPr>
            <p:cNvPr id="31" name="TextBox 40">
              <a:extLst>
                <a:ext uri="{FF2B5EF4-FFF2-40B4-BE49-F238E27FC236}">
                  <a16:creationId xmlns:a16="http://schemas.microsoft.com/office/drawing/2014/main" id="{E06BB192-3E51-BCF6-649E-EC77AFC388F7}"/>
                </a:ext>
              </a:extLst>
            </p:cNvPr>
            <p:cNvSpPr txBox="1"/>
            <p:nvPr/>
          </p:nvSpPr>
          <p:spPr>
            <a:xfrm>
              <a:off x="1386482" y="16063459"/>
              <a:ext cx="644272" cy="727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03"/>
                </a:lnSpc>
              </a:pPr>
              <a:r>
                <a:rPr lang="en-US" sz="453" dirty="0">
                  <a:solidFill>
                    <a:srgbClr val="000000"/>
                  </a:solidFill>
                  <a:latin typeface="Open Sans"/>
                </a:rPr>
                <a:t>Our Research Group</a:t>
              </a:r>
            </a:p>
          </p:txBody>
        </p:sp>
        <p:pic>
          <p:nvPicPr>
            <p:cNvPr id="32" name="Obraz 32" descr="Obraz zawierający wzór, biały, piksel&#10;&#10;Opis wygenerowany automatycznie">
              <a:extLst>
                <a:ext uri="{FF2B5EF4-FFF2-40B4-BE49-F238E27FC236}">
                  <a16:creationId xmlns:a16="http://schemas.microsoft.com/office/drawing/2014/main" id="{ADAC2C6E-A098-7CF6-632F-43881E41E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5468600"/>
              <a:ext cx="1361799" cy="560347"/>
            </a:xfrm>
            <a:prstGeom prst="rect">
              <a:avLst/>
            </a:prstGeom>
          </p:spPr>
        </p:pic>
      </p:grpSp>
      <p:sp>
        <p:nvSpPr>
          <p:cNvPr id="55" name="AutoShape 3">
            <a:extLst>
              <a:ext uri="{FF2B5EF4-FFF2-40B4-BE49-F238E27FC236}">
                <a16:creationId xmlns:a16="http://schemas.microsoft.com/office/drawing/2014/main" id="{02B7F2B4-BA36-D526-59AA-D085F6C20F7F}"/>
              </a:ext>
            </a:extLst>
          </p:cNvPr>
          <p:cNvSpPr/>
          <p:nvPr/>
        </p:nvSpPr>
        <p:spPr>
          <a:xfrm>
            <a:off x="292914" y="6137103"/>
            <a:ext cx="5987965" cy="8863"/>
          </a:xfrm>
          <a:prstGeom prst="line">
            <a:avLst/>
          </a:prstGeom>
          <a:ln w="9525" cap="rnd">
            <a:solidFill>
              <a:srgbClr val="7B83B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 sz="2554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0233CEC-D944-5409-9038-B4BE6155374A}"/>
              </a:ext>
            </a:extLst>
          </p:cNvPr>
          <p:cNvSpPr txBox="1"/>
          <p:nvPr/>
        </p:nvSpPr>
        <p:spPr>
          <a:xfrm>
            <a:off x="7115503" y="2169652"/>
            <a:ext cx="3153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  <a:latin typeface="Open Sauce Light" panose="020B0604020202020204" charset="-18"/>
              </a:rPr>
              <a:t>A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FA983BD-7016-9D6B-94EC-D1EA192D081E}"/>
              </a:ext>
            </a:extLst>
          </p:cNvPr>
          <p:cNvSpPr txBox="1"/>
          <p:nvPr/>
        </p:nvSpPr>
        <p:spPr>
          <a:xfrm>
            <a:off x="8676289" y="2164397"/>
            <a:ext cx="3153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  <a:latin typeface="Open Sauce Light" panose="020B0604020202020204" charset="-18"/>
              </a:rPr>
              <a:t>B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536870F-E52B-72C8-73DE-5B9C895A0FF7}"/>
              </a:ext>
            </a:extLst>
          </p:cNvPr>
          <p:cNvSpPr txBox="1"/>
          <p:nvPr/>
        </p:nvSpPr>
        <p:spPr>
          <a:xfrm>
            <a:off x="10084675" y="2185417"/>
            <a:ext cx="3153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  <a:latin typeface="Open Sauce Light" panose="020B0604020202020204" charset="-18"/>
              </a:rPr>
              <a:t>C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72CF78D1-B424-DD75-3B80-E75F3C6915AD}"/>
              </a:ext>
            </a:extLst>
          </p:cNvPr>
          <p:cNvGrpSpPr/>
          <p:nvPr/>
        </p:nvGrpSpPr>
        <p:grpSpPr>
          <a:xfrm>
            <a:off x="1766501" y="6251995"/>
            <a:ext cx="2655969" cy="606005"/>
            <a:chOff x="1709351" y="6251995"/>
            <a:chExt cx="2655969" cy="606005"/>
          </a:xfrm>
        </p:grpSpPr>
        <p:pic>
          <p:nvPicPr>
            <p:cNvPr id="7" name="Obraz 14">
              <a:extLst>
                <a:ext uri="{FF2B5EF4-FFF2-40B4-BE49-F238E27FC236}">
                  <a16:creationId xmlns:a16="http://schemas.microsoft.com/office/drawing/2014/main" id="{074E1696-3FAF-6976-9865-6A064E082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6886" y="6257248"/>
              <a:ext cx="373546" cy="460983"/>
            </a:xfrm>
            <a:prstGeom prst="rect">
              <a:avLst/>
            </a:prstGeom>
          </p:spPr>
        </p:pic>
        <p:sp>
          <p:nvSpPr>
            <p:cNvPr id="8" name="pole tekstowe 15">
              <a:extLst>
                <a:ext uri="{FF2B5EF4-FFF2-40B4-BE49-F238E27FC236}">
                  <a16:creationId xmlns:a16="http://schemas.microsoft.com/office/drawing/2014/main" id="{C715331D-6B96-6FB0-A409-99C05A796DBC}"/>
                </a:ext>
              </a:extLst>
            </p:cNvPr>
            <p:cNvSpPr txBox="1"/>
            <p:nvPr/>
          </p:nvSpPr>
          <p:spPr>
            <a:xfrm>
              <a:off x="2985736" y="6682244"/>
              <a:ext cx="768426" cy="161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91336" rtl="0" eaLnBrk="1" latinLnBrk="0" hangingPunct="1">
                <a:defRPr sz="214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5668" algn="l" defTabSz="1091336" rtl="0" eaLnBrk="1" latinLnBrk="0" hangingPunct="1">
                <a:defRPr sz="214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91336" algn="l" defTabSz="1091336" rtl="0" eaLnBrk="1" latinLnBrk="0" hangingPunct="1">
                <a:defRPr sz="214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37005" algn="l" defTabSz="1091336" rtl="0" eaLnBrk="1" latinLnBrk="0" hangingPunct="1">
                <a:defRPr sz="214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82673" algn="l" defTabSz="1091336" rtl="0" eaLnBrk="1" latinLnBrk="0" hangingPunct="1">
                <a:defRPr sz="214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28341" algn="l" defTabSz="1091336" rtl="0" eaLnBrk="1" latinLnBrk="0" hangingPunct="1">
                <a:defRPr sz="214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4009" algn="l" defTabSz="1091336" rtl="0" eaLnBrk="1" latinLnBrk="0" hangingPunct="1">
                <a:defRPr sz="214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19677" algn="l" defTabSz="1091336" rtl="0" eaLnBrk="1" latinLnBrk="0" hangingPunct="1">
                <a:defRPr sz="214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65346" algn="l" defTabSz="1091336" rtl="0" eaLnBrk="1" latinLnBrk="0" hangingPunct="1">
                <a:defRPr sz="214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45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MSc</a:t>
              </a:r>
              <a:r>
                <a:rPr lang="pl-PL" sz="45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Bartłomiej Jasiak</a:t>
              </a:r>
              <a:endParaRPr lang="en-US" sz="4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46309486-9965-06E4-D339-DB9EF175B199}"/>
                </a:ext>
              </a:extLst>
            </p:cNvPr>
            <p:cNvSpPr/>
            <p:nvPr/>
          </p:nvSpPr>
          <p:spPr>
            <a:xfrm>
              <a:off x="1733917" y="6253085"/>
              <a:ext cx="488186" cy="451340"/>
            </a:xfrm>
            <a:custGeom>
              <a:avLst/>
              <a:gdLst/>
              <a:ahLst/>
              <a:cxnLst/>
              <a:rect l="l" t="t" r="r" b="b"/>
              <a:pathLst>
                <a:path w="2056519" h="2036933">
                  <a:moveTo>
                    <a:pt x="0" y="0"/>
                  </a:moveTo>
                  <a:lnTo>
                    <a:pt x="2056519" y="0"/>
                  </a:lnTo>
                  <a:lnTo>
                    <a:pt x="2056519" y="2036933"/>
                  </a:lnTo>
                  <a:lnTo>
                    <a:pt x="0" y="20369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pl-PL" sz="772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7DEDFA2-BABD-CD73-74B7-90C06561DBFE}"/>
                </a:ext>
              </a:extLst>
            </p:cNvPr>
            <p:cNvSpPr/>
            <p:nvPr/>
          </p:nvSpPr>
          <p:spPr>
            <a:xfrm>
              <a:off x="2435632" y="6253085"/>
              <a:ext cx="485839" cy="451340"/>
            </a:xfrm>
            <a:custGeom>
              <a:avLst/>
              <a:gdLst/>
              <a:ahLst/>
              <a:cxnLst/>
              <a:rect l="l" t="t" r="r" b="b"/>
              <a:pathLst>
                <a:path w="2046633" h="2036933">
                  <a:moveTo>
                    <a:pt x="0" y="0"/>
                  </a:moveTo>
                  <a:lnTo>
                    <a:pt x="2046632" y="0"/>
                  </a:lnTo>
                  <a:lnTo>
                    <a:pt x="2046632" y="2036933"/>
                  </a:lnTo>
                  <a:lnTo>
                    <a:pt x="0" y="20369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pl-PL" sz="772"/>
            </a:p>
          </p:txBody>
        </p:sp>
        <p:sp>
          <p:nvSpPr>
            <p:cNvPr id="15" name="TextBox 16">
              <a:extLst>
                <a:ext uri="{FF2B5EF4-FFF2-40B4-BE49-F238E27FC236}">
                  <a16:creationId xmlns:a16="http://schemas.microsoft.com/office/drawing/2014/main" id="{1A3386E7-B27F-1FEE-79F8-B762D746EBA6}"/>
                </a:ext>
              </a:extLst>
            </p:cNvPr>
            <p:cNvSpPr txBox="1"/>
            <p:nvPr/>
          </p:nvSpPr>
          <p:spPr>
            <a:xfrm>
              <a:off x="1709351" y="6708344"/>
              <a:ext cx="547151" cy="14965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03"/>
                </a:lnSpc>
              </a:pPr>
              <a:r>
                <a:rPr lang="en-US" sz="453" dirty="0">
                  <a:solidFill>
                    <a:srgbClr val="000000"/>
                  </a:solidFill>
                  <a:latin typeface="Open Sans"/>
                </a:rPr>
                <a:t>Professor, DSc, PhD Marek </a:t>
              </a:r>
              <a:r>
                <a:rPr lang="en-US" sz="453" dirty="0" err="1">
                  <a:solidFill>
                    <a:srgbClr val="000000"/>
                  </a:solidFill>
                  <a:latin typeface="Open Sans"/>
                </a:rPr>
                <a:t>Kozicki</a:t>
              </a:r>
              <a:r>
                <a:rPr lang="en-US" sz="453" dirty="0">
                  <a:solidFill>
                    <a:srgbClr val="000000"/>
                  </a:solidFill>
                  <a:latin typeface="Open Sans"/>
                </a:rPr>
                <a:t>, Head</a:t>
              </a:r>
            </a:p>
          </p:txBody>
        </p:sp>
        <p:sp>
          <p:nvSpPr>
            <p:cNvPr id="16" name="TextBox 17">
              <a:extLst>
                <a:ext uri="{FF2B5EF4-FFF2-40B4-BE49-F238E27FC236}">
                  <a16:creationId xmlns:a16="http://schemas.microsoft.com/office/drawing/2014/main" id="{F31D94DA-9CD7-9D98-4D4F-43FB3F3670DF}"/>
                </a:ext>
              </a:extLst>
            </p:cNvPr>
            <p:cNvSpPr txBox="1"/>
            <p:nvPr/>
          </p:nvSpPr>
          <p:spPr>
            <a:xfrm>
              <a:off x="2413400" y="6717266"/>
              <a:ext cx="507172" cy="598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03"/>
                </a:lnSpc>
              </a:pPr>
              <a:r>
                <a:rPr lang="en-US" sz="453" dirty="0">
                  <a:solidFill>
                    <a:srgbClr val="000000"/>
                  </a:solidFill>
                  <a:latin typeface="Open Sans"/>
                </a:rPr>
                <a:t>PhD Piotr Maras</a:t>
              </a:r>
            </a:p>
          </p:txBody>
        </p:sp>
        <p:pic>
          <p:nvPicPr>
            <p:cNvPr id="17" name="Obraz 16">
              <a:extLst>
                <a:ext uri="{FF2B5EF4-FFF2-40B4-BE49-F238E27FC236}">
                  <a16:creationId xmlns:a16="http://schemas.microsoft.com/office/drawing/2014/main" id="{44C17F96-5BB3-7B3A-BAE4-9E8695FE7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79" b="14509"/>
            <a:stretch>
              <a:fillRect/>
            </a:stretch>
          </p:blipFill>
          <p:spPr>
            <a:xfrm>
              <a:off x="3805847" y="6251995"/>
              <a:ext cx="398339" cy="467320"/>
            </a:xfrm>
            <a:prstGeom prst="rect">
              <a:avLst/>
            </a:prstGeom>
          </p:spPr>
        </p:pic>
        <p:sp>
          <p:nvSpPr>
            <p:cNvPr id="18" name="pole tekstowe 15">
              <a:extLst>
                <a:ext uri="{FF2B5EF4-FFF2-40B4-BE49-F238E27FC236}">
                  <a16:creationId xmlns:a16="http://schemas.microsoft.com/office/drawing/2014/main" id="{08A833DF-51E3-71C2-D0E9-135635A04576}"/>
                </a:ext>
              </a:extLst>
            </p:cNvPr>
            <p:cNvSpPr txBox="1"/>
            <p:nvPr/>
          </p:nvSpPr>
          <p:spPr>
            <a:xfrm>
              <a:off x="3644712" y="6680825"/>
              <a:ext cx="720608" cy="161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091336" rtl="0" eaLnBrk="1" latinLnBrk="0" hangingPunct="1">
                <a:defRPr sz="214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5668" algn="l" defTabSz="1091336" rtl="0" eaLnBrk="1" latinLnBrk="0" hangingPunct="1">
                <a:defRPr sz="214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91336" algn="l" defTabSz="1091336" rtl="0" eaLnBrk="1" latinLnBrk="0" hangingPunct="1">
                <a:defRPr sz="214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37005" algn="l" defTabSz="1091336" rtl="0" eaLnBrk="1" latinLnBrk="0" hangingPunct="1">
                <a:defRPr sz="214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82673" algn="l" defTabSz="1091336" rtl="0" eaLnBrk="1" latinLnBrk="0" hangingPunct="1">
                <a:defRPr sz="214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28341" algn="l" defTabSz="1091336" rtl="0" eaLnBrk="1" latinLnBrk="0" hangingPunct="1">
                <a:defRPr sz="214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4009" algn="l" defTabSz="1091336" rtl="0" eaLnBrk="1" latinLnBrk="0" hangingPunct="1">
                <a:defRPr sz="214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19677" algn="l" defTabSz="1091336" rtl="0" eaLnBrk="1" latinLnBrk="0" hangingPunct="1">
                <a:defRPr sz="214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65346" algn="l" defTabSz="1091336" rtl="0" eaLnBrk="1" latinLnBrk="0" hangingPunct="1">
                <a:defRPr sz="214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45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MSc</a:t>
              </a:r>
              <a:r>
                <a:rPr lang="pl-PL" sz="45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Oskar </a:t>
              </a:r>
              <a:r>
                <a:rPr lang="pl-PL" sz="45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Madetko</a:t>
              </a:r>
              <a:endParaRPr lang="en-US" sz="4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128272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5893</TotalTime>
  <Words>448</Words>
  <Application>Microsoft Office PowerPoint</Application>
  <PresentationFormat>Panoramiczny</PresentationFormat>
  <Paragraphs>97</Paragraphs>
  <Slides>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Open Sauce Bold</vt:lpstr>
      <vt:lpstr>Open Sauce Light</vt:lpstr>
      <vt:lpstr>Motyw pakietu Office</vt:lpstr>
      <vt:lpstr>FEASIBILITY OF 3D GEL DOSIMETRY FOR CBCT-BASED ISOCENTER VERIFICATION ON ELEKTA SYSTEMS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 Radioterapia</dc:creator>
  <cp:lastModifiedBy>Office Radioterapia</cp:lastModifiedBy>
  <cp:revision>12</cp:revision>
  <dcterms:created xsi:type="dcterms:W3CDTF">2026-05-21T15:35:49Z</dcterms:created>
  <dcterms:modified xsi:type="dcterms:W3CDTF">2026-06-01T11:06:05Z</dcterms:modified>
</cp:coreProperties>
</file>