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embeddedFontLst>
    <p:embeddedFont>
      <p:font typeface="Open Sans" panose="020B0606030504020204" pitchFamily="34" charset="0"/>
      <p:regular r:id="rId4"/>
      <p:bold r:id="rId5"/>
      <p:italic r:id="rId6"/>
      <p:boldItalic r:id="rId7"/>
    </p:embeddedFont>
    <p:embeddedFont>
      <p:font typeface="Open Sans Italics"/>
      <p:regular r:id="rId8"/>
    </p:embeddedFont>
    <p:embeddedFont>
      <p:font typeface="Open Sauce Bold" panose="020B0604020202020204" charset="-18"/>
      <p:regular r:id="rId9"/>
    </p:embeddedFont>
    <p:embeddedFont>
      <p:font typeface="Open Sauce Light" panose="020B0604020202020204" charset="-18"/>
      <p:regular r:id="rId10"/>
    </p:embeddedFont>
  </p:embeddedFontLst>
  <p:defaultTextStyle>
    <a:defPPr>
      <a:defRPr lang="en-US"/>
    </a:defPPr>
    <a:lvl1pPr marL="0" algn="l" defTabSz="194803" rtl="0" eaLnBrk="1" latinLnBrk="0" hangingPunct="1">
      <a:defRPr sz="383" kern="1200">
        <a:solidFill>
          <a:schemeClr val="tx1"/>
        </a:solidFill>
        <a:latin typeface="+mn-lt"/>
        <a:ea typeface="+mn-ea"/>
        <a:cs typeface="+mn-cs"/>
      </a:defRPr>
    </a:lvl1pPr>
    <a:lvl2pPr marL="97402" algn="l" defTabSz="194803" rtl="0" eaLnBrk="1" latinLnBrk="0" hangingPunct="1">
      <a:defRPr sz="383" kern="1200">
        <a:solidFill>
          <a:schemeClr val="tx1"/>
        </a:solidFill>
        <a:latin typeface="+mn-lt"/>
        <a:ea typeface="+mn-ea"/>
        <a:cs typeface="+mn-cs"/>
      </a:defRPr>
    </a:lvl2pPr>
    <a:lvl3pPr marL="194803" algn="l" defTabSz="194803" rtl="0" eaLnBrk="1" latinLnBrk="0" hangingPunct="1">
      <a:defRPr sz="383" kern="1200">
        <a:solidFill>
          <a:schemeClr val="tx1"/>
        </a:solidFill>
        <a:latin typeface="+mn-lt"/>
        <a:ea typeface="+mn-ea"/>
        <a:cs typeface="+mn-cs"/>
      </a:defRPr>
    </a:lvl3pPr>
    <a:lvl4pPr marL="292205" algn="l" defTabSz="194803" rtl="0" eaLnBrk="1" latinLnBrk="0" hangingPunct="1">
      <a:defRPr sz="383" kern="1200">
        <a:solidFill>
          <a:schemeClr val="tx1"/>
        </a:solidFill>
        <a:latin typeface="+mn-lt"/>
        <a:ea typeface="+mn-ea"/>
        <a:cs typeface="+mn-cs"/>
      </a:defRPr>
    </a:lvl4pPr>
    <a:lvl5pPr marL="389607" algn="l" defTabSz="194803" rtl="0" eaLnBrk="1" latinLnBrk="0" hangingPunct="1">
      <a:defRPr sz="383" kern="1200">
        <a:solidFill>
          <a:schemeClr val="tx1"/>
        </a:solidFill>
        <a:latin typeface="+mn-lt"/>
        <a:ea typeface="+mn-ea"/>
        <a:cs typeface="+mn-cs"/>
      </a:defRPr>
    </a:lvl5pPr>
    <a:lvl6pPr marL="487009" algn="l" defTabSz="194803" rtl="0" eaLnBrk="1" latinLnBrk="0" hangingPunct="1">
      <a:defRPr sz="383" kern="1200">
        <a:solidFill>
          <a:schemeClr val="tx1"/>
        </a:solidFill>
        <a:latin typeface="+mn-lt"/>
        <a:ea typeface="+mn-ea"/>
        <a:cs typeface="+mn-cs"/>
      </a:defRPr>
    </a:lvl6pPr>
    <a:lvl7pPr marL="584411" algn="l" defTabSz="194803" rtl="0" eaLnBrk="1" latinLnBrk="0" hangingPunct="1">
      <a:defRPr sz="383" kern="1200">
        <a:solidFill>
          <a:schemeClr val="tx1"/>
        </a:solidFill>
        <a:latin typeface="+mn-lt"/>
        <a:ea typeface="+mn-ea"/>
        <a:cs typeface="+mn-cs"/>
      </a:defRPr>
    </a:lvl7pPr>
    <a:lvl8pPr marL="681812" algn="l" defTabSz="194803" rtl="0" eaLnBrk="1" latinLnBrk="0" hangingPunct="1">
      <a:defRPr sz="383" kern="1200">
        <a:solidFill>
          <a:schemeClr val="tx1"/>
        </a:solidFill>
        <a:latin typeface="+mn-lt"/>
        <a:ea typeface="+mn-ea"/>
        <a:cs typeface="+mn-cs"/>
      </a:defRPr>
    </a:lvl8pPr>
    <a:lvl9pPr marL="779214" algn="l" defTabSz="194803" rtl="0" eaLnBrk="1" latinLnBrk="0" hangingPunct="1">
      <a:defRPr sz="3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14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876" y="108"/>
      </p:cViewPr>
      <p:guideLst>
        <p:guide orient="horz" pos="2592"/>
        <p:guide pos="14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8E273-BC29-48DE-B0E6-1F503212069A}" type="datetimeFigureOut">
              <a:rPr lang="pl-PL" smtClean="0"/>
              <a:t>28.05.2026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5CB3-D6EA-4D0D-AF74-1710D12134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60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4803" rtl="0" eaLnBrk="1" latinLnBrk="0" hangingPunct="1">
      <a:defRPr sz="256" kern="1200">
        <a:solidFill>
          <a:schemeClr val="tx1"/>
        </a:solidFill>
        <a:latin typeface="+mn-lt"/>
        <a:ea typeface="+mn-ea"/>
        <a:cs typeface="+mn-cs"/>
      </a:defRPr>
    </a:lvl1pPr>
    <a:lvl2pPr marL="97402" algn="l" defTabSz="194803" rtl="0" eaLnBrk="1" latinLnBrk="0" hangingPunct="1">
      <a:defRPr sz="256" kern="1200">
        <a:solidFill>
          <a:schemeClr val="tx1"/>
        </a:solidFill>
        <a:latin typeface="+mn-lt"/>
        <a:ea typeface="+mn-ea"/>
        <a:cs typeface="+mn-cs"/>
      </a:defRPr>
    </a:lvl2pPr>
    <a:lvl3pPr marL="194803" algn="l" defTabSz="194803" rtl="0" eaLnBrk="1" latinLnBrk="0" hangingPunct="1">
      <a:defRPr sz="256" kern="1200">
        <a:solidFill>
          <a:schemeClr val="tx1"/>
        </a:solidFill>
        <a:latin typeface="+mn-lt"/>
        <a:ea typeface="+mn-ea"/>
        <a:cs typeface="+mn-cs"/>
      </a:defRPr>
    </a:lvl3pPr>
    <a:lvl4pPr marL="292205" algn="l" defTabSz="194803" rtl="0" eaLnBrk="1" latinLnBrk="0" hangingPunct="1">
      <a:defRPr sz="256" kern="1200">
        <a:solidFill>
          <a:schemeClr val="tx1"/>
        </a:solidFill>
        <a:latin typeface="+mn-lt"/>
        <a:ea typeface="+mn-ea"/>
        <a:cs typeface="+mn-cs"/>
      </a:defRPr>
    </a:lvl4pPr>
    <a:lvl5pPr marL="389607" algn="l" defTabSz="194803" rtl="0" eaLnBrk="1" latinLnBrk="0" hangingPunct="1">
      <a:defRPr sz="256" kern="1200">
        <a:solidFill>
          <a:schemeClr val="tx1"/>
        </a:solidFill>
        <a:latin typeface="+mn-lt"/>
        <a:ea typeface="+mn-ea"/>
        <a:cs typeface="+mn-cs"/>
      </a:defRPr>
    </a:lvl5pPr>
    <a:lvl6pPr marL="487009" algn="l" defTabSz="194803" rtl="0" eaLnBrk="1" latinLnBrk="0" hangingPunct="1">
      <a:defRPr sz="256" kern="1200">
        <a:solidFill>
          <a:schemeClr val="tx1"/>
        </a:solidFill>
        <a:latin typeface="+mn-lt"/>
        <a:ea typeface="+mn-ea"/>
        <a:cs typeface="+mn-cs"/>
      </a:defRPr>
    </a:lvl6pPr>
    <a:lvl7pPr marL="584411" algn="l" defTabSz="194803" rtl="0" eaLnBrk="1" latinLnBrk="0" hangingPunct="1">
      <a:defRPr sz="256" kern="1200">
        <a:solidFill>
          <a:schemeClr val="tx1"/>
        </a:solidFill>
        <a:latin typeface="+mn-lt"/>
        <a:ea typeface="+mn-ea"/>
        <a:cs typeface="+mn-cs"/>
      </a:defRPr>
    </a:lvl7pPr>
    <a:lvl8pPr marL="681812" algn="l" defTabSz="194803" rtl="0" eaLnBrk="1" latinLnBrk="0" hangingPunct="1">
      <a:defRPr sz="256" kern="1200">
        <a:solidFill>
          <a:schemeClr val="tx1"/>
        </a:solidFill>
        <a:latin typeface="+mn-lt"/>
        <a:ea typeface="+mn-ea"/>
        <a:cs typeface="+mn-cs"/>
      </a:defRPr>
    </a:lvl8pPr>
    <a:lvl9pPr marL="779214" algn="l" defTabSz="194803" rtl="0" eaLnBrk="1" latinLnBrk="0" hangingPunct="1">
      <a:defRPr sz="2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5CB3-D6EA-4D0D-AF74-1710D12134F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361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505" y="405796"/>
            <a:ext cx="3757052" cy="2800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009" y="740230"/>
            <a:ext cx="3094043" cy="3338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8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2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6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0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4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04545" y="52312"/>
            <a:ext cx="994513" cy="11145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1003" y="52312"/>
            <a:ext cx="2909873" cy="11145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55" y="839411"/>
            <a:ext cx="3757052" cy="259443"/>
          </a:xfrm>
        </p:spPr>
        <p:txBody>
          <a:bodyPr anchor="t"/>
          <a:lstStyle>
            <a:lvl1pPr algn="l">
              <a:defRPr sz="143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155" y="553660"/>
            <a:ext cx="3757052" cy="285750"/>
          </a:xfrm>
        </p:spPr>
        <p:txBody>
          <a:bodyPr anchor="b"/>
          <a:lstStyle>
            <a:lvl1pPr marL="0" indent="0">
              <a:buNone/>
              <a:defRPr sz="718">
                <a:solidFill>
                  <a:schemeClr val="tx1">
                    <a:tint val="75000"/>
                  </a:schemeClr>
                </a:solidFill>
              </a:defRPr>
            </a:lvl1pPr>
            <a:lvl2pPr marL="164188" indent="0">
              <a:buNone/>
              <a:defRPr sz="647">
                <a:solidFill>
                  <a:schemeClr val="tx1">
                    <a:tint val="75000"/>
                  </a:schemeClr>
                </a:solidFill>
              </a:defRPr>
            </a:lvl2pPr>
            <a:lvl3pPr marL="328377" indent="0">
              <a:buNone/>
              <a:defRPr sz="575">
                <a:solidFill>
                  <a:schemeClr val="tx1">
                    <a:tint val="75000"/>
                  </a:schemeClr>
                </a:solidFill>
              </a:defRPr>
            </a:lvl3pPr>
            <a:lvl4pPr marL="492566" indent="0">
              <a:buNone/>
              <a:defRPr sz="503">
                <a:solidFill>
                  <a:schemeClr val="tx1">
                    <a:tint val="75000"/>
                  </a:schemeClr>
                </a:solidFill>
              </a:defRPr>
            </a:lvl4pPr>
            <a:lvl5pPr marL="656754" indent="0">
              <a:buNone/>
              <a:defRPr sz="503">
                <a:solidFill>
                  <a:schemeClr val="tx1">
                    <a:tint val="75000"/>
                  </a:schemeClr>
                </a:solidFill>
              </a:defRPr>
            </a:lvl5pPr>
            <a:lvl6pPr marL="820943" indent="0">
              <a:buNone/>
              <a:defRPr sz="503">
                <a:solidFill>
                  <a:schemeClr val="tx1">
                    <a:tint val="75000"/>
                  </a:schemeClr>
                </a:solidFill>
              </a:defRPr>
            </a:lvl6pPr>
            <a:lvl7pPr marL="985131" indent="0">
              <a:buNone/>
              <a:defRPr sz="503">
                <a:solidFill>
                  <a:schemeClr val="tx1">
                    <a:tint val="75000"/>
                  </a:schemeClr>
                </a:solidFill>
              </a:defRPr>
            </a:lvl7pPr>
            <a:lvl8pPr marL="1149320" indent="0">
              <a:buNone/>
              <a:defRPr sz="503">
                <a:solidFill>
                  <a:schemeClr val="tx1">
                    <a:tint val="75000"/>
                  </a:schemeClr>
                </a:solidFill>
              </a:defRPr>
            </a:lvl8pPr>
            <a:lvl9pPr marL="1313508" indent="0">
              <a:buNone/>
              <a:defRPr sz="5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005" y="304800"/>
            <a:ext cx="1952193" cy="862088"/>
          </a:xfrm>
        </p:spPr>
        <p:txBody>
          <a:bodyPr/>
          <a:lstStyle>
            <a:lvl1pPr>
              <a:defRPr sz="1006"/>
            </a:lvl1pPr>
            <a:lvl2pPr>
              <a:defRPr sz="862"/>
            </a:lvl2pPr>
            <a:lvl3pPr>
              <a:defRPr sz="718"/>
            </a:lvl3pPr>
            <a:lvl4pPr>
              <a:defRPr sz="647"/>
            </a:lvl4pPr>
            <a:lvl5pPr>
              <a:defRPr sz="647"/>
            </a:lvl5pPr>
            <a:lvl6pPr>
              <a:defRPr sz="647"/>
            </a:lvl6pPr>
            <a:lvl7pPr>
              <a:defRPr sz="647"/>
            </a:lvl7pPr>
            <a:lvl8pPr>
              <a:defRPr sz="647"/>
            </a:lvl8pPr>
            <a:lvl9pPr>
              <a:defRPr sz="6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46865" y="304800"/>
            <a:ext cx="1952193" cy="862088"/>
          </a:xfrm>
        </p:spPr>
        <p:txBody>
          <a:bodyPr/>
          <a:lstStyle>
            <a:lvl1pPr>
              <a:defRPr sz="1006"/>
            </a:lvl1pPr>
            <a:lvl2pPr>
              <a:defRPr sz="862"/>
            </a:lvl2pPr>
            <a:lvl3pPr>
              <a:defRPr sz="718"/>
            </a:lvl3pPr>
            <a:lvl4pPr>
              <a:defRPr sz="647"/>
            </a:lvl4pPr>
            <a:lvl5pPr>
              <a:defRPr sz="647"/>
            </a:lvl5pPr>
            <a:lvl6pPr>
              <a:defRPr sz="647"/>
            </a:lvl6pPr>
            <a:lvl7pPr>
              <a:defRPr sz="647"/>
            </a:lvl7pPr>
            <a:lvl8pPr>
              <a:defRPr sz="647"/>
            </a:lvl8pPr>
            <a:lvl9pPr>
              <a:defRPr sz="6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04" y="292404"/>
            <a:ext cx="1952961" cy="121859"/>
          </a:xfrm>
        </p:spPr>
        <p:txBody>
          <a:bodyPr anchor="b"/>
          <a:lstStyle>
            <a:lvl1pPr marL="0" indent="0">
              <a:buNone/>
              <a:defRPr sz="862" b="1"/>
            </a:lvl1pPr>
            <a:lvl2pPr marL="164188" indent="0">
              <a:buNone/>
              <a:defRPr sz="718" b="1"/>
            </a:lvl2pPr>
            <a:lvl3pPr marL="328377" indent="0">
              <a:buNone/>
              <a:defRPr sz="647" b="1"/>
            </a:lvl3pPr>
            <a:lvl4pPr marL="492566" indent="0">
              <a:buNone/>
              <a:defRPr sz="575" b="1"/>
            </a:lvl4pPr>
            <a:lvl5pPr marL="656754" indent="0">
              <a:buNone/>
              <a:defRPr sz="575" b="1"/>
            </a:lvl5pPr>
            <a:lvl6pPr marL="820943" indent="0">
              <a:buNone/>
              <a:defRPr sz="575" b="1"/>
            </a:lvl6pPr>
            <a:lvl7pPr marL="985131" indent="0">
              <a:buNone/>
              <a:defRPr sz="575" b="1"/>
            </a:lvl7pPr>
            <a:lvl8pPr marL="1149320" indent="0">
              <a:buNone/>
              <a:defRPr sz="575" b="1"/>
            </a:lvl8pPr>
            <a:lvl9pPr marL="1313508" indent="0">
              <a:buNone/>
              <a:defRPr sz="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1004" y="414262"/>
            <a:ext cx="1952961" cy="752626"/>
          </a:xfrm>
        </p:spPr>
        <p:txBody>
          <a:bodyPr/>
          <a:lstStyle>
            <a:lvl1pPr>
              <a:defRPr sz="862"/>
            </a:lvl1pPr>
            <a:lvl2pPr>
              <a:defRPr sz="718"/>
            </a:lvl2pPr>
            <a:lvl3pPr>
              <a:defRPr sz="647"/>
            </a:lvl3pPr>
            <a:lvl4pPr>
              <a:defRPr sz="575"/>
            </a:lvl4pPr>
            <a:lvl5pPr>
              <a:defRPr sz="575"/>
            </a:lvl5pPr>
            <a:lvl6pPr>
              <a:defRPr sz="575"/>
            </a:lvl6pPr>
            <a:lvl7pPr>
              <a:defRPr sz="575"/>
            </a:lvl7pPr>
            <a:lvl8pPr>
              <a:defRPr sz="575"/>
            </a:lvl8pPr>
            <a:lvl9pPr>
              <a:defRPr sz="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45329" y="292404"/>
            <a:ext cx="1953728" cy="121859"/>
          </a:xfrm>
        </p:spPr>
        <p:txBody>
          <a:bodyPr anchor="b"/>
          <a:lstStyle>
            <a:lvl1pPr marL="0" indent="0">
              <a:buNone/>
              <a:defRPr sz="862" b="1"/>
            </a:lvl1pPr>
            <a:lvl2pPr marL="164188" indent="0">
              <a:buNone/>
              <a:defRPr sz="718" b="1"/>
            </a:lvl2pPr>
            <a:lvl3pPr marL="328377" indent="0">
              <a:buNone/>
              <a:defRPr sz="647" b="1"/>
            </a:lvl3pPr>
            <a:lvl4pPr marL="492566" indent="0">
              <a:buNone/>
              <a:defRPr sz="575" b="1"/>
            </a:lvl4pPr>
            <a:lvl5pPr marL="656754" indent="0">
              <a:buNone/>
              <a:defRPr sz="575" b="1"/>
            </a:lvl5pPr>
            <a:lvl6pPr marL="820943" indent="0">
              <a:buNone/>
              <a:defRPr sz="575" b="1"/>
            </a:lvl6pPr>
            <a:lvl7pPr marL="985131" indent="0">
              <a:buNone/>
              <a:defRPr sz="575" b="1"/>
            </a:lvl7pPr>
            <a:lvl8pPr marL="1149320" indent="0">
              <a:buNone/>
              <a:defRPr sz="575" b="1"/>
            </a:lvl8pPr>
            <a:lvl9pPr marL="1313508" indent="0">
              <a:buNone/>
              <a:defRPr sz="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45329" y="414262"/>
            <a:ext cx="1953728" cy="752626"/>
          </a:xfrm>
        </p:spPr>
        <p:txBody>
          <a:bodyPr/>
          <a:lstStyle>
            <a:lvl1pPr>
              <a:defRPr sz="862"/>
            </a:lvl1pPr>
            <a:lvl2pPr>
              <a:defRPr sz="718"/>
            </a:lvl2pPr>
            <a:lvl3pPr>
              <a:defRPr sz="647"/>
            </a:lvl3pPr>
            <a:lvl4pPr>
              <a:defRPr sz="575"/>
            </a:lvl4pPr>
            <a:lvl5pPr>
              <a:defRPr sz="575"/>
            </a:lvl5pPr>
            <a:lvl6pPr>
              <a:defRPr sz="575"/>
            </a:lvl6pPr>
            <a:lvl7pPr>
              <a:defRPr sz="575"/>
            </a:lvl7pPr>
            <a:lvl8pPr>
              <a:defRPr sz="575"/>
            </a:lvl8pPr>
            <a:lvl9pPr>
              <a:defRPr sz="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05" y="52011"/>
            <a:ext cx="1454169" cy="221343"/>
          </a:xfrm>
        </p:spPr>
        <p:txBody>
          <a:bodyPr anchor="b"/>
          <a:lstStyle>
            <a:lvl1pPr algn="l">
              <a:defRPr sz="71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121" y="52011"/>
            <a:ext cx="2470936" cy="1114879"/>
          </a:xfrm>
        </p:spPr>
        <p:txBody>
          <a:bodyPr/>
          <a:lstStyle>
            <a:lvl1pPr>
              <a:defRPr sz="1149"/>
            </a:lvl1pPr>
            <a:lvl2pPr>
              <a:defRPr sz="1006"/>
            </a:lvl2pPr>
            <a:lvl3pPr>
              <a:defRPr sz="862"/>
            </a:lvl3pPr>
            <a:lvl4pPr>
              <a:defRPr sz="718"/>
            </a:lvl4pPr>
            <a:lvl5pPr>
              <a:defRPr sz="718"/>
            </a:lvl5pPr>
            <a:lvl6pPr>
              <a:defRPr sz="718"/>
            </a:lvl6pPr>
            <a:lvl7pPr>
              <a:defRPr sz="718"/>
            </a:lvl7pPr>
            <a:lvl8pPr>
              <a:defRPr sz="718"/>
            </a:lvl8pPr>
            <a:lvl9pPr>
              <a:defRPr sz="7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1005" y="273353"/>
            <a:ext cx="1454169" cy="893536"/>
          </a:xfrm>
        </p:spPr>
        <p:txBody>
          <a:bodyPr/>
          <a:lstStyle>
            <a:lvl1pPr marL="0" indent="0">
              <a:buNone/>
              <a:defRPr sz="503"/>
            </a:lvl1pPr>
            <a:lvl2pPr marL="164188" indent="0">
              <a:buNone/>
              <a:defRPr sz="431"/>
            </a:lvl2pPr>
            <a:lvl3pPr marL="328377" indent="0">
              <a:buNone/>
              <a:defRPr sz="359"/>
            </a:lvl3pPr>
            <a:lvl4pPr marL="492566" indent="0">
              <a:buNone/>
              <a:defRPr sz="323"/>
            </a:lvl4pPr>
            <a:lvl5pPr marL="656754" indent="0">
              <a:buNone/>
              <a:defRPr sz="323"/>
            </a:lvl5pPr>
            <a:lvl6pPr marL="820943" indent="0">
              <a:buNone/>
              <a:defRPr sz="323"/>
            </a:lvl6pPr>
            <a:lvl7pPr marL="985131" indent="0">
              <a:buNone/>
              <a:defRPr sz="323"/>
            </a:lvl7pPr>
            <a:lvl8pPr marL="1149320" indent="0">
              <a:buNone/>
              <a:defRPr sz="323"/>
            </a:lvl8pPr>
            <a:lvl9pPr marL="1313508" indent="0">
              <a:buNone/>
              <a:defRPr sz="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65" y="914400"/>
            <a:ext cx="2652036" cy="107950"/>
          </a:xfrm>
        </p:spPr>
        <p:txBody>
          <a:bodyPr anchor="b"/>
          <a:lstStyle>
            <a:lvl1pPr algn="l">
              <a:defRPr sz="71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6365" y="116720"/>
            <a:ext cx="2652036" cy="783771"/>
          </a:xfrm>
        </p:spPr>
        <p:txBody>
          <a:bodyPr/>
          <a:lstStyle>
            <a:lvl1pPr marL="0" indent="0">
              <a:buNone/>
              <a:defRPr sz="1149"/>
            </a:lvl1pPr>
            <a:lvl2pPr marL="164188" indent="0">
              <a:buNone/>
              <a:defRPr sz="1006"/>
            </a:lvl2pPr>
            <a:lvl3pPr marL="328377" indent="0">
              <a:buNone/>
              <a:defRPr sz="862"/>
            </a:lvl3pPr>
            <a:lvl4pPr marL="492566" indent="0">
              <a:buNone/>
              <a:defRPr sz="718"/>
            </a:lvl4pPr>
            <a:lvl5pPr marL="656754" indent="0">
              <a:buNone/>
              <a:defRPr sz="718"/>
            </a:lvl5pPr>
            <a:lvl6pPr marL="820943" indent="0">
              <a:buNone/>
              <a:defRPr sz="718"/>
            </a:lvl6pPr>
            <a:lvl7pPr marL="985131" indent="0">
              <a:buNone/>
              <a:defRPr sz="718"/>
            </a:lvl7pPr>
            <a:lvl8pPr marL="1149320" indent="0">
              <a:buNone/>
              <a:defRPr sz="718"/>
            </a:lvl8pPr>
            <a:lvl9pPr marL="1313508" indent="0">
              <a:buNone/>
              <a:defRPr sz="71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365" y="1022351"/>
            <a:ext cx="2652036" cy="153307"/>
          </a:xfrm>
        </p:spPr>
        <p:txBody>
          <a:bodyPr/>
          <a:lstStyle>
            <a:lvl1pPr marL="0" indent="0">
              <a:buNone/>
              <a:defRPr sz="503"/>
            </a:lvl1pPr>
            <a:lvl2pPr marL="164188" indent="0">
              <a:buNone/>
              <a:defRPr sz="431"/>
            </a:lvl2pPr>
            <a:lvl3pPr marL="328377" indent="0">
              <a:buNone/>
              <a:defRPr sz="359"/>
            </a:lvl3pPr>
            <a:lvl4pPr marL="492566" indent="0">
              <a:buNone/>
              <a:defRPr sz="323"/>
            </a:lvl4pPr>
            <a:lvl5pPr marL="656754" indent="0">
              <a:buNone/>
              <a:defRPr sz="323"/>
            </a:lvl5pPr>
            <a:lvl6pPr marL="820943" indent="0">
              <a:buNone/>
              <a:defRPr sz="323"/>
            </a:lvl6pPr>
            <a:lvl7pPr marL="985131" indent="0">
              <a:buNone/>
              <a:defRPr sz="323"/>
            </a:lvl7pPr>
            <a:lvl8pPr marL="1149320" indent="0">
              <a:buNone/>
              <a:defRPr sz="323"/>
            </a:lvl8pPr>
            <a:lvl9pPr marL="1313508" indent="0">
              <a:buNone/>
              <a:defRPr sz="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1005" y="52312"/>
            <a:ext cx="3978055" cy="217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05" y="304800"/>
            <a:ext cx="3978055" cy="86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1003" y="1210733"/>
            <a:ext cx="1031348" cy="69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0188" y="1210733"/>
            <a:ext cx="1399685" cy="69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7711" y="1210733"/>
            <a:ext cx="1031348" cy="69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8377" rtl="0" eaLnBrk="1" latinLnBrk="0" hangingPunct="1">
        <a:spcBef>
          <a:spcPct val="0"/>
        </a:spcBef>
        <a:buNone/>
        <a:defRPr sz="15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141" indent="-123141" algn="l" defTabSz="328377" rtl="0" eaLnBrk="1" latinLnBrk="0" hangingPunct="1">
        <a:spcBef>
          <a:spcPct val="20000"/>
        </a:spcBef>
        <a:buFont typeface="Arial" pitchFamily="34" charset="0"/>
        <a:buChar char="•"/>
        <a:defRPr sz="1149" kern="1200">
          <a:solidFill>
            <a:schemeClr val="tx1"/>
          </a:solidFill>
          <a:latin typeface="+mn-lt"/>
          <a:ea typeface="+mn-ea"/>
          <a:cs typeface="+mn-cs"/>
        </a:defRPr>
      </a:lvl1pPr>
      <a:lvl2pPr marL="266806" indent="-102618" algn="l" defTabSz="328377" rtl="0" eaLnBrk="1" latinLnBrk="0" hangingPunct="1">
        <a:spcBef>
          <a:spcPct val="20000"/>
        </a:spcBef>
        <a:buFont typeface="Arial" pitchFamily="34" charset="0"/>
        <a:buChar char="–"/>
        <a:defRPr sz="1006" kern="1200">
          <a:solidFill>
            <a:schemeClr val="tx1"/>
          </a:solidFill>
          <a:latin typeface="+mn-lt"/>
          <a:ea typeface="+mn-ea"/>
          <a:cs typeface="+mn-cs"/>
        </a:defRPr>
      </a:lvl2pPr>
      <a:lvl3pPr marL="410471" indent="-82094" algn="l" defTabSz="328377" rtl="0" eaLnBrk="1" latinLnBrk="0" hangingPunct="1">
        <a:spcBef>
          <a:spcPct val="20000"/>
        </a:spcBef>
        <a:buFont typeface="Arial" pitchFamily="34" charset="0"/>
        <a:buChar char="•"/>
        <a:defRPr sz="862" kern="1200">
          <a:solidFill>
            <a:schemeClr val="tx1"/>
          </a:solidFill>
          <a:latin typeface="+mn-lt"/>
          <a:ea typeface="+mn-ea"/>
          <a:cs typeface="+mn-cs"/>
        </a:defRPr>
      </a:lvl3pPr>
      <a:lvl4pPr marL="574660" indent="-82094" algn="l" defTabSz="328377" rtl="0" eaLnBrk="1" latinLnBrk="0" hangingPunct="1">
        <a:spcBef>
          <a:spcPct val="20000"/>
        </a:spcBef>
        <a:buFont typeface="Arial" pitchFamily="34" charset="0"/>
        <a:buChar char="–"/>
        <a:defRPr sz="718" kern="1200">
          <a:solidFill>
            <a:schemeClr val="tx1"/>
          </a:solidFill>
          <a:latin typeface="+mn-lt"/>
          <a:ea typeface="+mn-ea"/>
          <a:cs typeface="+mn-cs"/>
        </a:defRPr>
      </a:lvl4pPr>
      <a:lvl5pPr marL="738848" indent="-82094" algn="l" defTabSz="328377" rtl="0" eaLnBrk="1" latinLnBrk="0" hangingPunct="1">
        <a:spcBef>
          <a:spcPct val="20000"/>
        </a:spcBef>
        <a:buFont typeface="Arial" pitchFamily="34" charset="0"/>
        <a:buChar char="»"/>
        <a:defRPr sz="718" kern="1200">
          <a:solidFill>
            <a:schemeClr val="tx1"/>
          </a:solidFill>
          <a:latin typeface="+mn-lt"/>
          <a:ea typeface="+mn-ea"/>
          <a:cs typeface="+mn-cs"/>
        </a:defRPr>
      </a:lvl5pPr>
      <a:lvl6pPr marL="903037" indent="-82094" algn="l" defTabSz="328377" rtl="0" eaLnBrk="1" latinLnBrk="0" hangingPunct="1">
        <a:spcBef>
          <a:spcPct val="20000"/>
        </a:spcBef>
        <a:buFont typeface="Arial" pitchFamily="34" charset="0"/>
        <a:buChar char="•"/>
        <a:defRPr sz="718" kern="1200">
          <a:solidFill>
            <a:schemeClr val="tx1"/>
          </a:solidFill>
          <a:latin typeface="+mn-lt"/>
          <a:ea typeface="+mn-ea"/>
          <a:cs typeface="+mn-cs"/>
        </a:defRPr>
      </a:lvl6pPr>
      <a:lvl7pPr marL="1067225" indent="-82094" algn="l" defTabSz="328377" rtl="0" eaLnBrk="1" latinLnBrk="0" hangingPunct="1">
        <a:spcBef>
          <a:spcPct val="20000"/>
        </a:spcBef>
        <a:buFont typeface="Arial" pitchFamily="34" charset="0"/>
        <a:buChar char="•"/>
        <a:defRPr sz="718" kern="1200">
          <a:solidFill>
            <a:schemeClr val="tx1"/>
          </a:solidFill>
          <a:latin typeface="+mn-lt"/>
          <a:ea typeface="+mn-ea"/>
          <a:cs typeface="+mn-cs"/>
        </a:defRPr>
      </a:lvl7pPr>
      <a:lvl8pPr marL="1231414" indent="-82094" algn="l" defTabSz="328377" rtl="0" eaLnBrk="1" latinLnBrk="0" hangingPunct="1">
        <a:spcBef>
          <a:spcPct val="20000"/>
        </a:spcBef>
        <a:buFont typeface="Arial" pitchFamily="34" charset="0"/>
        <a:buChar char="•"/>
        <a:defRPr sz="718" kern="1200">
          <a:solidFill>
            <a:schemeClr val="tx1"/>
          </a:solidFill>
          <a:latin typeface="+mn-lt"/>
          <a:ea typeface="+mn-ea"/>
          <a:cs typeface="+mn-cs"/>
        </a:defRPr>
      </a:lvl8pPr>
      <a:lvl9pPr marL="1395603" indent="-82094" algn="l" defTabSz="328377" rtl="0" eaLnBrk="1" latinLnBrk="0" hangingPunct="1">
        <a:spcBef>
          <a:spcPct val="20000"/>
        </a:spcBef>
        <a:buFont typeface="Arial" pitchFamily="34" charset="0"/>
        <a:buChar char="•"/>
        <a:defRPr sz="7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8377" rtl="0" eaLnBrk="1" latinLnBrk="0" hangingPunct="1">
        <a:defRPr sz="647" kern="1200">
          <a:solidFill>
            <a:schemeClr val="tx1"/>
          </a:solidFill>
          <a:latin typeface="+mn-lt"/>
          <a:ea typeface="+mn-ea"/>
          <a:cs typeface="+mn-cs"/>
        </a:defRPr>
      </a:lvl1pPr>
      <a:lvl2pPr marL="164188" algn="l" defTabSz="328377" rtl="0" eaLnBrk="1" latinLnBrk="0" hangingPunct="1">
        <a:defRPr sz="647" kern="1200">
          <a:solidFill>
            <a:schemeClr val="tx1"/>
          </a:solidFill>
          <a:latin typeface="+mn-lt"/>
          <a:ea typeface="+mn-ea"/>
          <a:cs typeface="+mn-cs"/>
        </a:defRPr>
      </a:lvl2pPr>
      <a:lvl3pPr marL="328377" algn="l" defTabSz="328377" rtl="0" eaLnBrk="1" latinLnBrk="0" hangingPunct="1">
        <a:defRPr sz="647" kern="1200">
          <a:solidFill>
            <a:schemeClr val="tx1"/>
          </a:solidFill>
          <a:latin typeface="+mn-lt"/>
          <a:ea typeface="+mn-ea"/>
          <a:cs typeface="+mn-cs"/>
        </a:defRPr>
      </a:lvl3pPr>
      <a:lvl4pPr marL="492566" algn="l" defTabSz="328377" rtl="0" eaLnBrk="1" latinLnBrk="0" hangingPunct="1">
        <a:defRPr sz="647" kern="1200">
          <a:solidFill>
            <a:schemeClr val="tx1"/>
          </a:solidFill>
          <a:latin typeface="+mn-lt"/>
          <a:ea typeface="+mn-ea"/>
          <a:cs typeface="+mn-cs"/>
        </a:defRPr>
      </a:lvl4pPr>
      <a:lvl5pPr marL="656754" algn="l" defTabSz="328377" rtl="0" eaLnBrk="1" latinLnBrk="0" hangingPunct="1">
        <a:defRPr sz="647" kern="1200">
          <a:solidFill>
            <a:schemeClr val="tx1"/>
          </a:solidFill>
          <a:latin typeface="+mn-lt"/>
          <a:ea typeface="+mn-ea"/>
          <a:cs typeface="+mn-cs"/>
        </a:defRPr>
      </a:lvl5pPr>
      <a:lvl6pPr marL="820943" algn="l" defTabSz="328377" rtl="0" eaLnBrk="1" latinLnBrk="0" hangingPunct="1">
        <a:defRPr sz="647" kern="1200">
          <a:solidFill>
            <a:schemeClr val="tx1"/>
          </a:solidFill>
          <a:latin typeface="+mn-lt"/>
          <a:ea typeface="+mn-ea"/>
          <a:cs typeface="+mn-cs"/>
        </a:defRPr>
      </a:lvl6pPr>
      <a:lvl7pPr marL="985131" algn="l" defTabSz="328377" rtl="0" eaLnBrk="1" latinLnBrk="0" hangingPunct="1">
        <a:defRPr sz="647" kern="1200">
          <a:solidFill>
            <a:schemeClr val="tx1"/>
          </a:solidFill>
          <a:latin typeface="+mn-lt"/>
          <a:ea typeface="+mn-ea"/>
          <a:cs typeface="+mn-cs"/>
        </a:defRPr>
      </a:lvl7pPr>
      <a:lvl8pPr marL="1149320" algn="l" defTabSz="328377" rtl="0" eaLnBrk="1" latinLnBrk="0" hangingPunct="1">
        <a:defRPr sz="647" kern="1200">
          <a:solidFill>
            <a:schemeClr val="tx1"/>
          </a:solidFill>
          <a:latin typeface="+mn-lt"/>
          <a:ea typeface="+mn-ea"/>
          <a:cs typeface="+mn-cs"/>
        </a:defRPr>
      </a:lvl8pPr>
      <a:lvl9pPr marL="1313508" algn="l" defTabSz="328377" rtl="0" eaLnBrk="1" latinLnBrk="0" hangingPunct="1">
        <a:defRPr sz="6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emf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7239000" y="6172201"/>
            <a:ext cx="4572000" cy="685799"/>
            <a:chOff x="-285087" y="0"/>
            <a:chExt cx="17105208" cy="2880131"/>
          </a:xfrm>
        </p:grpSpPr>
        <p:sp>
          <p:nvSpPr>
            <p:cNvPr id="10" name="Freeform 10"/>
            <p:cNvSpPr/>
            <p:nvPr/>
          </p:nvSpPr>
          <p:spPr>
            <a:xfrm>
              <a:off x="0" y="8092"/>
              <a:ext cx="2056519" cy="2036933"/>
            </a:xfrm>
            <a:custGeom>
              <a:avLst/>
              <a:gdLst/>
              <a:ahLst/>
              <a:cxnLst/>
              <a:rect l="l" t="t" r="r" b="b"/>
              <a:pathLst>
                <a:path w="2056519" h="2036933">
                  <a:moveTo>
                    <a:pt x="0" y="0"/>
                  </a:moveTo>
                  <a:lnTo>
                    <a:pt x="2056519" y="0"/>
                  </a:lnTo>
                  <a:lnTo>
                    <a:pt x="2056519" y="2036933"/>
                  </a:lnTo>
                  <a:lnTo>
                    <a:pt x="0" y="2036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 sz="772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956027" y="8092"/>
              <a:ext cx="2046633" cy="2036933"/>
            </a:xfrm>
            <a:custGeom>
              <a:avLst/>
              <a:gdLst/>
              <a:ahLst/>
              <a:cxnLst/>
              <a:rect l="l" t="t" r="r" b="b"/>
              <a:pathLst>
                <a:path w="2046633" h="2036933">
                  <a:moveTo>
                    <a:pt x="0" y="0"/>
                  </a:moveTo>
                  <a:lnTo>
                    <a:pt x="2046632" y="0"/>
                  </a:lnTo>
                  <a:lnTo>
                    <a:pt x="2046632" y="2036933"/>
                  </a:lnTo>
                  <a:lnTo>
                    <a:pt x="0" y="2036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l-PL" sz="772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8846962" y="20698"/>
              <a:ext cx="2036520" cy="2017032"/>
            </a:xfrm>
            <a:custGeom>
              <a:avLst/>
              <a:gdLst/>
              <a:ahLst/>
              <a:cxnLst/>
              <a:rect l="l" t="t" r="r" b="b"/>
              <a:pathLst>
                <a:path w="2036520" h="2017032">
                  <a:moveTo>
                    <a:pt x="0" y="0"/>
                  </a:moveTo>
                  <a:lnTo>
                    <a:pt x="2036519" y="0"/>
                  </a:lnTo>
                  <a:lnTo>
                    <a:pt x="2036519" y="2017032"/>
                  </a:lnTo>
                  <a:lnTo>
                    <a:pt x="0" y="2017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l-PL" sz="772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786767" y="20698"/>
              <a:ext cx="2043791" cy="2024326"/>
            </a:xfrm>
            <a:custGeom>
              <a:avLst/>
              <a:gdLst/>
              <a:ahLst/>
              <a:cxnLst/>
              <a:rect l="l" t="t" r="r" b="b"/>
              <a:pathLst>
                <a:path w="2043791" h="2024326">
                  <a:moveTo>
                    <a:pt x="0" y="0"/>
                  </a:moveTo>
                  <a:lnTo>
                    <a:pt x="2043791" y="0"/>
                  </a:lnTo>
                  <a:lnTo>
                    <a:pt x="2043791" y="2024327"/>
                  </a:lnTo>
                  <a:lnTo>
                    <a:pt x="0" y="2024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l-PL" sz="772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4654326" y="20698"/>
              <a:ext cx="2026682" cy="2017032"/>
            </a:xfrm>
            <a:custGeom>
              <a:avLst/>
              <a:gdLst/>
              <a:ahLst/>
              <a:cxnLst/>
              <a:rect l="l" t="t" r="r" b="b"/>
              <a:pathLst>
                <a:path w="2026682" h="2017032">
                  <a:moveTo>
                    <a:pt x="0" y="0"/>
                  </a:moveTo>
                  <a:lnTo>
                    <a:pt x="2026683" y="0"/>
                  </a:lnTo>
                  <a:lnTo>
                    <a:pt x="2026683" y="2017032"/>
                  </a:lnTo>
                  <a:lnTo>
                    <a:pt x="0" y="2017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l-PL" sz="772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905945" y="0"/>
              <a:ext cx="2037730" cy="2037730"/>
            </a:xfrm>
            <a:custGeom>
              <a:avLst/>
              <a:gdLst/>
              <a:ahLst/>
              <a:cxnLst/>
              <a:rect l="l" t="t" r="r" b="b"/>
              <a:pathLst>
                <a:path w="2037730" h="2037730">
                  <a:moveTo>
                    <a:pt x="0" y="0"/>
                  </a:moveTo>
                  <a:lnTo>
                    <a:pt x="2037731" y="0"/>
                  </a:lnTo>
                  <a:lnTo>
                    <a:pt x="2037731" y="2037730"/>
                  </a:lnTo>
                  <a:lnTo>
                    <a:pt x="0" y="2037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l-PL" sz="772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285087" y="2240105"/>
              <a:ext cx="2850864" cy="6400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Professor, DSc, PhD Marek </a:t>
              </a:r>
              <a:r>
                <a:rPr lang="en-US" sz="453" dirty="0" err="1">
                  <a:solidFill>
                    <a:srgbClr val="000000"/>
                  </a:solidFill>
                  <a:latin typeface="Open Sans"/>
                </a:rPr>
                <a:t>Kozicki</a:t>
              </a: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, Head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898457" y="2324414"/>
              <a:ext cx="2136497" cy="3053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PhD Piotr Maras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671259" y="2240105"/>
              <a:ext cx="2583283" cy="6285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PhD </a:t>
              </a:r>
              <a:r>
                <a:rPr lang="en-US" sz="453" dirty="0" err="1">
                  <a:solidFill>
                    <a:srgbClr val="000000"/>
                  </a:solidFill>
                  <a:latin typeface="Open Sans"/>
                </a:rPr>
                <a:t>Elżbieta</a:t>
              </a: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 </a:t>
              </a:r>
            </a:p>
            <a:p>
              <a:pPr algn="ctr">
                <a:lnSpc>
                  <a:spcPts val="603"/>
                </a:lnSpc>
              </a:pPr>
              <a:r>
                <a:rPr lang="en-US" sz="453" dirty="0" err="1">
                  <a:solidFill>
                    <a:srgbClr val="000000"/>
                  </a:solidFill>
                  <a:latin typeface="Open Sans"/>
                </a:rPr>
                <a:t>Sąsiadek-Andrzejczak</a:t>
              </a:r>
              <a:endParaRPr lang="en-US" sz="453" dirty="0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669018" y="2240105"/>
              <a:ext cx="2465092" cy="6285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PhD Malwina </a:t>
              </a:r>
            </a:p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Jaszczak-Kuligowska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534900" y="2240105"/>
              <a:ext cx="2696700" cy="6285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Associate Professor, </a:t>
              </a:r>
            </a:p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DSc, PhD Mariusz Dudek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581236" y="2240105"/>
              <a:ext cx="2238885" cy="3053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pl-PL" sz="453" dirty="0" err="1">
                  <a:solidFill>
                    <a:srgbClr val="000000"/>
                  </a:solidFill>
                  <a:latin typeface="Open Sans"/>
                </a:rPr>
                <a:t>PhD</a:t>
              </a: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 Michał Piotrowski</a:t>
              </a:r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446315" y="2235091"/>
            <a:ext cx="2372095" cy="13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5"/>
              </a:lnSpc>
            </a:pPr>
            <a:r>
              <a:rPr lang="en-US" sz="1072" b="1" dirty="0">
                <a:solidFill>
                  <a:srgbClr val="000000"/>
                </a:solidFill>
              </a:rPr>
              <a:t>MATERIALS AND METHODS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18457" y="2425591"/>
            <a:ext cx="4085184" cy="1038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05"/>
              </a:lnSpc>
            </a:pPr>
            <a:r>
              <a:rPr lang="en-US" sz="857" dirty="0">
                <a:solidFill>
                  <a:srgbClr val="000000"/>
                </a:solidFill>
              </a:rPr>
              <a:t>PAGAT2–Pluronic F–127 hydroxyapatite-based (BoneGel) dosimeter</a:t>
            </a:r>
            <a:r>
              <a:rPr lang="pl-PL" sz="857" dirty="0">
                <a:solidFill>
                  <a:srgbClr val="000000"/>
                </a:solidFill>
              </a:rPr>
              <a:t>: </a:t>
            </a:r>
          </a:p>
          <a:p>
            <a:pPr algn="just">
              <a:lnSpc>
                <a:spcPts val="905"/>
              </a:lnSpc>
            </a:pPr>
            <a:endParaRPr lang="pl-PL" sz="857" dirty="0">
              <a:solidFill>
                <a:srgbClr val="000000"/>
              </a:solidFill>
            </a:endParaRPr>
          </a:p>
          <a:p>
            <a:pPr marL="449108" indent="-64077" algn="just">
              <a:lnSpc>
                <a:spcPts val="905"/>
              </a:lnSpc>
              <a:buFont typeface="Arial" panose="020B0604020202020204" pitchFamily="34" charset="0"/>
              <a:buChar char="•"/>
            </a:pPr>
            <a:r>
              <a:rPr lang="pl-PL" sz="857" dirty="0">
                <a:solidFill>
                  <a:srgbClr val="000000"/>
                </a:solidFill>
              </a:rPr>
              <a:t>2</a:t>
            </a:r>
            <a:r>
              <a:rPr lang="en-US" sz="857" dirty="0">
                <a:solidFill>
                  <a:srgbClr val="000000"/>
                </a:solidFill>
              </a:rPr>
              <a:t>5% Pluronic F–127</a:t>
            </a:r>
            <a:endParaRPr lang="pl-PL" sz="857" dirty="0">
              <a:solidFill>
                <a:srgbClr val="000000"/>
              </a:solidFill>
            </a:endParaRPr>
          </a:p>
          <a:p>
            <a:pPr marL="449108" indent="-64077" algn="just">
              <a:lnSpc>
                <a:spcPts val="905"/>
              </a:lnSpc>
              <a:buFont typeface="Arial" panose="020B0604020202020204" pitchFamily="34" charset="0"/>
              <a:buChar char="•"/>
            </a:pPr>
            <a:r>
              <a:rPr lang="en-US" sz="857" dirty="0">
                <a:solidFill>
                  <a:srgbClr val="000000"/>
                </a:solidFill>
              </a:rPr>
              <a:t>3% (w/w) N,N′-</a:t>
            </a:r>
            <a:r>
              <a:rPr lang="en-US" sz="857" dirty="0" err="1">
                <a:solidFill>
                  <a:srgbClr val="000000"/>
                </a:solidFill>
              </a:rPr>
              <a:t>methylenebisacrylamide</a:t>
            </a:r>
            <a:r>
              <a:rPr lang="en-US" sz="857" dirty="0">
                <a:solidFill>
                  <a:srgbClr val="000000"/>
                </a:solidFill>
              </a:rPr>
              <a:t> (MBA)</a:t>
            </a:r>
            <a:endParaRPr lang="pl-PL" sz="857" dirty="0">
              <a:solidFill>
                <a:srgbClr val="000000"/>
              </a:solidFill>
            </a:endParaRPr>
          </a:p>
          <a:p>
            <a:pPr marL="449108" indent="-64077" algn="just">
              <a:lnSpc>
                <a:spcPts val="905"/>
              </a:lnSpc>
              <a:buFont typeface="Arial" panose="020B0604020202020204" pitchFamily="34" charset="0"/>
              <a:buChar char="•"/>
            </a:pPr>
            <a:r>
              <a:rPr lang="en-US" sz="857" dirty="0">
                <a:solidFill>
                  <a:srgbClr val="000000"/>
                </a:solidFill>
              </a:rPr>
              <a:t>3% (w/w) acrylamide (AA)</a:t>
            </a:r>
            <a:endParaRPr lang="pl-PL" sz="857" dirty="0">
              <a:solidFill>
                <a:srgbClr val="000000"/>
              </a:solidFill>
            </a:endParaRPr>
          </a:p>
          <a:p>
            <a:pPr marL="449108" indent="-64077" algn="just">
              <a:lnSpc>
                <a:spcPts val="905"/>
              </a:lnSpc>
              <a:buFont typeface="Arial" panose="020B0604020202020204" pitchFamily="34" charset="0"/>
              <a:buChar char="•"/>
            </a:pPr>
            <a:r>
              <a:rPr lang="en-US" sz="857" dirty="0">
                <a:solidFill>
                  <a:srgbClr val="000000"/>
                </a:solidFill>
              </a:rPr>
              <a:t>18% (w/w) hydroxyapatite</a:t>
            </a:r>
            <a:endParaRPr lang="pl-PL" sz="857" dirty="0">
              <a:solidFill>
                <a:srgbClr val="000000"/>
              </a:solidFill>
            </a:endParaRPr>
          </a:p>
          <a:p>
            <a:pPr marL="449108" indent="-64077" algn="just">
              <a:lnSpc>
                <a:spcPts val="905"/>
              </a:lnSpc>
              <a:buFont typeface="Arial" panose="020B0604020202020204" pitchFamily="34" charset="0"/>
              <a:buChar char="•"/>
            </a:pPr>
            <a:r>
              <a:rPr lang="en-US" sz="857" dirty="0">
                <a:solidFill>
                  <a:srgbClr val="000000"/>
                </a:solidFill>
              </a:rPr>
              <a:t>10 mM </a:t>
            </a:r>
            <a:r>
              <a:rPr lang="en-US" sz="857" dirty="0" err="1">
                <a:solidFill>
                  <a:srgbClr val="000000"/>
                </a:solidFill>
              </a:rPr>
              <a:t>tetrakis</a:t>
            </a:r>
            <a:r>
              <a:rPr lang="en-US" sz="857" dirty="0">
                <a:solidFill>
                  <a:srgbClr val="000000"/>
                </a:solidFill>
              </a:rPr>
              <a:t>(hydroxymethyl)phosphonium chloride (THPC)</a:t>
            </a:r>
            <a:endParaRPr lang="pl-PL" sz="857" dirty="0">
              <a:solidFill>
                <a:srgbClr val="000000"/>
              </a:solidFill>
            </a:endParaRPr>
          </a:p>
          <a:p>
            <a:pPr marL="449108" indent="-64077" algn="just">
              <a:lnSpc>
                <a:spcPts val="905"/>
              </a:lnSpc>
              <a:buFont typeface="Arial" panose="020B0604020202020204" pitchFamily="34" charset="0"/>
              <a:buChar char="•"/>
            </a:pPr>
            <a:r>
              <a:rPr lang="en-US" sz="857" dirty="0">
                <a:solidFill>
                  <a:srgbClr val="000000"/>
                </a:solidFill>
              </a:rPr>
              <a:t>0.05 M magnesium chloride (</a:t>
            </a:r>
            <a:r>
              <a:rPr lang="en-US" sz="857" dirty="0" err="1">
                <a:solidFill>
                  <a:srgbClr val="000000"/>
                </a:solidFill>
              </a:rPr>
              <a:t>MgCl</a:t>
            </a:r>
            <a:r>
              <a:rPr lang="en-US" sz="857" dirty="0">
                <a:solidFill>
                  <a:srgbClr val="000000"/>
                </a:solidFill>
              </a:rPr>
              <a:t>₂)</a:t>
            </a:r>
            <a:endParaRPr lang="pl-PL" sz="857" dirty="0">
              <a:solidFill>
                <a:srgbClr val="000000"/>
              </a:solidFill>
            </a:endParaRPr>
          </a:p>
          <a:p>
            <a:pPr marL="449108" indent="-64077" algn="just">
              <a:lnSpc>
                <a:spcPts val="905"/>
              </a:lnSpc>
              <a:buFont typeface="Arial" panose="020B0604020202020204" pitchFamily="34" charset="0"/>
              <a:buChar char="•"/>
            </a:pPr>
            <a:r>
              <a:rPr lang="pl-PL" sz="857" dirty="0">
                <a:solidFill>
                  <a:srgbClr val="000000"/>
                </a:solidFill>
              </a:rPr>
              <a:t>In </a:t>
            </a:r>
            <a:r>
              <a:rPr lang="en-US" sz="857" dirty="0">
                <a:solidFill>
                  <a:srgbClr val="000000"/>
                </a:solidFill>
              </a:rPr>
              <a:t>~600 mL container (PH-6-DD2, </a:t>
            </a:r>
            <a:r>
              <a:rPr lang="en-US" sz="857" dirty="0" err="1">
                <a:solidFill>
                  <a:srgbClr val="000000"/>
                </a:solidFill>
              </a:rPr>
              <a:t>GeVero</a:t>
            </a:r>
            <a:r>
              <a:rPr lang="en-US" sz="857" dirty="0">
                <a:solidFill>
                  <a:srgbClr val="000000"/>
                </a:solidFill>
              </a:rPr>
              <a:t> Co., Poland) for HU–dose calibration </a:t>
            </a:r>
            <a:endParaRPr lang="pl-PL" sz="857" dirty="0">
              <a:solidFill>
                <a:srgbClr val="000000"/>
              </a:solidFill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762001" y="3569708"/>
            <a:ext cx="4043909" cy="2069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05"/>
              </a:lnSpc>
            </a:pPr>
            <a:r>
              <a:rPr lang="pl-PL" sz="857" dirty="0" err="1">
                <a:solidFill>
                  <a:srgbClr val="000000"/>
                </a:solidFill>
              </a:rPr>
              <a:t>Irradiation</a:t>
            </a:r>
            <a:endParaRPr lang="pl-PL" sz="857" dirty="0">
              <a:solidFill>
                <a:srgbClr val="000000"/>
              </a:solidFill>
            </a:endParaRPr>
          </a:p>
          <a:p>
            <a:pPr marL="478311" indent="-75985" algn="just">
              <a:lnSpc>
                <a:spcPts val="905"/>
              </a:lnSpc>
              <a:buFont typeface="Arial" panose="020B0604020202020204" pitchFamily="34" charset="0"/>
              <a:buChar char="•"/>
            </a:pPr>
            <a:r>
              <a:rPr lang="en-US" sz="857" dirty="0">
                <a:solidFill>
                  <a:srgbClr val="000000"/>
                </a:solidFill>
              </a:rPr>
              <a:t>TrueBeam linear accelerator (Varian, USA)</a:t>
            </a:r>
            <a:r>
              <a:rPr lang="pl-PL" sz="857" dirty="0">
                <a:solidFill>
                  <a:srgbClr val="000000"/>
                </a:solidFill>
              </a:rPr>
              <a:t>;</a:t>
            </a:r>
            <a:r>
              <a:rPr lang="en-US" sz="857" dirty="0">
                <a:solidFill>
                  <a:srgbClr val="000000"/>
                </a:solidFill>
              </a:rPr>
              <a:t> 6 MV photon beam (600 MU·min⁻¹</a:t>
            </a:r>
            <a:r>
              <a:rPr lang="pl-PL" sz="857" dirty="0">
                <a:solidFill>
                  <a:srgbClr val="000000"/>
                </a:solidFill>
              </a:rPr>
              <a:t>,</a:t>
            </a:r>
            <a:r>
              <a:rPr lang="en-US" sz="857" dirty="0">
                <a:solidFill>
                  <a:srgbClr val="000000"/>
                </a:solidFill>
              </a:rPr>
              <a:t> 0.0769 Gy/s)</a:t>
            </a:r>
            <a:endParaRPr lang="pl-PL" sz="857" dirty="0">
              <a:solidFill>
                <a:srgbClr val="000000"/>
              </a:solidFill>
            </a:endParaRPr>
          </a:p>
          <a:p>
            <a:pPr marL="478311" indent="-75985" algn="just">
              <a:lnSpc>
                <a:spcPts val="905"/>
              </a:lnSpc>
              <a:buFont typeface="Arial" panose="020B0604020202020204" pitchFamily="34" charset="0"/>
              <a:buChar char="•"/>
            </a:pPr>
            <a:r>
              <a:rPr lang="pl-PL" sz="857" dirty="0">
                <a:solidFill>
                  <a:srgbClr val="000000"/>
                </a:solidFill>
              </a:rPr>
              <a:t> A</a:t>
            </a:r>
            <a:r>
              <a:rPr lang="en-US" sz="857" dirty="0">
                <a:solidFill>
                  <a:srgbClr val="000000"/>
                </a:solidFill>
              </a:rPr>
              <a:t> water phantom at ~21 °C</a:t>
            </a:r>
            <a:endParaRPr lang="pl-PL" sz="857" dirty="0">
              <a:solidFill>
                <a:srgbClr val="000000"/>
              </a:solidFill>
            </a:endParaRPr>
          </a:p>
          <a:p>
            <a:pPr marL="478311" indent="-75985" algn="just">
              <a:lnSpc>
                <a:spcPts val="905"/>
              </a:lnSpc>
              <a:buFont typeface="Arial" panose="020B0604020202020204" pitchFamily="34" charset="0"/>
              <a:buChar char="•"/>
            </a:pPr>
            <a:r>
              <a:rPr lang="pl-PL" sz="857" dirty="0">
                <a:solidFill>
                  <a:srgbClr val="000000"/>
                </a:solidFill>
              </a:rPr>
              <a:t> </a:t>
            </a:r>
            <a:r>
              <a:rPr lang="en-US" sz="857" dirty="0">
                <a:solidFill>
                  <a:srgbClr val="000000"/>
                </a:solidFill>
              </a:rPr>
              <a:t>A cross-beam arrangement of twelve 3 × 3 cm² fields (gantry angles: 0°, 90°, 180°, 270°; 100–1000 MU) generated eight dose regions (2–30.2 Gy)</a:t>
            </a:r>
            <a:endParaRPr lang="pl-PL" sz="857" dirty="0">
              <a:solidFill>
                <a:srgbClr val="000000"/>
              </a:solidFill>
            </a:endParaRPr>
          </a:p>
          <a:p>
            <a:pPr marL="478311" indent="-75985" algn="just">
              <a:lnSpc>
                <a:spcPts val="905"/>
              </a:lnSpc>
              <a:buFont typeface="Arial" panose="020B0604020202020204" pitchFamily="34" charset="0"/>
              <a:buChar char="•"/>
            </a:pPr>
            <a:r>
              <a:rPr lang="pl-PL" sz="857" dirty="0">
                <a:solidFill>
                  <a:srgbClr val="000000"/>
                </a:solidFill>
              </a:rPr>
              <a:t> </a:t>
            </a:r>
            <a:r>
              <a:rPr lang="en-US" sz="857" dirty="0">
                <a:solidFill>
                  <a:srgbClr val="000000"/>
                </a:solidFill>
              </a:rPr>
              <a:t>Eclipse TPS (v. 16.1, AAA algorithm)</a:t>
            </a:r>
          </a:p>
          <a:p>
            <a:pPr algn="just">
              <a:lnSpc>
                <a:spcPts val="905"/>
              </a:lnSpc>
            </a:pPr>
            <a:endParaRPr lang="pl-PL" sz="857" dirty="0">
              <a:solidFill>
                <a:srgbClr val="000000"/>
              </a:solidFill>
            </a:endParaRPr>
          </a:p>
          <a:p>
            <a:pPr algn="just">
              <a:lnSpc>
                <a:spcPts val="905"/>
              </a:lnSpc>
            </a:pPr>
            <a:r>
              <a:rPr lang="en-US" sz="857" dirty="0">
                <a:solidFill>
                  <a:srgbClr val="000000"/>
                </a:solidFill>
              </a:rPr>
              <a:t>CT </a:t>
            </a:r>
            <a:r>
              <a:rPr lang="pl-PL" sz="857" dirty="0" err="1">
                <a:solidFill>
                  <a:srgbClr val="000000"/>
                </a:solidFill>
              </a:rPr>
              <a:t>measurements</a:t>
            </a:r>
            <a:endParaRPr lang="pl-PL" sz="857" dirty="0">
              <a:solidFill>
                <a:srgbClr val="000000"/>
              </a:solidFill>
            </a:endParaRPr>
          </a:p>
          <a:p>
            <a:pPr marL="478311" indent="-75985" algn="just">
              <a:lnSpc>
                <a:spcPts val="905"/>
              </a:lnSpc>
              <a:buFont typeface="Arial" panose="020B0604020202020204" pitchFamily="34" charset="0"/>
              <a:buChar char="•"/>
            </a:pPr>
            <a:r>
              <a:rPr lang="en-GB" sz="857" dirty="0" err="1">
                <a:solidFill>
                  <a:srgbClr val="000000"/>
                </a:solidFill>
              </a:rPr>
              <a:t>Somatom</a:t>
            </a:r>
            <a:r>
              <a:rPr lang="en-GB" sz="857" dirty="0">
                <a:solidFill>
                  <a:srgbClr val="000000"/>
                </a:solidFill>
              </a:rPr>
              <a:t> Sensation Open scanner (Siemens, Germany)</a:t>
            </a:r>
            <a:endParaRPr lang="pl-PL" sz="857" dirty="0">
              <a:solidFill>
                <a:srgbClr val="000000"/>
              </a:solidFill>
            </a:endParaRPr>
          </a:p>
          <a:p>
            <a:pPr marL="478311" indent="-75985" algn="just">
              <a:lnSpc>
                <a:spcPts val="905"/>
              </a:lnSpc>
              <a:buFont typeface="Arial" panose="020B0604020202020204" pitchFamily="34" charset="0"/>
              <a:buChar char="•"/>
            </a:pPr>
            <a:r>
              <a:rPr lang="pl-PL" sz="857" dirty="0">
                <a:solidFill>
                  <a:srgbClr val="000000"/>
                </a:solidFill>
              </a:rPr>
              <a:t>W</a:t>
            </a:r>
            <a:r>
              <a:rPr lang="en-GB" sz="857" dirty="0" err="1">
                <a:solidFill>
                  <a:srgbClr val="000000"/>
                </a:solidFill>
              </a:rPr>
              <a:t>ater</a:t>
            </a:r>
            <a:r>
              <a:rPr lang="en-GB" sz="857" dirty="0">
                <a:solidFill>
                  <a:srgbClr val="000000"/>
                </a:solidFill>
              </a:rPr>
              <a:t> phantom </a:t>
            </a:r>
            <a:endParaRPr lang="pl-PL" sz="857" dirty="0">
              <a:solidFill>
                <a:srgbClr val="000000"/>
              </a:solidFill>
            </a:endParaRPr>
          </a:p>
          <a:p>
            <a:pPr marL="478311" indent="-75985" algn="just">
              <a:lnSpc>
                <a:spcPts val="905"/>
              </a:lnSpc>
              <a:buFont typeface="Arial" panose="020B0604020202020204" pitchFamily="34" charset="0"/>
              <a:buChar char="•"/>
            </a:pPr>
            <a:r>
              <a:rPr lang="en-GB" sz="857" dirty="0">
                <a:solidFill>
                  <a:srgbClr val="000000"/>
                </a:solidFill>
              </a:rPr>
              <a:t>120 kV, 250 eff. </a:t>
            </a:r>
            <a:r>
              <a:rPr lang="en-GB" sz="857" dirty="0" err="1">
                <a:solidFill>
                  <a:srgbClr val="000000"/>
                </a:solidFill>
              </a:rPr>
              <a:t>mAs</a:t>
            </a:r>
            <a:r>
              <a:rPr lang="en-GB" sz="857" dirty="0">
                <a:solidFill>
                  <a:srgbClr val="000000"/>
                </a:solidFill>
              </a:rPr>
              <a:t>, pitch 0.5, slice thickness 2 mm, FOV 250 mm, and H30s reconstruction. Each sample was scanned 20 times pre- and post-irradiation</a:t>
            </a:r>
            <a:endParaRPr lang="pl-PL" sz="857" dirty="0">
              <a:solidFill>
                <a:srgbClr val="000000"/>
              </a:solidFill>
            </a:endParaRPr>
          </a:p>
          <a:p>
            <a:pPr algn="just">
              <a:lnSpc>
                <a:spcPts val="905"/>
              </a:lnSpc>
            </a:pPr>
            <a:endParaRPr lang="pl-PL" sz="857" dirty="0">
              <a:solidFill>
                <a:srgbClr val="000000"/>
              </a:solidFill>
            </a:endParaRPr>
          </a:p>
          <a:p>
            <a:pPr algn="just">
              <a:lnSpc>
                <a:spcPts val="905"/>
              </a:lnSpc>
            </a:pPr>
            <a:r>
              <a:rPr lang="pl-PL" sz="857" dirty="0" err="1">
                <a:solidFill>
                  <a:srgbClr val="000000"/>
                </a:solidFill>
              </a:rPr>
              <a:t>Calculations</a:t>
            </a:r>
            <a:r>
              <a:rPr lang="pl-PL" sz="857" dirty="0">
                <a:solidFill>
                  <a:srgbClr val="000000"/>
                </a:solidFill>
              </a:rPr>
              <a:t> </a:t>
            </a:r>
          </a:p>
          <a:p>
            <a:pPr marL="414234" indent="-75985" algn="just">
              <a:lnSpc>
                <a:spcPts val="905"/>
              </a:lnSpc>
              <a:buFont typeface="Arial" panose="020B0604020202020204" pitchFamily="34" charset="0"/>
              <a:buChar char="•"/>
            </a:pPr>
            <a:r>
              <a:rPr lang="en-GB" sz="857" dirty="0" err="1">
                <a:solidFill>
                  <a:srgbClr val="000000"/>
                </a:solidFill>
              </a:rPr>
              <a:t>polyGeVero</a:t>
            </a:r>
            <a:r>
              <a:rPr lang="en-GB" sz="857" dirty="0">
                <a:solidFill>
                  <a:srgbClr val="000000"/>
                </a:solidFill>
              </a:rPr>
              <a:t>®</a:t>
            </a:r>
            <a:r>
              <a:rPr lang="pl-PL" sz="857" dirty="0">
                <a:solidFill>
                  <a:srgbClr val="000000"/>
                </a:solidFill>
              </a:rPr>
              <a:t>-CT.</a:t>
            </a:r>
            <a:r>
              <a:rPr lang="en-GB" sz="857" dirty="0">
                <a:solidFill>
                  <a:srgbClr val="000000"/>
                </a:solidFill>
              </a:rPr>
              <a:t> </a:t>
            </a:r>
            <a:r>
              <a:rPr lang="pl-PL" sz="857" dirty="0">
                <a:solidFill>
                  <a:srgbClr val="000000"/>
                </a:solidFill>
              </a:rPr>
              <a:t>B</a:t>
            </a:r>
            <a:r>
              <a:rPr lang="en-GB" sz="857" dirty="0" err="1">
                <a:solidFill>
                  <a:srgbClr val="000000"/>
                </a:solidFill>
              </a:rPr>
              <a:t>ackground</a:t>
            </a:r>
            <a:r>
              <a:rPr lang="en-GB" sz="857" dirty="0">
                <a:solidFill>
                  <a:srgbClr val="000000"/>
                </a:solidFill>
              </a:rPr>
              <a:t>-correct</a:t>
            </a:r>
            <a:r>
              <a:rPr lang="pl-PL" sz="857" dirty="0" err="1">
                <a:solidFill>
                  <a:srgbClr val="000000"/>
                </a:solidFill>
              </a:rPr>
              <a:t>ion</a:t>
            </a:r>
            <a:r>
              <a:rPr lang="en-GB" sz="857" dirty="0">
                <a:solidFill>
                  <a:srgbClr val="000000"/>
                </a:solidFill>
              </a:rPr>
              <a:t>, mean filtering (</a:t>
            </a:r>
            <a:r>
              <a:rPr lang="pl-PL" sz="857" dirty="0" err="1">
                <a:solidFill>
                  <a:srgbClr val="000000"/>
                </a:solidFill>
              </a:rPr>
              <a:t>Kernal</a:t>
            </a:r>
            <a:r>
              <a:rPr lang="pl-PL" sz="857" dirty="0">
                <a:solidFill>
                  <a:srgbClr val="000000"/>
                </a:solidFill>
              </a:rPr>
              <a:t> </a:t>
            </a:r>
            <a:r>
              <a:rPr lang="pl-PL" sz="857" dirty="0" err="1">
                <a:solidFill>
                  <a:srgbClr val="000000"/>
                </a:solidFill>
              </a:rPr>
              <a:t>size</a:t>
            </a:r>
            <a:r>
              <a:rPr lang="pl-PL" sz="857" dirty="0">
                <a:solidFill>
                  <a:srgbClr val="000000"/>
                </a:solidFill>
              </a:rPr>
              <a:t>=3 mm, </a:t>
            </a:r>
            <a:r>
              <a:rPr lang="pl-PL" sz="857" dirty="0" err="1">
                <a:solidFill>
                  <a:srgbClr val="000000"/>
                </a:solidFill>
              </a:rPr>
              <a:t>Kernel</a:t>
            </a:r>
            <a:r>
              <a:rPr lang="pl-PL" sz="857" dirty="0">
                <a:solidFill>
                  <a:srgbClr val="000000"/>
                </a:solidFill>
              </a:rPr>
              <a:t> </a:t>
            </a:r>
            <a:r>
              <a:rPr lang="pl-PL" sz="857" dirty="0" err="1">
                <a:solidFill>
                  <a:srgbClr val="000000"/>
                </a:solidFill>
              </a:rPr>
              <a:t>mode</a:t>
            </a:r>
            <a:r>
              <a:rPr lang="pl-PL" sz="857" dirty="0">
                <a:solidFill>
                  <a:srgbClr val="000000"/>
                </a:solidFill>
              </a:rPr>
              <a:t>: 3D, </a:t>
            </a:r>
            <a:r>
              <a:rPr lang="pl-PL" sz="857" dirty="0" err="1">
                <a:solidFill>
                  <a:srgbClr val="000000"/>
                </a:solidFill>
              </a:rPr>
              <a:t>Iterations</a:t>
            </a:r>
            <a:r>
              <a:rPr lang="pl-PL" sz="857" dirty="0">
                <a:solidFill>
                  <a:srgbClr val="000000"/>
                </a:solidFill>
              </a:rPr>
              <a:t>=1 </a:t>
            </a:r>
            <a:r>
              <a:rPr lang="en-GB" sz="857" dirty="0">
                <a:solidFill>
                  <a:srgbClr val="000000"/>
                </a:solidFill>
              </a:rPr>
              <a:t>and Nutall window processing</a:t>
            </a:r>
            <a:r>
              <a:rPr lang="pl-PL" sz="857" dirty="0">
                <a:solidFill>
                  <a:srgbClr val="000000"/>
                </a:solidFill>
              </a:rPr>
              <a:t>:</a:t>
            </a:r>
            <a:r>
              <a:rPr lang="en-GB" sz="857" dirty="0">
                <a:solidFill>
                  <a:srgbClr val="000000"/>
                </a:solidFill>
              </a:rPr>
              <a:t> 25 iterations)</a:t>
            </a:r>
          </a:p>
          <a:p>
            <a:pPr algn="just">
              <a:lnSpc>
                <a:spcPts val="905"/>
              </a:lnSpc>
            </a:pPr>
            <a:endParaRPr lang="en-US" sz="695" dirty="0">
              <a:solidFill>
                <a:srgbClr val="000000"/>
              </a:solidFill>
              <a:latin typeface="Open Sauce Ligh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E19CCA-0E4E-D182-1EC8-B3C02E23A40B}"/>
              </a:ext>
            </a:extLst>
          </p:cNvPr>
          <p:cNvGrpSpPr/>
          <p:nvPr/>
        </p:nvGrpSpPr>
        <p:grpSpPr>
          <a:xfrm>
            <a:off x="381000" y="6220709"/>
            <a:ext cx="1059734" cy="608716"/>
            <a:chOff x="608040" y="15468600"/>
            <a:chExt cx="1422714" cy="788788"/>
          </a:xfrm>
        </p:grpSpPr>
        <p:sp>
          <p:nvSpPr>
            <p:cNvPr id="31" name="TextBox 39">
              <a:extLst>
                <a:ext uri="{FF2B5EF4-FFF2-40B4-BE49-F238E27FC236}">
                  <a16:creationId xmlns:a16="http://schemas.microsoft.com/office/drawing/2014/main" id="{D6DF91AD-B144-0AE4-8B01-56AC918DBDCC}"/>
                </a:ext>
              </a:extLst>
            </p:cNvPr>
            <p:cNvSpPr txBox="1"/>
            <p:nvPr/>
          </p:nvSpPr>
          <p:spPr>
            <a:xfrm>
              <a:off x="608040" y="16063458"/>
              <a:ext cx="593878" cy="193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Our Department</a:t>
              </a:r>
            </a:p>
          </p:txBody>
        </p:sp>
        <p:sp>
          <p:nvSpPr>
            <p:cNvPr id="32" name="TextBox 40">
              <a:extLst>
                <a:ext uri="{FF2B5EF4-FFF2-40B4-BE49-F238E27FC236}">
                  <a16:creationId xmlns:a16="http://schemas.microsoft.com/office/drawing/2014/main" id="{29A884F5-55C7-D4E6-6D49-F938D9D26240}"/>
                </a:ext>
              </a:extLst>
            </p:cNvPr>
            <p:cNvSpPr txBox="1"/>
            <p:nvPr/>
          </p:nvSpPr>
          <p:spPr>
            <a:xfrm>
              <a:off x="1386481" y="16063460"/>
              <a:ext cx="644273" cy="193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Our Research Group</a:t>
              </a:r>
            </a:p>
          </p:txBody>
        </p:sp>
        <p:pic>
          <p:nvPicPr>
            <p:cNvPr id="33" name="Obraz 32" descr="Obraz zawierający wzór, biały, piksel&#10;&#10;Opis wygenerowany automatycznie">
              <a:extLst>
                <a:ext uri="{FF2B5EF4-FFF2-40B4-BE49-F238E27FC236}">
                  <a16:creationId xmlns:a16="http://schemas.microsoft.com/office/drawing/2014/main" id="{E01E3FFD-4194-A839-EE31-842EF4F8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5468600"/>
              <a:ext cx="1361799" cy="560347"/>
            </a:xfrm>
            <a:prstGeom prst="rect">
              <a:avLst/>
            </a:prstGeom>
          </p:spPr>
        </p:pic>
      </p:grpSp>
      <p:sp>
        <p:nvSpPr>
          <p:cNvPr id="89" name="AutoShape 2">
            <a:extLst>
              <a:ext uri="{FF2B5EF4-FFF2-40B4-BE49-F238E27FC236}">
                <a16:creationId xmlns:a16="http://schemas.microsoft.com/office/drawing/2014/main" id="{8F7B2D9C-378D-89BC-5178-A8227AF449C8}"/>
              </a:ext>
            </a:extLst>
          </p:cNvPr>
          <p:cNvSpPr/>
          <p:nvPr/>
        </p:nvSpPr>
        <p:spPr>
          <a:xfrm flipV="1">
            <a:off x="0" y="1447800"/>
            <a:ext cx="12192000" cy="76200"/>
          </a:xfrm>
          <a:prstGeom prst="line">
            <a:avLst/>
          </a:prstGeom>
          <a:ln w="9525" cap="rnd">
            <a:solidFill>
              <a:srgbClr val="7B83B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sz="772"/>
          </a:p>
        </p:txBody>
      </p:sp>
      <p:sp>
        <p:nvSpPr>
          <p:cNvPr id="95" name="Freeform 8">
            <a:extLst>
              <a:ext uri="{FF2B5EF4-FFF2-40B4-BE49-F238E27FC236}">
                <a16:creationId xmlns:a16="http://schemas.microsoft.com/office/drawing/2014/main" id="{C8183B51-FDE0-4E56-422D-3A927CA03405}"/>
              </a:ext>
            </a:extLst>
          </p:cNvPr>
          <p:cNvSpPr/>
          <p:nvPr/>
        </p:nvSpPr>
        <p:spPr>
          <a:xfrm>
            <a:off x="2367525" y="282588"/>
            <a:ext cx="1404201" cy="490808"/>
          </a:xfrm>
          <a:custGeom>
            <a:avLst/>
            <a:gdLst/>
            <a:ahLst/>
            <a:cxnLst/>
            <a:rect l="l" t="t" r="r" b="b"/>
            <a:pathLst>
              <a:path w="3910704" h="1366901">
                <a:moveTo>
                  <a:pt x="0" y="0"/>
                </a:moveTo>
                <a:lnTo>
                  <a:pt x="3910704" y="0"/>
                </a:lnTo>
                <a:lnTo>
                  <a:pt x="3910704" y="1366901"/>
                </a:lnTo>
                <a:lnTo>
                  <a:pt x="0" y="13669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53749" b="-48547"/>
            </a:stretch>
          </a:blipFill>
        </p:spPr>
        <p:txBody>
          <a:bodyPr/>
          <a:lstStyle/>
          <a:p>
            <a:endParaRPr lang="pl-PL" sz="772"/>
          </a:p>
        </p:txBody>
      </p:sp>
      <p:sp>
        <p:nvSpPr>
          <p:cNvPr id="98" name="TextBox 34">
            <a:extLst>
              <a:ext uri="{FF2B5EF4-FFF2-40B4-BE49-F238E27FC236}">
                <a16:creationId xmlns:a16="http://schemas.microsoft.com/office/drawing/2014/main" id="{DB4D7007-EE1E-53BA-D63D-8CD8961FDE1E}"/>
              </a:ext>
            </a:extLst>
          </p:cNvPr>
          <p:cNvSpPr txBox="1"/>
          <p:nvPr/>
        </p:nvSpPr>
        <p:spPr>
          <a:xfrm>
            <a:off x="1861793" y="994534"/>
            <a:ext cx="8371089" cy="568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5"/>
              </a:lnSpc>
            </a:pPr>
            <a:r>
              <a:rPr lang="pl-PL" sz="1000" b="1" dirty="0">
                <a:solidFill>
                  <a:srgbClr val="000000"/>
                </a:solidFill>
                <a:latin typeface="Open Sauce Light"/>
              </a:rPr>
              <a:t>Marek Kozicki</a:t>
            </a:r>
            <a:r>
              <a:rPr lang="pl-PL" sz="1000" b="1" baseline="30000" dirty="0">
                <a:solidFill>
                  <a:srgbClr val="000000"/>
                </a:solidFill>
                <a:latin typeface="Open Sauce Light"/>
              </a:rPr>
              <a:t>1,3</a:t>
            </a:r>
            <a:r>
              <a:rPr lang="pl-PL" sz="1000" b="1" dirty="0">
                <a:solidFill>
                  <a:srgbClr val="000000"/>
                </a:solidFill>
                <a:latin typeface="Open Sauce Light"/>
              </a:rPr>
              <a:t> Malwina Jaszczak-Kuligowska</a:t>
            </a:r>
            <a:r>
              <a:rPr lang="pl-PL" sz="1000" b="1" baseline="30000" dirty="0">
                <a:solidFill>
                  <a:srgbClr val="000000"/>
                </a:solidFill>
                <a:latin typeface="Open Sauce Light"/>
              </a:rPr>
              <a:t>1</a:t>
            </a:r>
            <a:r>
              <a:rPr lang="pl-PL" sz="1000" b="1" dirty="0">
                <a:solidFill>
                  <a:srgbClr val="000000"/>
                </a:solidFill>
                <a:latin typeface="Open Sauce Light"/>
              </a:rPr>
              <a:t>, Piotr Maras</a:t>
            </a:r>
            <a:r>
              <a:rPr lang="pl-PL" sz="1000" b="1" baseline="30000" dirty="0">
                <a:solidFill>
                  <a:srgbClr val="000000"/>
                </a:solidFill>
                <a:latin typeface="Open Sauce Light"/>
              </a:rPr>
              <a:t>2,3</a:t>
            </a:r>
          </a:p>
          <a:p>
            <a:pPr marL="108000" algn="ctr">
              <a:lnSpc>
                <a:spcPts val="905"/>
              </a:lnSpc>
            </a:pPr>
            <a:r>
              <a:rPr lang="pl-PL" sz="695" baseline="30000" dirty="0">
                <a:solidFill>
                  <a:srgbClr val="000000"/>
                </a:solidFill>
                <a:latin typeface="Open Sauce Light"/>
              </a:rPr>
              <a:t>1</a:t>
            </a:r>
            <a:r>
              <a:rPr lang="pl-PL" sz="695" dirty="0">
                <a:solidFill>
                  <a:srgbClr val="000000"/>
                </a:solidFill>
                <a:latin typeface="Open Sauce Light"/>
              </a:rPr>
              <a:t>Lodz University of Technology, </a:t>
            </a:r>
            <a:r>
              <a:rPr lang="pl-PL" sz="695" dirty="0" err="1">
                <a:solidFill>
                  <a:srgbClr val="000000"/>
                </a:solidFill>
                <a:latin typeface="Open Sauce Light"/>
              </a:rPr>
              <a:t>Lodz</a:t>
            </a:r>
            <a:r>
              <a:rPr lang="pl-PL" sz="695" dirty="0">
                <a:solidFill>
                  <a:srgbClr val="000000"/>
                </a:solidFill>
                <a:latin typeface="Open Sauce Light"/>
              </a:rPr>
              <a:t>, Poland</a:t>
            </a:r>
          </a:p>
          <a:p>
            <a:pPr algn="ctr">
              <a:lnSpc>
                <a:spcPts val="905"/>
              </a:lnSpc>
            </a:pPr>
            <a:r>
              <a:rPr lang="pl-PL" sz="695" baseline="30000" dirty="0">
                <a:solidFill>
                  <a:srgbClr val="000000"/>
                </a:solidFill>
                <a:latin typeface="Open Sauce Light"/>
              </a:rPr>
              <a:t>2</a:t>
            </a:r>
            <a:r>
              <a:rPr lang="pl-PL" sz="695" dirty="0">
                <a:solidFill>
                  <a:srgbClr val="000000"/>
                </a:solidFill>
                <a:latin typeface="Open Sauce Light"/>
              </a:rPr>
              <a:t>Copernicus </a:t>
            </a:r>
            <a:r>
              <a:rPr lang="pl-PL" sz="695" dirty="0" err="1">
                <a:solidFill>
                  <a:srgbClr val="000000"/>
                </a:solidFill>
                <a:latin typeface="Open Sauce Light"/>
              </a:rPr>
              <a:t>Hospital</a:t>
            </a:r>
            <a:r>
              <a:rPr lang="pl-PL" sz="695" dirty="0">
                <a:solidFill>
                  <a:srgbClr val="000000"/>
                </a:solidFill>
                <a:latin typeface="Open Sauce Light"/>
              </a:rPr>
              <a:t>, </a:t>
            </a:r>
            <a:r>
              <a:rPr lang="pl-PL" sz="695" dirty="0" err="1">
                <a:solidFill>
                  <a:srgbClr val="000000"/>
                </a:solidFill>
                <a:latin typeface="Open Sauce Light"/>
              </a:rPr>
              <a:t>Lodz</a:t>
            </a:r>
            <a:r>
              <a:rPr lang="pl-PL" sz="695" dirty="0">
                <a:solidFill>
                  <a:srgbClr val="000000"/>
                </a:solidFill>
                <a:latin typeface="Open Sauce Light"/>
              </a:rPr>
              <a:t>, Poland</a:t>
            </a:r>
          </a:p>
          <a:p>
            <a:pPr algn="ctr">
              <a:lnSpc>
                <a:spcPts val="905"/>
              </a:lnSpc>
            </a:pPr>
            <a:r>
              <a:rPr lang="pl-PL" sz="695" baseline="30000" dirty="0">
                <a:solidFill>
                  <a:srgbClr val="000000"/>
                </a:solidFill>
                <a:latin typeface="Open Sauce Light"/>
              </a:rPr>
              <a:t>3</a:t>
            </a:r>
            <a:r>
              <a:rPr lang="pl-PL" sz="695" dirty="0">
                <a:solidFill>
                  <a:srgbClr val="000000"/>
                </a:solidFill>
                <a:latin typeface="Open Sauce Light"/>
              </a:rPr>
              <a:t>GeVero Co., </a:t>
            </a:r>
            <a:r>
              <a:rPr lang="pl-PL" sz="695" dirty="0" err="1">
                <a:solidFill>
                  <a:srgbClr val="000000"/>
                </a:solidFill>
                <a:latin typeface="Open Sauce Light"/>
              </a:rPr>
              <a:t>Lodz</a:t>
            </a:r>
            <a:r>
              <a:rPr lang="pl-PL" sz="695" dirty="0">
                <a:solidFill>
                  <a:srgbClr val="000000"/>
                </a:solidFill>
                <a:latin typeface="Open Sauce Light"/>
              </a:rPr>
              <a:t>, Poland</a:t>
            </a:r>
          </a:p>
          <a:p>
            <a:pPr algn="just">
              <a:lnSpc>
                <a:spcPts val="905"/>
              </a:lnSpc>
            </a:pPr>
            <a:endParaRPr lang="en-US" sz="695" dirty="0">
              <a:solidFill>
                <a:srgbClr val="000000"/>
              </a:solidFill>
              <a:latin typeface="Open Sauce Light"/>
            </a:endParaRPr>
          </a:p>
        </p:txBody>
      </p:sp>
      <p:sp>
        <p:nvSpPr>
          <p:cNvPr id="102" name="TextBox 38">
            <a:extLst>
              <a:ext uri="{FF2B5EF4-FFF2-40B4-BE49-F238E27FC236}">
                <a16:creationId xmlns:a16="http://schemas.microsoft.com/office/drawing/2014/main" id="{5E3F2A62-C9DD-8F57-EE78-BF6A51A82D78}"/>
              </a:ext>
            </a:extLst>
          </p:cNvPr>
          <p:cNvSpPr txBox="1"/>
          <p:nvPr/>
        </p:nvSpPr>
        <p:spPr>
          <a:xfrm>
            <a:off x="3358039" y="0"/>
            <a:ext cx="5485759" cy="155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906" dirty="0">
                <a:solidFill>
                  <a:srgbClr val="7B83B3"/>
                </a:solidFill>
                <a:latin typeface="Open Sans"/>
              </a:rPr>
              <a:t>INTERNATIONAL CONFERENCE ON 3D DOSIMETRY (IC3DDOSE), </a:t>
            </a:r>
            <a:r>
              <a:rPr lang="en-GB" sz="906" dirty="0">
                <a:solidFill>
                  <a:srgbClr val="7B83B3"/>
                </a:solidFill>
                <a:latin typeface="Open Sans"/>
              </a:rPr>
              <a:t>Caen, </a:t>
            </a:r>
            <a:r>
              <a:rPr lang="pl-PL" sz="906" dirty="0">
                <a:solidFill>
                  <a:srgbClr val="7B83B3"/>
                </a:solidFill>
                <a:latin typeface="Open Sans"/>
              </a:rPr>
              <a:t>France, </a:t>
            </a:r>
            <a:r>
              <a:rPr lang="pl-PL" sz="906" dirty="0" err="1">
                <a:solidFill>
                  <a:srgbClr val="7B83B3"/>
                </a:solidFill>
                <a:latin typeface="Open Sans"/>
              </a:rPr>
              <a:t>June</a:t>
            </a:r>
            <a:r>
              <a:rPr lang="en-GB" sz="906" dirty="0">
                <a:solidFill>
                  <a:srgbClr val="7B83B3"/>
                </a:solidFill>
                <a:latin typeface="Open Sans"/>
              </a:rPr>
              <a:t> 15</a:t>
            </a:r>
            <a:r>
              <a:rPr lang="pl-PL" sz="906" dirty="0">
                <a:solidFill>
                  <a:srgbClr val="7B83B3"/>
                </a:solidFill>
                <a:latin typeface="Open Sans"/>
              </a:rPr>
              <a:t>-</a:t>
            </a:r>
            <a:r>
              <a:rPr lang="en-GB" sz="906" dirty="0">
                <a:solidFill>
                  <a:srgbClr val="7B83B3"/>
                </a:solidFill>
                <a:latin typeface="Open Sans"/>
              </a:rPr>
              <a:t>17</a:t>
            </a:r>
            <a:r>
              <a:rPr lang="pl-PL" sz="906" dirty="0">
                <a:solidFill>
                  <a:srgbClr val="7B83B3"/>
                </a:solidFill>
                <a:latin typeface="Open Sans"/>
              </a:rPr>
              <a:t>,</a:t>
            </a:r>
            <a:r>
              <a:rPr lang="en-GB" sz="906" dirty="0">
                <a:solidFill>
                  <a:srgbClr val="7B83B3"/>
                </a:solidFill>
                <a:latin typeface="Open Sans"/>
              </a:rPr>
              <a:t> 2026</a:t>
            </a:r>
            <a:endParaRPr lang="en-US" sz="906" dirty="0">
              <a:solidFill>
                <a:srgbClr val="7B83B3"/>
              </a:solidFill>
              <a:latin typeface="Open Sans"/>
            </a:endParaRPr>
          </a:p>
        </p:txBody>
      </p:sp>
      <p:sp>
        <p:nvSpPr>
          <p:cNvPr id="103" name="Freeform 43">
            <a:extLst>
              <a:ext uri="{FF2B5EF4-FFF2-40B4-BE49-F238E27FC236}">
                <a16:creationId xmlns:a16="http://schemas.microsoft.com/office/drawing/2014/main" id="{595FB62D-784D-20A2-A0B4-ECA681A0AB9E}"/>
              </a:ext>
            </a:extLst>
          </p:cNvPr>
          <p:cNvSpPr/>
          <p:nvPr/>
        </p:nvSpPr>
        <p:spPr>
          <a:xfrm>
            <a:off x="5880611" y="250735"/>
            <a:ext cx="1323252" cy="393230"/>
          </a:xfrm>
          <a:custGeom>
            <a:avLst/>
            <a:gdLst/>
            <a:ahLst/>
            <a:cxnLst/>
            <a:rect l="l" t="t" r="r" b="b"/>
            <a:pathLst>
              <a:path w="3685262" h="1095147">
                <a:moveTo>
                  <a:pt x="0" y="0"/>
                </a:moveTo>
                <a:lnTo>
                  <a:pt x="3685262" y="0"/>
                </a:lnTo>
                <a:lnTo>
                  <a:pt x="3685262" y="1095147"/>
                </a:lnTo>
                <a:lnTo>
                  <a:pt x="0" y="109514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18767"/>
            </a:stretch>
          </a:blipFill>
        </p:spPr>
        <p:txBody>
          <a:bodyPr/>
          <a:lstStyle/>
          <a:p>
            <a:endParaRPr lang="pl-PL" sz="772"/>
          </a:p>
        </p:txBody>
      </p:sp>
      <p:sp>
        <p:nvSpPr>
          <p:cNvPr id="104" name="Freeform 44">
            <a:extLst>
              <a:ext uri="{FF2B5EF4-FFF2-40B4-BE49-F238E27FC236}">
                <a16:creationId xmlns:a16="http://schemas.microsoft.com/office/drawing/2014/main" id="{8803A9F1-F9CF-6916-7EE4-6B5518BFD39A}"/>
              </a:ext>
            </a:extLst>
          </p:cNvPr>
          <p:cNvSpPr/>
          <p:nvPr/>
        </p:nvSpPr>
        <p:spPr>
          <a:xfrm>
            <a:off x="7894565" y="210124"/>
            <a:ext cx="1878860" cy="531489"/>
          </a:xfrm>
          <a:custGeom>
            <a:avLst/>
            <a:gdLst/>
            <a:ahLst/>
            <a:cxnLst/>
            <a:rect l="l" t="t" r="r" b="b"/>
            <a:pathLst>
              <a:path w="5232633" h="1480199">
                <a:moveTo>
                  <a:pt x="0" y="0"/>
                </a:moveTo>
                <a:lnTo>
                  <a:pt x="5232633" y="0"/>
                </a:lnTo>
                <a:lnTo>
                  <a:pt x="5232633" y="1480199"/>
                </a:lnTo>
                <a:lnTo>
                  <a:pt x="0" y="1480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l-PL" sz="772"/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57A1B94A-63F9-1DBA-AB40-040A321B943F}"/>
              </a:ext>
            </a:extLst>
          </p:cNvPr>
          <p:cNvSpPr txBox="1"/>
          <p:nvPr/>
        </p:nvSpPr>
        <p:spPr>
          <a:xfrm>
            <a:off x="1847027" y="776741"/>
            <a:ext cx="8262435" cy="201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59"/>
              </a:lnSpc>
            </a:pPr>
            <a:r>
              <a:rPr lang="en-GB" sz="1286" cap="all" dirty="0">
                <a:solidFill>
                  <a:srgbClr val="000000"/>
                </a:solidFill>
                <a:latin typeface="Open Sauce Bold"/>
              </a:rPr>
              <a:t>CT-Based Dose Measurement</a:t>
            </a:r>
            <a:r>
              <a:rPr lang="pl-PL" sz="1286" cap="all" dirty="0">
                <a:solidFill>
                  <a:srgbClr val="000000"/>
                </a:solidFill>
                <a:latin typeface="Open Sauce Bold"/>
              </a:rPr>
              <a:t>s</a:t>
            </a:r>
            <a:r>
              <a:rPr lang="en-GB" sz="1286" cap="all" dirty="0">
                <a:solidFill>
                  <a:srgbClr val="000000"/>
                </a:solidFill>
                <a:latin typeface="Open Sauce Bold"/>
              </a:rPr>
              <a:t> with an Enhanced Bone-Mimicking 3D Dosimeter</a:t>
            </a:r>
            <a:endParaRPr lang="en-US" sz="1286" cap="all" dirty="0">
              <a:solidFill>
                <a:srgbClr val="000000"/>
              </a:solidFill>
              <a:latin typeface="Open Sauce Bold"/>
            </a:endParaRP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75C3B81A-4CBC-4A3E-ED49-B8E839089C47}"/>
              </a:ext>
            </a:extLst>
          </p:cNvPr>
          <p:cNvSpPr/>
          <p:nvPr/>
        </p:nvSpPr>
        <p:spPr>
          <a:xfrm>
            <a:off x="4277100" y="278551"/>
            <a:ext cx="1542737" cy="398425"/>
          </a:xfrm>
          <a:custGeom>
            <a:avLst/>
            <a:gdLst/>
            <a:ahLst/>
            <a:cxnLst/>
            <a:rect l="l" t="t" r="r" b="b"/>
            <a:pathLst>
              <a:path w="4296528" h="1109614">
                <a:moveTo>
                  <a:pt x="0" y="0"/>
                </a:moveTo>
                <a:lnTo>
                  <a:pt x="4296528" y="0"/>
                </a:lnTo>
                <a:lnTo>
                  <a:pt x="4296528" y="1109614"/>
                </a:lnTo>
                <a:lnTo>
                  <a:pt x="0" y="110961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l-PL" sz="772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99DB24F1-BF97-B370-9F76-48966280C85B}"/>
              </a:ext>
            </a:extLst>
          </p:cNvPr>
          <p:cNvSpPr/>
          <p:nvPr/>
        </p:nvSpPr>
        <p:spPr>
          <a:xfrm flipV="1">
            <a:off x="0" y="762000"/>
            <a:ext cx="12192000" cy="0"/>
          </a:xfrm>
          <a:prstGeom prst="line">
            <a:avLst/>
          </a:prstGeom>
          <a:ln w="9525" cap="rnd">
            <a:solidFill>
              <a:srgbClr val="7B83B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sz="772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7811A9-98B5-38E3-B691-A7C1F4D191B6}"/>
              </a:ext>
            </a:extLst>
          </p:cNvPr>
          <p:cNvSpPr txBox="1"/>
          <p:nvPr/>
        </p:nvSpPr>
        <p:spPr>
          <a:xfrm>
            <a:off x="376197" y="1501850"/>
            <a:ext cx="5110203" cy="576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72" b="1" dirty="0"/>
              <a:t>AIM</a:t>
            </a:r>
            <a:r>
              <a:rPr lang="pl-PL" sz="1072" dirty="0"/>
              <a:t>:</a:t>
            </a:r>
          </a:p>
          <a:p>
            <a:endParaRPr lang="pl-PL" sz="357" dirty="0"/>
          </a:p>
          <a:p>
            <a:pPr marL="256593"/>
            <a:r>
              <a:rPr lang="en-GB" sz="857" dirty="0"/>
              <a:t>To investigate the dose response of the </a:t>
            </a:r>
            <a:r>
              <a:rPr lang="en-GB" sz="857" b="1" dirty="0"/>
              <a:t>PAGAT2–Pluronic F-127 trabecular bone dosimeter </a:t>
            </a:r>
            <a:r>
              <a:rPr lang="en-GB" sz="857" dirty="0"/>
              <a:t>containing </a:t>
            </a:r>
            <a:r>
              <a:rPr lang="en-GB" sz="857" b="1" dirty="0"/>
              <a:t>magnesium chloride</a:t>
            </a:r>
            <a:r>
              <a:rPr lang="pl-PL" sz="857" dirty="0"/>
              <a:t> and </a:t>
            </a:r>
            <a:r>
              <a:rPr lang="en-GB" sz="857" dirty="0"/>
              <a:t>using </a:t>
            </a:r>
            <a:r>
              <a:rPr lang="en-GB" sz="857" b="1" dirty="0"/>
              <a:t>computed tomography</a:t>
            </a:r>
            <a:r>
              <a:rPr lang="pl-PL" sz="857" b="1" dirty="0"/>
              <a:t> (CT)</a:t>
            </a:r>
            <a:r>
              <a:rPr lang="en-GB" sz="857" b="1" dirty="0"/>
              <a:t> </a:t>
            </a:r>
            <a:r>
              <a:rPr lang="en-GB" sz="857" dirty="0"/>
              <a:t>as the readout method.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DCF1A5-1B0A-9333-CC2B-A4C6894E3539}"/>
              </a:ext>
            </a:extLst>
          </p:cNvPr>
          <p:cNvSpPr txBox="1"/>
          <p:nvPr/>
        </p:nvSpPr>
        <p:spPr>
          <a:xfrm>
            <a:off x="6400800" y="1524000"/>
            <a:ext cx="1973036" cy="257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72" b="1" dirty="0"/>
              <a:t>RESULTS</a:t>
            </a:r>
            <a:endParaRPr lang="pl-PL" sz="1072" dirty="0"/>
          </a:p>
        </p:txBody>
      </p:sp>
      <p:sp>
        <p:nvSpPr>
          <p:cNvPr id="35" name="AutoShape 2">
            <a:extLst>
              <a:ext uri="{FF2B5EF4-FFF2-40B4-BE49-F238E27FC236}">
                <a16:creationId xmlns:a16="http://schemas.microsoft.com/office/drawing/2014/main" id="{8C242B02-500A-33B5-7A0B-F3D40DEDBC82}"/>
              </a:ext>
            </a:extLst>
          </p:cNvPr>
          <p:cNvSpPr/>
          <p:nvPr/>
        </p:nvSpPr>
        <p:spPr>
          <a:xfrm>
            <a:off x="0" y="6096000"/>
            <a:ext cx="12192000" cy="0"/>
          </a:xfrm>
          <a:prstGeom prst="line">
            <a:avLst/>
          </a:prstGeom>
          <a:ln w="6350" cap="rnd">
            <a:solidFill>
              <a:srgbClr val="7B83B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sz="772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424FF-AA66-65CF-D597-6C805C3F5116}"/>
              </a:ext>
            </a:extLst>
          </p:cNvPr>
          <p:cNvSpPr txBox="1"/>
          <p:nvPr/>
        </p:nvSpPr>
        <p:spPr>
          <a:xfrm>
            <a:off x="6934200" y="3733800"/>
            <a:ext cx="4953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800" dirty="0" err="1">
                <a:solidFill>
                  <a:srgbClr val="000000"/>
                </a:solidFill>
              </a:rPr>
              <a:t>Figure</a:t>
            </a:r>
            <a:r>
              <a:rPr lang="pl-PL" sz="800" dirty="0">
                <a:solidFill>
                  <a:srgbClr val="000000"/>
                </a:solidFill>
              </a:rPr>
              <a:t> 1</a:t>
            </a:r>
            <a:r>
              <a:rPr lang="pl-PL" sz="800" i="1" dirty="0">
                <a:solidFill>
                  <a:srgbClr val="000000"/>
                </a:solidFill>
              </a:rPr>
              <a:t>. Dosimeter </a:t>
            </a:r>
            <a:r>
              <a:rPr lang="pl-PL" sz="800" i="1" dirty="0" err="1">
                <a:solidFill>
                  <a:srgbClr val="000000"/>
                </a:solidFill>
              </a:rPr>
              <a:t>after</a:t>
            </a:r>
            <a:r>
              <a:rPr lang="pl-PL" sz="800" i="1" dirty="0">
                <a:solidFill>
                  <a:srgbClr val="000000"/>
                </a:solidFill>
              </a:rPr>
              <a:t> </a:t>
            </a:r>
            <a:r>
              <a:rPr lang="pl-PL" sz="800" i="1" dirty="0" err="1">
                <a:solidFill>
                  <a:srgbClr val="000000"/>
                </a:solidFill>
              </a:rPr>
              <a:t>preparation</a:t>
            </a:r>
            <a:r>
              <a:rPr lang="pl-PL" sz="800" i="1" dirty="0">
                <a:solidFill>
                  <a:srgbClr val="000000"/>
                </a:solidFill>
              </a:rPr>
              <a:t> and </a:t>
            </a:r>
            <a:r>
              <a:rPr lang="pl-PL" sz="800" i="1" dirty="0" err="1">
                <a:solidFill>
                  <a:srgbClr val="000000"/>
                </a:solidFill>
              </a:rPr>
              <a:t>irradiation</a:t>
            </a:r>
            <a:r>
              <a:rPr lang="pl-PL" sz="800" i="1" dirty="0">
                <a:solidFill>
                  <a:srgbClr val="000000"/>
                </a:solidFill>
              </a:rPr>
              <a:t> (A,B). C: CT 3D image of the </a:t>
            </a:r>
            <a:r>
              <a:rPr lang="pl-PL" sz="800" i="1" dirty="0" err="1">
                <a:solidFill>
                  <a:srgbClr val="000000"/>
                </a:solidFill>
              </a:rPr>
              <a:t>dosimeter</a:t>
            </a:r>
            <a:r>
              <a:rPr lang="pl-PL" sz="800" i="1" dirty="0">
                <a:solidFill>
                  <a:srgbClr val="000000"/>
                </a:solidFill>
              </a:rPr>
              <a:t> </a:t>
            </a:r>
            <a:r>
              <a:rPr lang="pl-PL" sz="800" i="1" dirty="0" err="1">
                <a:solidFill>
                  <a:srgbClr val="000000"/>
                </a:solidFill>
              </a:rPr>
              <a:t>after</a:t>
            </a:r>
            <a:r>
              <a:rPr lang="pl-PL" sz="800" i="1" dirty="0">
                <a:solidFill>
                  <a:srgbClr val="000000"/>
                </a:solidFill>
              </a:rPr>
              <a:t> </a:t>
            </a:r>
            <a:r>
              <a:rPr lang="pl-PL" sz="800" i="1" dirty="0" err="1">
                <a:solidFill>
                  <a:srgbClr val="000000"/>
                </a:solidFill>
              </a:rPr>
              <a:t>irradiation</a:t>
            </a:r>
            <a:r>
              <a:rPr lang="pl-PL" sz="800" i="1" dirty="0">
                <a:solidFill>
                  <a:srgbClr val="000000"/>
                </a:solidFill>
              </a:rPr>
              <a:t>.</a:t>
            </a:r>
            <a:endParaRPr lang="en-GB" i="1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ED5A0F1-7739-A69F-69BE-D28947ED9B46}"/>
              </a:ext>
            </a:extLst>
          </p:cNvPr>
          <p:cNvGrpSpPr/>
          <p:nvPr/>
        </p:nvGrpSpPr>
        <p:grpSpPr>
          <a:xfrm>
            <a:off x="6629400" y="1828800"/>
            <a:ext cx="2545080" cy="1896364"/>
            <a:chOff x="7269480" y="1981200"/>
            <a:chExt cx="2286000" cy="1667764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456A4ED-217F-9405-19F6-2BEC26754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9480" y="1981201"/>
              <a:ext cx="1143000" cy="1655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AB2865E-312D-2005-DB66-3520D54BE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8680" y="1981200"/>
              <a:ext cx="1066800" cy="16677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7E9747-054B-4ACD-D1F3-90F60FC3B983}"/>
                </a:ext>
              </a:extLst>
            </p:cNvPr>
            <p:cNvSpPr txBox="1"/>
            <p:nvPr/>
          </p:nvSpPr>
          <p:spPr>
            <a:xfrm>
              <a:off x="7269480" y="1981200"/>
              <a:ext cx="2286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000" dirty="0">
                  <a:solidFill>
                    <a:schemeClr val="bg1"/>
                  </a:solidFill>
                  <a:latin typeface="Open Sans Italics"/>
                </a:rPr>
                <a:t>A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7E7AB2-3206-D718-80BE-EEAE8D03ADA5}"/>
                </a:ext>
              </a:extLst>
            </p:cNvPr>
            <p:cNvSpPr txBox="1"/>
            <p:nvPr/>
          </p:nvSpPr>
          <p:spPr>
            <a:xfrm>
              <a:off x="8412480" y="1981201"/>
              <a:ext cx="2286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000" dirty="0">
                  <a:solidFill>
                    <a:schemeClr val="bg1"/>
                  </a:solidFill>
                  <a:latin typeface="Open Sans Italics"/>
                </a:rPr>
                <a:t>B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74CBC4C-98BB-BA94-940E-F5EC7C60DCE8}"/>
              </a:ext>
            </a:extLst>
          </p:cNvPr>
          <p:cNvGrpSpPr/>
          <p:nvPr/>
        </p:nvGrpSpPr>
        <p:grpSpPr>
          <a:xfrm>
            <a:off x="9326880" y="1828800"/>
            <a:ext cx="2331720" cy="1905000"/>
            <a:chOff x="9555480" y="2133600"/>
            <a:chExt cx="1570703" cy="1269166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AC3B789-515E-7608-B5B5-5156B7FA8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576733" y="2133600"/>
              <a:ext cx="1549450" cy="1269166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0D1F1522-0775-08EE-5F59-9C63B44BF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850881" y="2133600"/>
              <a:ext cx="187035" cy="126916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1A840D-6DC9-1F45-F42B-0C021B0F29AD}"/>
                </a:ext>
              </a:extLst>
            </p:cNvPr>
            <p:cNvSpPr txBox="1"/>
            <p:nvPr/>
          </p:nvSpPr>
          <p:spPr>
            <a:xfrm>
              <a:off x="9555480" y="2133601"/>
              <a:ext cx="2286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000" dirty="0">
                  <a:solidFill>
                    <a:schemeClr val="bg1"/>
                  </a:solidFill>
                  <a:latin typeface="Open Sans Italics"/>
                </a:rPr>
                <a:t>C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7819C61-A212-F0AA-C1D1-B27FE06737FA}"/>
              </a:ext>
            </a:extLst>
          </p:cNvPr>
          <p:cNvSpPr txBox="1"/>
          <p:nvPr/>
        </p:nvSpPr>
        <p:spPr>
          <a:xfrm>
            <a:off x="6934200" y="5791200"/>
            <a:ext cx="45763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800" dirty="0" err="1">
                <a:solidFill>
                  <a:srgbClr val="000000"/>
                </a:solidFill>
              </a:rPr>
              <a:t>Figure</a:t>
            </a:r>
            <a:r>
              <a:rPr lang="pl-PL" sz="800" dirty="0">
                <a:solidFill>
                  <a:srgbClr val="000000"/>
                </a:solidFill>
              </a:rPr>
              <a:t> 2</a:t>
            </a:r>
            <a:r>
              <a:rPr lang="pl-PL" sz="800" i="1" dirty="0">
                <a:solidFill>
                  <a:srgbClr val="000000"/>
                </a:solidFill>
              </a:rPr>
              <a:t>. </a:t>
            </a:r>
            <a:r>
              <a:rPr lang="pl-PL" sz="800" i="1" dirty="0" err="1">
                <a:solidFill>
                  <a:srgbClr val="000000"/>
                </a:solidFill>
              </a:rPr>
              <a:t>Dose</a:t>
            </a:r>
            <a:r>
              <a:rPr lang="pl-PL" sz="800" i="1" dirty="0">
                <a:solidFill>
                  <a:srgbClr val="000000"/>
                </a:solidFill>
              </a:rPr>
              <a:t> </a:t>
            </a:r>
            <a:r>
              <a:rPr lang="pl-PL" sz="800" i="1" dirty="0" err="1">
                <a:solidFill>
                  <a:srgbClr val="000000"/>
                </a:solidFill>
              </a:rPr>
              <a:t>response</a:t>
            </a:r>
            <a:r>
              <a:rPr lang="pl-PL" sz="800" i="1" dirty="0">
                <a:solidFill>
                  <a:srgbClr val="000000"/>
                </a:solidFill>
              </a:rPr>
              <a:t> of the </a:t>
            </a:r>
            <a:r>
              <a:rPr lang="pl-PL" sz="800" i="1" dirty="0" err="1">
                <a:solidFill>
                  <a:srgbClr val="000000"/>
                </a:solidFill>
              </a:rPr>
              <a:t>dosimeter</a:t>
            </a:r>
            <a:r>
              <a:rPr lang="pl-PL" sz="800" i="1" dirty="0">
                <a:solidFill>
                  <a:srgbClr val="000000"/>
                </a:solidFill>
              </a:rPr>
              <a:t>: c</a:t>
            </a:r>
            <a:r>
              <a:rPr lang="en-GB" sz="800" i="1" dirty="0" err="1">
                <a:solidFill>
                  <a:srgbClr val="000000"/>
                </a:solidFill>
              </a:rPr>
              <a:t>alibration</a:t>
            </a:r>
            <a:r>
              <a:rPr lang="pl-PL" sz="800" i="1" dirty="0">
                <a:solidFill>
                  <a:srgbClr val="000000"/>
                </a:solidFill>
              </a:rPr>
              <a:t> (A) and d</a:t>
            </a:r>
            <a:r>
              <a:rPr lang="en-GB" sz="800" i="1" dirty="0" err="1">
                <a:solidFill>
                  <a:srgbClr val="000000"/>
                </a:solidFill>
              </a:rPr>
              <a:t>ose</a:t>
            </a:r>
            <a:r>
              <a:rPr lang="en-GB" sz="800" i="1" dirty="0">
                <a:solidFill>
                  <a:srgbClr val="000000"/>
                </a:solidFill>
              </a:rPr>
              <a:t> resolution</a:t>
            </a:r>
            <a:r>
              <a:rPr lang="pl-PL" sz="800" i="1" dirty="0">
                <a:solidFill>
                  <a:srgbClr val="000000"/>
                </a:solidFill>
              </a:rPr>
              <a:t> (B)</a:t>
            </a:r>
            <a:r>
              <a:rPr lang="en-GB" sz="800" i="1" dirty="0">
                <a:solidFill>
                  <a:srgbClr val="000000"/>
                </a:solidFill>
              </a:rPr>
              <a:t> vs. </a:t>
            </a:r>
            <a:r>
              <a:rPr lang="pl-PL" sz="800" i="1" dirty="0" err="1">
                <a:solidFill>
                  <a:srgbClr val="000000"/>
                </a:solidFill>
              </a:rPr>
              <a:t>absorbed</a:t>
            </a:r>
            <a:r>
              <a:rPr lang="pl-PL" sz="800" i="1" dirty="0">
                <a:solidFill>
                  <a:srgbClr val="000000"/>
                </a:solidFill>
              </a:rPr>
              <a:t> </a:t>
            </a:r>
            <a:r>
              <a:rPr lang="en-GB" sz="800" i="1" dirty="0">
                <a:solidFill>
                  <a:srgbClr val="000000"/>
                </a:solidFill>
              </a:rPr>
              <a:t>dose</a:t>
            </a:r>
            <a:r>
              <a:rPr lang="pl-PL" sz="800" i="1" dirty="0">
                <a:solidFill>
                  <a:srgbClr val="000000"/>
                </a:solidFill>
              </a:rPr>
              <a:t>.</a:t>
            </a:r>
            <a:endParaRPr lang="en-GB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5727BB-78E0-F300-8676-4865E8073265}"/>
              </a:ext>
            </a:extLst>
          </p:cNvPr>
          <p:cNvSpPr txBox="1"/>
          <p:nvPr/>
        </p:nvSpPr>
        <p:spPr>
          <a:xfrm>
            <a:off x="381000" y="5610085"/>
            <a:ext cx="1973036" cy="257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72" b="1" dirty="0"/>
              <a:t>CONCLUSIONS</a:t>
            </a:r>
            <a:endParaRPr lang="pl-PL" sz="1072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D8A0D9-1195-90CA-7B9D-EDCAA5D6017E}"/>
              </a:ext>
            </a:extLst>
          </p:cNvPr>
          <p:cNvSpPr txBox="1"/>
          <p:nvPr/>
        </p:nvSpPr>
        <p:spPr>
          <a:xfrm>
            <a:off x="685800" y="5804356"/>
            <a:ext cx="5791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PAGAT2–Pluronic F–127 </a:t>
            </a:r>
            <a:r>
              <a:rPr lang="pl-PL" sz="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with </a:t>
            </a:r>
            <a:r>
              <a:rPr lang="en-GB" sz="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hydroxyapatite </a:t>
            </a:r>
            <a:r>
              <a:rPr lang="pl-PL" sz="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</a:t>
            </a:r>
            <a:r>
              <a:rPr lang="en-GB" sz="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magnesium chloride is suitable</a:t>
            </a:r>
            <a:r>
              <a:rPr lang="pl-PL" sz="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 3D radiotherapy dosimetry with CT reading</a:t>
            </a:r>
            <a:r>
              <a:rPr lang="pl-PL" sz="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134F6CD-68C3-E8D3-9EF0-B2B6EEC25E11}"/>
              </a:ext>
            </a:extLst>
          </p:cNvPr>
          <p:cNvGrpSpPr/>
          <p:nvPr/>
        </p:nvGrpSpPr>
        <p:grpSpPr>
          <a:xfrm>
            <a:off x="6686006" y="4067888"/>
            <a:ext cx="2229393" cy="1799511"/>
            <a:chOff x="6762207" y="4067889"/>
            <a:chExt cx="2134550" cy="167917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62683D1-1EA3-802A-B16D-FBB2C168BF97}"/>
                </a:ext>
              </a:extLst>
            </p:cNvPr>
            <p:cNvGrpSpPr/>
            <p:nvPr/>
          </p:nvGrpSpPr>
          <p:grpSpPr>
            <a:xfrm>
              <a:off x="6762207" y="4070659"/>
              <a:ext cx="2134550" cy="1676400"/>
              <a:chOff x="4724401" y="3962400"/>
              <a:chExt cx="2134550" cy="1676400"/>
            </a:xfrm>
          </p:grpSpPr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C85FD7AB-C5AE-4AEE-E1DC-3F6CA8D2FD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69" t="6128" r="5081" b="5850"/>
              <a:stretch>
                <a:fillRect/>
              </a:stretch>
            </p:blipFill>
            <p:spPr bwMode="auto">
              <a:xfrm>
                <a:off x="4925961" y="3962400"/>
                <a:ext cx="193299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44AE5AB-474E-9474-0D70-EEE014BE2B1A}"/>
                  </a:ext>
                </a:extLst>
              </p:cNvPr>
              <p:cNvSpPr txBox="1"/>
              <p:nvPr/>
            </p:nvSpPr>
            <p:spPr>
              <a:xfrm rot="16200000">
                <a:off x="4403159" y="4588442"/>
                <a:ext cx="85792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 </a:t>
                </a:r>
                <a:r>
                  <a:rPr lang="pl-PL" sz="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</a:t>
                </a:r>
                <a:r>
                  <a:rPr lang="pl-PL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[HU]</a:t>
                </a:r>
                <a:endParaRPr lang="en-GB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CEE0D4F-8247-4402-798E-9E4F023CCFE9}"/>
                </a:ext>
              </a:extLst>
            </p:cNvPr>
            <p:cNvSpPr txBox="1"/>
            <p:nvPr/>
          </p:nvSpPr>
          <p:spPr>
            <a:xfrm>
              <a:off x="7067006" y="4067889"/>
              <a:ext cx="2286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000" dirty="0">
                  <a:latin typeface="Open Sans Italics"/>
                </a:rPr>
                <a:t>A</a:t>
              </a:r>
              <a:endParaRPr lang="en-GB" sz="6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70B25E2-F4F5-0343-862B-AED78EB7FA5E}"/>
              </a:ext>
            </a:extLst>
          </p:cNvPr>
          <p:cNvGrpSpPr/>
          <p:nvPr/>
        </p:nvGrpSpPr>
        <p:grpSpPr>
          <a:xfrm>
            <a:off x="9220200" y="4038600"/>
            <a:ext cx="2362200" cy="1828800"/>
            <a:chOff x="9296400" y="4038600"/>
            <a:chExt cx="2133600" cy="1708459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2EE50BE4-822A-1B72-D244-9807C75E88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5695" r="5513" b="6542"/>
            <a:stretch>
              <a:fillRect/>
            </a:stretch>
          </p:blipFill>
          <p:spPr bwMode="auto">
            <a:xfrm>
              <a:off x="9296400" y="4038600"/>
              <a:ext cx="2133600" cy="17084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6D4ADE-9489-C750-4AFE-E1F457DCA112}"/>
                </a:ext>
              </a:extLst>
            </p:cNvPr>
            <p:cNvSpPr txBox="1"/>
            <p:nvPr/>
          </p:nvSpPr>
          <p:spPr>
            <a:xfrm>
              <a:off x="9601200" y="4067889"/>
              <a:ext cx="2286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000" dirty="0">
                  <a:latin typeface="Open Sans Italics"/>
                </a:rPr>
                <a:t>B</a:t>
              </a:r>
              <a:endParaRPr lang="en-GB" sz="6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460</Words>
  <Application>Microsoft Office PowerPoint</Application>
  <PresentationFormat>Widescreen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Open Sans</vt:lpstr>
      <vt:lpstr>Times New Roman</vt:lpstr>
      <vt:lpstr>Open Sauce Bold</vt:lpstr>
      <vt:lpstr>Aptos</vt:lpstr>
      <vt:lpstr>Arial</vt:lpstr>
      <vt:lpstr>Open Sauce Light</vt:lpstr>
      <vt:lpstr>Open Sans Italics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Sympozjum z okazji 55-lecia OŁ PTBR - Historia i Perspektywy</dc:title>
  <dc:creator>Malwina Jaszczak</dc:creator>
  <cp:lastModifiedBy>Marek Kozicki K41</cp:lastModifiedBy>
  <cp:revision>101</cp:revision>
  <dcterms:created xsi:type="dcterms:W3CDTF">2006-08-16T00:00:00Z</dcterms:created>
  <dcterms:modified xsi:type="dcterms:W3CDTF">2026-05-28T12:15:13Z</dcterms:modified>
  <dc:identifier>DAGDUlhTFUQ</dc:identifier>
</cp:coreProperties>
</file>