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02B55-F154-1CFE-AB2D-0397E3D58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8C93E0-6D75-F115-3B41-EA5A3F69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61AB31-C956-1E39-D58C-BE9C3315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B58010-F578-F517-FD08-C5BB04F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49B729-AE1E-8AC0-9A34-ADC1FB07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0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6629F-3FB3-60F5-7EF6-80128BE6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D237923-1871-CF4C-E58F-5EA02DEEA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3A760D-517D-6381-406A-9B2C84AF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60C00-7D87-D68D-7F59-9836AE34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8543F9-83E1-44DC-48A3-E0BC148A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9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790A0C-8116-D772-747C-5FD4303E0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9ABBBE-2C61-8CA7-005D-2E550B357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35A663-302A-BBCD-41FC-3F635C6E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DD990-AB65-3A7B-21E4-297F19A4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2B343F-6FA2-7FA8-D150-1EA744BA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41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3ABEB-95FE-1FEA-C469-B3C9B90B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22C28-ABD1-8DD7-6F88-663A4D7A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36C204-1037-BD06-4E0D-12C667C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56C788-57FC-B62A-7E75-6D8166A1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8D311F-9799-DBE6-5FC8-8EF17872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0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B03EB-909B-8CBA-15BC-9DAAE3AA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63E01D-969C-8423-E587-52B71444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E49B9B-F62D-14F6-5F66-ABD2638C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147554-E491-1F33-1D55-6362B71D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213868-FD6A-81ED-D0BF-B0335FEC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4590E-AF50-C8DE-655F-A8B9D8BC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128D6-51CF-A0E2-F7B0-A8915FDE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C1BAB3-97D9-8ACB-94C1-331803A83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380F08-1361-58DE-0D51-1B39CF6D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F75CCF-547B-3DB7-0D85-C0B16FF7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882338-C736-D4F3-E29A-6A61ED7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59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6FAFD-36E5-DD94-06D4-1252CA82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899D4F-C5E0-746B-D58B-D582A305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4C61CC-D758-6C52-B7A3-5299401D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77A0780-48D0-47C8-1D89-1CEC63FE4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B25EE7-14C0-3624-FF81-EED942C8D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4688A6-CA26-6B6D-D325-BDB94D71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5567449-B5E9-1276-68C6-BD1D789E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0524A0-F149-7073-0B5A-9E03F4A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7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214BF-3B2D-6C40-5A11-CF0FF07A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156B4F-7FE5-90D0-1BDE-CF01DF17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6001C4-5261-3DC9-421E-C3DB42B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456749-4FBF-5CD8-8DF3-A4A4FDD4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30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7C55EDF-1E26-2B50-5A4A-A6F738E0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A1F8AA-D54F-14A3-F656-56B2BAF1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C2FE2E-C69D-F55F-4A74-120E75EC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5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6CEDD-5ADC-7DCD-9841-BDA172D6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0B894-D514-E893-24B7-E5DB4C6C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EEB4EA-B68A-7016-3A80-280EDF36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0A56C7-408A-B8DD-8776-10CF9C16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BEC411-0AC9-F35C-C88B-56189246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1D0CE2-1EE7-55F4-CAEC-00C847A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91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65631-A023-202D-3037-86BC3E0D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0094D6-735C-C433-30BD-1EE0FED33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14C16D-EBDF-A34F-4AC3-CD233ACA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F992EC-E0EA-EA49-531F-73A216DF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E4E8F5-34F5-0D78-6F2B-258A34FB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2486C9-CF91-B08C-A091-ABA634CA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9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EE520D-879B-B4B8-A838-9ED2959A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D8C6F1-256D-F227-D070-A13660A4E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FCA3E4-47A4-5F53-DEAA-86402FA07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B6A23-1D09-460B-83F6-1DA58EF0B1C3}" type="datetimeFigureOut">
              <a:rPr lang="pl-PL" smtClean="0"/>
              <a:t>28.05.2026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0DC1F2-4266-C66C-8421-5D0898682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1E6B67-1F94-413F-C73A-EC7AFAAE4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738CE-239E-4B26-A61D-D9E34F91A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94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0">
            <a:extLst>
              <a:ext uri="{FF2B5EF4-FFF2-40B4-BE49-F238E27FC236}">
                <a16:creationId xmlns:a16="http://schemas.microsoft.com/office/drawing/2014/main" id="{F0D830E5-61AB-ECB2-52CC-6F63A70EDFF8}"/>
              </a:ext>
            </a:extLst>
          </p:cNvPr>
          <p:cNvSpPr txBox="1"/>
          <p:nvPr/>
        </p:nvSpPr>
        <p:spPr>
          <a:xfrm>
            <a:off x="278601" y="644856"/>
            <a:ext cx="11544986" cy="4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1290" b="1" cap="all" dirty="0">
                <a:solidFill>
                  <a:srgbClr val="000000"/>
                </a:solidFill>
                <a:latin typeface="Open Sauce Bold"/>
              </a:rPr>
              <a:t>Impact of photon beam quality on the radiation response of Fricke-XO-Gelatin with sorbitol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3FB967-71E2-ED79-6358-2DD13CD8E701}"/>
              </a:ext>
            </a:extLst>
          </p:cNvPr>
          <p:cNvSpPr txBox="1"/>
          <p:nvPr/>
        </p:nvSpPr>
        <p:spPr>
          <a:xfrm>
            <a:off x="361950" y="2319458"/>
            <a:ext cx="6581775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600" b="1" dirty="0"/>
              <a:t>AIM</a:t>
            </a:r>
            <a:r>
              <a:rPr lang="en-US" sz="1600" b="1" dirty="0"/>
              <a:t>:</a:t>
            </a:r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Impact</a:t>
            </a:r>
            <a:r>
              <a:rPr lang="en-US" sz="1400" dirty="0"/>
              <a:t> of beam quality on the radiation response</a:t>
            </a:r>
            <a:endParaRPr lang="pl-PL" sz="1400" dirty="0"/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Impact</a:t>
            </a:r>
            <a:r>
              <a:rPr lang="en-US" sz="1400" dirty="0"/>
              <a:t> of </a:t>
            </a:r>
            <a:r>
              <a:rPr lang="en-US" sz="1400" noProof="0" dirty="0"/>
              <a:t>dose rate </a:t>
            </a:r>
            <a:r>
              <a:rPr lang="en-US" sz="1400" dirty="0"/>
              <a:t>on the </a:t>
            </a:r>
            <a:r>
              <a:rPr lang="en-US" sz="1400" noProof="0" dirty="0"/>
              <a:t>radiation response</a:t>
            </a:r>
            <a:endParaRPr lang="pl-PL" sz="1400" noProof="0" dirty="0"/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Reproducibility of the radiation response</a:t>
            </a:r>
            <a:endParaRPr lang="en-US" sz="1400" noProof="0" dirty="0"/>
          </a:p>
          <a:p>
            <a:pPr algn="just">
              <a:spcAft>
                <a:spcPts val="1200"/>
              </a:spcAft>
            </a:pPr>
            <a:endParaRPr lang="pl-PL" sz="1050" b="1" dirty="0"/>
          </a:p>
          <a:p>
            <a:pPr algn="just">
              <a:spcAft>
                <a:spcPts val="1200"/>
              </a:spcAft>
            </a:pPr>
            <a:r>
              <a:rPr lang="en-US" sz="1600" b="1" cap="all" dirty="0"/>
              <a:t>Conclusions:</a:t>
            </a:r>
            <a:endParaRPr lang="pl-PL" sz="1600" b="1" cap="all" dirty="0"/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err="1"/>
              <a:t>Radiation</a:t>
            </a:r>
            <a:r>
              <a:rPr lang="pl-PL" sz="1400" dirty="0"/>
              <a:t> </a:t>
            </a:r>
            <a:r>
              <a:rPr lang="pl-PL" sz="1400" dirty="0" err="1"/>
              <a:t>response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in </a:t>
            </a:r>
            <a:r>
              <a:rPr lang="pl-PL" sz="1400" dirty="0" err="1"/>
              <a:t>dose</a:t>
            </a:r>
            <a:r>
              <a:rPr lang="pl-PL" sz="1400" dirty="0"/>
              <a:t> </a:t>
            </a:r>
            <a:r>
              <a:rPr lang="pl-PL" sz="1400" dirty="0" err="1"/>
              <a:t>range</a:t>
            </a:r>
            <a:r>
              <a:rPr lang="pl-PL" sz="1400" dirty="0"/>
              <a:t> 0-20 </a:t>
            </a:r>
            <a:r>
              <a:rPr lang="pl-PL" sz="1400" dirty="0" err="1"/>
              <a:t>Gy</a:t>
            </a:r>
            <a:endParaRPr lang="pl-PL" sz="1400" dirty="0"/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radiation response does not depend on the beam quality or dose rate</a:t>
            </a:r>
            <a:endParaRPr lang="pl-PL" sz="1400" dirty="0"/>
          </a:p>
          <a:p>
            <a:pPr marL="80962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volume of the </a:t>
            </a:r>
            <a:r>
              <a:rPr lang="pl-PL" sz="1400" dirty="0" err="1"/>
              <a:t>samples</a:t>
            </a:r>
            <a:r>
              <a:rPr lang="en-US" sz="1400" dirty="0"/>
              <a:t> may affect the reproducibility of </a:t>
            </a:r>
            <a:r>
              <a:rPr lang="pl-PL" sz="1400" dirty="0"/>
              <a:t>the </a:t>
            </a:r>
            <a:r>
              <a:rPr lang="pl-PL" sz="1400" dirty="0" err="1"/>
              <a:t>dose</a:t>
            </a:r>
            <a:r>
              <a:rPr lang="en-US" sz="1400" dirty="0"/>
              <a:t> measurements</a:t>
            </a:r>
            <a:r>
              <a:rPr lang="pl-PL" sz="1400" dirty="0"/>
              <a:t>.</a:t>
            </a:r>
            <a:endParaRPr lang="en-US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0D1F8F5-86ED-0EFD-930A-C468E7D4C959}"/>
              </a:ext>
            </a:extLst>
          </p:cNvPr>
          <p:cNvSpPr txBox="1"/>
          <p:nvPr/>
        </p:nvSpPr>
        <p:spPr>
          <a:xfrm>
            <a:off x="190499" y="1026047"/>
            <a:ext cx="11713200" cy="76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</a:t>
            </a:r>
            <a:r>
              <a:rPr lang="pl-PL" sz="1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ichał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Piotrowski</a:t>
            </a:r>
            <a:r>
              <a:rPr lang="en-US" sz="1000" b="1" baseline="30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</a:t>
            </a:r>
            <a:r>
              <a:rPr lang="pl-PL" sz="1000" b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iotr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Maras</a:t>
            </a:r>
            <a:r>
              <a:rPr lang="en-US" sz="1000" b="1" baseline="30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pl-PL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</a:t>
            </a:r>
            <a:r>
              <a:rPr lang="pl-PL" sz="1000" b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arek</a:t>
            </a:r>
            <a:r>
              <a:rPr lang="en-US" sz="1000" b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Kozicki</a:t>
            </a:r>
            <a:r>
              <a:rPr lang="en-US" sz="1000" b="1" baseline="30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1,3</a:t>
            </a:r>
          </a:p>
          <a:p>
            <a:pPr algn="ctr">
              <a:lnSpc>
                <a:spcPts val="900"/>
              </a:lnSpc>
            </a:pPr>
            <a:r>
              <a:rPr lang="en-US" sz="1050" baseline="3000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Lodz University of Technology, </a:t>
            </a:r>
            <a:r>
              <a:rPr lang="pl-PL" sz="1050" dirty="0" err="1">
                <a:solidFill>
                  <a:srgbClr val="000000"/>
                </a:solidFill>
              </a:rPr>
              <a:t>Lodz</a:t>
            </a:r>
            <a:r>
              <a:rPr lang="pl-PL" sz="1050" dirty="0">
                <a:solidFill>
                  <a:srgbClr val="000000"/>
                </a:solidFill>
              </a:rPr>
              <a:t>, </a:t>
            </a:r>
            <a:r>
              <a:rPr lang="en-US" sz="1050" dirty="0">
                <a:solidFill>
                  <a:srgbClr val="000000"/>
                </a:solidFill>
              </a:rPr>
              <a:t>Poland</a:t>
            </a:r>
          </a:p>
          <a:p>
            <a:pPr algn="ctr">
              <a:lnSpc>
                <a:spcPts val="900"/>
              </a:lnSpc>
            </a:pPr>
            <a:r>
              <a:rPr lang="en-US" sz="1050" baseline="30000" dirty="0">
                <a:solidFill>
                  <a:srgbClr val="000000"/>
                </a:solidFill>
              </a:rPr>
              <a:t>2</a:t>
            </a:r>
            <a:r>
              <a:rPr lang="en-US" sz="1050" dirty="0">
                <a:solidFill>
                  <a:srgbClr val="000000"/>
                </a:solidFill>
              </a:rPr>
              <a:t> Copernicus Hospital, Lodz, Poland</a:t>
            </a:r>
          </a:p>
          <a:p>
            <a:pPr algn="ctr">
              <a:lnSpc>
                <a:spcPts val="900"/>
              </a:lnSpc>
            </a:pPr>
            <a:r>
              <a:rPr lang="en-US" sz="1050" baseline="30000" dirty="0">
                <a:solidFill>
                  <a:srgbClr val="000000"/>
                </a:solidFill>
              </a:rPr>
              <a:t>3</a:t>
            </a:r>
            <a:r>
              <a:rPr lang="en-US" sz="1050" dirty="0">
                <a:solidFill>
                  <a:srgbClr val="000000"/>
                </a:solidFill>
              </a:rPr>
              <a:t>GeVero Co., Lodz, Poland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0326556-5D36-29DB-17F2-4045C9F1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837197"/>
            <a:ext cx="3009019" cy="148429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5E63390-B0A8-54EE-D785-C8C5C10FA2B4}"/>
              </a:ext>
            </a:extLst>
          </p:cNvPr>
          <p:cNvSpPr txBox="1"/>
          <p:nvPr/>
        </p:nvSpPr>
        <p:spPr>
          <a:xfrm>
            <a:off x="7876673" y="1838065"/>
            <a:ext cx="3587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1200" b="1" dirty="0" err="1"/>
              <a:t>Dose</a:t>
            </a:r>
            <a:r>
              <a:rPr lang="pl-PL" sz="1200" b="1" dirty="0"/>
              <a:t>: 0</a:t>
            </a:r>
            <a:r>
              <a:rPr lang="pl-PL" sz="1200" b="1" dirty="0">
                <a:sym typeface="Wingdings" panose="05000000000000000000" pitchFamily="2" charset="2"/>
              </a:rPr>
              <a:t>20 </a:t>
            </a:r>
            <a:r>
              <a:rPr lang="pl-PL" sz="1200" b="1" dirty="0" err="1">
                <a:sym typeface="Wingdings" panose="05000000000000000000" pitchFamily="2" charset="2"/>
              </a:rPr>
              <a:t>Gy</a:t>
            </a:r>
            <a:endParaRPr lang="pl-PL" sz="1200" b="1" dirty="0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5925999B-78F7-6877-3F8C-E3BA9CF56849}"/>
              </a:ext>
            </a:extLst>
          </p:cNvPr>
          <p:cNvGrpSpPr/>
          <p:nvPr/>
        </p:nvGrpSpPr>
        <p:grpSpPr>
          <a:xfrm>
            <a:off x="7038975" y="6172201"/>
            <a:ext cx="4572000" cy="685799"/>
            <a:chOff x="-285087" y="0"/>
            <a:chExt cx="17105208" cy="2880131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93DF638-790A-E57D-5272-3AC265CF168C}"/>
                </a:ext>
              </a:extLst>
            </p:cNvPr>
            <p:cNvSpPr/>
            <p:nvPr/>
          </p:nvSpPr>
          <p:spPr>
            <a:xfrm>
              <a:off x="0" y="8092"/>
              <a:ext cx="2056519" cy="2036933"/>
            </a:xfrm>
            <a:custGeom>
              <a:avLst/>
              <a:gdLst/>
              <a:ahLst/>
              <a:cxnLst/>
              <a:rect l="l" t="t" r="r" b="b"/>
              <a:pathLst>
                <a:path w="2056519" h="2036933">
                  <a:moveTo>
                    <a:pt x="0" y="0"/>
                  </a:moveTo>
                  <a:lnTo>
                    <a:pt x="2056519" y="0"/>
                  </a:lnTo>
                  <a:lnTo>
                    <a:pt x="2056519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DF75E15-41D5-5503-4698-7BC396B35819}"/>
                </a:ext>
              </a:extLst>
            </p:cNvPr>
            <p:cNvSpPr/>
            <p:nvPr/>
          </p:nvSpPr>
          <p:spPr>
            <a:xfrm>
              <a:off x="2956027" y="8092"/>
              <a:ext cx="2046633" cy="2036933"/>
            </a:xfrm>
            <a:custGeom>
              <a:avLst/>
              <a:gdLst/>
              <a:ahLst/>
              <a:cxnLst/>
              <a:rect l="l" t="t" r="r" b="b"/>
              <a:pathLst>
                <a:path w="2046633" h="2036933">
                  <a:moveTo>
                    <a:pt x="0" y="0"/>
                  </a:moveTo>
                  <a:lnTo>
                    <a:pt x="2046632" y="0"/>
                  </a:lnTo>
                  <a:lnTo>
                    <a:pt x="2046632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87C7B88-5C88-6318-C68D-DD4A56037DCC}"/>
                </a:ext>
              </a:extLst>
            </p:cNvPr>
            <p:cNvSpPr/>
            <p:nvPr/>
          </p:nvSpPr>
          <p:spPr>
            <a:xfrm>
              <a:off x="8846962" y="20698"/>
              <a:ext cx="2036520" cy="2017032"/>
            </a:xfrm>
            <a:custGeom>
              <a:avLst/>
              <a:gdLst/>
              <a:ahLst/>
              <a:cxnLst/>
              <a:rect l="l" t="t" r="r" b="b"/>
              <a:pathLst>
                <a:path w="2036520" h="2017032">
                  <a:moveTo>
                    <a:pt x="0" y="0"/>
                  </a:moveTo>
                  <a:lnTo>
                    <a:pt x="2036519" y="0"/>
                  </a:lnTo>
                  <a:lnTo>
                    <a:pt x="2036519" y="2017032"/>
                  </a:lnTo>
                  <a:lnTo>
                    <a:pt x="0" y="201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F806859-E299-CEAD-B609-8A20BFC300B7}"/>
                </a:ext>
              </a:extLst>
            </p:cNvPr>
            <p:cNvSpPr/>
            <p:nvPr/>
          </p:nvSpPr>
          <p:spPr>
            <a:xfrm>
              <a:off x="11786767" y="20698"/>
              <a:ext cx="2043791" cy="2024326"/>
            </a:xfrm>
            <a:custGeom>
              <a:avLst/>
              <a:gdLst/>
              <a:ahLst/>
              <a:cxnLst/>
              <a:rect l="l" t="t" r="r" b="b"/>
              <a:pathLst>
                <a:path w="2043791" h="2024326">
                  <a:moveTo>
                    <a:pt x="0" y="0"/>
                  </a:moveTo>
                  <a:lnTo>
                    <a:pt x="2043791" y="0"/>
                  </a:lnTo>
                  <a:lnTo>
                    <a:pt x="2043791" y="2024327"/>
                  </a:lnTo>
                  <a:lnTo>
                    <a:pt x="0" y="2024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C3095F4-9D4B-E94E-F9A3-891868F93F97}"/>
                </a:ext>
              </a:extLst>
            </p:cNvPr>
            <p:cNvSpPr/>
            <p:nvPr/>
          </p:nvSpPr>
          <p:spPr>
            <a:xfrm>
              <a:off x="14654326" y="20698"/>
              <a:ext cx="2026682" cy="2017032"/>
            </a:xfrm>
            <a:custGeom>
              <a:avLst/>
              <a:gdLst/>
              <a:ahLst/>
              <a:cxnLst/>
              <a:rect l="l" t="t" r="r" b="b"/>
              <a:pathLst>
                <a:path w="2026682" h="2017032">
                  <a:moveTo>
                    <a:pt x="0" y="0"/>
                  </a:moveTo>
                  <a:lnTo>
                    <a:pt x="2026683" y="0"/>
                  </a:lnTo>
                  <a:lnTo>
                    <a:pt x="2026683" y="2017032"/>
                  </a:lnTo>
                  <a:lnTo>
                    <a:pt x="0" y="201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63D5757-F158-5842-D984-41CDCD0A18CF}"/>
                </a:ext>
              </a:extLst>
            </p:cNvPr>
            <p:cNvSpPr/>
            <p:nvPr/>
          </p:nvSpPr>
          <p:spPr>
            <a:xfrm>
              <a:off x="5905945" y="0"/>
              <a:ext cx="2037730" cy="2037730"/>
            </a:xfrm>
            <a:custGeom>
              <a:avLst/>
              <a:gdLst/>
              <a:ahLst/>
              <a:cxnLst/>
              <a:rect l="l" t="t" r="r" b="b"/>
              <a:pathLst>
                <a:path w="2037730" h="2037730">
                  <a:moveTo>
                    <a:pt x="0" y="0"/>
                  </a:moveTo>
                  <a:lnTo>
                    <a:pt x="2037731" y="0"/>
                  </a:lnTo>
                  <a:lnTo>
                    <a:pt x="2037731" y="2037730"/>
                  </a:lnTo>
                  <a:lnTo>
                    <a:pt x="0" y="2037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E6193A49-E590-F4BF-0EE3-B9F9C284A0E2}"/>
                </a:ext>
              </a:extLst>
            </p:cNvPr>
            <p:cNvSpPr txBox="1"/>
            <p:nvPr/>
          </p:nvSpPr>
          <p:spPr>
            <a:xfrm>
              <a:off x="-285087" y="2240105"/>
              <a:ext cx="2850864" cy="6400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Professor, DSc, PhD Marek </a:t>
              </a: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Kozicki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, Head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2AAB9D09-6ECD-DA5A-D6F4-6702CEEB0EC0}"/>
                </a:ext>
              </a:extLst>
            </p:cNvPr>
            <p:cNvSpPr txBox="1"/>
            <p:nvPr/>
          </p:nvSpPr>
          <p:spPr>
            <a:xfrm>
              <a:off x="2898458" y="2324412"/>
              <a:ext cx="2136499" cy="27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Piotr Maras</a:t>
              </a: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EF6BFA4C-2A94-0AED-6224-FDF02A0D865A}"/>
                </a:ext>
              </a:extLst>
            </p:cNvPr>
            <p:cNvSpPr txBox="1"/>
            <p:nvPr/>
          </p:nvSpPr>
          <p:spPr>
            <a:xfrm>
              <a:off x="5671259" y="2240105"/>
              <a:ext cx="2583283" cy="555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</a:t>
              </a: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Elżbieta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Sąsiadek-Andrzejczak</a:t>
              </a:r>
              <a:endParaRPr lang="en-US" sz="453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B2D609FC-C210-3912-B868-3ED77AF66CC2}"/>
                </a:ext>
              </a:extLst>
            </p:cNvPr>
            <p:cNvSpPr txBox="1"/>
            <p:nvPr/>
          </p:nvSpPr>
          <p:spPr>
            <a:xfrm>
              <a:off x="8669018" y="2240105"/>
              <a:ext cx="2465092" cy="555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Malwina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Jaszczak-Kuligowska</a:t>
              </a: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23823FC7-8162-1E16-3276-C0B05171691C}"/>
                </a:ext>
              </a:extLst>
            </p:cNvPr>
            <p:cNvSpPr txBox="1"/>
            <p:nvPr/>
          </p:nvSpPr>
          <p:spPr>
            <a:xfrm>
              <a:off x="11534900" y="2240105"/>
              <a:ext cx="2696700" cy="555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Associate Professor, </a:t>
              </a:r>
            </a:p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DSc, PhD Mariusz Dudek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D969AB8F-F8DC-4C68-8A50-6F5D8808CF0E}"/>
                </a:ext>
              </a:extLst>
            </p:cNvPr>
            <p:cNvSpPr txBox="1"/>
            <p:nvPr/>
          </p:nvSpPr>
          <p:spPr>
            <a:xfrm>
              <a:off x="14581236" y="2240105"/>
              <a:ext cx="2238885" cy="2700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pl-PL" sz="453" dirty="0" err="1">
                  <a:solidFill>
                    <a:srgbClr val="000000"/>
                  </a:solidFill>
                  <a:latin typeface="Open Sans"/>
                </a:rPr>
                <a:t>PhD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 Michał Piotrowski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F98BC5-0447-41D9-D3DF-BD25D0A25D3C}"/>
              </a:ext>
            </a:extLst>
          </p:cNvPr>
          <p:cNvGrpSpPr/>
          <p:nvPr/>
        </p:nvGrpSpPr>
        <p:grpSpPr>
          <a:xfrm>
            <a:off x="152400" y="6248400"/>
            <a:ext cx="1059734" cy="515171"/>
            <a:chOff x="608040" y="15468600"/>
            <a:chExt cx="1422714" cy="667571"/>
          </a:xfrm>
        </p:grpSpPr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D2399ED9-2002-4D3C-912F-DAB9F961B950}"/>
                </a:ext>
              </a:extLst>
            </p:cNvPr>
            <p:cNvSpPr txBox="1"/>
            <p:nvPr/>
          </p:nvSpPr>
          <p:spPr>
            <a:xfrm>
              <a:off x="608040" y="16063459"/>
              <a:ext cx="593878" cy="7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Department</a:t>
              </a:r>
            </a:p>
          </p:txBody>
        </p:sp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D07B1285-AA67-94E0-9448-28D2468EC6D4}"/>
                </a:ext>
              </a:extLst>
            </p:cNvPr>
            <p:cNvSpPr txBox="1"/>
            <p:nvPr/>
          </p:nvSpPr>
          <p:spPr>
            <a:xfrm>
              <a:off x="1386482" y="16063459"/>
              <a:ext cx="644272" cy="7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Research Group</a:t>
              </a:r>
            </a:p>
          </p:txBody>
        </p:sp>
        <p:pic>
          <p:nvPicPr>
            <p:cNvPr id="32" name="Obraz 32" descr="Obraz zawierający wzór, biały, piksel&#10;&#10;Opis wygenerowany automatycznie">
              <a:extLst>
                <a:ext uri="{FF2B5EF4-FFF2-40B4-BE49-F238E27FC236}">
                  <a16:creationId xmlns:a16="http://schemas.microsoft.com/office/drawing/2014/main" id="{F32FAB2F-2F2E-5D99-DE8E-0A7E85DD0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468600"/>
              <a:ext cx="1361799" cy="560347"/>
            </a:xfrm>
            <a:prstGeom prst="rect">
              <a:avLst/>
            </a:prstGeom>
          </p:spPr>
        </p:pic>
      </p:grpSp>
      <p:sp>
        <p:nvSpPr>
          <p:cNvPr id="33" name="AutoShape 2">
            <a:extLst>
              <a:ext uri="{FF2B5EF4-FFF2-40B4-BE49-F238E27FC236}">
                <a16:creationId xmlns:a16="http://schemas.microsoft.com/office/drawing/2014/main" id="{6CEECBF1-0FD2-5007-2F76-959A527FD941}"/>
              </a:ext>
            </a:extLst>
          </p:cNvPr>
          <p:cNvSpPr/>
          <p:nvPr/>
        </p:nvSpPr>
        <p:spPr>
          <a:xfrm>
            <a:off x="0" y="6095999"/>
            <a:ext cx="12192000" cy="47625"/>
          </a:xfrm>
          <a:prstGeom prst="line">
            <a:avLst/>
          </a:prstGeom>
          <a:ln w="6350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AB8E9A0D-62E8-ABA9-38E6-8F82B747C7CC}"/>
              </a:ext>
            </a:extLst>
          </p:cNvPr>
          <p:cNvSpPr/>
          <p:nvPr/>
        </p:nvSpPr>
        <p:spPr>
          <a:xfrm>
            <a:off x="2367525" y="282588"/>
            <a:ext cx="1404201" cy="490808"/>
          </a:xfrm>
          <a:custGeom>
            <a:avLst/>
            <a:gdLst/>
            <a:ahLst/>
            <a:cxnLst/>
            <a:rect l="l" t="t" r="r" b="b"/>
            <a:pathLst>
              <a:path w="3910704" h="1366901">
                <a:moveTo>
                  <a:pt x="0" y="0"/>
                </a:moveTo>
                <a:lnTo>
                  <a:pt x="3910704" y="0"/>
                </a:lnTo>
                <a:lnTo>
                  <a:pt x="3910704" y="1366901"/>
                </a:lnTo>
                <a:lnTo>
                  <a:pt x="0" y="13669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3749" b="-48547"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80ABBC80-FA99-B726-EC77-4C39F39AB567}"/>
              </a:ext>
            </a:extLst>
          </p:cNvPr>
          <p:cNvSpPr txBox="1"/>
          <p:nvPr/>
        </p:nvSpPr>
        <p:spPr>
          <a:xfrm>
            <a:off x="3358039" y="0"/>
            <a:ext cx="5485759" cy="155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906" dirty="0">
                <a:solidFill>
                  <a:srgbClr val="7B83B3"/>
                </a:solidFill>
                <a:latin typeface="Open Sans"/>
              </a:rPr>
              <a:t>INTERNATIONAL CONFERENCE ON 3D DOSIMETRY (IC3DDOSE), 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Caen, 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France, </a:t>
            </a:r>
            <a:r>
              <a:rPr lang="pl-PL" sz="906" dirty="0" err="1">
                <a:solidFill>
                  <a:srgbClr val="7B83B3"/>
                </a:solidFill>
                <a:latin typeface="Open Sans"/>
              </a:rPr>
              <a:t>June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 15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-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17</a:t>
            </a:r>
            <a:r>
              <a:rPr lang="pl-PL" sz="906" dirty="0">
                <a:solidFill>
                  <a:srgbClr val="7B83B3"/>
                </a:solidFill>
                <a:latin typeface="Open Sans"/>
              </a:rPr>
              <a:t>,</a:t>
            </a:r>
            <a:r>
              <a:rPr lang="en-GB" sz="906" dirty="0">
                <a:solidFill>
                  <a:srgbClr val="7B83B3"/>
                </a:solidFill>
                <a:latin typeface="Open Sans"/>
              </a:rPr>
              <a:t> 2026</a:t>
            </a:r>
            <a:endParaRPr lang="en-US" sz="906" dirty="0">
              <a:solidFill>
                <a:srgbClr val="7B83B3"/>
              </a:solidFill>
              <a:latin typeface="Open Sans"/>
            </a:endParaRPr>
          </a:p>
        </p:txBody>
      </p:sp>
      <p:sp>
        <p:nvSpPr>
          <p:cNvPr id="37" name="Freeform 43">
            <a:extLst>
              <a:ext uri="{FF2B5EF4-FFF2-40B4-BE49-F238E27FC236}">
                <a16:creationId xmlns:a16="http://schemas.microsoft.com/office/drawing/2014/main" id="{04F32684-3A31-1768-42E2-F25335550133}"/>
              </a:ext>
            </a:extLst>
          </p:cNvPr>
          <p:cNvSpPr/>
          <p:nvPr/>
        </p:nvSpPr>
        <p:spPr>
          <a:xfrm>
            <a:off x="5880611" y="250735"/>
            <a:ext cx="1323252" cy="393230"/>
          </a:xfrm>
          <a:custGeom>
            <a:avLst/>
            <a:gdLst/>
            <a:ahLst/>
            <a:cxnLst/>
            <a:rect l="l" t="t" r="r" b="b"/>
            <a:pathLst>
              <a:path w="3685262" h="1095147">
                <a:moveTo>
                  <a:pt x="0" y="0"/>
                </a:moveTo>
                <a:lnTo>
                  <a:pt x="3685262" y="0"/>
                </a:lnTo>
                <a:lnTo>
                  <a:pt x="3685262" y="1095147"/>
                </a:lnTo>
                <a:lnTo>
                  <a:pt x="0" y="1095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8767"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A6E29EFC-FD90-006B-C589-7E0AA06B7B1A}"/>
              </a:ext>
            </a:extLst>
          </p:cNvPr>
          <p:cNvSpPr/>
          <p:nvPr/>
        </p:nvSpPr>
        <p:spPr>
          <a:xfrm>
            <a:off x="7894565" y="210124"/>
            <a:ext cx="1878860" cy="531489"/>
          </a:xfrm>
          <a:custGeom>
            <a:avLst/>
            <a:gdLst/>
            <a:ahLst/>
            <a:cxnLst/>
            <a:rect l="l" t="t" r="r" b="b"/>
            <a:pathLst>
              <a:path w="5232633" h="1480199">
                <a:moveTo>
                  <a:pt x="0" y="0"/>
                </a:moveTo>
                <a:lnTo>
                  <a:pt x="5232633" y="0"/>
                </a:lnTo>
                <a:lnTo>
                  <a:pt x="5232633" y="1480199"/>
                </a:lnTo>
                <a:lnTo>
                  <a:pt x="0" y="148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F2F69D33-BAA6-9648-6132-7DEE5BF2F2AD}"/>
              </a:ext>
            </a:extLst>
          </p:cNvPr>
          <p:cNvSpPr/>
          <p:nvPr/>
        </p:nvSpPr>
        <p:spPr>
          <a:xfrm>
            <a:off x="4277100" y="278551"/>
            <a:ext cx="1542737" cy="398425"/>
          </a:xfrm>
          <a:custGeom>
            <a:avLst/>
            <a:gdLst/>
            <a:ahLst/>
            <a:cxnLst/>
            <a:rect l="l" t="t" r="r" b="b"/>
            <a:pathLst>
              <a:path w="4296528" h="1109614">
                <a:moveTo>
                  <a:pt x="0" y="0"/>
                </a:moveTo>
                <a:lnTo>
                  <a:pt x="4296528" y="0"/>
                </a:lnTo>
                <a:lnTo>
                  <a:pt x="4296528" y="1109614"/>
                </a:lnTo>
                <a:lnTo>
                  <a:pt x="0" y="11096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 sz="772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450F10DE-B0C8-5668-D14D-F7E346554380}"/>
              </a:ext>
            </a:extLst>
          </p:cNvPr>
          <p:cNvSpPr/>
          <p:nvPr/>
        </p:nvSpPr>
        <p:spPr>
          <a:xfrm flipV="1">
            <a:off x="0" y="762000"/>
            <a:ext cx="12192000" cy="0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41" name="AutoShape 2">
            <a:extLst>
              <a:ext uri="{FF2B5EF4-FFF2-40B4-BE49-F238E27FC236}">
                <a16:creationId xmlns:a16="http://schemas.microsoft.com/office/drawing/2014/main" id="{0BFD9A3A-591E-EAC9-C9FC-A0CC491E418E}"/>
              </a:ext>
            </a:extLst>
          </p:cNvPr>
          <p:cNvSpPr/>
          <p:nvPr/>
        </p:nvSpPr>
        <p:spPr>
          <a:xfrm flipV="1">
            <a:off x="9525" y="1724025"/>
            <a:ext cx="12192000" cy="0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72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9038E-DDA6-9BB1-C18B-AC2C49EE1708}"/>
              </a:ext>
            </a:extLst>
          </p:cNvPr>
          <p:cNvSpPr txBox="1"/>
          <p:nvPr/>
        </p:nvSpPr>
        <p:spPr>
          <a:xfrm>
            <a:off x="7786688" y="3320534"/>
            <a:ext cx="3738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pl-PL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Fricke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-XO-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Gelatin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sorbitol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irradiated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0-20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425D11-4B11-0627-A2F4-71EF7CAE4389}"/>
              </a:ext>
            </a:extLst>
          </p:cNvPr>
          <p:cNvSpPr txBox="1"/>
          <p:nvPr/>
        </p:nvSpPr>
        <p:spPr>
          <a:xfrm>
            <a:off x="7448550" y="57113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pl-PL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Fricke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-XO-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Gelatin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sorbitol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irradiated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0-20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Absorbance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spectra (A) and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pl-PL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relations (B).</a:t>
            </a:r>
            <a:endParaRPr lang="en-GB" i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74F2C7-60F4-925D-DDE0-AA7DBDDA4C15}"/>
              </a:ext>
            </a:extLst>
          </p:cNvPr>
          <p:cNvGrpSpPr/>
          <p:nvPr/>
        </p:nvGrpSpPr>
        <p:grpSpPr>
          <a:xfrm>
            <a:off x="7358063" y="3584554"/>
            <a:ext cx="4367212" cy="2124941"/>
            <a:chOff x="7558088" y="3727429"/>
            <a:chExt cx="4367212" cy="2124941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3742AA5A-138E-4D1C-DC9D-D0CA2C27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35466" y="3743325"/>
              <a:ext cx="2055185" cy="2109045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344311C-ED52-5791-D155-7B06BA3B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810750" y="3727429"/>
              <a:ext cx="2114550" cy="207191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E46104-7150-F682-7AC1-2FEDD884B294}"/>
                </a:ext>
              </a:extLst>
            </p:cNvPr>
            <p:cNvSpPr txBox="1"/>
            <p:nvPr/>
          </p:nvSpPr>
          <p:spPr>
            <a:xfrm>
              <a:off x="7558088" y="3758684"/>
              <a:ext cx="3381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GB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91D94A-869A-58D2-45F5-2C17FCE2DEE2}"/>
                </a:ext>
              </a:extLst>
            </p:cNvPr>
            <p:cNvSpPr txBox="1"/>
            <p:nvPr/>
          </p:nvSpPr>
          <p:spPr>
            <a:xfrm>
              <a:off x="9805988" y="3749159"/>
              <a:ext cx="3381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7038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Open Sans</vt:lpstr>
      <vt:lpstr>Open Sans Light</vt:lpstr>
      <vt:lpstr>Open Sauce Bold</vt:lpstr>
      <vt:lpstr>Wingdings</vt:lpstr>
      <vt:lpstr>Motyw pakietu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Piotrowski</dc:creator>
  <cp:lastModifiedBy>Marek Kozicki K41</cp:lastModifiedBy>
  <cp:revision>24</cp:revision>
  <dcterms:created xsi:type="dcterms:W3CDTF">2024-06-03T12:03:57Z</dcterms:created>
  <dcterms:modified xsi:type="dcterms:W3CDTF">2026-05-28T11:52:55Z</dcterms:modified>
</cp:coreProperties>
</file>